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1286" r:id="rId5"/>
    <p:sldId id="1454" r:id="rId6"/>
    <p:sldId id="1438" r:id="rId7"/>
    <p:sldId id="1483" r:id="rId8"/>
    <p:sldId id="1484" r:id="rId9"/>
    <p:sldId id="1511" r:id="rId10"/>
    <p:sldId id="1505" r:id="rId11"/>
    <p:sldId id="1499" r:id="rId12"/>
    <p:sldId id="1488" r:id="rId13"/>
    <p:sldId id="1513" r:id="rId14"/>
    <p:sldId id="1514" r:id="rId15"/>
    <p:sldId id="1515" r:id="rId16"/>
    <p:sldId id="1444" r:id="rId17"/>
    <p:sldId id="1487" r:id="rId18"/>
    <p:sldId id="1522" r:id="rId19"/>
    <p:sldId id="1516" r:id="rId20"/>
    <p:sldId id="1518" r:id="rId21"/>
    <p:sldId id="1519" r:id="rId22"/>
    <p:sldId id="1520" r:id="rId23"/>
    <p:sldId id="1521" r:id="rId24"/>
    <p:sldId id="1501" r:id="rId25"/>
    <p:sldId id="1502" r:id="rId26"/>
    <p:sldId id="1503" r:id="rId27"/>
    <p:sldId id="1492" r:id="rId28"/>
    <p:sldId id="1493" r:id="rId29"/>
    <p:sldId id="1494" r:id="rId30"/>
    <p:sldId id="1496" r:id="rId31"/>
    <p:sldId id="1491" r:id="rId32"/>
    <p:sldId id="1490" r:id="rId33"/>
    <p:sldId id="1451" r:id="rId34"/>
  </p:sldIdLst>
  <p:sldSz cx="9144000" cy="5143500" type="screen16x9"/>
  <p:notesSz cx="7010400" cy="9296400"/>
  <p:defaultTextStyle>
    <a:defPPr>
      <a:defRPr lang="en-US"/>
    </a:defPPr>
    <a:lvl1pPr marL="0" algn="l" defTabSz="456967" rtl="0" eaLnBrk="1" latinLnBrk="0" hangingPunct="1">
      <a:defRPr sz="1800" kern="1200">
        <a:solidFill>
          <a:schemeClr val="tx1"/>
        </a:solidFill>
        <a:latin typeface="+mn-lt"/>
        <a:ea typeface="+mn-ea"/>
        <a:cs typeface="+mn-cs"/>
      </a:defRPr>
    </a:lvl1pPr>
    <a:lvl2pPr marL="456967" algn="l" defTabSz="456967" rtl="0" eaLnBrk="1" latinLnBrk="0" hangingPunct="1">
      <a:defRPr sz="1800" kern="1200">
        <a:solidFill>
          <a:schemeClr val="tx1"/>
        </a:solidFill>
        <a:latin typeface="+mn-lt"/>
        <a:ea typeface="+mn-ea"/>
        <a:cs typeface="+mn-cs"/>
      </a:defRPr>
    </a:lvl2pPr>
    <a:lvl3pPr marL="913932" algn="l" defTabSz="456967" rtl="0" eaLnBrk="1" latinLnBrk="0" hangingPunct="1">
      <a:defRPr sz="1800" kern="1200">
        <a:solidFill>
          <a:schemeClr val="tx1"/>
        </a:solidFill>
        <a:latin typeface="+mn-lt"/>
        <a:ea typeface="+mn-ea"/>
        <a:cs typeface="+mn-cs"/>
      </a:defRPr>
    </a:lvl3pPr>
    <a:lvl4pPr marL="1370899" algn="l" defTabSz="456967" rtl="0" eaLnBrk="1" latinLnBrk="0" hangingPunct="1">
      <a:defRPr sz="1800" kern="1200">
        <a:solidFill>
          <a:schemeClr val="tx1"/>
        </a:solidFill>
        <a:latin typeface="+mn-lt"/>
        <a:ea typeface="+mn-ea"/>
        <a:cs typeface="+mn-cs"/>
      </a:defRPr>
    </a:lvl4pPr>
    <a:lvl5pPr marL="1827864" algn="l" defTabSz="456967" rtl="0" eaLnBrk="1" latinLnBrk="0" hangingPunct="1">
      <a:defRPr sz="1800" kern="1200">
        <a:solidFill>
          <a:schemeClr val="tx1"/>
        </a:solidFill>
        <a:latin typeface="+mn-lt"/>
        <a:ea typeface="+mn-ea"/>
        <a:cs typeface="+mn-cs"/>
      </a:defRPr>
    </a:lvl5pPr>
    <a:lvl6pPr marL="2284830" algn="l" defTabSz="456967" rtl="0" eaLnBrk="1" latinLnBrk="0" hangingPunct="1">
      <a:defRPr sz="1800" kern="1200">
        <a:solidFill>
          <a:schemeClr val="tx1"/>
        </a:solidFill>
        <a:latin typeface="+mn-lt"/>
        <a:ea typeface="+mn-ea"/>
        <a:cs typeface="+mn-cs"/>
      </a:defRPr>
    </a:lvl6pPr>
    <a:lvl7pPr marL="2741796" algn="l" defTabSz="456967" rtl="0" eaLnBrk="1" latinLnBrk="0" hangingPunct="1">
      <a:defRPr sz="1800" kern="1200">
        <a:solidFill>
          <a:schemeClr val="tx1"/>
        </a:solidFill>
        <a:latin typeface="+mn-lt"/>
        <a:ea typeface="+mn-ea"/>
        <a:cs typeface="+mn-cs"/>
      </a:defRPr>
    </a:lvl7pPr>
    <a:lvl8pPr marL="3198762" algn="l" defTabSz="456967" rtl="0" eaLnBrk="1" latinLnBrk="0" hangingPunct="1">
      <a:defRPr sz="1800" kern="1200">
        <a:solidFill>
          <a:schemeClr val="tx1"/>
        </a:solidFill>
        <a:latin typeface="+mn-lt"/>
        <a:ea typeface="+mn-ea"/>
        <a:cs typeface="+mn-cs"/>
      </a:defRPr>
    </a:lvl8pPr>
    <a:lvl9pPr marL="3655728" algn="l" defTabSz="45696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6" userDrawn="1">
          <p15:clr>
            <a:srgbClr val="A4A3A4"/>
          </p15:clr>
        </p15:guide>
        <p15:guide id="2" pos="4776" userDrawn="1">
          <p15:clr>
            <a:srgbClr val="A4A3A4"/>
          </p15:clr>
        </p15:guide>
        <p15:guide id="3" orient="horz" pos="2388" userDrawn="1">
          <p15:clr>
            <a:srgbClr val="A4A3A4"/>
          </p15:clr>
        </p15:guide>
        <p15:guide id="4" orient="horz" pos="2580" userDrawn="1">
          <p15:clr>
            <a:srgbClr val="A4A3A4"/>
          </p15:clr>
        </p15:guide>
        <p15:guide id="5" orient="horz" pos="2988" userDrawn="1">
          <p15:clr>
            <a:srgbClr val="A4A3A4"/>
          </p15:clr>
        </p15:guide>
        <p15:guide id="6" pos="139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iane Vanasse" initials="Office [4]" lastIdx="1" clrIdx="6"/>
  <p:cmAuthor id="1" name="Nilesh Patel" initials="NP" lastIdx="2" clrIdx="0"/>
  <p:cmAuthor id="8" name="Diane Vanasse" initials="Office [5]" lastIdx="1" clrIdx="7"/>
  <p:cmAuthor id="2" name="Joseph Martin" initials="JM" lastIdx="1" clrIdx="1"/>
  <p:cmAuthor id="3" name="Joseph Martin" initials="JM [2]" lastIdx="1" clrIdx="2"/>
  <p:cmAuthor id="4" name="Diane Vanasse" initials="Office" lastIdx="1" clrIdx="3"/>
  <p:cmAuthor id="5" name="Diane Vanasse" initials="Office [2]" lastIdx="1" clrIdx="4"/>
  <p:cmAuthor id="6" name="Diane Vanasse" initials="Office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89BD4"/>
    <a:srgbClr val="000000"/>
    <a:srgbClr val="359FC5"/>
    <a:srgbClr val="4F61AD"/>
    <a:srgbClr val="33B3A4"/>
    <a:srgbClr val="164165"/>
    <a:srgbClr val="008000"/>
    <a:srgbClr val="FFFF00"/>
    <a:srgbClr val="2877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22B2B-7979-96D0-786E-E193231E7B63}" v="2" dt="2019-08-12T09:24:41.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116"/>
        <p:guide pos="4776"/>
        <p:guide orient="horz" pos="2388"/>
        <p:guide orient="horz" pos="2580"/>
        <p:guide orient="horz" pos="2988"/>
        <p:guide pos="1392"/>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Security Concern for 2017</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explosion val="1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E7C-4635-8BBE-0CBE95E67E43}"/>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E7C-4635-8BBE-0CBE95E67E43}"/>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E7C-4635-8BBE-0CBE95E67E43}"/>
              </c:ext>
            </c:extLst>
          </c:dPt>
          <c:dPt>
            <c:idx val="3"/>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E7C-4635-8BBE-0CBE95E67E43}"/>
              </c:ext>
            </c:extLst>
          </c:dPt>
          <c:dPt>
            <c:idx val="4"/>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E7C-4635-8BBE-0CBE95E67E43}"/>
              </c:ext>
            </c:extLst>
          </c:dPt>
          <c:dLbls>
            <c:spPr>
              <a:noFill/>
              <a:ln>
                <a:noFill/>
              </a:ln>
              <a:effectLst/>
            </c:spPr>
            <c:txPr>
              <a:bodyPr rot="0" spcFirstLastPara="1" vertOverflow="ellipsis" vert="horz" wrap="square" anchor="ctr" anchorCtr="1"/>
              <a:lstStyle/>
              <a:p>
                <a:pPr>
                  <a:defRPr sz="80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Data breach / loss</c:v>
                </c:pt>
                <c:pt idx="1">
                  <c:v>Phishing</c:v>
                </c:pt>
                <c:pt idx="2">
                  <c:v>Various others</c:v>
                </c:pt>
                <c:pt idx="3">
                  <c:v>Users</c:v>
                </c:pt>
                <c:pt idx="4">
                  <c:v>Ransomware</c:v>
                </c:pt>
              </c:strCache>
            </c:strRef>
          </c:cat>
          <c:val>
            <c:numRef>
              <c:f>Tabelle1!$B$2:$B$6</c:f>
              <c:numCache>
                <c:formatCode>0%</c:formatCode>
                <c:ptCount val="5"/>
                <c:pt idx="0">
                  <c:v>0.05</c:v>
                </c:pt>
                <c:pt idx="1">
                  <c:v>0.15</c:v>
                </c:pt>
                <c:pt idx="2">
                  <c:v>0.15</c:v>
                </c:pt>
                <c:pt idx="3">
                  <c:v>0.3</c:v>
                </c:pt>
                <c:pt idx="4">
                  <c:v>0.35</c:v>
                </c:pt>
              </c:numCache>
            </c:numRef>
          </c:val>
          <c:extLst>
            <c:ext xmlns:c16="http://schemas.microsoft.com/office/drawing/2014/chart" uri="{C3380CC4-5D6E-409C-BE32-E72D297353CC}">
              <c16:uniqueId val="{0000000A-7E7C-4635-8BBE-0CBE95E67E43}"/>
            </c:ext>
          </c:extLst>
        </c:ser>
        <c:dLbls>
          <c:showLegendKey val="0"/>
          <c:showVal val="0"/>
          <c:showCatName val="0"/>
          <c:showSerName val="0"/>
          <c:showPercent val="0"/>
          <c:showBubbleSize val="0"/>
        </c:dLbls>
        <c:gapWidth val="100"/>
        <c:axId val="281841440"/>
        <c:axId val="93199744"/>
      </c:barChart>
      <c:valAx>
        <c:axId val="93199744"/>
        <c:scaling>
          <c:orientation val="minMax"/>
          <c:max val="0.37500000000000006"/>
        </c:scaling>
        <c:delete val="1"/>
        <c:axPos val="l"/>
        <c:numFmt formatCode="0%" sourceLinked="1"/>
        <c:majorTickMark val="out"/>
        <c:minorTickMark val="none"/>
        <c:tickLblPos val="nextTo"/>
        <c:crossAx val="281841440"/>
        <c:crosses val="autoZero"/>
        <c:crossBetween val="between"/>
      </c:valAx>
      <c:catAx>
        <c:axId val="28184144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e-DE"/>
          </a:p>
        </c:txPr>
        <c:crossAx val="931997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DB50D36-9BF8-4E05-8B36-1E6617B25D2D}" type="datetimeFigureOut">
              <a:rPr lang="en-US" smtClean="0"/>
              <a:t>8/12/2019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848E44C-11A1-4B50-95FF-12EDDFAEAED3}" type="slidenum">
              <a:rPr lang="en-US" smtClean="0"/>
              <a:t>‹Nr.›</a:t>
            </a:fld>
            <a:endParaRPr lang="en-US"/>
          </a:p>
        </p:txBody>
      </p:sp>
    </p:spTree>
    <p:extLst>
      <p:ext uri="{BB962C8B-B14F-4D97-AF65-F5344CB8AC3E}">
        <p14:creationId xmlns:p14="http://schemas.microsoft.com/office/powerpoint/2010/main" val="71274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CAA27C-66F4-3048-A43B-80760EFCB419}" type="datetimeFigureOut">
              <a:rPr lang="en-US" smtClean="0"/>
              <a:t>8/12/2019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CE5D37-22F0-E741-BA10-6CBAF79DB3DD}" type="slidenum">
              <a:rPr lang="en-US" smtClean="0"/>
              <a:t>‹Nr.›</a:t>
            </a:fld>
            <a:endParaRPr lang="en-US"/>
          </a:p>
        </p:txBody>
      </p:sp>
    </p:spTree>
    <p:extLst>
      <p:ext uri="{BB962C8B-B14F-4D97-AF65-F5344CB8AC3E}">
        <p14:creationId xmlns:p14="http://schemas.microsoft.com/office/powerpoint/2010/main" val="458910991"/>
      </p:ext>
    </p:extLst>
  </p:cSld>
  <p:clrMap bg1="lt1" tx1="dk1" bg2="lt2" tx2="dk2" accent1="accent1" accent2="accent2" accent3="accent3" accent4="accent4" accent5="accent5" accent6="accent6" hlink="hlink" folHlink="folHlink"/>
  <p:notesStyle>
    <a:lvl1pPr marL="0" algn="l" defTabSz="456967" rtl="0" eaLnBrk="1" latinLnBrk="0" hangingPunct="1">
      <a:defRPr sz="1200" kern="1200">
        <a:solidFill>
          <a:schemeClr val="tx1"/>
        </a:solidFill>
        <a:latin typeface="+mn-lt"/>
        <a:ea typeface="+mn-ea"/>
        <a:cs typeface="+mn-cs"/>
      </a:defRPr>
    </a:lvl1pPr>
    <a:lvl2pPr marL="456967" algn="l" defTabSz="456967" rtl="0" eaLnBrk="1" latinLnBrk="0" hangingPunct="1">
      <a:defRPr sz="1200" kern="1200">
        <a:solidFill>
          <a:schemeClr val="tx1"/>
        </a:solidFill>
        <a:latin typeface="+mn-lt"/>
        <a:ea typeface="+mn-ea"/>
        <a:cs typeface="+mn-cs"/>
      </a:defRPr>
    </a:lvl2pPr>
    <a:lvl3pPr marL="913932" algn="l" defTabSz="456967" rtl="0" eaLnBrk="1" latinLnBrk="0" hangingPunct="1">
      <a:defRPr sz="1200" kern="1200">
        <a:solidFill>
          <a:schemeClr val="tx1"/>
        </a:solidFill>
        <a:latin typeface="+mn-lt"/>
        <a:ea typeface="+mn-ea"/>
        <a:cs typeface="+mn-cs"/>
      </a:defRPr>
    </a:lvl3pPr>
    <a:lvl4pPr marL="1370899" algn="l" defTabSz="456967" rtl="0" eaLnBrk="1" latinLnBrk="0" hangingPunct="1">
      <a:defRPr sz="1200" kern="1200">
        <a:solidFill>
          <a:schemeClr val="tx1"/>
        </a:solidFill>
        <a:latin typeface="+mn-lt"/>
        <a:ea typeface="+mn-ea"/>
        <a:cs typeface="+mn-cs"/>
      </a:defRPr>
    </a:lvl4pPr>
    <a:lvl5pPr marL="1827864" algn="l" defTabSz="456967" rtl="0" eaLnBrk="1" latinLnBrk="0" hangingPunct="1">
      <a:defRPr sz="1200" kern="1200">
        <a:solidFill>
          <a:schemeClr val="tx1"/>
        </a:solidFill>
        <a:latin typeface="+mn-lt"/>
        <a:ea typeface="+mn-ea"/>
        <a:cs typeface="+mn-cs"/>
      </a:defRPr>
    </a:lvl5pPr>
    <a:lvl6pPr marL="2284830" algn="l" defTabSz="456967" rtl="0" eaLnBrk="1" latinLnBrk="0" hangingPunct="1">
      <a:defRPr sz="1200" kern="1200">
        <a:solidFill>
          <a:schemeClr val="tx1"/>
        </a:solidFill>
        <a:latin typeface="+mn-lt"/>
        <a:ea typeface="+mn-ea"/>
        <a:cs typeface="+mn-cs"/>
      </a:defRPr>
    </a:lvl6pPr>
    <a:lvl7pPr marL="2741796" algn="l" defTabSz="456967" rtl="0" eaLnBrk="1" latinLnBrk="0" hangingPunct="1">
      <a:defRPr sz="1200" kern="1200">
        <a:solidFill>
          <a:schemeClr val="tx1"/>
        </a:solidFill>
        <a:latin typeface="+mn-lt"/>
        <a:ea typeface="+mn-ea"/>
        <a:cs typeface="+mn-cs"/>
      </a:defRPr>
    </a:lvl7pPr>
    <a:lvl8pPr marL="3198762" algn="l" defTabSz="456967" rtl="0" eaLnBrk="1" latinLnBrk="0" hangingPunct="1">
      <a:defRPr sz="1200" kern="1200">
        <a:solidFill>
          <a:schemeClr val="tx1"/>
        </a:solidFill>
        <a:latin typeface="+mn-lt"/>
        <a:ea typeface="+mn-ea"/>
        <a:cs typeface="+mn-cs"/>
      </a:defRPr>
    </a:lvl8pPr>
    <a:lvl9pPr marL="3655728" algn="l" defTabSz="4569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425168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fact, a study conducted by the National Energy Research Scientific Computing Center showed that tape media cartridges are 4 orders of magnitude more reliable than SATA disk, and that tape libraries have more than five-nines level of reliability.  </a:t>
            </a:r>
          </a:p>
          <a:p>
            <a:endParaRPr lang="en-US"/>
          </a:p>
          <a:p>
            <a:r>
              <a:rPr lang="en-US"/>
              <a:t>Additionally, when you look at the bit error rates – which are an indication of the reliability of the recording technology itself – you’ll find that tape drives have a significantly lower number of recording errors than both desktop and enterprise disk drives.</a:t>
            </a:r>
          </a:p>
          <a:p>
            <a:endParaRPr lang="en-US"/>
          </a:p>
          <a:p>
            <a:r>
              <a:rPr lang="en-US"/>
              <a:t>Curtis Preston sums it up well when he says that you are 100 times more likely to have bad data on disk than you are on an LTO5 tape drive.</a:t>
            </a:r>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pPr>
                <a:defRPr/>
              </a:pPr>
              <a:t>17</a:t>
            </a:fld>
            <a:endParaRPr lang="en-US"/>
          </a:p>
        </p:txBody>
      </p:sp>
    </p:spTree>
    <p:extLst>
      <p:ext uri="{BB962C8B-B14F-4D97-AF65-F5344CB8AC3E}">
        <p14:creationId xmlns:p14="http://schemas.microsoft.com/office/powerpoint/2010/main" val="142021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fact, a study conducted by the National Energy Research Scientific Computing Center showed that tape media cartridges are 4 orders of magnitude more reliable than SATA disk, and that tape libraries have more than five-nines level of reliability.  </a:t>
            </a:r>
          </a:p>
          <a:p>
            <a:endParaRPr lang="en-US"/>
          </a:p>
          <a:p>
            <a:r>
              <a:rPr lang="en-US"/>
              <a:t>Additionally, when you look at the bit error rates – which are an indication of the reliability of the recording technology itself – you’ll find that tape drives have a significantly lower number of recording errors than both desktop and enterprise disk drives.</a:t>
            </a:r>
          </a:p>
          <a:p>
            <a:endParaRPr lang="en-US"/>
          </a:p>
          <a:p>
            <a:r>
              <a:rPr lang="en-US"/>
              <a:t>Curtis Preston sums it up well when he says that you are 100 times more likely to have bad data on disk than you are on an LTO5 tape drive.</a:t>
            </a:r>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pPr>
                <a:defRPr/>
              </a:pPr>
              <a:t>18</a:t>
            </a:fld>
            <a:endParaRPr lang="en-US"/>
          </a:p>
        </p:txBody>
      </p:sp>
    </p:spTree>
    <p:extLst>
      <p:ext uri="{BB962C8B-B14F-4D97-AF65-F5344CB8AC3E}">
        <p14:creationId xmlns:p14="http://schemas.microsoft.com/office/powerpoint/2010/main" val="373881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7000F0-BE38-4DAB-B05B-C2B6CF62A7DE}" type="slidenum">
              <a:rPr lang="en-US" smtClean="0"/>
              <a:pPr/>
              <a:t>19</a:t>
            </a:fld>
            <a:endParaRPr lang="en-US"/>
          </a:p>
        </p:txBody>
      </p:sp>
    </p:spTree>
    <p:extLst>
      <p:ext uri="{BB962C8B-B14F-4D97-AF65-F5344CB8AC3E}">
        <p14:creationId xmlns:p14="http://schemas.microsoft.com/office/powerpoint/2010/main" val="302270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1ABDFF24-C682-40EC-BC49-45C2C22B127F}" type="slidenum">
              <a:rPr lang="en-US" smtClean="0"/>
              <a:pPr>
                <a:defRPr/>
              </a:pPr>
              <a:t>20</a:t>
            </a:fld>
            <a:endParaRPr lang="en-US"/>
          </a:p>
        </p:txBody>
      </p:sp>
    </p:spTree>
    <p:extLst>
      <p:ext uri="{BB962C8B-B14F-4D97-AF65-F5344CB8AC3E}">
        <p14:creationId xmlns:p14="http://schemas.microsoft.com/office/powerpoint/2010/main" val="376532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339086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a:p>
        </p:txBody>
      </p:sp>
    </p:spTree>
    <p:extLst>
      <p:ext uri="{BB962C8B-B14F-4D97-AF65-F5344CB8AC3E}">
        <p14:creationId xmlns:p14="http://schemas.microsoft.com/office/powerpoint/2010/main" val="263648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a:p>
        </p:txBody>
      </p:sp>
    </p:spTree>
    <p:extLst>
      <p:ext uri="{BB962C8B-B14F-4D97-AF65-F5344CB8AC3E}">
        <p14:creationId xmlns:p14="http://schemas.microsoft.com/office/powerpoint/2010/main" val="131656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E5D37-22F0-E741-BA10-6CBAF79DB3DD}" type="slidenum">
              <a:rPr lang="en-US" smtClean="0"/>
              <a:t>26</a:t>
            </a:fld>
            <a:endParaRPr lang="en-US"/>
          </a:p>
        </p:txBody>
      </p:sp>
    </p:spTree>
    <p:extLst>
      <p:ext uri="{BB962C8B-B14F-4D97-AF65-F5344CB8AC3E}">
        <p14:creationId xmlns:p14="http://schemas.microsoft.com/office/powerpoint/2010/main" val="366682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E5D37-22F0-E741-BA10-6CBAF79DB3DD}" type="slidenum">
              <a:rPr lang="en-US" smtClean="0"/>
              <a:t>29</a:t>
            </a:fld>
            <a:endParaRPr lang="en-US"/>
          </a:p>
        </p:txBody>
      </p:sp>
    </p:spTree>
    <p:extLst>
      <p:ext uri="{BB962C8B-B14F-4D97-AF65-F5344CB8AC3E}">
        <p14:creationId xmlns:p14="http://schemas.microsoft.com/office/powerpoint/2010/main" val="134681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E5D37-22F0-E741-BA10-6CBAF79DB3DD}" type="slidenum">
              <a:rPr lang="en-US" smtClean="0"/>
              <a:t>4</a:t>
            </a:fld>
            <a:endParaRPr lang="en-US"/>
          </a:p>
        </p:txBody>
      </p:sp>
    </p:spTree>
    <p:extLst>
      <p:ext uri="{BB962C8B-B14F-4D97-AF65-F5344CB8AC3E}">
        <p14:creationId xmlns:p14="http://schemas.microsoft.com/office/powerpoint/2010/main" val="338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301669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E5D37-22F0-E741-BA10-6CBAF79DB3DD}" type="slidenum">
              <a:rPr lang="en-US" smtClean="0"/>
              <a:t>7</a:t>
            </a:fld>
            <a:endParaRPr lang="en-US"/>
          </a:p>
        </p:txBody>
      </p:sp>
    </p:spTree>
    <p:extLst>
      <p:ext uri="{BB962C8B-B14F-4D97-AF65-F5344CB8AC3E}">
        <p14:creationId xmlns:p14="http://schemas.microsoft.com/office/powerpoint/2010/main" val="107177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IT Administrators see Ransomware</a:t>
            </a:r>
            <a:r>
              <a:rPr lang="en-US" sz="1200" baseline="0"/>
              <a:t> as o</a:t>
            </a:r>
            <a:r>
              <a:rPr lang="en-US" sz="1200"/>
              <a:t>ne of the most cyber threats for businesses; infection via e-mail attachments</a:t>
            </a:r>
          </a:p>
          <a:p>
            <a:endParaRPr lang="en-US" sz="1200"/>
          </a:p>
          <a:p>
            <a:r>
              <a:rPr lang="en-US" sz="1200"/>
              <a:t>Overland-Tandberg solutions are compliant today to the EU-GDPR and provide protection against security threats like Ransomware</a:t>
            </a:r>
          </a:p>
          <a:p>
            <a:endParaRPr lang="en-US" sz="1200"/>
          </a:p>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396316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E5D37-22F0-E741-BA10-6CBAF79DB3DD}" type="slidenum">
              <a:rPr lang="en-US" smtClean="0"/>
              <a:t>11</a:t>
            </a:fld>
            <a:endParaRPr lang="en-US"/>
          </a:p>
        </p:txBody>
      </p:sp>
    </p:spTree>
    <p:extLst>
      <p:ext uri="{BB962C8B-B14F-4D97-AF65-F5344CB8AC3E}">
        <p14:creationId xmlns:p14="http://schemas.microsoft.com/office/powerpoint/2010/main" val="47075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6967" rtl="0" eaLnBrk="1" fontAlgn="auto" latinLnBrk="0" hangingPunct="1">
              <a:lnSpc>
                <a:spcPct val="100000"/>
              </a:lnSpc>
              <a:spcBef>
                <a:spcPts val="0"/>
              </a:spcBef>
              <a:spcAft>
                <a:spcPts val="0"/>
              </a:spcAft>
              <a:buClrTx/>
              <a:buSzTx/>
              <a:buFontTx/>
              <a:buNone/>
              <a:tabLst/>
              <a:defRPr/>
            </a:pPr>
            <a:fld id="{D9CE5D37-22F0-E741-BA10-6CBAF79DB3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978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CE5D37-22F0-E741-BA10-6CBAF79DB3DD}" type="slidenum">
              <a:rPr lang="en-US" smtClean="0"/>
              <a:t>14</a:t>
            </a:fld>
            <a:endParaRPr lang="en-US"/>
          </a:p>
        </p:txBody>
      </p:sp>
    </p:spTree>
    <p:extLst>
      <p:ext uri="{BB962C8B-B14F-4D97-AF65-F5344CB8AC3E}">
        <p14:creationId xmlns:p14="http://schemas.microsoft.com/office/powerpoint/2010/main" val="83120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RDX </a:t>
            </a:r>
            <a:r>
              <a:rPr lang="en-US" noProof="0"/>
              <a:t>Hybrid</a:t>
            </a:r>
            <a:r>
              <a:rPr lang="en-US" baseline="0" noProof="0"/>
              <a:t> Cloud </a:t>
            </a:r>
            <a:r>
              <a:rPr lang="en-US" noProof="0"/>
              <a:t>Use-Case NO1</a:t>
            </a:r>
          </a:p>
          <a:p>
            <a:r>
              <a:rPr lang="en-US" noProof="0"/>
              <a:t>Traditional</a:t>
            </a:r>
            <a:r>
              <a:rPr lang="en-US" baseline="0" noProof="0"/>
              <a:t> GFS Backup using 3-2-1 Backup Strategy, (have at least 3 copies of data on at least 2 Storage devices and one stored off-line and off Site)</a:t>
            </a:r>
            <a:endParaRPr lang="en-US" noProof="0"/>
          </a:p>
          <a:p>
            <a:r>
              <a:rPr lang="en-US" noProof="0"/>
              <a:t>Primary Backup Data managed by an Backup application are storage locally on RDX with media</a:t>
            </a:r>
            <a:r>
              <a:rPr lang="en-US" baseline="0" noProof="0"/>
              <a:t> rotation and off-site storage; </a:t>
            </a:r>
          </a:p>
          <a:p>
            <a:r>
              <a:rPr lang="en-US" baseline="0" noProof="0"/>
              <a:t>	add additional protection with RDX </a:t>
            </a:r>
            <a:r>
              <a:rPr lang="en-US" baseline="0" noProof="0" err="1"/>
              <a:t>RansomBlock</a:t>
            </a:r>
            <a:r>
              <a:rPr lang="en-US" baseline="0" noProof="0"/>
              <a:t> to protect any data from Viruses, Malware and Crypto-Locker</a:t>
            </a:r>
          </a:p>
          <a:p>
            <a:r>
              <a:rPr lang="en-US" baseline="0" noProof="0"/>
              <a:t>Secondary Backup is stored in the cloud and also managed by your preferred backup application</a:t>
            </a:r>
          </a:p>
          <a:p>
            <a:r>
              <a:rPr lang="en-US" baseline="0" noProof="0"/>
              <a:t>	-your weekly or monthly backup depending on your compliance requirements.</a:t>
            </a:r>
          </a:p>
          <a:p>
            <a:r>
              <a:rPr lang="en-US" baseline="0" noProof="0"/>
              <a:t>	-data is accessed infrequently which helps limiting cloud backup storage cost.</a:t>
            </a:r>
            <a:endParaRPr lang="en-US" noProof="0"/>
          </a:p>
        </p:txBody>
      </p:sp>
      <p:sp>
        <p:nvSpPr>
          <p:cNvPr id="4" name="Foliennummernplatzhalter 3"/>
          <p:cNvSpPr>
            <a:spLocks noGrp="1"/>
          </p:cNvSpPr>
          <p:nvPr>
            <p:ph type="sldNum" sz="quarter" idx="10"/>
          </p:nvPr>
        </p:nvSpPr>
        <p:spPr/>
        <p:txBody>
          <a:bodyPr/>
          <a:lstStyle/>
          <a:p>
            <a:fld id="{D9CE5D37-22F0-E741-BA10-6CBAF79DB3DD}" type="slidenum">
              <a:rPr lang="en-US" smtClean="0"/>
              <a:t>15</a:t>
            </a:fld>
            <a:endParaRPr lang="en-US"/>
          </a:p>
        </p:txBody>
      </p:sp>
    </p:spTree>
    <p:extLst>
      <p:ext uri="{BB962C8B-B14F-4D97-AF65-F5344CB8AC3E}">
        <p14:creationId xmlns:p14="http://schemas.microsoft.com/office/powerpoint/2010/main" val="8821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32509" b="156"/>
          <a:stretch/>
        </p:blipFill>
        <p:spPr>
          <a:xfrm>
            <a:off x="0" y="1"/>
            <a:ext cx="9144000" cy="4105275"/>
          </a:xfrm>
          <a:prstGeom prst="rect">
            <a:avLst/>
          </a:prstGeom>
        </p:spPr>
      </p:pic>
      <p:sp>
        <p:nvSpPr>
          <p:cNvPr id="9" name="Rectangle 8"/>
          <p:cNvSpPr/>
          <p:nvPr userDrawn="1"/>
        </p:nvSpPr>
        <p:spPr>
          <a:xfrm>
            <a:off x="0" y="1"/>
            <a:ext cx="9144000" cy="4367503"/>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56"/>
            <a:endParaRPr lang="en-US" sz="1350">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36046" y="4470757"/>
            <a:ext cx="1329908" cy="4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128368" y="859046"/>
            <a:ext cx="6858000" cy="2156389"/>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56"/>
            <a:endParaRPr lang="en-US" sz="1350">
              <a:solidFill>
                <a:prstClr val="white"/>
              </a:solidFill>
            </a:endParaRPr>
          </a:p>
        </p:txBody>
      </p:sp>
      <p:sp>
        <p:nvSpPr>
          <p:cNvPr id="11" name="Rectangle 10"/>
          <p:cNvSpPr/>
          <p:nvPr userDrawn="1"/>
        </p:nvSpPr>
        <p:spPr>
          <a:xfrm>
            <a:off x="1128368" y="3015435"/>
            <a:ext cx="6858000" cy="100863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56"/>
            <a:endParaRPr lang="en-US" sz="1350">
              <a:solidFill>
                <a:prstClr val="white"/>
              </a:solidFill>
            </a:endParaRPr>
          </a:p>
        </p:txBody>
      </p:sp>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191644"/>
            <a:ext cx="6858000" cy="1241822"/>
          </a:xfrm>
        </p:spPr>
        <p:txBody>
          <a:bodyPr/>
          <a:lstStyle>
            <a:lvl1pPr marL="0" indent="0" algn="ctr">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3" name="TextBox 12">
            <a:extLst>
              <a:ext uri="{FF2B5EF4-FFF2-40B4-BE49-F238E27FC236}">
                <a16:creationId xmlns:a16="http://schemas.microsoft.com/office/drawing/2014/main" id="{164D0055-416E-41BA-B0AD-8E177CC71B07}"/>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dirty="0">
                <a:solidFill>
                  <a:schemeClr val="bg1">
                    <a:lumMod val="50000"/>
                  </a:schemeClr>
                </a:solidFill>
                <a:latin typeface="Arial" panose="020B0604020202020204" pitchFamily="34" charset="0"/>
                <a:cs typeface="Arial" panose="020B0604020202020204" pitchFamily="34" charset="0"/>
              </a:rPr>
              <a:t>© 2019 Overland-Tandberg</a:t>
            </a:r>
          </a:p>
        </p:txBody>
      </p:sp>
    </p:spTree>
    <p:extLst>
      <p:ext uri="{BB962C8B-B14F-4D97-AF65-F5344CB8AC3E}">
        <p14:creationId xmlns:p14="http://schemas.microsoft.com/office/powerpoint/2010/main" val="15762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solidFill>
                  <a:srgbClr val="002060"/>
                </a:solidFill>
              </a:defRPr>
            </a:lvl1pPr>
          </a:lstStyle>
          <a:p>
            <a:pPr lvl="0"/>
            <a:r>
              <a:rPr lang="en-US"/>
              <a:t>Click To Edit Master Title Style</a:t>
            </a:r>
          </a:p>
        </p:txBody>
      </p:sp>
      <p:sp>
        <p:nvSpPr>
          <p:cNvPr id="5" name="Text Placeholder 4"/>
          <p:cNvSpPr>
            <a:spLocks noGrp="1"/>
          </p:cNvSpPr>
          <p:nvPr>
            <p:ph type="body" sz="quarter" idx="13"/>
          </p:nvPr>
        </p:nvSpPr>
        <p:spPr>
          <a:xfrm>
            <a:off x="228600" y="921715"/>
            <a:ext cx="8357324" cy="3364992"/>
          </a:xfrm>
        </p:spPr>
        <p:txBody>
          <a:bodyPr/>
          <a:lstStyle>
            <a:lvl1pPr marL="0" indent="0">
              <a:buFontTx/>
              <a:buNone/>
              <a:defRPr sz="1600"/>
            </a:lvl1pPr>
            <a:lvl2pPr marL="456965" indent="0">
              <a:buFontTx/>
              <a:buNone/>
              <a:defRPr sz="1600"/>
            </a:lvl2pPr>
            <a:lvl3pPr marL="913931" indent="0">
              <a:buFontTx/>
              <a:buNone/>
              <a:defRPr sz="1600"/>
            </a:lvl3pPr>
            <a:lvl4pPr marL="1370897" indent="0">
              <a:buFontTx/>
              <a:buNone/>
              <a:defRPr sz="1600"/>
            </a:lvl4pPr>
            <a:lvl5pPr marL="1827863" indent="0">
              <a:buFontTx/>
              <a:buNone/>
              <a:defRPr sz="1600"/>
            </a:lvl5pPr>
          </a:lstStyle>
          <a:p>
            <a:pPr lvl="0"/>
            <a:r>
              <a:rPr lang="en-US"/>
              <a:t>Click to edit Master text styles</a:t>
            </a:r>
          </a:p>
        </p:txBody>
      </p:sp>
    </p:spTree>
    <p:extLst>
      <p:ext uri="{BB962C8B-B14F-4D97-AF65-F5344CB8AC3E}">
        <p14:creationId xmlns:p14="http://schemas.microsoft.com/office/powerpoint/2010/main" val="3643264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heck List Bullets">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8600" y="914400"/>
            <a:ext cx="8353425" cy="3600450"/>
          </a:xfrm>
        </p:spPr>
        <p:txBody>
          <a:bodyPr lIns="0" tIns="0" rIns="0" bIns="0"/>
          <a:lstStyle>
            <a:lvl1pPr marL="342724" indent="-342724">
              <a:buClr>
                <a:schemeClr val="accent4"/>
              </a:buClr>
              <a:buFont typeface="Wingdings" panose="05000000000000000000" pitchFamily="2" charset="2"/>
              <a:buChar char="ü"/>
              <a:defRPr sz="1800">
                <a:solidFill>
                  <a:srgbClr val="002060"/>
                </a:solidFill>
                <a:latin typeface="Arial" pitchFamily="34" charset="0"/>
                <a:cs typeface="Arial" pitchFamily="34" charset="0"/>
              </a:defRPr>
            </a:lvl1pPr>
            <a:lvl2pPr marL="742570" indent="-285605">
              <a:buClr>
                <a:srgbClr val="002060"/>
              </a:buClr>
              <a:buFont typeface="Arial" panose="020B0604020202020204" pitchFamily="34" charset="0"/>
              <a:buChar char="•"/>
              <a:defRPr sz="1800">
                <a:solidFill>
                  <a:srgbClr val="002060"/>
                </a:solidFill>
                <a:latin typeface="Arial" pitchFamily="34" charset="0"/>
                <a:cs typeface="Arial" pitchFamily="34" charset="0"/>
              </a:defRPr>
            </a:lvl2pPr>
            <a:lvl3pPr marL="1142415" indent="-228484">
              <a:buClr>
                <a:srgbClr val="002060"/>
              </a:buClr>
              <a:buFont typeface="Arial" panose="020B0604020202020204" pitchFamily="34" charset="0"/>
              <a:buChar char="•"/>
              <a:defRPr sz="1600">
                <a:solidFill>
                  <a:srgbClr val="002060"/>
                </a:solidFill>
                <a:latin typeface="Arial" pitchFamily="34" charset="0"/>
                <a:cs typeface="Arial" pitchFamily="34" charset="0"/>
              </a:defRPr>
            </a:lvl3pPr>
            <a:lvl4pPr marL="1599381" indent="-228484">
              <a:buClr>
                <a:srgbClr val="002060"/>
              </a:buClr>
              <a:buFont typeface="Arial" panose="020B0604020202020204" pitchFamily="34" charset="0"/>
              <a:buChar char="•"/>
              <a:defRPr sz="1400">
                <a:solidFill>
                  <a:srgbClr val="002060"/>
                </a:solidFill>
                <a:latin typeface="Arial" pitchFamily="34" charset="0"/>
                <a:cs typeface="Arial" pitchFamily="34" charset="0"/>
              </a:defRPr>
            </a:lvl4pPr>
            <a:lvl5pPr marL="2056347" indent="-228484">
              <a:buClr>
                <a:srgbClr val="002060"/>
              </a:buClr>
              <a:buFont typeface="Arial" panose="020B0604020202020204" pitchFamily="34" charset="0"/>
              <a:buChar char="•"/>
              <a:defRPr sz="1200">
                <a:solidFill>
                  <a:srgbClr val="002060"/>
                </a:solidFill>
                <a:latin typeface="Arial" pitchFamily="34" charset="0"/>
                <a:cs typeface="Arial" pitchFamily="34" charset="0"/>
              </a:defRPr>
            </a:lvl5pPr>
          </a:lstStyle>
          <a:p>
            <a:pPr lvl="0"/>
            <a:endParaRPr lang="en-US"/>
          </a:p>
        </p:txBody>
      </p:sp>
      <p:sp>
        <p:nvSpPr>
          <p:cNvPr id="2" name="Title 1"/>
          <p:cNvSpPr>
            <a:spLocks noGrp="1"/>
          </p:cNvSpPr>
          <p:nvPr>
            <p:ph type="title" hasCustomPrompt="1"/>
          </p:nvPr>
        </p:nvSpPr>
        <p:spPr/>
        <p:txBody>
          <a:bodyPr/>
          <a:lstStyle>
            <a:lvl1pPr>
              <a:defRPr sz="2400" i="1"/>
            </a:lvl1pPr>
          </a:lstStyle>
          <a:p>
            <a:r>
              <a:rPr lang="en-US"/>
              <a:t>Click To Edit Master Title Style</a:t>
            </a:r>
          </a:p>
        </p:txBody>
      </p:sp>
    </p:spTree>
    <p:extLst>
      <p:ext uri="{BB962C8B-B14F-4D97-AF65-F5344CB8AC3E}">
        <p14:creationId xmlns:p14="http://schemas.microsoft.com/office/powerpoint/2010/main" val="2905823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Header/Bullets/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i="1">
                <a:solidFill>
                  <a:srgbClr val="002060"/>
                </a:solidFill>
              </a:defRPr>
            </a:lvl1pPr>
          </a:lstStyle>
          <a:p>
            <a:r>
              <a:rPr lang="en-US"/>
              <a:t>Click To Edit Master Title Style</a:t>
            </a:r>
          </a:p>
        </p:txBody>
      </p:sp>
      <p:sp>
        <p:nvSpPr>
          <p:cNvPr id="7" name="Text Placeholder 6"/>
          <p:cNvSpPr>
            <a:spLocks noGrp="1"/>
          </p:cNvSpPr>
          <p:nvPr>
            <p:ph type="body" sz="quarter" idx="10"/>
          </p:nvPr>
        </p:nvSpPr>
        <p:spPr>
          <a:xfrm>
            <a:off x="228600" y="842963"/>
            <a:ext cx="8356600" cy="705038"/>
          </a:xfrm>
        </p:spPr>
        <p:txBody>
          <a:bodyPr/>
          <a:lstStyle>
            <a:lvl1pPr marL="0" indent="0">
              <a:buFontTx/>
              <a:buNone/>
              <a:defRPr sz="2000">
                <a:solidFill>
                  <a:srgbClr val="0070C0"/>
                </a:solidFill>
              </a:defRPr>
            </a:lvl1pPr>
          </a:lstStyle>
          <a:p>
            <a:pPr lvl="0"/>
            <a:r>
              <a:rPr lang="en-US"/>
              <a:t>Click to edit Master text styles</a:t>
            </a:r>
          </a:p>
        </p:txBody>
      </p:sp>
      <p:sp>
        <p:nvSpPr>
          <p:cNvPr id="12" name="Text Placeholder 6"/>
          <p:cNvSpPr>
            <a:spLocks noGrp="1"/>
          </p:cNvSpPr>
          <p:nvPr>
            <p:ph type="body" sz="quarter" idx="11"/>
          </p:nvPr>
        </p:nvSpPr>
        <p:spPr>
          <a:xfrm>
            <a:off x="229324" y="1715362"/>
            <a:ext cx="8356600" cy="2367037"/>
          </a:xfrm>
        </p:spPr>
        <p:txBody>
          <a:bodyPr/>
          <a:lstStyle>
            <a:lvl1pPr marL="342900" indent="-342900">
              <a:buClr>
                <a:schemeClr val="accent4"/>
              </a:buClr>
              <a:buFont typeface="Arial" panose="020B0604020202020204" pitchFamily="34" charset="0"/>
              <a:buChar char="•"/>
              <a:defRPr sz="1800">
                <a:solidFill>
                  <a:srgbClr val="002060"/>
                </a:solidFill>
              </a:defRPr>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2" hasCustomPrompt="1"/>
          </p:nvPr>
        </p:nvSpPr>
        <p:spPr>
          <a:xfrm>
            <a:off x="228600" y="4256088"/>
            <a:ext cx="8356600" cy="423862"/>
          </a:xfrm>
        </p:spPr>
        <p:txBody>
          <a:bodyPr/>
          <a:lstStyle>
            <a:lvl1pPr marL="0" indent="0" algn="ctr">
              <a:buFontTx/>
              <a:buNone/>
              <a:defRPr sz="1800">
                <a:solidFill>
                  <a:srgbClr val="002060"/>
                </a:solidFill>
              </a:defRPr>
            </a:lvl1pPr>
          </a:lstStyle>
          <a:p>
            <a:pPr lvl="0"/>
            <a:r>
              <a:rPr lang="en-US"/>
              <a:t>Click to edit master text styles</a:t>
            </a:r>
          </a:p>
        </p:txBody>
      </p:sp>
    </p:spTree>
    <p:extLst>
      <p:ext uri="{BB962C8B-B14F-4D97-AF65-F5344CB8AC3E}">
        <p14:creationId xmlns:p14="http://schemas.microsoft.com/office/powerpoint/2010/main" val="2138248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Header/Text/Bullets/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i="1">
                <a:solidFill>
                  <a:srgbClr val="002060"/>
                </a:solidFill>
              </a:defRPr>
            </a:lvl1pPr>
          </a:lstStyle>
          <a:p>
            <a:r>
              <a:rPr lang="en-US"/>
              <a:t>Click To Edit Master Title Style</a:t>
            </a:r>
          </a:p>
        </p:txBody>
      </p:sp>
      <p:sp>
        <p:nvSpPr>
          <p:cNvPr id="7" name="Text Placeholder 6"/>
          <p:cNvSpPr>
            <a:spLocks noGrp="1"/>
          </p:cNvSpPr>
          <p:nvPr>
            <p:ph type="body" sz="quarter" idx="10"/>
          </p:nvPr>
        </p:nvSpPr>
        <p:spPr>
          <a:xfrm>
            <a:off x="228600" y="842963"/>
            <a:ext cx="8356600" cy="393306"/>
          </a:xfrm>
        </p:spPr>
        <p:txBody>
          <a:bodyPr/>
          <a:lstStyle>
            <a:lvl1pPr marL="0" indent="0">
              <a:buFontTx/>
              <a:buNone/>
              <a:defRPr sz="2000">
                <a:solidFill>
                  <a:srgbClr val="0070C0"/>
                </a:solidFill>
              </a:defRPr>
            </a:lvl1pPr>
          </a:lstStyle>
          <a:p>
            <a:pPr lvl="0"/>
            <a:r>
              <a:rPr lang="en-US"/>
              <a:t>Click to edit Master text styles</a:t>
            </a:r>
          </a:p>
        </p:txBody>
      </p:sp>
      <p:sp>
        <p:nvSpPr>
          <p:cNvPr id="12" name="Text Placeholder 6"/>
          <p:cNvSpPr>
            <a:spLocks noGrp="1"/>
          </p:cNvSpPr>
          <p:nvPr>
            <p:ph type="body" sz="quarter" idx="11"/>
          </p:nvPr>
        </p:nvSpPr>
        <p:spPr>
          <a:xfrm>
            <a:off x="229324" y="2571239"/>
            <a:ext cx="8356600" cy="1591108"/>
          </a:xfrm>
        </p:spPr>
        <p:txBody>
          <a:bodyPr/>
          <a:lstStyle>
            <a:lvl1pPr marL="342900" indent="-342900">
              <a:buClr>
                <a:schemeClr val="accent4"/>
              </a:buClr>
              <a:buFont typeface="Arial" panose="020B0604020202020204" pitchFamily="34" charset="0"/>
              <a:buChar char="•"/>
              <a:defRPr sz="1800">
                <a:solidFill>
                  <a:srgbClr val="002060"/>
                </a:solidFill>
              </a:defRPr>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2" hasCustomPrompt="1"/>
          </p:nvPr>
        </p:nvSpPr>
        <p:spPr>
          <a:xfrm>
            <a:off x="228600" y="4256088"/>
            <a:ext cx="8356600" cy="423862"/>
          </a:xfrm>
        </p:spPr>
        <p:txBody>
          <a:bodyPr/>
          <a:lstStyle>
            <a:lvl1pPr marL="0" indent="0" algn="ctr">
              <a:buFontTx/>
              <a:buNone/>
              <a:defRPr sz="1800">
                <a:solidFill>
                  <a:srgbClr val="002060"/>
                </a:solidFill>
              </a:defRPr>
            </a:lvl1pPr>
          </a:lstStyle>
          <a:p>
            <a:pPr lvl="0"/>
            <a:r>
              <a:rPr lang="en-US"/>
              <a:t>Click to edit master text styles</a:t>
            </a:r>
          </a:p>
        </p:txBody>
      </p:sp>
      <p:sp>
        <p:nvSpPr>
          <p:cNvPr id="5" name="Text Placeholder 4"/>
          <p:cNvSpPr>
            <a:spLocks noGrp="1"/>
          </p:cNvSpPr>
          <p:nvPr>
            <p:ph type="body" sz="quarter" idx="13"/>
          </p:nvPr>
        </p:nvSpPr>
        <p:spPr>
          <a:xfrm>
            <a:off x="228600" y="1250699"/>
            <a:ext cx="8357324" cy="1320540"/>
          </a:xfrm>
        </p:spPr>
        <p:txBody>
          <a:bodyPr/>
          <a:lstStyle>
            <a:lvl1pPr marL="0" indent="0">
              <a:buFontTx/>
              <a:buNone/>
              <a:defRPr sz="1600"/>
            </a:lvl1pPr>
            <a:lvl2pPr marL="456965" indent="0">
              <a:buFontTx/>
              <a:buNone/>
              <a:defRPr sz="1600"/>
            </a:lvl2pPr>
            <a:lvl3pPr marL="913931" indent="0">
              <a:buFontTx/>
              <a:buNone/>
              <a:defRPr sz="1600"/>
            </a:lvl3pPr>
            <a:lvl4pPr marL="1370897" indent="0">
              <a:buFontTx/>
              <a:buNone/>
              <a:defRPr sz="1600"/>
            </a:lvl4pPr>
            <a:lvl5pPr marL="1827863" indent="0">
              <a:buFontTx/>
              <a:buNone/>
              <a:defRPr sz="1600"/>
            </a:lvl5pPr>
          </a:lstStyle>
          <a:p>
            <a:pPr lvl="0"/>
            <a:r>
              <a:rPr lang="en-US"/>
              <a:t>Click to edit Master text styles</a:t>
            </a:r>
          </a:p>
        </p:txBody>
      </p:sp>
    </p:spTree>
    <p:extLst>
      <p:ext uri="{BB962C8B-B14F-4D97-AF65-F5344CB8AC3E}">
        <p14:creationId xmlns:p14="http://schemas.microsoft.com/office/powerpoint/2010/main" val="2991553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28600"/>
            <a:ext cx="8229600" cy="512064"/>
          </a:xfrm>
          <a:prstGeom prst="rect">
            <a:avLst/>
          </a:prstGeom>
        </p:spPr>
        <p:txBody>
          <a:bodyPr/>
          <a:lstStyle>
            <a:lvl1pPr>
              <a:defRPr sz="2400" i="1">
                <a:solidFill>
                  <a:srgbClr val="002060"/>
                </a:solidFill>
              </a:defRPr>
            </a:lvl1pPr>
          </a:lstStyle>
          <a:p>
            <a:r>
              <a:rPr lang="en-US"/>
              <a:t>Click To Edit Master Title Style</a:t>
            </a:r>
          </a:p>
        </p:txBody>
      </p:sp>
      <p:sp>
        <p:nvSpPr>
          <p:cNvPr id="3" name="Vertical Text Placeholder 2"/>
          <p:cNvSpPr>
            <a:spLocks noGrp="1"/>
          </p:cNvSpPr>
          <p:nvPr>
            <p:ph type="body" orient="vert" idx="1"/>
          </p:nvPr>
        </p:nvSpPr>
        <p:spPr>
          <a:xfrm>
            <a:off x="228600" y="914400"/>
            <a:ext cx="8229600" cy="3394472"/>
          </a:xfrm>
          <a:prstGeom prst="rect">
            <a:avLst/>
          </a:prstGeom>
        </p:spPr>
        <p:txBody>
          <a:bodyPr vert="eaVert"/>
          <a:lstStyle>
            <a:lvl1pPr marL="342724" indent="-342724">
              <a:buClr>
                <a:schemeClr val="accent4"/>
              </a:buClr>
              <a:buFont typeface="Arial" panose="020B0604020202020204" pitchFamily="34" charset="0"/>
              <a:buChar char="•"/>
              <a:defRPr sz="1800">
                <a:solidFill>
                  <a:srgbClr val="002060"/>
                </a:solidFill>
              </a:defRPr>
            </a:lvl1pPr>
            <a:lvl2pPr marL="742570" indent="-285605">
              <a:buClr>
                <a:schemeClr val="accent4"/>
              </a:buClr>
              <a:buFont typeface="Arial" panose="020B0604020202020204" pitchFamily="34" charset="0"/>
              <a:buChar char="•"/>
              <a:defRPr sz="1600">
                <a:solidFill>
                  <a:srgbClr val="002060"/>
                </a:solidFill>
              </a:defRPr>
            </a:lvl2pPr>
            <a:lvl3pPr marL="1142415" indent="-228484">
              <a:buClr>
                <a:schemeClr val="accent4"/>
              </a:buClr>
              <a:buFont typeface="Arial" panose="020B0604020202020204" pitchFamily="34" charset="0"/>
              <a:buChar char="•"/>
              <a:defRPr sz="1400">
                <a:solidFill>
                  <a:srgbClr val="002060"/>
                </a:solidFill>
              </a:defRPr>
            </a:lvl3pPr>
            <a:lvl4pPr marL="1599381" indent="-228484">
              <a:buClr>
                <a:schemeClr val="accent4"/>
              </a:buClr>
              <a:buFont typeface="Arial" panose="020B0604020202020204" pitchFamily="34" charset="0"/>
              <a:buChar char="•"/>
              <a:defRPr sz="1200">
                <a:solidFill>
                  <a:srgbClr val="002060"/>
                </a:solidFill>
              </a:defRPr>
            </a:lvl4pPr>
            <a:lvl5pPr marL="2056347" indent="-228484">
              <a:buClr>
                <a:schemeClr val="accent4"/>
              </a:buClr>
              <a:buFont typeface="Arial" panose="020B0604020202020204" pitchFamily="34" charset="0"/>
              <a:buChar char="•"/>
              <a:defRPr sz="10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1482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Big Image Left/Header/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Picture Placeholder 3"/>
          <p:cNvSpPr>
            <a:spLocks noGrp="1"/>
          </p:cNvSpPr>
          <p:nvPr>
            <p:ph type="pic" sz="quarter" idx="10"/>
          </p:nvPr>
        </p:nvSpPr>
        <p:spPr>
          <a:xfrm>
            <a:off x="228600" y="914400"/>
            <a:ext cx="4262933" cy="3697288"/>
          </a:xfrm>
        </p:spPr>
        <p:txBody>
          <a:bodyPr/>
          <a:lstStyle/>
          <a:p>
            <a:endParaRPr lang="en-US"/>
          </a:p>
        </p:txBody>
      </p:sp>
      <p:sp>
        <p:nvSpPr>
          <p:cNvPr id="6" name="Text Placeholder 5"/>
          <p:cNvSpPr>
            <a:spLocks noGrp="1"/>
          </p:cNvSpPr>
          <p:nvPr>
            <p:ph type="body" sz="quarter" idx="11"/>
          </p:nvPr>
        </p:nvSpPr>
        <p:spPr>
          <a:xfrm>
            <a:off x="4600575" y="1733702"/>
            <a:ext cx="3985349" cy="2877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4600575" y="914400"/>
            <a:ext cx="3984625"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a:t>Click to edit Master text styles</a:t>
            </a:r>
          </a:p>
        </p:txBody>
      </p:sp>
    </p:spTree>
    <p:extLst>
      <p:ext uri="{BB962C8B-B14F-4D97-AF65-F5344CB8AC3E}">
        <p14:creationId xmlns:p14="http://schemas.microsoft.com/office/powerpoint/2010/main" val="1955221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Big Image Right/Header/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4" name="Picture Placeholder 3"/>
          <p:cNvSpPr>
            <a:spLocks noGrp="1"/>
          </p:cNvSpPr>
          <p:nvPr>
            <p:ph type="pic" sz="quarter" idx="10"/>
          </p:nvPr>
        </p:nvSpPr>
        <p:spPr>
          <a:xfrm>
            <a:off x="4464100" y="914400"/>
            <a:ext cx="4262933" cy="3697288"/>
          </a:xfrm>
        </p:spPr>
        <p:txBody>
          <a:bodyPr/>
          <a:lstStyle/>
          <a:p>
            <a:endParaRPr lang="en-US"/>
          </a:p>
        </p:txBody>
      </p:sp>
      <p:sp>
        <p:nvSpPr>
          <p:cNvPr id="6" name="Text Placeholder 5"/>
          <p:cNvSpPr>
            <a:spLocks noGrp="1"/>
          </p:cNvSpPr>
          <p:nvPr>
            <p:ph type="body" sz="quarter" idx="11"/>
          </p:nvPr>
        </p:nvSpPr>
        <p:spPr>
          <a:xfrm>
            <a:off x="228600" y="1733702"/>
            <a:ext cx="3985349" cy="2877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228600" y="914400"/>
            <a:ext cx="3984625"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a:t>Click to edit Master text styles</a:t>
            </a:r>
          </a:p>
        </p:txBody>
      </p:sp>
    </p:spTree>
    <p:extLst>
      <p:ext uri="{BB962C8B-B14F-4D97-AF65-F5344CB8AC3E}">
        <p14:creationId xmlns:p14="http://schemas.microsoft.com/office/powerpoint/2010/main" val="133775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2 Column/2 Header/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Text Placeholder 5"/>
          <p:cNvSpPr>
            <a:spLocks noGrp="1"/>
          </p:cNvSpPr>
          <p:nvPr>
            <p:ph type="body" sz="quarter" idx="11"/>
          </p:nvPr>
        </p:nvSpPr>
        <p:spPr>
          <a:xfrm>
            <a:off x="228600" y="1733702"/>
            <a:ext cx="3985349" cy="2877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228600" y="914400"/>
            <a:ext cx="3984625"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a:t>Click to edit Master text styles</a:t>
            </a:r>
          </a:p>
        </p:txBody>
      </p:sp>
      <p:sp>
        <p:nvSpPr>
          <p:cNvPr id="5" name="Text Placeholder 4"/>
          <p:cNvSpPr>
            <a:spLocks noGrp="1"/>
          </p:cNvSpPr>
          <p:nvPr>
            <p:ph type="body" sz="quarter" idx="13"/>
          </p:nvPr>
        </p:nvSpPr>
        <p:spPr>
          <a:xfrm>
            <a:off x="4432300" y="1733550"/>
            <a:ext cx="4316413" cy="287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432300" y="914400"/>
            <a:ext cx="4152900"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a:t>Click to edit Master text styles</a:t>
            </a:r>
          </a:p>
        </p:txBody>
      </p:sp>
    </p:spTree>
    <p:extLst>
      <p:ext uri="{BB962C8B-B14F-4D97-AF65-F5344CB8AC3E}">
        <p14:creationId xmlns:p14="http://schemas.microsoft.com/office/powerpoint/2010/main" val="1672833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2 Column/2 Header/Bullets/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Text Placeholder 5"/>
          <p:cNvSpPr>
            <a:spLocks noGrp="1"/>
          </p:cNvSpPr>
          <p:nvPr>
            <p:ph type="body" sz="quarter" idx="11"/>
          </p:nvPr>
        </p:nvSpPr>
        <p:spPr>
          <a:xfrm>
            <a:off x="228600" y="1733702"/>
            <a:ext cx="3985349" cy="2420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2"/>
          </p:nvPr>
        </p:nvSpPr>
        <p:spPr>
          <a:xfrm>
            <a:off x="228600" y="914400"/>
            <a:ext cx="3984625"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a:t>Click to edit Master text styles</a:t>
            </a:r>
          </a:p>
        </p:txBody>
      </p:sp>
      <p:sp>
        <p:nvSpPr>
          <p:cNvPr id="5" name="Text Placeholder 4"/>
          <p:cNvSpPr>
            <a:spLocks noGrp="1"/>
          </p:cNvSpPr>
          <p:nvPr>
            <p:ph type="body" sz="quarter" idx="13"/>
          </p:nvPr>
        </p:nvSpPr>
        <p:spPr>
          <a:xfrm>
            <a:off x="4432300" y="1733550"/>
            <a:ext cx="4316413" cy="242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432300" y="914400"/>
            <a:ext cx="4152900" cy="717550"/>
          </a:xfrm>
        </p:spPr>
        <p:txBody>
          <a:bodyPr/>
          <a:lstStyle>
            <a:lvl1pPr marL="0" indent="0">
              <a:buFontTx/>
              <a:buNone/>
              <a:defRPr sz="2000">
                <a:solidFill>
                  <a:srgbClr val="0070C0"/>
                </a:solidFill>
              </a:defRPr>
            </a:lvl1pPr>
            <a:lvl2pPr marL="456965" indent="0">
              <a:buFontTx/>
              <a:buNone/>
              <a:defRPr sz="2000">
                <a:solidFill>
                  <a:srgbClr val="00B0F0"/>
                </a:solidFill>
              </a:defRPr>
            </a:lvl2pPr>
            <a:lvl3pPr marL="913931" indent="0">
              <a:buFontTx/>
              <a:buNone/>
              <a:defRPr sz="2000">
                <a:solidFill>
                  <a:srgbClr val="00B0F0"/>
                </a:solidFill>
              </a:defRPr>
            </a:lvl3pPr>
            <a:lvl4pPr marL="1370897" indent="0">
              <a:buFontTx/>
              <a:buNone/>
              <a:defRPr sz="2000">
                <a:solidFill>
                  <a:srgbClr val="00B0F0"/>
                </a:solidFill>
              </a:defRPr>
            </a:lvl4pPr>
            <a:lvl5pPr marL="1827863" indent="0">
              <a:buFontTx/>
              <a:buNone/>
              <a:defRPr sz="2000">
                <a:solidFill>
                  <a:srgbClr val="00B0F0"/>
                </a:solidFill>
              </a:defRPr>
            </a:lvl5pPr>
          </a:lstStyle>
          <a:p>
            <a:pPr lvl="0"/>
            <a:r>
              <a:rPr lang="en-US"/>
              <a:t>Click to edit Master text styles</a:t>
            </a:r>
          </a:p>
        </p:txBody>
      </p:sp>
      <p:sp>
        <p:nvSpPr>
          <p:cNvPr id="7" name="Text Placeholder 3"/>
          <p:cNvSpPr>
            <a:spLocks noGrp="1"/>
          </p:cNvSpPr>
          <p:nvPr>
            <p:ph type="body" sz="quarter" idx="15" hasCustomPrompt="1"/>
          </p:nvPr>
        </p:nvSpPr>
        <p:spPr>
          <a:xfrm>
            <a:off x="228600" y="4256088"/>
            <a:ext cx="8356600" cy="423862"/>
          </a:xfrm>
        </p:spPr>
        <p:txBody>
          <a:bodyPr/>
          <a:lstStyle>
            <a:lvl1pPr marL="0" indent="0" algn="ctr">
              <a:buFontTx/>
              <a:buNone/>
              <a:defRPr sz="1800">
                <a:solidFill>
                  <a:srgbClr val="002060"/>
                </a:solidFill>
              </a:defRPr>
            </a:lvl1pPr>
          </a:lstStyle>
          <a:p>
            <a:pPr lvl="0"/>
            <a:r>
              <a:rPr lang="en-US"/>
              <a:t>Click to edit master text styles</a:t>
            </a:r>
          </a:p>
        </p:txBody>
      </p:sp>
    </p:spTree>
    <p:extLst>
      <p:ext uri="{BB962C8B-B14F-4D97-AF65-F5344CB8AC3E}">
        <p14:creationId xmlns:p14="http://schemas.microsoft.com/office/powerpoint/2010/main" val="448878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39934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sz="1800"/>
          </a:p>
        </p:txBody>
      </p:sp>
      <p:sp>
        <p:nvSpPr>
          <p:cNvPr id="2" name="Title 1"/>
          <p:cNvSpPr>
            <a:spLocks noGrp="1"/>
          </p:cNvSpPr>
          <p:nvPr>
            <p:ph type="title"/>
          </p:nvPr>
        </p:nvSpPr>
        <p:spPr>
          <a:xfrm>
            <a:off x="457200" y="2286000"/>
            <a:ext cx="8037513" cy="665665"/>
          </a:xfrm>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a:t>Click to edit Master title style</a:t>
            </a:r>
          </a:p>
        </p:txBody>
      </p:sp>
      <p:sp>
        <p:nvSpPr>
          <p:cNvPr id="12" name="TextBox 11"/>
          <p:cNvSpPr txBox="1"/>
          <p:nvPr userDrawn="1"/>
        </p:nvSpPr>
        <p:spPr>
          <a:xfrm>
            <a:off x="0" y="4743458"/>
            <a:ext cx="685800" cy="307777"/>
          </a:xfrm>
          <a:prstGeom prst="rect">
            <a:avLst/>
          </a:prstGeom>
          <a:noFill/>
        </p:spPr>
        <p:txBody>
          <a:bodyPr lIns="91392" tIns="45696" rIns="91392" bIns="45696">
            <a:spAutoFit/>
          </a:bodyPr>
          <a:lstStyle/>
          <a:p>
            <a:pPr algn="ctr" defTabSz="913932">
              <a:defRPr/>
            </a:pPr>
            <a:fld id="{20B0A04A-B8A3-428A-BC26-7F23AEE053E3}" type="slidenum">
              <a:rPr lang="en-US" sz="1400">
                <a:solidFill>
                  <a:prstClr val="white"/>
                </a:solidFill>
                <a:latin typeface="Arial Black" pitchFamily="34" charset="0"/>
              </a:rPr>
              <a:pPr algn="ctr" defTabSz="913932">
                <a:defRPr/>
              </a:pPr>
              <a:t>‹Nr.›</a:t>
            </a:fld>
            <a:endParaRPr lang="en-US" sz="1400">
              <a:solidFill>
                <a:prstClr val="white"/>
              </a:solidFill>
              <a:latin typeface="Arial Black" pitchFamily="34" charset="0"/>
            </a:endParaRP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a:solidFill>
                  <a:prstClr val="white"/>
                </a:solidFill>
                <a:latin typeface="Arial" pitchFamily="34" charset="0"/>
                <a:cs typeface="Arial" pitchFamily="34" charset="0"/>
              </a:rPr>
              <a:t>© 2010 Overland Storage, Inc.</a:t>
            </a:r>
          </a:p>
        </p:txBody>
      </p:sp>
      <p:sp>
        <p:nvSpPr>
          <p:cNvPr id="29" name="TextBox 28"/>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chemeClr val="bg1">
                    <a:lumMod val="50000"/>
                  </a:schemeClr>
                </a:solidFill>
                <a:latin typeface="Arial" pitchFamily="34" charset="0"/>
                <a:cs typeface="Arial" pitchFamily="34" charset="0"/>
              </a:rPr>
              <a:pPr defTabSz="913932">
                <a:defRPr/>
              </a:pPr>
              <a:t>‹Nr.›</a:t>
            </a:fld>
            <a:endParaRPr lang="en-US" sz="900">
              <a:solidFill>
                <a:schemeClr val="bg1">
                  <a:lumMod val="50000"/>
                </a:schemeClr>
              </a:solidFill>
              <a:latin typeface="Arial" pitchFamily="34" charset="0"/>
              <a:cs typeface="Arial"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78014A59-C5A7-4794-828C-CE487CA7F244}"/>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478922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2"/>
            <a:ext cx="9144000" cy="4105275"/>
          </a:xfrm>
          <a:prstGeom prst="rect">
            <a:avLst/>
          </a:prstGeom>
        </p:spPr>
      </p:pic>
      <p:sp>
        <p:nvSpPr>
          <p:cNvPr id="9" name="Rectangle 8"/>
          <p:cNvSpPr/>
          <p:nvPr userDrawn="1"/>
        </p:nvSpPr>
        <p:spPr>
          <a:xfrm>
            <a:off x="0" y="2"/>
            <a:ext cx="9144000" cy="4367503"/>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717"/>
            <a:endParaRPr lang="en-US" sz="1013">
              <a:solidFill>
                <a:prstClr val="white"/>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7336046" y="4470758"/>
            <a:ext cx="1329908" cy="4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128368" y="859047"/>
            <a:ext cx="6858000" cy="2156389"/>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717"/>
            <a:endParaRPr lang="en-US" sz="1013">
              <a:solidFill>
                <a:prstClr val="white"/>
              </a:solidFill>
            </a:endParaRPr>
          </a:p>
        </p:txBody>
      </p:sp>
      <p:sp>
        <p:nvSpPr>
          <p:cNvPr id="11" name="Rectangle 10"/>
          <p:cNvSpPr/>
          <p:nvPr userDrawn="1"/>
        </p:nvSpPr>
        <p:spPr>
          <a:xfrm>
            <a:off x="1128368" y="3015436"/>
            <a:ext cx="6858000" cy="100863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717"/>
            <a:endParaRPr lang="en-US" sz="1013">
              <a:solidFill>
                <a:prstClr val="white"/>
              </a:solidFill>
            </a:endParaRPr>
          </a:p>
        </p:txBody>
      </p:sp>
      <p:sp>
        <p:nvSpPr>
          <p:cNvPr id="2" name="Title 1"/>
          <p:cNvSpPr>
            <a:spLocks noGrp="1"/>
          </p:cNvSpPr>
          <p:nvPr>
            <p:ph type="ctrTitle"/>
          </p:nvPr>
        </p:nvSpPr>
        <p:spPr>
          <a:xfrm>
            <a:off x="1143000" y="841772"/>
            <a:ext cx="6858000" cy="1790700"/>
          </a:xfrm>
        </p:spPr>
        <p:txBody>
          <a:bodyPr anchor="b"/>
          <a:lstStyle>
            <a:lvl1pPr algn="ctr">
              <a:defRPr sz="3375">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191644"/>
            <a:ext cx="6858000" cy="1241822"/>
          </a:xfrm>
        </p:spPr>
        <p:txBody>
          <a:bodyPr/>
          <a:lstStyle>
            <a:lvl1pPr marL="0" indent="0" algn="ctr">
              <a:buNone/>
              <a:defRPr sz="135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Tree>
    <p:extLst>
      <p:ext uri="{BB962C8B-B14F-4D97-AF65-F5344CB8AC3E}">
        <p14:creationId xmlns:p14="http://schemas.microsoft.com/office/powerpoint/2010/main" val="721208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Title and Footnot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lvl1pPr>
          </a:lstStyle>
          <a:p>
            <a:pPr lvl="0"/>
            <a:r>
              <a:rPr lang="en-US"/>
              <a:t>Click to edit Master title style</a:t>
            </a:r>
          </a:p>
        </p:txBody>
      </p:sp>
    </p:spTree>
    <p:extLst>
      <p:ext uri="{BB962C8B-B14F-4D97-AF65-F5344CB8AC3E}">
        <p14:creationId xmlns:p14="http://schemas.microsoft.com/office/powerpoint/2010/main" val="2769594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Text and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i="1"/>
            </a:lvl1pPr>
          </a:lstStyle>
          <a:p>
            <a:r>
              <a:rPr lang="en-US"/>
              <a:t>Click to edit Master title style</a:t>
            </a:r>
          </a:p>
        </p:txBody>
      </p:sp>
      <p:sp>
        <p:nvSpPr>
          <p:cNvPr id="7" name="Text Placeholder 6"/>
          <p:cNvSpPr>
            <a:spLocks noGrp="1"/>
          </p:cNvSpPr>
          <p:nvPr>
            <p:ph type="body" sz="quarter" idx="10"/>
          </p:nvPr>
        </p:nvSpPr>
        <p:spPr>
          <a:xfrm>
            <a:off x="228600" y="842963"/>
            <a:ext cx="8356600" cy="705038"/>
          </a:xfrm>
        </p:spPr>
        <p:txBody>
          <a:bodyPr/>
          <a:lstStyle>
            <a:lvl1pPr marL="0" indent="0">
              <a:buFontTx/>
              <a:buNone/>
              <a:defRPr sz="2000">
                <a:solidFill>
                  <a:srgbClr val="0070C0"/>
                </a:solidFill>
              </a:defRPr>
            </a:lvl1pPr>
          </a:lstStyle>
          <a:p>
            <a:pPr lvl="0"/>
            <a:r>
              <a:rPr lang="en-US"/>
              <a:t>Click to edit Master text styles</a:t>
            </a:r>
          </a:p>
        </p:txBody>
      </p:sp>
      <p:sp>
        <p:nvSpPr>
          <p:cNvPr id="12" name="Text Placeholder 6"/>
          <p:cNvSpPr>
            <a:spLocks noGrp="1"/>
          </p:cNvSpPr>
          <p:nvPr>
            <p:ph type="body" sz="quarter" idx="11"/>
          </p:nvPr>
        </p:nvSpPr>
        <p:spPr>
          <a:xfrm>
            <a:off x="229324" y="1715362"/>
            <a:ext cx="8356600" cy="2367037"/>
          </a:xfrm>
        </p:spPr>
        <p:txBody>
          <a:bodyPr/>
          <a:lstStyle>
            <a:lvl1pPr marL="342900" indent="-342900">
              <a:buClr>
                <a:srgbClr val="002060"/>
              </a:buClr>
              <a:buFont typeface="Arial" panose="020B0604020202020204" pitchFamily="34" charset="0"/>
              <a:buChar char="•"/>
              <a:defRPr sz="1800">
                <a:solidFill>
                  <a:srgbClr val="002060"/>
                </a:solidFill>
              </a:defRPr>
            </a:lvl1pPr>
          </a:lstStyle>
          <a:p>
            <a:pPr lvl="0"/>
            <a:r>
              <a:rPr lang="en-US"/>
              <a:t>Click to edit Master text styles</a:t>
            </a:r>
          </a:p>
        </p:txBody>
      </p:sp>
    </p:spTree>
    <p:extLst>
      <p:ext uri="{BB962C8B-B14F-4D97-AF65-F5344CB8AC3E}">
        <p14:creationId xmlns:p14="http://schemas.microsoft.com/office/powerpoint/2010/main" val="3727969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Bullet">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8600" y="914400"/>
            <a:ext cx="8353425" cy="3600450"/>
          </a:xfrm>
        </p:spPr>
        <p:txBody>
          <a:bodyPr lIns="0" tIns="0" rIns="0" bIns="0"/>
          <a:lstStyle>
            <a:lvl1pPr marL="342724" indent="-342724">
              <a:buClr>
                <a:srgbClr val="002060"/>
              </a:buClr>
              <a:buFont typeface="Arial" panose="020B0604020202020204" pitchFamily="34" charset="0"/>
              <a:buChar char="•"/>
              <a:defRPr sz="2000">
                <a:solidFill>
                  <a:srgbClr val="002060"/>
                </a:solidFill>
                <a:latin typeface="Arial" pitchFamily="34" charset="0"/>
                <a:cs typeface="Arial" pitchFamily="34" charset="0"/>
              </a:defRPr>
            </a:lvl1pPr>
            <a:lvl2pPr marL="742570" indent="-285605">
              <a:buClr>
                <a:srgbClr val="002060"/>
              </a:buClr>
              <a:buFont typeface="Arial" panose="020B0604020202020204" pitchFamily="34" charset="0"/>
              <a:buChar char="•"/>
              <a:defRPr sz="1800">
                <a:solidFill>
                  <a:srgbClr val="002060"/>
                </a:solidFill>
                <a:latin typeface="Arial" pitchFamily="34" charset="0"/>
                <a:cs typeface="Arial" pitchFamily="34" charset="0"/>
              </a:defRPr>
            </a:lvl2pPr>
            <a:lvl3pPr marL="1142415" indent="-228484">
              <a:buClr>
                <a:srgbClr val="002060"/>
              </a:buClr>
              <a:buFont typeface="Arial" panose="020B0604020202020204" pitchFamily="34" charset="0"/>
              <a:buChar char="•"/>
              <a:defRPr sz="1600">
                <a:solidFill>
                  <a:srgbClr val="002060"/>
                </a:solidFill>
                <a:latin typeface="Arial" pitchFamily="34" charset="0"/>
                <a:cs typeface="Arial" pitchFamily="34" charset="0"/>
              </a:defRPr>
            </a:lvl3pPr>
            <a:lvl4pPr marL="1599381" indent="-228484">
              <a:buClr>
                <a:srgbClr val="002060"/>
              </a:buClr>
              <a:buFont typeface="Arial" panose="020B0604020202020204" pitchFamily="34" charset="0"/>
              <a:buChar char="•"/>
              <a:defRPr sz="1400">
                <a:solidFill>
                  <a:srgbClr val="002060"/>
                </a:solidFill>
                <a:latin typeface="Arial" pitchFamily="34" charset="0"/>
                <a:cs typeface="Arial" pitchFamily="34" charset="0"/>
              </a:defRPr>
            </a:lvl4pPr>
            <a:lvl5pPr marL="2056347" indent="-228484">
              <a:buClr>
                <a:srgbClr val="002060"/>
              </a:buClr>
              <a:buFont typeface="Arial" panose="020B0604020202020204" pitchFamily="34" charset="0"/>
              <a:buChar char="•"/>
              <a:defRPr sz="1200">
                <a:solidFill>
                  <a:srgbClr val="002060"/>
                </a:solidFill>
                <a:latin typeface="Arial" pitchFamily="34" charset="0"/>
                <a:cs typeface="Arial" pitchFamily="34" charset="0"/>
              </a:defRPr>
            </a:lvl5pPr>
          </a:lstStyle>
          <a:p>
            <a:pPr lvl="0"/>
            <a:endParaRPr lang="en-US"/>
          </a:p>
        </p:txBody>
      </p:sp>
      <p:sp>
        <p:nvSpPr>
          <p:cNvPr id="2" name="Title 1"/>
          <p:cNvSpPr>
            <a:spLocks noGrp="1"/>
          </p:cNvSpPr>
          <p:nvPr>
            <p:ph type="title"/>
          </p:nvPr>
        </p:nvSpPr>
        <p:spPr/>
        <p:txBody>
          <a:bodyPr/>
          <a:lstStyle>
            <a:lvl1pPr>
              <a:defRPr sz="2400" i="1"/>
            </a:lvl1pPr>
          </a:lstStyle>
          <a:p>
            <a:r>
              <a:rPr lang="en-US"/>
              <a:t>Click to edit Master title style</a:t>
            </a:r>
          </a:p>
        </p:txBody>
      </p:sp>
    </p:spTree>
    <p:extLst>
      <p:ext uri="{BB962C8B-B14F-4D97-AF65-F5344CB8AC3E}">
        <p14:creationId xmlns:p14="http://schemas.microsoft.com/office/powerpoint/2010/main" val="3626304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sz="1800"/>
          </a:p>
        </p:txBody>
      </p:sp>
      <p:sp>
        <p:nvSpPr>
          <p:cNvPr id="2" name="Title 1"/>
          <p:cNvSpPr>
            <a:spLocks noGrp="1"/>
          </p:cNvSpPr>
          <p:nvPr>
            <p:ph type="title"/>
          </p:nvPr>
        </p:nvSpPr>
        <p:spPr>
          <a:xfrm>
            <a:off x="457200" y="2286000"/>
            <a:ext cx="8037513" cy="665665"/>
          </a:xfrm>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a:t>Click to edit Master title style</a:t>
            </a: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chemeClr val="bg1">
                    <a:lumMod val="50000"/>
                  </a:schemeClr>
                </a:solidFill>
                <a:latin typeface="Arial" pitchFamily="34" charset="0"/>
                <a:cs typeface="Arial" pitchFamily="34" charset="0"/>
              </a:rPr>
              <a:pPr defTabSz="913932">
                <a:defRPr/>
              </a:pPr>
              <a:t>‹Nr.›</a:t>
            </a:fld>
            <a:endParaRPr lang="en-US" sz="900">
              <a:solidFill>
                <a:schemeClr val="bg1">
                  <a:lumMod val="50000"/>
                </a:schemeClr>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a:extLst>
              <a:ext uri="{FF2B5EF4-FFF2-40B4-BE49-F238E27FC236}">
                <a16:creationId xmlns:a16="http://schemas.microsoft.com/office/drawing/2014/main" id="{8513EB39-71A6-4E3E-82BB-9739120C66D6}"/>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2269703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sz="1800"/>
          </a:p>
        </p:txBody>
      </p:sp>
      <p:sp>
        <p:nvSpPr>
          <p:cNvPr id="2" name="Title 1"/>
          <p:cNvSpPr>
            <a:spLocks noGrp="1"/>
          </p:cNvSpPr>
          <p:nvPr>
            <p:ph type="title"/>
          </p:nvPr>
        </p:nvSpPr>
        <p:spPr>
          <a:xfrm>
            <a:off x="457200" y="2286000"/>
            <a:ext cx="8037513" cy="665665"/>
          </a:xfrm>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a:t>Click to edit Master title style</a:t>
            </a: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chemeClr val="bg1">
                    <a:lumMod val="50000"/>
                  </a:schemeClr>
                </a:solidFill>
                <a:latin typeface="Arial" pitchFamily="34" charset="0"/>
                <a:cs typeface="Arial" pitchFamily="34" charset="0"/>
              </a:rPr>
              <a:pPr defTabSz="913932">
                <a:defRPr/>
              </a:pPr>
              <a:t>‹Nr.›</a:t>
            </a:fld>
            <a:endParaRPr lang="en-US" sz="900">
              <a:solidFill>
                <a:schemeClr val="bg1">
                  <a:lumMod val="50000"/>
                </a:schemeClr>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9E9B12CE-BE03-407D-BA53-1414B85E6FDE}"/>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332057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solidFill>
                <a:prstClr val="white"/>
              </a:solidFill>
            </a:endParaRPr>
          </a:p>
        </p:txBody>
      </p:sp>
      <p:sp>
        <p:nvSpPr>
          <p:cNvPr id="2" name="Title 1"/>
          <p:cNvSpPr>
            <a:spLocks noGrp="1"/>
          </p:cNvSpPr>
          <p:nvPr>
            <p:ph type="title"/>
          </p:nvPr>
        </p:nvSpPr>
        <p:spPr>
          <a:xfrm>
            <a:off x="457200" y="2286000"/>
            <a:ext cx="8037513" cy="665665"/>
          </a:xfrm>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a:t>Click to edit Master title style</a:t>
            </a:r>
          </a:p>
        </p:txBody>
      </p:sp>
      <p:sp>
        <p:nvSpPr>
          <p:cNvPr id="12" name="TextBox 11"/>
          <p:cNvSpPr txBox="1"/>
          <p:nvPr userDrawn="1"/>
        </p:nvSpPr>
        <p:spPr>
          <a:xfrm>
            <a:off x="0" y="4743458"/>
            <a:ext cx="685800" cy="307777"/>
          </a:xfrm>
          <a:prstGeom prst="rect">
            <a:avLst/>
          </a:prstGeom>
          <a:noFill/>
        </p:spPr>
        <p:txBody>
          <a:bodyPr lIns="91392" tIns="45696" rIns="91392" bIns="45696">
            <a:spAutoFit/>
          </a:bodyPr>
          <a:lstStyle/>
          <a:p>
            <a:pPr algn="ctr" defTabSz="913932">
              <a:defRPr/>
            </a:pPr>
            <a:fld id="{20B0A04A-B8A3-428A-BC26-7F23AEE053E3}" type="slidenum">
              <a:rPr lang="en-US" sz="1400">
                <a:solidFill>
                  <a:prstClr val="white"/>
                </a:solidFill>
                <a:latin typeface="Arial Black" pitchFamily="34" charset="0"/>
              </a:rPr>
              <a:pPr algn="ctr" defTabSz="913932">
                <a:defRPr/>
              </a:pPr>
              <a:t>‹Nr.›</a:t>
            </a:fld>
            <a:endParaRPr lang="en-US" sz="1400">
              <a:solidFill>
                <a:prstClr val="white"/>
              </a:solidFill>
              <a:latin typeface="Arial Black" pitchFamily="34" charset="0"/>
            </a:endParaRP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a:solidFill>
                  <a:prstClr val="white"/>
                </a:solidFill>
                <a:latin typeface="Arial" pitchFamily="34" charset="0"/>
                <a:cs typeface="Arial" pitchFamily="34" charset="0"/>
              </a:rPr>
              <a:t>© 2010 Overland Storage, Inc.</a:t>
            </a:r>
          </a:p>
        </p:txBody>
      </p:sp>
      <p:sp>
        <p:nvSpPr>
          <p:cNvPr id="29" name="TextBox 28"/>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rgbClr val="808080"/>
                </a:solidFill>
                <a:latin typeface="Arial" pitchFamily="34" charset="0"/>
                <a:cs typeface="Arial" pitchFamily="34" charset="0"/>
              </a:rPr>
              <a:pPr defTabSz="913932">
                <a:defRPr/>
              </a:pPr>
              <a:t>‹Nr.›</a:t>
            </a:fld>
            <a:endParaRPr lang="en-US" sz="900">
              <a:solidFill>
                <a:srgbClr val="808080"/>
              </a:solidFill>
              <a:latin typeface="Arial" pitchFamily="34" charset="0"/>
              <a:cs typeface="Arial" pitchFamily="34" charset="0"/>
            </a:endParaRP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Box 9">
            <a:extLst>
              <a:ext uri="{FF2B5EF4-FFF2-40B4-BE49-F238E27FC236}">
                <a16:creationId xmlns:a16="http://schemas.microsoft.com/office/drawing/2014/main" id="{5DB39AEB-4908-4C2D-9C5E-9FD16D819C23}"/>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8996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solidFill>
                <a:prstClr val="white"/>
              </a:solidFill>
            </a:endParaRPr>
          </a:p>
        </p:txBody>
      </p:sp>
      <p:sp>
        <p:nvSpPr>
          <p:cNvPr id="2" name="Title 1"/>
          <p:cNvSpPr>
            <a:spLocks noGrp="1"/>
          </p:cNvSpPr>
          <p:nvPr>
            <p:ph type="title"/>
          </p:nvPr>
        </p:nvSpPr>
        <p:spPr>
          <a:xfrm>
            <a:off x="457200" y="2286000"/>
            <a:ext cx="8037513" cy="665665"/>
          </a:xfrm>
          <a:effectLst>
            <a:outerShdw blurRad="50800" dist="38100" dir="2700000" algn="tl" rotWithShape="0">
              <a:prstClr val="black">
                <a:alpha val="40000"/>
              </a:prstClr>
            </a:outerShdw>
          </a:effectLst>
        </p:spPr>
        <p:txBody>
          <a:bodyPr anchor="t"/>
          <a:lstStyle>
            <a:lvl1pPr algn="l">
              <a:defRPr sz="2400" b="0" i="0" cap="none" baseline="0">
                <a:solidFill>
                  <a:schemeClr val="bg1"/>
                </a:solidFill>
                <a:effectLst>
                  <a:outerShdw blurRad="38100" dist="38100" dir="2700000" algn="tl">
                    <a:srgbClr val="000000">
                      <a:alpha val="43137"/>
                    </a:srgbClr>
                  </a:outerShdw>
                </a:effectLst>
                <a:latin typeface="Arial" panose="020B0604020202020204" pitchFamily="34" charset="0"/>
                <a:cs typeface="Arial" pitchFamily="34" charset="0"/>
              </a:defRPr>
            </a:lvl1pPr>
          </a:lstStyle>
          <a:p>
            <a:r>
              <a:rPr lang="en-US"/>
              <a:t>Click to edit Master title style</a:t>
            </a:r>
          </a:p>
        </p:txBody>
      </p:sp>
      <p:sp>
        <p:nvSpPr>
          <p:cNvPr id="18" name="TextBox 17"/>
          <p:cNvSpPr txBox="1"/>
          <p:nvPr userDrawn="1"/>
        </p:nvSpPr>
        <p:spPr>
          <a:xfrm>
            <a:off x="3514725" y="4854179"/>
            <a:ext cx="2133600" cy="215444"/>
          </a:xfrm>
          <a:prstGeom prst="rect">
            <a:avLst/>
          </a:prstGeom>
          <a:noFill/>
        </p:spPr>
        <p:txBody>
          <a:bodyPr lIns="91392" tIns="45696" rIns="91392" bIns="45696">
            <a:spAutoFit/>
          </a:bodyPr>
          <a:lstStyle/>
          <a:p>
            <a:pPr algn="ctr" defTabSz="913932">
              <a:defRPr/>
            </a:pPr>
            <a:r>
              <a:rPr lang="en-US" sz="80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rgbClr val="808080"/>
                </a:solidFill>
                <a:latin typeface="Arial" pitchFamily="34" charset="0"/>
                <a:cs typeface="Arial" pitchFamily="34" charset="0"/>
              </a:rPr>
              <a:pPr defTabSz="913932">
                <a:defRPr/>
              </a:pPr>
              <a:t>‹Nr.›</a:t>
            </a:fld>
            <a:endParaRPr lang="en-US" sz="900">
              <a:solidFill>
                <a:srgbClr val="808080"/>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a:extLst>
              <a:ext uri="{FF2B5EF4-FFF2-40B4-BE49-F238E27FC236}">
                <a16:creationId xmlns:a16="http://schemas.microsoft.com/office/drawing/2014/main" id="{E9B67E19-069C-42B0-864C-8D1CA6A42763}"/>
              </a:ext>
            </a:extLst>
          </p:cNvPr>
          <p:cNvSpPr txBox="1"/>
          <p:nvPr userDrawn="1"/>
        </p:nvSpPr>
        <p:spPr>
          <a:xfrm>
            <a:off x="3453205" y="4764841"/>
            <a:ext cx="2237590" cy="215444"/>
          </a:xfrm>
          <a:prstGeom prst="rect">
            <a:avLst/>
          </a:prstGeom>
          <a:noFill/>
        </p:spPr>
        <p:txBody>
          <a:bodyPr wrap="square" rtlCol="0">
            <a:spAutoFit/>
          </a:bodyPr>
          <a:lstStyle/>
          <a:p>
            <a:pPr algn="ctr"/>
            <a:r>
              <a:rPr lang="en-US" sz="800" b="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1133854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solidFill>
                  <a:srgbClr val="002060"/>
                </a:solidFill>
              </a:defRPr>
            </a:lvl1pPr>
          </a:lstStyle>
          <a:p>
            <a:pPr lvl="0"/>
            <a:r>
              <a:rPr lang="en-US"/>
              <a:t>Click To Edit Master Title Style</a:t>
            </a:r>
          </a:p>
        </p:txBody>
      </p:sp>
    </p:spTree>
    <p:extLst>
      <p:ext uri="{BB962C8B-B14F-4D97-AF65-F5344CB8AC3E}">
        <p14:creationId xmlns:p14="http://schemas.microsoft.com/office/powerpoint/2010/main" val="1585381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15" name="Content Placeholder 2"/>
          <p:cNvSpPr>
            <a:spLocks noGrp="1"/>
          </p:cNvSpPr>
          <p:nvPr>
            <p:ph idx="1"/>
          </p:nvPr>
        </p:nvSpPr>
        <p:spPr>
          <a:xfrm>
            <a:off x="228600" y="914400"/>
            <a:ext cx="8353425" cy="3600450"/>
          </a:xfrm>
        </p:spPr>
        <p:txBody>
          <a:bodyPr/>
          <a:lstStyle>
            <a:lvl1pPr marL="342724" indent="-342724">
              <a:buClr>
                <a:schemeClr val="accent4"/>
              </a:buClr>
              <a:buFont typeface="Arial" pitchFamily="34" charset="0"/>
              <a:buChar char="•"/>
              <a:defRPr sz="1800">
                <a:solidFill>
                  <a:srgbClr val="002060"/>
                </a:solidFill>
                <a:latin typeface="Arial" pitchFamily="34" charset="0"/>
                <a:cs typeface="Arial" pitchFamily="34" charset="0"/>
              </a:defRPr>
            </a:lvl1pPr>
            <a:lvl2pPr marL="742570" indent="-285605">
              <a:buClr>
                <a:schemeClr val="accent4"/>
              </a:buClr>
              <a:buFont typeface="Arial" panose="020B0604020202020204" pitchFamily="34" charset="0"/>
              <a:buChar char="•"/>
              <a:defRPr sz="1600">
                <a:solidFill>
                  <a:srgbClr val="002060"/>
                </a:solidFill>
                <a:latin typeface="Arial" pitchFamily="34" charset="0"/>
                <a:cs typeface="Arial" pitchFamily="34" charset="0"/>
              </a:defRPr>
            </a:lvl2pPr>
            <a:lvl3pPr marL="1142415" indent="-228484">
              <a:buClr>
                <a:schemeClr val="accent4"/>
              </a:buClr>
              <a:buFont typeface="Arial" panose="020B0604020202020204" pitchFamily="34" charset="0"/>
              <a:buChar char="•"/>
              <a:defRPr sz="1400">
                <a:solidFill>
                  <a:srgbClr val="002060"/>
                </a:solidFill>
                <a:latin typeface="Arial" pitchFamily="34" charset="0"/>
                <a:cs typeface="Arial" pitchFamily="34" charset="0"/>
              </a:defRPr>
            </a:lvl3pPr>
            <a:lvl4pPr marL="1599381" indent="-228484">
              <a:buClr>
                <a:schemeClr val="accent4"/>
              </a:buClr>
              <a:buFont typeface="Arial" panose="020B0604020202020204" pitchFamily="34" charset="0"/>
              <a:buChar char="•"/>
              <a:defRPr sz="1200">
                <a:solidFill>
                  <a:srgbClr val="002060"/>
                </a:solidFill>
                <a:latin typeface="Arial" pitchFamily="34" charset="0"/>
                <a:cs typeface="Arial" pitchFamily="34" charset="0"/>
              </a:defRPr>
            </a:lvl4pPr>
            <a:lvl5pPr marL="2056347" indent="-228484">
              <a:buClr>
                <a:schemeClr val="accent4"/>
              </a:buClr>
              <a:buFont typeface="Arial" panose="020B0604020202020204" pitchFamily="34" charset="0"/>
              <a:buChar char="•"/>
              <a:defRPr sz="1000">
                <a:solidFill>
                  <a:srgbClr val="002060"/>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p:cNvSpPr>
            <a:spLocks noGrp="1"/>
          </p:cNvSpPr>
          <p:nvPr>
            <p:ph type="title" hasCustomPrompt="1"/>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solidFill>
                  <a:srgbClr val="002060"/>
                </a:solidFill>
              </a:defRPr>
            </a:lvl1pPr>
          </a:lstStyle>
          <a:p>
            <a:pPr lvl="0"/>
            <a:r>
              <a:rPr lang="en-US"/>
              <a:t>Click To Edit Master Title Style</a:t>
            </a:r>
          </a:p>
        </p:txBody>
      </p:sp>
    </p:spTree>
    <p:extLst>
      <p:ext uri="{BB962C8B-B14F-4D97-AF65-F5344CB8AC3E}">
        <p14:creationId xmlns:p14="http://schemas.microsoft.com/office/powerpoint/2010/main" val="151611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Text/Foot Not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228600" y="228600"/>
            <a:ext cx="8353425"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i="1">
                <a:solidFill>
                  <a:srgbClr val="002060"/>
                </a:solidFill>
              </a:defRPr>
            </a:lvl1pPr>
          </a:lstStyle>
          <a:p>
            <a:pPr lvl="0"/>
            <a:r>
              <a:rPr lang="en-US"/>
              <a:t>Click To Edit Master Title Style</a:t>
            </a:r>
          </a:p>
        </p:txBody>
      </p:sp>
      <p:sp>
        <p:nvSpPr>
          <p:cNvPr id="3" name="Text Placeholder 3"/>
          <p:cNvSpPr>
            <a:spLocks noGrp="1"/>
          </p:cNvSpPr>
          <p:nvPr>
            <p:ph type="body" sz="quarter" idx="12" hasCustomPrompt="1"/>
          </p:nvPr>
        </p:nvSpPr>
        <p:spPr>
          <a:xfrm>
            <a:off x="228600" y="4256088"/>
            <a:ext cx="8356600" cy="423862"/>
          </a:xfrm>
        </p:spPr>
        <p:txBody>
          <a:bodyPr/>
          <a:lstStyle>
            <a:lvl1pPr marL="0" indent="0" algn="ctr">
              <a:buFontTx/>
              <a:buNone/>
              <a:defRPr sz="1800">
                <a:solidFill>
                  <a:srgbClr val="002060"/>
                </a:solidFill>
              </a:defRPr>
            </a:lvl1pPr>
          </a:lstStyle>
          <a:p>
            <a:pPr lvl="0"/>
            <a:r>
              <a:rPr lang="en-US"/>
              <a:t>Click to edit master text styles</a:t>
            </a:r>
          </a:p>
        </p:txBody>
      </p:sp>
      <p:sp>
        <p:nvSpPr>
          <p:cNvPr id="6" name="Text Placeholder 4"/>
          <p:cNvSpPr>
            <a:spLocks noGrp="1"/>
          </p:cNvSpPr>
          <p:nvPr>
            <p:ph type="body" sz="quarter" idx="13"/>
          </p:nvPr>
        </p:nvSpPr>
        <p:spPr>
          <a:xfrm>
            <a:off x="228600" y="870308"/>
            <a:ext cx="8357324" cy="3138421"/>
          </a:xfrm>
        </p:spPr>
        <p:txBody>
          <a:bodyPr/>
          <a:lstStyle>
            <a:lvl1pPr marL="0" indent="0">
              <a:buFontTx/>
              <a:buNone/>
              <a:defRPr sz="1600"/>
            </a:lvl1pPr>
            <a:lvl2pPr marL="456965" indent="0">
              <a:buFontTx/>
              <a:buNone/>
              <a:defRPr sz="1600"/>
            </a:lvl2pPr>
            <a:lvl3pPr marL="913931" indent="0">
              <a:buFontTx/>
              <a:buNone/>
              <a:defRPr sz="1600"/>
            </a:lvl3pPr>
            <a:lvl4pPr marL="1370897" indent="0">
              <a:buFontTx/>
              <a:buNone/>
              <a:defRPr sz="1600"/>
            </a:lvl4pPr>
            <a:lvl5pPr marL="1827863" indent="0">
              <a:buFontTx/>
              <a:buNone/>
              <a:defRPr sz="1600"/>
            </a:lvl5pPr>
          </a:lstStyle>
          <a:p>
            <a:pPr lvl="0"/>
            <a:r>
              <a:rPr lang="en-US"/>
              <a:t>Click to edit Master text styles</a:t>
            </a:r>
          </a:p>
        </p:txBody>
      </p:sp>
    </p:spTree>
    <p:extLst>
      <p:ext uri="{BB962C8B-B14F-4D97-AF65-F5344CB8AC3E}">
        <p14:creationId xmlns:p14="http://schemas.microsoft.com/office/powerpoint/2010/main" val="1106740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p:cNvSpPr txBox="1"/>
          <p:nvPr/>
        </p:nvSpPr>
        <p:spPr>
          <a:xfrm>
            <a:off x="0" y="4743458"/>
            <a:ext cx="685800" cy="307777"/>
          </a:xfrm>
          <a:prstGeom prst="rect">
            <a:avLst/>
          </a:prstGeom>
          <a:noFill/>
        </p:spPr>
        <p:txBody>
          <a:bodyPr lIns="91392" tIns="45696" rIns="91392" bIns="45696">
            <a:spAutoFit/>
          </a:bodyPr>
          <a:lstStyle/>
          <a:p>
            <a:pPr algn="ctr" defTabSz="913932">
              <a:defRPr/>
            </a:pPr>
            <a:fld id="{20B0A04A-B8A3-428A-BC26-7F23AEE053E3}" type="slidenum">
              <a:rPr lang="en-US" sz="1400">
                <a:solidFill>
                  <a:prstClr val="white"/>
                </a:solidFill>
                <a:latin typeface="Arial Black" pitchFamily="34" charset="0"/>
              </a:rPr>
              <a:pPr algn="ctr" defTabSz="913932">
                <a:defRPr/>
              </a:pPr>
              <a:t>‹Nr.›</a:t>
            </a:fld>
            <a:endParaRPr lang="en-US" sz="1400">
              <a:solidFill>
                <a:prstClr val="white"/>
              </a:solidFill>
              <a:latin typeface="Arial Black" pitchFamily="34" charset="0"/>
            </a:endParaRPr>
          </a:p>
        </p:txBody>
      </p:sp>
      <p:sp>
        <p:nvSpPr>
          <p:cNvPr id="1026" name="Title Placeholder 1"/>
          <p:cNvSpPr>
            <a:spLocks noGrp="1"/>
          </p:cNvSpPr>
          <p:nvPr>
            <p:ph type="title"/>
          </p:nvPr>
        </p:nvSpPr>
        <p:spPr bwMode="auto">
          <a:xfrm>
            <a:off x="228600" y="228600"/>
            <a:ext cx="8357324" cy="514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28600" y="914400"/>
            <a:ext cx="8357324" cy="3589316"/>
          </a:xfrm>
          <a:prstGeom prst="rect">
            <a:avLst/>
          </a:prstGeom>
          <a:noFill/>
          <a:ln w="9525">
            <a:noFill/>
            <a:miter lim="800000"/>
            <a:headEnd/>
            <a:tailEnd/>
          </a:ln>
        </p:spPr>
        <p:txBody>
          <a:bodyPr vert="horz" wrap="square" lIns="91392" tIns="45696" rIns="91392" bIns="4569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p:cNvSpPr txBox="1"/>
          <p:nvPr/>
        </p:nvSpPr>
        <p:spPr>
          <a:xfrm>
            <a:off x="333375" y="4700293"/>
            <a:ext cx="464296" cy="230832"/>
          </a:xfrm>
          <a:prstGeom prst="rect">
            <a:avLst/>
          </a:prstGeom>
          <a:noFill/>
        </p:spPr>
        <p:txBody>
          <a:bodyPr wrap="square" lIns="91392" tIns="45696" rIns="91392" bIns="45696" anchor="b">
            <a:spAutoFit/>
          </a:bodyPr>
          <a:lstStyle/>
          <a:p>
            <a:pPr defTabSz="913932">
              <a:defRPr/>
            </a:pPr>
            <a:fld id="{20B0A04A-B8A3-428A-BC26-7F23AEE053E3}" type="slidenum">
              <a:rPr lang="en-US" sz="900" smtClean="0">
                <a:solidFill>
                  <a:schemeClr val="bg1">
                    <a:lumMod val="50000"/>
                  </a:schemeClr>
                </a:solidFill>
                <a:latin typeface="Arial" pitchFamily="34" charset="0"/>
                <a:cs typeface="Arial" pitchFamily="34" charset="0"/>
              </a:rPr>
              <a:pPr defTabSz="913932">
                <a:defRPr/>
              </a:pPr>
              <a:t>‹Nr.›</a:t>
            </a:fld>
            <a:endParaRPr lang="en-US" sz="900">
              <a:solidFill>
                <a:schemeClr val="bg1">
                  <a:lumMod val="50000"/>
                </a:schemeClr>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25">
            <a:extLst>
              <a:ext uri="{28A0092B-C50C-407E-A947-70E740481C1C}">
                <a14:useLocalDpi xmlns:a14="http://schemas.microsoft.com/office/drawing/2010/main" val="0"/>
              </a:ext>
            </a:extLst>
          </a:blip>
          <a:stretch>
            <a:fillRect/>
          </a:stretch>
        </p:blipFill>
        <p:spPr bwMode="auto">
          <a:xfrm>
            <a:off x="8001000" y="4713909"/>
            <a:ext cx="981633" cy="346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userDrawn="1"/>
        </p:nvSpPr>
        <p:spPr>
          <a:xfrm>
            <a:off x="3453205" y="4764841"/>
            <a:ext cx="2237590" cy="215444"/>
          </a:xfrm>
          <a:prstGeom prst="rect">
            <a:avLst/>
          </a:prstGeom>
          <a:noFill/>
        </p:spPr>
        <p:txBody>
          <a:bodyPr wrap="square" rtlCol="0">
            <a:spAutoFit/>
          </a:bodyPr>
          <a:lstStyle/>
          <a:p>
            <a:pPr algn="ctr"/>
            <a:r>
              <a:rPr lang="en-US" sz="800" b="0">
                <a:solidFill>
                  <a:schemeClr val="bg1">
                    <a:lumMod val="50000"/>
                  </a:schemeClr>
                </a:solidFill>
                <a:latin typeface="Arial" panose="020B0604020202020204" pitchFamily="34" charset="0"/>
                <a:cs typeface="Arial" panose="020B0604020202020204" pitchFamily="34" charset="0"/>
              </a:rPr>
              <a:t>© 2018 Overland-Tandberg</a:t>
            </a:r>
          </a:p>
        </p:txBody>
      </p:sp>
    </p:spTree>
    <p:extLst>
      <p:ext uri="{BB962C8B-B14F-4D97-AF65-F5344CB8AC3E}">
        <p14:creationId xmlns:p14="http://schemas.microsoft.com/office/powerpoint/2010/main" val="3909575823"/>
      </p:ext>
    </p:extLst>
  </p:cSld>
  <p:clrMap bg1="lt1" tx1="dk1" bg2="lt2" tx2="dk2" accent1="accent1" accent2="accent2" accent3="accent3" accent4="accent4" accent5="accent5" accent6="accent6" hlink="hlink" folHlink="folHlink"/>
  <p:sldLayoutIdLst>
    <p:sldLayoutId id="2147483852" r:id="rId1"/>
    <p:sldLayoutId id="2147483663" r:id="rId2"/>
    <p:sldLayoutId id="2147483675" r:id="rId3"/>
    <p:sldLayoutId id="2147483676" r:id="rId4"/>
    <p:sldLayoutId id="2147483764" r:id="rId5"/>
    <p:sldLayoutId id="2147483767" r:id="rId6"/>
    <p:sldLayoutId id="2147483835" r:id="rId7"/>
    <p:sldLayoutId id="2147483707" r:id="rId8"/>
    <p:sldLayoutId id="2147483850" r:id="rId9"/>
    <p:sldLayoutId id="2147483845" r:id="rId10"/>
    <p:sldLayoutId id="2147483765" r:id="rId11"/>
    <p:sldLayoutId id="2147483837" r:id="rId12"/>
    <p:sldLayoutId id="2147483847" r:id="rId13"/>
    <p:sldLayoutId id="2147483703" r:id="rId14"/>
    <p:sldLayoutId id="2147483844" r:id="rId15"/>
    <p:sldLayoutId id="2147483846" r:id="rId16"/>
    <p:sldLayoutId id="2147483848" r:id="rId17"/>
    <p:sldLayoutId id="2147483849" r:id="rId18"/>
    <p:sldLayoutId id="2147483853" r:id="rId19"/>
    <p:sldLayoutId id="2147483855" r:id="rId20"/>
    <p:sldLayoutId id="2147483865" r:id="rId21"/>
    <p:sldLayoutId id="2147483868" r:id="rId22"/>
    <p:sldLayoutId id="2147483870" r:id="rId23"/>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rtl="0" fontAlgn="base">
        <a:lnSpc>
          <a:spcPts val="3500"/>
        </a:lnSpc>
        <a:spcBef>
          <a:spcPct val="0"/>
        </a:spcBef>
        <a:spcAft>
          <a:spcPct val="0"/>
        </a:spcAft>
        <a:defRPr sz="2400" b="0" i="1" kern="1200">
          <a:solidFill>
            <a:srgbClr val="002060"/>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6967" algn="ctr" rtl="0" fontAlgn="base">
        <a:spcBef>
          <a:spcPct val="0"/>
        </a:spcBef>
        <a:spcAft>
          <a:spcPct val="0"/>
        </a:spcAft>
        <a:defRPr sz="4400">
          <a:solidFill>
            <a:schemeClr val="tx1"/>
          </a:solidFill>
          <a:latin typeface="Calibri" pitchFamily="34" charset="0"/>
        </a:defRPr>
      </a:lvl6pPr>
      <a:lvl7pPr marL="913932" algn="ctr" rtl="0" fontAlgn="base">
        <a:spcBef>
          <a:spcPct val="0"/>
        </a:spcBef>
        <a:spcAft>
          <a:spcPct val="0"/>
        </a:spcAft>
        <a:defRPr sz="4400">
          <a:solidFill>
            <a:schemeClr val="tx1"/>
          </a:solidFill>
          <a:latin typeface="Calibri" pitchFamily="34" charset="0"/>
        </a:defRPr>
      </a:lvl7pPr>
      <a:lvl8pPr marL="1370899" algn="ctr" rtl="0" fontAlgn="base">
        <a:spcBef>
          <a:spcPct val="0"/>
        </a:spcBef>
        <a:spcAft>
          <a:spcPct val="0"/>
        </a:spcAft>
        <a:defRPr sz="4400">
          <a:solidFill>
            <a:schemeClr val="tx1"/>
          </a:solidFill>
          <a:latin typeface="Calibri" pitchFamily="34" charset="0"/>
        </a:defRPr>
      </a:lvl8pPr>
      <a:lvl9pPr marL="1827864" algn="ctr" rtl="0" fontAlgn="base">
        <a:spcBef>
          <a:spcPct val="0"/>
        </a:spcBef>
        <a:spcAft>
          <a:spcPct val="0"/>
        </a:spcAft>
        <a:defRPr sz="4400">
          <a:solidFill>
            <a:schemeClr val="tx1"/>
          </a:solidFill>
          <a:latin typeface="Calibri" pitchFamily="34" charset="0"/>
        </a:defRPr>
      </a:lvl9pPr>
    </p:titleStyle>
    <p:bodyStyle>
      <a:lvl1pPr marL="342724" indent="-342724" algn="l" rtl="0" fontAlgn="base">
        <a:spcBef>
          <a:spcPct val="20000"/>
        </a:spcBef>
        <a:spcAft>
          <a:spcPct val="0"/>
        </a:spcAft>
        <a:buClr>
          <a:schemeClr val="accent4"/>
        </a:buClr>
        <a:buFont typeface="Arial" pitchFamily="34" charset="0"/>
        <a:buChar char="•"/>
        <a:defRPr sz="1800" kern="1200">
          <a:solidFill>
            <a:srgbClr val="002060"/>
          </a:solidFill>
          <a:latin typeface="Arial" panose="020B0604020202020204" pitchFamily="34" charset="0"/>
          <a:ea typeface="+mn-ea"/>
          <a:cs typeface="Arial" panose="020B0604020202020204" pitchFamily="34" charset="0"/>
        </a:defRPr>
      </a:lvl1pPr>
      <a:lvl2pPr marL="742570" indent="-285605" algn="l" rtl="0" fontAlgn="base">
        <a:spcBef>
          <a:spcPct val="20000"/>
        </a:spcBef>
        <a:spcAft>
          <a:spcPct val="0"/>
        </a:spcAft>
        <a:buClr>
          <a:schemeClr val="accent4"/>
        </a:buClr>
        <a:buFont typeface="Arial"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1142415" indent="-228484" algn="l" rtl="0" fontAlgn="base">
        <a:spcBef>
          <a:spcPct val="20000"/>
        </a:spcBef>
        <a:spcAft>
          <a:spcPct val="0"/>
        </a:spcAft>
        <a:buClr>
          <a:schemeClr val="accent4"/>
        </a:buClr>
        <a:buFont typeface="Arial" pitchFamily="34" charset="0"/>
        <a:buChar char="•"/>
        <a:defRPr sz="1400" kern="1200">
          <a:solidFill>
            <a:srgbClr val="002060"/>
          </a:solidFill>
          <a:latin typeface="Arial" panose="020B0604020202020204" pitchFamily="34" charset="0"/>
          <a:ea typeface="+mn-ea"/>
          <a:cs typeface="Arial" panose="020B0604020202020204" pitchFamily="34" charset="0"/>
        </a:defRPr>
      </a:lvl3pPr>
      <a:lvl4pPr marL="1599381" indent="-228484" algn="l" rtl="0" fontAlgn="base">
        <a:spcBef>
          <a:spcPct val="20000"/>
        </a:spcBef>
        <a:spcAft>
          <a:spcPct val="0"/>
        </a:spcAft>
        <a:buClr>
          <a:schemeClr val="accent4"/>
        </a:buClr>
        <a:buFont typeface="Arial" pitchFamily="34" charset="0"/>
        <a:buChar char="•"/>
        <a:defRPr sz="1200" kern="1200">
          <a:solidFill>
            <a:srgbClr val="002060"/>
          </a:solidFill>
          <a:latin typeface="Arial" panose="020B0604020202020204" pitchFamily="34" charset="0"/>
          <a:ea typeface="+mn-ea"/>
          <a:cs typeface="Arial" panose="020B0604020202020204" pitchFamily="34" charset="0"/>
        </a:defRPr>
      </a:lvl4pPr>
      <a:lvl5pPr marL="2056347" indent="-228484" algn="l" rtl="0" fontAlgn="base">
        <a:spcBef>
          <a:spcPct val="20000"/>
        </a:spcBef>
        <a:spcAft>
          <a:spcPct val="0"/>
        </a:spcAft>
        <a:buClr>
          <a:schemeClr val="accent4"/>
        </a:buClr>
        <a:buFont typeface="Arial" pitchFamily="34" charset="0"/>
        <a:buChar char="•"/>
        <a:defRPr sz="1000" kern="1200">
          <a:solidFill>
            <a:srgbClr val="002060"/>
          </a:solidFill>
          <a:latin typeface="Arial" panose="020B0604020202020204" pitchFamily="34" charset="0"/>
          <a:ea typeface="+mn-ea"/>
          <a:cs typeface="Arial" panose="020B0604020202020204" pitchFamily="34" charset="0"/>
        </a:defRPr>
      </a:lvl5pPr>
      <a:lvl6pPr marL="2513312" indent="-228484" algn="l" defTabSz="91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79" indent="-228484" algn="l" defTabSz="91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44" indent="-228484" algn="l" defTabSz="91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12" indent="-228484" algn="l" defTabSz="9139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32" rtl="0" eaLnBrk="1" latinLnBrk="0" hangingPunct="1">
        <a:defRPr sz="1800" kern="1200">
          <a:solidFill>
            <a:schemeClr val="tx1"/>
          </a:solidFill>
          <a:latin typeface="+mn-lt"/>
          <a:ea typeface="+mn-ea"/>
          <a:cs typeface="+mn-cs"/>
        </a:defRPr>
      </a:lvl1pPr>
      <a:lvl2pPr marL="456967" algn="l" defTabSz="913932" rtl="0" eaLnBrk="1" latinLnBrk="0" hangingPunct="1">
        <a:defRPr sz="1800" kern="1200">
          <a:solidFill>
            <a:schemeClr val="tx1"/>
          </a:solidFill>
          <a:latin typeface="+mn-lt"/>
          <a:ea typeface="+mn-ea"/>
          <a:cs typeface="+mn-cs"/>
        </a:defRPr>
      </a:lvl2pPr>
      <a:lvl3pPr marL="913932" algn="l" defTabSz="913932" rtl="0" eaLnBrk="1" latinLnBrk="0" hangingPunct="1">
        <a:defRPr sz="1800" kern="1200">
          <a:solidFill>
            <a:schemeClr val="tx1"/>
          </a:solidFill>
          <a:latin typeface="+mn-lt"/>
          <a:ea typeface="+mn-ea"/>
          <a:cs typeface="+mn-cs"/>
        </a:defRPr>
      </a:lvl3pPr>
      <a:lvl4pPr marL="1370899" algn="l" defTabSz="913932" rtl="0" eaLnBrk="1" latinLnBrk="0" hangingPunct="1">
        <a:defRPr sz="1800" kern="1200">
          <a:solidFill>
            <a:schemeClr val="tx1"/>
          </a:solidFill>
          <a:latin typeface="+mn-lt"/>
          <a:ea typeface="+mn-ea"/>
          <a:cs typeface="+mn-cs"/>
        </a:defRPr>
      </a:lvl4pPr>
      <a:lvl5pPr marL="1827864" algn="l" defTabSz="913932" rtl="0" eaLnBrk="1" latinLnBrk="0" hangingPunct="1">
        <a:defRPr sz="1800" kern="1200">
          <a:solidFill>
            <a:schemeClr val="tx1"/>
          </a:solidFill>
          <a:latin typeface="+mn-lt"/>
          <a:ea typeface="+mn-ea"/>
          <a:cs typeface="+mn-cs"/>
        </a:defRPr>
      </a:lvl5pPr>
      <a:lvl6pPr marL="2284830" algn="l" defTabSz="913932" rtl="0" eaLnBrk="1" latinLnBrk="0" hangingPunct="1">
        <a:defRPr sz="1800" kern="1200">
          <a:solidFill>
            <a:schemeClr val="tx1"/>
          </a:solidFill>
          <a:latin typeface="+mn-lt"/>
          <a:ea typeface="+mn-ea"/>
          <a:cs typeface="+mn-cs"/>
        </a:defRPr>
      </a:lvl6pPr>
      <a:lvl7pPr marL="2741796" algn="l" defTabSz="913932" rtl="0" eaLnBrk="1" latinLnBrk="0" hangingPunct="1">
        <a:defRPr sz="1800" kern="1200">
          <a:solidFill>
            <a:schemeClr val="tx1"/>
          </a:solidFill>
          <a:latin typeface="+mn-lt"/>
          <a:ea typeface="+mn-ea"/>
          <a:cs typeface="+mn-cs"/>
        </a:defRPr>
      </a:lvl7pPr>
      <a:lvl8pPr marL="3198762" algn="l" defTabSz="913932" rtl="0" eaLnBrk="1" latinLnBrk="0" hangingPunct="1">
        <a:defRPr sz="1800" kern="1200">
          <a:solidFill>
            <a:schemeClr val="tx1"/>
          </a:solidFill>
          <a:latin typeface="+mn-lt"/>
          <a:ea typeface="+mn-ea"/>
          <a:cs typeface="+mn-cs"/>
        </a:defRPr>
      </a:lvl8pPr>
      <a:lvl9pPr marL="3655728" algn="l" defTabSz="9139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78.jpg"/></Relationships>
</file>

<file path=ppt/slides/_rels/slide1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jpe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94.jpeg"/><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96.png"/></Relationships>
</file>

<file path=ppt/slides/_rels/slide1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78.jpg"/><Relationship Id="rId4" Type="http://schemas.openxmlformats.org/officeDocument/2006/relationships/image" Target="../media/image9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78.jpg"/><Relationship Id="rId5" Type="http://schemas.openxmlformats.org/officeDocument/2006/relationships/image" Target="../media/image100.png"/><Relationship Id="rId4" Type="http://schemas.openxmlformats.org/officeDocument/2006/relationships/hyperlink" Target="http://www.salk.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02.pn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2.xml"/><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jpeg"/><Relationship Id="rId39" Type="http://schemas.openxmlformats.org/officeDocument/2006/relationships/image" Target="../media/image47.jpeg"/><Relationship Id="rId21" Type="http://schemas.openxmlformats.org/officeDocument/2006/relationships/image" Target="../media/image29.png"/><Relationship Id="rId34" Type="http://schemas.openxmlformats.org/officeDocument/2006/relationships/image" Target="../media/image42.jpeg"/><Relationship Id="rId42" Type="http://schemas.openxmlformats.org/officeDocument/2006/relationships/image" Target="../media/image50.jpeg"/><Relationship Id="rId47" Type="http://schemas.openxmlformats.org/officeDocument/2006/relationships/image" Target="../media/image55.jpeg"/><Relationship Id="rId50" Type="http://schemas.openxmlformats.org/officeDocument/2006/relationships/image" Target="../media/image58.jpeg"/><Relationship Id="rId55" Type="http://schemas.openxmlformats.org/officeDocument/2006/relationships/image" Target="../media/image63.jpeg"/><Relationship Id="rId63" Type="http://schemas.openxmlformats.org/officeDocument/2006/relationships/image" Target="../media/image71.jpeg"/><Relationship Id="rId7" Type="http://schemas.openxmlformats.org/officeDocument/2006/relationships/image" Target="../media/image15.jpe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jpeg"/><Relationship Id="rId29" Type="http://schemas.openxmlformats.org/officeDocument/2006/relationships/image" Target="../media/image37.png"/><Relationship Id="rId41" Type="http://schemas.openxmlformats.org/officeDocument/2006/relationships/image" Target="../media/image49.png"/><Relationship Id="rId54" Type="http://schemas.openxmlformats.org/officeDocument/2006/relationships/image" Target="../media/image62.jpeg"/><Relationship Id="rId62" Type="http://schemas.openxmlformats.org/officeDocument/2006/relationships/image" Target="../media/image70.jpeg"/><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jpeg"/><Relationship Id="rId37" Type="http://schemas.openxmlformats.org/officeDocument/2006/relationships/image" Target="../media/image45.jpeg"/><Relationship Id="rId40" Type="http://schemas.openxmlformats.org/officeDocument/2006/relationships/image" Target="../media/image48.jpeg"/><Relationship Id="rId45" Type="http://schemas.openxmlformats.org/officeDocument/2006/relationships/image" Target="../media/image53.jpeg"/><Relationship Id="rId53" Type="http://schemas.openxmlformats.org/officeDocument/2006/relationships/image" Target="../media/image61.jpeg"/><Relationship Id="rId58" Type="http://schemas.openxmlformats.org/officeDocument/2006/relationships/image" Target="../media/image66.jpe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1.jpeg"/><Relationship Id="rId28" Type="http://schemas.openxmlformats.org/officeDocument/2006/relationships/image" Target="../media/image36.png"/><Relationship Id="rId36" Type="http://schemas.openxmlformats.org/officeDocument/2006/relationships/image" Target="../media/image44.jpeg"/><Relationship Id="rId49" Type="http://schemas.openxmlformats.org/officeDocument/2006/relationships/image" Target="../media/image57.jpeg"/><Relationship Id="rId57" Type="http://schemas.openxmlformats.org/officeDocument/2006/relationships/image" Target="../media/image65.jpeg"/><Relationship Id="rId61" Type="http://schemas.openxmlformats.org/officeDocument/2006/relationships/image" Target="../media/image69.png"/><Relationship Id="rId10" Type="http://schemas.openxmlformats.org/officeDocument/2006/relationships/image" Target="../media/image18.png"/><Relationship Id="rId19" Type="http://schemas.openxmlformats.org/officeDocument/2006/relationships/image" Target="../media/image27.jpeg"/><Relationship Id="rId31" Type="http://schemas.openxmlformats.org/officeDocument/2006/relationships/image" Target="../media/image39.jpeg"/><Relationship Id="rId44" Type="http://schemas.openxmlformats.org/officeDocument/2006/relationships/image" Target="../media/image52.jpeg"/><Relationship Id="rId52" Type="http://schemas.openxmlformats.org/officeDocument/2006/relationships/image" Target="../media/image60.jpeg"/><Relationship Id="rId60" Type="http://schemas.openxmlformats.org/officeDocument/2006/relationships/image" Target="../media/image68.jpe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jpeg"/><Relationship Id="rId35" Type="http://schemas.openxmlformats.org/officeDocument/2006/relationships/image" Target="../media/image43.jpeg"/><Relationship Id="rId43" Type="http://schemas.openxmlformats.org/officeDocument/2006/relationships/image" Target="../media/image51.gif"/><Relationship Id="rId48" Type="http://schemas.openxmlformats.org/officeDocument/2006/relationships/image" Target="../media/image56.jpeg"/><Relationship Id="rId56" Type="http://schemas.openxmlformats.org/officeDocument/2006/relationships/image" Target="../media/image64.jpeg"/><Relationship Id="rId8" Type="http://schemas.openxmlformats.org/officeDocument/2006/relationships/image" Target="../media/image16.jpeg"/><Relationship Id="rId51" Type="http://schemas.openxmlformats.org/officeDocument/2006/relationships/image" Target="../media/image59.jpeg"/><Relationship Id="rId3" Type="http://schemas.openxmlformats.org/officeDocument/2006/relationships/image" Target="../media/image11.pn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jpeg"/><Relationship Id="rId33" Type="http://schemas.openxmlformats.org/officeDocument/2006/relationships/image" Target="../media/image41.jpeg"/><Relationship Id="rId38" Type="http://schemas.openxmlformats.org/officeDocument/2006/relationships/image" Target="../media/image46.png"/><Relationship Id="rId46" Type="http://schemas.openxmlformats.org/officeDocument/2006/relationships/image" Target="../media/image54.jpeg"/><Relationship Id="rId59"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hyperlink" Target="https://blog.barkly.com/ransomware-statistics-2016" TargetMode="External"/><Relationship Id="rId5" Type="http://schemas.openxmlformats.org/officeDocument/2006/relationships/hyperlink" Target="https://www.justice.gov/criminal-ccips/file/872771/download" TargetMode="External"/><Relationship Id="rId4" Type="http://schemas.openxmlformats.org/officeDocument/2006/relationships/hyperlink" Target="https://blog.barkly.com/cyber-attack-statistics-2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Overland-Tandberg Overview</a:t>
            </a:r>
          </a:p>
        </p:txBody>
      </p:sp>
      <p:sp>
        <p:nvSpPr>
          <p:cNvPr id="3" name="Subtitle 2"/>
          <p:cNvSpPr>
            <a:spLocks noGrp="1"/>
          </p:cNvSpPr>
          <p:nvPr>
            <p:ph type="subTitle" idx="1"/>
          </p:nvPr>
        </p:nvSpPr>
        <p:spPr/>
        <p:txBody>
          <a:bodyPr/>
          <a:lstStyle/>
          <a:p>
            <a:r>
              <a:rPr lang="en-US" dirty="0"/>
              <a:t>August 2019</a:t>
            </a:r>
          </a:p>
        </p:txBody>
      </p:sp>
    </p:spTree>
    <p:extLst>
      <p:ext uri="{BB962C8B-B14F-4D97-AF65-F5344CB8AC3E}">
        <p14:creationId xmlns:p14="http://schemas.microsoft.com/office/powerpoint/2010/main" val="318738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3BC5-FDBF-4AC8-B25D-03D7904480F7}"/>
              </a:ext>
            </a:extLst>
          </p:cNvPr>
          <p:cNvSpPr>
            <a:spLocks noGrp="1"/>
          </p:cNvSpPr>
          <p:nvPr>
            <p:ph type="title"/>
          </p:nvPr>
        </p:nvSpPr>
        <p:spPr/>
        <p:txBody>
          <a:bodyPr/>
          <a:lstStyle/>
          <a:p>
            <a:r>
              <a:rPr lang="en-US"/>
              <a:t>EU-GDPR:  What is It?</a:t>
            </a:r>
          </a:p>
        </p:txBody>
      </p:sp>
      <p:sp>
        <p:nvSpPr>
          <p:cNvPr id="5" name="TextBox 4">
            <a:extLst>
              <a:ext uri="{FF2B5EF4-FFF2-40B4-BE49-F238E27FC236}">
                <a16:creationId xmlns:a16="http://schemas.microsoft.com/office/drawing/2014/main" id="{A1298DA1-EFF8-4DB9-B61C-78D707BD922A}"/>
              </a:ext>
            </a:extLst>
          </p:cNvPr>
          <p:cNvSpPr txBox="1"/>
          <p:nvPr/>
        </p:nvSpPr>
        <p:spPr>
          <a:xfrm>
            <a:off x="394138" y="876217"/>
            <a:ext cx="7567448" cy="3416320"/>
          </a:xfrm>
          <a:prstGeom prst="rect">
            <a:avLst/>
          </a:prstGeom>
          <a:noFill/>
        </p:spPr>
        <p:txBody>
          <a:bodyPr wrap="square" rtlCol="0">
            <a:spAutoFit/>
          </a:bodyPr>
          <a:lstStyle/>
          <a:p>
            <a:pPr marL="285750" indent="-285750">
              <a:buClr>
                <a:schemeClr val="accent4"/>
              </a:buClr>
              <a:buFont typeface="Arial" panose="020B0604020202020204" pitchFamily="34" charset="0"/>
              <a:buChar char="•"/>
            </a:pPr>
            <a:r>
              <a:rPr lang="en-US">
                <a:solidFill>
                  <a:schemeClr val="tx1">
                    <a:lumMod val="75000"/>
                  </a:schemeClr>
                </a:solidFill>
                <a:latin typeface="Arial" panose="020B0604020202020204" pitchFamily="34" charset="0"/>
                <a:cs typeface="Arial" panose="020B0604020202020204" pitchFamily="34" charset="0"/>
              </a:rPr>
              <a:t>Due to go in effect on 25 May 2018</a:t>
            </a:r>
          </a:p>
          <a:p>
            <a:pPr marL="285750" indent="-285750">
              <a:buClr>
                <a:schemeClr val="accent4"/>
              </a:buClr>
              <a:buFont typeface="Arial" panose="020B0604020202020204" pitchFamily="34" charset="0"/>
              <a:buChar char="•"/>
            </a:pPr>
            <a:endParaRPr lang="en-US">
              <a:solidFill>
                <a:schemeClr val="tx1">
                  <a:lumMod val="75000"/>
                </a:schemeClr>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a:solidFill>
                  <a:schemeClr val="tx1">
                    <a:lumMod val="75000"/>
                  </a:schemeClr>
                </a:solidFill>
                <a:latin typeface="Arial" panose="020B0604020202020204" pitchFamily="34" charset="0"/>
                <a:cs typeface="Arial" panose="020B0604020202020204" pitchFamily="34" charset="0"/>
              </a:rPr>
              <a:t>“Most fundamental change to data protection law in almost 20 years</a:t>
            </a:r>
          </a:p>
          <a:p>
            <a:pPr marL="742717" lvl="1" indent="-285750">
              <a:buClr>
                <a:schemeClr val="accent4"/>
              </a:buClr>
              <a:buFont typeface="Arial" panose="020B0604020202020204" pitchFamily="34" charset="0"/>
              <a:buChar char="•"/>
            </a:pPr>
            <a:r>
              <a:rPr lang="en-US">
                <a:solidFill>
                  <a:schemeClr val="tx1">
                    <a:lumMod val="75000"/>
                  </a:schemeClr>
                </a:solidFill>
                <a:latin typeface="Arial" panose="020B0604020202020204" pitchFamily="34" charset="0"/>
                <a:cs typeface="Arial" panose="020B0604020202020204" pitchFamily="34" charset="0"/>
              </a:rPr>
              <a:t>EU-GDPR Information Commissioner, Sept 2017</a:t>
            </a:r>
          </a:p>
          <a:p>
            <a:pPr marL="742717" lvl="1" indent="-285750">
              <a:buClr>
                <a:schemeClr val="accent4"/>
              </a:buClr>
              <a:buFont typeface="Arial" panose="020B0604020202020204" pitchFamily="34" charset="0"/>
              <a:buChar char="•"/>
            </a:pPr>
            <a:endParaRPr lang="en-US">
              <a:solidFill>
                <a:schemeClr val="tx1">
                  <a:lumMod val="75000"/>
                </a:schemeClr>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a:solidFill>
                  <a:schemeClr val="tx1">
                    <a:lumMod val="75000"/>
                  </a:schemeClr>
                </a:solidFill>
                <a:latin typeface="Arial" panose="020B0604020202020204" pitchFamily="34" charset="0"/>
                <a:cs typeface="Arial" panose="020B0604020202020204" pitchFamily="34" charset="0"/>
              </a:rPr>
              <a:t>Covers the use of “personal data” – any information that can identify a living individual</a:t>
            </a:r>
          </a:p>
          <a:p>
            <a:pPr marL="285750" indent="-285750">
              <a:buClr>
                <a:schemeClr val="accent4"/>
              </a:buClr>
              <a:buFont typeface="Arial" panose="020B0604020202020204" pitchFamily="34" charset="0"/>
              <a:buChar char="•"/>
            </a:pPr>
            <a:endParaRPr lang="en-US">
              <a:solidFill>
                <a:schemeClr val="tx1">
                  <a:lumMod val="75000"/>
                </a:schemeClr>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a:solidFill>
                  <a:schemeClr val="tx1">
                    <a:lumMod val="75000"/>
                  </a:schemeClr>
                </a:solidFill>
                <a:latin typeface="Arial" panose="020B0604020202020204" pitchFamily="34" charset="0"/>
                <a:cs typeface="Arial" panose="020B0604020202020204" pitchFamily="34" charset="0"/>
              </a:rPr>
              <a:t>Applies to:</a:t>
            </a:r>
          </a:p>
          <a:p>
            <a:pPr marL="742717" lvl="1" indent="-285750">
              <a:buClr>
                <a:schemeClr val="accent4"/>
              </a:buClr>
              <a:buFont typeface="Arial" panose="020B0604020202020204" pitchFamily="34" charset="0"/>
              <a:buChar char="•"/>
            </a:pPr>
            <a:r>
              <a:rPr lang="en-US">
                <a:solidFill>
                  <a:schemeClr val="tx1">
                    <a:lumMod val="75000"/>
                  </a:schemeClr>
                </a:solidFill>
                <a:latin typeface="Arial" panose="020B0604020202020204" pitchFamily="34" charset="0"/>
                <a:cs typeface="Arial" panose="020B0604020202020204" pitchFamily="34" charset="0"/>
              </a:rPr>
              <a:t>Organization operation within European Union (EU)</a:t>
            </a:r>
          </a:p>
          <a:p>
            <a:pPr marL="742717" lvl="1" indent="-285750">
              <a:buClr>
                <a:schemeClr val="accent4"/>
              </a:buClr>
              <a:buFont typeface="Arial" panose="020B0604020202020204" pitchFamily="34" charset="0"/>
              <a:buChar char="•"/>
            </a:pPr>
            <a:r>
              <a:rPr lang="en-US">
                <a:solidFill>
                  <a:schemeClr val="tx1">
                    <a:lumMod val="75000"/>
                  </a:schemeClr>
                </a:solidFill>
                <a:latin typeface="Arial" panose="020B0604020202020204" pitchFamily="34" charset="0"/>
                <a:cs typeface="Arial" panose="020B0604020202020204" pitchFamily="34" charset="0"/>
              </a:rPr>
              <a:t>Non-EU organization offering goods/services with the EU</a:t>
            </a:r>
          </a:p>
          <a:p>
            <a:pPr marL="742717" lvl="1" indent="-285750">
              <a:buFont typeface="Arial" panose="020B0604020202020204" pitchFamily="34" charset="0"/>
              <a:buChar char="•"/>
            </a:pPr>
            <a:endParaRPr lang="en-US">
              <a:solidFill>
                <a:schemeClr val="tx1">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9714BF0-F5F8-4D02-99B5-B8F2285C15A0}"/>
              </a:ext>
            </a:extLst>
          </p:cNvPr>
          <p:cNvPicPr>
            <a:picLocks noChangeAspect="1"/>
          </p:cNvPicPr>
          <p:nvPr/>
        </p:nvPicPr>
        <p:blipFill>
          <a:blip r:embed="rId2"/>
          <a:stretch>
            <a:fillRect/>
          </a:stretch>
        </p:blipFill>
        <p:spPr>
          <a:xfrm>
            <a:off x="6027846" y="188670"/>
            <a:ext cx="2554179" cy="1108559"/>
          </a:xfrm>
          <a:prstGeom prst="rect">
            <a:avLst/>
          </a:prstGeom>
        </p:spPr>
      </p:pic>
    </p:spTree>
    <p:extLst>
      <p:ext uri="{BB962C8B-B14F-4D97-AF65-F5344CB8AC3E}">
        <p14:creationId xmlns:p14="http://schemas.microsoft.com/office/powerpoint/2010/main" val="2232510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3BC5-FDBF-4AC8-B25D-03D7904480F7}"/>
              </a:ext>
            </a:extLst>
          </p:cNvPr>
          <p:cNvSpPr>
            <a:spLocks noGrp="1"/>
          </p:cNvSpPr>
          <p:nvPr>
            <p:ph type="title"/>
          </p:nvPr>
        </p:nvSpPr>
        <p:spPr/>
        <p:txBody>
          <a:bodyPr/>
          <a:lstStyle/>
          <a:p>
            <a:r>
              <a:rPr lang="en-US"/>
              <a:t>EU-GDPR:  Why Does it Matter?</a:t>
            </a:r>
          </a:p>
        </p:txBody>
      </p:sp>
      <p:pic>
        <p:nvPicPr>
          <p:cNvPr id="3" name="Picture 2">
            <a:extLst>
              <a:ext uri="{FF2B5EF4-FFF2-40B4-BE49-F238E27FC236}">
                <a16:creationId xmlns:a16="http://schemas.microsoft.com/office/drawing/2014/main" id="{2323E621-12A4-484E-BB04-2A4543D6239C}"/>
              </a:ext>
            </a:extLst>
          </p:cNvPr>
          <p:cNvPicPr>
            <a:picLocks noChangeAspect="1"/>
          </p:cNvPicPr>
          <p:nvPr/>
        </p:nvPicPr>
        <p:blipFill>
          <a:blip r:embed="rId3"/>
          <a:stretch>
            <a:fillRect/>
          </a:stretch>
        </p:blipFill>
        <p:spPr>
          <a:xfrm>
            <a:off x="228600" y="1491809"/>
            <a:ext cx="4212236" cy="2039663"/>
          </a:xfrm>
          <a:prstGeom prst="rect">
            <a:avLst/>
          </a:prstGeom>
        </p:spPr>
      </p:pic>
      <p:pic>
        <p:nvPicPr>
          <p:cNvPr id="4" name="Picture 3">
            <a:extLst>
              <a:ext uri="{FF2B5EF4-FFF2-40B4-BE49-F238E27FC236}">
                <a16:creationId xmlns:a16="http://schemas.microsoft.com/office/drawing/2014/main" id="{3FCEDF6A-0E60-4C42-8565-AC9A94C3B4B0}"/>
              </a:ext>
            </a:extLst>
          </p:cNvPr>
          <p:cNvPicPr>
            <a:picLocks noChangeAspect="1"/>
          </p:cNvPicPr>
          <p:nvPr/>
        </p:nvPicPr>
        <p:blipFill>
          <a:blip r:embed="rId4"/>
          <a:stretch>
            <a:fillRect/>
          </a:stretch>
        </p:blipFill>
        <p:spPr>
          <a:xfrm>
            <a:off x="4784835" y="1720407"/>
            <a:ext cx="4217998" cy="1582465"/>
          </a:xfrm>
          <a:prstGeom prst="rect">
            <a:avLst/>
          </a:prstGeom>
        </p:spPr>
      </p:pic>
      <p:cxnSp>
        <p:nvCxnSpPr>
          <p:cNvPr id="7" name="Straight Connector 6">
            <a:extLst>
              <a:ext uri="{FF2B5EF4-FFF2-40B4-BE49-F238E27FC236}">
                <a16:creationId xmlns:a16="http://schemas.microsoft.com/office/drawing/2014/main" id="{0E6C59B8-D673-4A7F-BC22-28E17054567C}"/>
              </a:ext>
            </a:extLst>
          </p:cNvPr>
          <p:cNvCxnSpPr>
            <a:cxnSpLocks/>
          </p:cNvCxnSpPr>
          <p:nvPr/>
        </p:nvCxnSpPr>
        <p:spPr>
          <a:xfrm>
            <a:off x="4658710" y="1006950"/>
            <a:ext cx="0" cy="2839836"/>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EE9EEC7-57AB-46F7-84BE-9E328AA80783}"/>
              </a:ext>
            </a:extLst>
          </p:cNvPr>
          <p:cNvSpPr/>
          <p:nvPr/>
        </p:nvSpPr>
        <p:spPr>
          <a:xfrm>
            <a:off x="764627" y="3959192"/>
            <a:ext cx="7512269" cy="584775"/>
          </a:xfrm>
          <a:prstGeom prst="rect">
            <a:avLst/>
          </a:prstGeom>
          <a:noFill/>
        </p:spPr>
        <p:txBody>
          <a:bodyPr wrap="square" rtlCol="0">
            <a:spAutoFit/>
          </a:bodyPr>
          <a:lstStyle/>
          <a:p>
            <a:pPr algn="ctr"/>
            <a:r>
              <a:rPr lang="en-US" sz="1600">
                <a:solidFill>
                  <a:srgbClr val="002060"/>
                </a:solidFill>
                <a:latin typeface="Arial" panose="020B0604020202020204" pitchFamily="34" charset="0"/>
                <a:cs typeface="Arial" panose="020B0604020202020204" pitchFamily="34" charset="0"/>
              </a:rPr>
              <a:t>Overland-Tandberg data protection and archive solutions are compliant today to the EU-GDPR </a:t>
            </a:r>
          </a:p>
        </p:txBody>
      </p:sp>
      <p:sp>
        <p:nvSpPr>
          <p:cNvPr id="10" name="TextBox 9">
            <a:extLst>
              <a:ext uri="{FF2B5EF4-FFF2-40B4-BE49-F238E27FC236}">
                <a16:creationId xmlns:a16="http://schemas.microsoft.com/office/drawing/2014/main" id="{43FF93BB-113B-489F-ADBC-5AFBF6AC67C1}"/>
              </a:ext>
            </a:extLst>
          </p:cNvPr>
          <p:cNvSpPr txBox="1"/>
          <p:nvPr/>
        </p:nvSpPr>
        <p:spPr>
          <a:xfrm>
            <a:off x="4832839" y="939291"/>
            <a:ext cx="4051030" cy="584775"/>
          </a:xfrm>
          <a:prstGeom prst="rect">
            <a:avLst/>
          </a:prstGeom>
          <a:noFill/>
        </p:spPr>
        <p:txBody>
          <a:bodyPr wrap="square" rtlCol="0">
            <a:spAutoFit/>
          </a:bodyPr>
          <a:lstStyle/>
          <a:p>
            <a:pPr algn="ctr"/>
            <a:r>
              <a:rPr lang="en-US" sz="1600">
                <a:solidFill>
                  <a:srgbClr val="002060"/>
                </a:solidFill>
                <a:latin typeface="Arial" panose="020B0604020202020204" pitchFamily="34" charset="0"/>
                <a:cs typeface="Arial" panose="020B0604020202020204" pitchFamily="34" charset="0"/>
              </a:rPr>
              <a:t>The Cyber Security Threats to Data Continue to Grow</a:t>
            </a:r>
          </a:p>
        </p:txBody>
      </p:sp>
      <p:sp>
        <p:nvSpPr>
          <p:cNvPr id="11" name="TextBox 10">
            <a:extLst>
              <a:ext uri="{FF2B5EF4-FFF2-40B4-BE49-F238E27FC236}">
                <a16:creationId xmlns:a16="http://schemas.microsoft.com/office/drawing/2014/main" id="{AA0067D5-83FD-43F2-A66B-343A46F7BCA1}"/>
              </a:ext>
            </a:extLst>
          </p:cNvPr>
          <p:cNvSpPr txBox="1"/>
          <p:nvPr/>
        </p:nvSpPr>
        <p:spPr>
          <a:xfrm>
            <a:off x="435882" y="1006950"/>
            <a:ext cx="3876382" cy="338554"/>
          </a:xfrm>
          <a:prstGeom prst="rect">
            <a:avLst/>
          </a:prstGeom>
          <a:noFill/>
        </p:spPr>
        <p:txBody>
          <a:bodyPr wrap="none" rtlCol="0">
            <a:spAutoFit/>
          </a:bodyPr>
          <a:lstStyle/>
          <a:p>
            <a:r>
              <a:rPr lang="en-US" sz="1600">
                <a:solidFill>
                  <a:srgbClr val="002060"/>
                </a:solidFill>
                <a:latin typeface="Arial" panose="020B0604020202020204" pitchFamily="34" charset="0"/>
                <a:cs typeface="Arial" panose="020B0604020202020204" pitchFamily="34" charset="0"/>
              </a:rPr>
              <a:t>Non-Compliance can result in large fines</a:t>
            </a:r>
          </a:p>
        </p:txBody>
      </p:sp>
    </p:spTree>
    <p:extLst>
      <p:ext uri="{BB962C8B-B14F-4D97-AF65-F5344CB8AC3E}">
        <p14:creationId xmlns:p14="http://schemas.microsoft.com/office/powerpoint/2010/main" val="257617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205B-BFD6-4336-B47C-89FACB73AB30}"/>
              </a:ext>
            </a:extLst>
          </p:cNvPr>
          <p:cNvSpPr>
            <a:spLocks noGrp="1"/>
          </p:cNvSpPr>
          <p:nvPr>
            <p:ph type="title"/>
          </p:nvPr>
        </p:nvSpPr>
        <p:spPr/>
        <p:txBody>
          <a:bodyPr/>
          <a:lstStyle/>
          <a:p>
            <a:r>
              <a:rPr lang="en-US"/>
              <a:t>Our Products and Solutions</a:t>
            </a:r>
          </a:p>
        </p:txBody>
      </p:sp>
    </p:spTree>
    <p:extLst>
      <p:ext uri="{BB962C8B-B14F-4D97-AF65-F5344CB8AC3E}">
        <p14:creationId xmlns:p14="http://schemas.microsoft.com/office/powerpoint/2010/main" val="207573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title"/>
          </p:nvPr>
        </p:nvSpPr>
        <p:spPr>
          <a:xfrm>
            <a:off x="228600" y="228600"/>
            <a:ext cx="8353425" cy="514350"/>
          </a:xfrm>
          <a:noFill/>
        </p:spPr>
        <p:txBody>
          <a:bodyPr>
            <a:noAutofit/>
          </a:bodyPr>
          <a:lstStyle/>
          <a:p>
            <a:pPr>
              <a:lnSpc>
                <a:spcPct val="100000"/>
              </a:lnSpc>
            </a:pPr>
            <a:r>
              <a:rPr lang="en-US" sz="2400" i="1"/>
              <a:t>Overland-Tandberg Storage Portfolio</a:t>
            </a:r>
            <a:br>
              <a:rPr lang="en-US" sz="2400"/>
            </a:br>
            <a:r>
              <a:rPr lang="en-US" sz="2000" i="0">
                <a:solidFill>
                  <a:srgbClr val="0070C0"/>
                </a:solidFill>
              </a:rPr>
              <a:t>Hybrid Data Protection and Archive</a:t>
            </a:r>
          </a:p>
        </p:txBody>
      </p:sp>
      <p:sp>
        <p:nvSpPr>
          <p:cNvPr id="4" name="Rectangle 3"/>
          <p:cNvSpPr/>
          <p:nvPr/>
        </p:nvSpPr>
        <p:spPr>
          <a:xfrm>
            <a:off x="441253" y="954766"/>
            <a:ext cx="1316117" cy="692464"/>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a:solidFill>
                  <a:schemeClr val="bg1"/>
                </a:solidFill>
                <a:latin typeface="Arial" panose="020B0604020202020204" pitchFamily="34" charset="0"/>
                <a:cs typeface="Arial" panose="020B0604020202020204" pitchFamily="34" charset="0"/>
              </a:rPr>
              <a:t>Solution</a:t>
            </a:r>
          </a:p>
        </p:txBody>
      </p:sp>
      <p:sp>
        <p:nvSpPr>
          <p:cNvPr id="74" name="Rectangle 73"/>
          <p:cNvSpPr/>
          <p:nvPr/>
        </p:nvSpPr>
        <p:spPr>
          <a:xfrm>
            <a:off x="440807" y="1671739"/>
            <a:ext cx="1316117" cy="547428"/>
          </a:xfrm>
          <a:prstGeom prst="rect">
            <a:avLst/>
          </a:prstGeom>
          <a:solidFill>
            <a:srgbClr val="409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a:solidFill>
                  <a:schemeClr val="bg1"/>
                </a:solidFill>
                <a:latin typeface="Arial" panose="020B0604020202020204" pitchFamily="34" charset="0"/>
                <a:cs typeface="Arial" panose="020B0604020202020204" pitchFamily="34" charset="0"/>
              </a:rPr>
              <a:t>Use Case</a:t>
            </a:r>
          </a:p>
        </p:txBody>
      </p:sp>
      <p:sp>
        <p:nvSpPr>
          <p:cNvPr id="75" name="Rectangle 74"/>
          <p:cNvSpPr/>
          <p:nvPr/>
        </p:nvSpPr>
        <p:spPr>
          <a:xfrm>
            <a:off x="440807" y="2238499"/>
            <a:ext cx="1316117" cy="473788"/>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a:solidFill>
                  <a:schemeClr val="bg1"/>
                </a:solidFill>
                <a:latin typeface="Arial" panose="020B0604020202020204" pitchFamily="34" charset="0"/>
                <a:cs typeface="Arial" panose="020B0604020202020204" pitchFamily="34" charset="0"/>
              </a:rPr>
              <a:t>Key Benefits</a:t>
            </a:r>
          </a:p>
        </p:txBody>
      </p:sp>
      <p:sp>
        <p:nvSpPr>
          <p:cNvPr id="76" name="Rectangle 75"/>
          <p:cNvSpPr/>
          <p:nvPr/>
        </p:nvSpPr>
        <p:spPr>
          <a:xfrm>
            <a:off x="440807" y="2736933"/>
            <a:ext cx="1316117" cy="484787"/>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a:solidFill>
                  <a:schemeClr val="bg1"/>
                </a:solidFill>
                <a:latin typeface="Arial" panose="020B0604020202020204" pitchFamily="34" charset="0"/>
                <a:cs typeface="Arial" panose="020B0604020202020204" pitchFamily="34" charset="0"/>
              </a:rPr>
              <a:t>Field Proven</a:t>
            </a:r>
          </a:p>
        </p:txBody>
      </p:sp>
      <p:sp>
        <p:nvSpPr>
          <p:cNvPr id="77" name="Rectangle 76"/>
          <p:cNvSpPr/>
          <p:nvPr/>
        </p:nvSpPr>
        <p:spPr>
          <a:xfrm>
            <a:off x="440807" y="3252697"/>
            <a:ext cx="1316117" cy="547720"/>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a:solidFill>
                  <a:schemeClr val="bg1"/>
                </a:solidFill>
                <a:latin typeface="Arial" panose="020B0604020202020204" pitchFamily="34" charset="0"/>
                <a:cs typeface="Arial" panose="020B0604020202020204" pitchFamily="34" charset="0"/>
              </a:rPr>
              <a:t>Testimonials</a:t>
            </a:r>
          </a:p>
        </p:txBody>
      </p:sp>
      <p:sp>
        <p:nvSpPr>
          <p:cNvPr id="5" name="Rectangle 4"/>
          <p:cNvSpPr/>
          <p:nvPr/>
        </p:nvSpPr>
        <p:spPr>
          <a:xfrm>
            <a:off x="1792950" y="2231512"/>
            <a:ext cx="6779824" cy="458460"/>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a:solidFill>
                <a:prstClr val="white"/>
              </a:solidFill>
              <a:latin typeface="Calibri"/>
            </a:endParaRPr>
          </a:p>
        </p:txBody>
      </p:sp>
      <p:sp>
        <p:nvSpPr>
          <p:cNvPr id="78" name="Rectangle 77"/>
          <p:cNvSpPr/>
          <p:nvPr/>
        </p:nvSpPr>
        <p:spPr>
          <a:xfrm>
            <a:off x="1756924" y="3248783"/>
            <a:ext cx="6815850" cy="547720"/>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a:solidFill>
                <a:prstClr val="white"/>
              </a:solidFill>
              <a:latin typeface="Calibri"/>
            </a:endParaRPr>
          </a:p>
        </p:txBody>
      </p:sp>
      <p:sp>
        <p:nvSpPr>
          <p:cNvPr id="80" name="Rectangle 79"/>
          <p:cNvSpPr/>
          <p:nvPr/>
        </p:nvSpPr>
        <p:spPr>
          <a:xfrm>
            <a:off x="1756924" y="2773675"/>
            <a:ext cx="6815850" cy="484787"/>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a:solidFill>
                <a:prstClr val="white"/>
              </a:solidFill>
              <a:latin typeface="Calibri"/>
            </a:endParaRPr>
          </a:p>
        </p:txBody>
      </p:sp>
      <p:cxnSp>
        <p:nvCxnSpPr>
          <p:cNvPr id="88" name="Straight Connector 87"/>
          <p:cNvCxnSpPr/>
          <p:nvPr/>
        </p:nvCxnSpPr>
        <p:spPr>
          <a:xfrm>
            <a:off x="3933054" y="967797"/>
            <a:ext cx="0" cy="2736820"/>
          </a:xfrm>
          <a:prstGeom prst="line">
            <a:avLst/>
          </a:prstGeom>
          <a:ln w="9525"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441352" y="3827362"/>
            <a:ext cx="1316117" cy="39292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r>
              <a:rPr lang="en-US" sz="1000">
                <a:solidFill>
                  <a:prstClr val="white"/>
                </a:solidFill>
                <a:latin typeface="Arial" panose="020B0604020202020204" pitchFamily="34" charset="0"/>
                <a:cs typeface="Arial" panose="020B0604020202020204" pitchFamily="34" charset="0"/>
              </a:rPr>
              <a:t>Common Attributes</a:t>
            </a:r>
          </a:p>
        </p:txBody>
      </p:sp>
      <p:sp>
        <p:nvSpPr>
          <p:cNvPr id="145" name="Rectangle 144"/>
          <p:cNvSpPr/>
          <p:nvPr/>
        </p:nvSpPr>
        <p:spPr>
          <a:xfrm>
            <a:off x="1758522" y="3827362"/>
            <a:ext cx="6567970" cy="39292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6853"/>
            <a:r>
              <a:rPr lang="en-US" sz="1000">
                <a:latin typeface="Arial"/>
                <a:cs typeface="Arial"/>
              </a:rPr>
              <a:t>            Trusted &amp; Reliable   		              		                 </a:t>
            </a:r>
            <a:r>
              <a:rPr lang="en-US" sz="1000">
                <a:ea typeface="+mn-lt"/>
                <a:cs typeface="+mn-lt"/>
              </a:rPr>
              <a:t>Hybrid Cloud Ready</a:t>
            </a:r>
            <a:endParaRPr lang="en-US" sz="1000">
              <a:solidFill>
                <a:prstClr val="white"/>
              </a:solidFill>
              <a:latin typeface="Arial" panose="020B0604020202020204" pitchFamily="34" charset="0"/>
              <a:cs typeface="Arial" panose="020B0604020202020204" pitchFamily="34" charset="0"/>
            </a:endParaRPr>
          </a:p>
        </p:txBody>
      </p:sp>
      <p:cxnSp>
        <p:nvCxnSpPr>
          <p:cNvPr id="58" name="Straight Connector 57"/>
          <p:cNvCxnSpPr/>
          <p:nvPr/>
        </p:nvCxnSpPr>
        <p:spPr>
          <a:xfrm>
            <a:off x="6394802" y="967797"/>
            <a:ext cx="0" cy="2736820"/>
          </a:xfrm>
          <a:prstGeom prst="line">
            <a:avLst/>
          </a:prstGeom>
          <a:ln w="9525" cmpd="sng">
            <a:solidFill>
              <a:schemeClr val="bg1">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793494" y="1716384"/>
            <a:ext cx="6779824" cy="458460"/>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a:solidFill>
                <a:prstClr val="white"/>
              </a:solidFill>
              <a:latin typeface="Calibri"/>
            </a:endParaRPr>
          </a:p>
        </p:txBody>
      </p:sp>
      <p:sp>
        <p:nvSpPr>
          <p:cNvPr id="53" name="Rectangle 52"/>
          <p:cNvSpPr/>
          <p:nvPr/>
        </p:nvSpPr>
        <p:spPr>
          <a:xfrm>
            <a:off x="1793494" y="967797"/>
            <a:ext cx="6779824" cy="676691"/>
          </a:xfrm>
          <a:prstGeom prst="rect">
            <a:avLst/>
          </a:prstGeom>
          <a:noFill/>
          <a:ln>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853"/>
            <a:endParaRPr lang="en-US" sz="1400">
              <a:solidFill>
                <a:prstClr val="white"/>
              </a:solidFill>
              <a:latin typeface="Calibri"/>
            </a:endParaRPr>
          </a:p>
        </p:txBody>
      </p:sp>
      <p:sp>
        <p:nvSpPr>
          <p:cNvPr id="62" name="Rectangle 61"/>
          <p:cNvSpPr/>
          <p:nvPr/>
        </p:nvSpPr>
        <p:spPr>
          <a:xfrm>
            <a:off x="1953436" y="1762022"/>
            <a:ext cx="1943048" cy="369332"/>
          </a:xfrm>
          <a:prstGeom prst="rect">
            <a:avLst/>
          </a:prstGeom>
          <a:noFill/>
        </p:spPr>
        <p:txBody>
          <a:bodyPr wrap="square" rtlCol="0">
            <a:spAutoFit/>
          </a:bodyPr>
          <a:lstStyle/>
          <a:p>
            <a:pPr algn="ctr" defTabSz="456853"/>
            <a:r>
              <a:rPr lang="en-US" sz="900">
                <a:solidFill>
                  <a:srgbClr val="002060"/>
                </a:solidFill>
                <a:latin typeface="Arial" panose="020B0604020202020204" pitchFamily="34" charset="0"/>
                <a:cs typeface="Arial" panose="020B0604020202020204" pitchFamily="34" charset="0"/>
              </a:rPr>
              <a:t>Removable Backup / Recovery for any environment</a:t>
            </a:r>
          </a:p>
        </p:txBody>
      </p:sp>
      <p:sp>
        <p:nvSpPr>
          <p:cNvPr id="97" name="TextBox 96"/>
          <p:cNvSpPr txBox="1"/>
          <p:nvPr/>
        </p:nvSpPr>
        <p:spPr>
          <a:xfrm>
            <a:off x="1730430" y="2255543"/>
            <a:ext cx="2238022" cy="461665"/>
          </a:xfrm>
          <a:prstGeom prst="rect">
            <a:avLst/>
          </a:prstGeom>
          <a:noFill/>
        </p:spPr>
        <p:txBody>
          <a:bodyPr wrap="square" rtlCol="0">
            <a:spAutoFit/>
          </a:bodyPr>
          <a:lstStyle/>
          <a:p>
            <a:pPr marL="171450" indent="-171450" algn="ctr" defTabSz="456853">
              <a:buClr>
                <a:schemeClr val="accent4"/>
              </a:buClr>
              <a:buFont typeface="Arial" panose="020B0604020202020204" pitchFamily="34" charset="0"/>
              <a:buChar char="•"/>
            </a:pPr>
            <a:r>
              <a:rPr lang="en-US" sz="800">
                <a:latin typeface="Arial" panose="020B0604020202020204" pitchFamily="34" charset="0"/>
                <a:cs typeface="Arial" panose="020B0604020202020204" pitchFamily="34" charset="0"/>
              </a:rPr>
              <a:t>Plug &amp; Play / Ease of Use</a:t>
            </a:r>
          </a:p>
          <a:p>
            <a:pPr marL="171450" indent="-171450" algn="ctr" defTabSz="456853">
              <a:buClr>
                <a:schemeClr val="accent4"/>
              </a:buClr>
              <a:buFont typeface="Arial" panose="020B0604020202020204" pitchFamily="34" charset="0"/>
              <a:buChar char="•"/>
            </a:pPr>
            <a:r>
              <a:rPr lang="en-US" sz="800">
                <a:latin typeface="Arial" panose="020B0604020202020204" pitchFamily="34" charset="0"/>
                <a:cs typeface="Arial" panose="020B0604020202020204" pitchFamily="34" charset="0"/>
              </a:rPr>
              <a:t>Ransomware Protection</a:t>
            </a:r>
          </a:p>
          <a:p>
            <a:pPr marL="171450" indent="-171450" algn="ctr" defTabSz="456853">
              <a:buClr>
                <a:schemeClr val="accent4"/>
              </a:buClr>
              <a:buFont typeface="Arial" panose="020B0604020202020204" pitchFamily="34" charset="0"/>
              <a:buChar char="•"/>
            </a:pPr>
            <a:r>
              <a:rPr lang="en-US" sz="800">
                <a:latin typeface="Arial" panose="020B0604020202020204" pitchFamily="34" charset="0"/>
                <a:cs typeface="Arial" panose="020B0604020202020204" pitchFamily="34" charset="0"/>
              </a:rPr>
              <a:t>Ruggedized for Harsh Environments</a:t>
            </a:r>
          </a:p>
        </p:txBody>
      </p:sp>
      <p:pic>
        <p:nvPicPr>
          <p:cNvPr id="52" name="Grafik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40100" y="973792"/>
            <a:ext cx="1244400" cy="616504"/>
          </a:xfrm>
          <a:prstGeom prst="rect">
            <a:avLst/>
          </a:prstGeom>
        </p:spPr>
      </p:pic>
      <p:sp>
        <p:nvSpPr>
          <p:cNvPr id="63" name="TextBox 62"/>
          <p:cNvSpPr txBox="1"/>
          <p:nvPr/>
        </p:nvSpPr>
        <p:spPr>
          <a:xfrm>
            <a:off x="1883979" y="2775613"/>
            <a:ext cx="2038510" cy="461665"/>
          </a:xfrm>
          <a:prstGeom prst="rect">
            <a:avLst/>
          </a:prstGeom>
          <a:noFill/>
        </p:spPr>
        <p:txBody>
          <a:bodyPr wrap="square" rtlCol="0">
            <a:spAutoFit/>
          </a:bodyPr>
          <a:lstStyle/>
          <a:p>
            <a:pPr algn="ctr" defTabSz="456853"/>
            <a:r>
              <a:rPr lang="en-US" sz="800">
                <a:latin typeface="Arial" panose="020B0604020202020204" pitchFamily="34" charset="0"/>
                <a:cs typeface="Arial" panose="020B0604020202020204" pitchFamily="34" charset="0"/>
              </a:rPr>
              <a:t>&gt; 4 million docks &amp; cartridges deployed</a:t>
            </a:r>
          </a:p>
          <a:p>
            <a:pPr algn="ctr" defTabSz="456853"/>
            <a:endParaRPr lang="en-US" sz="800" b="1">
              <a:latin typeface="Arial" panose="020B0604020202020204" pitchFamily="34" charset="0"/>
              <a:cs typeface="Arial" panose="020B0604020202020204" pitchFamily="34" charset="0"/>
            </a:endParaRPr>
          </a:p>
          <a:p>
            <a:pPr algn="ctr" defTabSz="456853"/>
            <a:r>
              <a:rPr lang="en-US" sz="800" b="1">
                <a:latin typeface="Arial" panose="020B0604020202020204" pitchFamily="34" charset="0"/>
                <a:cs typeface="Arial" panose="020B0604020202020204" pitchFamily="34" charset="0"/>
              </a:rPr>
              <a:t>37 patents issued / 5 pending</a:t>
            </a:r>
          </a:p>
        </p:txBody>
      </p:sp>
      <p:sp>
        <p:nvSpPr>
          <p:cNvPr id="106" name="Rectangle 105"/>
          <p:cNvSpPr/>
          <p:nvPr/>
        </p:nvSpPr>
        <p:spPr>
          <a:xfrm>
            <a:off x="5872437" y="1762953"/>
            <a:ext cx="1741980" cy="369332"/>
          </a:xfrm>
          <a:prstGeom prst="rect">
            <a:avLst/>
          </a:prstGeom>
          <a:noFill/>
        </p:spPr>
        <p:txBody>
          <a:bodyPr wrap="square" rtlCol="0">
            <a:spAutoFit/>
          </a:bodyPr>
          <a:lstStyle/>
          <a:p>
            <a:pPr algn="ctr" defTabSz="456853"/>
            <a:r>
              <a:rPr lang="en-US" sz="900">
                <a:solidFill>
                  <a:srgbClr val="002060"/>
                </a:solidFill>
                <a:latin typeface="Arial" panose="020B0604020202020204" pitchFamily="34" charset="0"/>
                <a:cs typeface="Arial" panose="020B0604020202020204" pitchFamily="34" charset="0"/>
              </a:rPr>
              <a:t>Tape Backup / Archive &amp; Disaster Recovery</a:t>
            </a:r>
          </a:p>
        </p:txBody>
      </p:sp>
      <p:sp>
        <p:nvSpPr>
          <p:cNvPr id="98" name="TextBox 97"/>
          <p:cNvSpPr txBox="1"/>
          <p:nvPr/>
        </p:nvSpPr>
        <p:spPr>
          <a:xfrm>
            <a:off x="5638346" y="2317513"/>
            <a:ext cx="2162624" cy="461665"/>
          </a:xfrm>
          <a:prstGeom prst="rect">
            <a:avLst/>
          </a:prstGeom>
          <a:noFill/>
        </p:spPr>
        <p:txBody>
          <a:bodyPr wrap="square" rtlCol="0">
            <a:spAutoFit/>
          </a:bodyPr>
          <a:lstStyle/>
          <a:p>
            <a:pPr marL="171450" indent="-171450" algn="ctr" defTabSz="456853">
              <a:buClr>
                <a:schemeClr val="accent4"/>
              </a:buClr>
              <a:buFont typeface="Arial" panose="020B0604020202020204" pitchFamily="34" charset="0"/>
              <a:buChar char="•"/>
            </a:pPr>
            <a:r>
              <a:rPr lang="en-US" sz="800">
                <a:solidFill>
                  <a:srgbClr val="002060"/>
                </a:solidFill>
                <a:latin typeface="Arial" panose="020B0604020202020204" pitchFamily="34" charset="0"/>
                <a:cs typeface="Arial" panose="020B0604020202020204" pitchFamily="34" charset="0"/>
              </a:rPr>
              <a:t>Products for SMBs and Large Enterprise</a:t>
            </a:r>
          </a:p>
          <a:p>
            <a:pPr marL="171450" indent="-171450" algn="ctr" defTabSz="456853">
              <a:buClr>
                <a:schemeClr val="accent4"/>
              </a:buClr>
              <a:buFont typeface="Arial" panose="020B0604020202020204" pitchFamily="34" charset="0"/>
              <a:buChar char="•"/>
            </a:pPr>
            <a:r>
              <a:rPr lang="en-US" sz="800">
                <a:solidFill>
                  <a:srgbClr val="002060"/>
                </a:solidFill>
                <a:latin typeface="Arial" panose="020B0604020202020204" pitchFamily="34" charset="0"/>
                <a:cs typeface="Arial" panose="020B0604020202020204" pitchFamily="34" charset="0"/>
              </a:rPr>
              <a:t>Low Total Cost of Ownership</a:t>
            </a:r>
          </a:p>
        </p:txBody>
      </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255" y="1241932"/>
            <a:ext cx="1449399" cy="175882"/>
          </a:xfrm>
          <a:prstGeom prst="rect">
            <a:avLst/>
          </a:prstGeom>
          <a:ln>
            <a:noFill/>
          </a:ln>
        </p:spPr>
      </p:pic>
      <p:sp>
        <p:nvSpPr>
          <p:cNvPr id="65" name="TextBox 64"/>
          <p:cNvSpPr txBox="1"/>
          <p:nvPr/>
        </p:nvSpPr>
        <p:spPr>
          <a:xfrm>
            <a:off x="5736503" y="2810041"/>
            <a:ext cx="2192742" cy="461665"/>
          </a:xfrm>
          <a:prstGeom prst="rect">
            <a:avLst/>
          </a:prstGeom>
          <a:noFill/>
        </p:spPr>
        <p:txBody>
          <a:bodyPr wrap="square" rtlCol="0">
            <a:spAutoFit/>
          </a:bodyPr>
          <a:lstStyle/>
          <a:p>
            <a:pPr algn="ctr" defTabSz="456853"/>
            <a:r>
              <a:rPr lang="en-US" sz="800">
                <a:solidFill>
                  <a:srgbClr val="002060"/>
                </a:solidFill>
                <a:latin typeface="Arial" panose="020B0604020202020204" pitchFamily="34" charset="0"/>
                <a:cs typeface="Arial" panose="020B0604020202020204" pitchFamily="34" charset="0"/>
              </a:rPr>
              <a:t>&gt; 20 years of tape library deployment</a:t>
            </a:r>
          </a:p>
          <a:p>
            <a:pPr algn="ctr" defTabSz="456853"/>
            <a:endParaRPr lang="en-US" sz="800">
              <a:solidFill>
                <a:srgbClr val="002060"/>
              </a:solidFill>
              <a:latin typeface="Arial" panose="020B0604020202020204" pitchFamily="34" charset="0"/>
              <a:cs typeface="Arial" panose="020B0604020202020204" pitchFamily="34" charset="0"/>
            </a:endParaRPr>
          </a:p>
          <a:p>
            <a:pPr algn="ctr" defTabSz="456853"/>
            <a:r>
              <a:rPr lang="en-US" sz="800" b="1">
                <a:solidFill>
                  <a:srgbClr val="002060"/>
                </a:solidFill>
                <a:latin typeface="Arial" panose="020B0604020202020204" pitchFamily="34" charset="0"/>
                <a:cs typeface="Arial" panose="020B0604020202020204" pitchFamily="34" charset="0"/>
              </a:rPr>
              <a:t>16 patents issued / 3 pending</a:t>
            </a:r>
          </a:p>
        </p:txBody>
      </p:sp>
      <p:sp>
        <p:nvSpPr>
          <p:cNvPr id="68" name="TextBox 67"/>
          <p:cNvSpPr txBox="1"/>
          <p:nvPr/>
        </p:nvSpPr>
        <p:spPr>
          <a:xfrm>
            <a:off x="5813840" y="3349297"/>
            <a:ext cx="2156718" cy="438582"/>
          </a:xfrm>
          <a:prstGeom prst="rect">
            <a:avLst/>
          </a:prstGeom>
          <a:noFill/>
        </p:spPr>
        <p:txBody>
          <a:bodyPr wrap="square" rtlCol="0">
            <a:spAutoFit/>
          </a:bodyPr>
          <a:lstStyle/>
          <a:p>
            <a:pPr algn="ctr" defTabSz="456853"/>
            <a:r>
              <a:rPr lang="en-US" sz="750">
                <a:solidFill>
                  <a:srgbClr val="002060"/>
                </a:solidFill>
                <a:latin typeface="Arial" panose="020B0604020202020204" pitchFamily="34" charset="0"/>
                <a:cs typeface="Arial" panose="020B0604020202020204" pitchFamily="34" charset="0"/>
              </a:rPr>
              <a:t>“We particularly liked the build quality and the expansive capability of the NEO tape library.” </a:t>
            </a:r>
            <a:br>
              <a:rPr lang="en-US" sz="750">
                <a:solidFill>
                  <a:srgbClr val="002060"/>
                </a:solidFill>
                <a:latin typeface="Arial" panose="020B0604020202020204" pitchFamily="34" charset="0"/>
                <a:cs typeface="Arial" panose="020B0604020202020204" pitchFamily="34" charset="0"/>
              </a:rPr>
            </a:br>
            <a:r>
              <a:rPr lang="en-US" sz="750">
                <a:solidFill>
                  <a:srgbClr val="002060"/>
                </a:solidFill>
                <a:latin typeface="Arial" panose="020B0604020202020204" pitchFamily="34" charset="0"/>
                <a:cs typeface="Arial" panose="020B0604020202020204" pitchFamily="34" charset="0"/>
              </a:rPr>
              <a:t>– BBC News</a:t>
            </a:r>
          </a:p>
        </p:txBody>
      </p:sp>
      <p:sp>
        <p:nvSpPr>
          <p:cNvPr id="69" name="TextBox 68"/>
          <p:cNvSpPr txBox="1"/>
          <p:nvPr/>
        </p:nvSpPr>
        <p:spPr>
          <a:xfrm>
            <a:off x="1730790" y="3270932"/>
            <a:ext cx="2212830" cy="553998"/>
          </a:xfrm>
          <a:prstGeom prst="rect">
            <a:avLst/>
          </a:prstGeom>
          <a:noFill/>
        </p:spPr>
        <p:txBody>
          <a:bodyPr wrap="square" rtlCol="0">
            <a:spAutoFit/>
          </a:bodyPr>
          <a:lstStyle/>
          <a:p>
            <a:pPr algn="ctr" defTabSz="456853"/>
            <a:r>
              <a:rPr lang="en-US" sz="750">
                <a:solidFill>
                  <a:srgbClr val="002060"/>
                </a:solidFill>
                <a:latin typeface="Arial" panose="020B0604020202020204" pitchFamily="34" charset="0"/>
                <a:cs typeface="Arial" panose="020B0604020202020204" pitchFamily="34" charset="0"/>
              </a:rPr>
              <a:t>“Distributing large amounts of data to remote locations is more practical and economic with RDX than many other alternatives.” </a:t>
            </a:r>
            <a:br>
              <a:rPr lang="en-US" sz="750">
                <a:solidFill>
                  <a:srgbClr val="002060"/>
                </a:solidFill>
                <a:latin typeface="Arial" panose="020B0604020202020204" pitchFamily="34" charset="0"/>
                <a:cs typeface="Arial" panose="020B0604020202020204" pitchFamily="34" charset="0"/>
              </a:rPr>
            </a:br>
            <a:r>
              <a:rPr lang="en-US" sz="750">
                <a:solidFill>
                  <a:srgbClr val="002060"/>
                </a:solidFill>
                <a:latin typeface="Arial" panose="020B0604020202020204" pitchFamily="34" charset="0"/>
                <a:cs typeface="Arial" panose="020B0604020202020204" pitchFamily="34" charset="0"/>
              </a:rPr>
              <a:t>– Sr. Analyst, Evaluator Group </a:t>
            </a:r>
          </a:p>
        </p:txBody>
      </p:sp>
    </p:spTree>
    <p:extLst>
      <p:ext uri="{BB962C8B-B14F-4D97-AF65-F5344CB8AC3E}">
        <p14:creationId xmlns:p14="http://schemas.microsoft.com/office/powerpoint/2010/main" val="121320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C79BE9BD-0D11-44B9-A0E4-AFB3D96A1DD4}"/>
              </a:ext>
            </a:extLst>
          </p:cNvPr>
          <p:cNvSpPr>
            <a:spLocks noGrp="1"/>
          </p:cNvSpPr>
          <p:nvPr>
            <p:ph type="title"/>
          </p:nvPr>
        </p:nvSpPr>
        <p:spPr>
          <a:xfrm>
            <a:off x="228600" y="23644"/>
            <a:ext cx="8353425" cy="514350"/>
          </a:xfrm>
          <a:noFill/>
        </p:spPr>
        <p:txBody>
          <a:bodyPr>
            <a:noAutofit/>
          </a:bodyPr>
          <a:lstStyle/>
          <a:p>
            <a:pPr>
              <a:lnSpc>
                <a:spcPct val="100000"/>
              </a:lnSpc>
            </a:pPr>
            <a:r>
              <a:rPr lang="en-US" sz="2400" i="1"/>
              <a:t>Overland-Tandberg Storage Portfolio</a:t>
            </a:r>
            <a:br>
              <a:rPr lang="en-US" sz="2400"/>
            </a:br>
            <a:r>
              <a:rPr lang="en-US" sz="2000" i="0">
                <a:solidFill>
                  <a:srgbClr val="0070C0"/>
                </a:solidFill>
              </a:rPr>
              <a:t>3-2-1 data protection best practice offering for companies of any size</a:t>
            </a:r>
          </a:p>
        </p:txBody>
      </p:sp>
      <p:sp>
        <p:nvSpPr>
          <p:cNvPr id="9" name="Textfeld 6">
            <a:extLst>
              <a:ext uri="{FF2B5EF4-FFF2-40B4-BE49-F238E27FC236}">
                <a16:creationId xmlns:a16="http://schemas.microsoft.com/office/drawing/2014/main" id="{20EF1520-DA0E-416A-85BF-66224E55B6F3}"/>
              </a:ext>
            </a:extLst>
          </p:cNvPr>
          <p:cNvSpPr txBox="1"/>
          <p:nvPr/>
        </p:nvSpPr>
        <p:spPr>
          <a:xfrm>
            <a:off x="337625" y="828230"/>
            <a:ext cx="3954827" cy="530915"/>
          </a:xfrm>
          <a:prstGeom prst="rect">
            <a:avLst/>
          </a:prstGeom>
          <a:solidFill>
            <a:srgbClr val="0070C0"/>
          </a:solidFill>
        </p:spPr>
        <p:txBody>
          <a:bodyPr wrap="square" rtlCol="0">
            <a:spAutoFit/>
          </a:bodyPr>
          <a:lstStyle/>
          <a:p>
            <a:pPr algn="ctr">
              <a:lnSpc>
                <a:spcPct val="150000"/>
              </a:lnSpc>
            </a:pPr>
            <a:r>
              <a:rPr lang="en-US" sz="1000" b="1">
                <a:solidFill>
                  <a:schemeClr val="bg1"/>
                </a:solidFill>
                <a:latin typeface="Arial" panose="020B0604020202020204" pitchFamily="34" charset="0"/>
                <a:cs typeface="Arial" panose="020B0604020202020204" pitchFamily="34" charset="0"/>
              </a:rPr>
              <a:t>SOHO to Small SMB</a:t>
            </a:r>
          </a:p>
          <a:p>
            <a:pPr algn="ctr">
              <a:lnSpc>
                <a:spcPct val="150000"/>
              </a:lnSpc>
            </a:pPr>
            <a:r>
              <a:rPr lang="en-US" sz="900">
                <a:solidFill>
                  <a:schemeClr val="bg1"/>
                </a:solidFill>
                <a:latin typeface="Arial" panose="020B0604020202020204" pitchFamily="34" charset="0"/>
                <a:cs typeface="Arial" panose="020B0604020202020204" pitchFamily="34" charset="0"/>
              </a:rPr>
              <a:t>Simple Backup w/ Easy-to-Use RDX for Archiving</a:t>
            </a:r>
          </a:p>
        </p:txBody>
      </p:sp>
      <p:pic>
        <p:nvPicPr>
          <p:cNvPr id="10" name="Grafik 3">
            <a:extLst>
              <a:ext uri="{FF2B5EF4-FFF2-40B4-BE49-F238E27FC236}">
                <a16:creationId xmlns:a16="http://schemas.microsoft.com/office/drawing/2014/main" id="{456E375D-21D4-4831-9DEB-796BEC324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394" y="1413447"/>
            <a:ext cx="3814236" cy="2863723"/>
          </a:xfrm>
          <a:prstGeom prst="rect">
            <a:avLst/>
          </a:prstGeom>
        </p:spPr>
      </p:pic>
      <p:cxnSp>
        <p:nvCxnSpPr>
          <p:cNvPr id="14" name="Straight Connector 13">
            <a:extLst>
              <a:ext uri="{FF2B5EF4-FFF2-40B4-BE49-F238E27FC236}">
                <a16:creationId xmlns:a16="http://schemas.microsoft.com/office/drawing/2014/main" id="{008FD823-A160-4505-A8ED-127F2B464EC4}"/>
              </a:ext>
            </a:extLst>
          </p:cNvPr>
          <p:cNvCxnSpPr>
            <a:cxnSpLocks/>
          </p:cNvCxnSpPr>
          <p:nvPr/>
        </p:nvCxnSpPr>
        <p:spPr>
          <a:xfrm>
            <a:off x="4554423" y="735879"/>
            <a:ext cx="0" cy="3481397"/>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6">
            <a:extLst>
              <a:ext uri="{FF2B5EF4-FFF2-40B4-BE49-F238E27FC236}">
                <a16:creationId xmlns:a16="http://schemas.microsoft.com/office/drawing/2014/main" id="{3FD32620-9CC3-4532-ADDF-89F37C6EDEA8}"/>
              </a:ext>
            </a:extLst>
          </p:cNvPr>
          <p:cNvSpPr txBox="1"/>
          <p:nvPr/>
        </p:nvSpPr>
        <p:spPr>
          <a:xfrm>
            <a:off x="4816394" y="828230"/>
            <a:ext cx="4116591" cy="530915"/>
          </a:xfrm>
          <a:prstGeom prst="rect">
            <a:avLst/>
          </a:prstGeom>
          <a:solidFill>
            <a:srgbClr val="0070C0"/>
          </a:solidFill>
        </p:spPr>
        <p:txBody>
          <a:bodyPr wrap="square" rtlCol="0">
            <a:spAutoFit/>
          </a:bodyPr>
          <a:lstStyle/>
          <a:p>
            <a:pPr algn="ctr">
              <a:lnSpc>
                <a:spcPct val="150000"/>
              </a:lnSpc>
            </a:pPr>
            <a:r>
              <a:rPr lang="en-US" sz="1000" b="1">
                <a:solidFill>
                  <a:schemeClr val="bg1"/>
                </a:solidFill>
                <a:latin typeface="Arial" panose="020B0604020202020204" pitchFamily="34" charset="0"/>
                <a:cs typeface="Arial" panose="020B0604020202020204" pitchFamily="34" charset="0"/>
              </a:rPr>
              <a:t>SMB to Enterprise Use Case</a:t>
            </a:r>
          </a:p>
          <a:p>
            <a:pPr algn="ctr">
              <a:lnSpc>
                <a:spcPct val="150000"/>
              </a:lnSpc>
            </a:pPr>
            <a:r>
              <a:rPr lang="en-US" sz="900">
                <a:solidFill>
                  <a:schemeClr val="bg1"/>
                </a:solidFill>
                <a:latin typeface="Arial" panose="020B0604020202020204" pitchFamily="34" charset="0"/>
                <a:cs typeface="Arial" panose="020B0604020202020204" pitchFamily="34" charset="0"/>
              </a:rPr>
              <a:t>Primary and secondary backup to SnapServer and RDX / NEO</a:t>
            </a:r>
          </a:p>
        </p:txBody>
      </p:sp>
      <p:grpSp>
        <p:nvGrpSpPr>
          <p:cNvPr id="17" name="Group 16">
            <a:extLst>
              <a:ext uri="{FF2B5EF4-FFF2-40B4-BE49-F238E27FC236}">
                <a16:creationId xmlns:a16="http://schemas.microsoft.com/office/drawing/2014/main" id="{7F3390B6-6CC2-4155-8ED3-98C2B58C1F99}"/>
              </a:ext>
            </a:extLst>
          </p:cNvPr>
          <p:cNvGrpSpPr/>
          <p:nvPr/>
        </p:nvGrpSpPr>
        <p:grpSpPr>
          <a:xfrm>
            <a:off x="136207" y="1473684"/>
            <a:ext cx="4365454" cy="2863888"/>
            <a:chOff x="404155" y="921598"/>
            <a:chExt cx="6833979" cy="4483325"/>
          </a:xfrm>
        </p:grpSpPr>
        <p:pic>
          <p:nvPicPr>
            <p:cNvPr id="18" name="Picture 2" descr="C:\Users\jschelbert\Pictures\RDX_MediaRotation.png">
              <a:extLst>
                <a:ext uri="{FF2B5EF4-FFF2-40B4-BE49-F238E27FC236}">
                  <a16:creationId xmlns:a16="http://schemas.microsoft.com/office/drawing/2014/main" id="{7A88AA08-1015-4744-9BD7-66B4754B1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847" y="989984"/>
              <a:ext cx="2352863" cy="20178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jschelbert\Pictures\RDXConnect-To-NAS.png">
              <a:extLst>
                <a:ext uri="{FF2B5EF4-FFF2-40B4-BE49-F238E27FC236}">
                  <a16:creationId xmlns:a16="http://schemas.microsoft.com/office/drawing/2014/main" id="{AE24172E-0EAF-4FB7-8D8C-C9C9753FBC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316" y="2886565"/>
              <a:ext cx="3067029" cy="14101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jschelbert\Pictures\TP_neutral_mitRDX.png">
              <a:extLst>
                <a:ext uri="{FF2B5EF4-FFF2-40B4-BE49-F238E27FC236}">
                  <a16:creationId xmlns:a16="http://schemas.microsoft.com/office/drawing/2014/main" id="{CF9D84D5-02E0-4275-9EC7-F13B845EC5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156" y="921598"/>
              <a:ext cx="2654942" cy="1425437"/>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
              <a:extLst>
                <a:ext uri="{FF2B5EF4-FFF2-40B4-BE49-F238E27FC236}">
                  <a16:creationId xmlns:a16="http://schemas.microsoft.com/office/drawing/2014/main" id="{9A395574-F193-4D89-BB12-F25B586C3BE4}"/>
                </a:ext>
              </a:extLst>
            </p:cNvPr>
            <p:cNvSpPr txBox="1"/>
            <p:nvPr/>
          </p:nvSpPr>
          <p:spPr>
            <a:xfrm>
              <a:off x="404155" y="2304831"/>
              <a:ext cx="2720707" cy="679369"/>
            </a:xfrm>
            <a:prstGeom prst="rect">
              <a:avLst/>
            </a:prstGeom>
            <a:noFill/>
          </p:spPr>
          <p:txBody>
            <a:bodyPr wrap="square" rtlCol="0">
              <a:spAutoFit/>
            </a:bodyPr>
            <a:lstStyle/>
            <a:p>
              <a:r>
                <a:rPr lang="en-US" sz="1000" b="1">
                  <a:solidFill>
                    <a:schemeClr val="tx1">
                      <a:lumMod val="75000"/>
                    </a:schemeClr>
                  </a:solidFill>
                  <a:latin typeface="Arial" panose="020B0604020202020204" pitchFamily="34" charset="0"/>
                  <a:cs typeface="Arial" panose="020B0604020202020204" pitchFamily="34" charset="0"/>
                </a:rPr>
                <a:t>Laptop or desktop backup</a:t>
              </a:r>
            </a:p>
          </p:txBody>
        </p:sp>
        <p:sp>
          <p:nvSpPr>
            <p:cNvPr id="22" name="Textfeld 6">
              <a:extLst>
                <a:ext uri="{FF2B5EF4-FFF2-40B4-BE49-F238E27FC236}">
                  <a16:creationId xmlns:a16="http://schemas.microsoft.com/office/drawing/2014/main" id="{C2B545EC-FBB3-4ACB-B108-20A4D1555F6F}"/>
                </a:ext>
              </a:extLst>
            </p:cNvPr>
            <p:cNvSpPr txBox="1"/>
            <p:nvPr/>
          </p:nvSpPr>
          <p:spPr>
            <a:xfrm>
              <a:off x="519820" y="4296750"/>
              <a:ext cx="2918020" cy="1108173"/>
            </a:xfrm>
            <a:prstGeom prst="rect">
              <a:avLst/>
            </a:prstGeom>
            <a:noFill/>
          </p:spPr>
          <p:txBody>
            <a:bodyPr wrap="square" rtlCol="0">
              <a:spAutoFit/>
            </a:bodyPr>
            <a:lstStyle/>
            <a:p>
              <a:r>
                <a:rPr lang="en-US" sz="1000" b="1">
                  <a:solidFill>
                    <a:schemeClr val="tx1">
                      <a:lumMod val="75000"/>
                    </a:schemeClr>
                  </a:solidFill>
                  <a:latin typeface="Arial" panose="020B0604020202020204" pitchFamily="34" charset="0"/>
                  <a:cs typeface="Arial" panose="020B0604020202020204" pitchFamily="34" charset="0"/>
                </a:rPr>
                <a:t>NAS Backup</a:t>
              </a:r>
            </a:p>
            <a:p>
              <a:pPr marL="285750" indent="-285750">
                <a:buClr>
                  <a:schemeClr val="accent4"/>
                </a:buClr>
                <a:buFont typeface="Arial" panose="020B0604020202020204" pitchFamily="34" charset="0"/>
                <a:buChar char="•"/>
              </a:pPr>
              <a:r>
                <a:rPr lang="en-US" sz="1000">
                  <a:solidFill>
                    <a:srgbClr val="002060"/>
                  </a:solidFill>
                  <a:latin typeface="Arial" panose="020B0604020202020204" pitchFamily="34" charset="0"/>
                  <a:cs typeface="Arial" panose="020B0604020202020204" pitchFamily="34" charset="0"/>
                </a:rPr>
                <a:t>Utilization of built-in backup routines of major NAS vendors</a:t>
              </a:r>
            </a:p>
          </p:txBody>
        </p:sp>
        <p:sp>
          <p:nvSpPr>
            <p:cNvPr id="23" name="Textfeld 7">
              <a:extLst>
                <a:ext uri="{FF2B5EF4-FFF2-40B4-BE49-F238E27FC236}">
                  <a16:creationId xmlns:a16="http://schemas.microsoft.com/office/drawing/2014/main" id="{D240A5D2-99F7-42A7-8B02-3FAA0986F7BE}"/>
                </a:ext>
              </a:extLst>
            </p:cNvPr>
            <p:cNvSpPr txBox="1"/>
            <p:nvPr/>
          </p:nvSpPr>
          <p:spPr>
            <a:xfrm>
              <a:off x="4907041" y="3292675"/>
              <a:ext cx="2331093" cy="1830895"/>
            </a:xfrm>
            <a:prstGeom prst="rect">
              <a:avLst/>
            </a:prstGeom>
            <a:noFill/>
          </p:spPr>
          <p:txBody>
            <a:bodyPr wrap="square" rtlCol="0">
              <a:spAutoFit/>
            </a:bodyPr>
            <a:lstStyle/>
            <a:p>
              <a:r>
                <a:rPr lang="en-US" sz="1000" b="1">
                  <a:solidFill>
                    <a:schemeClr val="tx1">
                      <a:lumMod val="75000"/>
                    </a:schemeClr>
                  </a:solidFill>
                  <a:latin typeface="Arial" panose="020B0604020202020204" pitchFamily="34" charset="0"/>
                  <a:cs typeface="Arial" panose="020B0604020202020204" pitchFamily="34" charset="0"/>
                </a:rPr>
                <a:t>Media Rotation</a:t>
              </a:r>
            </a:p>
            <a:p>
              <a:endParaRPr lang="en-US" sz="1000">
                <a:solidFill>
                  <a:schemeClr val="tx1">
                    <a:lumMod val="75000"/>
                  </a:schemeClr>
                </a:solidFill>
                <a:latin typeface="Arial" panose="020B0604020202020204" pitchFamily="34" charset="0"/>
                <a:cs typeface="Arial" panose="020B0604020202020204" pitchFamily="34" charset="0"/>
              </a:endParaRPr>
            </a:p>
            <a:p>
              <a:pPr marL="285750" indent="-285750">
                <a:buClr>
                  <a:schemeClr val="accent4"/>
                </a:buClr>
                <a:buFont typeface="Arial" panose="020B0604020202020204" pitchFamily="34" charset="0"/>
                <a:buChar char="•"/>
              </a:pPr>
              <a:r>
                <a:rPr lang="en-US" sz="1000">
                  <a:solidFill>
                    <a:srgbClr val="002060"/>
                  </a:solidFill>
                  <a:latin typeface="Arial" panose="020B0604020202020204" pitchFamily="34" charset="0"/>
                  <a:cs typeface="Arial" panose="020B0604020202020204" pitchFamily="34" charset="0"/>
                </a:rPr>
                <a:t>Full disaster protection with alternating usage of multiple RDX media </a:t>
              </a:r>
            </a:p>
          </p:txBody>
        </p:sp>
        <p:sp>
          <p:nvSpPr>
            <p:cNvPr id="24" name="Arrow: Right 23">
              <a:extLst>
                <a:ext uri="{FF2B5EF4-FFF2-40B4-BE49-F238E27FC236}">
                  <a16:creationId xmlns:a16="http://schemas.microsoft.com/office/drawing/2014/main" id="{74147341-3DFA-43E5-81C2-0E8AD36D2F53}"/>
                </a:ext>
              </a:extLst>
            </p:cNvPr>
            <p:cNvSpPr/>
            <p:nvPr/>
          </p:nvSpPr>
          <p:spPr>
            <a:xfrm>
              <a:off x="3194133" y="2540858"/>
              <a:ext cx="1315954" cy="520505"/>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ARCHIVE</a:t>
              </a:r>
            </a:p>
          </p:txBody>
        </p:sp>
      </p:grpSp>
      <p:sp>
        <p:nvSpPr>
          <p:cNvPr id="16" name="TextBox 15">
            <a:extLst>
              <a:ext uri="{FF2B5EF4-FFF2-40B4-BE49-F238E27FC236}">
                <a16:creationId xmlns:a16="http://schemas.microsoft.com/office/drawing/2014/main" id="{8A8D05E9-7367-4945-99AE-6A6C348C3E77}"/>
              </a:ext>
            </a:extLst>
          </p:cNvPr>
          <p:cNvSpPr txBox="1"/>
          <p:nvPr/>
        </p:nvSpPr>
        <p:spPr>
          <a:xfrm>
            <a:off x="441351" y="4391709"/>
            <a:ext cx="8167447" cy="328624"/>
          </a:xfrm>
          <a:prstGeom prst="rect">
            <a:avLst/>
          </a:prstGeom>
          <a:noFill/>
          <a:effectLst>
            <a:glow rad="63500">
              <a:schemeClr val="accent1">
                <a:satMod val="175000"/>
                <a:alpha val="40000"/>
              </a:schemeClr>
            </a:glow>
          </a:effectLst>
        </p:spPr>
        <p:txBody>
          <a:bodyPr wrap="square" lIns="81606" tIns="40803" rIns="81606" bIns="40803" rtlCol="0">
            <a:spAutoFit/>
          </a:bodyPr>
          <a:lstStyle/>
          <a:p>
            <a:pPr algn="ctr" defTabSz="456853"/>
            <a:r>
              <a:rPr lang="en-US" sz="1600" b="1">
                <a:solidFill>
                  <a:srgbClr val="002060"/>
                </a:solidFill>
                <a:latin typeface="Arial" panose="020B0604020202020204" pitchFamily="34" charset="0"/>
                <a:cs typeface="Arial" panose="020B0604020202020204" pitchFamily="34" charset="0"/>
              </a:rPr>
              <a:t>“3-2-1”</a:t>
            </a:r>
            <a:r>
              <a:rPr lang="en-US" sz="1600">
                <a:solidFill>
                  <a:srgbClr val="002060"/>
                </a:solidFill>
                <a:latin typeface="Arial" panose="020B0604020202020204" pitchFamily="34" charset="0"/>
                <a:cs typeface="Arial" panose="020B0604020202020204" pitchFamily="34" charset="0"/>
              </a:rPr>
              <a:t>:  3 copies of data;  2 different types of media;  1 backup offsite</a:t>
            </a:r>
          </a:p>
        </p:txBody>
      </p:sp>
    </p:spTree>
    <p:extLst>
      <p:ext uri="{BB962C8B-B14F-4D97-AF65-F5344CB8AC3E}">
        <p14:creationId xmlns:p14="http://schemas.microsoft.com/office/powerpoint/2010/main" val="76948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180-Grad-Pfeil 68"/>
          <p:cNvSpPr/>
          <p:nvPr/>
        </p:nvSpPr>
        <p:spPr>
          <a:xfrm rot="10800000">
            <a:off x="677674" y="2819074"/>
            <a:ext cx="1570226" cy="1734978"/>
          </a:xfrm>
          <a:prstGeom prst="uturnArrow">
            <a:avLst>
              <a:gd name="adj1" fmla="val 15628"/>
              <a:gd name="adj2" fmla="val 25000"/>
              <a:gd name="adj3" fmla="val 17190"/>
              <a:gd name="adj4" fmla="val 56344"/>
              <a:gd name="adj5" fmla="val 83784"/>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p:cNvSpPr>
            <a:spLocks noGrp="1"/>
          </p:cNvSpPr>
          <p:nvPr>
            <p:ph type="title"/>
          </p:nvPr>
        </p:nvSpPr>
        <p:spPr>
          <a:xfrm>
            <a:off x="228600" y="228600"/>
            <a:ext cx="8541069" cy="514350"/>
          </a:xfrm>
          <a:noFill/>
          <a:ln w="9525">
            <a:noFill/>
            <a:miter lim="800000"/>
            <a:headEnd/>
            <a:tailEnd/>
          </a:ln>
        </p:spPr>
        <p:txBody>
          <a:bodyPr vert="horz" wrap="square" lIns="0" tIns="0" rIns="0" bIns="0" numCol="1" anchor="t" anchorCtr="0" compatLnSpc="1">
            <a:prstTxWarp prst="textNoShape">
              <a:avLst/>
            </a:prstTxWarp>
            <a:noAutofit/>
          </a:bodyPr>
          <a:lstStyle/>
          <a:p>
            <a:pPr>
              <a:lnSpc>
                <a:spcPct val="100000"/>
              </a:lnSpc>
            </a:pPr>
            <a:r>
              <a:rPr lang="en-US"/>
              <a:t>3-2-1 Data Protection:  Hybrid Cloud Implementation</a:t>
            </a:r>
          </a:p>
        </p:txBody>
      </p:sp>
      <p:sp>
        <p:nvSpPr>
          <p:cNvPr id="14" name="Rechteck 13"/>
          <p:cNvSpPr/>
          <p:nvPr/>
        </p:nvSpPr>
        <p:spPr>
          <a:xfrm>
            <a:off x="3897705" y="1741661"/>
            <a:ext cx="1258724" cy="114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Backup Application</a:t>
            </a:r>
          </a:p>
        </p:txBody>
      </p:sp>
      <p:pic>
        <p:nvPicPr>
          <p:cNvPr id="15" name="Grafik 1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224399" y="1309298"/>
            <a:ext cx="950358" cy="395814"/>
          </a:xfrm>
          <a:prstGeom prst="rect">
            <a:avLst/>
          </a:prstGeom>
        </p:spPr>
      </p:pic>
      <p:cxnSp>
        <p:nvCxnSpPr>
          <p:cNvPr id="25" name="Gerade Verbindung mit Pfeil 24"/>
          <p:cNvCxnSpPr/>
          <p:nvPr/>
        </p:nvCxnSpPr>
        <p:spPr>
          <a:xfrm flipH="1">
            <a:off x="2524480" y="2323116"/>
            <a:ext cx="126410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V="1">
            <a:off x="5322342" y="2301374"/>
            <a:ext cx="1199913" cy="217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63" name="Gruppieren 62"/>
          <p:cNvGrpSpPr/>
          <p:nvPr/>
        </p:nvGrpSpPr>
        <p:grpSpPr>
          <a:xfrm>
            <a:off x="4651382" y="3159190"/>
            <a:ext cx="1145117" cy="840062"/>
            <a:chOff x="4661323" y="4078032"/>
            <a:chExt cx="1145117" cy="840062"/>
          </a:xfrm>
        </p:grpSpPr>
        <p:pic>
          <p:nvPicPr>
            <p:cNvPr id="36" name="Grafik 3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61323" y="4717699"/>
              <a:ext cx="1145117" cy="200395"/>
            </a:xfrm>
            <a:prstGeom prst="rect">
              <a:avLst/>
            </a:prstGeom>
          </p:spPr>
        </p:pic>
        <p:pic>
          <p:nvPicPr>
            <p:cNvPr id="37" name="Grafik 36"/>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30420" y="4412875"/>
              <a:ext cx="815978" cy="174248"/>
            </a:xfrm>
            <a:prstGeom prst="rect">
              <a:avLst/>
            </a:prstGeom>
          </p:spPr>
        </p:pic>
        <p:pic>
          <p:nvPicPr>
            <p:cNvPr id="38" name="Grafik 37"/>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818058" y="4078032"/>
              <a:ext cx="670059" cy="132001"/>
            </a:xfrm>
            <a:prstGeom prst="rect">
              <a:avLst/>
            </a:prstGeom>
          </p:spPr>
        </p:pic>
      </p:grpSp>
      <p:grpSp>
        <p:nvGrpSpPr>
          <p:cNvPr id="62" name="Gruppieren 61"/>
          <p:cNvGrpSpPr/>
          <p:nvPr/>
        </p:nvGrpSpPr>
        <p:grpSpPr>
          <a:xfrm>
            <a:off x="3604698" y="3159190"/>
            <a:ext cx="845558" cy="811093"/>
            <a:chOff x="3261852" y="4081244"/>
            <a:chExt cx="845558" cy="811093"/>
          </a:xfrm>
        </p:grpSpPr>
        <p:pic>
          <p:nvPicPr>
            <p:cNvPr id="35" name="Grafik 34"/>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302871" y="4081244"/>
              <a:ext cx="780959" cy="132322"/>
            </a:xfrm>
            <a:prstGeom prst="rect">
              <a:avLst/>
            </a:prstGeom>
          </p:spPr>
        </p:pic>
        <p:pic>
          <p:nvPicPr>
            <p:cNvPr id="40" name="Picture 2"/>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3275791" y="4776283"/>
              <a:ext cx="785442" cy="11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uppieren 50"/>
            <p:cNvGrpSpPr/>
            <p:nvPr/>
          </p:nvGrpSpPr>
          <p:grpSpPr>
            <a:xfrm>
              <a:off x="3261852" y="4397451"/>
              <a:ext cx="845558" cy="194434"/>
              <a:chOff x="-566738" y="5436391"/>
              <a:chExt cx="2671763" cy="614365"/>
            </a:xfrm>
          </p:grpSpPr>
          <p:sp>
            <p:nvSpPr>
              <p:cNvPr id="50" name="Rechteck 49"/>
              <p:cNvSpPr/>
              <p:nvPr/>
            </p:nvSpPr>
            <p:spPr>
              <a:xfrm>
                <a:off x="-566738" y="5436391"/>
                <a:ext cx="2671763" cy="614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
              <p:cNvGrpSpPr>
                <a:grpSpLocks noChangeAspect="1"/>
              </p:cNvGrpSpPr>
              <p:nvPr/>
            </p:nvGrpSpPr>
            <p:grpSpPr bwMode="auto">
              <a:xfrm>
                <a:off x="-545713" y="5466232"/>
                <a:ext cx="2632570" cy="562810"/>
                <a:chOff x="624" y="2921"/>
                <a:chExt cx="1291" cy="276"/>
              </a:xfrm>
              <a:solidFill>
                <a:schemeClr val="bg1"/>
              </a:solidFill>
            </p:grpSpPr>
            <p:sp>
              <p:nvSpPr>
                <p:cNvPr id="43" name="Freeform 6"/>
                <p:cNvSpPr>
                  <a:spLocks/>
                </p:cNvSpPr>
                <p:nvPr userDrawn="1"/>
              </p:nvSpPr>
              <p:spPr bwMode="auto">
                <a:xfrm>
                  <a:off x="904" y="2994"/>
                  <a:ext cx="190" cy="200"/>
                </a:xfrm>
                <a:custGeom>
                  <a:avLst/>
                  <a:gdLst>
                    <a:gd name="T0" fmla="*/ 341 w 570"/>
                    <a:gd name="T1" fmla="*/ 2 h 601"/>
                    <a:gd name="T2" fmla="*/ 422 w 570"/>
                    <a:gd name="T3" fmla="*/ 26 h 601"/>
                    <a:gd name="T4" fmla="*/ 490 w 570"/>
                    <a:gd name="T5" fmla="*/ 71 h 601"/>
                    <a:gd name="T6" fmla="*/ 540 w 570"/>
                    <a:gd name="T7" fmla="*/ 136 h 601"/>
                    <a:gd name="T8" fmla="*/ 570 w 570"/>
                    <a:gd name="T9" fmla="*/ 216 h 601"/>
                    <a:gd name="T10" fmla="*/ 439 w 570"/>
                    <a:gd name="T11" fmla="*/ 189 h 601"/>
                    <a:gd name="T12" fmla="*/ 404 w 570"/>
                    <a:gd name="T13" fmla="*/ 144 h 601"/>
                    <a:gd name="T14" fmla="*/ 356 w 570"/>
                    <a:gd name="T15" fmla="*/ 114 h 601"/>
                    <a:gd name="T16" fmla="*/ 295 w 570"/>
                    <a:gd name="T17" fmla="*/ 105 h 601"/>
                    <a:gd name="T18" fmla="*/ 228 w 570"/>
                    <a:gd name="T19" fmla="*/ 117 h 601"/>
                    <a:gd name="T20" fmla="*/ 175 w 570"/>
                    <a:gd name="T21" fmla="*/ 150 h 601"/>
                    <a:gd name="T22" fmla="*/ 138 w 570"/>
                    <a:gd name="T23" fmla="*/ 201 h 601"/>
                    <a:gd name="T24" fmla="*/ 119 w 570"/>
                    <a:gd name="T25" fmla="*/ 265 h 601"/>
                    <a:gd name="T26" fmla="*/ 119 w 570"/>
                    <a:gd name="T27" fmla="*/ 339 h 601"/>
                    <a:gd name="T28" fmla="*/ 138 w 570"/>
                    <a:gd name="T29" fmla="*/ 402 h 601"/>
                    <a:gd name="T30" fmla="*/ 175 w 570"/>
                    <a:gd name="T31" fmla="*/ 452 h 601"/>
                    <a:gd name="T32" fmla="*/ 228 w 570"/>
                    <a:gd name="T33" fmla="*/ 484 h 601"/>
                    <a:gd name="T34" fmla="*/ 295 w 570"/>
                    <a:gd name="T35" fmla="*/ 494 h 601"/>
                    <a:gd name="T36" fmla="*/ 356 w 570"/>
                    <a:gd name="T37" fmla="*/ 484 h 601"/>
                    <a:gd name="T38" fmla="*/ 404 w 570"/>
                    <a:gd name="T39" fmla="*/ 456 h 601"/>
                    <a:gd name="T40" fmla="*/ 440 w 570"/>
                    <a:gd name="T41" fmla="*/ 411 h 601"/>
                    <a:gd name="T42" fmla="*/ 570 w 570"/>
                    <a:gd name="T43" fmla="*/ 384 h 601"/>
                    <a:gd name="T44" fmla="*/ 539 w 570"/>
                    <a:gd name="T45" fmla="*/ 463 h 601"/>
                    <a:gd name="T46" fmla="*/ 489 w 570"/>
                    <a:gd name="T47" fmla="*/ 528 h 601"/>
                    <a:gd name="T48" fmla="*/ 422 w 570"/>
                    <a:gd name="T49" fmla="*/ 572 h 601"/>
                    <a:gd name="T50" fmla="*/ 341 w 570"/>
                    <a:gd name="T51" fmla="*/ 597 h 601"/>
                    <a:gd name="T52" fmla="*/ 250 w 570"/>
                    <a:gd name="T53" fmla="*/ 597 h 601"/>
                    <a:gd name="T54" fmla="*/ 169 w 570"/>
                    <a:gd name="T55" fmla="*/ 574 h 601"/>
                    <a:gd name="T56" fmla="*/ 99 w 570"/>
                    <a:gd name="T57" fmla="*/ 530 h 601"/>
                    <a:gd name="T58" fmla="*/ 46 w 570"/>
                    <a:gd name="T59" fmla="*/ 467 h 601"/>
                    <a:gd name="T60" fmla="*/ 12 w 570"/>
                    <a:gd name="T61" fmla="*/ 391 h 601"/>
                    <a:gd name="T62" fmla="*/ 0 w 570"/>
                    <a:gd name="T63" fmla="*/ 302 h 601"/>
                    <a:gd name="T64" fmla="*/ 12 w 570"/>
                    <a:gd name="T65" fmla="*/ 214 h 601"/>
                    <a:gd name="T66" fmla="*/ 46 w 570"/>
                    <a:gd name="T67" fmla="*/ 136 h 601"/>
                    <a:gd name="T68" fmla="*/ 99 w 570"/>
                    <a:gd name="T69" fmla="*/ 72 h 601"/>
                    <a:gd name="T70" fmla="*/ 169 w 570"/>
                    <a:gd name="T71" fmla="*/ 27 h 601"/>
                    <a:gd name="T72" fmla="*/ 250 w 570"/>
                    <a:gd name="T73" fmla="*/ 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601">
                      <a:moveTo>
                        <a:pt x="295" y="0"/>
                      </a:moveTo>
                      <a:lnTo>
                        <a:pt x="341" y="2"/>
                      </a:lnTo>
                      <a:lnTo>
                        <a:pt x="383" y="12"/>
                      </a:lnTo>
                      <a:lnTo>
                        <a:pt x="422" y="26"/>
                      </a:lnTo>
                      <a:lnTo>
                        <a:pt x="459" y="46"/>
                      </a:lnTo>
                      <a:lnTo>
                        <a:pt x="490" y="71"/>
                      </a:lnTo>
                      <a:lnTo>
                        <a:pt x="517" y="101"/>
                      </a:lnTo>
                      <a:lnTo>
                        <a:pt x="540" y="136"/>
                      </a:lnTo>
                      <a:lnTo>
                        <a:pt x="559" y="173"/>
                      </a:lnTo>
                      <a:lnTo>
                        <a:pt x="570" y="216"/>
                      </a:lnTo>
                      <a:lnTo>
                        <a:pt x="451" y="216"/>
                      </a:lnTo>
                      <a:lnTo>
                        <a:pt x="439" y="189"/>
                      </a:lnTo>
                      <a:lnTo>
                        <a:pt x="423" y="164"/>
                      </a:lnTo>
                      <a:lnTo>
                        <a:pt x="404" y="144"/>
                      </a:lnTo>
                      <a:lnTo>
                        <a:pt x="382" y="127"/>
                      </a:lnTo>
                      <a:lnTo>
                        <a:pt x="356" y="114"/>
                      </a:lnTo>
                      <a:lnTo>
                        <a:pt x="328" y="107"/>
                      </a:lnTo>
                      <a:lnTo>
                        <a:pt x="295" y="105"/>
                      </a:lnTo>
                      <a:lnTo>
                        <a:pt x="259" y="108"/>
                      </a:lnTo>
                      <a:lnTo>
                        <a:pt x="228" y="117"/>
                      </a:lnTo>
                      <a:lnTo>
                        <a:pt x="199" y="131"/>
                      </a:lnTo>
                      <a:lnTo>
                        <a:pt x="175" y="150"/>
                      </a:lnTo>
                      <a:lnTo>
                        <a:pt x="155" y="173"/>
                      </a:lnTo>
                      <a:lnTo>
                        <a:pt x="138" y="201"/>
                      </a:lnTo>
                      <a:lnTo>
                        <a:pt x="126" y="231"/>
                      </a:lnTo>
                      <a:lnTo>
                        <a:pt x="119" y="265"/>
                      </a:lnTo>
                      <a:lnTo>
                        <a:pt x="116" y="302"/>
                      </a:lnTo>
                      <a:lnTo>
                        <a:pt x="119" y="339"/>
                      </a:lnTo>
                      <a:lnTo>
                        <a:pt x="126" y="372"/>
                      </a:lnTo>
                      <a:lnTo>
                        <a:pt x="138" y="402"/>
                      </a:lnTo>
                      <a:lnTo>
                        <a:pt x="155" y="430"/>
                      </a:lnTo>
                      <a:lnTo>
                        <a:pt x="175" y="452"/>
                      </a:lnTo>
                      <a:lnTo>
                        <a:pt x="199" y="470"/>
                      </a:lnTo>
                      <a:lnTo>
                        <a:pt x="228" y="484"/>
                      </a:lnTo>
                      <a:lnTo>
                        <a:pt x="259" y="492"/>
                      </a:lnTo>
                      <a:lnTo>
                        <a:pt x="295" y="494"/>
                      </a:lnTo>
                      <a:lnTo>
                        <a:pt x="328" y="492"/>
                      </a:lnTo>
                      <a:lnTo>
                        <a:pt x="356" y="484"/>
                      </a:lnTo>
                      <a:lnTo>
                        <a:pt x="382" y="472"/>
                      </a:lnTo>
                      <a:lnTo>
                        <a:pt x="404" y="456"/>
                      </a:lnTo>
                      <a:lnTo>
                        <a:pt x="423" y="434"/>
                      </a:lnTo>
                      <a:lnTo>
                        <a:pt x="440" y="411"/>
                      </a:lnTo>
                      <a:lnTo>
                        <a:pt x="451" y="384"/>
                      </a:lnTo>
                      <a:lnTo>
                        <a:pt x="570" y="384"/>
                      </a:lnTo>
                      <a:lnTo>
                        <a:pt x="558" y="425"/>
                      </a:lnTo>
                      <a:lnTo>
                        <a:pt x="539" y="463"/>
                      </a:lnTo>
                      <a:lnTo>
                        <a:pt x="516" y="497"/>
                      </a:lnTo>
                      <a:lnTo>
                        <a:pt x="489" y="528"/>
                      </a:lnTo>
                      <a:lnTo>
                        <a:pt x="457" y="552"/>
                      </a:lnTo>
                      <a:lnTo>
                        <a:pt x="422" y="572"/>
                      </a:lnTo>
                      <a:lnTo>
                        <a:pt x="383" y="588"/>
                      </a:lnTo>
                      <a:lnTo>
                        <a:pt x="341" y="597"/>
                      </a:lnTo>
                      <a:lnTo>
                        <a:pt x="295" y="601"/>
                      </a:lnTo>
                      <a:lnTo>
                        <a:pt x="250" y="597"/>
                      </a:lnTo>
                      <a:lnTo>
                        <a:pt x="208" y="588"/>
                      </a:lnTo>
                      <a:lnTo>
                        <a:pt x="169" y="574"/>
                      </a:lnTo>
                      <a:lnTo>
                        <a:pt x="132" y="554"/>
                      </a:lnTo>
                      <a:lnTo>
                        <a:pt x="99" y="530"/>
                      </a:lnTo>
                      <a:lnTo>
                        <a:pt x="71" y="500"/>
                      </a:lnTo>
                      <a:lnTo>
                        <a:pt x="46" y="467"/>
                      </a:lnTo>
                      <a:lnTo>
                        <a:pt x="26" y="431"/>
                      </a:lnTo>
                      <a:lnTo>
                        <a:pt x="12" y="391"/>
                      </a:lnTo>
                      <a:lnTo>
                        <a:pt x="4" y="348"/>
                      </a:lnTo>
                      <a:lnTo>
                        <a:pt x="0" y="302"/>
                      </a:lnTo>
                      <a:lnTo>
                        <a:pt x="4" y="256"/>
                      </a:lnTo>
                      <a:lnTo>
                        <a:pt x="12" y="214"/>
                      </a:lnTo>
                      <a:lnTo>
                        <a:pt x="26" y="173"/>
                      </a:lnTo>
                      <a:lnTo>
                        <a:pt x="46" y="136"/>
                      </a:lnTo>
                      <a:lnTo>
                        <a:pt x="71" y="103"/>
                      </a:lnTo>
                      <a:lnTo>
                        <a:pt x="99" y="72"/>
                      </a:lnTo>
                      <a:lnTo>
                        <a:pt x="132" y="47"/>
                      </a:lnTo>
                      <a:lnTo>
                        <a:pt x="169" y="27"/>
                      </a:lnTo>
                      <a:lnTo>
                        <a:pt x="208" y="12"/>
                      </a:lnTo>
                      <a:lnTo>
                        <a:pt x="250" y="3"/>
                      </a:lnTo>
                      <a:lnTo>
                        <a:pt x="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204D"/>
                    </a:solidFill>
                  </a:endParaRPr>
                </a:p>
              </p:txBody>
            </p:sp>
            <p:sp>
              <p:nvSpPr>
                <p:cNvPr id="44" name="Freeform 7"/>
                <p:cNvSpPr>
                  <a:spLocks/>
                </p:cNvSpPr>
                <p:nvPr userDrawn="1"/>
              </p:nvSpPr>
              <p:spPr bwMode="auto">
                <a:xfrm>
                  <a:off x="1130" y="2992"/>
                  <a:ext cx="91" cy="203"/>
                </a:xfrm>
                <a:custGeom>
                  <a:avLst/>
                  <a:gdLst>
                    <a:gd name="T0" fmla="*/ 253 w 274"/>
                    <a:gd name="T1" fmla="*/ 0 h 608"/>
                    <a:gd name="T2" fmla="*/ 264 w 274"/>
                    <a:gd name="T3" fmla="*/ 0 h 608"/>
                    <a:gd name="T4" fmla="*/ 271 w 274"/>
                    <a:gd name="T5" fmla="*/ 1 h 608"/>
                    <a:gd name="T6" fmla="*/ 274 w 274"/>
                    <a:gd name="T7" fmla="*/ 2 h 608"/>
                    <a:gd name="T8" fmla="*/ 274 w 274"/>
                    <a:gd name="T9" fmla="*/ 111 h 608"/>
                    <a:gd name="T10" fmla="*/ 273 w 274"/>
                    <a:gd name="T11" fmla="*/ 111 h 608"/>
                    <a:gd name="T12" fmla="*/ 269 w 274"/>
                    <a:gd name="T13" fmla="*/ 110 h 608"/>
                    <a:gd name="T14" fmla="*/ 263 w 274"/>
                    <a:gd name="T15" fmla="*/ 110 h 608"/>
                    <a:gd name="T16" fmla="*/ 253 w 274"/>
                    <a:gd name="T17" fmla="*/ 110 h 608"/>
                    <a:gd name="T18" fmla="*/ 223 w 274"/>
                    <a:gd name="T19" fmla="*/ 112 h 608"/>
                    <a:gd name="T20" fmla="*/ 197 w 274"/>
                    <a:gd name="T21" fmla="*/ 118 h 608"/>
                    <a:gd name="T22" fmla="*/ 173 w 274"/>
                    <a:gd name="T23" fmla="*/ 127 h 608"/>
                    <a:gd name="T24" fmla="*/ 152 w 274"/>
                    <a:gd name="T25" fmla="*/ 142 h 608"/>
                    <a:gd name="T26" fmla="*/ 135 w 274"/>
                    <a:gd name="T27" fmla="*/ 158 h 608"/>
                    <a:gd name="T28" fmla="*/ 123 w 274"/>
                    <a:gd name="T29" fmla="*/ 179 h 608"/>
                    <a:gd name="T30" fmla="*/ 115 w 274"/>
                    <a:gd name="T31" fmla="*/ 204 h 608"/>
                    <a:gd name="T32" fmla="*/ 111 w 274"/>
                    <a:gd name="T33" fmla="*/ 233 h 608"/>
                    <a:gd name="T34" fmla="*/ 111 w 274"/>
                    <a:gd name="T35" fmla="*/ 608 h 608"/>
                    <a:gd name="T36" fmla="*/ 0 w 274"/>
                    <a:gd name="T37" fmla="*/ 608 h 608"/>
                    <a:gd name="T38" fmla="*/ 0 w 274"/>
                    <a:gd name="T39" fmla="*/ 14 h 608"/>
                    <a:gd name="T40" fmla="*/ 101 w 274"/>
                    <a:gd name="T41" fmla="*/ 14 h 608"/>
                    <a:gd name="T42" fmla="*/ 107 w 274"/>
                    <a:gd name="T43" fmla="*/ 71 h 608"/>
                    <a:gd name="T44" fmla="*/ 112 w 274"/>
                    <a:gd name="T45" fmla="*/ 71 h 608"/>
                    <a:gd name="T46" fmla="*/ 131 w 274"/>
                    <a:gd name="T47" fmla="*/ 50 h 608"/>
                    <a:gd name="T48" fmla="*/ 152 w 274"/>
                    <a:gd name="T49" fmla="*/ 32 h 608"/>
                    <a:gd name="T50" fmla="*/ 175 w 274"/>
                    <a:gd name="T51" fmla="*/ 19 h 608"/>
                    <a:gd name="T52" fmla="*/ 196 w 274"/>
                    <a:gd name="T53" fmla="*/ 11 h 608"/>
                    <a:gd name="T54" fmla="*/ 217 w 274"/>
                    <a:gd name="T55" fmla="*/ 3 h 608"/>
                    <a:gd name="T56" fmla="*/ 236 w 274"/>
                    <a:gd name="T57" fmla="*/ 1 h 608"/>
                    <a:gd name="T58" fmla="*/ 253 w 274"/>
                    <a:gd name="T5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4" h="608">
                      <a:moveTo>
                        <a:pt x="253" y="0"/>
                      </a:moveTo>
                      <a:lnTo>
                        <a:pt x="264" y="0"/>
                      </a:lnTo>
                      <a:lnTo>
                        <a:pt x="271" y="1"/>
                      </a:lnTo>
                      <a:lnTo>
                        <a:pt x="274" y="2"/>
                      </a:lnTo>
                      <a:lnTo>
                        <a:pt x="274" y="111"/>
                      </a:lnTo>
                      <a:lnTo>
                        <a:pt x="273" y="111"/>
                      </a:lnTo>
                      <a:lnTo>
                        <a:pt x="269" y="110"/>
                      </a:lnTo>
                      <a:lnTo>
                        <a:pt x="263" y="110"/>
                      </a:lnTo>
                      <a:lnTo>
                        <a:pt x="253" y="110"/>
                      </a:lnTo>
                      <a:lnTo>
                        <a:pt x="223" y="112"/>
                      </a:lnTo>
                      <a:lnTo>
                        <a:pt x="197" y="118"/>
                      </a:lnTo>
                      <a:lnTo>
                        <a:pt x="173" y="127"/>
                      </a:lnTo>
                      <a:lnTo>
                        <a:pt x="152" y="142"/>
                      </a:lnTo>
                      <a:lnTo>
                        <a:pt x="135" y="158"/>
                      </a:lnTo>
                      <a:lnTo>
                        <a:pt x="123" y="179"/>
                      </a:lnTo>
                      <a:lnTo>
                        <a:pt x="115" y="204"/>
                      </a:lnTo>
                      <a:lnTo>
                        <a:pt x="111" y="233"/>
                      </a:lnTo>
                      <a:lnTo>
                        <a:pt x="111" y="608"/>
                      </a:lnTo>
                      <a:lnTo>
                        <a:pt x="0" y="608"/>
                      </a:lnTo>
                      <a:lnTo>
                        <a:pt x="0" y="14"/>
                      </a:lnTo>
                      <a:lnTo>
                        <a:pt x="101" y="14"/>
                      </a:lnTo>
                      <a:lnTo>
                        <a:pt x="107" y="71"/>
                      </a:lnTo>
                      <a:lnTo>
                        <a:pt x="112" y="71"/>
                      </a:lnTo>
                      <a:lnTo>
                        <a:pt x="131" y="50"/>
                      </a:lnTo>
                      <a:lnTo>
                        <a:pt x="152" y="32"/>
                      </a:lnTo>
                      <a:lnTo>
                        <a:pt x="175" y="19"/>
                      </a:lnTo>
                      <a:lnTo>
                        <a:pt x="196" y="11"/>
                      </a:lnTo>
                      <a:lnTo>
                        <a:pt x="217" y="3"/>
                      </a:lnTo>
                      <a:lnTo>
                        <a:pt x="236" y="1"/>
                      </a:lnTo>
                      <a:lnTo>
                        <a:pt x="2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204D"/>
                    </a:solidFill>
                  </a:endParaRPr>
                </a:p>
              </p:txBody>
            </p:sp>
            <p:sp>
              <p:nvSpPr>
                <p:cNvPr id="45" name="Freeform 8"/>
                <p:cNvSpPr>
                  <a:spLocks/>
                </p:cNvSpPr>
                <p:nvPr userDrawn="1"/>
              </p:nvSpPr>
              <p:spPr bwMode="auto">
                <a:xfrm>
                  <a:off x="1466" y="2992"/>
                  <a:ext cx="175" cy="203"/>
                </a:xfrm>
                <a:custGeom>
                  <a:avLst/>
                  <a:gdLst>
                    <a:gd name="T0" fmla="*/ 299 w 525"/>
                    <a:gd name="T1" fmla="*/ 0 h 608"/>
                    <a:gd name="T2" fmla="*/ 328 w 525"/>
                    <a:gd name="T3" fmla="*/ 1 h 608"/>
                    <a:gd name="T4" fmla="*/ 355 w 525"/>
                    <a:gd name="T5" fmla="*/ 5 h 608"/>
                    <a:gd name="T6" fmla="*/ 382 w 525"/>
                    <a:gd name="T7" fmla="*/ 12 h 608"/>
                    <a:gd name="T8" fmla="*/ 408 w 525"/>
                    <a:gd name="T9" fmla="*/ 21 h 608"/>
                    <a:gd name="T10" fmla="*/ 431 w 525"/>
                    <a:gd name="T11" fmla="*/ 34 h 608"/>
                    <a:gd name="T12" fmla="*/ 454 w 525"/>
                    <a:gd name="T13" fmla="*/ 50 h 608"/>
                    <a:gd name="T14" fmla="*/ 475 w 525"/>
                    <a:gd name="T15" fmla="*/ 68 h 608"/>
                    <a:gd name="T16" fmla="*/ 491 w 525"/>
                    <a:gd name="T17" fmla="*/ 92 h 608"/>
                    <a:gd name="T18" fmla="*/ 507 w 525"/>
                    <a:gd name="T19" fmla="*/ 118 h 608"/>
                    <a:gd name="T20" fmla="*/ 517 w 525"/>
                    <a:gd name="T21" fmla="*/ 149 h 608"/>
                    <a:gd name="T22" fmla="*/ 523 w 525"/>
                    <a:gd name="T23" fmla="*/ 183 h 608"/>
                    <a:gd name="T24" fmla="*/ 525 w 525"/>
                    <a:gd name="T25" fmla="*/ 222 h 608"/>
                    <a:gd name="T26" fmla="*/ 525 w 525"/>
                    <a:gd name="T27" fmla="*/ 608 h 608"/>
                    <a:gd name="T28" fmla="*/ 415 w 525"/>
                    <a:gd name="T29" fmla="*/ 608 h 608"/>
                    <a:gd name="T30" fmla="*/ 415 w 525"/>
                    <a:gd name="T31" fmla="*/ 229 h 608"/>
                    <a:gd name="T32" fmla="*/ 411 w 525"/>
                    <a:gd name="T33" fmla="*/ 201 h 608"/>
                    <a:gd name="T34" fmla="*/ 404 w 525"/>
                    <a:gd name="T35" fmla="*/ 176 h 608"/>
                    <a:gd name="T36" fmla="*/ 392 w 525"/>
                    <a:gd name="T37" fmla="*/ 155 h 608"/>
                    <a:gd name="T38" fmla="*/ 376 w 525"/>
                    <a:gd name="T39" fmla="*/ 138 h 608"/>
                    <a:gd name="T40" fmla="*/ 357 w 525"/>
                    <a:gd name="T41" fmla="*/ 124 h 608"/>
                    <a:gd name="T42" fmla="*/ 333 w 525"/>
                    <a:gd name="T43" fmla="*/ 114 h 608"/>
                    <a:gd name="T44" fmla="*/ 308 w 525"/>
                    <a:gd name="T45" fmla="*/ 110 h 608"/>
                    <a:gd name="T46" fmla="*/ 279 w 525"/>
                    <a:gd name="T47" fmla="*/ 107 h 608"/>
                    <a:gd name="T48" fmla="*/ 249 w 525"/>
                    <a:gd name="T49" fmla="*/ 109 h 608"/>
                    <a:gd name="T50" fmla="*/ 220 w 525"/>
                    <a:gd name="T51" fmla="*/ 113 h 608"/>
                    <a:gd name="T52" fmla="*/ 194 w 525"/>
                    <a:gd name="T53" fmla="*/ 122 h 608"/>
                    <a:gd name="T54" fmla="*/ 172 w 525"/>
                    <a:gd name="T55" fmla="*/ 133 h 608"/>
                    <a:gd name="T56" fmla="*/ 152 w 525"/>
                    <a:gd name="T57" fmla="*/ 148 h 608"/>
                    <a:gd name="T58" fmla="*/ 136 w 525"/>
                    <a:gd name="T59" fmla="*/ 164 h 608"/>
                    <a:gd name="T60" fmla="*/ 123 w 525"/>
                    <a:gd name="T61" fmla="*/ 184 h 608"/>
                    <a:gd name="T62" fmla="*/ 114 w 525"/>
                    <a:gd name="T63" fmla="*/ 208 h 608"/>
                    <a:gd name="T64" fmla="*/ 112 w 525"/>
                    <a:gd name="T65" fmla="*/ 234 h 608"/>
                    <a:gd name="T66" fmla="*/ 112 w 525"/>
                    <a:gd name="T67" fmla="*/ 608 h 608"/>
                    <a:gd name="T68" fmla="*/ 0 w 525"/>
                    <a:gd name="T69" fmla="*/ 608 h 608"/>
                    <a:gd name="T70" fmla="*/ 0 w 525"/>
                    <a:gd name="T71" fmla="*/ 14 h 608"/>
                    <a:gd name="T72" fmla="*/ 100 w 525"/>
                    <a:gd name="T73" fmla="*/ 14 h 608"/>
                    <a:gd name="T74" fmla="*/ 107 w 525"/>
                    <a:gd name="T75" fmla="*/ 71 h 608"/>
                    <a:gd name="T76" fmla="*/ 112 w 525"/>
                    <a:gd name="T77" fmla="*/ 71 h 608"/>
                    <a:gd name="T78" fmla="*/ 124 w 525"/>
                    <a:gd name="T79" fmla="*/ 60 h 608"/>
                    <a:gd name="T80" fmla="*/ 139 w 525"/>
                    <a:gd name="T81" fmla="*/ 48 h 608"/>
                    <a:gd name="T82" fmla="*/ 157 w 525"/>
                    <a:gd name="T83" fmla="*/ 35 h 608"/>
                    <a:gd name="T84" fmla="*/ 179 w 525"/>
                    <a:gd name="T85" fmla="*/ 25 h 608"/>
                    <a:gd name="T86" fmla="*/ 204 w 525"/>
                    <a:gd name="T87" fmla="*/ 15 h 608"/>
                    <a:gd name="T88" fmla="*/ 232 w 525"/>
                    <a:gd name="T89" fmla="*/ 7 h 608"/>
                    <a:gd name="T90" fmla="*/ 264 w 525"/>
                    <a:gd name="T91" fmla="*/ 2 h 608"/>
                    <a:gd name="T92" fmla="*/ 299 w 525"/>
                    <a:gd name="T93"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5" h="608">
                      <a:moveTo>
                        <a:pt x="299" y="0"/>
                      </a:moveTo>
                      <a:lnTo>
                        <a:pt x="328" y="1"/>
                      </a:lnTo>
                      <a:lnTo>
                        <a:pt x="355" y="5"/>
                      </a:lnTo>
                      <a:lnTo>
                        <a:pt x="382" y="12"/>
                      </a:lnTo>
                      <a:lnTo>
                        <a:pt x="408" y="21"/>
                      </a:lnTo>
                      <a:lnTo>
                        <a:pt x="431" y="34"/>
                      </a:lnTo>
                      <a:lnTo>
                        <a:pt x="454" y="50"/>
                      </a:lnTo>
                      <a:lnTo>
                        <a:pt x="475" y="68"/>
                      </a:lnTo>
                      <a:lnTo>
                        <a:pt x="491" y="92"/>
                      </a:lnTo>
                      <a:lnTo>
                        <a:pt x="507" y="118"/>
                      </a:lnTo>
                      <a:lnTo>
                        <a:pt x="517" y="149"/>
                      </a:lnTo>
                      <a:lnTo>
                        <a:pt x="523" y="183"/>
                      </a:lnTo>
                      <a:lnTo>
                        <a:pt x="525" y="222"/>
                      </a:lnTo>
                      <a:lnTo>
                        <a:pt x="525" y="608"/>
                      </a:lnTo>
                      <a:lnTo>
                        <a:pt x="415" y="608"/>
                      </a:lnTo>
                      <a:lnTo>
                        <a:pt x="415" y="229"/>
                      </a:lnTo>
                      <a:lnTo>
                        <a:pt x="411" y="201"/>
                      </a:lnTo>
                      <a:lnTo>
                        <a:pt x="404" y="176"/>
                      </a:lnTo>
                      <a:lnTo>
                        <a:pt x="392" y="155"/>
                      </a:lnTo>
                      <a:lnTo>
                        <a:pt x="376" y="138"/>
                      </a:lnTo>
                      <a:lnTo>
                        <a:pt x="357" y="124"/>
                      </a:lnTo>
                      <a:lnTo>
                        <a:pt x="333" y="114"/>
                      </a:lnTo>
                      <a:lnTo>
                        <a:pt x="308" y="110"/>
                      </a:lnTo>
                      <a:lnTo>
                        <a:pt x="279" y="107"/>
                      </a:lnTo>
                      <a:lnTo>
                        <a:pt x="249" y="109"/>
                      </a:lnTo>
                      <a:lnTo>
                        <a:pt x="220" y="113"/>
                      </a:lnTo>
                      <a:lnTo>
                        <a:pt x="194" y="122"/>
                      </a:lnTo>
                      <a:lnTo>
                        <a:pt x="172" y="133"/>
                      </a:lnTo>
                      <a:lnTo>
                        <a:pt x="152" y="148"/>
                      </a:lnTo>
                      <a:lnTo>
                        <a:pt x="136" y="164"/>
                      </a:lnTo>
                      <a:lnTo>
                        <a:pt x="123" y="184"/>
                      </a:lnTo>
                      <a:lnTo>
                        <a:pt x="114" y="208"/>
                      </a:lnTo>
                      <a:lnTo>
                        <a:pt x="112" y="234"/>
                      </a:lnTo>
                      <a:lnTo>
                        <a:pt x="112" y="608"/>
                      </a:lnTo>
                      <a:lnTo>
                        <a:pt x="0" y="608"/>
                      </a:lnTo>
                      <a:lnTo>
                        <a:pt x="0" y="14"/>
                      </a:lnTo>
                      <a:lnTo>
                        <a:pt x="100" y="14"/>
                      </a:lnTo>
                      <a:lnTo>
                        <a:pt x="107" y="71"/>
                      </a:lnTo>
                      <a:lnTo>
                        <a:pt x="112" y="71"/>
                      </a:lnTo>
                      <a:lnTo>
                        <a:pt x="124" y="60"/>
                      </a:lnTo>
                      <a:lnTo>
                        <a:pt x="139" y="48"/>
                      </a:lnTo>
                      <a:lnTo>
                        <a:pt x="157" y="35"/>
                      </a:lnTo>
                      <a:lnTo>
                        <a:pt x="179" y="25"/>
                      </a:lnTo>
                      <a:lnTo>
                        <a:pt x="204" y="15"/>
                      </a:lnTo>
                      <a:lnTo>
                        <a:pt x="232" y="7"/>
                      </a:lnTo>
                      <a:lnTo>
                        <a:pt x="264" y="2"/>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204D"/>
                    </a:solidFill>
                  </a:endParaRPr>
                </a:p>
              </p:txBody>
            </p:sp>
            <p:sp>
              <p:nvSpPr>
                <p:cNvPr id="46" name="Rectangle 9"/>
                <p:cNvSpPr>
                  <a:spLocks noChangeArrowheads="1"/>
                </p:cNvSpPr>
                <p:nvPr userDrawn="1"/>
              </p:nvSpPr>
              <p:spPr bwMode="auto">
                <a:xfrm>
                  <a:off x="1689" y="2997"/>
                  <a:ext cx="37" cy="19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n-US">
                    <a:solidFill>
                      <a:srgbClr val="00204D"/>
                    </a:solidFill>
                  </a:endParaRPr>
                </a:p>
              </p:txBody>
            </p:sp>
            <p:sp>
              <p:nvSpPr>
                <p:cNvPr id="47" name="Freeform 10"/>
                <p:cNvSpPr>
                  <a:spLocks noEditPoints="1"/>
                </p:cNvSpPr>
                <p:nvPr userDrawn="1"/>
              </p:nvSpPr>
              <p:spPr bwMode="auto">
                <a:xfrm>
                  <a:off x="1231" y="2994"/>
                  <a:ext cx="198" cy="200"/>
                </a:xfrm>
                <a:custGeom>
                  <a:avLst/>
                  <a:gdLst>
                    <a:gd name="T0" fmla="*/ 263 w 595"/>
                    <a:gd name="T1" fmla="*/ 108 h 601"/>
                    <a:gd name="T2" fmla="*/ 202 w 595"/>
                    <a:gd name="T3" fmla="*/ 131 h 601"/>
                    <a:gd name="T4" fmla="*/ 156 w 595"/>
                    <a:gd name="T5" fmla="*/ 172 h 601"/>
                    <a:gd name="T6" fmla="*/ 127 w 595"/>
                    <a:gd name="T7" fmla="*/ 230 h 601"/>
                    <a:gd name="T8" fmla="*/ 117 w 595"/>
                    <a:gd name="T9" fmla="*/ 300 h 601"/>
                    <a:gd name="T10" fmla="*/ 127 w 595"/>
                    <a:gd name="T11" fmla="*/ 369 h 601"/>
                    <a:gd name="T12" fmla="*/ 156 w 595"/>
                    <a:gd name="T13" fmla="*/ 426 h 601"/>
                    <a:gd name="T14" fmla="*/ 202 w 595"/>
                    <a:gd name="T15" fmla="*/ 467 h 601"/>
                    <a:gd name="T16" fmla="*/ 263 w 595"/>
                    <a:gd name="T17" fmla="*/ 490 h 601"/>
                    <a:gd name="T18" fmla="*/ 333 w 595"/>
                    <a:gd name="T19" fmla="*/ 490 h 601"/>
                    <a:gd name="T20" fmla="*/ 394 w 595"/>
                    <a:gd name="T21" fmla="*/ 467 h 601"/>
                    <a:gd name="T22" fmla="*/ 440 w 595"/>
                    <a:gd name="T23" fmla="*/ 426 h 601"/>
                    <a:gd name="T24" fmla="*/ 469 w 595"/>
                    <a:gd name="T25" fmla="*/ 369 h 601"/>
                    <a:gd name="T26" fmla="*/ 480 w 595"/>
                    <a:gd name="T27" fmla="*/ 300 h 601"/>
                    <a:gd name="T28" fmla="*/ 469 w 595"/>
                    <a:gd name="T29" fmla="*/ 230 h 601"/>
                    <a:gd name="T30" fmla="*/ 440 w 595"/>
                    <a:gd name="T31" fmla="*/ 172 h 601"/>
                    <a:gd name="T32" fmla="*/ 394 w 595"/>
                    <a:gd name="T33" fmla="*/ 131 h 601"/>
                    <a:gd name="T34" fmla="*/ 333 w 595"/>
                    <a:gd name="T35" fmla="*/ 108 h 601"/>
                    <a:gd name="T36" fmla="*/ 299 w 595"/>
                    <a:gd name="T37" fmla="*/ 0 h 601"/>
                    <a:gd name="T38" fmla="*/ 386 w 595"/>
                    <a:gd name="T39" fmla="*/ 12 h 601"/>
                    <a:gd name="T40" fmla="*/ 462 w 595"/>
                    <a:gd name="T41" fmla="*/ 47 h 601"/>
                    <a:gd name="T42" fmla="*/ 525 w 595"/>
                    <a:gd name="T43" fmla="*/ 100 h 601"/>
                    <a:gd name="T44" fmla="*/ 568 w 595"/>
                    <a:gd name="T45" fmla="*/ 171 h 601"/>
                    <a:gd name="T46" fmla="*/ 592 w 595"/>
                    <a:gd name="T47" fmla="*/ 255 h 601"/>
                    <a:gd name="T48" fmla="*/ 592 w 595"/>
                    <a:gd name="T49" fmla="*/ 346 h 601"/>
                    <a:gd name="T50" fmla="*/ 568 w 595"/>
                    <a:gd name="T51" fmla="*/ 428 h 601"/>
                    <a:gd name="T52" fmla="*/ 525 w 595"/>
                    <a:gd name="T53" fmla="*/ 499 h 601"/>
                    <a:gd name="T54" fmla="*/ 462 w 595"/>
                    <a:gd name="T55" fmla="*/ 554 h 601"/>
                    <a:gd name="T56" fmla="*/ 386 w 595"/>
                    <a:gd name="T57" fmla="*/ 588 h 601"/>
                    <a:gd name="T58" fmla="*/ 299 w 595"/>
                    <a:gd name="T59" fmla="*/ 601 h 601"/>
                    <a:gd name="T60" fmla="*/ 210 w 595"/>
                    <a:gd name="T61" fmla="*/ 588 h 601"/>
                    <a:gd name="T62" fmla="*/ 134 w 595"/>
                    <a:gd name="T63" fmla="*/ 554 h 601"/>
                    <a:gd name="T64" fmla="*/ 72 w 595"/>
                    <a:gd name="T65" fmla="*/ 499 h 601"/>
                    <a:gd name="T66" fmla="*/ 28 w 595"/>
                    <a:gd name="T67" fmla="*/ 428 h 601"/>
                    <a:gd name="T68" fmla="*/ 4 w 595"/>
                    <a:gd name="T69" fmla="*/ 346 h 601"/>
                    <a:gd name="T70" fmla="*/ 4 w 595"/>
                    <a:gd name="T71" fmla="*/ 255 h 601"/>
                    <a:gd name="T72" fmla="*/ 28 w 595"/>
                    <a:gd name="T73" fmla="*/ 171 h 601"/>
                    <a:gd name="T74" fmla="*/ 72 w 595"/>
                    <a:gd name="T75" fmla="*/ 100 h 601"/>
                    <a:gd name="T76" fmla="*/ 134 w 595"/>
                    <a:gd name="T77" fmla="*/ 47 h 601"/>
                    <a:gd name="T78" fmla="*/ 210 w 595"/>
                    <a:gd name="T79" fmla="*/ 12 h 601"/>
                    <a:gd name="T80" fmla="*/ 299 w 595"/>
                    <a:gd name="T81"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5" h="601">
                      <a:moveTo>
                        <a:pt x="299" y="105"/>
                      </a:moveTo>
                      <a:lnTo>
                        <a:pt x="263" y="108"/>
                      </a:lnTo>
                      <a:lnTo>
                        <a:pt x="230" y="117"/>
                      </a:lnTo>
                      <a:lnTo>
                        <a:pt x="202" y="131"/>
                      </a:lnTo>
                      <a:lnTo>
                        <a:pt x="177" y="150"/>
                      </a:lnTo>
                      <a:lnTo>
                        <a:pt x="156" y="172"/>
                      </a:lnTo>
                      <a:lnTo>
                        <a:pt x="139" y="199"/>
                      </a:lnTo>
                      <a:lnTo>
                        <a:pt x="127" y="230"/>
                      </a:lnTo>
                      <a:lnTo>
                        <a:pt x="119" y="264"/>
                      </a:lnTo>
                      <a:lnTo>
                        <a:pt x="117" y="300"/>
                      </a:lnTo>
                      <a:lnTo>
                        <a:pt x="119" y="336"/>
                      </a:lnTo>
                      <a:lnTo>
                        <a:pt x="127" y="369"/>
                      </a:lnTo>
                      <a:lnTo>
                        <a:pt x="139" y="400"/>
                      </a:lnTo>
                      <a:lnTo>
                        <a:pt x="156" y="426"/>
                      </a:lnTo>
                      <a:lnTo>
                        <a:pt x="177" y="450"/>
                      </a:lnTo>
                      <a:lnTo>
                        <a:pt x="202" y="467"/>
                      </a:lnTo>
                      <a:lnTo>
                        <a:pt x="230" y="482"/>
                      </a:lnTo>
                      <a:lnTo>
                        <a:pt x="263" y="490"/>
                      </a:lnTo>
                      <a:lnTo>
                        <a:pt x="299" y="493"/>
                      </a:lnTo>
                      <a:lnTo>
                        <a:pt x="333" y="490"/>
                      </a:lnTo>
                      <a:lnTo>
                        <a:pt x="366" y="482"/>
                      </a:lnTo>
                      <a:lnTo>
                        <a:pt x="394" y="467"/>
                      </a:lnTo>
                      <a:lnTo>
                        <a:pt x="419" y="450"/>
                      </a:lnTo>
                      <a:lnTo>
                        <a:pt x="440" y="426"/>
                      </a:lnTo>
                      <a:lnTo>
                        <a:pt x="456" y="400"/>
                      </a:lnTo>
                      <a:lnTo>
                        <a:pt x="469" y="369"/>
                      </a:lnTo>
                      <a:lnTo>
                        <a:pt x="476" y="336"/>
                      </a:lnTo>
                      <a:lnTo>
                        <a:pt x="480" y="300"/>
                      </a:lnTo>
                      <a:lnTo>
                        <a:pt x="476" y="264"/>
                      </a:lnTo>
                      <a:lnTo>
                        <a:pt x="469" y="230"/>
                      </a:lnTo>
                      <a:lnTo>
                        <a:pt x="456" y="199"/>
                      </a:lnTo>
                      <a:lnTo>
                        <a:pt x="440" y="172"/>
                      </a:lnTo>
                      <a:lnTo>
                        <a:pt x="419" y="150"/>
                      </a:lnTo>
                      <a:lnTo>
                        <a:pt x="394" y="131"/>
                      </a:lnTo>
                      <a:lnTo>
                        <a:pt x="366" y="117"/>
                      </a:lnTo>
                      <a:lnTo>
                        <a:pt x="333" y="108"/>
                      </a:lnTo>
                      <a:lnTo>
                        <a:pt x="299" y="105"/>
                      </a:lnTo>
                      <a:close/>
                      <a:moveTo>
                        <a:pt x="299" y="0"/>
                      </a:moveTo>
                      <a:lnTo>
                        <a:pt x="343" y="2"/>
                      </a:lnTo>
                      <a:lnTo>
                        <a:pt x="386" y="12"/>
                      </a:lnTo>
                      <a:lnTo>
                        <a:pt x="426" y="27"/>
                      </a:lnTo>
                      <a:lnTo>
                        <a:pt x="462" y="47"/>
                      </a:lnTo>
                      <a:lnTo>
                        <a:pt x="495" y="72"/>
                      </a:lnTo>
                      <a:lnTo>
                        <a:pt x="525" y="100"/>
                      </a:lnTo>
                      <a:lnTo>
                        <a:pt x="550" y="134"/>
                      </a:lnTo>
                      <a:lnTo>
                        <a:pt x="568" y="171"/>
                      </a:lnTo>
                      <a:lnTo>
                        <a:pt x="584" y="211"/>
                      </a:lnTo>
                      <a:lnTo>
                        <a:pt x="592" y="255"/>
                      </a:lnTo>
                      <a:lnTo>
                        <a:pt x="595" y="300"/>
                      </a:lnTo>
                      <a:lnTo>
                        <a:pt x="592" y="346"/>
                      </a:lnTo>
                      <a:lnTo>
                        <a:pt x="584" y="388"/>
                      </a:lnTo>
                      <a:lnTo>
                        <a:pt x="568" y="428"/>
                      </a:lnTo>
                      <a:lnTo>
                        <a:pt x="550" y="466"/>
                      </a:lnTo>
                      <a:lnTo>
                        <a:pt x="525" y="499"/>
                      </a:lnTo>
                      <a:lnTo>
                        <a:pt x="495" y="529"/>
                      </a:lnTo>
                      <a:lnTo>
                        <a:pt x="462" y="554"/>
                      </a:lnTo>
                      <a:lnTo>
                        <a:pt x="426" y="574"/>
                      </a:lnTo>
                      <a:lnTo>
                        <a:pt x="386" y="588"/>
                      </a:lnTo>
                      <a:lnTo>
                        <a:pt x="343" y="597"/>
                      </a:lnTo>
                      <a:lnTo>
                        <a:pt x="299" y="601"/>
                      </a:lnTo>
                      <a:lnTo>
                        <a:pt x="253" y="597"/>
                      </a:lnTo>
                      <a:lnTo>
                        <a:pt x="210" y="588"/>
                      </a:lnTo>
                      <a:lnTo>
                        <a:pt x="170" y="574"/>
                      </a:lnTo>
                      <a:lnTo>
                        <a:pt x="134" y="554"/>
                      </a:lnTo>
                      <a:lnTo>
                        <a:pt x="101" y="529"/>
                      </a:lnTo>
                      <a:lnTo>
                        <a:pt x="72" y="499"/>
                      </a:lnTo>
                      <a:lnTo>
                        <a:pt x="48" y="466"/>
                      </a:lnTo>
                      <a:lnTo>
                        <a:pt x="28" y="428"/>
                      </a:lnTo>
                      <a:lnTo>
                        <a:pt x="12" y="388"/>
                      </a:lnTo>
                      <a:lnTo>
                        <a:pt x="4" y="346"/>
                      </a:lnTo>
                      <a:lnTo>
                        <a:pt x="0" y="300"/>
                      </a:lnTo>
                      <a:lnTo>
                        <a:pt x="4" y="255"/>
                      </a:lnTo>
                      <a:lnTo>
                        <a:pt x="12" y="211"/>
                      </a:lnTo>
                      <a:lnTo>
                        <a:pt x="28" y="171"/>
                      </a:lnTo>
                      <a:lnTo>
                        <a:pt x="48" y="134"/>
                      </a:lnTo>
                      <a:lnTo>
                        <a:pt x="72" y="100"/>
                      </a:lnTo>
                      <a:lnTo>
                        <a:pt x="101" y="72"/>
                      </a:lnTo>
                      <a:lnTo>
                        <a:pt x="134" y="47"/>
                      </a:lnTo>
                      <a:lnTo>
                        <a:pt x="170" y="27"/>
                      </a:lnTo>
                      <a:lnTo>
                        <a:pt x="210" y="12"/>
                      </a:lnTo>
                      <a:lnTo>
                        <a:pt x="253" y="2"/>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204D"/>
                    </a:solidFill>
                  </a:endParaRPr>
                </a:p>
              </p:txBody>
            </p:sp>
            <p:sp>
              <p:nvSpPr>
                <p:cNvPr id="48" name="Freeform 11"/>
                <p:cNvSpPr>
                  <a:spLocks/>
                </p:cNvSpPr>
                <p:nvPr userDrawn="1"/>
              </p:nvSpPr>
              <p:spPr bwMode="auto">
                <a:xfrm>
                  <a:off x="1767" y="2994"/>
                  <a:ext cx="148" cy="203"/>
                </a:xfrm>
                <a:custGeom>
                  <a:avLst/>
                  <a:gdLst>
                    <a:gd name="T0" fmla="*/ 253 w 445"/>
                    <a:gd name="T1" fmla="*/ 2 h 608"/>
                    <a:gd name="T2" fmla="*/ 315 w 445"/>
                    <a:gd name="T3" fmla="*/ 19 h 608"/>
                    <a:gd name="T4" fmla="*/ 365 w 445"/>
                    <a:gd name="T5" fmla="*/ 52 h 608"/>
                    <a:gd name="T6" fmla="*/ 399 w 445"/>
                    <a:gd name="T7" fmla="*/ 100 h 608"/>
                    <a:gd name="T8" fmla="*/ 415 w 445"/>
                    <a:gd name="T9" fmla="*/ 161 h 608"/>
                    <a:gd name="T10" fmla="*/ 309 w 445"/>
                    <a:gd name="T11" fmla="*/ 196 h 608"/>
                    <a:gd name="T12" fmla="*/ 301 w 445"/>
                    <a:gd name="T13" fmla="*/ 149 h 608"/>
                    <a:gd name="T14" fmla="*/ 280 w 445"/>
                    <a:gd name="T15" fmla="*/ 119 h 608"/>
                    <a:gd name="T16" fmla="*/ 250 w 445"/>
                    <a:gd name="T17" fmla="*/ 103 h 608"/>
                    <a:gd name="T18" fmla="*/ 217 w 445"/>
                    <a:gd name="T19" fmla="*/ 99 h 608"/>
                    <a:gd name="T20" fmla="*/ 177 w 445"/>
                    <a:gd name="T21" fmla="*/ 106 h 608"/>
                    <a:gd name="T22" fmla="*/ 149 w 445"/>
                    <a:gd name="T23" fmla="*/ 126 h 608"/>
                    <a:gd name="T24" fmla="*/ 134 w 445"/>
                    <a:gd name="T25" fmla="*/ 152 h 608"/>
                    <a:gd name="T26" fmla="*/ 131 w 445"/>
                    <a:gd name="T27" fmla="*/ 172 h 608"/>
                    <a:gd name="T28" fmla="*/ 135 w 445"/>
                    <a:gd name="T29" fmla="*/ 190 h 608"/>
                    <a:gd name="T30" fmla="*/ 148 w 445"/>
                    <a:gd name="T31" fmla="*/ 207 h 608"/>
                    <a:gd name="T32" fmla="*/ 180 w 445"/>
                    <a:gd name="T33" fmla="*/ 224 h 608"/>
                    <a:gd name="T34" fmla="*/ 238 w 445"/>
                    <a:gd name="T35" fmla="*/ 240 h 608"/>
                    <a:gd name="T36" fmla="*/ 292 w 445"/>
                    <a:gd name="T37" fmla="*/ 254 h 608"/>
                    <a:gd name="T38" fmla="*/ 344 w 445"/>
                    <a:gd name="T39" fmla="*/ 274 h 608"/>
                    <a:gd name="T40" fmla="*/ 388 w 445"/>
                    <a:gd name="T41" fmla="*/ 302 h 608"/>
                    <a:gd name="T42" fmla="*/ 422 w 445"/>
                    <a:gd name="T43" fmla="*/ 340 h 608"/>
                    <a:gd name="T44" fmla="*/ 441 w 445"/>
                    <a:gd name="T45" fmla="*/ 391 h 608"/>
                    <a:gd name="T46" fmla="*/ 441 w 445"/>
                    <a:gd name="T47" fmla="*/ 456 h 608"/>
                    <a:gd name="T48" fmla="*/ 414 w 445"/>
                    <a:gd name="T49" fmla="*/ 517 h 608"/>
                    <a:gd name="T50" fmla="*/ 366 w 445"/>
                    <a:gd name="T51" fmla="*/ 566 h 608"/>
                    <a:gd name="T52" fmla="*/ 300 w 445"/>
                    <a:gd name="T53" fmla="*/ 596 h 608"/>
                    <a:gd name="T54" fmla="*/ 221 w 445"/>
                    <a:gd name="T55" fmla="*/ 608 h 608"/>
                    <a:gd name="T56" fmla="*/ 154 w 445"/>
                    <a:gd name="T57" fmla="*/ 601 h 608"/>
                    <a:gd name="T58" fmla="*/ 95 w 445"/>
                    <a:gd name="T59" fmla="*/ 578 h 608"/>
                    <a:gd name="T60" fmla="*/ 48 w 445"/>
                    <a:gd name="T61" fmla="*/ 542 h 608"/>
                    <a:gd name="T62" fmla="*/ 16 w 445"/>
                    <a:gd name="T63" fmla="*/ 492 h 608"/>
                    <a:gd name="T64" fmla="*/ 0 w 445"/>
                    <a:gd name="T65" fmla="*/ 430 h 608"/>
                    <a:gd name="T66" fmla="*/ 107 w 445"/>
                    <a:gd name="T67" fmla="*/ 394 h 608"/>
                    <a:gd name="T68" fmla="*/ 116 w 445"/>
                    <a:gd name="T69" fmla="*/ 444 h 608"/>
                    <a:gd name="T70" fmla="*/ 140 w 445"/>
                    <a:gd name="T71" fmla="*/ 478 h 608"/>
                    <a:gd name="T72" fmla="*/ 172 w 445"/>
                    <a:gd name="T73" fmla="*/ 498 h 608"/>
                    <a:gd name="T74" fmla="*/ 206 w 445"/>
                    <a:gd name="T75" fmla="*/ 508 h 608"/>
                    <a:gd name="T76" fmla="*/ 252 w 445"/>
                    <a:gd name="T77" fmla="*/ 506 h 608"/>
                    <a:gd name="T78" fmla="*/ 300 w 445"/>
                    <a:gd name="T79" fmla="*/ 484 h 608"/>
                    <a:gd name="T80" fmla="*/ 327 w 445"/>
                    <a:gd name="T81" fmla="*/ 447 h 608"/>
                    <a:gd name="T82" fmla="*/ 331 w 445"/>
                    <a:gd name="T83" fmla="*/ 418 h 608"/>
                    <a:gd name="T84" fmla="*/ 325 w 445"/>
                    <a:gd name="T85" fmla="*/ 400 h 608"/>
                    <a:gd name="T86" fmla="*/ 307 w 445"/>
                    <a:gd name="T87" fmla="*/ 381 h 608"/>
                    <a:gd name="T88" fmla="*/ 272 w 445"/>
                    <a:gd name="T89" fmla="*/ 362 h 608"/>
                    <a:gd name="T90" fmla="*/ 214 w 445"/>
                    <a:gd name="T91" fmla="*/ 345 h 608"/>
                    <a:gd name="T92" fmla="*/ 161 w 445"/>
                    <a:gd name="T93" fmla="*/ 332 h 608"/>
                    <a:gd name="T94" fmla="*/ 111 w 445"/>
                    <a:gd name="T95" fmla="*/ 312 h 608"/>
                    <a:gd name="T96" fmla="*/ 70 w 445"/>
                    <a:gd name="T97" fmla="*/ 286 h 608"/>
                    <a:gd name="T98" fmla="*/ 40 w 445"/>
                    <a:gd name="T99" fmla="*/ 248 h 608"/>
                    <a:gd name="T100" fmla="*/ 22 w 445"/>
                    <a:gd name="T101" fmla="*/ 200 h 608"/>
                    <a:gd name="T102" fmla="*/ 23 w 445"/>
                    <a:gd name="T103" fmla="*/ 138 h 608"/>
                    <a:gd name="T104" fmla="*/ 47 w 445"/>
                    <a:gd name="T105" fmla="*/ 84 h 608"/>
                    <a:gd name="T106" fmla="*/ 90 w 445"/>
                    <a:gd name="T107" fmla="*/ 40 h 608"/>
                    <a:gd name="T108" fmla="*/ 149 w 445"/>
                    <a:gd name="T109" fmla="*/ 11 h 608"/>
                    <a:gd name="T110" fmla="*/ 217 w 445"/>
                    <a:gd name="T111"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608">
                      <a:moveTo>
                        <a:pt x="217" y="0"/>
                      </a:moveTo>
                      <a:lnTo>
                        <a:pt x="253" y="2"/>
                      </a:lnTo>
                      <a:lnTo>
                        <a:pt x="286" y="8"/>
                      </a:lnTo>
                      <a:lnTo>
                        <a:pt x="315" y="19"/>
                      </a:lnTo>
                      <a:lnTo>
                        <a:pt x="342" y="34"/>
                      </a:lnTo>
                      <a:lnTo>
                        <a:pt x="365" y="52"/>
                      </a:lnTo>
                      <a:lnTo>
                        <a:pt x="384" y="74"/>
                      </a:lnTo>
                      <a:lnTo>
                        <a:pt x="399" y="100"/>
                      </a:lnTo>
                      <a:lnTo>
                        <a:pt x="410" y="129"/>
                      </a:lnTo>
                      <a:lnTo>
                        <a:pt x="415" y="161"/>
                      </a:lnTo>
                      <a:lnTo>
                        <a:pt x="417" y="196"/>
                      </a:lnTo>
                      <a:lnTo>
                        <a:pt x="309" y="196"/>
                      </a:lnTo>
                      <a:lnTo>
                        <a:pt x="307" y="170"/>
                      </a:lnTo>
                      <a:lnTo>
                        <a:pt x="301" y="149"/>
                      </a:lnTo>
                      <a:lnTo>
                        <a:pt x="292" y="132"/>
                      </a:lnTo>
                      <a:lnTo>
                        <a:pt x="280" y="119"/>
                      </a:lnTo>
                      <a:lnTo>
                        <a:pt x="266" y="110"/>
                      </a:lnTo>
                      <a:lnTo>
                        <a:pt x="250" y="103"/>
                      </a:lnTo>
                      <a:lnTo>
                        <a:pt x="234" y="99"/>
                      </a:lnTo>
                      <a:lnTo>
                        <a:pt x="217" y="99"/>
                      </a:lnTo>
                      <a:lnTo>
                        <a:pt x="196" y="100"/>
                      </a:lnTo>
                      <a:lnTo>
                        <a:pt x="177" y="106"/>
                      </a:lnTo>
                      <a:lnTo>
                        <a:pt x="161" y="116"/>
                      </a:lnTo>
                      <a:lnTo>
                        <a:pt x="149" y="126"/>
                      </a:lnTo>
                      <a:lnTo>
                        <a:pt x="140" y="139"/>
                      </a:lnTo>
                      <a:lnTo>
                        <a:pt x="134" y="152"/>
                      </a:lnTo>
                      <a:lnTo>
                        <a:pt x="131" y="164"/>
                      </a:lnTo>
                      <a:lnTo>
                        <a:pt x="131" y="172"/>
                      </a:lnTo>
                      <a:lnTo>
                        <a:pt x="133" y="181"/>
                      </a:lnTo>
                      <a:lnTo>
                        <a:pt x="135" y="190"/>
                      </a:lnTo>
                      <a:lnTo>
                        <a:pt x="140" y="198"/>
                      </a:lnTo>
                      <a:lnTo>
                        <a:pt x="148" y="207"/>
                      </a:lnTo>
                      <a:lnTo>
                        <a:pt x="161" y="215"/>
                      </a:lnTo>
                      <a:lnTo>
                        <a:pt x="180" y="224"/>
                      </a:lnTo>
                      <a:lnTo>
                        <a:pt x="205" y="233"/>
                      </a:lnTo>
                      <a:lnTo>
                        <a:pt x="238" y="240"/>
                      </a:lnTo>
                      <a:lnTo>
                        <a:pt x="265" y="247"/>
                      </a:lnTo>
                      <a:lnTo>
                        <a:pt x="292" y="254"/>
                      </a:lnTo>
                      <a:lnTo>
                        <a:pt x="319" y="263"/>
                      </a:lnTo>
                      <a:lnTo>
                        <a:pt x="344" y="274"/>
                      </a:lnTo>
                      <a:lnTo>
                        <a:pt x="367" y="287"/>
                      </a:lnTo>
                      <a:lnTo>
                        <a:pt x="388" y="302"/>
                      </a:lnTo>
                      <a:lnTo>
                        <a:pt x="407" y="319"/>
                      </a:lnTo>
                      <a:lnTo>
                        <a:pt x="422" y="340"/>
                      </a:lnTo>
                      <a:lnTo>
                        <a:pt x="434" y="364"/>
                      </a:lnTo>
                      <a:lnTo>
                        <a:pt x="441" y="391"/>
                      </a:lnTo>
                      <a:lnTo>
                        <a:pt x="445" y="421"/>
                      </a:lnTo>
                      <a:lnTo>
                        <a:pt x="441" y="456"/>
                      </a:lnTo>
                      <a:lnTo>
                        <a:pt x="431" y="488"/>
                      </a:lnTo>
                      <a:lnTo>
                        <a:pt x="414" y="517"/>
                      </a:lnTo>
                      <a:lnTo>
                        <a:pt x="392" y="543"/>
                      </a:lnTo>
                      <a:lnTo>
                        <a:pt x="366" y="566"/>
                      </a:lnTo>
                      <a:lnTo>
                        <a:pt x="334" y="583"/>
                      </a:lnTo>
                      <a:lnTo>
                        <a:pt x="300" y="596"/>
                      </a:lnTo>
                      <a:lnTo>
                        <a:pt x="262" y="606"/>
                      </a:lnTo>
                      <a:lnTo>
                        <a:pt x="221" y="608"/>
                      </a:lnTo>
                      <a:lnTo>
                        <a:pt x="187" y="606"/>
                      </a:lnTo>
                      <a:lnTo>
                        <a:pt x="154" y="601"/>
                      </a:lnTo>
                      <a:lnTo>
                        <a:pt x="123" y="591"/>
                      </a:lnTo>
                      <a:lnTo>
                        <a:pt x="95" y="578"/>
                      </a:lnTo>
                      <a:lnTo>
                        <a:pt x="70" y="562"/>
                      </a:lnTo>
                      <a:lnTo>
                        <a:pt x="48" y="542"/>
                      </a:lnTo>
                      <a:lnTo>
                        <a:pt x="30" y="518"/>
                      </a:lnTo>
                      <a:lnTo>
                        <a:pt x="16" y="492"/>
                      </a:lnTo>
                      <a:lnTo>
                        <a:pt x="5" y="463"/>
                      </a:lnTo>
                      <a:lnTo>
                        <a:pt x="0" y="430"/>
                      </a:lnTo>
                      <a:lnTo>
                        <a:pt x="0" y="394"/>
                      </a:lnTo>
                      <a:lnTo>
                        <a:pt x="107" y="394"/>
                      </a:lnTo>
                      <a:lnTo>
                        <a:pt x="109" y="420"/>
                      </a:lnTo>
                      <a:lnTo>
                        <a:pt x="116" y="444"/>
                      </a:lnTo>
                      <a:lnTo>
                        <a:pt x="127" y="463"/>
                      </a:lnTo>
                      <a:lnTo>
                        <a:pt x="140" y="478"/>
                      </a:lnTo>
                      <a:lnTo>
                        <a:pt x="155" y="490"/>
                      </a:lnTo>
                      <a:lnTo>
                        <a:pt x="172" y="498"/>
                      </a:lnTo>
                      <a:lnTo>
                        <a:pt x="189" y="504"/>
                      </a:lnTo>
                      <a:lnTo>
                        <a:pt x="206" y="508"/>
                      </a:lnTo>
                      <a:lnTo>
                        <a:pt x="221" y="509"/>
                      </a:lnTo>
                      <a:lnTo>
                        <a:pt x="252" y="506"/>
                      </a:lnTo>
                      <a:lnTo>
                        <a:pt x="278" y="497"/>
                      </a:lnTo>
                      <a:lnTo>
                        <a:pt x="300" y="484"/>
                      </a:lnTo>
                      <a:lnTo>
                        <a:pt x="316" y="468"/>
                      </a:lnTo>
                      <a:lnTo>
                        <a:pt x="327" y="447"/>
                      </a:lnTo>
                      <a:lnTo>
                        <a:pt x="331" y="426"/>
                      </a:lnTo>
                      <a:lnTo>
                        <a:pt x="331" y="418"/>
                      </a:lnTo>
                      <a:lnTo>
                        <a:pt x="328" y="408"/>
                      </a:lnTo>
                      <a:lnTo>
                        <a:pt x="325" y="400"/>
                      </a:lnTo>
                      <a:lnTo>
                        <a:pt x="318" y="391"/>
                      </a:lnTo>
                      <a:lnTo>
                        <a:pt x="307" y="381"/>
                      </a:lnTo>
                      <a:lnTo>
                        <a:pt x="292" y="372"/>
                      </a:lnTo>
                      <a:lnTo>
                        <a:pt x="272" y="362"/>
                      </a:lnTo>
                      <a:lnTo>
                        <a:pt x="247" y="353"/>
                      </a:lnTo>
                      <a:lnTo>
                        <a:pt x="214" y="345"/>
                      </a:lnTo>
                      <a:lnTo>
                        <a:pt x="187" y="339"/>
                      </a:lnTo>
                      <a:lnTo>
                        <a:pt x="161" y="332"/>
                      </a:lnTo>
                      <a:lnTo>
                        <a:pt x="135" y="322"/>
                      </a:lnTo>
                      <a:lnTo>
                        <a:pt x="111" y="312"/>
                      </a:lnTo>
                      <a:lnTo>
                        <a:pt x="89" y="300"/>
                      </a:lnTo>
                      <a:lnTo>
                        <a:pt x="70" y="286"/>
                      </a:lnTo>
                      <a:lnTo>
                        <a:pt x="53" y="268"/>
                      </a:lnTo>
                      <a:lnTo>
                        <a:pt x="40" y="248"/>
                      </a:lnTo>
                      <a:lnTo>
                        <a:pt x="29" y="226"/>
                      </a:lnTo>
                      <a:lnTo>
                        <a:pt x="22" y="200"/>
                      </a:lnTo>
                      <a:lnTo>
                        <a:pt x="20" y="169"/>
                      </a:lnTo>
                      <a:lnTo>
                        <a:pt x="23" y="138"/>
                      </a:lnTo>
                      <a:lnTo>
                        <a:pt x="32" y="110"/>
                      </a:lnTo>
                      <a:lnTo>
                        <a:pt x="47" y="84"/>
                      </a:lnTo>
                      <a:lnTo>
                        <a:pt x="67" y="60"/>
                      </a:lnTo>
                      <a:lnTo>
                        <a:pt x="90" y="40"/>
                      </a:lnTo>
                      <a:lnTo>
                        <a:pt x="117" y="22"/>
                      </a:lnTo>
                      <a:lnTo>
                        <a:pt x="149" y="11"/>
                      </a:lnTo>
                      <a:lnTo>
                        <a:pt x="182" y="2"/>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204D"/>
                    </a:solidFill>
                  </a:endParaRPr>
                </a:p>
              </p:txBody>
            </p:sp>
            <p:sp>
              <p:nvSpPr>
                <p:cNvPr id="49" name="Freeform 12"/>
                <p:cNvSpPr>
                  <a:spLocks noEditPoints="1"/>
                </p:cNvSpPr>
                <p:nvPr userDrawn="1"/>
              </p:nvSpPr>
              <p:spPr bwMode="auto">
                <a:xfrm>
                  <a:off x="624" y="2921"/>
                  <a:ext cx="280" cy="274"/>
                </a:xfrm>
                <a:custGeom>
                  <a:avLst/>
                  <a:gdLst>
                    <a:gd name="T0" fmla="*/ 266 w 840"/>
                    <a:gd name="T1" fmla="*/ 487 h 821"/>
                    <a:gd name="T2" fmla="*/ 231 w 840"/>
                    <a:gd name="T3" fmla="*/ 564 h 821"/>
                    <a:gd name="T4" fmla="*/ 609 w 840"/>
                    <a:gd name="T5" fmla="*/ 564 h 821"/>
                    <a:gd name="T6" fmla="*/ 574 w 840"/>
                    <a:gd name="T7" fmla="*/ 487 h 821"/>
                    <a:gd name="T8" fmla="*/ 266 w 840"/>
                    <a:gd name="T9" fmla="*/ 487 h 821"/>
                    <a:gd name="T10" fmla="*/ 418 w 840"/>
                    <a:gd name="T11" fmla="*/ 141 h 821"/>
                    <a:gd name="T12" fmla="*/ 412 w 840"/>
                    <a:gd name="T13" fmla="*/ 155 h 821"/>
                    <a:gd name="T14" fmla="*/ 308 w 840"/>
                    <a:gd name="T15" fmla="*/ 395 h 821"/>
                    <a:gd name="T16" fmla="*/ 533 w 840"/>
                    <a:gd name="T17" fmla="*/ 395 h 821"/>
                    <a:gd name="T18" fmla="*/ 429 w 840"/>
                    <a:gd name="T19" fmla="*/ 155 h 821"/>
                    <a:gd name="T20" fmla="*/ 423 w 840"/>
                    <a:gd name="T21" fmla="*/ 141 h 821"/>
                    <a:gd name="T22" fmla="*/ 418 w 840"/>
                    <a:gd name="T23" fmla="*/ 141 h 821"/>
                    <a:gd name="T24" fmla="*/ 369 w 840"/>
                    <a:gd name="T25" fmla="*/ 0 h 821"/>
                    <a:gd name="T26" fmla="*/ 471 w 840"/>
                    <a:gd name="T27" fmla="*/ 0 h 821"/>
                    <a:gd name="T28" fmla="*/ 840 w 840"/>
                    <a:gd name="T29" fmla="*/ 821 h 821"/>
                    <a:gd name="T30" fmla="*/ 722 w 840"/>
                    <a:gd name="T31" fmla="*/ 821 h 821"/>
                    <a:gd name="T32" fmla="*/ 650 w 840"/>
                    <a:gd name="T33" fmla="*/ 656 h 821"/>
                    <a:gd name="T34" fmla="*/ 190 w 840"/>
                    <a:gd name="T35" fmla="*/ 656 h 821"/>
                    <a:gd name="T36" fmla="*/ 118 w 840"/>
                    <a:gd name="T37" fmla="*/ 821 h 821"/>
                    <a:gd name="T38" fmla="*/ 0 w 840"/>
                    <a:gd name="T39" fmla="*/ 821 h 821"/>
                    <a:gd name="T40" fmla="*/ 369 w 840"/>
                    <a:gd name="T41"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0" h="821">
                      <a:moveTo>
                        <a:pt x="266" y="487"/>
                      </a:moveTo>
                      <a:lnTo>
                        <a:pt x="231" y="564"/>
                      </a:lnTo>
                      <a:lnTo>
                        <a:pt x="609" y="564"/>
                      </a:lnTo>
                      <a:lnTo>
                        <a:pt x="574" y="487"/>
                      </a:lnTo>
                      <a:lnTo>
                        <a:pt x="266" y="487"/>
                      </a:lnTo>
                      <a:close/>
                      <a:moveTo>
                        <a:pt x="418" y="141"/>
                      </a:moveTo>
                      <a:lnTo>
                        <a:pt x="412" y="155"/>
                      </a:lnTo>
                      <a:lnTo>
                        <a:pt x="308" y="395"/>
                      </a:lnTo>
                      <a:lnTo>
                        <a:pt x="533" y="395"/>
                      </a:lnTo>
                      <a:lnTo>
                        <a:pt x="429" y="155"/>
                      </a:lnTo>
                      <a:lnTo>
                        <a:pt x="423" y="141"/>
                      </a:lnTo>
                      <a:lnTo>
                        <a:pt x="418" y="141"/>
                      </a:lnTo>
                      <a:close/>
                      <a:moveTo>
                        <a:pt x="369" y="0"/>
                      </a:moveTo>
                      <a:lnTo>
                        <a:pt x="471" y="0"/>
                      </a:lnTo>
                      <a:lnTo>
                        <a:pt x="840" y="821"/>
                      </a:lnTo>
                      <a:lnTo>
                        <a:pt x="722" y="821"/>
                      </a:lnTo>
                      <a:lnTo>
                        <a:pt x="650" y="656"/>
                      </a:lnTo>
                      <a:lnTo>
                        <a:pt x="190" y="656"/>
                      </a:lnTo>
                      <a:lnTo>
                        <a:pt x="118" y="821"/>
                      </a:lnTo>
                      <a:lnTo>
                        <a:pt x="0" y="821"/>
                      </a:lnTo>
                      <a:lnTo>
                        <a:pt x="3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00204D"/>
                    </a:solidFill>
                  </a:endParaRPr>
                </a:p>
              </p:txBody>
            </p:sp>
          </p:grpSp>
        </p:grpSp>
      </p:grpSp>
      <p:pic>
        <p:nvPicPr>
          <p:cNvPr id="61" name="Grafik 60"/>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28327" y="1761450"/>
            <a:ext cx="1542502" cy="1054526"/>
          </a:xfrm>
          <a:prstGeom prst="rect">
            <a:avLst/>
          </a:prstGeom>
        </p:spPr>
      </p:pic>
      <p:grpSp>
        <p:nvGrpSpPr>
          <p:cNvPr id="65" name="Gruppieren 64"/>
          <p:cNvGrpSpPr/>
          <p:nvPr/>
        </p:nvGrpSpPr>
        <p:grpSpPr>
          <a:xfrm>
            <a:off x="1594057" y="3232065"/>
            <a:ext cx="985830" cy="1115572"/>
            <a:chOff x="1875693" y="3906319"/>
            <a:chExt cx="933445" cy="1056292"/>
          </a:xfrm>
        </p:grpSpPr>
        <p:pic>
          <p:nvPicPr>
            <p:cNvPr id="7" name="Grafik 6"/>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875693" y="4380085"/>
              <a:ext cx="933445" cy="582526"/>
            </a:xfrm>
            <a:prstGeom prst="rect">
              <a:avLst/>
            </a:prstGeom>
          </p:spPr>
        </p:pic>
        <p:pic>
          <p:nvPicPr>
            <p:cNvPr id="9" name="Grafik 8"/>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875693" y="4145976"/>
              <a:ext cx="933445" cy="582526"/>
            </a:xfrm>
            <a:prstGeom prst="rect">
              <a:avLst/>
            </a:prstGeom>
          </p:spPr>
        </p:pic>
        <p:pic>
          <p:nvPicPr>
            <p:cNvPr id="64" name="Grafik 63"/>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875693" y="3906319"/>
              <a:ext cx="933445" cy="582526"/>
            </a:xfrm>
            <a:prstGeom prst="rect">
              <a:avLst/>
            </a:prstGeom>
          </p:spPr>
        </p:pic>
      </p:grpSp>
      <p:grpSp>
        <p:nvGrpSpPr>
          <p:cNvPr id="70" name="Gruppieren 69"/>
          <p:cNvGrpSpPr/>
          <p:nvPr/>
        </p:nvGrpSpPr>
        <p:grpSpPr>
          <a:xfrm>
            <a:off x="6637745" y="1209565"/>
            <a:ext cx="2318137" cy="1653967"/>
            <a:chOff x="6637745" y="1505399"/>
            <a:chExt cx="2318137" cy="1653967"/>
          </a:xfrm>
        </p:grpSpPr>
        <p:pic>
          <p:nvPicPr>
            <p:cNvPr id="19" name="Grafik 18"/>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6637745" y="1505399"/>
              <a:ext cx="2318137" cy="1653967"/>
            </a:xfrm>
            <a:prstGeom prst="rect">
              <a:avLst/>
            </a:prstGeom>
          </p:spPr>
        </p:pic>
        <p:sp>
          <p:nvSpPr>
            <p:cNvPr id="67" name="Textfeld 66"/>
            <p:cNvSpPr txBox="1"/>
            <p:nvPr/>
          </p:nvSpPr>
          <p:spPr>
            <a:xfrm>
              <a:off x="7140972" y="2274042"/>
              <a:ext cx="1628697" cy="646331"/>
            </a:xfrm>
            <a:prstGeom prst="rect">
              <a:avLst/>
            </a:prstGeom>
            <a:noFill/>
          </p:spPr>
          <p:txBody>
            <a:bodyPr wrap="square" rtlCol="0">
              <a:spAutoFit/>
            </a:bodyPr>
            <a:lstStyle/>
            <a:p>
              <a:r>
                <a:rPr lang="en-US" b="1">
                  <a:solidFill>
                    <a:schemeClr val="tx1">
                      <a:lumMod val="75000"/>
                    </a:schemeClr>
                  </a:solidFill>
                  <a:latin typeface="Arial" panose="020B0604020202020204" pitchFamily="34" charset="0"/>
                  <a:cs typeface="Arial" panose="020B0604020202020204" pitchFamily="34" charset="0"/>
                </a:rPr>
                <a:t>Backup &amp;</a:t>
              </a:r>
              <a:br>
                <a:rPr lang="en-US" b="1">
                  <a:solidFill>
                    <a:schemeClr val="tx1">
                      <a:lumMod val="75000"/>
                    </a:schemeClr>
                  </a:solidFill>
                  <a:latin typeface="Arial" panose="020B0604020202020204" pitchFamily="34" charset="0"/>
                  <a:cs typeface="Arial" panose="020B0604020202020204" pitchFamily="34" charset="0"/>
                </a:rPr>
              </a:br>
              <a:r>
                <a:rPr lang="en-US" b="1">
                  <a:solidFill>
                    <a:schemeClr val="tx1">
                      <a:lumMod val="75000"/>
                    </a:schemeClr>
                  </a:solidFill>
                  <a:latin typeface="Arial" panose="020B0604020202020204" pitchFamily="34" charset="0"/>
                  <a:cs typeface="Arial" panose="020B0604020202020204" pitchFamily="34" charset="0"/>
                </a:rPr>
                <a:t>    Archive</a:t>
              </a:r>
            </a:p>
          </p:txBody>
        </p:sp>
      </p:grpSp>
      <p:sp>
        <p:nvSpPr>
          <p:cNvPr id="71" name="Abgerundetes Rechteck 70"/>
          <p:cNvSpPr/>
          <p:nvPr/>
        </p:nvSpPr>
        <p:spPr>
          <a:xfrm>
            <a:off x="3437551" y="896963"/>
            <a:ext cx="2179031" cy="339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Computer Network</a:t>
            </a:r>
          </a:p>
        </p:txBody>
      </p:sp>
      <p:cxnSp>
        <p:nvCxnSpPr>
          <p:cNvPr id="77" name="Gerader Verbinder 76"/>
          <p:cNvCxnSpPr>
            <a:stCxn id="71" idx="2"/>
            <a:endCxn id="14" idx="0"/>
          </p:cNvCxnSpPr>
          <p:nvPr/>
        </p:nvCxnSpPr>
        <p:spPr>
          <a:xfrm>
            <a:off x="4527067" y="1236158"/>
            <a:ext cx="0" cy="505503"/>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089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205B-BFD6-4336-B47C-89FACB73AB30}"/>
              </a:ext>
            </a:extLst>
          </p:cNvPr>
          <p:cNvSpPr>
            <a:spLocks noGrp="1"/>
          </p:cNvSpPr>
          <p:nvPr>
            <p:ph type="title"/>
          </p:nvPr>
        </p:nvSpPr>
        <p:spPr/>
        <p:txBody>
          <a:bodyPr/>
          <a:lstStyle/>
          <a:p>
            <a:r>
              <a:rPr lang="en-US"/>
              <a:t>Customer Use Cases and Testimonials</a:t>
            </a:r>
          </a:p>
        </p:txBody>
      </p:sp>
    </p:spTree>
    <p:extLst>
      <p:ext uri="{BB962C8B-B14F-4D97-AF65-F5344CB8AC3E}">
        <p14:creationId xmlns:p14="http://schemas.microsoft.com/office/powerpoint/2010/main" val="1243890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891" y="675422"/>
            <a:ext cx="6801048" cy="1915909"/>
          </a:xfrm>
          <a:prstGeom prst="rect">
            <a:avLst/>
          </a:prstGeom>
        </p:spPr>
        <p:txBody>
          <a:bodyPr wrap="square">
            <a:spAutoFit/>
          </a:bodyPr>
          <a:lstStyle/>
          <a:p>
            <a:r>
              <a:rPr lang="en-US" sz="1200">
                <a:solidFill>
                  <a:srgbClr val="002060"/>
                </a:solidFill>
                <a:latin typeface="Arial" panose="020B0604020202020204" pitchFamily="34" charset="0"/>
                <a:cs typeface="Arial" panose="020B0604020202020204" pitchFamily="34" charset="0"/>
              </a:rPr>
              <a:t>Ben Treynor, VP Engineering and Site Reliability Czar (24x7)@ Google</a:t>
            </a:r>
          </a:p>
          <a:p>
            <a:endParaRPr lang="en-US" sz="1200">
              <a:solidFill>
                <a:srgbClr val="002060"/>
              </a:solidFill>
              <a:latin typeface="Arial" panose="020B0604020202020204" pitchFamily="34" charset="0"/>
              <a:cs typeface="Arial" panose="020B0604020202020204" pitchFamily="34" charset="0"/>
            </a:endParaRPr>
          </a:p>
          <a:p>
            <a:r>
              <a:rPr lang="en-US" sz="1200" i="1">
                <a:solidFill>
                  <a:srgbClr val="002060"/>
                </a:solidFill>
                <a:latin typeface="Arial" panose="020B0604020202020204" pitchFamily="34" charset="0"/>
                <a:cs typeface="Arial" panose="020B0604020202020204" pitchFamily="34" charset="0"/>
              </a:rPr>
              <a:t>Imagine the sinking feeling of logging in to your Gmail account and finding it empty. That’s what happened to Gmail users yesterday, and we’re very sorry.  I know what some of you are thinking: how could this happen if we have multiple copies of your data in multiple data centers?  Well, in some rare instances software bugs can affect several copies of the data.  That’s what happened here.  To protect your information from these unusual bugs, we also back it up to tape.</a:t>
            </a:r>
          </a:p>
          <a:p>
            <a:endParaRPr lang="en-US" sz="1050" i="1">
              <a:solidFill>
                <a:srgbClr val="005288"/>
              </a:solidFill>
              <a:latin typeface="Arial" panose="020B0604020202020204" pitchFamily="34" charset="0"/>
              <a:cs typeface="Arial" panose="020B0604020202020204" pitchFamily="34" charset="0"/>
            </a:endParaRPr>
          </a:p>
          <a:p>
            <a:r>
              <a:rPr lang="en-US" sz="1200" i="1">
                <a:solidFill>
                  <a:srgbClr val="0070C0"/>
                </a:solidFill>
                <a:latin typeface="Arial" panose="020B0604020202020204" pitchFamily="34" charset="0"/>
                <a:cs typeface="Arial" panose="020B0604020202020204" pitchFamily="34" charset="0"/>
              </a:rPr>
              <a:t>In less than 24 hours, all data had been successfully restored from tape!</a:t>
            </a:r>
          </a:p>
          <a:p>
            <a:endParaRPr lang="en-US" sz="1200">
              <a:solidFill>
                <a:srgbClr val="005288"/>
              </a:solidFill>
            </a:endParaRPr>
          </a:p>
        </p:txBody>
      </p:sp>
      <p:grpSp>
        <p:nvGrpSpPr>
          <p:cNvPr id="11" name="Group 10"/>
          <p:cNvGrpSpPr/>
          <p:nvPr/>
        </p:nvGrpSpPr>
        <p:grpSpPr>
          <a:xfrm>
            <a:off x="373203" y="1043072"/>
            <a:ext cx="1209886" cy="1294270"/>
            <a:chOff x="383117" y="800100"/>
            <a:chExt cx="1613601" cy="1726143"/>
          </a:xfrm>
        </p:grpSpPr>
        <p:pic>
          <p:nvPicPr>
            <p:cNvPr id="4" name="Picture 3" descr="Screen Shot 2016-05-04 at 3.21.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17" y="800100"/>
              <a:ext cx="1613601" cy="1153583"/>
            </a:xfrm>
            <a:prstGeom prst="rect">
              <a:avLst/>
            </a:prstGeom>
          </p:spPr>
        </p:pic>
        <p:pic>
          <p:nvPicPr>
            <p:cNvPr id="5" name="Picture 4" descr="Screen Shot 2016-05-04 at 3.22.10 PM.png"/>
            <p:cNvPicPr>
              <a:picLocks noChangeAspect="1"/>
            </p:cNvPicPr>
            <p:nvPr/>
          </p:nvPicPr>
          <p:blipFill rotWithShape="1">
            <a:blip r:embed="rId4">
              <a:extLst>
                <a:ext uri="{28A0092B-C50C-407E-A947-70E740481C1C}">
                  <a14:useLocalDpi xmlns:a14="http://schemas.microsoft.com/office/drawing/2010/main" val="0"/>
                </a:ext>
              </a:extLst>
            </a:blip>
            <a:srcRect t="20709" r="73237" b="42809"/>
            <a:stretch/>
          </p:blipFill>
          <p:spPr>
            <a:xfrm>
              <a:off x="383117" y="1978176"/>
              <a:ext cx="885565" cy="303893"/>
            </a:xfrm>
            <a:prstGeom prst="rect">
              <a:avLst/>
            </a:prstGeom>
          </p:spPr>
        </p:pic>
        <p:pic>
          <p:nvPicPr>
            <p:cNvPr id="10" name="Picture 9" descr="Screen Shot 2016-05-04 at 3.22.10 PM.png"/>
            <p:cNvPicPr>
              <a:picLocks noChangeAspect="1"/>
            </p:cNvPicPr>
            <p:nvPr/>
          </p:nvPicPr>
          <p:blipFill rotWithShape="1">
            <a:blip r:embed="rId4">
              <a:extLst>
                <a:ext uri="{28A0092B-C50C-407E-A947-70E740481C1C}">
                  <a14:useLocalDpi xmlns:a14="http://schemas.microsoft.com/office/drawing/2010/main" val="0"/>
                </a:ext>
              </a:extLst>
            </a:blip>
            <a:srcRect l="75973"/>
            <a:stretch/>
          </p:blipFill>
          <p:spPr>
            <a:xfrm>
              <a:off x="1392693" y="1893358"/>
              <a:ext cx="604025" cy="632885"/>
            </a:xfrm>
            <a:prstGeom prst="rect">
              <a:avLst/>
            </a:prstGeom>
          </p:spPr>
        </p:pic>
      </p:grpSp>
      <p:sp>
        <p:nvSpPr>
          <p:cNvPr id="12" name="Rectangle 11"/>
          <p:cNvSpPr/>
          <p:nvPr/>
        </p:nvSpPr>
        <p:spPr>
          <a:xfrm>
            <a:off x="1995011" y="3016559"/>
            <a:ext cx="6589869" cy="1384995"/>
          </a:xfrm>
          <a:prstGeom prst="rect">
            <a:avLst/>
          </a:prstGeom>
        </p:spPr>
        <p:txBody>
          <a:bodyPr wrap="square">
            <a:spAutoFit/>
          </a:bodyPr>
          <a:lstStyle/>
          <a:p>
            <a:r>
              <a:rPr lang="en-US" sz="1200" i="1">
                <a:solidFill>
                  <a:srgbClr val="002060"/>
                </a:solidFill>
                <a:latin typeface="Arial" panose="020B0604020202020204" pitchFamily="34" charset="0"/>
                <a:cs typeface="Arial" panose="020B0604020202020204" pitchFamily="34" charset="0"/>
              </a:rPr>
              <a:t>We’re a small video production company in Los Angeles, California, with a subsidiary in New York City.  We generate approx. 5TB of data per day.  Over a 10Mbps connection, it would take us about </a:t>
            </a:r>
            <a:r>
              <a:rPr lang="en-US" sz="1200" b="1" i="1">
                <a:solidFill>
                  <a:srgbClr val="002060"/>
                </a:solidFill>
                <a:latin typeface="Arial" panose="020B0604020202020204" pitchFamily="34" charset="0"/>
                <a:cs typeface="Arial" panose="020B0604020202020204" pitchFamily="34" charset="0"/>
              </a:rPr>
              <a:t>7 weeks </a:t>
            </a:r>
            <a:r>
              <a:rPr lang="en-US" sz="1200" i="1">
                <a:solidFill>
                  <a:srgbClr val="002060"/>
                </a:solidFill>
                <a:latin typeface="Arial" panose="020B0604020202020204" pitchFamily="34" charset="0"/>
                <a:cs typeface="Arial" panose="020B0604020202020204" pitchFamily="34" charset="0"/>
              </a:rPr>
              <a:t>to transmit just one day of recording.  Even with a 100Mbps upstream, which is cost prohibitive, it would still take about </a:t>
            </a:r>
            <a:r>
              <a:rPr lang="en-US" sz="1200" b="1" i="1">
                <a:solidFill>
                  <a:srgbClr val="002060"/>
                </a:solidFill>
                <a:latin typeface="Arial" panose="020B0604020202020204" pitchFamily="34" charset="0"/>
                <a:cs typeface="Arial" panose="020B0604020202020204" pitchFamily="34" charset="0"/>
              </a:rPr>
              <a:t>five days</a:t>
            </a:r>
            <a:r>
              <a:rPr lang="en-US" sz="1200" i="1">
                <a:solidFill>
                  <a:srgbClr val="002060"/>
                </a:solidFill>
                <a:latin typeface="Arial" panose="020B0604020202020204" pitchFamily="34" charset="0"/>
                <a:cs typeface="Arial" panose="020B0604020202020204" pitchFamily="34" charset="0"/>
              </a:rPr>
              <a:t> to transmit our data – just not fast enough.</a:t>
            </a:r>
          </a:p>
          <a:p>
            <a:endParaRPr lang="en-US" sz="1200" i="1">
              <a:solidFill>
                <a:srgbClr val="E58E1A"/>
              </a:solidFill>
              <a:latin typeface="Arial" panose="020B0604020202020204" pitchFamily="34" charset="0"/>
              <a:cs typeface="Arial" panose="020B0604020202020204" pitchFamily="34" charset="0"/>
            </a:endParaRPr>
          </a:p>
          <a:p>
            <a:r>
              <a:rPr lang="en-US" sz="1200" i="1">
                <a:solidFill>
                  <a:srgbClr val="0070C0"/>
                </a:solidFill>
                <a:latin typeface="Arial" panose="020B0604020202020204" pitchFamily="34" charset="0"/>
                <a:cs typeface="Arial" panose="020B0604020202020204" pitchFamily="34" charset="0"/>
              </a:rPr>
              <a:t>We compared this to FedEx, where we can transmit as many tapes as we want </a:t>
            </a:r>
            <a:br>
              <a:rPr lang="en-US" sz="1200" i="1">
                <a:solidFill>
                  <a:srgbClr val="0070C0"/>
                </a:solidFill>
                <a:latin typeface="Arial" panose="020B0604020202020204" pitchFamily="34" charset="0"/>
                <a:cs typeface="Arial" panose="020B0604020202020204" pitchFamily="34" charset="0"/>
              </a:rPr>
            </a:br>
            <a:r>
              <a:rPr lang="en-US" sz="1200" i="1">
                <a:solidFill>
                  <a:srgbClr val="0070C0"/>
                </a:solidFill>
                <a:latin typeface="Arial" panose="020B0604020202020204" pitchFamily="34" charset="0"/>
                <a:cs typeface="Arial" panose="020B0604020202020204" pitchFamily="34" charset="0"/>
              </a:rPr>
              <a:t>in less than 24 hours! Tape was a no-brainer!</a:t>
            </a:r>
          </a:p>
        </p:txBody>
      </p:sp>
      <p:pic>
        <p:nvPicPr>
          <p:cNvPr id="13" name="Picture 12" descr="Screen Shot 2016-05-04 at 3.54.01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203" y="3208630"/>
            <a:ext cx="1410278" cy="606267"/>
          </a:xfrm>
          <a:prstGeom prst="rect">
            <a:avLst/>
          </a:prstGeom>
        </p:spPr>
      </p:pic>
      <p:sp>
        <p:nvSpPr>
          <p:cNvPr id="3" name="Title 2"/>
          <p:cNvSpPr>
            <a:spLocks noGrp="1"/>
          </p:cNvSpPr>
          <p:nvPr>
            <p:ph type="title"/>
          </p:nvPr>
        </p:nvSpPr>
        <p:spPr/>
        <p:txBody>
          <a:bodyPr/>
          <a:lstStyle/>
          <a:p>
            <a:r>
              <a:rPr lang="en-US"/>
              <a:t>Who’s Using Tape</a:t>
            </a:r>
          </a:p>
        </p:txBody>
      </p:sp>
    </p:spTree>
    <p:extLst>
      <p:ext uri="{BB962C8B-B14F-4D97-AF65-F5344CB8AC3E}">
        <p14:creationId xmlns:p14="http://schemas.microsoft.com/office/powerpoint/2010/main" val="131459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5607" y="1038455"/>
            <a:ext cx="6722241" cy="1384995"/>
          </a:xfrm>
          <a:prstGeom prst="rect">
            <a:avLst/>
          </a:prstGeom>
        </p:spPr>
        <p:txBody>
          <a:bodyPr wrap="square">
            <a:spAutoFit/>
          </a:bodyPr>
          <a:lstStyle/>
          <a:p>
            <a:r>
              <a:rPr lang="en-US" sz="1200" i="1">
                <a:solidFill>
                  <a:srgbClr val="002060"/>
                </a:solidFill>
                <a:latin typeface="Arial" panose="020B0604020202020204" pitchFamily="34" charset="0"/>
                <a:cs typeface="Arial" panose="020B0604020202020204" pitchFamily="34" charset="0"/>
              </a:rPr>
              <a:t>We generate 400TB of data each month from our Genome research.  Once we’ve analyzed the data we collect, we archive it all off to tape.</a:t>
            </a:r>
          </a:p>
          <a:p>
            <a:endParaRPr lang="en-US" sz="1200" i="1">
              <a:solidFill>
                <a:srgbClr val="002060"/>
              </a:solidFill>
              <a:latin typeface="Arial" panose="020B0604020202020204" pitchFamily="34" charset="0"/>
              <a:cs typeface="Arial" panose="020B0604020202020204" pitchFamily="34" charset="0"/>
            </a:endParaRPr>
          </a:p>
          <a:p>
            <a:r>
              <a:rPr lang="en-US" sz="1200" i="1">
                <a:solidFill>
                  <a:srgbClr val="002060"/>
                </a:solidFill>
                <a:latin typeface="Arial" panose="020B0604020202020204" pitchFamily="34" charset="0"/>
                <a:cs typeface="Arial" panose="020B0604020202020204" pitchFamily="34" charset="0"/>
              </a:rPr>
              <a:t>We chose tape because we know that no other technology can provide the price point that tape can for storing large amounts of data. We also like how easy it is with tape to share our research data between locations.</a:t>
            </a:r>
          </a:p>
          <a:p>
            <a:endParaRPr lang="en-US" sz="1200">
              <a:solidFill>
                <a:srgbClr val="005288"/>
              </a:solidFill>
            </a:endParaRPr>
          </a:p>
        </p:txBody>
      </p:sp>
      <p:sp>
        <p:nvSpPr>
          <p:cNvPr id="12" name="Rectangle 11"/>
          <p:cNvSpPr/>
          <p:nvPr/>
        </p:nvSpPr>
        <p:spPr>
          <a:xfrm>
            <a:off x="1955607" y="2718295"/>
            <a:ext cx="6629272" cy="1384995"/>
          </a:xfrm>
          <a:prstGeom prst="rect">
            <a:avLst/>
          </a:prstGeom>
        </p:spPr>
        <p:txBody>
          <a:bodyPr wrap="square">
            <a:spAutoFit/>
          </a:bodyPr>
          <a:lstStyle/>
          <a:p>
            <a:r>
              <a:rPr lang="en-US" sz="1200" i="1">
                <a:solidFill>
                  <a:srgbClr val="002060"/>
                </a:solidFill>
                <a:latin typeface="Arial" panose="020B0604020202020204" pitchFamily="34" charset="0"/>
                <a:cs typeface="Arial" panose="020B0604020202020204" pitchFamily="34" charset="0"/>
              </a:rPr>
              <a:t>We’re a digital video company processing large amounts of high-res video.  Our data backup requirements grew from 15TB to over 100TB in 1 year.  We needed a solution that could not only capture video but back up our Windows server as well. </a:t>
            </a:r>
          </a:p>
          <a:p>
            <a:endParaRPr lang="en-US" sz="1200" i="1">
              <a:solidFill>
                <a:srgbClr val="002060"/>
              </a:solidFill>
              <a:latin typeface="Arial" panose="020B0604020202020204" pitchFamily="34" charset="0"/>
              <a:cs typeface="Arial" panose="020B0604020202020204" pitchFamily="34" charset="0"/>
            </a:endParaRPr>
          </a:p>
          <a:p>
            <a:r>
              <a:rPr lang="en-US" sz="1200" i="1">
                <a:solidFill>
                  <a:srgbClr val="002060"/>
                </a:solidFill>
                <a:latin typeface="Arial" panose="020B0604020202020204" pitchFamily="34" charset="0"/>
                <a:cs typeface="Arial" panose="020B0604020202020204" pitchFamily="34" charset="0"/>
              </a:rPr>
              <a:t>We wanted tape because we knew it had the capacity &amp; speed we needed, the reliability &amp; shelf life, it was very affordable, it was less complex than RAID and SAN and it was more reliable than hard drives.</a:t>
            </a:r>
          </a:p>
        </p:txBody>
      </p:sp>
      <p:pic>
        <p:nvPicPr>
          <p:cNvPr id="3" name="Picture 2" descr="Screen Shot 2016-05-04 at 4.10.2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65" y="1156869"/>
            <a:ext cx="1053286" cy="1057787"/>
          </a:xfrm>
          <a:prstGeom prst="rect">
            <a:avLst/>
          </a:prstGeom>
        </p:spPr>
      </p:pic>
      <p:pic>
        <p:nvPicPr>
          <p:cNvPr id="6" name="Picture 5" descr="Screen Shot 2016-05-05 at 10.36.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59" y="3050228"/>
            <a:ext cx="1499193" cy="360383"/>
          </a:xfrm>
          <a:prstGeom prst="rect">
            <a:avLst/>
          </a:prstGeom>
        </p:spPr>
      </p:pic>
      <p:sp>
        <p:nvSpPr>
          <p:cNvPr id="4" name="Title 3"/>
          <p:cNvSpPr>
            <a:spLocks noGrp="1"/>
          </p:cNvSpPr>
          <p:nvPr>
            <p:ph type="title"/>
          </p:nvPr>
        </p:nvSpPr>
        <p:spPr/>
        <p:txBody>
          <a:bodyPr/>
          <a:lstStyle/>
          <a:p>
            <a:r>
              <a:rPr lang="en-US"/>
              <a:t>Who’s Using Tape</a:t>
            </a:r>
          </a:p>
        </p:txBody>
      </p:sp>
    </p:spTree>
    <p:extLst>
      <p:ext uri="{BB962C8B-B14F-4D97-AF65-F5344CB8AC3E}">
        <p14:creationId xmlns:p14="http://schemas.microsoft.com/office/powerpoint/2010/main" val="404400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Effortless Digital Archiving</a:t>
            </a:r>
            <a:endParaRPr lang="en-US" sz="1800"/>
          </a:p>
        </p:txBody>
      </p:sp>
      <p:sp>
        <p:nvSpPr>
          <p:cNvPr id="4" name="Rectangle 4"/>
          <p:cNvSpPr>
            <a:spLocks noChangeArrowheads="1"/>
          </p:cNvSpPr>
          <p:nvPr/>
        </p:nvSpPr>
        <p:spPr bwMode="auto">
          <a:xfrm>
            <a:off x="6015856" y="1286213"/>
            <a:ext cx="1972351" cy="2503233"/>
          </a:xfrm>
          <a:prstGeom prst="rect">
            <a:avLst/>
          </a:prstGeom>
          <a:noFill/>
          <a:ln w="9525">
            <a:noFill/>
            <a:miter lim="800000"/>
            <a:headEnd/>
            <a:tailEnd/>
          </a:ln>
        </p:spPr>
        <p:txBody>
          <a:bodyPr wrap="none" anchor="ctr"/>
          <a:lstStyle/>
          <a:p>
            <a:endParaRPr lang="en-US" sz="1350">
              <a:ea typeface="ＭＳ Ｐゴシック" charset="-128"/>
            </a:endParaRPr>
          </a:p>
        </p:txBody>
      </p:sp>
      <p:sp>
        <p:nvSpPr>
          <p:cNvPr id="5" name="Text Box 5"/>
          <p:cNvSpPr txBox="1">
            <a:spLocks noChangeArrowheads="1"/>
          </p:cNvSpPr>
          <p:nvPr/>
        </p:nvSpPr>
        <p:spPr bwMode="auto">
          <a:xfrm>
            <a:off x="6171785" y="1239671"/>
            <a:ext cx="2774006" cy="304698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a:solidFill>
                  <a:schemeClr val="tx1">
                    <a:lumMod val="75000"/>
                  </a:schemeClr>
                </a:solidFill>
                <a:latin typeface="Arial" panose="020B0604020202020204" pitchFamily="34" charset="0"/>
                <a:ea typeface="MS PGothic" charset="0"/>
                <a:cs typeface="Arial" panose="020B0604020202020204" pitchFamily="34" charset="0"/>
              </a:rPr>
              <a:t>BBC manages and maintains a vast online library of digital photographic images. These archives are accessible to all employees via the BBC global intranet network and play an extremely important role in the preparation of daily news bulletins. Images in the system, for example, are regularly used by the television news teams and on the Web to illustrate the day's stories.</a:t>
            </a:r>
            <a:r>
              <a:rPr lang="en-US" sz="1200" i="1">
                <a:solidFill>
                  <a:schemeClr val="tx1">
                    <a:lumMod val="75000"/>
                  </a:schemeClr>
                </a:solidFill>
                <a:latin typeface="Arial" panose="020B0604020202020204" pitchFamily="34" charset="0"/>
                <a:ea typeface="MS PGothic" charset="0"/>
                <a:cs typeface="Arial" panose="020B0604020202020204" pitchFamily="34" charset="0"/>
              </a:rPr>
              <a:t> </a:t>
            </a:r>
          </a:p>
          <a:p>
            <a:pPr algn="ctr">
              <a:spcBef>
                <a:spcPct val="50000"/>
              </a:spcBef>
              <a:defRPr/>
            </a:pPr>
            <a:endParaRPr lang="en-US" sz="1200" i="1">
              <a:solidFill>
                <a:srgbClr val="FF3300"/>
              </a:solidFill>
              <a:latin typeface="Arial" panose="020B0604020202020204" pitchFamily="34" charset="0"/>
              <a:ea typeface="MS PGothic" charset="0"/>
              <a:cs typeface="Arial" panose="020B0604020202020204" pitchFamily="34" charset="0"/>
            </a:endParaRPr>
          </a:p>
          <a:p>
            <a:pPr>
              <a:spcBef>
                <a:spcPct val="50000"/>
              </a:spcBef>
              <a:defRPr/>
            </a:pPr>
            <a:r>
              <a:rPr lang="en-US" sz="1200" i="1">
                <a:solidFill>
                  <a:schemeClr val="accent2">
                    <a:lumMod val="75000"/>
                  </a:schemeClr>
                </a:solidFill>
                <a:latin typeface="Arial" panose="020B0604020202020204" pitchFamily="34" charset="0"/>
                <a:ea typeface="MS PGothic" charset="0"/>
                <a:cs typeface="Arial" panose="020B0604020202020204" pitchFamily="34" charset="0"/>
              </a:rPr>
              <a:t>“We particularly liked the build quality and the expansive capability of the NEO tape library.”</a:t>
            </a:r>
            <a:r>
              <a:rPr lang="en-US" sz="1200" i="1">
                <a:solidFill>
                  <a:schemeClr val="accent2">
                    <a:lumMod val="75000"/>
                  </a:schemeClr>
                </a:solidFill>
                <a:latin typeface="Arial" panose="020B0604020202020204" pitchFamily="34" charset="0"/>
                <a:cs typeface="Arial" panose="020B0604020202020204" pitchFamily="34" charset="0"/>
              </a:rPr>
              <a:t> </a:t>
            </a:r>
            <a:endParaRPr lang="en-US" sz="1200" i="1">
              <a:solidFill>
                <a:schemeClr val="accent2">
                  <a:lumMod val="75000"/>
                </a:schemeClr>
              </a:solidFill>
              <a:latin typeface="Arial" panose="020B0604020202020204" pitchFamily="34" charset="0"/>
              <a:ea typeface="MS PGothic" charset="0"/>
              <a:cs typeface="Arial" panose="020B0604020202020204" pitchFamily="34" charset="0"/>
            </a:endParaRPr>
          </a:p>
        </p:txBody>
      </p:sp>
      <p:pic>
        <p:nvPicPr>
          <p:cNvPr id="6" name="Picture 10"/>
          <p:cNvPicPr>
            <a:picLocks noChangeAspect="1"/>
          </p:cNvPicPr>
          <p:nvPr/>
        </p:nvPicPr>
        <p:blipFill>
          <a:blip r:embed="rId3" cstate="print">
            <a:clrChange>
              <a:clrFrom>
                <a:srgbClr val="F2F2F2"/>
              </a:clrFrom>
              <a:clrTo>
                <a:srgbClr val="F2F2F2">
                  <a:alpha val="0"/>
                </a:srgbClr>
              </a:clrTo>
            </a:clrChange>
          </a:blip>
          <a:stretch>
            <a:fillRect/>
          </a:stretch>
        </p:blipFill>
        <p:spPr bwMode="auto">
          <a:xfrm>
            <a:off x="1129612" y="1508941"/>
            <a:ext cx="4813632" cy="2125167"/>
          </a:xfrm>
          <a:prstGeom prst="rect">
            <a:avLst/>
          </a:prstGeom>
          <a:noFill/>
          <a:ln>
            <a:noFill/>
          </a:ln>
        </p:spPr>
      </p:pic>
      <p:pic>
        <p:nvPicPr>
          <p:cNvPr id="7" name="Picture 6" descr="http://www.wisdom.weizmann.ac.il/~lbn/new_pages/SimpleLogicProgram/new_pages/coverage/local_sites/BBC/BBC-logo.jpg"/>
          <p:cNvPicPr>
            <a:picLocks noChangeAspect="1" noChangeArrowheads="1"/>
          </p:cNvPicPr>
          <p:nvPr/>
        </p:nvPicPr>
        <p:blipFill>
          <a:blip r:embed="rId4" cstate="print"/>
          <a:srcRect/>
          <a:stretch>
            <a:fillRect/>
          </a:stretch>
        </p:blipFill>
        <p:spPr bwMode="auto">
          <a:xfrm>
            <a:off x="6365767" y="798658"/>
            <a:ext cx="645747" cy="387448"/>
          </a:xfrm>
          <a:prstGeom prst="rect">
            <a:avLst/>
          </a:prstGeom>
          <a:noFill/>
        </p:spPr>
      </p:pic>
      <p:pic>
        <p:nvPicPr>
          <p:cNvPr id="8" name="Picture 7">
            <a:extLst>
              <a:ext uri="{FF2B5EF4-FFF2-40B4-BE49-F238E27FC236}">
                <a16:creationId xmlns:a16="http://schemas.microsoft.com/office/drawing/2014/main" id="{85DF20B4-475A-470E-9D91-5E13679FB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691" y="873564"/>
            <a:ext cx="1449399" cy="175882"/>
          </a:xfrm>
          <a:prstGeom prst="rect">
            <a:avLst/>
          </a:prstGeom>
          <a:ln>
            <a:noFill/>
          </a:ln>
        </p:spPr>
      </p:pic>
    </p:spTree>
    <p:extLst>
      <p:ext uri="{BB962C8B-B14F-4D97-AF65-F5344CB8AC3E}">
        <p14:creationId xmlns:p14="http://schemas.microsoft.com/office/powerpoint/2010/main" val="354142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000"/>
              <a:t>Who We Are, Our Vision, Our History</a:t>
            </a:r>
          </a:p>
          <a:p>
            <a:pPr>
              <a:lnSpc>
                <a:spcPct val="150000"/>
              </a:lnSpc>
            </a:pPr>
            <a:r>
              <a:rPr lang="en-US" sz="2000"/>
              <a:t>Market Dynamics and Focus</a:t>
            </a:r>
          </a:p>
          <a:p>
            <a:pPr>
              <a:lnSpc>
                <a:spcPct val="150000"/>
              </a:lnSpc>
            </a:pPr>
            <a:r>
              <a:rPr lang="en-US" sz="2000"/>
              <a:t>Our Products and Technology</a:t>
            </a:r>
          </a:p>
          <a:p>
            <a:pPr>
              <a:lnSpc>
                <a:spcPct val="150000"/>
              </a:lnSpc>
            </a:pPr>
            <a:r>
              <a:rPr lang="en-US" sz="2000"/>
              <a:t>Case Studies / Customer Testimonials</a:t>
            </a:r>
          </a:p>
          <a:p>
            <a:pPr>
              <a:lnSpc>
                <a:spcPct val="150000"/>
              </a:lnSpc>
            </a:pPr>
            <a:r>
              <a:rPr lang="en-US" sz="2000"/>
              <a:t>FastTrack Channel Partner Program Overview</a:t>
            </a:r>
            <a:br>
              <a:rPr lang="en-US" sz="2000"/>
            </a:br>
            <a:endParaRPr lang="en-US" sz="2000"/>
          </a:p>
          <a:p>
            <a:pPr>
              <a:lnSpc>
                <a:spcPct val="150000"/>
              </a:lnSpc>
            </a:pPr>
            <a:endParaRPr lang="en-US" sz="2000"/>
          </a:p>
        </p:txBody>
      </p:sp>
      <p:sp>
        <p:nvSpPr>
          <p:cNvPr id="3" name="Title 2"/>
          <p:cNvSpPr>
            <a:spLocks noGrp="1"/>
          </p:cNvSpPr>
          <p:nvPr>
            <p:ph type="title"/>
          </p:nvPr>
        </p:nvSpPr>
        <p:spPr/>
        <p:txBody>
          <a:bodyPr/>
          <a:lstStyle/>
          <a:p>
            <a:r>
              <a:rPr lang="en-US"/>
              <a:t>Contents</a:t>
            </a:r>
          </a:p>
        </p:txBody>
      </p:sp>
    </p:spTree>
    <p:extLst>
      <p:ext uri="{BB962C8B-B14F-4D97-AF65-F5344CB8AC3E}">
        <p14:creationId xmlns:p14="http://schemas.microsoft.com/office/powerpoint/2010/main" val="118446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2"/>
          <p:cNvSpPr>
            <a:spLocks noGrp="1"/>
          </p:cNvSpPr>
          <p:nvPr>
            <p:ph type="title"/>
          </p:nvPr>
        </p:nvSpPr>
        <p:spPr/>
        <p:txBody>
          <a:bodyPr/>
          <a:lstStyle/>
          <a:p>
            <a:pPr eaLnBrk="1" hangingPunct="1"/>
            <a:r>
              <a:rPr lang="en-US">
                <a:latin typeface="Arial" charset="0"/>
              </a:rPr>
              <a:t>Backup And Archive You Can Count On</a:t>
            </a:r>
            <a:endParaRPr lang="en-US" sz="1800">
              <a:latin typeface="Arial" charset="0"/>
            </a:endParaRPr>
          </a:p>
        </p:txBody>
      </p:sp>
      <p:sp>
        <p:nvSpPr>
          <p:cNvPr id="162818" name="Rectangle 11"/>
          <p:cNvSpPr>
            <a:spLocks noChangeArrowheads="1"/>
          </p:cNvSpPr>
          <p:nvPr/>
        </p:nvSpPr>
        <p:spPr bwMode="auto">
          <a:xfrm>
            <a:off x="6181308" y="868531"/>
            <a:ext cx="1806899" cy="377628"/>
          </a:xfrm>
          <a:prstGeom prst="rect">
            <a:avLst/>
          </a:prstGeom>
          <a:solidFill>
            <a:schemeClr val="bg1"/>
          </a:solidFill>
          <a:ln w="9525" algn="ctr">
            <a:noFill/>
            <a:round/>
            <a:headEnd/>
            <a:tailEnd/>
          </a:ln>
        </p:spPr>
        <p:txBody>
          <a:bodyPr/>
          <a:lstStyle/>
          <a:p>
            <a:pPr eaLnBrk="0" hangingPunct="0"/>
            <a:endParaRPr lang="en-US" sz="3699">
              <a:ea typeface="ＭＳ Ｐゴシック"/>
              <a:cs typeface="ＭＳ Ｐゴシック"/>
            </a:endParaRPr>
          </a:p>
        </p:txBody>
      </p:sp>
      <p:sp>
        <p:nvSpPr>
          <p:cNvPr id="7" name="Text Box 5"/>
          <p:cNvSpPr txBox="1">
            <a:spLocks noChangeArrowheads="1"/>
          </p:cNvSpPr>
          <p:nvPr/>
        </p:nvSpPr>
        <p:spPr bwMode="auto">
          <a:xfrm>
            <a:off x="5344309" y="959588"/>
            <a:ext cx="3672410" cy="332398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200">
                <a:solidFill>
                  <a:srgbClr val="002060"/>
                </a:solidFill>
                <a:latin typeface="Arial" panose="020B0604020202020204" pitchFamily="34" charset="0"/>
                <a:ea typeface="MS PGothic"/>
                <a:cs typeface="Arial" panose="020B0604020202020204" pitchFamily="34" charset="0"/>
              </a:rPr>
              <a:t>When the Salk Institute needed more backup and archive capability, they turned to the NEO Series from Overland Storage. Salk originally came to Overland when it came time to replace the tape library they had bought from another vendor.  Backing up 100TB of data a day meant they needed a powerful solution that could house the massive amounts of data generated by their scientific community. When Salk added a second NEO 8000 to their data center, they didn’t even consider other solutions since NEO had proved to be the solution they could count on.</a:t>
            </a:r>
            <a:br>
              <a:rPr lang="en-US" sz="1200">
                <a:solidFill>
                  <a:srgbClr val="606060"/>
                </a:solidFill>
                <a:latin typeface="Arial" panose="020B0604020202020204" pitchFamily="34" charset="0"/>
                <a:ea typeface="MS PGothic"/>
                <a:cs typeface="Arial" panose="020B0604020202020204" pitchFamily="34" charset="0"/>
              </a:rPr>
            </a:br>
            <a:endParaRPr lang="en-US" sz="1200">
              <a:solidFill>
                <a:srgbClr val="606060"/>
              </a:solidFill>
              <a:latin typeface="Arial" panose="020B0604020202020204" pitchFamily="34" charset="0"/>
              <a:ea typeface="MS PGothic"/>
              <a:cs typeface="Arial" panose="020B0604020202020204" pitchFamily="34" charset="0"/>
            </a:endParaRPr>
          </a:p>
          <a:p>
            <a:pPr>
              <a:spcBef>
                <a:spcPct val="50000"/>
              </a:spcBef>
              <a:defRPr/>
            </a:pPr>
            <a:r>
              <a:rPr lang="en-US" sz="1200">
                <a:solidFill>
                  <a:srgbClr val="003760"/>
                </a:solidFill>
                <a:latin typeface="Arial" panose="020B0604020202020204" pitchFamily="34" charset="0"/>
                <a:ea typeface="MS PGothic"/>
                <a:cs typeface="Arial" panose="020B0604020202020204" pitchFamily="34" charset="0"/>
              </a:rPr>
              <a:t> </a:t>
            </a:r>
            <a:r>
              <a:rPr lang="en-US" sz="1200" i="1">
                <a:solidFill>
                  <a:srgbClr val="005490"/>
                </a:solidFill>
                <a:latin typeface="Arial" panose="020B0604020202020204" pitchFamily="34" charset="0"/>
                <a:ea typeface="MS PGothic"/>
                <a:cs typeface="Arial" panose="020B0604020202020204" pitchFamily="34" charset="0"/>
              </a:rPr>
              <a:t>“The reliability, flexibility and scalability of the NEO solutions are why we selected Overland ... providing a significant cost savings for us now and in the future.”</a:t>
            </a:r>
          </a:p>
        </p:txBody>
      </p:sp>
      <p:pic>
        <p:nvPicPr>
          <p:cNvPr id="162821" name="Picture 9" descr="the Salk Instutitue Building"/>
          <p:cNvPicPr>
            <a:picLocks noChangeAspect="1" noChangeArrowheads="1"/>
          </p:cNvPicPr>
          <p:nvPr/>
        </p:nvPicPr>
        <p:blipFill>
          <a:blip r:embed="rId3"/>
          <a:srcRect/>
          <a:stretch>
            <a:fillRect/>
          </a:stretch>
        </p:blipFill>
        <p:spPr bwMode="auto">
          <a:xfrm>
            <a:off x="296311" y="1200509"/>
            <a:ext cx="4856485" cy="2925497"/>
          </a:xfrm>
          <a:prstGeom prst="rect">
            <a:avLst/>
          </a:prstGeom>
          <a:noFill/>
          <a:ln w="9525">
            <a:noFill/>
            <a:miter lim="800000"/>
            <a:headEnd/>
            <a:tailEnd/>
          </a:ln>
        </p:spPr>
      </p:pic>
      <p:pic>
        <p:nvPicPr>
          <p:cNvPr id="162822" name="Picture 11" descr="salk_logo">
            <a:hlinkClick r:id="rId4"/>
          </p:cNvPr>
          <p:cNvPicPr>
            <a:picLocks noChangeAspect="1" noChangeArrowheads="1"/>
          </p:cNvPicPr>
          <p:nvPr/>
        </p:nvPicPr>
        <p:blipFill>
          <a:blip r:embed="rId5"/>
          <a:srcRect/>
          <a:stretch>
            <a:fillRect/>
          </a:stretch>
        </p:blipFill>
        <p:spPr bwMode="auto">
          <a:xfrm>
            <a:off x="5395041" y="724200"/>
            <a:ext cx="1785473" cy="219614"/>
          </a:xfrm>
          <a:prstGeom prst="rect">
            <a:avLst/>
          </a:prstGeom>
          <a:noFill/>
          <a:ln w="9525">
            <a:noFill/>
            <a:miter lim="800000"/>
            <a:headEnd/>
            <a:tailEnd/>
          </a:ln>
        </p:spPr>
      </p:pic>
      <p:pic>
        <p:nvPicPr>
          <p:cNvPr id="8" name="Picture 7">
            <a:extLst>
              <a:ext uri="{FF2B5EF4-FFF2-40B4-BE49-F238E27FC236}">
                <a16:creationId xmlns:a16="http://schemas.microsoft.com/office/drawing/2014/main" id="{7690BE50-25DE-4B9A-893E-F9FECD0A42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807" y="767932"/>
            <a:ext cx="1449399" cy="175882"/>
          </a:xfrm>
          <a:prstGeom prst="rect">
            <a:avLst/>
          </a:prstGeom>
          <a:ln>
            <a:noFill/>
          </a:ln>
        </p:spPr>
      </p:pic>
    </p:spTree>
    <p:extLst>
      <p:ext uri="{BB962C8B-B14F-4D97-AF65-F5344CB8AC3E}">
        <p14:creationId xmlns:p14="http://schemas.microsoft.com/office/powerpoint/2010/main" val="66882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418" y="226839"/>
            <a:ext cx="7513967" cy="613011"/>
          </a:xfrm>
        </p:spPr>
        <p:txBody>
          <a:bodyPr/>
          <a:lstStyle/>
          <a:p>
            <a:r>
              <a:rPr lang="en-US"/>
              <a:t>Customer Case Studies – Medical End-Market</a:t>
            </a:r>
          </a:p>
        </p:txBody>
      </p:sp>
      <p:sp>
        <p:nvSpPr>
          <p:cNvPr id="2" name="Rectangle 1"/>
          <p:cNvSpPr/>
          <p:nvPr/>
        </p:nvSpPr>
        <p:spPr>
          <a:xfrm>
            <a:off x="429418" y="757711"/>
            <a:ext cx="8242265" cy="397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TextBox 9"/>
          <p:cNvSpPr txBox="1"/>
          <p:nvPr/>
        </p:nvSpPr>
        <p:spPr>
          <a:xfrm>
            <a:off x="543379" y="1444691"/>
            <a:ext cx="8463188" cy="2369880"/>
          </a:xfrm>
          <a:prstGeom prst="rect">
            <a:avLst/>
          </a:prstGeom>
          <a:noFill/>
          <a:ln>
            <a:noFill/>
          </a:ln>
        </p:spPr>
        <p:txBody>
          <a:bodyPr wrap="square" rtlCol="0">
            <a:spAutoFit/>
          </a:bodyPr>
          <a:lstStyle/>
          <a:p>
            <a:pPr>
              <a:spcBef>
                <a:spcPts val="150"/>
              </a:spcBef>
              <a:spcAft>
                <a:spcPts val="150"/>
              </a:spcAft>
            </a:pPr>
            <a:r>
              <a:rPr lang="en-US" sz="1600">
                <a:solidFill>
                  <a:srgbClr val="0070C0"/>
                </a:solidFill>
                <a:latin typeface="Arial" panose="020B0604020202020204" pitchFamily="34" charset="0"/>
                <a:cs typeface="Arial" panose="020B0604020202020204" pitchFamily="34" charset="0"/>
              </a:rPr>
              <a:t>Background</a:t>
            </a:r>
            <a:r>
              <a:rPr lang="en-US" sz="1600">
                <a:latin typeface="Arial" panose="020B0604020202020204" pitchFamily="34" charset="0"/>
                <a:cs typeface="Arial" panose="020B0604020202020204" pitchFamily="34" charset="0"/>
              </a:rPr>
              <a:t>:</a:t>
            </a:r>
          </a:p>
          <a:p>
            <a:pPr marL="228600" indent="-106363">
              <a:spcBef>
                <a:spcPts val="150"/>
              </a:spcBef>
              <a:spcAft>
                <a:spcPts val="150"/>
              </a:spcAft>
              <a:buClr>
                <a:schemeClr val="accent4"/>
              </a:buClr>
              <a:buFont typeface="Arial" panose="020B0604020202020204" pitchFamily="34" charset="0"/>
              <a:buChar char="•"/>
            </a:pPr>
            <a:r>
              <a:rPr lang="en-US" sz="1400">
                <a:latin typeface="Arial" panose="020B0604020202020204" pitchFamily="34" charset="0"/>
                <a:cs typeface="Arial" panose="020B0604020202020204" pitchFamily="34" charset="0"/>
              </a:rPr>
              <a:t>CGM MediStar is a group of System Integrators serving the medical market primarily in central Europe but also world-wide for doctor offices, dentists, pharmacies, hospitals, etc.</a:t>
            </a:r>
          </a:p>
          <a:p>
            <a:pPr marL="228600" indent="-106363">
              <a:spcBef>
                <a:spcPts val="150"/>
              </a:spcBef>
              <a:spcAft>
                <a:spcPts val="150"/>
              </a:spcAft>
              <a:buClr>
                <a:schemeClr val="accent4"/>
              </a:buClr>
              <a:buFont typeface="Arial" panose="020B0604020202020204" pitchFamily="34" charset="0"/>
              <a:buChar char="•"/>
            </a:pPr>
            <a:r>
              <a:rPr lang="en-US" sz="1400">
                <a:latin typeface="Arial" panose="020B0604020202020204" pitchFamily="34" charset="0"/>
                <a:cs typeface="Arial" panose="020B0604020202020204" pitchFamily="34" charset="0"/>
              </a:rPr>
              <a:t>RDX one of the Backup Storage devices they use with their customers</a:t>
            </a:r>
          </a:p>
          <a:p>
            <a:pPr marL="107129" indent="-107129">
              <a:spcBef>
                <a:spcPts val="150"/>
              </a:spcBef>
              <a:spcAft>
                <a:spcPts val="150"/>
              </a:spcAft>
              <a:buClr>
                <a:schemeClr val="accent4"/>
              </a:buClr>
              <a:buFont typeface="Arial" panose="020B0604020202020204" pitchFamily="34" charset="0"/>
              <a:buChar char="•"/>
            </a:pPr>
            <a:endParaRPr lang="en-US" sz="1200"/>
          </a:p>
          <a:p>
            <a:pPr>
              <a:spcBef>
                <a:spcPts val="150"/>
              </a:spcBef>
              <a:spcAft>
                <a:spcPts val="150"/>
              </a:spcAft>
              <a:buClr>
                <a:schemeClr val="accent4"/>
              </a:buClr>
            </a:pPr>
            <a:r>
              <a:rPr lang="en-US" sz="1600">
                <a:solidFill>
                  <a:srgbClr val="0070C0"/>
                </a:solidFill>
                <a:latin typeface="Arial" panose="020B0604020202020204" pitchFamily="34" charset="0"/>
                <a:cs typeface="Arial" panose="020B0604020202020204" pitchFamily="34" charset="0"/>
              </a:rPr>
              <a:t>Solution:</a:t>
            </a:r>
          </a:p>
          <a:p>
            <a:pPr marL="228600" indent="-228600">
              <a:spcBef>
                <a:spcPts val="150"/>
              </a:spcBef>
              <a:spcAft>
                <a:spcPts val="150"/>
              </a:spcAft>
              <a:buClr>
                <a:schemeClr val="accent4"/>
              </a:buClr>
              <a:buFont typeface="Arial" panose="020B0604020202020204" pitchFamily="34" charset="0"/>
              <a:buChar char="•"/>
            </a:pPr>
            <a:r>
              <a:rPr lang="en-US" sz="1400">
                <a:latin typeface="Arial" panose="020B0604020202020204" pitchFamily="34" charset="0"/>
                <a:cs typeface="Arial" panose="020B0604020202020204" pitchFamily="34" charset="0"/>
              </a:rPr>
              <a:t>80% of all their pharmacies in Germany are doing backup to RDX every day, a full backup using either Microsoft Windows Backup or NovaStor Backup</a:t>
            </a:r>
          </a:p>
          <a:p>
            <a:pPr marL="228600" indent="-228600">
              <a:spcBef>
                <a:spcPts val="150"/>
              </a:spcBef>
              <a:spcAft>
                <a:spcPts val="150"/>
              </a:spcAft>
              <a:buClr>
                <a:schemeClr val="accent4"/>
              </a:buClr>
              <a:buFont typeface="Arial" panose="020B0604020202020204" pitchFamily="34" charset="0"/>
              <a:buChar char="•"/>
            </a:pPr>
            <a:r>
              <a:rPr lang="en-US" sz="1400">
                <a:latin typeface="Arial" panose="020B0604020202020204" pitchFamily="34" charset="0"/>
                <a:cs typeface="Arial" panose="020B0604020202020204" pitchFamily="34" charset="0"/>
              </a:rPr>
              <a:t>Typically 30% of this installed base gets equipped with new RDX drives and media each year</a:t>
            </a:r>
          </a:p>
        </p:txBody>
      </p:sp>
      <p:sp>
        <p:nvSpPr>
          <p:cNvPr id="11" name="Rectangle 10"/>
          <p:cNvSpPr/>
          <p:nvPr/>
        </p:nvSpPr>
        <p:spPr>
          <a:xfrm>
            <a:off x="191135" y="831679"/>
            <a:ext cx="2643946" cy="47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180D1"/>
                </a:solidFill>
              </a:rPr>
              <a:t>CGM MediStar</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831" y="757711"/>
            <a:ext cx="1081996" cy="596348"/>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a:ext>
            </a:extLst>
          </a:blip>
          <a:srcRect b="23707"/>
          <a:stretch/>
        </p:blipFill>
        <p:spPr>
          <a:xfrm>
            <a:off x="7548103" y="819831"/>
            <a:ext cx="1123580" cy="560338"/>
          </a:xfrm>
          <a:prstGeom prst="rect">
            <a:avLst/>
          </a:prstGeom>
        </p:spPr>
      </p:pic>
    </p:spTree>
    <p:extLst>
      <p:ext uri="{BB962C8B-B14F-4D97-AF65-F5344CB8AC3E}">
        <p14:creationId xmlns:p14="http://schemas.microsoft.com/office/powerpoint/2010/main" val="422812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418" y="226839"/>
            <a:ext cx="7513967" cy="613011"/>
          </a:xfrm>
        </p:spPr>
        <p:txBody>
          <a:bodyPr/>
          <a:lstStyle/>
          <a:p>
            <a:r>
              <a:rPr lang="en-US"/>
              <a:t>Customer Case Studies – Law Enforcement / Military</a:t>
            </a:r>
          </a:p>
        </p:txBody>
      </p:sp>
      <p:sp>
        <p:nvSpPr>
          <p:cNvPr id="2" name="Rectangle 1"/>
          <p:cNvSpPr/>
          <p:nvPr/>
        </p:nvSpPr>
        <p:spPr>
          <a:xfrm>
            <a:off x="429418" y="757711"/>
            <a:ext cx="8242265" cy="397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TextBox 9"/>
          <p:cNvSpPr txBox="1"/>
          <p:nvPr/>
        </p:nvSpPr>
        <p:spPr>
          <a:xfrm>
            <a:off x="429417" y="636949"/>
            <a:ext cx="8714583" cy="3749744"/>
          </a:xfrm>
          <a:prstGeom prst="rect">
            <a:avLst/>
          </a:prstGeom>
          <a:noFill/>
          <a:ln>
            <a:noFill/>
          </a:ln>
        </p:spPr>
        <p:txBody>
          <a:bodyPr wrap="square" rtlCol="0">
            <a:spAutoFit/>
          </a:bodyPr>
          <a:lstStyle/>
          <a:p>
            <a:pPr marL="171450" indent="-171450">
              <a:spcBef>
                <a:spcPts val="150"/>
              </a:spcBef>
              <a:spcAft>
                <a:spcPts val="150"/>
              </a:spcAft>
              <a:buClr>
                <a:schemeClr val="accent4"/>
              </a:buClr>
              <a:buFont typeface="Arial" panose="020B0604020202020204" pitchFamily="34" charset="0"/>
              <a:buChar char="•"/>
            </a:pPr>
            <a:r>
              <a:rPr lang="en-US" sz="1600">
                <a:latin typeface="Arial" panose="020B0604020202020204" pitchFamily="34" charset="0"/>
                <a:cs typeface="Arial" panose="020B0604020202020204" pitchFamily="34" charset="0"/>
              </a:rPr>
              <a:t>European Police Case Study 1**</a:t>
            </a:r>
          </a:p>
          <a:p>
            <a:pPr marL="457200" indent="-171450">
              <a:spcBef>
                <a:spcPts val="150"/>
              </a:spcBef>
              <a:spcAft>
                <a:spcPts val="150"/>
              </a:spcAft>
              <a:buClr>
                <a:schemeClr val="accent4"/>
              </a:buClr>
              <a:buFont typeface="Arial" panose="020B0604020202020204" pitchFamily="34" charset="0"/>
              <a:buChar char="•"/>
            </a:pPr>
            <a:r>
              <a:rPr lang="en-US" sz="1200">
                <a:latin typeface="Arial" panose="020B0604020202020204" pitchFamily="34" charset="0"/>
                <a:cs typeface="Arial" panose="020B0604020202020204" pitchFamily="34" charset="0"/>
              </a:rPr>
              <a:t>1,500 police stations are backing up their data to RDX in a European Country</a:t>
            </a:r>
          </a:p>
          <a:p>
            <a:pPr marL="457200" indent="-171450">
              <a:spcBef>
                <a:spcPts val="150"/>
              </a:spcBef>
              <a:spcAft>
                <a:spcPts val="150"/>
              </a:spcAft>
              <a:buClr>
                <a:schemeClr val="accent4"/>
              </a:buClr>
              <a:buFont typeface="Arial" panose="020B0604020202020204" pitchFamily="34" charset="0"/>
              <a:buChar char="•"/>
            </a:pPr>
            <a:r>
              <a:rPr lang="en-US" sz="1200">
                <a:latin typeface="Arial" panose="020B0604020202020204" pitchFamily="34" charset="0"/>
                <a:cs typeface="Arial" panose="020B0604020202020204" pitchFamily="34" charset="0"/>
              </a:rPr>
              <a:t>Doing scripted backups to RDX Media with Microsoft Windows backup</a:t>
            </a:r>
          </a:p>
          <a:p>
            <a:pPr marL="171450" indent="-171450">
              <a:spcBef>
                <a:spcPts val="150"/>
              </a:spcBef>
              <a:spcAft>
                <a:spcPts val="150"/>
              </a:spcAft>
              <a:buClr>
                <a:schemeClr val="accent4"/>
              </a:buClr>
              <a:buFont typeface="Arial" panose="020B0604020202020204" pitchFamily="34" charset="0"/>
              <a:buChar char="•"/>
            </a:pPr>
            <a:endParaRPr lang="en-US" sz="1050" b="1" u="sng"/>
          </a:p>
          <a:p>
            <a:pPr marL="171450" indent="-171450">
              <a:spcBef>
                <a:spcPts val="150"/>
              </a:spcBef>
              <a:spcAft>
                <a:spcPts val="150"/>
              </a:spcAft>
              <a:buClr>
                <a:schemeClr val="accent4"/>
              </a:buClr>
              <a:buFont typeface="Arial" panose="020B0604020202020204" pitchFamily="34" charset="0"/>
              <a:buChar char="•"/>
            </a:pPr>
            <a:r>
              <a:rPr lang="en-US" sz="1600">
                <a:latin typeface="Arial" panose="020B0604020202020204" pitchFamily="34" charset="0"/>
                <a:cs typeface="Arial" panose="020B0604020202020204" pitchFamily="34" charset="0"/>
              </a:rPr>
              <a:t>Department of Defense** </a:t>
            </a:r>
          </a:p>
          <a:p>
            <a:pPr marL="457200" indent="-171450">
              <a:spcBef>
                <a:spcPts val="150"/>
              </a:spcBef>
              <a:spcAft>
                <a:spcPts val="150"/>
              </a:spcAft>
              <a:buClr>
                <a:schemeClr val="accent4"/>
              </a:buClr>
              <a:buFont typeface="Arial" panose="020B0604020202020204" pitchFamily="34" charset="0"/>
              <a:buChar char="•"/>
            </a:pPr>
            <a:r>
              <a:rPr lang="en-US" sz="1200">
                <a:latin typeface="Arial" panose="020B0604020202020204" pitchFamily="34" charset="0"/>
                <a:cs typeface="Arial" panose="020B0604020202020204" pitchFamily="34" charset="0"/>
              </a:rPr>
              <a:t>A RDX QuikStation 8 installed on each Boat and Submarine used for backups of the “swimming” computers</a:t>
            </a:r>
          </a:p>
          <a:p>
            <a:pPr marL="457200" indent="-171450">
              <a:spcBef>
                <a:spcPts val="150"/>
              </a:spcBef>
              <a:spcAft>
                <a:spcPts val="150"/>
              </a:spcAft>
              <a:buClr>
                <a:schemeClr val="accent4"/>
              </a:buClr>
              <a:buFont typeface="Arial" panose="020B0604020202020204" pitchFamily="34" charset="0"/>
              <a:buChar char="•"/>
            </a:pPr>
            <a:r>
              <a:rPr lang="en-US" sz="1200">
                <a:latin typeface="Arial" panose="020B0604020202020204" pitchFamily="34" charset="0"/>
                <a:cs typeface="Arial" panose="020B0604020202020204" pitchFamily="34" charset="0"/>
              </a:rPr>
              <a:t>Particularly like the ease of use, robustness and product quality of RDX, which they’re using to replace failing tape systems</a:t>
            </a:r>
          </a:p>
          <a:p>
            <a:pPr marL="171450" indent="-171450">
              <a:spcBef>
                <a:spcPts val="150"/>
              </a:spcBef>
              <a:spcAft>
                <a:spcPts val="150"/>
              </a:spcAft>
              <a:buClr>
                <a:schemeClr val="accent4"/>
              </a:buClr>
              <a:buFont typeface="Arial" panose="020B0604020202020204" pitchFamily="34" charset="0"/>
              <a:buChar char="•"/>
            </a:pPr>
            <a:endParaRPr lang="en-US" sz="1050" b="1" u="sng"/>
          </a:p>
          <a:p>
            <a:pPr marL="171450" indent="-171450">
              <a:spcBef>
                <a:spcPts val="150"/>
              </a:spcBef>
              <a:spcAft>
                <a:spcPts val="150"/>
              </a:spcAft>
              <a:buClr>
                <a:schemeClr val="accent4"/>
              </a:buClr>
              <a:buFont typeface="Arial" panose="020B0604020202020204" pitchFamily="34" charset="0"/>
              <a:buChar char="•"/>
            </a:pPr>
            <a:r>
              <a:rPr lang="en-US" sz="1600">
                <a:latin typeface="Arial" panose="020B0604020202020204" pitchFamily="34" charset="0"/>
                <a:cs typeface="Arial" panose="020B0604020202020204" pitchFamily="34" charset="0"/>
              </a:rPr>
              <a:t>International / Multi-Country Agency**</a:t>
            </a:r>
          </a:p>
          <a:p>
            <a:pPr marL="457200" indent="-171450">
              <a:spcBef>
                <a:spcPts val="150"/>
              </a:spcBef>
              <a:spcAft>
                <a:spcPts val="150"/>
              </a:spcAft>
              <a:buClr>
                <a:schemeClr val="accent4"/>
              </a:buClr>
              <a:buFont typeface="Arial" panose="020B0604020202020204" pitchFamily="34" charset="0"/>
              <a:buChar char="•"/>
            </a:pPr>
            <a:r>
              <a:rPr lang="en-US" sz="1200">
                <a:latin typeface="Arial" panose="020B0604020202020204" pitchFamily="34" charset="0"/>
                <a:cs typeface="Arial" panose="020B0604020202020204" pitchFamily="34" charset="0"/>
              </a:rPr>
              <a:t>Pilot Project delivered in 2017. 350pcs RDX internal SATA III + 500pcs 1TB RDX Media</a:t>
            </a:r>
          </a:p>
          <a:p>
            <a:pPr marL="457200" indent="-171450">
              <a:spcBef>
                <a:spcPts val="150"/>
              </a:spcBef>
              <a:spcAft>
                <a:spcPts val="150"/>
              </a:spcAft>
              <a:buClr>
                <a:schemeClr val="accent4"/>
              </a:buClr>
              <a:buFont typeface="Arial" panose="020B0604020202020204" pitchFamily="34" charset="0"/>
              <a:buChar char="•"/>
            </a:pPr>
            <a:r>
              <a:rPr lang="en-US" sz="1200">
                <a:latin typeface="Arial" panose="020B0604020202020204" pitchFamily="34" charset="0"/>
                <a:cs typeface="Arial" panose="020B0604020202020204" pitchFamily="34" charset="0"/>
              </a:rPr>
              <a:t>Agency using RDX in high security environments to boot desktop computers independently of any networks infrastructure with user specific information stored on RDX Media. And when the work is done on that system the RDX Media is put in a vault for security reasons when they shutdown the PC.</a:t>
            </a:r>
          </a:p>
          <a:p>
            <a:pPr marL="457200" indent="-171450">
              <a:spcBef>
                <a:spcPts val="150"/>
              </a:spcBef>
              <a:spcAft>
                <a:spcPts val="150"/>
              </a:spcAft>
              <a:buClr>
                <a:schemeClr val="accent4"/>
              </a:buClr>
              <a:buFont typeface="Arial" panose="020B0604020202020204" pitchFamily="34" charset="0"/>
              <a:buChar char="•"/>
            </a:pPr>
            <a:r>
              <a:rPr lang="en-US" sz="1200">
                <a:latin typeface="Arial" panose="020B0604020202020204" pitchFamily="34" charset="0"/>
                <a:cs typeface="Arial" panose="020B0604020202020204" pitchFamily="34" charset="0"/>
              </a:rPr>
              <a:t>Pilot is running in a test phase and if that is passed they will plan to roll it out to a total of 7,000 desktop computers throughout the agency.</a:t>
            </a:r>
          </a:p>
        </p:txBody>
      </p:sp>
      <p:sp>
        <p:nvSpPr>
          <p:cNvPr id="11" name="Rectangle 10"/>
          <p:cNvSpPr/>
          <p:nvPr/>
        </p:nvSpPr>
        <p:spPr>
          <a:xfrm>
            <a:off x="191133" y="614800"/>
            <a:ext cx="1548155" cy="477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9" b="1">
              <a:solidFill>
                <a:srgbClr val="0180D1"/>
              </a:solidFil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a:ext>
            </a:extLst>
          </a:blip>
          <a:srcRect b="23707"/>
          <a:stretch/>
        </p:blipFill>
        <p:spPr>
          <a:xfrm>
            <a:off x="7548103" y="559699"/>
            <a:ext cx="1123580" cy="560338"/>
          </a:xfrm>
          <a:prstGeom prst="rect">
            <a:avLst/>
          </a:prstGeom>
        </p:spPr>
      </p:pic>
      <p:sp>
        <p:nvSpPr>
          <p:cNvPr id="8" name="TextBox 7">
            <a:extLst>
              <a:ext uri="{FF2B5EF4-FFF2-40B4-BE49-F238E27FC236}">
                <a16:creationId xmlns:a16="http://schemas.microsoft.com/office/drawing/2014/main" id="{5E287AF1-F9B8-4E26-A99C-49BD44C21B83}"/>
              </a:ext>
            </a:extLst>
          </p:cNvPr>
          <p:cNvSpPr txBox="1"/>
          <p:nvPr/>
        </p:nvSpPr>
        <p:spPr>
          <a:xfrm>
            <a:off x="283779" y="4466755"/>
            <a:ext cx="6619597" cy="184666"/>
          </a:xfrm>
          <a:prstGeom prst="rect">
            <a:avLst/>
          </a:prstGeom>
          <a:noFill/>
        </p:spPr>
        <p:txBody>
          <a:bodyPr wrap="square" rtlCol="0">
            <a:spAutoFit/>
          </a:bodyPr>
          <a:lstStyle/>
          <a:p>
            <a:r>
              <a:rPr lang="en-US" sz="600" i="1"/>
              <a:t>**Due to confidentiality and security reasons, customer name and win are not disclosed publicly</a:t>
            </a:r>
          </a:p>
        </p:txBody>
      </p:sp>
    </p:spTree>
    <p:extLst>
      <p:ext uri="{BB962C8B-B14F-4D97-AF65-F5344CB8AC3E}">
        <p14:creationId xmlns:p14="http://schemas.microsoft.com/office/powerpoint/2010/main" val="419730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418" y="226839"/>
            <a:ext cx="7513967" cy="613011"/>
          </a:xfrm>
        </p:spPr>
        <p:txBody>
          <a:bodyPr/>
          <a:lstStyle/>
          <a:p>
            <a:r>
              <a:rPr lang="en-US"/>
              <a:t>Customer Case Studies – Hospitality End-Market</a:t>
            </a:r>
          </a:p>
        </p:txBody>
      </p:sp>
      <p:sp>
        <p:nvSpPr>
          <p:cNvPr id="2" name="Rectangle 1"/>
          <p:cNvSpPr/>
          <p:nvPr/>
        </p:nvSpPr>
        <p:spPr>
          <a:xfrm>
            <a:off x="429418" y="757711"/>
            <a:ext cx="8242265" cy="397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TextBox 9"/>
          <p:cNvSpPr txBox="1"/>
          <p:nvPr/>
        </p:nvSpPr>
        <p:spPr>
          <a:xfrm>
            <a:off x="429418" y="1199856"/>
            <a:ext cx="8463188" cy="4852610"/>
          </a:xfrm>
          <a:prstGeom prst="rect">
            <a:avLst/>
          </a:prstGeom>
          <a:noFill/>
          <a:ln>
            <a:noFill/>
          </a:ln>
        </p:spPr>
        <p:txBody>
          <a:bodyPr wrap="square" rtlCol="0">
            <a:spAutoFit/>
          </a:bodyPr>
          <a:lstStyle/>
          <a:p>
            <a:pPr>
              <a:spcBef>
                <a:spcPts val="150"/>
              </a:spcBef>
              <a:spcAft>
                <a:spcPts val="150"/>
              </a:spcAft>
            </a:pPr>
            <a:r>
              <a:rPr lang="en-US" sz="1600">
                <a:solidFill>
                  <a:srgbClr val="0070C0"/>
                </a:solidFill>
                <a:latin typeface="Arial" panose="020B0604020202020204" pitchFamily="34" charset="0"/>
                <a:cs typeface="Arial" panose="020B0604020202020204" pitchFamily="34" charset="0"/>
              </a:rPr>
              <a:t>Background:</a:t>
            </a:r>
          </a:p>
          <a:p>
            <a:pPr marL="228600" indent="-106363">
              <a:spcBef>
                <a:spcPts val="150"/>
              </a:spcBef>
              <a:spcAft>
                <a:spcPts val="150"/>
              </a:spcAft>
              <a:buClr>
                <a:schemeClr val="accent4"/>
              </a:buClr>
              <a:buFont typeface="Arial" panose="020B0604020202020204" pitchFamily="34" charset="0"/>
              <a:buChar char="•"/>
            </a:pPr>
            <a:r>
              <a:rPr lang="de-DE" sz="1400">
                <a:latin typeface="Arial" panose="020B0604020202020204" pitchFamily="34" charset="0"/>
                <a:cs typeface="Arial" panose="020B0604020202020204" pitchFamily="34" charset="0"/>
              </a:rPr>
              <a:t> Industry Leading Hotel Brand** is doing a backup of daily server and video surveillance data to RDX</a:t>
            </a:r>
          </a:p>
          <a:p>
            <a:pPr marL="228600" indent="-106363">
              <a:spcBef>
                <a:spcPts val="150"/>
              </a:spcBef>
              <a:spcAft>
                <a:spcPts val="150"/>
              </a:spcAft>
              <a:buClr>
                <a:schemeClr val="accent4"/>
              </a:buClr>
              <a:buFont typeface="Arial" panose="020B0604020202020204" pitchFamily="34" charset="0"/>
              <a:buChar char="•"/>
            </a:pPr>
            <a:r>
              <a:rPr lang="de-DE" sz="1400">
                <a:latin typeface="Arial" panose="020B0604020202020204" pitchFamily="34" charset="0"/>
                <a:cs typeface="Arial" panose="020B0604020202020204" pitchFamily="34" charset="0"/>
              </a:rPr>
              <a:t> Deployed and sold through Authorized Overland-Tandberg Partner and System Integrator </a:t>
            </a:r>
          </a:p>
          <a:p>
            <a:pPr marL="228600" indent="-106363">
              <a:spcBef>
                <a:spcPts val="150"/>
              </a:spcBef>
              <a:spcAft>
                <a:spcPts val="150"/>
              </a:spcAft>
              <a:buClr>
                <a:schemeClr val="accent4"/>
              </a:buClr>
              <a:buFont typeface="Arial" panose="020B0604020202020204" pitchFamily="34" charset="0"/>
              <a:buChar char="•"/>
            </a:pPr>
            <a:r>
              <a:rPr lang="de-DE" sz="1400">
                <a:latin typeface="Arial" panose="020B0604020202020204" pitchFamily="34" charset="0"/>
                <a:cs typeface="Arial" panose="020B0604020202020204" pitchFamily="34" charset="0"/>
              </a:rPr>
              <a:t> Deployments started in 2013</a:t>
            </a:r>
          </a:p>
          <a:p>
            <a:pPr marL="228600" indent="-106363">
              <a:spcBef>
                <a:spcPts val="150"/>
              </a:spcBef>
              <a:spcAft>
                <a:spcPts val="150"/>
              </a:spcAft>
              <a:buClr>
                <a:schemeClr val="accent4"/>
              </a:buClr>
              <a:buFont typeface="Arial" panose="020B0604020202020204" pitchFamily="34" charset="0"/>
              <a:buChar char="•"/>
            </a:pPr>
            <a:r>
              <a:rPr lang="de-DE" sz="1400">
                <a:latin typeface="Arial" panose="020B0604020202020204" pitchFamily="34" charset="0"/>
                <a:cs typeface="Arial" panose="020B0604020202020204" pitchFamily="34" charset="0"/>
              </a:rPr>
              <a:t> Corporate mandated as the archive solution for every site worldwide</a:t>
            </a:r>
          </a:p>
          <a:p>
            <a:pPr marL="228600" indent="-106363">
              <a:spcBef>
                <a:spcPts val="150"/>
              </a:spcBef>
              <a:spcAft>
                <a:spcPts val="150"/>
              </a:spcAft>
              <a:buClr>
                <a:schemeClr val="accent4"/>
              </a:buClr>
              <a:buFont typeface="Arial" panose="020B0604020202020204" pitchFamily="34" charset="0"/>
              <a:buChar char="•"/>
            </a:pPr>
            <a:r>
              <a:rPr lang="de-DE" sz="1400">
                <a:latin typeface="Arial" panose="020B0604020202020204" pitchFamily="34" charset="0"/>
                <a:cs typeface="Arial" panose="020B0604020202020204" pitchFamily="34" charset="0"/>
              </a:rPr>
              <a:t> Currently deployed in over 5,000 hotel properties</a:t>
            </a:r>
          </a:p>
          <a:p>
            <a:pPr marL="228600" indent="-106363">
              <a:spcBef>
                <a:spcPts val="150"/>
              </a:spcBef>
              <a:spcAft>
                <a:spcPts val="150"/>
              </a:spcAft>
              <a:buClr>
                <a:schemeClr val="accent4"/>
              </a:buClr>
              <a:buFont typeface="Arial" panose="020B0604020202020204" pitchFamily="34" charset="0"/>
              <a:buChar char="•"/>
            </a:pPr>
            <a:endParaRPr lang="en-US" sz="1400" b="1" u="sng"/>
          </a:p>
          <a:p>
            <a:pPr>
              <a:spcBef>
                <a:spcPts val="150"/>
              </a:spcBef>
              <a:spcAft>
                <a:spcPts val="150"/>
              </a:spcAft>
              <a:buClr>
                <a:schemeClr val="accent4"/>
              </a:buClr>
            </a:pPr>
            <a:r>
              <a:rPr lang="en-US" sz="1600">
                <a:solidFill>
                  <a:srgbClr val="0070C0"/>
                </a:solidFill>
                <a:latin typeface="Arial" panose="020B0604020202020204" pitchFamily="34" charset="0"/>
                <a:cs typeface="Arial" panose="020B0604020202020204" pitchFamily="34" charset="0"/>
              </a:rPr>
              <a:t>Solution:</a:t>
            </a:r>
          </a:p>
          <a:p>
            <a:pPr marL="228600" indent="-106363">
              <a:spcBef>
                <a:spcPts val="150"/>
              </a:spcBef>
              <a:spcAft>
                <a:spcPts val="150"/>
              </a:spcAft>
              <a:buClr>
                <a:schemeClr val="accent4"/>
              </a:buClr>
              <a:buFont typeface="Arial" panose="020B0604020202020204" pitchFamily="34" charset="0"/>
              <a:buChar char="•"/>
            </a:pPr>
            <a:r>
              <a:rPr lang="en-US" sz="1400">
                <a:latin typeface="Arial" panose="020B0604020202020204" pitchFamily="34" charset="0"/>
                <a:cs typeface="Arial" panose="020B0604020202020204" pitchFamily="34" charset="0"/>
              </a:rPr>
              <a:t> One to two RDX drives per hotel location</a:t>
            </a:r>
          </a:p>
          <a:p>
            <a:pPr marL="228600" indent="-106363">
              <a:spcBef>
                <a:spcPts val="150"/>
              </a:spcBef>
              <a:spcAft>
                <a:spcPts val="150"/>
              </a:spcAft>
              <a:buClr>
                <a:schemeClr val="accent4"/>
              </a:buClr>
              <a:buFont typeface="Arial" panose="020B0604020202020204" pitchFamily="34" charset="0"/>
              <a:buChar char="•"/>
            </a:pPr>
            <a:r>
              <a:rPr lang="en-US" sz="1400">
                <a:latin typeface="Arial" panose="020B0604020202020204" pitchFamily="34" charset="0"/>
                <a:cs typeface="Arial" panose="020B0604020202020204" pitchFamily="34" charset="0"/>
              </a:rPr>
              <a:t> Daily back up to 1 RDX media cartridge per location</a:t>
            </a:r>
          </a:p>
          <a:p>
            <a:pPr marL="228600" indent="-106363">
              <a:spcBef>
                <a:spcPts val="150"/>
              </a:spcBef>
              <a:spcAft>
                <a:spcPts val="150"/>
              </a:spcAft>
              <a:buClr>
                <a:schemeClr val="accent4"/>
              </a:buClr>
              <a:buFont typeface="Arial" panose="020B0604020202020204" pitchFamily="34" charset="0"/>
              <a:buChar char="•"/>
            </a:pPr>
            <a:r>
              <a:rPr lang="en-US" sz="1400">
                <a:latin typeface="Arial" panose="020B0604020202020204" pitchFamily="34" charset="0"/>
                <a:cs typeface="Arial" panose="020B0604020202020204" pitchFamily="34" charset="0"/>
              </a:rPr>
              <a:t> At day end, RDX media cartridge taken to off-site / central location for archiving / disaster recovery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planning</a:t>
            </a:r>
          </a:p>
          <a:p>
            <a:pPr marL="107129" indent="-107129">
              <a:spcBef>
                <a:spcPts val="150"/>
              </a:spcBef>
              <a:spcAft>
                <a:spcPts val="150"/>
              </a:spcAft>
              <a:buFont typeface="Arial" panose="020B0604020202020204" pitchFamily="34" charset="0"/>
              <a:buChar char="•"/>
            </a:pPr>
            <a:endParaRPr lang="en-US" sz="1400"/>
          </a:p>
          <a:p>
            <a:pPr>
              <a:spcBef>
                <a:spcPts val="150"/>
              </a:spcBef>
              <a:spcAft>
                <a:spcPts val="150"/>
              </a:spcAft>
            </a:pPr>
            <a:endParaRPr lang="en-US" sz="1400"/>
          </a:p>
          <a:p>
            <a:pPr marL="107129" indent="-107129">
              <a:spcBef>
                <a:spcPts val="150"/>
              </a:spcBef>
              <a:spcAft>
                <a:spcPts val="150"/>
              </a:spcAft>
              <a:buFont typeface="Arial" panose="020B0604020202020204" pitchFamily="34" charset="0"/>
              <a:buChar char="•"/>
            </a:pPr>
            <a:endParaRPr lang="en-US" sz="1400"/>
          </a:p>
          <a:p>
            <a:pPr marL="107129" indent="-107129">
              <a:spcBef>
                <a:spcPts val="150"/>
              </a:spcBef>
              <a:spcAft>
                <a:spcPts val="150"/>
              </a:spcAft>
              <a:buFont typeface="Arial" panose="020B0604020202020204" pitchFamily="34" charset="0"/>
              <a:buChar char="•"/>
            </a:pPr>
            <a:endParaRPr lang="en-US" sz="1400"/>
          </a:p>
          <a:p>
            <a:pPr marL="107129" indent="-107129">
              <a:spcBef>
                <a:spcPts val="150"/>
              </a:spcBef>
              <a:spcAft>
                <a:spcPts val="150"/>
              </a:spcAft>
              <a:buFont typeface="Arial" panose="020B0604020202020204" pitchFamily="34" charset="0"/>
              <a:buChar char="•"/>
            </a:pPr>
            <a:endParaRPr lang="en-US" sz="1400"/>
          </a:p>
          <a:p>
            <a:pPr marL="171407" indent="-171407">
              <a:spcBef>
                <a:spcPts val="150"/>
              </a:spcBef>
              <a:spcAft>
                <a:spcPts val="150"/>
              </a:spcAft>
              <a:buFont typeface="Arial" panose="020B0604020202020204" pitchFamily="34" charset="0"/>
              <a:buChar char="•"/>
            </a:pPr>
            <a:endParaRPr lang="en-US" sz="1400" b="1" u="sng"/>
          </a:p>
        </p:txBody>
      </p:sp>
      <p:pic>
        <p:nvPicPr>
          <p:cNvPr id="14" name="Picture 13"/>
          <p:cNvPicPr>
            <a:picLocks noChangeAspect="1"/>
          </p:cNvPicPr>
          <p:nvPr/>
        </p:nvPicPr>
        <p:blipFill rotWithShape="1">
          <a:blip r:embed="rId3">
            <a:extLst>
              <a:ext uri="{28A0092B-C50C-407E-A947-70E740481C1C}">
                <a14:useLocalDpi xmlns:a14="http://schemas.microsoft.com/office/drawing/2010/main"/>
              </a:ext>
            </a:extLst>
          </a:blip>
          <a:srcRect b="23707"/>
          <a:stretch/>
        </p:blipFill>
        <p:spPr>
          <a:xfrm>
            <a:off x="7548103" y="819831"/>
            <a:ext cx="1123580" cy="560338"/>
          </a:xfrm>
          <a:prstGeom prst="rect">
            <a:avLst/>
          </a:prstGeom>
        </p:spPr>
      </p:pic>
      <p:sp>
        <p:nvSpPr>
          <p:cNvPr id="7" name="TextBox 6">
            <a:extLst>
              <a:ext uri="{FF2B5EF4-FFF2-40B4-BE49-F238E27FC236}">
                <a16:creationId xmlns:a16="http://schemas.microsoft.com/office/drawing/2014/main" id="{ED81DB84-9532-47E1-956C-741B5B4CE5F9}"/>
              </a:ext>
            </a:extLst>
          </p:cNvPr>
          <p:cNvSpPr txBox="1"/>
          <p:nvPr/>
        </p:nvSpPr>
        <p:spPr>
          <a:xfrm>
            <a:off x="283779" y="4466755"/>
            <a:ext cx="6619597" cy="184666"/>
          </a:xfrm>
          <a:prstGeom prst="rect">
            <a:avLst/>
          </a:prstGeom>
          <a:noFill/>
        </p:spPr>
        <p:txBody>
          <a:bodyPr wrap="square" rtlCol="0">
            <a:spAutoFit/>
          </a:bodyPr>
          <a:lstStyle/>
          <a:p>
            <a:r>
              <a:rPr lang="en-US" sz="600" i="1"/>
              <a:t>**Due to confidentiality customer name not disclosed publicly</a:t>
            </a:r>
          </a:p>
        </p:txBody>
      </p:sp>
    </p:spTree>
    <p:extLst>
      <p:ext uri="{BB962C8B-B14F-4D97-AF65-F5344CB8AC3E}">
        <p14:creationId xmlns:p14="http://schemas.microsoft.com/office/powerpoint/2010/main" val="1448432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821" y="2303242"/>
            <a:ext cx="1769969" cy="1137971"/>
          </a:xfrm>
          <a:prstGeom prst="rect">
            <a:avLst/>
          </a:prstGeom>
        </p:spPr>
      </p:pic>
      <p:sp>
        <p:nvSpPr>
          <p:cNvPr id="8" name="Title 1"/>
          <p:cNvSpPr>
            <a:spLocks noGrp="1"/>
          </p:cNvSpPr>
          <p:nvPr>
            <p:ph type="ctrTitle"/>
          </p:nvPr>
        </p:nvSpPr>
        <p:spPr>
          <a:xfrm>
            <a:off x="1143000" y="451809"/>
            <a:ext cx="6858000" cy="1790700"/>
          </a:xfrm>
        </p:spPr>
        <p:txBody>
          <a:bodyPr/>
          <a:lstStyle/>
          <a:p>
            <a:r>
              <a:rPr lang="en-US"/>
              <a:t>FastTrack Channel Partner Program</a:t>
            </a:r>
          </a:p>
        </p:txBody>
      </p:sp>
      <p:sp>
        <p:nvSpPr>
          <p:cNvPr id="4" name="Subtitle 3">
            <a:extLst>
              <a:ext uri="{FF2B5EF4-FFF2-40B4-BE49-F238E27FC236}">
                <a16:creationId xmlns:a16="http://schemas.microsoft.com/office/drawing/2014/main" id="{C374E322-4EEA-441D-B0FB-5FBFC6E71FE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7471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 media is still a bit of a taboo subject in the corporate boardroom"/>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6690" y="801225"/>
            <a:ext cx="3673740" cy="2974292"/>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283526" y="1059692"/>
            <a:ext cx="4298456" cy="3293209"/>
          </a:xfrm>
          <a:prstGeom prst="rect">
            <a:avLst/>
          </a:prstGeom>
          <a:noFill/>
        </p:spPr>
        <p:txBody>
          <a:bodyPr wrap="square" rtlCol="0">
            <a:spAutoFit/>
          </a:bodyPr>
          <a:lstStyle/>
          <a:p>
            <a:pPr algn="ctr"/>
            <a:r>
              <a:rPr lang="en-US" sz="1600">
                <a:solidFill>
                  <a:schemeClr val="bg1"/>
                </a:solidFill>
                <a:latin typeface="Arial" panose="020B0604020202020204" pitchFamily="34" charset="0"/>
                <a:cs typeface="Arial" panose="020B0604020202020204" pitchFamily="34" charset="0"/>
              </a:rPr>
              <a:t>… the necessary sales and support tools, educational content, marketing programs, promotions and sales protection for partners who deliver outstanding value and demonstrate an on-going high level of commitment to the Overland-Tandberg portfolio of products.</a:t>
            </a:r>
          </a:p>
          <a:p>
            <a:pPr algn="ctr"/>
            <a:endParaRPr lang="en-US" sz="1600">
              <a:solidFill>
                <a:schemeClr val="bg1"/>
              </a:solidFill>
              <a:latin typeface="Arial" panose="020B0604020202020204" pitchFamily="34" charset="0"/>
              <a:cs typeface="Arial" panose="020B0604020202020204" pitchFamily="34" charset="0"/>
            </a:endParaRPr>
          </a:p>
          <a:p>
            <a:pPr algn="ctr"/>
            <a:endParaRPr lang="en-US" sz="1600">
              <a:solidFill>
                <a:schemeClr val="bg1"/>
              </a:solidFill>
              <a:latin typeface="Arial" panose="020B0604020202020204" pitchFamily="34" charset="0"/>
              <a:cs typeface="Arial" panose="020B0604020202020204" pitchFamily="34" charset="0"/>
            </a:endParaRPr>
          </a:p>
          <a:p>
            <a:pPr algn="ctr"/>
            <a:endParaRPr lang="en-US" sz="1600">
              <a:solidFill>
                <a:schemeClr val="bg1"/>
              </a:solidFill>
              <a:latin typeface="Arial" panose="020B0604020202020204" pitchFamily="34" charset="0"/>
              <a:cs typeface="Arial" panose="020B0604020202020204" pitchFamily="34" charset="0"/>
            </a:endParaRPr>
          </a:p>
          <a:p>
            <a:pPr algn="ctr"/>
            <a:endParaRPr lang="en-US" sz="1600" b="1">
              <a:solidFill>
                <a:schemeClr val="bg1"/>
              </a:solidFill>
              <a:latin typeface="Arial" panose="020B0604020202020204" pitchFamily="34" charset="0"/>
              <a:cs typeface="Arial" panose="020B0604020202020204" pitchFamily="34" charset="0"/>
            </a:endParaRPr>
          </a:p>
          <a:p>
            <a:pPr algn="ctr"/>
            <a:r>
              <a:rPr lang="en-US" sz="1600">
                <a:solidFill>
                  <a:schemeClr val="bg1"/>
                </a:solidFill>
                <a:latin typeface="Arial" panose="020B0604020202020204" pitchFamily="34" charset="0"/>
                <a:cs typeface="Arial" panose="020B0604020202020204" pitchFamily="34" charset="0"/>
              </a:rPr>
              <a:t>Learn more at:</a:t>
            </a:r>
          </a:p>
          <a:p>
            <a:pPr algn="ctr"/>
            <a:r>
              <a:rPr lang="en-US" sz="1600">
                <a:solidFill>
                  <a:schemeClr val="bg1"/>
                </a:solidFill>
                <a:latin typeface="Arial" panose="020B0604020202020204" pitchFamily="34" charset="0"/>
                <a:cs typeface="Arial" panose="020B0604020202020204" pitchFamily="34" charset="0"/>
              </a:rPr>
              <a:t>http://www.overlandstorage.com/partners/</a:t>
            </a:r>
          </a:p>
        </p:txBody>
      </p:sp>
      <p:sp>
        <p:nvSpPr>
          <p:cNvPr id="9" name="Title 2"/>
          <p:cNvSpPr>
            <a:spLocks noGrp="1"/>
          </p:cNvSpPr>
          <p:nvPr>
            <p:ph type="title"/>
          </p:nvPr>
        </p:nvSpPr>
        <p:spPr>
          <a:xfrm>
            <a:off x="218209" y="228129"/>
            <a:ext cx="8037513" cy="665665"/>
          </a:xfrm>
        </p:spPr>
        <p:txBody>
          <a:bodyPr/>
          <a:lstStyle/>
          <a:p>
            <a:r>
              <a:rPr lang="en-US" sz="2400" i="1">
                <a:solidFill>
                  <a:srgbClr val="FFFFFF"/>
                </a:solidFill>
                <a:effectLst>
                  <a:outerShdw blurRad="38100" dist="38100" dir="2700000" algn="tl">
                    <a:srgbClr val="000000">
                      <a:alpha val="43137"/>
                    </a:srgbClr>
                  </a:outerShdw>
                </a:effectLst>
              </a:rPr>
              <a:t>FastTrack Program Delivers…</a:t>
            </a:r>
          </a:p>
        </p:txBody>
      </p:sp>
    </p:spTree>
    <p:extLst>
      <p:ext uri="{BB962C8B-B14F-4D97-AF65-F5344CB8AC3E}">
        <p14:creationId xmlns:p14="http://schemas.microsoft.com/office/powerpoint/2010/main" val="198281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353425" cy="514350"/>
          </a:xfrm>
        </p:spPr>
        <p:txBody>
          <a:bodyPr anchor="t" anchorCtr="0"/>
          <a:lstStyle/>
          <a:p>
            <a:r>
              <a:rPr lang="en-US" sz="2400" i="1">
                <a:solidFill>
                  <a:srgbClr val="002060"/>
                </a:solidFill>
              </a:rPr>
              <a:t>FastTrack Benefits Summary</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764697606"/>
              </p:ext>
            </p:extLst>
          </p:nvPr>
        </p:nvGraphicFramePr>
        <p:xfrm>
          <a:off x="465137" y="742950"/>
          <a:ext cx="8116888" cy="2733523"/>
        </p:xfrm>
        <a:graphic>
          <a:graphicData uri="http://schemas.openxmlformats.org/drawingml/2006/table">
            <a:tbl>
              <a:tblPr firstRow="1" bandRow="1">
                <a:effectLst/>
                <a:tableStyleId>{85BE263C-DBD7-4A20-BB59-AAB30ACAA65A}</a:tableStyleId>
              </a:tblPr>
              <a:tblGrid>
                <a:gridCol w="8116888">
                  <a:extLst>
                    <a:ext uri="{9D8B030D-6E8A-4147-A177-3AD203B41FA5}">
                      <a16:colId xmlns:a16="http://schemas.microsoft.com/office/drawing/2014/main" val="20000"/>
                    </a:ext>
                  </a:extLst>
                </a:gridCol>
              </a:tblGrid>
              <a:tr h="504646">
                <a:tc>
                  <a:txBody>
                    <a:bodyPr/>
                    <a:lstStyle/>
                    <a:p>
                      <a:pPr marL="0" marR="0">
                        <a:lnSpc>
                          <a:spcPct val="107000"/>
                        </a:lnSpc>
                        <a:spcBef>
                          <a:spcPts val="0"/>
                        </a:spcBef>
                        <a:spcAft>
                          <a:spcPts val="0"/>
                        </a:spcAft>
                      </a:pPr>
                      <a:r>
                        <a:rPr lang="en-US" sz="1200">
                          <a:solidFill>
                            <a:schemeClr val="bg1"/>
                          </a:solidFill>
                          <a:effectLst/>
                          <a:latin typeface="Arial" panose="020B0604020202020204" pitchFamily="34" charset="0"/>
                          <a:cs typeface="Arial" panose="020B0604020202020204" pitchFamily="34" charset="0"/>
                        </a:rPr>
                        <a:t>FastTrack</a:t>
                      </a:r>
                      <a:r>
                        <a:rPr lang="en-US" sz="1200" baseline="0">
                          <a:solidFill>
                            <a:schemeClr val="bg1"/>
                          </a:solidFill>
                          <a:effectLst/>
                          <a:latin typeface="Arial" panose="020B0604020202020204" pitchFamily="34" charset="0"/>
                          <a:cs typeface="Arial" panose="020B0604020202020204" pitchFamily="34" charset="0"/>
                        </a:rPr>
                        <a:t> </a:t>
                      </a:r>
                      <a:r>
                        <a:rPr lang="en-US" sz="1200">
                          <a:solidFill>
                            <a:schemeClr val="bg1"/>
                          </a:solidFill>
                          <a:effectLst/>
                          <a:latin typeface="Arial" panose="020B0604020202020204" pitchFamily="34" charset="0"/>
                          <a:cs typeface="Arial" panose="020B0604020202020204" pitchFamily="34" charset="0"/>
                        </a:rPr>
                        <a:t>Partner Program Benefits</a:t>
                      </a:r>
                      <a:endParaRPr lang="en-US"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a:solidFill>
                            <a:srgbClr val="002060"/>
                          </a:solidFill>
                          <a:effectLst/>
                          <a:latin typeface="Arial" panose="020B0604020202020204" pitchFamily="34" charset="0"/>
                          <a:cs typeface="Arial" panose="020B0604020202020204" pitchFamily="34" charset="0"/>
                        </a:rPr>
                        <a:t>Access to online collateral</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01"/>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a:solidFill>
                            <a:srgbClr val="002060"/>
                          </a:solidFill>
                          <a:effectLst/>
                          <a:latin typeface="Arial" panose="020B0604020202020204" pitchFamily="34" charset="0"/>
                          <a:cs typeface="Arial" panose="020B0604020202020204" pitchFamily="34" charset="0"/>
                        </a:rPr>
                        <a:t>Continuing education programs</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a:solidFill>
                            <a:srgbClr val="002060"/>
                          </a:solidFill>
                          <a:effectLst/>
                          <a:latin typeface="Arial" panose="020B0604020202020204" pitchFamily="34" charset="0"/>
                          <a:cs typeface="Arial" panose="020B0604020202020204" pitchFamily="34" charset="0"/>
                        </a:rPr>
                        <a:t>Dedicated inside sales representative</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03"/>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rPr>
                        <a:t>Eligibility</a:t>
                      </a:r>
                      <a:r>
                        <a:rPr lang="en-US" sz="1200" baseline="0">
                          <a:solidFill>
                            <a:srgbClr val="002060"/>
                          </a:solidFill>
                          <a:effectLst/>
                          <a:latin typeface="Arial" panose="020B0604020202020204" pitchFamily="34" charset="0"/>
                          <a:ea typeface="Calibri" panose="020F0502020204030204" pitchFamily="34" charset="0"/>
                          <a:cs typeface="Arial" panose="020B0604020202020204" pitchFamily="34" charset="0"/>
                        </a:rPr>
                        <a:t> for market development funds</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a:solidFill>
                            <a:srgbClr val="002060"/>
                          </a:solidFill>
                          <a:effectLst/>
                          <a:latin typeface="Arial" panose="020B0604020202020204" pitchFamily="34" charset="0"/>
                          <a:cs typeface="Arial" panose="020B0604020202020204" pitchFamily="34" charset="0"/>
                        </a:rPr>
                        <a:t>Joint marketing campaigns and</a:t>
                      </a:r>
                      <a:r>
                        <a:rPr lang="en-US" sz="1200" baseline="0">
                          <a:solidFill>
                            <a:srgbClr val="002060"/>
                          </a:solidFill>
                          <a:effectLst/>
                          <a:latin typeface="Arial" panose="020B0604020202020204" pitchFamily="34" charset="0"/>
                          <a:cs typeface="Arial" panose="020B0604020202020204" pitchFamily="34" charset="0"/>
                        </a:rPr>
                        <a:t> e</a:t>
                      </a:r>
                      <a:r>
                        <a:rPr lang="en-US" sz="1200">
                          <a:solidFill>
                            <a:srgbClr val="002060"/>
                          </a:solidFill>
                          <a:effectLst/>
                          <a:latin typeface="Arial" panose="020B0604020202020204" pitchFamily="34" charset="0"/>
                          <a:cs typeface="Arial" panose="020B0604020202020204" pitchFamily="34" charset="0"/>
                        </a:rPr>
                        <a:t>vents </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05"/>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a:solidFill>
                            <a:srgbClr val="002060"/>
                          </a:solidFill>
                          <a:effectLst/>
                          <a:latin typeface="Arial" panose="020B0604020202020204" pitchFamily="34" charset="0"/>
                          <a:cs typeface="Arial" panose="020B0604020202020204" pitchFamily="34" charset="0"/>
                        </a:rPr>
                        <a:t>Deal registration and protected margin</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7653">
                <a:tc>
                  <a:txBody>
                    <a:bodyPr/>
                    <a:lstStyle/>
                    <a:p>
                      <a:pPr marL="342900" marR="0" lvl="0" indent="-342900" algn="l" defTabSz="914400" rtl="0" eaLnBrk="1" fontAlgn="auto" latinLnBrk="0" hangingPunct="1">
                        <a:lnSpc>
                          <a:spcPct val="150000"/>
                        </a:lnSpc>
                        <a:spcBef>
                          <a:spcPts val="0"/>
                        </a:spcBef>
                        <a:spcAft>
                          <a:spcPts val="0"/>
                        </a:spcAft>
                        <a:buClr>
                          <a:schemeClr val="accent4"/>
                        </a:buClr>
                        <a:buSzPct val="120000"/>
                        <a:buFont typeface="Arial" panose="020B0604020202020204" pitchFamily="34" charset="0"/>
                        <a:buChar char="•"/>
                        <a:tabLst/>
                        <a:defRPr/>
                      </a:pPr>
                      <a:r>
                        <a:rPr lang="en-US" sz="1200">
                          <a:solidFill>
                            <a:srgbClr val="002060"/>
                          </a:solidFill>
                          <a:effectLst/>
                          <a:latin typeface="Arial" panose="020B0604020202020204" pitchFamily="34" charset="0"/>
                          <a:cs typeface="Arial" panose="020B0604020202020204" pitchFamily="34" charset="0"/>
                        </a:rPr>
                        <a:t>Partnering opportunities for national and regional shows</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07"/>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a:solidFill>
                            <a:srgbClr val="002060"/>
                          </a:solidFill>
                          <a:effectLst/>
                          <a:latin typeface="Arial" panose="020B0604020202020204" pitchFamily="34" charset="0"/>
                          <a:cs typeface="Arial" panose="020B0604020202020204" pitchFamily="34" charset="0"/>
                        </a:rPr>
                        <a:t>Phone and</a:t>
                      </a:r>
                      <a:r>
                        <a:rPr lang="en-US" sz="1200" baseline="0">
                          <a:solidFill>
                            <a:srgbClr val="002060"/>
                          </a:solidFill>
                          <a:effectLst/>
                          <a:latin typeface="Arial" panose="020B0604020202020204" pitchFamily="34" charset="0"/>
                          <a:cs typeface="Arial" panose="020B0604020202020204" pitchFamily="34" charset="0"/>
                        </a:rPr>
                        <a:t> </a:t>
                      </a:r>
                      <a:r>
                        <a:rPr lang="en-US" sz="1200">
                          <a:solidFill>
                            <a:srgbClr val="002060"/>
                          </a:solidFill>
                          <a:effectLst/>
                          <a:latin typeface="Arial" panose="020B0604020202020204" pitchFamily="34" charset="0"/>
                          <a:cs typeface="Arial" panose="020B0604020202020204" pitchFamily="34" charset="0"/>
                        </a:rPr>
                        <a:t>online support</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7653">
                <a:tc>
                  <a:txBody>
                    <a:bodyPr/>
                    <a:lstStyle/>
                    <a:p>
                      <a:pPr marL="342900" marR="0" lvl="0" indent="-342900">
                        <a:lnSpc>
                          <a:spcPct val="150000"/>
                        </a:lnSpc>
                        <a:spcBef>
                          <a:spcPts val="0"/>
                        </a:spcBef>
                        <a:spcAft>
                          <a:spcPts val="0"/>
                        </a:spcAft>
                        <a:buClr>
                          <a:schemeClr val="accent4"/>
                        </a:buClr>
                        <a:buSzPct val="120000"/>
                        <a:buFont typeface="Arial" panose="020B0604020202020204" pitchFamily="34" charset="0"/>
                        <a:buChar char="•"/>
                      </a:pPr>
                      <a:r>
                        <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rPr>
                        <a:t>Authorized</a:t>
                      </a:r>
                      <a:r>
                        <a:rPr lang="en-US" sz="1200" baseline="0">
                          <a:solidFill>
                            <a:srgbClr val="002060"/>
                          </a:solidFill>
                          <a:effectLst/>
                          <a:latin typeface="Arial" panose="020B0604020202020204" pitchFamily="34" charset="0"/>
                          <a:ea typeface="Calibri" panose="020F0502020204030204" pitchFamily="34" charset="0"/>
                          <a:cs typeface="Arial" panose="020B0604020202020204" pitchFamily="34" charset="0"/>
                        </a:rPr>
                        <a:t> to sell Overland-Tandberg storage products (RDX</a:t>
                      </a:r>
                      <a:r>
                        <a:rPr lang="en-US" sz="1200" baseline="3000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1200" baseline="0">
                          <a:solidFill>
                            <a:srgbClr val="002060"/>
                          </a:solidFill>
                          <a:effectLst/>
                          <a:latin typeface="Arial" panose="020B0604020202020204" pitchFamily="34" charset="0"/>
                          <a:ea typeface="Calibri" panose="020F0502020204030204" pitchFamily="34" charset="0"/>
                          <a:cs typeface="Arial" panose="020B0604020202020204" pitchFamily="34" charset="0"/>
                        </a:rPr>
                        <a:t> NEO</a:t>
                      </a:r>
                      <a:r>
                        <a:rPr lang="en-US" sz="1200" baseline="3000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1200" baseline="0">
                          <a:solidFill>
                            <a:srgbClr val="002060"/>
                          </a:solidFill>
                          <a:effectLst/>
                          <a:latin typeface="Arial" panose="020B0604020202020204" pitchFamily="34" charset="0"/>
                          <a:ea typeface="Calibri" panose="020F0502020204030204" pitchFamily="34" charset="0"/>
                          <a:cs typeface="Arial" panose="020B0604020202020204" pitchFamily="34" charset="0"/>
                        </a:rPr>
                        <a:t>, SnapServer</a:t>
                      </a:r>
                      <a:r>
                        <a:rPr lang="en-US" sz="1200" baseline="3000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en-US" sz="1200" baseline="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US" sz="1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4041" marR="640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10000"/>
                        <a:lumOff val="90000"/>
                        <a:alpha val="40000"/>
                      </a:schemeClr>
                    </a:solidFill>
                  </a:tcPr>
                </a:tc>
                <a:extLst>
                  <a:ext uri="{0D108BD9-81ED-4DB2-BD59-A6C34878D82A}">
                    <a16:rowId xmlns:a16="http://schemas.microsoft.com/office/drawing/2014/main" val="1007334979"/>
                  </a:ext>
                </a:extLst>
              </a:tr>
            </a:tbl>
          </a:graphicData>
        </a:graphic>
      </p:graphicFrame>
      <p:sp>
        <p:nvSpPr>
          <p:cNvPr id="4" name="TextBox 3">
            <a:extLst>
              <a:ext uri="{FF2B5EF4-FFF2-40B4-BE49-F238E27FC236}">
                <a16:creationId xmlns:a16="http://schemas.microsoft.com/office/drawing/2014/main" id="{1EB60E5F-3DFC-4FAD-9E6F-02E7B3D86D84}"/>
              </a:ext>
            </a:extLst>
          </p:cNvPr>
          <p:cNvSpPr txBox="1"/>
          <p:nvPr/>
        </p:nvSpPr>
        <p:spPr>
          <a:xfrm>
            <a:off x="504247" y="3805580"/>
            <a:ext cx="8314315" cy="738664"/>
          </a:xfrm>
          <a:prstGeom prst="rect">
            <a:avLst/>
          </a:prstGeom>
          <a:noFill/>
        </p:spPr>
        <p:txBody>
          <a:bodyPr wrap="square" rtlCol="0">
            <a:spAutoFit/>
          </a:bodyPr>
          <a:lstStyle/>
          <a:p>
            <a:r>
              <a:rPr lang="en-US" sz="1400">
                <a:solidFill>
                  <a:srgbClr val="002060"/>
                </a:solidFill>
                <a:latin typeface="Arial" panose="020B0604020202020204" pitchFamily="34" charset="0"/>
                <a:cs typeface="Arial" panose="020B0604020202020204" pitchFamily="34" charset="0"/>
              </a:rPr>
              <a:t>Our Self-Service </a:t>
            </a:r>
            <a:r>
              <a:rPr lang="en-US" sz="1400" b="1">
                <a:solidFill>
                  <a:srgbClr val="002060"/>
                </a:solidFill>
                <a:latin typeface="Arial" panose="020B0604020202020204" pitchFamily="34" charset="0"/>
                <a:cs typeface="Arial" panose="020B0604020202020204" pitchFamily="34" charset="0"/>
              </a:rPr>
              <a:t>FastTrack </a:t>
            </a:r>
            <a:r>
              <a:rPr lang="en-US" sz="1400">
                <a:solidFill>
                  <a:srgbClr val="002060"/>
                </a:solidFill>
                <a:latin typeface="Arial" panose="020B0604020202020204" pitchFamily="34" charset="0"/>
                <a:cs typeface="Arial" panose="020B0604020202020204" pitchFamily="34" charset="0"/>
              </a:rPr>
              <a:t>portals require signed terms and conditions. Once signed, partners are welcome to purchase all Overland-Tandberg products from any authorized distributor granting access to resell NEO, Snap, and RDX solutions.</a:t>
            </a:r>
          </a:p>
        </p:txBody>
      </p:sp>
    </p:spTree>
    <p:extLst>
      <p:ext uri="{BB962C8B-B14F-4D97-AF65-F5344CB8AC3E}">
        <p14:creationId xmlns:p14="http://schemas.microsoft.com/office/powerpoint/2010/main" val="3511862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bodyPr>
          <a:lstStyle/>
          <a:p>
            <a:r>
              <a:rPr lang="en-US" sz="2400" i="1"/>
              <a:t>FastTrack Enablement Activities</a:t>
            </a:r>
          </a:p>
        </p:txBody>
      </p:sp>
      <p:sp>
        <p:nvSpPr>
          <p:cNvPr id="2" name="Content Placeholder 1"/>
          <p:cNvSpPr>
            <a:spLocks noGrp="1"/>
          </p:cNvSpPr>
          <p:nvPr>
            <p:ph type="body" sz="quarter" idx="10"/>
          </p:nvPr>
        </p:nvSpPr>
        <p:spPr>
          <a:xfrm>
            <a:off x="229324" y="742949"/>
            <a:ext cx="8356600" cy="3988001"/>
          </a:xfrm>
        </p:spPr>
        <p:txBody>
          <a:bodyPr/>
          <a:lstStyle/>
          <a:p>
            <a:r>
              <a:rPr lang="en-US" sz="1800"/>
              <a:t>Web-based content syndication</a:t>
            </a:r>
          </a:p>
          <a:p>
            <a:r>
              <a:rPr lang="en-US" sz="1800"/>
              <a:t>Template collateral</a:t>
            </a:r>
          </a:p>
          <a:p>
            <a:pPr lvl="1"/>
            <a:r>
              <a:rPr lang="en-US" sz="1400"/>
              <a:t>Success stories</a:t>
            </a:r>
          </a:p>
          <a:p>
            <a:pPr lvl="1"/>
            <a:r>
              <a:rPr lang="en-US" sz="1400"/>
              <a:t>White papers</a:t>
            </a:r>
          </a:p>
          <a:p>
            <a:pPr lvl="1"/>
            <a:r>
              <a:rPr lang="en-US" sz="1400"/>
              <a:t>Testimonials</a:t>
            </a:r>
          </a:p>
          <a:p>
            <a:r>
              <a:rPr lang="en-US" sz="1800"/>
              <a:t>Customizable collateral</a:t>
            </a:r>
          </a:p>
          <a:p>
            <a:pPr lvl="1"/>
            <a:r>
              <a:rPr lang="en-US" sz="1400"/>
              <a:t>Demand generation</a:t>
            </a:r>
          </a:p>
          <a:p>
            <a:pPr lvl="1"/>
            <a:r>
              <a:rPr lang="en-US" sz="1400"/>
              <a:t>Call scripts</a:t>
            </a:r>
          </a:p>
          <a:p>
            <a:pPr lvl="1"/>
            <a:r>
              <a:rPr lang="en-US" sz="1400"/>
              <a:t>HTML</a:t>
            </a:r>
          </a:p>
          <a:p>
            <a:pPr lvl="1"/>
            <a:r>
              <a:rPr lang="en-US" sz="1400"/>
              <a:t>Executive door openers</a:t>
            </a:r>
          </a:p>
          <a:p>
            <a:r>
              <a:rPr lang="en-US" sz="1800"/>
              <a:t>Joint Marketing</a:t>
            </a:r>
          </a:p>
          <a:p>
            <a:pPr lvl="1"/>
            <a:r>
              <a:rPr lang="en-US" sz="1400"/>
              <a:t>In-Person events</a:t>
            </a:r>
          </a:p>
          <a:p>
            <a:pPr lvl="1"/>
            <a:r>
              <a:rPr lang="en-US" sz="1400"/>
              <a:t>Webinars</a:t>
            </a:r>
          </a:p>
          <a:p>
            <a:pPr lvl="1"/>
            <a:r>
              <a:rPr lang="en-US" sz="1400"/>
              <a:t>Demand generation campaigns</a:t>
            </a:r>
          </a:p>
          <a:p>
            <a:endParaRPr lang="en-US" sz="1800"/>
          </a:p>
        </p:txBody>
      </p:sp>
      <p:sp>
        <p:nvSpPr>
          <p:cNvPr id="13" name="TextBox 12"/>
          <p:cNvSpPr txBox="1"/>
          <p:nvPr/>
        </p:nvSpPr>
        <p:spPr>
          <a:xfrm>
            <a:off x="7446038" y="899403"/>
            <a:ext cx="905005" cy="215444"/>
          </a:xfrm>
          <a:prstGeom prst="rect">
            <a:avLst/>
          </a:prstGeom>
          <a:solidFill>
            <a:schemeClr val="bg1"/>
          </a:solidFill>
        </p:spPr>
        <p:txBody>
          <a:bodyPr wrap="square" rtlCol="0">
            <a:spAutoFit/>
          </a:bodyPr>
          <a:lstStyle/>
          <a:p>
            <a:endParaRPr lang="en-US" sz="800" b="1">
              <a:solidFill>
                <a:schemeClr val="tx1">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4851414" y="1554956"/>
            <a:ext cx="1208867" cy="13984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8D2BA26-A6C6-40F2-A33E-B91CDB4652B8}"/>
              </a:ext>
            </a:extLst>
          </p:cNvPr>
          <p:cNvPicPr>
            <a:picLocks noChangeAspect="1"/>
          </p:cNvPicPr>
          <p:nvPr/>
        </p:nvPicPr>
        <p:blipFill>
          <a:blip r:embed="rId2"/>
          <a:stretch>
            <a:fillRect/>
          </a:stretch>
        </p:blipFill>
        <p:spPr>
          <a:xfrm>
            <a:off x="6692827" y="2078253"/>
            <a:ext cx="1776458" cy="2567581"/>
          </a:xfrm>
          <a:prstGeom prst="rect">
            <a:avLst/>
          </a:prstGeom>
        </p:spPr>
      </p:pic>
      <p:pic>
        <p:nvPicPr>
          <p:cNvPr id="4" name="Picture 3">
            <a:extLst>
              <a:ext uri="{FF2B5EF4-FFF2-40B4-BE49-F238E27FC236}">
                <a16:creationId xmlns:a16="http://schemas.microsoft.com/office/drawing/2014/main" id="{3D8FB8B3-741E-4250-A99E-E262BFAAC70D}"/>
              </a:ext>
            </a:extLst>
          </p:cNvPr>
          <p:cNvPicPr>
            <a:picLocks noChangeAspect="1"/>
          </p:cNvPicPr>
          <p:nvPr/>
        </p:nvPicPr>
        <p:blipFill>
          <a:blip r:embed="rId3"/>
          <a:stretch>
            <a:fillRect/>
          </a:stretch>
        </p:blipFill>
        <p:spPr>
          <a:xfrm>
            <a:off x="3943841" y="781607"/>
            <a:ext cx="3267316" cy="1211530"/>
          </a:xfrm>
          <a:prstGeom prst="rect">
            <a:avLst/>
          </a:prstGeom>
        </p:spPr>
      </p:pic>
      <p:pic>
        <p:nvPicPr>
          <p:cNvPr id="10" name="Grafik 5">
            <a:extLst>
              <a:ext uri="{FF2B5EF4-FFF2-40B4-BE49-F238E27FC236}">
                <a16:creationId xmlns:a16="http://schemas.microsoft.com/office/drawing/2014/main" id="{F76E4A0C-F996-463C-BFD4-ED1F36EDF9E7}"/>
              </a:ext>
            </a:extLst>
          </p:cNvPr>
          <p:cNvPicPr>
            <a:picLocks noChangeAspect="1"/>
          </p:cNvPicPr>
          <p:nvPr/>
        </p:nvPicPr>
        <p:blipFill>
          <a:blip r:embed="rId4"/>
          <a:stretch>
            <a:fillRect/>
          </a:stretch>
        </p:blipFill>
        <p:spPr>
          <a:xfrm>
            <a:off x="4374046" y="2175773"/>
            <a:ext cx="1686235" cy="2202428"/>
          </a:xfrm>
          <a:prstGeom prst="rect">
            <a:avLst/>
          </a:prstGeom>
        </p:spPr>
      </p:pic>
    </p:spTree>
    <p:extLst>
      <p:ext uri="{BB962C8B-B14F-4D97-AF65-F5344CB8AC3E}">
        <p14:creationId xmlns:p14="http://schemas.microsoft.com/office/powerpoint/2010/main" val="985791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37F0-E652-40F8-AFCC-F8219C043521}"/>
              </a:ext>
            </a:extLst>
          </p:cNvPr>
          <p:cNvSpPr>
            <a:spLocks noGrp="1"/>
          </p:cNvSpPr>
          <p:nvPr>
            <p:ph type="title"/>
          </p:nvPr>
        </p:nvSpPr>
        <p:spPr/>
        <p:txBody>
          <a:bodyPr/>
          <a:lstStyle/>
          <a:p>
            <a:r>
              <a:rPr lang="en-US"/>
              <a:t>Summary</a:t>
            </a:r>
          </a:p>
        </p:txBody>
      </p:sp>
    </p:spTree>
    <p:extLst>
      <p:ext uri="{BB962C8B-B14F-4D97-AF65-F5344CB8AC3E}">
        <p14:creationId xmlns:p14="http://schemas.microsoft.com/office/powerpoint/2010/main" val="76323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499" y="2844627"/>
            <a:ext cx="8353425" cy="3600450"/>
          </a:xfrm>
        </p:spPr>
        <p:txBody>
          <a:bodyPr/>
          <a:lstStyle/>
          <a:p>
            <a:pPr marL="742315" lvl="1" indent="-285115">
              <a:spcBef>
                <a:spcPts val="441"/>
              </a:spcBef>
              <a:buClr>
                <a:schemeClr val="accent4"/>
              </a:buClr>
              <a:buSzPct val="125000"/>
              <a:defRPr/>
            </a:pPr>
            <a:r>
              <a:rPr lang="en-US" altLang="en-US" sz="1600">
                <a:latin typeface="Arial" charset="0"/>
                <a:ea typeface="Arial" charset="0"/>
                <a:cs typeface="Arial" charset="0"/>
              </a:rPr>
              <a:t>Innovation and strong patent portfolio with </a:t>
            </a:r>
            <a:r>
              <a:rPr lang="en-US" altLang="en-US" sz="1600">
                <a:solidFill>
                  <a:schemeClr val="accent4"/>
                </a:solidFill>
                <a:latin typeface="Arial" charset="0"/>
                <a:ea typeface="Arial" charset="0"/>
                <a:cs typeface="Arial" charset="0"/>
              </a:rPr>
              <a:t>79 issued patents, 31 pending</a:t>
            </a:r>
            <a:endParaRPr lang="en-US"/>
          </a:p>
          <a:p>
            <a:pPr marL="742315" lvl="1" indent="-285115">
              <a:spcBef>
                <a:spcPts val="441"/>
              </a:spcBef>
              <a:buClr>
                <a:schemeClr val="accent4"/>
              </a:buClr>
              <a:buSzPct val="125000"/>
              <a:defRPr/>
            </a:pPr>
            <a:r>
              <a:rPr lang="en-US" altLang="en-US" sz="1600">
                <a:latin typeface="Arial" charset="0"/>
                <a:ea typeface="Arial" charset="0"/>
                <a:cs typeface="Arial" charset="0"/>
              </a:rPr>
              <a:t>Worldwide reseller channel in </a:t>
            </a:r>
            <a:r>
              <a:rPr lang="en-US" altLang="en-US" sz="1600">
                <a:solidFill>
                  <a:schemeClr val="accent4"/>
                </a:solidFill>
                <a:latin typeface="Arial" charset="0"/>
                <a:ea typeface="Arial" charset="0"/>
                <a:cs typeface="Arial" charset="0"/>
              </a:rPr>
              <a:t>over 90 countries</a:t>
            </a:r>
          </a:p>
          <a:p>
            <a:pPr marL="742315" lvl="1" indent="-285115">
              <a:spcBef>
                <a:spcPts val="441"/>
              </a:spcBef>
              <a:buClr>
                <a:schemeClr val="accent4"/>
              </a:buClr>
              <a:buSzPct val="125000"/>
              <a:defRPr/>
            </a:pPr>
            <a:r>
              <a:rPr lang="en-US" altLang="en-US" sz="1600">
                <a:latin typeface="Arial" charset="0"/>
                <a:ea typeface="Arial" charset="0"/>
                <a:cs typeface="Arial" charset="0"/>
              </a:rPr>
              <a:t>Partnerships with tier one OEMS and strategic industry leaders</a:t>
            </a:r>
          </a:p>
          <a:p>
            <a:pPr marL="742315" lvl="1" indent="-285115">
              <a:spcBef>
                <a:spcPts val="441"/>
              </a:spcBef>
              <a:buClr>
                <a:schemeClr val="accent4"/>
              </a:buClr>
              <a:buSzPct val="125000"/>
              <a:defRPr/>
            </a:pPr>
            <a:r>
              <a:rPr lang="en-US" altLang="en-US" sz="1600">
                <a:latin typeface="Arial" charset="0"/>
                <a:ea typeface="Arial" charset="0"/>
                <a:cs typeface="Arial" charset="0"/>
              </a:rPr>
              <a:t>Proven technologies with </a:t>
            </a:r>
            <a:r>
              <a:rPr lang="en-US" altLang="en-US" sz="1600">
                <a:solidFill>
                  <a:schemeClr val="accent4"/>
                </a:solidFill>
                <a:latin typeface="Arial" charset="0"/>
                <a:ea typeface="Arial" charset="0"/>
                <a:cs typeface="Arial" charset="0"/>
              </a:rPr>
              <a:t>over 1 million installations </a:t>
            </a:r>
            <a:r>
              <a:rPr lang="en-US" altLang="en-US" sz="1600">
                <a:latin typeface="Arial" charset="0"/>
                <a:ea typeface="Arial" charset="0"/>
                <a:cs typeface="Arial" charset="0"/>
              </a:rPr>
              <a:t>worldwide</a:t>
            </a:r>
          </a:p>
          <a:p>
            <a:pPr marL="742315" lvl="1" indent="-285115">
              <a:spcBef>
                <a:spcPts val="441"/>
              </a:spcBef>
              <a:buClr>
                <a:schemeClr val="accent4"/>
              </a:buClr>
              <a:buSzPct val="125000"/>
              <a:defRPr/>
            </a:pPr>
            <a:r>
              <a:rPr lang="en-US" altLang="en-US" sz="1600">
                <a:solidFill>
                  <a:schemeClr val="accent4"/>
                </a:solidFill>
                <a:latin typeface="Arial"/>
                <a:ea typeface="Arial" charset="0"/>
                <a:cs typeface="Arial"/>
              </a:rPr>
              <a:t>Over 40 year legacy </a:t>
            </a:r>
            <a:r>
              <a:rPr lang="en-US" altLang="en-US" sz="1600">
                <a:latin typeface="Arial"/>
                <a:ea typeface="Arial" charset="0"/>
                <a:cs typeface="Arial"/>
              </a:rPr>
              <a:t>of technology leadership</a:t>
            </a:r>
          </a:p>
          <a:p>
            <a:pPr marL="342265" indent="-342265"/>
            <a:endParaRPr lang="en-US" sz="1800"/>
          </a:p>
        </p:txBody>
      </p:sp>
      <p:sp>
        <p:nvSpPr>
          <p:cNvPr id="3" name="Title 2"/>
          <p:cNvSpPr>
            <a:spLocks noGrp="1"/>
          </p:cNvSpPr>
          <p:nvPr>
            <p:ph type="title"/>
          </p:nvPr>
        </p:nvSpPr>
        <p:spPr/>
        <p:txBody>
          <a:bodyPr anchor="t" anchorCtr="0"/>
          <a:lstStyle/>
          <a:p>
            <a:r>
              <a:rPr lang="en-US" sz="2400" i="1">
                <a:solidFill>
                  <a:srgbClr val="002060"/>
                </a:solidFill>
              </a:rPr>
              <a:t>Summary</a:t>
            </a:r>
          </a:p>
        </p:txBody>
      </p:sp>
      <p:sp>
        <p:nvSpPr>
          <p:cNvPr id="17" name="Rectangle 16"/>
          <p:cNvSpPr/>
          <p:nvPr/>
        </p:nvSpPr>
        <p:spPr>
          <a:xfrm>
            <a:off x="1257999" y="782555"/>
            <a:ext cx="6837128" cy="1902606"/>
          </a:xfrm>
          <a:prstGeom prst="rect">
            <a:avLst/>
          </a:prstGeom>
          <a:solidFill>
            <a:schemeClr val="bg1"/>
          </a:solidFill>
          <a:ln w="12700">
            <a:noFill/>
          </a:ln>
          <a:effectLst>
            <a:outerShdw blurRad="50800" dist="38100" algn="l" rotWithShape="0">
              <a:srgbClr val="00206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2168" y="1289991"/>
            <a:ext cx="2215041" cy="7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Shape 5478"/>
          <p:cNvSpPr/>
          <p:nvPr/>
        </p:nvSpPr>
        <p:spPr>
          <a:xfrm>
            <a:off x="4204300" y="974500"/>
            <a:ext cx="3716015" cy="88235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oAutofit/>
          </a:bodyPr>
          <a:lstStyle/>
          <a:p>
            <a:pPr defTabSz="684847">
              <a:defRPr sz="1800"/>
            </a:pPr>
            <a:r>
              <a:rPr lang="en-US" sz="2000">
                <a:solidFill>
                  <a:srgbClr val="0070C0"/>
                </a:solidFill>
                <a:latin typeface="Arial" panose="020B0604020202020204" pitchFamily="34" charset="0"/>
                <a:cs typeface="Arial" panose="020B0604020202020204" pitchFamily="34" charset="0"/>
                <a:sym typeface="Roboto Bold"/>
              </a:rPr>
              <a:t>Storage and backup via Hybrid Cloud for enterprises of all sizes</a:t>
            </a:r>
          </a:p>
          <a:p>
            <a:pPr defTabSz="684847">
              <a:defRPr sz="1800"/>
            </a:pPr>
            <a:endParaRPr lang="en-US" sz="1400">
              <a:solidFill>
                <a:srgbClr val="0180D1"/>
              </a:solidFill>
              <a:latin typeface="Arial" panose="020B0604020202020204" pitchFamily="34" charset="0"/>
              <a:cs typeface="Arial" panose="020B0604020202020204" pitchFamily="34" charset="0"/>
              <a:sym typeface="Roboto Bold"/>
            </a:endParaRPr>
          </a:p>
          <a:p>
            <a:pPr defTabSz="684847">
              <a:lnSpc>
                <a:spcPct val="110000"/>
              </a:lnSpc>
              <a:defRPr sz="1800"/>
            </a:pPr>
            <a:r>
              <a:rPr lang="en-US" sz="1200">
                <a:solidFill>
                  <a:srgbClr val="002060"/>
                </a:solidFill>
                <a:latin typeface="Arial" panose="020B0604020202020204" pitchFamily="34" charset="0"/>
                <a:cs typeface="Arial" panose="020B0604020202020204" pitchFamily="34" charset="0"/>
              </a:rPr>
              <a:t>Provides the trusted safety and security your enterprise requires at every price point and every use case, whether delivered on-premise, via public cloud, or Hybrid Cloud.  </a:t>
            </a:r>
            <a:endParaRPr sz="1200" cap="all">
              <a:solidFill>
                <a:srgbClr val="002060"/>
              </a:solidFill>
              <a:latin typeface="Arial" panose="020B0604020202020204" pitchFamily="34" charset="0"/>
              <a:ea typeface="Roboto Bold"/>
              <a:cs typeface="Arial" panose="020B0604020202020204" pitchFamily="34" charset="0"/>
              <a:sym typeface="Roboto Bold"/>
            </a:endParaRPr>
          </a:p>
        </p:txBody>
      </p:sp>
      <p:sp>
        <p:nvSpPr>
          <p:cNvPr id="7" name="TextBox 6"/>
          <p:cNvSpPr txBox="1"/>
          <p:nvPr/>
        </p:nvSpPr>
        <p:spPr>
          <a:xfrm>
            <a:off x="441351" y="4358729"/>
            <a:ext cx="8167447" cy="328624"/>
          </a:xfrm>
          <a:prstGeom prst="rect">
            <a:avLst/>
          </a:prstGeom>
          <a:noFill/>
          <a:effectLst>
            <a:glow rad="63500">
              <a:schemeClr val="accent1">
                <a:satMod val="175000"/>
                <a:alpha val="40000"/>
              </a:schemeClr>
            </a:glow>
          </a:effectLst>
        </p:spPr>
        <p:txBody>
          <a:bodyPr wrap="square" lIns="81606" tIns="40803" rIns="81606" bIns="40803" rtlCol="0">
            <a:spAutoFit/>
          </a:bodyPr>
          <a:lstStyle/>
          <a:p>
            <a:pPr algn="ctr" defTabSz="456853"/>
            <a:r>
              <a:rPr lang="en-US" sz="1600">
                <a:solidFill>
                  <a:srgbClr val="002060"/>
                </a:solidFill>
                <a:latin typeface="Arial" panose="020B0604020202020204" pitchFamily="34" charset="0"/>
                <a:cs typeface="Arial" panose="020B0604020202020204" pitchFamily="34" charset="0"/>
              </a:rPr>
              <a:t>Learn more at www.overlandtandberg.com</a:t>
            </a:r>
          </a:p>
        </p:txBody>
      </p:sp>
    </p:spTree>
    <p:extLst>
      <p:ext uri="{BB962C8B-B14F-4D97-AF65-F5344CB8AC3E}">
        <p14:creationId xmlns:p14="http://schemas.microsoft.com/office/powerpoint/2010/main" val="2177264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1" name="Group 3"/>
          <p:cNvGrpSpPr>
            <a:grpSpLocks/>
          </p:cNvGrpSpPr>
          <p:nvPr/>
        </p:nvGrpSpPr>
        <p:grpSpPr bwMode="auto">
          <a:xfrm>
            <a:off x="545165" y="306581"/>
            <a:ext cx="1085286" cy="425538"/>
            <a:chOff x="0" y="58"/>
            <a:chExt cx="1823" cy="715"/>
          </a:xfrm>
        </p:grpSpPr>
        <p:sp>
          <p:nvSpPr>
            <p:cNvPr id="22529" name="Rectangle 1"/>
            <p:cNvSpPr>
              <a:spLocks/>
            </p:cNvSpPr>
            <p:nvPr/>
          </p:nvSpPr>
          <p:spPr bwMode="auto">
            <a:xfrm>
              <a:off x="0" y="58"/>
              <a:ext cx="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685629"/>
              <a:endParaRPr lang="en-US" sz="1500">
                <a:solidFill>
                  <a:srgbClr val="FFFFFF"/>
                </a:solidFill>
                <a:latin typeface="Open Sans Bold" charset="0"/>
                <a:ea typeface="ＭＳ Ｐゴシック" charset="0"/>
                <a:cs typeface="Open Sans Bold" charset="0"/>
                <a:sym typeface="Open Sans Bold" charset="0"/>
              </a:endParaRPr>
            </a:p>
          </p:txBody>
        </p:sp>
        <p:sp>
          <p:nvSpPr>
            <p:cNvPr id="22530" name="Rectangle 2"/>
            <p:cNvSpPr>
              <a:spLocks/>
            </p:cNvSpPr>
            <p:nvPr/>
          </p:nvSpPr>
          <p:spPr bwMode="auto">
            <a:xfrm>
              <a:off x="5" y="482"/>
              <a:ext cx="18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685629"/>
              <a:r>
                <a:rPr lang="en-US" sz="1125">
                  <a:solidFill>
                    <a:srgbClr val="FFFFFF"/>
                  </a:solidFill>
                  <a:latin typeface="Open Sans Light" charset="0"/>
                  <a:ea typeface="ＭＳ Ｐゴシック" charset="0"/>
                  <a:cs typeface="Open Sans Light" charset="0"/>
                  <a:sym typeface="Open Sans Light" charset="0"/>
                </a:rPr>
                <a:t>A quick overview</a:t>
              </a:r>
            </a:p>
          </p:txBody>
        </p:sp>
      </p:grpSp>
      <p:sp>
        <p:nvSpPr>
          <p:cNvPr id="3" name="Title 2"/>
          <p:cNvSpPr>
            <a:spLocks noGrp="1"/>
          </p:cNvSpPr>
          <p:nvPr>
            <p:ph type="title"/>
          </p:nvPr>
        </p:nvSpPr>
        <p:spPr/>
        <p:txBody>
          <a:bodyPr anchor="t" anchorCtr="0"/>
          <a:lstStyle/>
          <a:p>
            <a:r>
              <a:rPr lang="en-US" sz="2400" i="1">
                <a:solidFill>
                  <a:srgbClr val="002060"/>
                </a:solidFill>
              </a:rPr>
              <a:t>Overlan</a:t>
            </a:r>
            <a:r>
              <a:rPr lang="en-US"/>
              <a:t>d-Tandberg:  </a:t>
            </a:r>
            <a:r>
              <a:rPr lang="en-US" sz="2400" i="1">
                <a:solidFill>
                  <a:srgbClr val="002060"/>
                </a:solidFill>
              </a:rPr>
              <a:t>Who We Are</a:t>
            </a:r>
          </a:p>
        </p:txBody>
      </p:sp>
      <p:sp>
        <p:nvSpPr>
          <p:cNvPr id="35" name="TextBox 34"/>
          <p:cNvSpPr txBox="1"/>
          <p:nvPr/>
        </p:nvSpPr>
        <p:spPr>
          <a:xfrm>
            <a:off x="258208" y="4131446"/>
            <a:ext cx="8633476" cy="276999"/>
          </a:xfrm>
          <a:prstGeom prst="rect">
            <a:avLst/>
          </a:prstGeom>
          <a:noFill/>
          <a:effectLst>
            <a:glow rad="63500">
              <a:schemeClr val="accent1">
                <a:satMod val="175000"/>
                <a:alpha val="40000"/>
              </a:schemeClr>
            </a:glow>
          </a:effectLst>
        </p:spPr>
        <p:txBody>
          <a:bodyPr wrap="square" lIns="0" tIns="0" rIns="0" bIns="0" rtlCol="0">
            <a:spAutoFit/>
          </a:bodyPr>
          <a:lstStyle/>
          <a:p>
            <a:pPr algn="ctr"/>
            <a:r>
              <a:rPr lang="en-US">
                <a:solidFill>
                  <a:srgbClr val="002060"/>
                </a:solidFill>
                <a:latin typeface="Arial" panose="020B0604020202020204" pitchFamily="34" charset="0"/>
                <a:cs typeface="Arial" panose="020B0604020202020204" pitchFamily="34" charset="0"/>
              </a:rPr>
              <a:t>Built on a legacy of 30+ years of technology leadership and operating history</a:t>
            </a:r>
          </a:p>
        </p:txBody>
      </p:sp>
      <p:sp>
        <p:nvSpPr>
          <p:cNvPr id="65" name="Rectangle 8"/>
          <p:cNvSpPr>
            <a:spLocks/>
          </p:cNvSpPr>
          <p:nvPr/>
        </p:nvSpPr>
        <p:spPr bwMode="auto">
          <a:xfrm>
            <a:off x="5544083" y="2934156"/>
            <a:ext cx="3485939" cy="982388"/>
          </a:xfrm>
          <a:prstGeom prst="rect">
            <a:avLst/>
          </a:prstGeom>
          <a:solidFill>
            <a:srgbClr val="00B0F0"/>
          </a:solidFill>
          <a:ln w="25400" cap="flat">
            <a:noFill/>
            <a:prstDash val="solid"/>
            <a:miter lim="800000"/>
            <a:headEnd type="none" w="med" len="med"/>
            <a:tailEnd type="none" w="med" len="med"/>
          </a:ln>
        </p:spPr>
        <p:txBody>
          <a:bodyPr lIns="0" tIns="0" rIns="0" bIns="0"/>
          <a:lstStyle/>
          <a:p>
            <a:pPr defTabSz="1827887"/>
            <a:endParaRPr lang="en-US" sz="1000">
              <a:solidFill>
                <a:srgbClr val="F6F8F8"/>
              </a:solidFill>
              <a:latin typeface="Calibri"/>
            </a:endParaRPr>
          </a:p>
        </p:txBody>
      </p:sp>
      <p:sp>
        <p:nvSpPr>
          <p:cNvPr id="66" name="Rectangle 5"/>
          <p:cNvSpPr>
            <a:spLocks/>
          </p:cNvSpPr>
          <p:nvPr/>
        </p:nvSpPr>
        <p:spPr bwMode="auto">
          <a:xfrm>
            <a:off x="3723393" y="903567"/>
            <a:ext cx="1751501" cy="3012977"/>
          </a:xfrm>
          <a:prstGeom prst="rect">
            <a:avLst/>
          </a:prstGeom>
          <a:solidFill>
            <a:srgbClr val="E58E1A"/>
          </a:solidFill>
          <a:ln w="25400" cap="flat">
            <a:noFill/>
            <a:prstDash val="solid"/>
            <a:miter lim="800000"/>
            <a:headEnd type="none" w="med" len="med"/>
            <a:tailEnd type="none" w="med" len="med"/>
          </a:ln>
        </p:spPr>
        <p:txBody>
          <a:bodyPr lIns="0" tIns="0" rIns="0" bIns="0"/>
          <a:lstStyle/>
          <a:p>
            <a:pPr defTabSz="1827887"/>
            <a:endParaRPr lang="en-US" sz="1050">
              <a:solidFill>
                <a:srgbClr val="F6F8F8"/>
              </a:solidFill>
              <a:latin typeface="Calibri"/>
            </a:endParaRPr>
          </a:p>
        </p:txBody>
      </p:sp>
      <p:sp>
        <p:nvSpPr>
          <p:cNvPr id="67" name="Rectangle 4"/>
          <p:cNvSpPr>
            <a:spLocks/>
          </p:cNvSpPr>
          <p:nvPr/>
        </p:nvSpPr>
        <p:spPr bwMode="auto">
          <a:xfrm>
            <a:off x="161840" y="903008"/>
            <a:ext cx="3485282" cy="1254382"/>
          </a:xfrm>
          <a:prstGeom prst="rect">
            <a:avLst/>
          </a:prstGeom>
          <a:solidFill>
            <a:srgbClr val="002060"/>
          </a:solidFill>
          <a:ln w="25400" cap="flat">
            <a:noFill/>
            <a:prstDash val="solid"/>
            <a:miter lim="800000"/>
            <a:headEnd type="none" w="med" len="med"/>
            <a:tailEnd type="none" w="med" len="med"/>
          </a:ln>
        </p:spPr>
        <p:txBody>
          <a:bodyPr lIns="0" tIns="0" rIns="0" bIns="0"/>
          <a:lstStyle/>
          <a:p>
            <a:pPr defTabSz="1827887"/>
            <a:endParaRPr lang="en-US" sz="1000">
              <a:solidFill>
                <a:srgbClr val="F6F8F8"/>
              </a:solidFill>
              <a:latin typeface="Arial" charset="0"/>
              <a:ea typeface="Arial" charset="0"/>
              <a:cs typeface="Arial" charset="0"/>
            </a:endParaRPr>
          </a:p>
        </p:txBody>
      </p:sp>
      <p:sp>
        <p:nvSpPr>
          <p:cNvPr id="68" name="Rectangle 6"/>
          <p:cNvSpPr>
            <a:spLocks/>
          </p:cNvSpPr>
          <p:nvPr/>
        </p:nvSpPr>
        <p:spPr bwMode="auto">
          <a:xfrm>
            <a:off x="171959" y="2218331"/>
            <a:ext cx="3487251" cy="1685368"/>
          </a:xfrm>
          <a:prstGeom prst="rect">
            <a:avLst/>
          </a:prstGeom>
          <a:solidFill>
            <a:srgbClr val="0070C0"/>
          </a:solidFill>
          <a:ln w="25400" cap="flat">
            <a:noFill/>
            <a:prstDash val="solid"/>
            <a:miter lim="800000"/>
            <a:headEnd type="none" w="med" len="med"/>
            <a:tailEnd type="none" w="med" len="med"/>
          </a:ln>
        </p:spPr>
        <p:txBody>
          <a:bodyPr lIns="0" tIns="0" rIns="0" bIns="0"/>
          <a:lstStyle/>
          <a:p>
            <a:pPr defTabSz="1827887"/>
            <a:r>
              <a:rPr lang="en-US" sz="1000">
                <a:solidFill>
                  <a:srgbClr val="F6F8F8"/>
                </a:solidFill>
                <a:latin typeface="Arial" charset="0"/>
                <a:ea typeface="Arial" charset="0"/>
                <a:cs typeface="Arial" charset="0"/>
              </a:rPr>
              <a:t> </a:t>
            </a:r>
          </a:p>
        </p:txBody>
      </p:sp>
      <p:sp>
        <p:nvSpPr>
          <p:cNvPr id="69" name="Rectangle 7"/>
          <p:cNvSpPr>
            <a:spLocks/>
          </p:cNvSpPr>
          <p:nvPr/>
        </p:nvSpPr>
        <p:spPr bwMode="auto">
          <a:xfrm>
            <a:off x="5549066" y="1920733"/>
            <a:ext cx="3485282" cy="948562"/>
          </a:xfrm>
          <a:prstGeom prst="rect">
            <a:avLst/>
          </a:prstGeom>
          <a:solidFill>
            <a:schemeClr val="tx2">
              <a:lumMod val="40000"/>
              <a:lumOff val="60000"/>
            </a:schemeClr>
          </a:solidFill>
          <a:ln w="25400" cap="flat">
            <a:noFill/>
            <a:prstDash val="solid"/>
            <a:miter lim="800000"/>
            <a:headEnd type="none" w="med" len="med"/>
            <a:tailEnd type="none" w="med" len="med"/>
          </a:ln>
        </p:spPr>
        <p:txBody>
          <a:bodyPr lIns="0" tIns="0" rIns="0" bIns="0"/>
          <a:lstStyle/>
          <a:p>
            <a:pPr defTabSz="1827887"/>
            <a:endParaRPr lang="en-US" sz="1000">
              <a:solidFill>
                <a:srgbClr val="F6F8F8"/>
              </a:solidFill>
              <a:latin typeface="Calibri"/>
            </a:endParaRPr>
          </a:p>
        </p:txBody>
      </p:sp>
      <p:sp>
        <p:nvSpPr>
          <p:cNvPr id="70" name="Rectangle 8"/>
          <p:cNvSpPr>
            <a:spLocks/>
          </p:cNvSpPr>
          <p:nvPr/>
        </p:nvSpPr>
        <p:spPr bwMode="auto">
          <a:xfrm>
            <a:off x="5543425" y="918228"/>
            <a:ext cx="3485939" cy="937645"/>
          </a:xfrm>
          <a:prstGeom prst="rect">
            <a:avLst/>
          </a:prstGeom>
          <a:solidFill>
            <a:srgbClr val="002060"/>
          </a:solidFill>
          <a:ln w="25400" cap="flat">
            <a:noFill/>
            <a:prstDash val="solid"/>
            <a:miter lim="800000"/>
            <a:headEnd type="none" w="med" len="med"/>
            <a:tailEnd type="none" w="med" len="med"/>
          </a:ln>
        </p:spPr>
        <p:txBody>
          <a:bodyPr lIns="0" tIns="0" rIns="0" bIns="0"/>
          <a:lstStyle/>
          <a:p>
            <a:pPr defTabSz="1827887"/>
            <a:endParaRPr lang="en-US" sz="1000">
              <a:solidFill>
                <a:srgbClr val="F6F8F8"/>
              </a:solidFill>
              <a:latin typeface="Calibri"/>
            </a:endParaRPr>
          </a:p>
        </p:txBody>
      </p:sp>
      <p:sp>
        <p:nvSpPr>
          <p:cNvPr id="71" name="Rectangle 14"/>
          <p:cNvSpPr>
            <a:spLocks/>
          </p:cNvSpPr>
          <p:nvPr/>
        </p:nvSpPr>
        <p:spPr bwMode="auto">
          <a:xfrm>
            <a:off x="1031949" y="1431252"/>
            <a:ext cx="2564474" cy="47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r>
              <a:rPr lang="en-US" sz="1100">
                <a:solidFill>
                  <a:srgbClr val="FFFFFF"/>
                </a:solidFill>
                <a:latin typeface="Arial" panose="020B0604020202020204" pitchFamily="34" charset="0"/>
                <a:ea typeface="Arial" charset="0"/>
                <a:cs typeface="Arial" panose="020B0604020202020204" pitchFamily="34" charset="0"/>
                <a:sym typeface="Open Sans Light" charset="0"/>
              </a:rPr>
              <a:t>Provides the trusted safety and security your enterprise requires at every price point and every use case, whether delivered on-premise, via public cloud, </a:t>
            </a:r>
            <a:br>
              <a:rPr lang="en-US" sz="1100">
                <a:solidFill>
                  <a:srgbClr val="FFFFFF"/>
                </a:solidFill>
                <a:latin typeface="Arial" panose="020B0604020202020204" pitchFamily="34" charset="0"/>
                <a:ea typeface="Arial" charset="0"/>
                <a:cs typeface="Arial" panose="020B0604020202020204" pitchFamily="34" charset="0"/>
                <a:sym typeface="Open Sans Light" charset="0"/>
              </a:rPr>
            </a:br>
            <a:r>
              <a:rPr lang="en-US" sz="1100">
                <a:solidFill>
                  <a:srgbClr val="FFFFFF"/>
                </a:solidFill>
                <a:latin typeface="Arial" panose="020B0604020202020204" pitchFamily="34" charset="0"/>
                <a:ea typeface="Arial" charset="0"/>
                <a:cs typeface="Arial" panose="020B0604020202020204" pitchFamily="34" charset="0"/>
                <a:sym typeface="Open Sans Light" charset="0"/>
              </a:rPr>
              <a:t>or Hybrid Cloud. </a:t>
            </a:r>
          </a:p>
        </p:txBody>
      </p:sp>
      <p:sp>
        <p:nvSpPr>
          <p:cNvPr id="72" name="Rectangle 15"/>
          <p:cNvSpPr>
            <a:spLocks/>
          </p:cNvSpPr>
          <p:nvPr/>
        </p:nvSpPr>
        <p:spPr bwMode="auto">
          <a:xfrm>
            <a:off x="1031949" y="2432414"/>
            <a:ext cx="2221253" cy="5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a:solidFill>
                  <a:srgbClr val="FFFFFF"/>
                </a:solidFill>
                <a:latin typeface="Arial" panose="020B0604020202020204" pitchFamily="34" charset="0"/>
                <a:ea typeface="Arial" charset="0"/>
                <a:cs typeface="Arial" panose="020B0604020202020204" pitchFamily="34" charset="0"/>
                <a:sym typeface="Open Sans Light" charset="0"/>
              </a:rPr>
              <a:t>Who we do it for</a:t>
            </a:r>
          </a:p>
        </p:txBody>
      </p:sp>
      <p:sp>
        <p:nvSpPr>
          <p:cNvPr id="73" name="Rectangle 16"/>
          <p:cNvSpPr>
            <a:spLocks/>
          </p:cNvSpPr>
          <p:nvPr/>
        </p:nvSpPr>
        <p:spPr bwMode="auto">
          <a:xfrm>
            <a:off x="1031948" y="3033756"/>
            <a:ext cx="2502485" cy="41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r>
              <a:rPr lang="en-US" sz="1100">
                <a:solidFill>
                  <a:srgbClr val="FFFFFF"/>
                </a:solidFill>
                <a:latin typeface="Arial" panose="020B0604020202020204" pitchFamily="34" charset="0"/>
                <a:ea typeface="Arial" charset="0"/>
                <a:cs typeface="Arial" panose="020B0604020202020204" pitchFamily="34" charset="0"/>
                <a:sym typeface="Open Sans Light" charset="0"/>
              </a:rPr>
              <a:t>Storage and backup via Hybrid Cloud for enterprises of all sizes, from the SMB to the large enterprise.</a:t>
            </a:r>
          </a:p>
        </p:txBody>
      </p:sp>
      <p:grpSp>
        <p:nvGrpSpPr>
          <p:cNvPr id="74" name="Group 19"/>
          <p:cNvGrpSpPr>
            <a:grpSpLocks/>
          </p:cNvGrpSpPr>
          <p:nvPr/>
        </p:nvGrpSpPr>
        <p:grpSpPr bwMode="auto">
          <a:xfrm>
            <a:off x="310187" y="1269321"/>
            <a:ext cx="582740" cy="465083"/>
            <a:chOff x="0" y="0"/>
            <a:chExt cx="888" cy="832"/>
          </a:xfrm>
        </p:grpSpPr>
        <p:sp>
          <p:nvSpPr>
            <p:cNvPr id="88" name="AutoShape 17"/>
            <p:cNvSpPr>
              <a:spLocks/>
            </p:cNvSpPr>
            <p:nvPr/>
          </p:nvSpPr>
          <p:spPr bwMode="auto">
            <a:xfrm>
              <a:off x="111" y="110"/>
              <a:ext cx="666" cy="444"/>
            </a:xfrm>
            <a:custGeom>
              <a:avLst/>
              <a:gdLst/>
              <a:ahLst/>
              <a:cxnLst/>
              <a:rect l="0" t="0" r="r" b="b"/>
              <a:pathLst>
                <a:path w="21600" h="21600">
                  <a:moveTo>
                    <a:pt x="20700" y="20255"/>
                  </a:moveTo>
                  <a:lnTo>
                    <a:pt x="900" y="20255"/>
                  </a:lnTo>
                  <a:lnTo>
                    <a:pt x="900" y="1350"/>
                  </a:lnTo>
                  <a:lnTo>
                    <a:pt x="20700" y="1350"/>
                  </a:lnTo>
                  <a:cubicBezTo>
                    <a:pt x="20700" y="1350"/>
                    <a:pt x="20700" y="20255"/>
                    <a:pt x="20700" y="20255"/>
                  </a:cubicBezTo>
                  <a:close/>
                  <a:moveTo>
                    <a:pt x="20700" y="0"/>
                  </a:moveTo>
                  <a:lnTo>
                    <a:pt x="900" y="5"/>
                  </a:lnTo>
                  <a:cubicBezTo>
                    <a:pt x="403" y="5"/>
                    <a:pt x="0" y="603"/>
                    <a:pt x="0" y="1350"/>
                  </a:cubicBezTo>
                  <a:lnTo>
                    <a:pt x="0" y="20250"/>
                  </a:lnTo>
                  <a:cubicBezTo>
                    <a:pt x="0" y="20996"/>
                    <a:pt x="403" y="21600"/>
                    <a:pt x="900" y="21600"/>
                  </a:cubicBezTo>
                  <a:lnTo>
                    <a:pt x="20700" y="21600"/>
                  </a:lnTo>
                  <a:cubicBezTo>
                    <a:pt x="21197" y="21600"/>
                    <a:pt x="21600" y="20996"/>
                    <a:pt x="21600" y="20250"/>
                  </a:cubicBezTo>
                  <a:lnTo>
                    <a:pt x="21600" y="1350"/>
                  </a:lnTo>
                  <a:cubicBezTo>
                    <a:pt x="21600" y="603"/>
                    <a:pt x="21197" y="0"/>
                    <a:pt x="20700"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000">
                <a:solidFill>
                  <a:srgbClr val="F6F8F8"/>
                </a:solidFill>
                <a:latin typeface="Calibri"/>
              </a:endParaRPr>
            </a:p>
          </p:txBody>
        </p:sp>
        <p:sp>
          <p:nvSpPr>
            <p:cNvPr id="89" name="AutoShape 18"/>
            <p:cNvSpPr>
              <a:spLocks/>
            </p:cNvSpPr>
            <p:nvPr/>
          </p:nvSpPr>
          <p:spPr bwMode="auto">
            <a:xfrm>
              <a:off x="0" y="0"/>
              <a:ext cx="888" cy="832"/>
            </a:xfrm>
            <a:custGeom>
              <a:avLst/>
              <a:gdLst/>
              <a:ahLst/>
              <a:cxnLst/>
              <a:rect l="0" t="0" r="r" b="b"/>
              <a:pathLst>
                <a:path w="21600" h="21600">
                  <a:moveTo>
                    <a:pt x="20250" y="16562"/>
                  </a:moveTo>
                  <a:cubicBezTo>
                    <a:pt x="20250" y="16959"/>
                    <a:pt x="19947" y="17282"/>
                    <a:pt x="19575" y="17282"/>
                  </a:cubicBezTo>
                  <a:lnTo>
                    <a:pt x="13500" y="17282"/>
                  </a:lnTo>
                  <a:lnTo>
                    <a:pt x="8100" y="17282"/>
                  </a:lnTo>
                  <a:lnTo>
                    <a:pt x="2025" y="17282"/>
                  </a:lnTo>
                  <a:cubicBezTo>
                    <a:pt x="1652" y="17282"/>
                    <a:pt x="1350" y="16959"/>
                    <a:pt x="1350" y="16562"/>
                  </a:cubicBezTo>
                  <a:lnTo>
                    <a:pt x="1350" y="2160"/>
                  </a:lnTo>
                  <a:cubicBezTo>
                    <a:pt x="1350" y="1763"/>
                    <a:pt x="1652" y="1440"/>
                    <a:pt x="2025" y="1440"/>
                  </a:cubicBezTo>
                  <a:lnTo>
                    <a:pt x="19575" y="1440"/>
                  </a:lnTo>
                  <a:cubicBezTo>
                    <a:pt x="19947" y="1440"/>
                    <a:pt x="20250" y="1763"/>
                    <a:pt x="20250" y="2160"/>
                  </a:cubicBezTo>
                  <a:cubicBezTo>
                    <a:pt x="20250" y="2160"/>
                    <a:pt x="20250" y="16562"/>
                    <a:pt x="20250" y="16562"/>
                  </a:cubicBezTo>
                  <a:close/>
                  <a:moveTo>
                    <a:pt x="19575" y="0"/>
                  </a:moveTo>
                  <a:lnTo>
                    <a:pt x="2025" y="0"/>
                  </a:lnTo>
                  <a:cubicBezTo>
                    <a:pt x="906" y="0"/>
                    <a:pt x="0" y="967"/>
                    <a:pt x="0" y="2160"/>
                  </a:cubicBezTo>
                  <a:lnTo>
                    <a:pt x="0" y="16562"/>
                  </a:lnTo>
                  <a:cubicBezTo>
                    <a:pt x="0" y="17753"/>
                    <a:pt x="903" y="18718"/>
                    <a:pt x="2018" y="18722"/>
                  </a:cubicBezTo>
                  <a:lnTo>
                    <a:pt x="8775" y="18722"/>
                  </a:lnTo>
                  <a:lnTo>
                    <a:pt x="8775" y="19597"/>
                  </a:lnTo>
                  <a:lnTo>
                    <a:pt x="4562" y="20181"/>
                  </a:lnTo>
                  <a:cubicBezTo>
                    <a:pt x="4261" y="20262"/>
                    <a:pt x="4050" y="20549"/>
                    <a:pt x="4050" y="20880"/>
                  </a:cubicBezTo>
                  <a:cubicBezTo>
                    <a:pt x="4050" y="21278"/>
                    <a:pt x="4352" y="21600"/>
                    <a:pt x="4725" y="21600"/>
                  </a:cubicBezTo>
                  <a:lnTo>
                    <a:pt x="16875" y="21600"/>
                  </a:lnTo>
                  <a:cubicBezTo>
                    <a:pt x="17248" y="21600"/>
                    <a:pt x="17550" y="21278"/>
                    <a:pt x="17550" y="20880"/>
                  </a:cubicBezTo>
                  <a:cubicBezTo>
                    <a:pt x="17550" y="20549"/>
                    <a:pt x="17339" y="20262"/>
                    <a:pt x="17038" y="20181"/>
                  </a:cubicBezTo>
                  <a:lnTo>
                    <a:pt x="12825" y="19597"/>
                  </a:lnTo>
                  <a:lnTo>
                    <a:pt x="12825" y="18722"/>
                  </a:lnTo>
                  <a:lnTo>
                    <a:pt x="19582" y="18722"/>
                  </a:lnTo>
                  <a:cubicBezTo>
                    <a:pt x="20697" y="18718"/>
                    <a:pt x="21600" y="17753"/>
                    <a:pt x="21600" y="16562"/>
                  </a:cubicBezTo>
                  <a:lnTo>
                    <a:pt x="21600" y="2160"/>
                  </a:lnTo>
                  <a:cubicBezTo>
                    <a:pt x="21600" y="967"/>
                    <a:pt x="20693" y="0"/>
                    <a:pt x="19575"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000">
                <a:solidFill>
                  <a:srgbClr val="F6F8F8"/>
                </a:solidFill>
                <a:latin typeface="Calibri"/>
              </a:endParaRPr>
            </a:p>
          </p:txBody>
        </p:sp>
      </p:grpSp>
      <p:sp>
        <p:nvSpPr>
          <p:cNvPr id="76" name="AutoShape 24"/>
          <p:cNvSpPr>
            <a:spLocks/>
          </p:cNvSpPr>
          <p:nvPr/>
        </p:nvSpPr>
        <p:spPr bwMode="auto">
          <a:xfrm>
            <a:off x="5953142" y="1640879"/>
            <a:ext cx="34124" cy="29068"/>
          </a:xfrm>
          <a:custGeom>
            <a:avLst/>
            <a:gdLst/>
            <a:ahLst/>
            <a:cxnLst/>
            <a:rect l="0" t="0" r="r" b="b"/>
            <a:pathLst>
              <a:path w="21600" h="2160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000">
              <a:solidFill>
                <a:srgbClr val="F6F8F8"/>
              </a:solidFill>
              <a:latin typeface="Calibri"/>
            </a:endParaRPr>
          </a:p>
        </p:txBody>
      </p:sp>
      <p:sp>
        <p:nvSpPr>
          <p:cNvPr id="77" name="Rectangle 26"/>
          <p:cNvSpPr>
            <a:spLocks/>
          </p:cNvSpPr>
          <p:nvPr/>
        </p:nvSpPr>
        <p:spPr bwMode="auto">
          <a:xfrm>
            <a:off x="6438667" y="1327450"/>
            <a:ext cx="2356542" cy="41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r>
              <a:rPr lang="en-US" sz="1100">
                <a:solidFill>
                  <a:srgbClr val="FFFFFF"/>
                </a:solidFill>
                <a:latin typeface="Arial" panose="020B0604020202020204" pitchFamily="34" charset="0"/>
                <a:ea typeface="Arial" charset="0"/>
                <a:cs typeface="Arial" panose="020B0604020202020204" pitchFamily="34" charset="0"/>
                <a:sym typeface="Open Sans Light" charset="0"/>
              </a:rPr>
              <a:t>We partner with resellers in over 90 countries and have over 1 million unit </a:t>
            </a:r>
          </a:p>
          <a:p>
            <a:pPr defTabSz="1827887"/>
            <a:r>
              <a:rPr lang="en-US" sz="1100">
                <a:solidFill>
                  <a:srgbClr val="FFFFFF"/>
                </a:solidFill>
                <a:latin typeface="Arial" panose="020B0604020202020204" pitchFamily="34" charset="0"/>
                <a:ea typeface="Arial" charset="0"/>
                <a:cs typeface="Arial" panose="020B0604020202020204" pitchFamily="34" charset="0"/>
                <a:sym typeface="Open Sans Light" charset="0"/>
              </a:rPr>
              <a:t>deployments worldwide.</a:t>
            </a:r>
          </a:p>
        </p:txBody>
      </p:sp>
      <p:sp>
        <p:nvSpPr>
          <p:cNvPr id="78" name="Rectangle 27"/>
          <p:cNvSpPr>
            <a:spLocks/>
          </p:cNvSpPr>
          <p:nvPr/>
        </p:nvSpPr>
        <p:spPr bwMode="auto">
          <a:xfrm>
            <a:off x="6438667" y="1920733"/>
            <a:ext cx="1968716" cy="39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a:solidFill>
                  <a:schemeClr val="bg1"/>
                </a:solidFill>
                <a:latin typeface="Arial" panose="020B0604020202020204" pitchFamily="34" charset="0"/>
                <a:ea typeface="Arial" charset="0"/>
                <a:cs typeface="Arial" panose="020B0604020202020204" pitchFamily="34" charset="0"/>
                <a:sym typeface="Open Sans Light" charset="0"/>
              </a:rPr>
              <a:t>The team</a:t>
            </a:r>
          </a:p>
        </p:txBody>
      </p:sp>
      <p:sp>
        <p:nvSpPr>
          <p:cNvPr id="79" name="Rectangle 28"/>
          <p:cNvSpPr>
            <a:spLocks/>
          </p:cNvSpPr>
          <p:nvPr/>
        </p:nvSpPr>
        <p:spPr bwMode="auto">
          <a:xfrm>
            <a:off x="6438667" y="2265095"/>
            <a:ext cx="2402396" cy="46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r>
              <a:rPr lang="en-US" sz="1100">
                <a:solidFill>
                  <a:schemeClr val="bg1"/>
                </a:solidFill>
                <a:latin typeface="Arial" panose="020B0604020202020204" pitchFamily="34" charset="0"/>
                <a:ea typeface="Arial" charset="0"/>
                <a:cs typeface="Arial" panose="020B0604020202020204" pitchFamily="34" charset="0"/>
                <a:sym typeface="Open Sans Light" charset="0"/>
              </a:rPr>
              <a:t>An experienced team of executives that have built companies from startup to multi-billion dollar enterprises.</a:t>
            </a:r>
          </a:p>
        </p:txBody>
      </p:sp>
      <p:sp>
        <p:nvSpPr>
          <p:cNvPr id="80" name="AutoShape 81"/>
          <p:cNvSpPr>
            <a:spLocks/>
          </p:cNvSpPr>
          <p:nvPr/>
        </p:nvSpPr>
        <p:spPr bwMode="auto">
          <a:xfrm>
            <a:off x="276391" y="2597318"/>
            <a:ext cx="668792" cy="559147"/>
          </a:xfrm>
          <a:custGeom>
            <a:avLst/>
            <a:gdLst/>
            <a:ahLst/>
            <a:cxnLst/>
            <a:rect l="0" t="0" r="r" b="b"/>
            <a:pathLst>
              <a:path w="21600" h="21600">
                <a:moveTo>
                  <a:pt x="20235" y="9811"/>
                </a:moveTo>
                <a:cubicBezTo>
                  <a:pt x="20221" y="10145"/>
                  <a:pt x="20081" y="10800"/>
                  <a:pt x="18900" y="10800"/>
                </a:cubicBezTo>
                <a:lnTo>
                  <a:pt x="17550" y="10800"/>
                </a:lnTo>
                <a:cubicBezTo>
                  <a:pt x="17364" y="10800"/>
                  <a:pt x="17212" y="10951"/>
                  <a:pt x="17212" y="11138"/>
                </a:cubicBezTo>
                <a:cubicBezTo>
                  <a:pt x="17212" y="11324"/>
                  <a:pt x="17364" y="11475"/>
                  <a:pt x="17550" y="11475"/>
                </a:cubicBezTo>
                <a:lnTo>
                  <a:pt x="18858" y="11475"/>
                </a:lnTo>
                <a:cubicBezTo>
                  <a:pt x="19871" y="11475"/>
                  <a:pt x="20003" y="12315"/>
                  <a:pt x="19938" y="12720"/>
                </a:cubicBezTo>
                <a:cubicBezTo>
                  <a:pt x="19856" y="13223"/>
                  <a:pt x="19619" y="14175"/>
                  <a:pt x="18479" y="14175"/>
                </a:cubicBezTo>
                <a:lnTo>
                  <a:pt x="16875" y="14175"/>
                </a:lnTo>
                <a:cubicBezTo>
                  <a:pt x="16689" y="14175"/>
                  <a:pt x="16537" y="14326"/>
                  <a:pt x="16537" y="14513"/>
                </a:cubicBezTo>
                <a:cubicBezTo>
                  <a:pt x="16537" y="14699"/>
                  <a:pt x="16689" y="14850"/>
                  <a:pt x="16875" y="14850"/>
                </a:cubicBezTo>
                <a:lnTo>
                  <a:pt x="18204" y="14850"/>
                </a:lnTo>
                <a:cubicBezTo>
                  <a:pt x="19343" y="14850"/>
                  <a:pt x="19243" y="15719"/>
                  <a:pt x="19080" y="16238"/>
                </a:cubicBezTo>
                <a:cubicBezTo>
                  <a:pt x="18865" y="16919"/>
                  <a:pt x="18733" y="17550"/>
                  <a:pt x="17298" y="17550"/>
                </a:cubicBezTo>
                <a:lnTo>
                  <a:pt x="16197" y="17550"/>
                </a:lnTo>
                <a:cubicBezTo>
                  <a:pt x="16009" y="17550"/>
                  <a:pt x="15859" y="17701"/>
                  <a:pt x="15859" y="17888"/>
                </a:cubicBezTo>
                <a:cubicBezTo>
                  <a:pt x="15859" y="18073"/>
                  <a:pt x="16009" y="18225"/>
                  <a:pt x="16197" y="18225"/>
                </a:cubicBezTo>
                <a:lnTo>
                  <a:pt x="17255" y="18225"/>
                </a:lnTo>
                <a:cubicBezTo>
                  <a:pt x="17993" y="18225"/>
                  <a:pt x="18028" y="18924"/>
                  <a:pt x="17951" y="19174"/>
                </a:cubicBezTo>
                <a:cubicBezTo>
                  <a:pt x="17866" y="19448"/>
                  <a:pt x="17767" y="19651"/>
                  <a:pt x="17763" y="19661"/>
                </a:cubicBezTo>
                <a:cubicBezTo>
                  <a:pt x="17558" y="20029"/>
                  <a:pt x="17230" y="20250"/>
                  <a:pt x="16534" y="20250"/>
                </a:cubicBezTo>
                <a:lnTo>
                  <a:pt x="12844" y="20250"/>
                </a:lnTo>
                <a:cubicBezTo>
                  <a:pt x="10990" y="20250"/>
                  <a:pt x="9152" y="19829"/>
                  <a:pt x="9104" y="19819"/>
                </a:cubicBezTo>
                <a:cubicBezTo>
                  <a:pt x="6300" y="19173"/>
                  <a:pt x="6152" y="19123"/>
                  <a:pt x="5976" y="19073"/>
                </a:cubicBezTo>
                <a:cubicBezTo>
                  <a:pt x="5976" y="19073"/>
                  <a:pt x="5405" y="18976"/>
                  <a:pt x="5405" y="18478"/>
                </a:cubicBezTo>
                <a:lnTo>
                  <a:pt x="5400" y="9155"/>
                </a:lnTo>
                <a:cubicBezTo>
                  <a:pt x="5400" y="8840"/>
                  <a:pt x="5602" y="8553"/>
                  <a:pt x="5936" y="8452"/>
                </a:cubicBezTo>
                <a:cubicBezTo>
                  <a:pt x="5978" y="8436"/>
                  <a:pt x="6034" y="8419"/>
                  <a:pt x="6075" y="8401"/>
                </a:cubicBezTo>
                <a:cubicBezTo>
                  <a:pt x="9159" y="7125"/>
                  <a:pt x="10097" y="4324"/>
                  <a:pt x="10125" y="2025"/>
                </a:cubicBezTo>
                <a:cubicBezTo>
                  <a:pt x="10129" y="1702"/>
                  <a:pt x="10378" y="1350"/>
                  <a:pt x="10800" y="1350"/>
                </a:cubicBezTo>
                <a:cubicBezTo>
                  <a:pt x="11514" y="1350"/>
                  <a:pt x="12775" y="2782"/>
                  <a:pt x="12775" y="4555"/>
                </a:cubicBezTo>
                <a:cubicBezTo>
                  <a:pt x="12775" y="6155"/>
                  <a:pt x="12712" y="6432"/>
                  <a:pt x="12150" y="8100"/>
                </a:cubicBezTo>
                <a:cubicBezTo>
                  <a:pt x="18900" y="8100"/>
                  <a:pt x="18853" y="8197"/>
                  <a:pt x="19449" y="8353"/>
                </a:cubicBezTo>
                <a:cubicBezTo>
                  <a:pt x="20187" y="8564"/>
                  <a:pt x="20250" y="9176"/>
                  <a:pt x="20250" y="9387"/>
                </a:cubicBezTo>
                <a:cubicBezTo>
                  <a:pt x="20250" y="9618"/>
                  <a:pt x="20244" y="9584"/>
                  <a:pt x="20235" y="9811"/>
                </a:cubicBezTo>
                <a:moveTo>
                  <a:pt x="4725" y="19575"/>
                </a:moveTo>
                <a:cubicBezTo>
                  <a:pt x="4725" y="19948"/>
                  <a:pt x="4423" y="20250"/>
                  <a:pt x="4050" y="20250"/>
                </a:cubicBezTo>
                <a:lnTo>
                  <a:pt x="2025" y="20250"/>
                </a:lnTo>
                <a:cubicBezTo>
                  <a:pt x="1652" y="20250"/>
                  <a:pt x="1350" y="19948"/>
                  <a:pt x="1350" y="19575"/>
                </a:cubicBezTo>
                <a:lnTo>
                  <a:pt x="1350" y="8775"/>
                </a:lnTo>
                <a:cubicBezTo>
                  <a:pt x="1350" y="8402"/>
                  <a:pt x="1652" y="8100"/>
                  <a:pt x="2025" y="8100"/>
                </a:cubicBezTo>
                <a:lnTo>
                  <a:pt x="4050" y="8100"/>
                </a:lnTo>
                <a:cubicBezTo>
                  <a:pt x="4423" y="8100"/>
                  <a:pt x="4725" y="8402"/>
                  <a:pt x="4725" y="8775"/>
                </a:cubicBezTo>
                <a:cubicBezTo>
                  <a:pt x="4725" y="8775"/>
                  <a:pt x="4725" y="19575"/>
                  <a:pt x="4725" y="19575"/>
                </a:cubicBezTo>
                <a:close/>
                <a:moveTo>
                  <a:pt x="19686" y="7069"/>
                </a:moveTo>
                <a:cubicBezTo>
                  <a:pt x="18843" y="6847"/>
                  <a:pt x="16858" y="6850"/>
                  <a:pt x="13956" y="6773"/>
                </a:cubicBezTo>
                <a:cubicBezTo>
                  <a:pt x="14094" y="6140"/>
                  <a:pt x="14125" y="5569"/>
                  <a:pt x="14125" y="4555"/>
                </a:cubicBezTo>
                <a:cubicBezTo>
                  <a:pt x="14125" y="2133"/>
                  <a:pt x="12361" y="0"/>
                  <a:pt x="10800" y="0"/>
                </a:cubicBezTo>
                <a:cubicBezTo>
                  <a:pt x="9699" y="0"/>
                  <a:pt x="8789" y="901"/>
                  <a:pt x="8775" y="2009"/>
                </a:cubicBezTo>
                <a:cubicBezTo>
                  <a:pt x="8760" y="3368"/>
                  <a:pt x="8340" y="5716"/>
                  <a:pt x="6075" y="6907"/>
                </a:cubicBezTo>
                <a:cubicBezTo>
                  <a:pt x="5909" y="6995"/>
                  <a:pt x="5434" y="7229"/>
                  <a:pt x="5365" y="7260"/>
                </a:cubicBezTo>
                <a:lnTo>
                  <a:pt x="5400" y="7290"/>
                </a:lnTo>
                <a:cubicBezTo>
                  <a:pt x="5046" y="6985"/>
                  <a:pt x="4555" y="6750"/>
                  <a:pt x="4050" y="6750"/>
                </a:cubicBezTo>
                <a:lnTo>
                  <a:pt x="2025" y="6750"/>
                </a:lnTo>
                <a:cubicBezTo>
                  <a:pt x="909" y="6750"/>
                  <a:pt x="0" y="7658"/>
                  <a:pt x="0" y="8775"/>
                </a:cubicBezTo>
                <a:lnTo>
                  <a:pt x="0" y="19575"/>
                </a:lnTo>
                <a:cubicBezTo>
                  <a:pt x="0" y="20692"/>
                  <a:pt x="909" y="21600"/>
                  <a:pt x="2025" y="21600"/>
                </a:cubicBezTo>
                <a:lnTo>
                  <a:pt x="4050" y="21600"/>
                </a:lnTo>
                <a:cubicBezTo>
                  <a:pt x="4854" y="21600"/>
                  <a:pt x="5526" y="21115"/>
                  <a:pt x="5851" y="20435"/>
                </a:cubicBezTo>
                <a:cubicBezTo>
                  <a:pt x="5859" y="20437"/>
                  <a:pt x="5874" y="20441"/>
                  <a:pt x="5883" y="20442"/>
                </a:cubicBezTo>
                <a:cubicBezTo>
                  <a:pt x="5928" y="20454"/>
                  <a:pt x="5980" y="20468"/>
                  <a:pt x="6045" y="20485"/>
                </a:cubicBezTo>
                <a:cubicBezTo>
                  <a:pt x="6056" y="20487"/>
                  <a:pt x="6063" y="20489"/>
                  <a:pt x="6075" y="20493"/>
                </a:cubicBezTo>
                <a:cubicBezTo>
                  <a:pt x="6465" y="20589"/>
                  <a:pt x="7212" y="20768"/>
                  <a:pt x="8812" y="21136"/>
                </a:cubicBezTo>
                <a:cubicBezTo>
                  <a:pt x="9156" y="21214"/>
                  <a:pt x="10967" y="21600"/>
                  <a:pt x="12844" y="21600"/>
                </a:cubicBezTo>
                <a:lnTo>
                  <a:pt x="16534" y="21600"/>
                </a:lnTo>
                <a:cubicBezTo>
                  <a:pt x="17659" y="21600"/>
                  <a:pt x="18469" y="21168"/>
                  <a:pt x="18952" y="20299"/>
                </a:cubicBezTo>
                <a:cubicBezTo>
                  <a:pt x="18959" y="20286"/>
                  <a:pt x="19115" y="19982"/>
                  <a:pt x="19241" y="19572"/>
                </a:cubicBezTo>
                <a:cubicBezTo>
                  <a:pt x="19336" y="19264"/>
                  <a:pt x="19372" y="18827"/>
                  <a:pt x="19257" y="18385"/>
                </a:cubicBezTo>
                <a:cubicBezTo>
                  <a:pt x="19981" y="17886"/>
                  <a:pt x="20215" y="17133"/>
                  <a:pt x="20367" y="16644"/>
                </a:cubicBezTo>
                <a:cubicBezTo>
                  <a:pt x="20620" y="15839"/>
                  <a:pt x="20544" y="15236"/>
                  <a:pt x="20367" y="14803"/>
                </a:cubicBezTo>
                <a:cubicBezTo>
                  <a:pt x="20775" y="14418"/>
                  <a:pt x="21123" y="13832"/>
                  <a:pt x="21270" y="12936"/>
                </a:cubicBezTo>
                <a:cubicBezTo>
                  <a:pt x="21361" y="12381"/>
                  <a:pt x="21263" y="11810"/>
                  <a:pt x="21007" y="11335"/>
                </a:cubicBezTo>
                <a:cubicBezTo>
                  <a:pt x="21389" y="10905"/>
                  <a:pt x="21564" y="10366"/>
                  <a:pt x="21583" y="9866"/>
                </a:cubicBezTo>
                <a:lnTo>
                  <a:pt x="21591" y="9725"/>
                </a:lnTo>
                <a:cubicBezTo>
                  <a:pt x="21597" y="9636"/>
                  <a:pt x="21600" y="9581"/>
                  <a:pt x="21600" y="9387"/>
                </a:cubicBezTo>
                <a:cubicBezTo>
                  <a:pt x="21600" y="8534"/>
                  <a:pt x="21010" y="7447"/>
                  <a:pt x="19686" y="7069"/>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600">
              <a:solidFill>
                <a:srgbClr val="F6F8F8"/>
              </a:solidFill>
              <a:latin typeface="Calibri"/>
            </a:endParaRPr>
          </a:p>
        </p:txBody>
      </p:sp>
      <p:sp>
        <p:nvSpPr>
          <p:cNvPr id="81" name="AutoShape 130"/>
          <p:cNvSpPr>
            <a:spLocks/>
          </p:cNvSpPr>
          <p:nvPr/>
        </p:nvSpPr>
        <p:spPr bwMode="auto">
          <a:xfrm>
            <a:off x="5690152" y="2185406"/>
            <a:ext cx="609400" cy="532721"/>
          </a:xfrm>
          <a:custGeom>
            <a:avLst/>
            <a:gdLst/>
            <a:ahLst/>
            <a:cxnLst/>
            <a:rect l="0" t="0" r="r" b="b"/>
            <a:pathLst>
              <a:path w="21373" h="21600">
                <a:moveTo>
                  <a:pt x="1336" y="20250"/>
                </a:moveTo>
                <a:cubicBezTo>
                  <a:pt x="1429" y="20188"/>
                  <a:pt x="3691" y="18689"/>
                  <a:pt x="7071" y="17950"/>
                </a:cubicBezTo>
                <a:lnTo>
                  <a:pt x="8730" y="17587"/>
                </a:lnTo>
                <a:cubicBezTo>
                  <a:pt x="9322" y="17981"/>
                  <a:pt x="9972" y="18225"/>
                  <a:pt x="10687" y="18225"/>
                </a:cubicBezTo>
                <a:cubicBezTo>
                  <a:pt x="11402" y="18225"/>
                  <a:pt x="12052" y="17981"/>
                  <a:pt x="12644" y="17587"/>
                </a:cubicBezTo>
                <a:lnTo>
                  <a:pt x="14303" y="17950"/>
                </a:lnTo>
                <a:cubicBezTo>
                  <a:pt x="17657" y="18683"/>
                  <a:pt x="19911" y="20166"/>
                  <a:pt x="20038" y="20250"/>
                </a:cubicBezTo>
                <a:cubicBezTo>
                  <a:pt x="20038" y="20250"/>
                  <a:pt x="1336" y="20250"/>
                  <a:pt x="1336" y="20250"/>
                </a:cubicBezTo>
                <a:close/>
                <a:moveTo>
                  <a:pt x="13537" y="15794"/>
                </a:moveTo>
                <a:lnTo>
                  <a:pt x="13318" y="16074"/>
                </a:lnTo>
                <a:cubicBezTo>
                  <a:pt x="11726" y="17923"/>
                  <a:pt x="9648" y="17923"/>
                  <a:pt x="8056" y="16074"/>
                </a:cubicBezTo>
                <a:lnTo>
                  <a:pt x="7837" y="15794"/>
                </a:lnTo>
                <a:cubicBezTo>
                  <a:pt x="5977" y="13412"/>
                  <a:pt x="5054" y="10261"/>
                  <a:pt x="5451" y="7256"/>
                </a:cubicBezTo>
                <a:cubicBezTo>
                  <a:pt x="5816" y="4367"/>
                  <a:pt x="7454" y="1350"/>
                  <a:pt x="10687" y="1350"/>
                </a:cubicBezTo>
                <a:cubicBezTo>
                  <a:pt x="13920" y="1350"/>
                  <a:pt x="15558" y="4367"/>
                  <a:pt x="15923" y="7256"/>
                </a:cubicBezTo>
                <a:cubicBezTo>
                  <a:pt x="16318" y="10263"/>
                  <a:pt x="15399" y="13411"/>
                  <a:pt x="13537" y="15794"/>
                </a:cubicBezTo>
                <a:moveTo>
                  <a:pt x="20778" y="19127"/>
                </a:moveTo>
                <a:cubicBezTo>
                  <a:pt x="20645" y="19037"/>
                  <a:pt x="18209" y="17422"/>
                  <a:pt x="14586" y="16631"/>
                </a:cubicBezTo>
                <a:cubicBezTo>
                  <a:pt x="15915" y="14928"/>
                  <a:pt x="16768" y="12639"/>
                  <a:pt x="17130" y="11116"/>
                </a:cubicBezTo>
                <a:cubicBezTo>
                  <a:pt x="17633" y="9004"/>
                  <a:pt x="17438" y="4874"/>
                  <a:pt x="15432" y="2299"/>
                </a:cubicBezTo>
                <a:cubicBezTo>
                  <a:pt x="14260" y="795"/>
                  <a:pt x="12619" y="0"/>
                  <a:pt x="10687" y="0"/>
                </a:cubicBezTo>
                <a:cubicBezTo>
                  <a:pt x="8755" y="0"/>
                  <a:pt x="7114" y="795"/>
                  <a:pt x="5942" y="2299"/>
                </a:cubicBezTo>
                <a:cubicBezTo>
                  <a:pt x="3936" y="4874"/>
                  <a:pt x="3741" y="9004"/>
                  <a:pt x="4244" y="11116"/>
                </a:cubicBezTo>
                <a:cubicBezTo>
                  <a:pt x="4606" y="12639"/>
                  <a:pt x="5459" y="14928"/>
                  <a:pt x="6788" y="16631"/>
                </a:cubicBezTo>
                <a:cubicBezTo>
                  <a:pt x="3165" y="17422"/>
                  <a:pt x="729" y="19037"/>
                  <a:pt x="596" y="19127"/>
                </a:cubicBezTo>
                <a:cubicBezTo>
                  <a:pt x="106" y="19457"/>
                  <a:pt x="-113" y="20072"/>
                  <a:pt x="58" y="20641"/>
                </a:cubicBezTo>
                <a:cubicBezTo>
                  <a:pt x="228" y="21210"/>
                  <a:pt x="748" y="21600"/>
                  <a:pt x="1336" y="21600"/>
                </a:cubicBezTo>
                <a:lnTo>
                  <a:pt x="20038" y="21600"/>
                </a:lnTo>
                <a:cubicBezTo>
                  <a:pt x="20626" y="21600"/>
                  <a:pt x="21146" y="21210"/>
                  <a:pt x="21316" y="20641"/>
                </a:cubicBezTo>
                <a:cubicBezTo>
                  <a:pt x="21487" y="20072"/>
                  <a:pt x="21268" y="19457"/>
                  <a:pt x="20778" y="19127"/>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600">
              <a:solidFill>
                <a:srgbClr val="F6F8F8"/>
              </a:solidFill>
              <a:latin typeface="Calibri"/>
            </a:endParaRPr>
          </a:p>
        </p:txBody>
      </p:sp>
      <p:sp>
        <p:nvSpPr>
          <p:cNvPr id="82" name="AutoShape 20"/>
          <p:cNvSpPr>
            <a:spLocks/>
          </p:cNvSpPr>
          <p:nvPr/>
        </p:nvSpPr>
        <p:spPr bwMode="auto">
          <a:xfrm>
            <a:off x="5708560" y="1137976"/>
            <a:ext cx="518243" cy="485342"/>
          </a:xfrm>
          <a:custGeom>
            <a:avLst/>
            <a:gdLst/>
            <a:ahLst/>
            <a:cxnLst/>
            <a:rect l="0" t="0" r="r" b="b"/>
            <a:pathLst>
              <a:path w="21543" h="21600">
                <a:moveTo>
                  <a:pt x="16976" y="19986"/>
                </a:moveTo>
                <a:lnTo>
                  <a:pt x="11226" y="17680"/>
                </a:lnTo>
                <a:cubicBezTo>
                  <a:pt x="11089" y="17626"/>
                  <a:pt x="10947" y="17608"/>
                  <a:pt x="10806" y="17600"/>
                </a:cubicBezTo>
                <a:lnTo>
                  <a:pt x="19660" y="3838"/>
                </a:lnTo>
                <a:cubicBezTo>
                  <a:pt x="19660" y="3838"/>
                  <a:pt x="16976" y="19986"/>
                  <a:pt x="16976" y="19986"/>
                </a:cubicBezTo>
                <a:close/>
                <a:moveTo>
                  <a:pt x="6859" y="16245"/>
                </a:moveTo>
                <a:cubicBezTo>
                  <a:pt x="6858" y="16242"/>
                  <a:pt x="6856" y="16241"/>
                  <a:pt x="6854" y="16238"/>
                </a:cubicBezTo>
                <a:lnTo>
                  <a:pt x="19607" y="2552"/>
                </a:lnTo>
                <a:lnTo>
                  <a:pt x="8735" y="19537"/>
                </a:lnTo>
                <a:cubicBezTo>
                  <a:pt x="8735" y="19537"/>
                  <a:pt x="6859" y="16245"/>
                  <a:pt x="6859" y="16245"/>
                </a:cubicBezTo>
                <a:close/>
                <a:moveTo>
                  <a:pt x="2111" y="14025"/>
                </a:moveTo>
                <a:lnTo>
                  <a:pt x="17713" y="3595"/>
                </a:lnTo>
                <a:lnTo>
                  <a:pt x="6369" y="15770"/>
                </a:lnTo>
                <a:cubicBezTo>
                  <a:pt x="6309" y="15735"/>
                  <a:pt x="6256" y="15687"/>
                  <a:pt x="6191" y="15661"/>
                </a:cubicBezTo>
                <a:cubicBezTo>
                  <a:pt x="6191" y="15661"/>
                  <a:pt x="2111" y="14025"/>
                  <a:pt x="2111" y="14025"/>
                </a:cubicBezTo>
                <a:close/>
                <a:moveTo>
                  <a:pt x="21234" y="108"/>
                </a:moveTo>
                <a:cubicBezTo>
                  <a:pt x="21123" y="36"/>
                  <a:pt x="20996" y="0"/>
                  <a:pt x="20869" y="0"/>
                </a:cubicBezTo>
                <a:cubicBezTo>
                  <a:pt x="20739" y="0"/>
                  <a:pt x="20609" y="37"/>
                  <a:pt x="20496" y="113"/>
                </a:cubicBezTo>
                <a:lnTo>
                  <a:pt x="299" y="13613"/>
                </a:lnTo>
                <a:cubicBezTo>
                  <a:pt x="91" y="13752"/>
                  <a:pt x="-23" y="13996"/>
                  <a:pt x="3" y="14245"/>
                </a:cubicBezTo>
                <a:cubicBezTo>
                  <a:pt x="29" y="14494"/>
                  <a:pt x="190" y="14709"/>
                  <a:pt x="423" y="14801"/>
                </a:cubicBezTo>
                <a:lnTo>
                  <a:pt x="5690" y="16914"/>
                </a:lnTo>
                <a:lnTo>
                  <a:pt x="8167" y="21260"/>
                </a:lnTo>
                <a:cubicBezTo>
                  <a:pt x="8285" y="21468"/>
                  <a:pt x="8505" y="21597"/>
                  <a:pt x="8744" y="21600"/>
                </a:cubicBezTo>
                <a:lnTo>
                  <a:pt x="8751" y="21600"/>
                </a:lnTo>
                <a:cubicBezTo>
                  <a:pt x="8987" y="21600"/>
                  <a:pt x="9207" y="21475"/>
                  <a:pt x="9329" y="21272"/>
                </a:cubicBezTo>
                <a:lnTo>
                  <a:pt x="10727" y="18934"/>
                </a:lnTo>
                <a:lnTo>
                  <a:pt x="17253" y="21551"/>
                </a:lnTo>
                <a:cubicBezTo>
                  <a:pt x="17333" y="21584"/>
                  <a:pt x="17418" y="21600"/>
                  <a:pt x="17503" y="21600"/>
                </a:cubicBezTo>
                <a:cubicBezTo>
                  <a:pt x="17617" y="21600"/>
                  <a:pt x="17731" y="21571"/>
                  <a:pt x="17833" y="21513"/>
                </a:cubicBezTo>
                <a:cubicBezTo>
                  <a:pt x="18010" y="21413"/>
                  <a:pt x="18134" y="21238"/>
                  <a:pt x="18167" y="21036"/>
                </a:cubicBezTo>
                <a:lnTo>
                  <a:pt x="21533" y="786"/>
                </a:lnTo>
                <a:cubicBezTo>
                  <a:pt x="21577" y="521"/>
                  <a:pt x="21460" y="254"/>
                  <a:pt x="21234" y="108"/>
                </a:cubicBez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1827887"/>
            <a:endParaRPr lang="en-US" sz="1000">
              <a:solidFill>
                <a:srgbClr val="F6F8F8"/>
              </a:solidFill>
              <a:latin typeface="Calibri"/>
            </a:endParaRPr>
          </a:p>
        </p:txBody>
      </p:sp>
      <p:sp>
        <p:nvSpPr>
          <p:cNvPr id="83" name="Rectangle 25"/>
          <p:cNvSpPr>
            <a:spLocks/>
          </p:cNvSpPr>
          <p:nvPr/>
        </p:nvSpPr>
        <p:spPr bwMode="auto">
          <a:xfrm>
            <a:off x="3831186" y="2525761"/>
            <a:ext cx="1595417" cy="5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defTabSz="1827887">
              <a:lnSpc>
                <a:spcPct val="80000"/>
              </a:lnSpc>
            </a:pPr>
            <a:r>
              <a:rPr lang="en-US" sz="1600">
                <a:solidFill>
                  <a:srgbClr val="FFFFFF"/>
                </a:solidFill>
                <a:latin typeface="Arial" panose="020B0604020202020204" pitchFamily="34" charset="0"/>
                <a:ea typeface="Arial" charset="0"/>
                <a:cs typeface="Arial" panose="020B0604020202020204" pitchFamily="34" charset="0"/>
                <a:sym typeface="Open Sans Light" charset="0"/>
              </a:rPr>
              <a:t>Hybrid Cloud Data Protection and Archive</a:t>
            </a:r>
          </a:p>
        </p:txBody>
      </p:sp>
      <p:sp>
        <p:nvSpPr>
          <p:cNvPr id="85" name="Rectangle 84"/>
          <p:cNvSpPr/>
          <p:nvPr/>
        </p:nvSpPr>
        <p:spPr>
          <a:xfrm>
            <a:off x="6387865" y="3229503"/>
            <a:ext cx="2542515" cy="600164"/>
          </a:xfrm>
          <a:prstGeom prst="rect">
            <a:avLst/>
          </a:prstGeom>
        </p:spPr>
        <p:txBody>
          <a:bodyPr wrap="square">
            <a:spAutoFit/>
          </a:bodyPr>
          <a:lstStyle/>
          <a:p>
            <a:pPr defTabSz="1218274">
              <a:spcAft>
                <a:spcPts val="3199"/>
              </a:spcAft>
            </a:pPr>
            <a:r>
              <a:rPr lang="en-US" sz="1100">
                <a:solidFill>
                  <a:schemeClr val="bg1"/>
                </a:solidFill>
                <a:latin typeface="Arial" panose="020B0604020202020204" pitchFamily="34" charset="0"/>
                <a:ea typeface="Arial" charset="0"/>
                <a:cs typeface="Arial" panose="020B0604020202020204" pitchFamily="34" charset="0"/>
              </a:rPr>
              <a:t>Strategic partnerships including Veeam, Veritas, HPe, Lenovo, Fujitsu, and IBM.</a:t>
            </a:r>
          </a:p>
        </p:txBody>
      </p:sp>
      <p:sp>
        <p:nvSpPr>
          <p:cNvPr id="86" name="Rectangle 25"/>
          <p:cNvSpPr>
            <a:spLocks/>
          </p:cNvSpPr>
          <p:nvPr/>
        </p:nvSpPr>
        <p:spPr bwMode="auto">
          <a:xfrm>
            <a:off x="6438667" y="2878096"/>
            <a:ext cx="2402396" cy="42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a:solidFill>
                  <a:srgbClr val="FFFFFF"/>
                </a:solidFill>
                <a:latin typeface="Arial" charset="0"/>
                <a:ea typeface="Arial" charset="0"/>
                <a:cs typeface="Arial" charset="0"/>
                <a:sym typeface="Open Sans Light" charset="0"/>
              </a:rPr>
              <a:t>Our partners</a:t>
            </a:r>
          </a:p>
        </p:txBody>
      </p:sp>
      <p:pic>
        <p:nvPicPr>
          <p:cNvPr id="87" name="Picture 86"/>
          <p:cNvPicPr>
            <a:picLocks noChangeAspect="1"/>
          </p:cNvPicPr>
          <p:nvPr/>
        </p:nvPicPr>
        <p:blipFill>
          <a:blip r:embed="rId3"/>
          <a:stretch>
            <a:fillRect/>
          </a:stretch>
        </p:blipFill>
        <p:spPr>
          <a:xfrm>
            <a:off x="5577952" y="3133968"/>
            <a:ext cx="801450" cy="515647"/>
          </a:xfrm>
          <a:prstGeom prst="rect">
            <a:avLst/>
          </a:prstGeom>
          <a:ln w="28575">
            <a:noFill/>
          </a:ln>
          <a:effectLst/>
        </p:spPr>
      </p:pic>
      <p:sp>
        <p:nvSpPr>
          <p:cNvPr id="90" name="Rectangle 15"/>
          <p:cNvSpPr>
            <a:spLocks/>
          </p:cNvSpPr>
          <p:nvPr/>
        </p:nvSpPr>
        <p:spPr bwMode="auto">
          <a:xfrm>
            <a:off x="1031949" y="845034"/>
            <a:ext cx="2069498" cy="5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a:solidFill>
                  <a:srgbClr val="FFFFFF"/>
                </a:solidFill>
                <a:latin typeface="Arial" panose="020B0604020202020204" pitchFamily="34" charset="0"/>
                <a:ea typeface="Arial" charset="0"/>
                <a:cs typeface="Arial" panose="020B0604020202020204" pitchFamily="34" charset="0"/>
                <a:sym typeface="Open Sans Light" charset="0"/>
              </a:rPr>
              <a:t>What we do</a:t>
            </a:r>
          </a:p>
        </p:txBody>
      </p:sp>
      <p:sp>
        <p:nvSpPr>
          <p:cNvPr id="91" name="Rectangle 15"/>
          <p:cNvSpPr>
            <a:spLocks/>
          </p:cNvSpPr>
          <p:nvPr/>
        </p:nvSpPr>
        <p:spPr bwMode="auto">
          <a:xfrm>
            <a:off x="6438667" y="859870"/>
            <a:ext cx="2069498" cy="5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1827887">
              <a:lnSpc>
                <a:spcPct val="80000"/>
              </a:lnSpc>
            </a:pPr>
            <a:r>
              <a:rPr lang="en-US">
                <a:solidFill>
                  <a:srgbClr val="FFFFFF"/>
                </a:solidFill>
                <a:latin typeface="Arial" panose="020B0604020202020204" pitchFamily="34" charset="0"/>
                <a:ea typeface="Arial" charset="0"/>
                <a:cs typeface="Arial" panose="020B0604020202020204" pitchFamily="34" charset="0"/>
                <a:sym typeface="Open Sans Light" charset="0"/>
              </a:rPr>
              <a:t>Our reach</a:t>
            </a:r>
          </a:p>
        </p:txBody>
      </p:sp>
      <p:sp>
        <p:nvSpPr>
          <p:cNvPr id="2" name="TextBox 1"/>
          <p:cNvSpPr txBox="1"/>
          <p:nvPr/>
        </p:nvSpPr>
        <p:spPr>
          <a:xfrm>
            <a:off x="6327740" y="3100463"/>
            <a:ext cx="51662" cy="636600"/>
          </a:xfrm>
          <a:prstGeom prst="rect">
            <a:avLst/>
          </a:prstGeom>
          <a:solidFill>
            <a:srgbClr val="00B0F0"/>
          </a:solidFill>
        </p:spPr>
        <p:txBody>
          <a:bodyPr wrap="square" rtlCol="0">
            <a:spAutoFit/>
          </a:bodyPr>
          <a:lstStyle/>
          <a:p>
            <a:endParaRPr lang="en-US" b="1">
              <a:solidFill>
                <a:schemeClr val="tx1">
                  <a:lumMod val="7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5564857" y="3587174"/>
            <a:ext cx="45719" cy="149889"/>
          </a:xfrm>
          <a:prstGeom prst="rect">
            <a:avLst/>
          </a:prstGeom>
          <a:solidFill>
            <a:srgbClr val="00B0F0"/>
          </a:solidFill>
        </p:spPr>
        <p:txBody>
          <a:bodyPr wrap="square" rtlCol="0">
            <a:spAutoFit/>
          </a:bodyPr>
          <a:lstStyle/>
          <a:p>
            <a:endParaRPr lang="en-US" b="1">
              <a:solidFill>
                <a:schemeClr val="tx1">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3891143" y="1742131"/>
            <a:ext cx="1377092" cy="486032"/>
          </a:xfrm>
          <a:prstGeom prst="rect">
            <a:avLst/>
          </a:prstGeom>
        </p:spPr>
      </p:pic>
    </p:spTree>
    <p:extLst>
      <p:ext uri="{BB962C8B-B14F-4D97-AF65-F5344CB8AC3E}">
        <p14:creationId xmlns:p14="http://schemas.microsoft.com/office/powerpoint/2010/main" val="295155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p>
        </p:txBody>
      </p:sp>
      <p:sp>
        <p:nvSpPr>
          <p:cNvPr id="3" name="Subtitle 2"/>
          <p:cNvSpPr>
            <a:spLocks noGrp="1"/>
          </p:cNvSpPr>
          <p:nvPr>
            <p:ph type="subTitle" idx="1"/>
          </p:nvPr>
        </p:nvSpPr>
        <p:spPr/>
        <p:txBody>
          <a:bodyPr/>
          <a:lstStyle/>
          <a:p>
            <a:r>
              <a:rPr lang="en-US"/>
              <a:t>www.overlandtandberg.com</a:t>
            </a:r>
          </a:p>
        </p:txBody>
      </p:sp>
    </p:spTree>
    <p:extLst>
      <p:ext uri="{BB962C8B-B14F-4D97-AF65-F5344CB8AC3E}">
        <p14:creationId xmlns:p14="http://schemas.microsoft.com/office/powerpoint/2010/main" val="180886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32" y="229211"/>
            <a:ext cx="8932252" cy="613011"/>
          </a:xfrm>
        </p:spPr>
        <p:txBody>
          <a:bodyPr/>
          <a:lstStyle/>
          <a:p>
            <a:r>
              <a:rPr lang="en-CA"/>
              <a:t>Overland-Tandberg Vision:</a:t>
            </a:r>
          </a:p>
        </p:txBody>
      </p:sp>
      <p:sp>
        <p:nvSpPr>
          <p:cNvPr id="3" name="TextBox 2"/>
          <p:cNvSpPr txBox="1"/>
          <p:nvPr/>
        </p:nvSpPr>
        <p:spPr>
          <a:xfrm>
            <a:off x="190317" y="657354"/>
            <a:ext cx="8841742" cy="369332"/>
          </a:xfrm>
          <a:prstGeom prst="rect">
            <a:avLst/>
          </a:prstGeom>
          <a:noFill/>
        </p:spPr>
        <p:txBody>
          <a:bodyPr wrap="square" rtlCol="0">
            <a:spAutoFit/>
          </a:bodyPr>
          <a:lstStyle/>
          <a:p>
            <a:r>
              <a:rPr lang="en-CA">
                <a:solidFill>
                  <a:srgbClr val="0070C0"/>
                </a:solidFill>
                <a:latin typeface="Arial" panose="020B0604020202020204" pitchFamily="34" charset="0"/>
                <a:cs typeface="Arial" panose="020B0604020202020204" pitchFamily="34" charset="0"/>
              </a:rPr>
              <a:t>Enabling Organizations to Securely Manage and Protect their Digital Assets</a:t>
            </a:r>
          </a:p>
        </p:txBody>
      </p:sp>
      <p:grpSp>
        <p:nvGrpSpPr>
          <p:cNvPr id="7" name="Group 6">
            <a:extLst>
              <a:ext uri="{FF2B5EF4-FFF2-40B4-BE49-F238E27FC236}">
                <a16:creationId xmlns:a16="http://schemas.microsoft.com/office/drawing/2014/main" id="{D7EF071F-5C02-464E-9409-DBF248D44541}"/>
              </a:ext>
            </a:extLst>
          </p:cNvPr>
          <p:cNvGrpSpPr/>
          <p:nvPr/>
        </p:nvGrpSpPr>
        <p:grpSpPr>
          <a:xfrm>
            <a:off x="1606649" y="1357079"/>
            <a:ext cx="6664636" cy="2917328"/>
            <a:chOff x="1606649" y="1357079"/>
            <a:chExt cx="6664636" cy="2917328"/>
          </a:xfrm>
        </p:grpSpPr>
        <p:grpSp>
          <p:nvGrpSpPr>
            <p:cNvPr id="13" name="Group 12"/>
            <p:cNvGrpSpPr/>
            <p:nvPr/>
          </p:nvGrpSpPr>
          <p:grpSpPr>
            <a:xfrm>
              <a:off x="2056807" y="1424109"/>
              <a:ext cx="4972934" cy="2624481"/>
              <a:chOff x="5826034" y="3740136"/>
              <a:chExt cx="13264606" cy="7000435"/>
            </a:xfrm>
          </p:grpSpPr>
          <p:grpSp>
            <p:nvGrpSpPr>
              <p:cNvPr id="10" name="Group 9"/>
              <p:cNvGrpSpPr/>
              <p:nvPr/>
            </p:nvGrpSpPr>
            <p:grpSpPr>
              <a:xfrm>
                <a:off x="5826034" y="5429107"/>
                <a:ext cx="13264606" cy="5311464"/>
                <a:chOff x="3497943" y="5728265"/>
                <a:chExt cx="10435773" cy="4394599"/>
              </a:xfrm>
            </p:grpSpPr>
            <p:pic>
              <p:nvPicPr>
                <p:cNvPr id="6" name="Picture 5"/>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9054" t="63203" r="34194" b="9853"/>
                <a:stretch/>
              </p:blipFill>
              <p:spPr>
                <a:xfrm>
                  <a:off x="3497943" y="7626407"/>
                  <a:ext cx="6647544" cy="2496457"/>
                </a:xfrm>
                <a:prstGeom prst="rect">
                  <a:avLst/>
                </a:prstGeom>
              </p:spPr>
            </p:pic>
            <p:pic>
              <p:nvPicPr>
                <p:cNvPr id="8" name="Picture 7"/>
                <p:cNvPicPr>
                  <a:picLocks noChangeAspect="1"/>
                </p:cNvPicPr>
                <p:nvPr/>
              </p:nvPicPr>
              <p:blipFill rotWithShape="1">
                <a:blip r:embed="rId4"/>
                <a:srcRect l="69266" t="15560" r="4088" b="19952"/>
                <a:stretch/>
              </p:blipFill>
              <p:spPr>
                <a:xfrm>
                  <a:off x="10145487" y="5728265"/>
                  <a:ext cx="3788229" cy="4049485"/>
                </a:xfrm>
                <a:prstGeom prst="rect">
                  <a:avLst/>
                </a:prstGeom>
              </p:spPr>
            </p:pic>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8286" y="3740136"/>
                <a:ext cx="4552265" cy="3896319"/>
              </a:xfrm>
              <a:prstGeom prst="rect">
                <a:avLst/>
              </a:prstGeom>
            </p:spPr>
          </p:pic>
          <p:pic>
            <p:nvPicPr>
              <p:cNvPr id="12" name="Picture 11"/>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37295" t="35457" r="17585" b="51288"/>
              <a:stretch/>
            </p:blipFill>
            <p:spPr>
              <a:xfrm rot="5400000">
                <a:off x="10831299" y="7239225"/>
                <a:ext cx="1040049" cy="171868"/>
              </a:xfrm>
              <a:prstGeom prst="rect">
                <a:avLst/>
              </a:prstGeom>
            </p:spPr>
          </p:pic>
        </p:grpSp>
        <p:sp>
          <p:nvSpPr>
            <p:cNvPr id="14" name="TextBox 13"/>
            <p:cNvSpPr txBox="1"/>
            <p:nvPr/>
          </p:nvSpPr>
          <p:spPr>
            <a:xfrm>
              <a:off x="2056807" y="4028186"/>
              <a:ext cx="6214478" cy="246221"/>
            </a:xfrm>
            <a:prstGeom prst="rect">
              <a:avLst/>
            </a:prstGeom>
            <a:noFill/>
          </p:spPr>
          <p:txBody>
            <a:bodyPr wrap="square" rtlCol="0">
              <a:spAutoFit/>
            </a:bodyPr>
            <a:lstStyle/>
            <a:p>
              <a:r>
                <a:rPr lang="en-CA" sz="1000">
                  <a:solidFill>
                    <a:srgbClr val="005490"/>
                  </a:solidFill>
                  <a:latin typeface="Arial" panose="020B0604020202020204" pitchFamily="34" charset="0"/>
                  <a:cs typeface="Arial" panose="020B0604020202020204" pitchFamily="34" charset="0"/>
                </a:rPr>
                <a:t>                                          </a:t>
              </a:r>
              <a:r>
                <a:rPr lang="en-CA" sz="1000">
                  <a:solidFill>
                    <a:srgbClr val="0070C0"/>
                  </a:solidFill>
                  <a:latin typeface="Arial" panose="020B0604020202020204" pitchFamily="34" charset="0"/>
                  <a:cs typeface="Arial" panose="020B0604020202020204" pitchFamily="34" charset="0"/>
                </a:rPr>
                <a:t>Onsite Infrastructure</a:t>
              </a:r>
              <a:r>
                <a:rPr lang="en-CA" sz="1000">
                  <a:solidFill>
                    <a:srgbClr val="005490"/>
                  </a:solidFill>
                  <a:latin typeface="Arial" panose="020B0604020202020204" pitchFamily="34" charset="0"/>
                  <a:cs typeface="Arial" panose="020B0604020202020204" pitchFamily="34" charset="0"/>
                </a:rPr>
                <a:t>	          </a:t>
              </a:r>
              <a:r>
                <a:rPr lang="en-CA" sz="1000">
                  <a:solidFill>
                    <a:srgbClr val="0070C0"/>
                  </a:solidFill>
                  <a:latin typeface="Arial" panose="020B0604020202020204" pitchFamily="34" charset="0"/>
                  <a:cs typeface="Arial" panose="020B0604020202020204" pitchFamily="34" charset="0"/>
                </a:rPr>
                <a:t>Business Continuity and Data Protection</a:t>
              </a:r>
            </a:p>
          </p:txBody>
        </p:sp>
        <p:pic>
          <p:nvPicPr>
            <p:cNvPr id="16" name="Picture 15"/>
            <p:cNvPicPr>
              <a:picLocks noChangeAspect="1"/>
            </p:cNvPicPr>
            <p:nvPr/>
          </p:nvPicPr>
          <p:blipFill rotWithShape="1">
            <a:blip r:embed="rId7">
              <a:duotone>
                <a:schemeClr val="accent6">
                  <a:shade val="45000"/>
                  <a:satMod val="135000"/>
                </a:schemeClr>
                <a:prstClr val="white"/>
              </a:duotone>
              <a:extLst>
                <a:ext uri="{28A0092B-C50C-407E-A947-70E740481C1C}">
                  <a14:useLocalDpi xmlns:a14="http://schemas.microsoft.com/office/drawing/2010/main" val="0"/>
                </a:ext>
              </a:extLst>
            </a:blip>
            <a:srcRect t="5366"/>
            <a:stretch/>
          </p:blipFill>
          <p:spPr>
            <a:xfrm>
              <a:off x="5551117" y="3163116"/>
              <a:ext cx="726623" cy="687635"/>
            </a:xfrm>
            <a:prstGeom prst="rect">
              <a:avLst/>
            </a:prstGeom>
          </p:spPr>
        </p:pic>
        <p:sp>
          <p:nvSpPr>
            <p:cNvPr id="5" name="TextBox 4"/>
            <p:cNvSpPr txBox="1"/>
            <p:nvPr/>
          </p:nvSpPr>
          <p:spPr>
            <a:xfrm>
              <a:off x="3359376" y="1357079"/>
              <a:ext cx="1537752" cy="246221"/>
            </a:xfrm>
            <a:prstGeom prst="rect">
              <a:avLst/>
            </a:prstGeom>
            <a:noFill/>
          </p:spPr>
          <p:txBody>
            <a:bodyPr wrap="square" rtlCol="0">
              <a:spAutoFit/>
            </a:bodyPr>
            <a:lstStyle/>
            <a:p>
              <a:pPr algn="ctr"/>
              <a:r>
                <a:rPr lang="en-CA" sz="1000">
                  <a:solidFill>
                    <a:srgbClr val="005490"/>
                  </a:solidFill>
                  <a:latin typeface="Arial" panose="020B0604020202020204" pitchFamily="34" charset="0"/>
                  <a:cs typeface="Arial" panose="020B0604020202020204" pitchFamily="34" charset="0"/>
                </a:rPr>
                <a:t>Public Cloud</a:t>
              </a:r>
            </a:p>
          </p:txBody>
        </p:sp>
        <p:sp>
          <p:nvSpPr>
            <p:cNvPr id="18" name="TextBox 17"/>
            <p:cNvSpPr txBox="1"/>
            <p:nvPr/>
          </p:nvSpPr>
          <p:spPr>
            <a:xfrm>
              <a:off x="1606649" y="4028184"/>
              <a:ext cx="1537750" cy="246221"/>
            </a:xfrm>
            <a:prstGeom prst="rect">
              <a:avLst/>
            </a:prstGeom>
            <a:noFill/>
          </p:spPr>
          <p:txBody>
            <a:bodyPr wrap="square" rtlCol="0">
              <a:spAutoFit/>
            </a:bodyPr>
            <a:lstStyle/>
            <a:p>
              <a:pPr algn="ctr"/>
              <a:r>
                <a:rPr lang="en-CA" sz="1000">
                  <a:solidFill>
                    <a:srgbClr val="0070C0"/>
                  </a:solidFill>
                  <a:latin typeface="Arial" panose="020B0604020202020204" pitchFamily="34" charset="0"/>
                  <a:cs typeface="Arial" panose="020B0604020202020204" pitchFamily="34" charset="0"/>
                </a:rPr>
                <a:t>Private Cloud</a:t>
              </a:r>
            </a:p>
          </p:txBody>
        </p:sp>
      </p:grpSp>
      <p:sp>
        <p:nvSpPr>
          <p:cNvPr id="19" name="TextBox 18"/>
          <p:cNvSpPr txBox="1"/>
          <p:nvPr/>
        </p:nvSpPr>
        <p:spPr>
          <a:xfrm>
            <a:off x="2071089" y="4409657"/>
            <a:ext cx="4624052" cy="338554"/>
          </a:xfrm>
          <a:prstGeom prst="rect">
            <a:avLst/>
          </a:prstGeom>
          <a:noFill/>
        </p:spPr>
        <p:txBody>
          <a:bodyPr wrap="square" rtlCol="0">
            <a:spAutoFit/>
          </a:bodyPr>
          <a:lstStyle/>
          <a:p>
            <a:pPr algn="ctr"/>
            <a:r>
              <a:rPr lang="en-CA" sz="1600">
                <a:solidFill>
                  <a:srgbClr val="002060"/>
                </a:solidFill>
                <a:latin typeface="Arial" panose="020B0604020202020204" pitchFamily="34" charset="0"/>
                <a:cs typeface="Arial" panose="020B0604020202020204" pitchFamily="34" charset="0"/>
              </a:rPr>
              <a:t>Hybrid Data Protection and Archive</a:t>
            </a:r>
          </a:p>
        </p:txBody>
      </p:sp>
    </p:spTree>
    <p:extLst>
      <p:ext uri="{BB962C8B-B14F-4D97-AF65-F5344CB8AC3E}">
        <p14:creationId xmlns:p14="http://schemas.microsoft.com/office/powerpoint/2010/main" val="424347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762992" y="1373717"/>
            <a:ext cx="2133044" cy="335718"/>
          </a:xfrm>
          <a:prstGeom prst="rect">
            <a:avLst/>
          </a:prstGeom>
          <a:solidFill>
            <a:srgbClr val="D8EC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a:solidFill>
                  <a:srgbClr val="005490"/>
                </a:solidFill>
              </a:rPr>
              <a:t>TMT</a:t>
            </a:r>
          </a:p>
        </p:txBody>
      </p:sp>
      <p:sp>
        <p:nvSpPr>
          <p:cNvPr id="148" name="Rectangle 147"/>
          <p:cNvSpPr/>
          <p:nvPr/>
        </p:nvSpPr>
        <p:spPr>
          <a:xfrm>
            <a:off x="763626" y="1367453"/>
            <a:ext cx="7618016" cy="694297"/>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a:solidFill>
                <a:schemeClr val="accent5"/>
              </a:solidFill>
            </a:endParaRPr>
          </a:p>
        </p:txBody>
      </p:sp>
      <p:sp>
        <p:nvSpPr>
          <p:cNvPr id="177" name="Rectangle 176"/>
          <p:cNvSpPr/>
          <p:nvPr/>
        </p:nvSpPr>
        <p:spPr>
          <a:xfrm>
            <a:off x="762992" y="3463827"/>
            <a:ext cx="2133044" cy="335718"/>
          </a:xfrm>
          <a:prstGeom prst="rect">
            <a:avLst/>
          </a:prstGeom>
          <a:solidFill>
            <a:srgbClr val="D8EC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a:solidFill>
                  <a:srgbClr val="005490"/>
                </a:solidFill>
              </a:rPr>
              <a:t>Government / Education</a:t>
            </a:r>
          </a:p>
        </p:txBody>
      </p:sp>
      <p:sp>
        <p:nvSpPr>
          <p:cNvPr id="134" name="Rectangle 133"/>
          <p:cNvSpPr/>
          <p:nvPr/>
        </p:nvSpPr>
        <p:spPr>
          <a:xfrm>
            <a:off x="762992" y="675108"/>
            <a:ext cx="2133044" cy="33571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a:solidFill>
                  <a:srgbClr val="005490"/>
                </a:solidFill>
              </a:rPr>
              <a:t>Financial Services</a:t>
            </a:r>
          </a:p>
        </p:txBody>
      </p:sp>
      <p:sp>
        <p:nvSpPr>
          <p:cNvPr id="132" name="Rectangle 131"/>
          <p:cNvSpPr/>
          <p:nvPr/>
        </p:nvSpPr>
        <p:spPr>
          <a:xfrm>
            <a:off x="762992" y="667225"/>
            <a:ext cx="7618016" cy="694297"/>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a:solidFill>
                <a:schemeClr val="accent5"/>
              </a:solidFill>
            </a:endParaRPr>
          </a:p>
        </p:txBody>
      </p:sp>
      <p:sp>
        <p:nvSpPr>
          <p:cNvPr id="176" name="Rectangle 175"/>
          <p:cNvSpPr/>
          <p:nvPr/>
        </p:nvSpPr>
        <p:spPr>
          <a:xfrm>
            <a:off x="762992" y="3463827"/>
            <a:ext cx="7618016" cy="1193990"/>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a:solidFill>
                <a:schemeClr val="accent5"/>
              </a:solidFill>
            </a:endParaRPr>
          </a:p>
        </p:txBody>
      </p:sp>
      <p:sp>
        <p:nvSpPr>
          <p:cNvPr id="175" name="Rectangle 174"/>
          <p:cNvSpPr/>
          <p:nvPr/>
        </p:nvSpPr>
        <p:spPr>
          <a:xfrm>
            <a:off x="762992" y="2750753"/>
            <a:ext cx="2133044" cy="335718"/>
          </a:xfrm>
          <a:prstGeom prst="rect">
            <a:avLst/>
          </a:prstGeom>
          <a:solidFill>
            <a:srgbClr val="D8EC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a:solidFill>
                  <a:srgbClr val="005490"/>
                </a:solidFill>
              </a:rPr>
              <a:t>CPG / Healthcare</a:t>
            </a:r>
          </a:p>
        </p:txBody>
      </p:sp>
      <p:sp>
        <p:nvSpPr>
          <p:cNvPr id="162" name="Rectangle 161"/>
          <p:cNvSpPr/>
          <p:nvPr/>
        </p:nvSpPr>
        <p:spPr>
          <a:xfrm>
            <a:off x="762992" y="2073236"/>
            <a:ext cx="2133044" cy="335718"/>
          </a:xfrm>
          <a:prstGeom prst="rect">
            <a:avLst/>
          </a:prstGeom>
          <a:solidFill>
            <a:srgbClr val="D8ECF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en-US" sz="675">
                <a:solidFill>
                  <a:srgbClr val="005490"/>
                </a:solidFill>
              </a:rPr>
              <a:t>Industrial / A&amp;D / Auto</a:t>
            </a:r>
          </a:p>
        </p:txBody>
      </p:sp>
      <p:sp>
        <p:nvSpPr>
          <p:cNvPr id="161" name="Rectangle 160"/>
          <p:cNvSpPr/>
          <p:nvPr/>
        </p:nvSpPr>
        <p:spPr>
          <a:xfrm>
            <a:off x="762992" y="2073236"/>
            <a:ext cx="7618016" cy="694297"/>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a:solidFill>
                <a:schemeClr val="accent5"/>
              </a:solidFill>
            </a:endParaRPr>
          </a:p>
        </p:txBody>
      </p:sp>
      <p:sp>
        <p:nvSpPr>
          <p:cNvPr id="2" name="Title 1"/>
          <p:cNvSpPr>
            <a:spLocks noGrp="1"/>
          </p:cNvSpPr>
          <p:nvPr>
            <p:ph type="title"/>
          </p:nvPr>
        </p:nvSpPr>
        <p:spPr>
          <a:xfrm>
            <a:off x="228600" y="228600"/>
            <a:ext cx="8357324" cy="514350"/>
          </a:xfrm>
        </p:spPr>
        <p:txBody>
          <a:bodyPr/>
          <a:lstStyle/>
          <a:p>
            <a:r>
              <a:rPr lang="en-US"/>
              <a:t> Broad Global Installed Base in Over 90 Countries</a:t>
            </a:r>
            <a:endParaRPr lang="en-US" b="1">
              <a:solidFill>
                <a:srgbClr val="FF0000"/>
              </a:solidFill>
            </a:endParaRPr>
          </a:p>
        </p:txBody>
      </p:sp>
      <p:pic>
        <p:nvPicPr>
          <p:cNvPr id="107" name="Picture 19" descr="Amex.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4447" y="1012661"/>
            <a:ext cx="319801" cy="319884"/>
          </a:xfrm>
          <a:prstGeom prst="rect">
            <a:avLst/>
          </a:prstGeom>
          <a:noFill/>
          <a:ln w="9525">
            <a:noFill/>
            <a:miter lim="800000"/>
            <a:headEnd/>
            <a:tailEnd/>
          </a:ln>
        </p:spPr>
      </p:pic>
      <p:pic>
        <p:nvPicPr>
          <p:cNvPr id="111" name="Picture 66" descr="Century Bank.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03165" y="827106"/>
            <a:ext cx="852159" cy="256013"/>
          </a:xfrm>
          <a:prstGeom prst="rect">
            <a:avLst/>
          </a:prstGeom>
          <a:noFill/>
          <a:ln w="9525">
            <a:noFill/>
            <a:miter lim="800000"/>
            <a:headEnd/>
            <a:tailEnd/>
          </a:ln>
        </p:spPr>
      </p:pic>
      <p:pic>
        <p:nvPicPr>
          <p:cNvPr id="115" name="Picture 71" descr="Moore Capital.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50228" y="662855"/>
            <a:ext cx="571507" cy="518333"/>
          </a:xfrm>
          <a:prstGeom prst="rect">
            <a:avLst/>
          </a:prstGeom>
          <a:noFill/>
          <a:ln w="9525">
            <a:noFill/>
            <a:miter lim="800000"/>
            <a:headEnd/>
            <a:tailEnd/>
          </a:ln>
        </p:spPr>
      </p:pic>
      <p:pic>
        <p:nvPicPr>
          <p:cNvPr id="138" name="Picture 50" descr="Nickelodeon.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08460" y="1675222"/>
            <a:ext cx="765312" cy="165068"/>
          </a:xfrm>
          <a:prstGeom prst="rect">
            <a:avLst/>
          </a:prstGeom>
          <a:noFill/>
          <a:ln w="9525">
            <a:noFill/>
            <a:miter lim="800000"/>
            <a:headEnd/>
            <a:tailEnd/>
          </a:ln>
        </p:spPr>
      </p:pic>
      <p:pic>
        <p:nvPicPr>
          <p:cNvPr id="139" name="Picture 64" descr="Xchange Telecom.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5928190" y="1628608"/>
            <a:ext cx="681035" cy="242840"/>
          </a:xfrm>
          <a:prstGeom prst="rect">
            <a:avLst/>
          </a:prstGeom>
          <a:noFill/>
          <a:ln w="9525">
            <a:noFill/>
            <a:miter lim="800000"/>
            <a:headEnd/>
            <a:tailEnd/>
          </a:ln>
        </p:spPr>
      </p:pic>
      <p:pic>
        <p:nvPicPr>
          <p:cNvPr id="140" name="Picture 28" descr="Computer Associates.jp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76291" y="1720840"/>
            <a:ext cx="392369" cy="320204"/>
          </a:xfrm>
          <a:prstGeom prst="rect">
            <a:avLst/>
          </a:prstGeom>
          <a:noFill/>
          <a:ln w="9525">
            <a:noFill/>
            <a:miter lim="800000"/>
            <a:headEnd/>
            <a:tailEnd/>
          </a:ln>
        </p:spPr>
      </p:pic>
      <p:pic>
        <p:nvPicPr>
          <p:cNvPr id="141" name="Picture 68" descr="Ricoh.pn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6778649" y="1706677"/>
            <a:ext cx="512415" cy="125635"/>
          </a:xfrm>
          <a:prstGeom prst="rect">
            <a:avLst/>
          </a:prstGeom>
          <a:noFill/>
          <a:ln w="9525">
            <a:noFill/>
            <a:miter lim="800000"/>
            <a:headEnd/>
            <a:tailEnd/>
          </a:ln>
        </p:spPr>
      </p:pic>
      <p:pic>
        <p:nvPicPr>
          <p:cNvPr id="142" name="Picture 29" descr="BT.pn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584130" y="1629395"/>
            <a:ext cx="512415" cy="241266"/>
          </a:xfrm>
          <a:prstGeom prst="rect">
            <a:avLst/>
          </a:prstGeom>
          <a:noFill/>
          <a:ln w="9525">
            <a:noFill/>
            <a:miter lim="800000"/>
            <a:headEnd/>
            <a:tailEnd/>
          </a:ln>
        </p:spPr>
      </p:pic>
      <p:pic>
        <p:nvPicPr>
          <p:cNvPr id="143" name="Picture 34" descr="Fujitsu.pn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590391" y="1736138"/>
            <a:ext cx="479306" cy="239196"/>
          </a:xfrm>
          <a:prstGeom prst="rect">
            <a:avLst/>
          </a:prstGeom>
          <a:noFill/>
          <a:ln w="9525">
            <a:noFill/>
            <a:miter lim="800000"/>
            <a:headEnd/>
            <a:tailEnd/>
          </a:ln>
        </p:spPr>
      </p:pic>
      <p:pic>
        <p:nvPicPr>
          <p:cNvPr id="144" name="Picture 49" descr="TNT.jpg"/>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343779" y="1668421"/>
            <a:ext cx="479306" cy="187197"/>
          </a:xfrm>
          <a:prstGeom prst="rect">
            <a:avLst/>
          </a:prstGeom>
          <a:noFill/>
          <a:ln w="9525">
            <a:noFill/>
            <a:miter lim="800000"/>
            <a:headEnd/>
            <a:tailEnd/>
          </a:ln>
        </p:spPr>
      </p:pic>
      <p:pic>
        <p:nvPicPr>
          <p:cNvPr id="145" name="Picture 14" descr="rittal"/>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44018" y="1620479"/>
            <a:ext cx="279302" cy="3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26" descr="Acer.jpg"/>
          <p:cNvPicPr>
            <a:picLocks noChangeAspect="1"/>
          </p:cNvPicPr>
          <p:nvPr/>
        </p:nvPicPr>
        <p:blipFill>
          <a:blip r:embed="rId14" cstate="print">
            <a:extLst>
              <a:ext uri="{28A0092B-C50C-407E-A947-70E740481C1C}">
                <a14:useLocalDpi xmlns:a14="http://schemas.microsoft.com/office/drawing/2010/main"/>
              </a:ext>
            </a:extLst>
          </a:blip>
          <a:srcRect r="-597"/>
          <a:stretch>
            <a:fillRect/>
          </a:stretch>
        </p:blipFill>
        <p:spPr bwMode="auto">
          <a:xfrm>
            <a:off x="2345526" y="1793432"/>
            <a:ext cx="423746" cy="124607"/>
          </a:xfrm>
          <a:prstGeom prst="rect">
            <a:avLst/>
          </a:prstGeom>
          <a:noFill/>
          <a:ln w="9525">
            <a:noFill/>
            <a:miter lim="800000"/>
            <a:headEnd/>
            <a:tailEnd/>
          </a:ln>
        </p:spPr>
      </p:pic>
      <p:pic>
        <p:nvPicPr>
          <p:cNvPr id="147" name="Picture 51" descr="Konica-Minolta.pn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973110" y="1555522"/>
            <a:ext cx="542244" cy="367187"/>
          </a:xfrm>
          <a:prstGeom prst="rect">
            <a:avLst/>
          </a:prstGeom>
          <a:noFill/>
          <a:ln w="9525">
            <a:noFill/>
            <a:miter lim="800000"/>
            <a:headEnd/>
            <a:tailEnd/>
          </a:ln>
        </p:spPr>
      </p:pic>
      <p:pic>
        <p:nvPicPr>
          <p:cNvPr id="152" name="Picture 37" descr="Johnson-Controls.png"/>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985636" y="2304501"/>
            <a:ext cx="659026" cy="300001"/>
          </a:xfrm>
          <a:prstGeom prst="rect">
            <a:avLst/>
          </a:prstGeom>
          <a:noFill/>
          <a:ln w="9525">
            <a:noFill/>
            <a:miter lim="800000"/>
            <a:headEnd/>
            <a:tailEnd/>
          </a:ln>
        </p:spPr>
      </p:pic>
      <p:pic>
        <p:nvPicPr>
          <p:cNvPr id="153" name="Picture 36" descr="Raytheon.jpg"/>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028013" y="2457072"/>
            <a:ext cx="839741" cy="170180"/>
          </a:xfrm>
          <a:prstGeom prst="rect">
            <a:avLst/>
          </a:prstGeom>
          <a:noFill/>
          <a:ln w="9525">
            <a:noFill/>
            <a:miter lim="800000"/>
            <a:headEnd/>
            <a:tailEnd/>
          </a:ln>
        </p:spPr>
      </p:pic>
      <p:pic>
        <p:nvPicPr>
          <p:cNvPr id="154" name="Picture 22" descr="Boeing.jpg"/>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571704" y="2163702"/>
            <a:ext cx="774690" cy="336326"/>
          </a:xfrm>
          <a:prstGeom prst="rect">
            <a:avLst/>
          </a:prstGeom>
          <a:noFill/>
          <a:ln w="9525">
            <a:noFill/>
            <a:miter lim="800000"/>
            <a:headEnd/>
            <a:tailEnd/>
          </a:ln>
        </p:spPr>
      </p:pic>
      <p:pic>
        <p:nvPicPr>
          <p:cNvPr id="155" name="Picture 35" descr="BAE Systems.jpg"/>
          <p:cNvPicPr>
            <a:picLocks noChangeAspect="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028437" y="2472238"/>
            <a:ext cx="769852" cy="118719"/>
          </a:xfrm>
          <a:prstGeom prst="rect">
            <a:avLst/>
          </a:prstGeom>
          <a:noFill/>
          <a:ln w="9525">
            <a:noFill/>
            <a:miter lim="800000"/>
            <a:headEnd/>
            <a:tailEnd/>
          </a:ln>
        </p:spPr>
      </p:pic>
      <p:pic>
        <p:nvPicPr>
          <p:cNvPr id="156" name="Picture 21" descr="Lockheed Martin.jpg"/>
          <p:cNvPicPr>
            <a:picLocks noChangeAspect="1"/>
          </p:cNvPicPr>
          <p:nvPr/>
        </p:nvPicPr>
        <p:blipFill>
          <a:blip r:embed="rId20" cstate="print">
            <a:extLst>
              <a:ext uri="{28A0092B-C50C-407E-A947-70E740481C1C}">
                <a14:useLocalDpi xmlns:a14="http://schemas.microsoft.com/office/drawing/2010/main"/>
              </a:ext>
            </a:extLst>
          </a:blip>
          <a:srcRect/>
          <a:stretch>
            <a:fillRect/>
          </a:stretch>
        </p:blipFill>
        <p:spPr bwMode="auto">
          <a:xfrm>
            <a:off x="3279070" y="2201342"/>
            <a:ext cx="565712" cy="375604"/>
          </a:xfrm>
          <a:prstGeom prst="rect">
            <a:avLst/>
          </a:prstGeom>
          <a:noFill/>
          <a:ln w="9525">
            <a:noFill/>
            <a:miter lim="800000"/>
            <a:headEnd/>
            <a:tailEnd/>
          </a:ln>
        </p:spPr>
      </p:pic>
      <p:pic>
        <p:nvPicPr>
          <p:cNvPr id="157" name="Picture 69" descr="Philips.png"/>
          <p:cNvPicPr>
            <a:picLocks noChangeAspect="1"/>
          </p:cNvPicPr>
          <p:nvPr/>
        </p:nvPicPr>
        <p:blipFill>
          <a:blip r:embed="rId21" cstate="print">
            <a:extLst>
              <a:ext uri="{28A0092B-C50C-407E-A947-70E740481C1C}">
                <a14:useLocalDpi xmlns:a14="http://schemas.microsoft.com/office/drawing/2010/main"/>
              </a:ext>
            </a:extLst>
          </a:blip>
          <a:srcRect/>
          <a:stretch>
            <a:fillRect/>
          </a:stretch>
        </p:blipFill>
        <p:spPr bwMode="auto">
          <a:xfrm>
            <a:off x="4785515" y="2390987"/>
            <a:ext cx="613101" cy="137019"/>
          </a:xfrm>
          <a:prstGeom prst="rect">
            <a:avLst/>
          </a:prstGeom>
          <a:noFill/>
          <a:ln w="9525">
            <a:noFill/>
            <a:miter lim="800000"/>
            <a:headEnd/>
            <a:tailEnd/>
          </a:ln>
        </p:spPr>
      </p:pic>
      <p:pic>
        <p:nvPicPr>
          <p:cNvPr id="158" name="Picture 53" descr="Ducati.png"/>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502484" y="2271803"/>
            <a:ext cx="318513" cy="336298"/>
          </a:xfrm>
          <a:prstGeom prst="rect">
            <a:avLst/>
          </a:prstGeom>
          <a:noFill/>
          <a:ln w="9525">
            <a:noFill/>
            <a:miter lim="800000"/>
            <a:headEnd/>
            <a:tailEnd/>
          </a:ln>
        </p:spPr>
      </p:pic>
      <p:pic>
        <p:nvPicPr>
          <p:cNvPr id="159" name="Picture 79" descr="Fiat logo.jpg"/>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489832" y="2271803"/>
            <a:ext cx="315293" cy="310804"/>
          </a:xfrm>
          <a:prstGeom prst="rect">
            <a:avLst/>
          </a:prstGeom>
          <a:noFill/>
          <a:ln w="9525">
            <a:noFill/>
            <a:miter lim="800000"/>
            <a:headEnd/>
            <a:tailEnd/>
          </a:ln>
        </p:spPr>
      </p:pic>
      <p:pic>
        <p:nvPicPr>
          <p:cNvPr id="160" name="Picture 67" descr="Volkswagon.png"/>
          <p:cNvPicPr>
            <a:picLocks noChangeAspect="1"/>
          </p:cNvPicPr>
          <p:nvPr/>
        </p:nvPicPr>
        <p:blipFill>
          <a:blip r:embed="rId24" cstate="print">
            <a:extLst>
              <a:ext uri="{28A0092B-C50C-407E-A947-70E740481C1C}">
                <a14:useLocalDpi xmlns:a14="http://schemas.microsoft.com/office/drawing/2010/main"/>
              </a:ext>
            </a:extLst>
          </a:blip>
          <a:srcRect/>
          <a:stretch>
            <a:fillRect/>
          </a:stretch>
        </p:blipFill>
        <p:spPr bwMode="auto">
          <a:xfrm>
            <a:off x="6978213" y="2291643"/>
            <a:ext cx="275022" cy="282880"/>
          </a:xfrm>
          <a:prstGeom prst="rect">
            <a:avLst/>
          </a:prstGeom>
          <a:noFill/>
          <a:ln w="9525">
            <a:noFill/>
            <a:miter lim="800000"/>
            <a:headEnd/>
            <a:tailEnd/>
          </a:ln>
        </p:spPr>
      </p:pic>
      <p:sp>
        <p:nvSpPr>
          <p:cNvPr id="174" name="Rectangle 173"/>
          <p:cNvSpPr/>
          <p:nvPr/>
        </p:nvSpPr>
        <p:spPr>
          <a:xfrm>
            <a:off x="762992" y="2766519"/>
            <a:ext cx="7618016" cy="694297"/>
          </a:xfrm>
          <a:prstGeom prst="rect">
            <a:avLst/>
          </a:prstGeom>
          <a:solidFill>
            <a:schemeClr val="accent1">
              <a:alpha val="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sz="675" b="1">
              <a:solidFill>
                <a:schemeClr val="accent5"/>
              </a:solidFill>
            </a:endParaRPr>
          </a:p>
        </p:txBody>
      </p:sp>
      <p:pic>
        <p:nvPicPr>
          <p:cNvPr id="166" name="Picture 56" descr="Cushman &amp; Wakefield.jpg"/>
          <p:cNvPicPr>
            <a:picLocks noChangeAspect="1"/>
          </p:cNvPicPr>
          <p:nvPr/>
        </p:nvPicPr>
        <p:blipFill>
          <a:blip r:embed="rId25" cstate="print">
            <a:extLst>
              <a:ext uri="{28A0092B-C50C-407E-A947-70E740481C1C}">
                <a14:useLocalDpi xmlns:a14="http://schemas.microsoft.com/office/drawing/2010/main"/>
              </a:ext>
            </a:extLst>
          </a:blip>
          <a:srcRect/>
          <a:stretch>
            <a:fillRect/>
          </a:stretch>
        </p:blipFill>
        <p:spPr bwMode="auto">
          <a:xfrm>
            <a:off x="4013583" y="3011723"/>
            <a:ext cx="645469" cy="157821"/>
          </a:xfrm>
          <a:prstGeom prst="rect">
            <a:avLst/>
          </a:prstGeom>
          <a:noFill/>
          <a:ln w="9525">
            <a:noFill/>
            <a:miter lim="800000"/>
            <a:headEnd/>
            <a:tailEnd/>
          </a:ln>
        </p:spPr>
      </p:pic>
      <p:pic>
        <p:nvPicPr>
          <p:cNvPr id="167" name="Picture 20" descr="hard rock cafe"/>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2874" y="3004835"/>
            <a:ext cx="613847" cy="30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26"/>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287154" y="2953096"/>
            <a:ext cx="396112" cy="29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32" descr="coca-cola-midi.png"/>
          <p:cNvPicPr>
            <a:picLocks noChangeAspect="1"/>
          </p:cNvPicPr>
          <p:nvPr/>
        </p:nvPicPr>
        <p:blipFill>
          <a:blip r:embed="rId28" cstate="print">
            <a:extLst>
              <a:ext uri="{28A0092B-C50C-407E-A947-70E740481C1C}">
                <a14:useLocalDpi xmlns:a14="http://schemas.microsoft.com/office/drawing/2010/main"/>
              </a:ext>
            </a:extLst>
          </a:blip>
          <a:srcRect/>
          <a:stretch>
            <a:fillRect/>
          </a:stretch>
        </p:blipFill>
        <p:spPr bwMode="auto">
          <a:xfrm>
            <a:off x="1205665" y="3123774"/>
            <a:ext cx="598873" cy="229836"/>
          </a:xfrm>
          <a:prstGeom prst="rect">
            <a:avLst/>
          </a:prstGeom>
          <a:noFill/>
          <a:ln w="9525">
            <a:noFill/>
            <a:miter lim="800000"/>
            <a:headEnd/>
            <a:tailEnd/>
          </a:ln>
        </p:spPr>
      </p:pic>
      <p:pic>
        <p:nvPicPr>
          <p:cNvPr id="170" name="Picture 62" descr="Cerner.png"/>
          <p:cNvPicPr>
            <a:picLocks noChangeAspect="1"/>
          </p:cNvPicPr>
          <p:nvPr/>
        </p:nvPicPr>
        <p:blipFill>
          <a:blip r:embed="rId29" cstate="print">
            <a:extLst>
              <a:ext uri="{28A0092B-C50C-407E-A947-70E740481C1C}">
                <a14:useLocalDpi xmlns:a14="http://schemas.microsoft.com/office/drawing/2010/main"/>
              </a:ext>
            </a:extLst>
          </a:blip>
          <a:srcRect/>
          <a:stretch>
            <a:fillRect/>
          </a:stretch>
        </p:blipFill>
        <p:spPr bwMode="auto">
          <a:xfrm>
            <a:off x="4972830" y="3004835"/>
            <a:ext cx="598873" cy="171597"/>
          </a:xfrm>
          <a:prstGeom prst="rect">
            <a:avLst/>
          </a:prstGeom>
          <a:noFill/>
          <a:ln w="9525">
            <a:noFill/>
            <a:miter lim="800000"/>
            <a:headEnd/>
            <a:tailEnd/>
          </a:ln>
        </p:spPr>
      </p:pic>
      <p:pic>
        <p:nvPicPr>
          <p:cNvPr id="171" name="Picture 77" descr="CHG Healthcare.jpg"/>
          <p:cNvPicPr>
            <a:picLocks noChangeAspect="1"/>
          </p:cNvPicPr>
          <p:nvPr/>
        </p:nvPicPr>
        <p:blipFill>
          <a:blip r:embed="rId30" cstate="print">
            <a:extLst>
              <a:ext uri="{28A0092B-C50C-407E-A947-70E740481C1C}">
                <a14:useLocalDpi xmlns:a14="http://schemas.microsoft.com/office/drawing/2010/main"/>
              </a:ext>
            </a:extLst>
          </a:blip>
          <a:srcRect/>
          <a:stretch>
            <a:fillRect/>
          </a:stretch>
        </p:blipFill>
        <p:spPr bwMode="auto">
          <a:xfrm>
            <a:off x="6583244" y="2973092"/>
            <a:ext cx="384213" cy="278795"/>
          </a:xfrm>
          <a:prstGeom prst="rect">
            <a:avLst/>
          </a:prstGeom>
          <a:noFill/>
          <a:ln w="9525">
            <a:noFill/>
            <a:miter lim="800000"/>
            <a:headEnd/>
            <a:tailEnd/>
          </a:ln>
        </p:spPr>
      </p:pic>
      <p:pic>
        <p:nvPicPr>
          <p:cNvPr id="172" name="Picture 58" descr="American Red Cross.jpg"/>
          <p:cNvPicPr>
            <a:picLocks noChangeAspect="1"/>
          </p:cNvPicPr>
          <p:nvPr/>
        </p:nvPicPr>
        <p:blipFill>
          <a:blip r:embed="rId31" cstate="print">
            <a:extLst>
              <a:ext uri="{28A0092B-C50C-407E-A947-70E740481C1C}">
                <a14:useLocalDpi xmlns:a14="http://schemas.microsoft.com/office/drawing/2010/main"/>
              </a:ext>
            </a:extLst>
          </a:blip>
          <a:srcRect t="-2"/>
          <a:stretch>
            <a:fillRect/>
          </a:stretch>
        </p:blipFill>
        <p:spPr bwMode="auto">
          <a:xfrm>
            <a:off x="5917913" y="2867153"/>
            <a:ext cx="403344" cy="390373"/>
          </a:xfrm>
          <a:prstGeom prst="rect">
            <a:avLst/>
          </a:prstGeom>
          <a:noFill/>
          <a:ln w="9525">
            <a:noFill/>
            <a:miter lim="800000"/>
            <a:headEnd/>
            <a:tailEnd/>
          </a:ln>
        </p:spPr>
      </p:pic>
      <p:pic>
        <p:nvPicPr>
          <p:cNvPr id="178" name="Picture 2" descr="C:\Documents and Settings\asalerno\My Documents\My Pictures\logos for EK slide\air_force.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54533" y="3885925"/>
            <a:ext cx="416862" cy="262946"/>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3" descr="C:\Documents and Settings\asalerno\My Documents\My Pictures\logos for EK slide\army_natl_guard.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23565" y="3883002"/>
            <a:ext cx="358300" cy="26879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Documents and Settings\asalerno\My Documents\My Pictures\logos for EK slide\army_reserve.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520351" y="4236038"/>
            <a:ext cx="388461" cy="291422"/>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5" descr="C:\Documents and Settings\asalerno\My Documents\My Pictures\logos for EK slide\dept of the treasury.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513528" y="3874800"/>
            <a:ext cx="380165" cy="285198"/>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6" descr="C:\Documents and Settings\asalerno\My Documents\My Pictures\logos for EK slide\Bureau of Indian Affairs.jp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13936" t="5031" r="9664" b="6395"/>
          <a:stretch/>
        </p:blipFill>
        <p:spPr bwMode="auto">
          <a:xfrm>
            <a:off x="1959642" y="3857161"/>
            <a:ext cx="428715" cy="320475"/>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 descr="C:\Documents and Settings\asalerno\My Documents\My Pictures\logos for EK slide\civil air patrol.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084320" y="4238687"/>
            <a:ext cx="381403" cy="286126"/>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5" descr="C:\Documents and Settings\asalerno\My Documents\My Pictures\logos for EK slide\US-Navy.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387309" y="4211694"/>
            <a:ext cx="431679" cy="340110"/>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6" descr="C:\Documents and Settings\asalerno\My Documents\My Pictures\logos for EK slide\federal reserve bank.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984413" y="4246001"/>
            <a:ext cx="361900" cy="271496"/>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0" descr="C:\Documents and Settings\asalerno\My Documents\My Pictures\logos for EK slide\escambia county courthouse.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144126" y="3509806"/>
            <a:ext cx="397116" cy="29791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1" descr="C:\Documents and Settings\asalerno\My Documents\My Pictures\logos for EK slide\georgia superior courts clerk.bmp"/>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588483" y="3891141"/>
            <a:ext cx="421491" cy="316201"/>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2" descr="C:\Documents and Settings\asalerno\My Documents\My Pictures\logos for EK slide\US bankruptcy court TN.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321991" y="4303718"/>
            <a:ext cx="392616" cy="294539"/>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7" descr="C:\Documents and Settings\asalerno\My Documents\My Pictures\logos for EK slide\US Disctrict Court_OH.gif"/>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086446" y="3507739"/>
            <a:ext cx="398641" cy="30204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9" descr="C:\Documents and Settings\asalerno\My Documents\My Pictures\logos for EK slide\county of santa barbara.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588303" y="3504999"/>
            <a:ext cx="421849" cy="30753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3" descr="C:\Documents and Settings\asalerno\My Documents\My Pictures\logos for EK slide\dept of justice.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839269" y="4278286"/>
            <a:ext cx="460417" cy="345403"/>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1" descr="C:\Documents and Settings\asalerno\My Documents\My Pictures\logos for EK slide\secretary of idaho state.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086445" y="3888554"/>
            <a:ext cx="407902" cy="321376"/>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3" descr="C:\Documents and Settings\asalerno\My Documents\My Pictures\logos for EK slide\US Probation Office.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153865" y="3907591"/>
            <a:ext cx="377637" cy="283302"/>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3" descr="C:\Documents and Settings\asalerno\My Documents\My Pictures\logos for EK slide\NASA.jp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691143" y="3523876"/>
            <a:ext cx="451127" cy="282028"/>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C:\Documents and Settings\asalerno\My Documents\My Pictures\logos for EK slide\NASA Langley.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685746" y="4309240"/>
            <a:ext cx="537398" cy="26317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5" descr="C:\Documents and Settings\asalerno\My Documents\My Pictures\logos for EK slide\FAA.jp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675648" y="3857161"/>
            <a:ext cx="471540" cy="352175"/>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6" descr="C:\Documents and Settings\asalerno\My Documents\My Pictures\logos for EK slide\NIST.jp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197102" y="3857161"/>
            <a:ext cx="477279" cy="12183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7" descr="C:\Documents and Settings\asalerno\My Documents\My Pictures\logos for EK slide\nature conservancy.jpg"/>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171864" y="4033248"/>
            <a:ext cx="633788" cy="160131"/>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8" descr="C:\Documents and Settings\asalerno\My Documents\My Pictures\logos for EK slide\NATL Fish and wildlife.jp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322102" y="3531924"/>
            <a:ext cx="351984" cy="253679"/>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9" descr="C:\Documents and Settings\asalerno\My Documents\My Pictures\logos for EK slide\national library of medicine.jp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888987" y="3884626"/>
            <a:ext cx="372684" cy="285883"/>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75" descr="USDA.jpg"/>
          <p:cNvPicPr>
            <a:picLocks noChangeAspect="1"/>
          </p:cNvPicPr>
          <p:nvPr/>
        </p:nvPicPr>
        <p:blipFill>
          <a:blip r:embed="rId55" cstate="print">
            <a:extLst>
              <a:ext uri="{28A0092B-C50C-407E-A947-70E740481C1C}">
                <a14:useLocalDpi xmlns:a14="http://schemas.microsoft.com/office/drawing/2010/main"/>
              </a:ext>
            </a:extLst>
          </a:blip>
          <a:srcRect/>
          <a:stretch>
            <a:fillRect/>
          </a:stretch>
        </p:blipFill>
        <p:spPr bwMode="auto">
          <a:xfrm>
            <a:off x="4807625" y="3542527"/>
            <a:ext cx="338512" cy="232472"/>
          </a:xfrm>
          <a:prstGeom prst="rect">
            <a:avLst/>
          </a:prstGeom>
          <a:noFill/>
          <a:ln w="9525">
            <a:noFill/>
            <a:miter lim="800000"/>
            <a:headEnd/>
            <a:tailEnd/>
          </a:ln>
        </p:spPr>
      </p:pic>
      <p:pic>
        <p:nvPicPr>
          <p:cNvPr id="209" name="Picture 74" descr="USGS.jpg"/>
          <p:cNvPicPr>
            <a:picLocks noChangeAspect="1"/>
          </p:cNvPicPr>
          <p:nvPr/>
        </p:nvPicPr>
        <p:blipFill>
          <a:blip r:embed="rId56" cstate="print">
            <a:extLst>
              <a:ext uri="{28A0092B-C50C-407E-A947-70E740481C1C}">
                <a14:useLocalDpi xmlns:a14="http://schemas.microsoft.com/office/drawing/2010/main"/>
              </a:ext>
            </a:extLst>
          </a:blip>
          <a:srcRect/>
          <a:stretch>
            <a:fillRect/>
          </a:stretch>
        </p:blipFill>
        <p:spPr bwMode="auto">
          <a:xfrm>
            <a:off x="4721667" y="4421314"/>
            <a:ext cx="465832" cy="171827"/>
          </a:xfrm>
          <a:prstGeom prst="rect">
            <a:avLst/>
          </a:prstGeom>
          <a:noFill/>
          <a:ln w="9525">
            <a:noFill/>
            <a:miter lim="800000"/>
            <a:headEnd/>
            <a:tailEnd/>
          </a:ln>
        </p:spPr>
      </p:pic>
      <p:pic>
        <p:nvPicPr>
          <p:cNvPr id="210" name="Picture 54" descr="EPA.jpg"/>
          <p:cNvPicPr>
            <a:picLocks noChangeAspect="1"/>
          </p:cNvPicPr>
          <p:nvPr/>
        </p:nvPicPr>
        <p:blipFill rotWithShape="1">
          <a:blip r:embed="rId57" cstate="print">
            <a:extLst>
              <a:ext uri="{28A0092B-C50C-407E-A947-70E740481C1C}">
                <a14:useLocalDpi xmlns:a14="http://schemas.microsoft.com/office/drawing/2010/main"/>
              </a:ext>
            </a:extLst>
          </a:blip>
          <a:srcRect r="37021" b="49224"/>
          <a:stretch/>
        </p:blipFill>
        <p:spPr bwMode="auto">
          <a:xfrm>
            <a:off x="4632258" y="4263020"/>
            <a:ext cx="377160" cy="133073"/>
          </a:xfrm>
          <a:prstGeom prst="rect">
            <a:avLst/>
          </a:prstGeom>
          <a:noFill/>
          <a:ln w="9525">
            <a:noFill/>
            <a:miter lim="800000"/>
            <a:headEnd/>
            <a:tailEnd/>
          </a:ln>
        </p:spPr>
      </p:pic>
      <p:pic>
        <p:nvPicPr>
          <p:cNvPr id="211" name="Picture 60" descr="Nat'l Institute of Health.jpg"/>
          <p:cNvPicPr>
            <a:picLocks noChangeAspect="1"/>
          </p:cNvPicPr>
          <p:nvPr/>
        </p:nvPicPr>
        <p:blipFill>
          <a:blip r:embed="rId58" cstate="print">
            <a:extLst>
              <a:ext uri="{28A0092B-C50C-407E-A947-70E740481C1C}">
                <a14:useLocalDpi xmlns:a14="http://schemas.microsoft.com/office/drawing/2010/main"/>
              </a:ext>
            </a:extLst>
          </a:blip>
          <a:srcRect/>
          <a:stretch>
            <a:fillRect/>
          </a:stretch>
        </p:blipFill>
        <p:spPr bwMode="auto">
          <a:xfrm>
            <a:off x="4295948" y="4322571"/>
            <a:ext cx="260920" cy="257695"/>
          </a:xfrm>
          <a:prstGeom prst="rect">
            <a:avLst/>
          </a:prstGeom>
          <a:noFill/>
          <a:ln w="9525">
            <a:noFill/>
            <a:miter lim="800000"/>
            <a:headEnd/>
            <a:tailEnd/>
          </a:ln>
        </p:spPr>
      </p:pic>
      <p:sp>
        <p:nvSpPr>
          <p:cNvPr id="212" name="Rectangle 211"/>
          <p:cNvSpPr/>
          <p:nvPr/>
        </p:nvSpPr>
        <p:spPr>
          <a:xfrm>
            <a:off x="1025634" y="3821878"/>
            <a:ext cx="1852116" cy="751358"/>
          </a:xfrm>
          <a:prstGeom prst="rect">
            <a:avLst/>
          </a:prstGeom>
          <a:noFill/>
          <a:ln w="1905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3" name="Rectangle 212"/>
          <p:cNvSpPr/>
          <p:nvPr/>
        </p:nvSpPr>
        <p:spPr>
          <a:xfrm>
            <a:off x="3670303" y="3493526"/>
            <a:ext cx="1680560" cy="1111303"/>
          </a:xfrm>
          <a:prstGeom prst="rect">
            <a:avLst/>
          </a:prstGeom>
          <a:noFill/>
          <a:ln w="1905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4" name="Rectangle 213"/>
          <p:cNvSpPr/>
          <p:nvPr/>
        </p:nvSpPr>
        <p:spPr>
          <a:xfrm>
            <a:off x="5960264" y="3493854"/>
            <a:ext cx="1643751" cy="1129835"/>
          </a:xfrm>
          <a:prstGeom prst="rect">
            <a:avLst/>
          </a:prstGeom>
          <a:noFill/>
          <a:ln w="1905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2050" name="Picture 2" descr="Image result for state bank of india"/>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624964" y="698619"/>
            <a:ext cx="443571" cy="443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r eastern international bank"/>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865742" y="1061114"/>
            <a:ext cx="1123590" cy="2492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llianz investment bank"/>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198339" y="659715"/>
            <a:ext cx="857250" cy="60721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5" descr="Wawa.jpg">
            <a:extLst>
              <a:ext uri="{FF2B5EF4-FFF2-40B4-BE49-F238E27FC236}">
                <a16:creationId xmlns:a16="http://schemas.microsoft.com/office/drawing/2014/main" id="{36D9ACB9-EC3E-47AF-82B5-F1F821E186DE}"/>
              </a:ext>
            </a:extLst>
          </p:cNvPr>
          <p:cNvPicPr>
            <a:picLocks noChangeAspect="1"/>
          </p:cNvPicPr>
          <p:nvPr/>
        </p:nvPicPr>
        <p:blipFill>
          <a:blip r:embed="rId62" cstate="print">
            <a:extLst>
              <a:ext uri="{28A0092B-C50C-407E-A947-70E740481C1C}">
                <a14:useLocalDpi xmlns:a14="http://schemas.microsoft.com/office/drawing/2010/main"/>
              </a:ext>
            </a:extLst>
          </a:blip>
          <a:srcRect/>
          <a:stretch>
            <a:fillRect/>
          </a:stretch>
        </p:blipFill>
        <p:spPr bwMode="auto">
          <a:xfrm>
            <a:off x="2067689" y="3125820"/>
            <a:ext cx="532344" cy="234478"/>
          </a:xfrm>
          <a:prstGeom prst="rect">
            <a:avLst/>
          </a:prstGeom>
          <a:noFill/>
          <a:ln w="9525">
            <a:noFill/>
            <a:miter lim="800000"/>
            <a:headEnd/>
            <a:tailEnd/>
          </a:ln>
        </p:spPr>
      </p:pic>
      <p:pic>
        <p:nvPicPr>
          <p:cNvPr id="77" name="Picture 70" descr="JP Morgan.jpg">
            <a:extLst>
              <a:ext uri="{FF2B5EF4-FFF2-40B4-BE49-F238E27FC236}">
                <a16:creationId xmlns:a16="http://schemas.microsoft.com/office/drawing/2014/main" id="{AAAF4D6E-FEB2-4C14-8081-DE6909537F88}"/>
              </a:ext>
            </a:extLst>
          </p:cNvPr>
          <p:cNvPicPr>
            <a:picLocks noChangeAspect="1"/>
          </p:cNvPicPr>
          <p:nvPr/>
        </p:nvPicPr>
        <p:blipFill>
          <a:blip r:embed="rId63" cstate="print">
            <a:extLst>
              <a:ext uri="{28A0092B-C50C-407E-A947-70E740481C1C}">
                <a14:useLocalDpi xmlns:a14="http://schemas.microsoft.com/office/drawing/2010/main"/>
              </a:ext>
            </a:extLst>
          </a:blip>
          <a:srcRect/>
          <a:stretch>
            <a:fillRect/>
          </a:stretch>
        </p:blipFill>
        <p:spPr bwMode="auto">
          <a:xfrm>
            <a:off x="3178120" y="749751"/>
            <a:ext cx="1258056" cy="315051"/>
          </a:xfrm>
          <a:prstGeom prst="rect">
            <a:avLst/>
          </a:prstGeom>
          <a:noFill/>
          <a:ln w="9525">
            <a:noFill/>
            <a:miter lim="800000"/>
            <a:headEnd/>
            <a:tailEnd/>
          </a:ln>
        </p:spPr>
      </p:pic>
    </p:spTree>
    <p:extLst>
      <p:ext uri="{BB962C8B-B14F-4D97-AF65-F5344CB8AC3E}">
        <p14:creationId xmlns:p14="http://schemas.microsoft.com/office/powerpoint/2010/main" val="106405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205B-BFD6-4336-B47C-89FACB73AB30}"/>
              </a:ext>
            </a:extLst>
          </p:cNvPr>
          <p:cNvSpPr>
            <a:spLocks noGrp="1"/>
          </p:cNvSpPr>
          <p:nvPr>
            <p:ph type="title"/>
          </p:nvPr>
        </p:nvSpPr>
        <p:spPr/>
        <p:txBody>
          <a:bodyPr/>
          <a:lstStyle/>
          <a:p>
            <a:r>
              <a:rPr lang="en-US"/>
              <a:t>Data Protection &amp; Archive Market Dynamics</a:t>
            </a:r>
          </a:p>
        </p:txBody>
      </p:sp>
    </p:spTree>
    <p:extLst>
      <p:ext uri="{BB962C8B-B14F-4D97-AF65-F5344CB8AC3E}">
        <p14:creationId xmlns:p14="http://schemas.microsoft.com/office/powerpoint/2010/main" val="96792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p:cNvSpPr>
          <p:nvPr/>
        </p:nvSpPr>
        <p:spPr bwMode="auto">
          <a:xfrm>
            <a:off x="355822" y="879411"/>
            <a:ext cx="8282546" cy="464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sz="5200">
                <a:solidFill>
                  <a:srgbClr val="E5E6E5"/>
                </a:solidFill>
                <a:latin typeface="Helvetica Neue Medium" charset="0"/>
                <a:ea typeface="ヒラギノ角ゴ ProN W6" charset="-128"/>
                <a:sym typeface="Helvetica Neue Medium" charset="0"/>
              </a:defRPr>
            </a:lvl1pPr>
            <a:lvl2pPr marL="742950" indent="-285750">
              <a:defRPr sz="5200">
                <a:solidFill>
                  <a:srgbClr val="E5E6E5"/>
                </a:solidFill>
                <a:latin typeface="Helvetica Neue Medium" charset="0"/>
                <a:ea typeface="ヒラギノ角ゴ ProN W6" charset="-128"/>
                <a:sym typeface="Helvetica Neue Medium" charset="0"/>
              </a:defRPr>
            </a:lvl2pPr>
            <a:lvl3pPr marL="1143000" indent="-228600">
              <a:defRPr sz="5200">
                <a:solidFill>
                  <a:srgbClr val="E5E6E5"/>
                </a:solidFill>
                <a:latin typeface="Helvetica Neue Medium" charset="0"/>
                <a:ea typeface="ヒラギノ角ゴ ProN W6" charset="-128"/>
                <a:sym typeface="Helvetica Neue Medium" charset="0"/>
              </a:defRPr>
            </a:lvl3pPr>
            <a:lvl4pPr marL="1600200" indent="-228600">
              <a:defRPr sz="5200">
                <a:solidFill>
                  <a:srgbClr val="E5E6E5"/>
                </a:solidFill>
                <a:latin typeface="Helvetica Neue Medium" charset="0"/>
                <a:ea typeface="ヒラギノ角ゴ ProN W6" charset="-128"/>
                <a:sym typeface="Helvetica Neue Medium" charset="0"/>
              </a:defRPr>
            </a:lvl4pPr>
            <a:lvl5pPr marL="2057400" indent="-228600">
              <a:defRPr sz="5200">
                <a:solidFill>
                  <a:srgbClr val="E5E6E5"/>
                </a:solidFill>
                <a:latin typeface="Helvetica Neue Medium" charset="0"/>
                <a:ea typeface="ヒラギノ角ゴ ProN W6" charset="-128"/>
                <a:sym typeface="Helvetica Neue Medium" charset="0"/>
              </a:defRPr>
            </a:lvl5pPr>
            <a:lvl6pPr marL="25146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6pPr>
            <a:lvl7pPr marL="29718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7pPr>
            <a:lvl8pPr marL="34290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8pPr>
            <a:lvl9pPr marL="3886200" indent="-228600" eaLnBrk="0" fontAlgn="base" hangingPunct="0">
              <a:spcBef>
                <a:spcPct val="0"/>
              </a:spcBef>
              <a:spcAft>
                <a:spcPct val="0"/>
              </a:spcAft>
              <a:defRPr sz="5200">
                <a:solidFill>
                  <a:srgbClr val="E5E6E5"/>
                </a:solidFill>
                <a:latin typeface="Helvetica Neue Medium" charset="0"/>
                <a:ea typeface="ヒラギノ角ゴ ProN W6" charset="-128"/>
                <a:sym typeface="Helvetica Neue Medium" charset="0"/>
              </a:defRPr>
            </a:lvl9pPr>
          </a:lstStyle>
          <a:p>
            <a:pPr marL="285679" indent="-285679">
              <a:buClr>
                <a:schemeClr val="accent4"/>
              </a:buClr>
              <a:buFont typeface="Arial" panose="020B0604020202020204" pitchFamily="34" charset="0"/>
              <a:buChar char="•"/>
            </a:pPr>
            <a:r>
              <a:rPr lang="en-US" sz="1600">
                <a:solidFill>
                  <a:srgbClr val="002060"/>
                </a:solidFill>
                <a:latin typeface="Arial" panose="020B0604020202020204" pitchFamily="34" charset="0"/>
                <a:cs typeface="Arial" panose="020B0604020202020204" pitchFamily="34" charset="0"/>
              </a:rPr>
              <a:t>Volume of data being stored is increasing 50% to 120% annually</a:t>
            </a:r>
          </a:p>
          <a:p>
            <a:pPr marL="814184" lvl="1" indent="-257111">
              <a:buClr>
                <a:schemeClr val="accent4"/>
              </a:buClr>
              <a:buFont typeface="Arial" panose="020B0604020202020204" pitchFamily="34" charset="0"/>
              <a:buChar char="•"/>
            </a:pPr>
            <a:r>
              <a:rPr lang="en-US" sz="1400" i="1">
                <a:solidFill>
                  <a:srgbClr val="002060"/>
                </a:solidFill>
                <a:latin typeface="Arial" panose="020B0604020202020204" pitchFamily="34" charset="0"/>
                <a:cs typeface="Arial" panose="020B0604020202020204" pitchFamily="34" charset="0"/>
              </a:rPr>
              <a:t>For every 1TB of data generated today, there will be 14x more by 2020</a:t>
            </a:r>
          </a:p>
          <a:p>
            <a:pPr marL="814184" lvl="1" indent="-257111">
              <a:buClr>
                <a:schemeClr val="accent4"/>
              </a:buClr>
              <a:buFont typeface="Arial" panose="020B0604020202020204" pitchFamily="34" charset="0"/>
              <a:buChar char="•"/>
            </a:pPr>
            <a:r>
              <a:rPr lang="en-US" sz="1400" i="1">
                <a:solidFill>
                  <a:srgbClr val="002060"/>
                </a:solidFill>
                <a:latin typeface="Arial" panose="020B0604020202020204" pitchFamily="34" charset="0"/>
                <a:cs typeface="Arial" panose="020B0604020202020204" pitchFamily="34" charset="0"/>
              </a:rPr>
              <a:t>20+% of corporations store &gt;1PB</a:t>
            </a:r>
          </a:p>
          <a:p>
            <a:pPr marL="814184" lvl="1" indent="-257111">
              <a:buClr>
                <a:schemeClr val="accent4"/>
              </a:buClr>
              <a:buFont typeface="Arial" panose="020B0604020202020204" pitchFamily="34" charset="0"/>
              <a:buChar char="•"/>
            </a:pPr>
            <a:r>
              <a:rPr lang="en-US" sz="1400" i="1">
                <a:solidFill>
                  <a:srgbClr val="002060"/>
                </a:solidFill>
                <a:latin typeface="Arial" panose="020B0604020202020204" pitchFamily="34" charset="0"/>
                <a:cs typeface="Arial" panose="020B0604020202020204" pitchFamily="34" charset="0"/>
              </a:rPr>
              <a:t>Video surveillance will generate 2.5EB/day in 2019</a:t>
            </a:r>
          </a:p>
          <a:p>
            <a:pPr marL="285679" indent="-285679">
              <a:buClr>
                <a:schemeClr val="accent4"/>
              </a:buClr>
              <a:buFont typeface="Arial" panose="020B0604020202020204" pitchFamily="34" charset="0"/>
              <a:buChar char="•"/>
            </a:pPr>
            <a:endParaRPr lang="en-US" sz="1400">
              <a:solidFill>
                <a:srgbClr val="002060"/>
              </a:solidFill>
              <a:latin typeface="Arial" panose="020B0604020202020204" pitchFamily="34" charset="0"/>
              <a:cs typeface="Arial" panose="020B0604020202020204" pitchFamily="34" charset="0"/>
            </a:endParaRPr>
          </a:p>
          <a:p>
            <a:pPr marL="285679" indent="-285679">
              <a:buClr>
                <a:schemeClr val="accent4"/>
              </a:buClr>
              <a:buFont typeface="Arial" panose="020B0604020202020204" pitchFamily="34" charset="0"/>
              <a:buChar char="•"/>
            </a:pPr>
            <a:r>
              <a:rPr lang="en-US" sz="1600">
                <a:solidFill>
                  <a:srgbClr val="002060"/>
                </a:solidFill>
                <a:latin typeface="Arial" panose="020B0604020202020204" pitchFamily="34" charset="0"/>
                <a:cs typeface="Arial" panose="020B0604020202020204" pitchFamily="34" charset="0"/>
              </a:rPr>
              <a:t>Big data is here to stay</a:t>
            </a:r>
          </a:p>
          <a:p>
            <a:pPr marL="285679" indent="-285679">
              <a:buClr>
                <a:schemeClr val="accent4"/>
              </a:buClr>
              <a:buFont typeface="Arial" panose="020B0604020202020204" pitchFamily="34" charset="0"/>
              <a:buChar char="•"/>
            </a:pPr>
            <a:endParaRPr lang="en-US" sz="1600">
              <a:solidFill>
                <a:srgbClr val="002060"/>
              </a:solidFill>
              <a:latin typeface="Arial" panose="020B0604020202020204" pitchFamily="34" charset="0"/>
              <a:cs typeface="Arial" panose="020B0604020202020204" pitchFamily="34" charset="0"/>
            </a:endParaRPr>
          </a:p>
          <a:p>
            <a:pPr marL="285679" indent="-285679">
              <a:buClr>
                <a:schemeClr val="accent4"/>
              </a:buClr>
              <a:buFont typeface="Arial" panose="020B0604020202020204" pitchFamily="34" charset="0"/>
              <a:buChar char="•"/>
            </a:pPr>
            <a:r>
              <a:rPr lang="en-US" sz="1600">
                <a:solidFill>
                  <a:srgbClr val="002060"/>
                </a:solidFill>
                <a:latin typeface="Arial" panose="020B0604020202020204" pitchFamily="34" charset="0"/>
                <a:cs typeface="Arial" panose="020B0604020202020204" pitchFamily="34" charset="0"/>
              </a:rPr>
              <a:t>Not being able to access data costs businesses 20-35% of </a:t>
            </a:r>
            <a:br>
              <a:rPr lang="en-US" sz="1600">
                <a:solidFill>
                  <a:srgbClr val="002060"/>
                </a:solidFill>
                <a:latin typeface="Arial" panose="020B0604020202020204" pitchFamily="34" charset="0"/>
                <a:cs typeface="Arial" panose="020B0604020202020204" pitchFamily="34" charset="0"/>
              </a:rPr>
            </a:br>
            <a:r>
              <a:rPr lang="en-US" sz="1600">
                <a:solidFill>
                  <a:srgbClr val="002060"/>
                </a:solidFill>
                <a:latin typeface="Arial" panose="020B0604020202020204" pitchFamily="34" charset="0"/>
                <a:cs typeface="Arial" panose="020B0604020202020204" pitchFamily="34" charset="0"/>
              </a:rPr>
              <a:t>their operating revenue; estimated to be $600b annually</a:t>
            </a:r>
          </a:p>
          <a:p>
            <a:pPr marL="285679" indent="-285679">
              <a:buClr>
                <a:schemeClr val="accent4"/>
              </a:buClr>
              <a:buFont typeface="Arial" panose="020B0604020202020204" pitchFamily="34" charset="0"/>
              <a:buChar char="•"/>
            </a:pPr>
            <a:endParaRPr lang="en-US" sz="1600">
              <a:solidFill>
                <a:srgbClr val="002060"/>
              </a:solidFill>
              <a:latin typeface="Arial" panose="020B0604020202020204" pitchFamily="34" charset="0"/>
              <a:cs typeface="Arial" panose="020B0604020202020204" pitchFamily="34" charset="0"/>
            </a:endParaRPr>
          </a:p>
          <a:p>
            <a:pPr marL="285679" indent="-285679">
              <a:buClr>
                <a:schemeClr val="accent4"/>
              </a:buClr>
              <a:buFont typeface="Arial" panose="020B0604020202020204" pitchFamily="34" charset="0"/>
              <a:buChar char="•"/>
            </a:pPr>
            <a:r>
              <a:rPr lang="en-US" sz="1600">
                <a:solidFill>
                  <a:srgbClr val="002060"/>
                </a:solidFill>
                <a:latin typeface="Arial" panose="020B0604020202020204" pitchFamily="34" charset="0"/>
                <a:cs typeface="Arial" panose="020B0604020202020204" pitchFamily="34" charset="0"/>
              </a:rPr>
              <a:t>By 2020, 33% of information will be “touched” by cloud computing</a:t>
            </a:r>
          </a:p>
          <a:p>
            <a:pPr marL="814184" lvl="1" indent="-257111">
              <a:buClr>
                <a:schemeClr val="accent4"/>
              </a:buClr>
              <a:buFont typeface="Arial" panose="020B0604020202020204" pitchFamily="34" charset="0"/>
              <a:buChar char="•"/>
            </a:pPr>
            <a:r>
              <a:rPr lang="en-US" sz="1400" i="1">
                <a:solidFill>
                  <a:srgbClr val="002060"/>
                </a:solidFill>
                <a:latin typeface="Arial" panose="020B0604020202020204" pitchFamily="34" charset="0"/>
                <a:cs typeface="Arial" panose="020B0604020202020204" pitchFamily="34" charset="0"/>
              </a:rPr>
              <a:t>Only 15% of data will be stored in the cloud</a:t>
            </a:r>
          </a:p>
          <a:p>
            <a:pPr marL="1114146" lvl="2" indent="-257111">
              <a:buClr>
                <a:schemeClr val="accent4"/>
              </a:buClr>
              <a:buFont typeface="Arial" panose="020B0604020202020204" pitchFamily="34" charset="0"/>
              <a:buChar char="•"/>
            </a:pPr>
            <a:r>
              <a:rPr lang="en-US" sz="1200">
                <a:solidFill>
                  <a:srgbClr val="002060"/>
                </a:solidFill>
                <a:latin typeface="Arial" panose="020B0604020202020204" pitchFamily="34" charset="0"/>
                <a:cs typeface="Arial" panose="020B0604020202020204" pitchFamily="34" charset="0"/>
              </a:rPr>
              <a:t>Costs can be much higher than tape</a:t>
            </a:r>
          </a:p>
          <a:p>
            <a:pPr marL="1114146" lvl="2" indent="-257111">
              <a:buClr>
                <a:schemeClr val="accent4"/>
              </a:buClr>
              <a:buFont typeface="Arial" panose="020B0604020202020204" pitchFamily="34" charset="0"/>
              <a:buChar char="•"/>
            </a:pPr>
            <a:r>
              <a:rPr lang="en-US" sz="1200">
                <a:solidFill>
                  <a:srgbClr val="002060"/>
                </a:solidFill>
                <a:latin typeface="Arial" panose="020B0604020202020204" pitchFamily="34" charset="0"/>
                <a:cs typeface="Arial" panose="020B0604020202020204" pitchFamily="34" charset="0"/>
              </a:rPr>
              <a:t>Backup/restore can be slower than tape (subject to bandwidth limitations)</a:t>
            </a:r>
          </a:p>
          <a:p>
            <a:pPr marL="1114146" lvl="2" indent="-257111">
              <a:buClr>
                <a:schemeClr val="accent4"/>
              </a:buClr>
              <a:buFont typeface="Arial" panose="020B0604020202020204" pitchFamily="34" charset="0"/>
              <a:buChar char="•"/>
            </a:pPr>
            <a:r>
              <a:rPr lang="en-US" sz="1200">
                <a:solidFill>
                  <a:srgbClr val="002060"/>
                </a:solidFill>
                <a:latin typeface="Arial" panose="020B0604020202020204" pitchFamily="34" charset="0"/>
                <a:cs typeface="Arial" panose="020B0604020202020204" pitchFamily="34" charset="0"/>
              </a:rPr>
              <a:t>Site disasters or appliance failures can result in permanently lost data</a:t>
            </a:r>
          </a:p>
          <a:p>
            <a:pPr marL="814184" lvl="1" indent="-257111">
              <a:buFont typeface="Wingdings" charset="2"/>
              <a:buChar char="Ø"/>
            </a:pPr>
            <a:endParaRPr lang="en-US" sz="1200">
              <a:solidFill>
                <a:srgbClr val="005288"/>
              </a:solidFill>
              <a:latin typeface="+mn-lt"/>
            </a:endParaRPr>
          </a:p>
          <a:p>
            <a:pPr marL="257111" indent="-257111">
              <a:buFont typeface="Arial"/>
              <a:buChar char="•"/>
            </a:pPr>
            <a:endParaRPr lang="en-US" sz="1400">
              <a:solidFill>
                <a:srgbClr val="005288"/>
              </a:solidFill>
              <a:latin typeface="+mn-lt"/>
            </a:endParaRPr>
          </a:p>
        </p:txBody>
      </p:sp>
      <p:pic>
        <p:nvPicPr>
          <p:cNvPr id="4" name="Picture 3" descr="Screen Shot 2015-08-28 at 9.37.19 AM.png"/>
          <p:cNvPicPr>
            <a:picLocks noChangeAspect="1"/>
          </p:cNvPicPr>
          <p:nvPr/>
        </p:nvPicPr>
        <p:blipFill rotWithShape="1">
          <a:blip r:embed="rId3">
            <a:extLst>
              <a:ext uri="{28A0092B-C50C-407E-A947-70E740481C1C}">
                <a14:useLocalDpi xmlns:a14="http://schemas.microsoft.com/office/drawing/2010/main" val="0"/>
              </a:ext>
            </a:extLst>
          </a:blip>
          <a:srcRect l="14336" t="8317" r="10838" b="5935"/>
          <a:stretch/>
        </p:blipFill>
        <p:spPr>
          <a:xfrm>
            <a:off x="7628192" y="460474"/>
            <a:ext cx="1362586" cy="1375321"/>
          </a:xfrm>
          <a:prstGeom prst="rect">
            <a:avLst/>
          </a:prstGeom>
          <a:effectLst>
            <a:softEdge rad="152400"/>
          </a:effectLst>
        </p:spPr>
      </p:pic>
      <p:sp>
        <p:nvSpPr>
          <p:cNvPr id="5" name="TextBox 4"/>
          <p:cNvSpPr txBox="1"/>
          <p:nvPr/>
        </p:nvSpPr>
        <p:spPr>
          <a:xfrm>
            <a:off x="6712675" y="4560083"/>
            <a:ext cx="1167307" cy="369332"/>
          </a:xfrm>
          <a:prstGeom prst="rect">
            <a:avLst/>
          </a:prstGeom>
          <a:noFill/>
        </p:spPr>
        <p:txBody>
          <a:bodyPr wrap="none" rtlCol="0">
            <a:spAutoFit/>
          </a:bodyPr>
          <a:lstStyle/>
          <a:p>
            <a:r>
              <a:rPr lang="en-US" sz="600" i="1">
                <a:solidFill>
                  <a:schemeClr val="tx1">
                    <a:lumMod val="75000"/>
                  </a:schemeClr>
                </a:solidFill>
                <a:latin typeface="Arial" panose="020B0604020202020204" pitchFamily="34" charset="0"/>
                <a:cs typeface="Arial" panose="020B0604020202020204" pitchFamily="34" charset="0"/>
              </a:rPr>
              <a:t>IDC Digital Universe</a:t>
            </a:r>
          </a:p>
          <a:p>
            <a:r>
              <a:rPr lang="en-US" sz="600" i="1">
                <a:solidFill>
                  <a:schemeClr val="tx1">
                    <a:lumMod val="75000"/>
                  </a:schemeClr>
                </a:solidFill>
                <a:latin typeface="Arial" panose="020B0604020202020204" pitchFamily="34" charset="0"/>
                <a:cs typeface="Arial" panose="020B0604020202020204" pitchFamily="34" charset="0"/>
              </a:rPr>
              <a:t>Wikibon</a:t>
            </a:r>
          </a:p>
          <a:p>
            <a:r>
              <a:rPr lang="en-US" sz="600" i="1">
                <a:solidFill>
                  <a:schemeClr val="tx1">
                    <a:lumMod val="75000"/>
                  </a:schemeClr>
                </a:solidFill>
                <a:latin typeface="Arial" panose="020B0604020202020204" pitchFamily="34" charset="0"/>
                <a:cs typeface="Arial" panose="020B0604020202020204" pitchFamily="34" charset="0"/>
              </a:rPr>
              <a:t>Horison Information Strategy</a:t>
            </a:r>
          </a:p>
        </p:txBody>
      </p:sp>
      <p:sp>
        <p:nvSpPr>
          <p:cNvPr id="6" name="Content Placeholder 1"/>
          <p:cNvSpPr txBox="1">
            <a:spLocks/>
          </p:cNvSpPr>
          <p:nvPr/>
        </p:nvSpPr>
        <p:spPr>
          <a:xfrm>
            <a:off x="1266820" y="3643295"/>
            <a:ext cx="6485702" cy="2742486"/>
          </a:xfrm>
          <a:prstGeom prst="rect">
            <a:avLst/>
          </a:prstGeom>
        </p:spPr>
        <p:txBody>
          <a:bodyPr/>
          <a:lstStyle>
            <a:lvl1pPr marL="342900" indent="-342900" algn="l" rtl="0" fontAlgn="base">
              <a:spcBef>
                <a:spcPct val="20000"/>
              </a:spcBef>
              <a:spcAft>
                <a:spcPct val="0"/>
              </a:spcAft>
              <a:buClr>
                <a:schemeClr val="accent6"/>
              </a:buClr>
              <a:buFont typeface="Arial"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chemeClr val="accent6"/>
              </a:buClr>
              <a:buFont typeface="Arial"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chemeClr val="accent6"/>
              </a:buClr>
              <a:buFont typeface="Arial" pitchFamily="34" charset="0"/>
              <a:buChar char="•"/>
              <a:defRPr sz="1600" kern="1200">
                <a:solidFill>
                  <a:schemeClr val="tx1">
                    <a:lumMod val="75000"/>
                  </a:schemeClr>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1200"/>
          </a:p>
        </p:txBody>
      </p:sp>
      <p:sp>
        <p:nvSpPr>
          <p:cNvPr id="8" name="Title 1"/>
          <p:cNvSpPr>
            <a:spLocks noGrp="1"/>
          </p:cNvSpPr>
          <p:nvPr>
            <p:ph type="title"/>
          </p:nvPr>
        </p:nvSpPr>
        <p:spPr>
          <a:xfrm>
            <a:off x="229732" y="229210"/>
            <a:ext cx="8351250" cy="514216"/>
          </a:xfrm>
        </p:spPr>
        <p:txBody>
          <a:bodyPr/>
          <a:lstStyle/>
          <a:p>
            <a:r>
              <a:rPr lang="en-US"/>
              <a:t>Capitalizing On Trends In Long-Term Data Storage</a:t>
            </a:r>
          </a:p>
        </p:txBody>
      </p:sp>
    </p:spTree>
    <p:extLst>
      <p:ext uri="{BB962C8B-B14F-4D97-AF65-F5344CB8AC3E}">
        <p14:creationId xmlns:p14="http://schemas.microsoft.com/office/powerpoint/2010/main" val="192880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Capitalizing On Trends In Long-Term Data Storage</a:t>
            </a:r>
          </a:p>
        </p:txBody>
      </p:sp>
      <p:pic>
        <p:nvPicPr>
          <p:cNvPr id="4" name="Picture 3" descr="Screen Shot 2017-12-11 at 2.1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86" y="743426"/>
            <a:ext cx="7406022" cy="3978346"/>
          </a:xfrm>
          <a:prstGeom prst="rect">
            <a:avLst/>
          </a:prstGeom>
        </p:spPr>
      </p:pic>
      <p:sp>
        <p:nvSpPr>
          <p:cNvPr id="3" name="Rounded Rectangle 2"/>
          <p:cNvSpPr/>
          <p:nvPr/>
        </p:nvSpPr>
        <p:spPr>
          <a:xfrm>
            <a:off x="5524780" y="3963176"/>
            <a:ext cx="2353388" cy="39625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99"/>
          </a:p>
        </p:txBody>
      </p:sp>
    </p:spTree>
    <p:extLst>
      <p:ext uri="{BB962C8B-B14F-4D97-AF65-F5344CB8AC3E}">
        <p14:creationId xmlns:p14="http://schemas.microsoft.com/office/powerpoint/2010/main" val="886365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357324" cy="514350"/>
          </a:xfrm>
        </p:spPr>
        <p:txBody>
          <a:bodyPr/>
          <a:lstStyle/>
          <a:p>
            <a:r>
              <a:rPr lang="en-US"/>
              <a:t>Cyber Security and Data Risk of High Concern</a:t>
            </a:r>
          </a:p>
        </p:txBody>
      </p:sp>
      <p:sp>
        <p:nvSpPr>
          <p:cNvPr id="8" name="TextBox 7">
            <a:extLst>
              <a:ext uri="{FF2B5EF4-FFF2-40B4-BE49-F238E27FC236}">
                <a16:creationId xmlns:a16="http://schemas.microsoft.com/office/drawing/2014/main" id="{CC3B7FFB-9247-45A4-A480-6DE9D99BCB19}"/>
              </a:ext>
            </a:extLst>
          </p:cNvPr>
          <p:cNvSpPr txBox="1"/>
          <p:nvPr/>
        </p:nvSpPr>
        <p:spPr>
          <a:xfrm>
            <a:off x="315310" y="4221005"/>
            <a:ext cx="8270614" cy="338554"/>
          </a:xfrm>
          <a:prstGeom prst="rect">
            <a:avLst/>
          </a:prstGeom>
          <a:noFill/>
        </p:spPr>
        <p:txBody>
          <a:bodyPr wrap="square" rtlCol="0">
            <a:spAutoFit/>
          </a:bodyPr>
          <a:lstStyle/>
          <a:p>
            <a:pPr algn="ctr"/>
            <a:r>
              <a:rPr lang="en-CA" sz="1600">
                <a:solidFill>
                  <a:srgbClr val="002060"/>
                </a:solidFill>
                <a:latin typeface="Arial" panose="020B0604020202020204" pitchFamily="34" charset="0"/>
                <a:cs typeface="Arial" panose="020B0604020202020204" pitchFamily="34" charset="0"/>
              </a:rPr>
              <a:t>Overland-Tandberg Solutions Address Enterprise Protection Needs and Concerns Today</a:t>
            </a:r>
          </a:p>
        </p:txBody>
      </p:sp>
      <p:graphicFrame>
        <p:nvGraphicFramePr>
          <p:cNvPr id="9" name="Diagramm 7">
            <a:extLst>
              <a:ext uri="{FF2B5EF4-FFF2-40B4-BE49-F238E27FC236}">
                <a16:creationId xmlns:a16="http://schemas.microsoft.com/office/drawing/2014/main" id="{71BDA06F-CD00-45F0-88B4-6F82BE81A199}"/>
              </a:ext>
            </a:extLst>
          </p:cNvPr>
          <p:cNvGraphicFramePr/>
          <p:nvPr>
            <p:extLst>
              <p:ext uri="{D42A27DB-BD31-4B8C-83A1-F6EECF244321}">
                <p14:modId xmlns:p14="http://schemas.microsoft.com/office/powerpoint/2010/main" val="774803543"/>
              </p:ext>
            </p:extLst>
          </p:nvPr>
        </p:nvGraphicFramePr>
        <p:xfrm>
          <a:off x="176681" y="1367594"/>
          <a:ext cx="3677326" cy="226458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hteck 4">
            <a:extLst>
              <a:ext uri="{FF2B5EF4-FFF2-40B4-BE49-F238E27FC236}">
                <a16:creationId xmlns:a16="http://schemas.microsoft.com/office/drawing/2014/main" id="{E01CE3B5-AB3B-4866-8958-31BF5C3A0587}"/>
              </a:ext>
            </a:extLst>
          </p:cNvPr>
          <p:cNvSpPr/>
          <p:nvPr/>
        </p:nvSpPr>
        <p:spPr>
          <a:xfrm>
            <a:off x="435882" y="3708696"/>
            <a:ext cx="3661230" cy="307777"/>
          </a:xfrm>
          <a:prstGeom prst="rect">
            <a:avLst/>
          </a:prstGeom>
        </p:spPr>
        <p:txBody>
          <a:bodyPr wrap="square">
            <a:spAutoFit/>
          </a:bodyPr>
          <a:lstStyle/>
          <a:p>
            <a:r>
              <a:rPr lang="en-US" sz="700"/>
              <a:t>Source:  </a:t>
            </a:r>
            <a:r>
              <a:rPr lang="en-US" sz="700">
                <a:hlinkClick r:id="rId4"/>
              </a:rPr>
              <a:t>https://blog.barkly.com/cyber-attack-statistics-2016</a:t>
            </a:r>
            <a:endParaRPr lang="en-US" sz="700"/>
          </a:p>
          <a:p>
            <a:endParaRPr lang="en-US" sz="700"/>
          </a:p>
        </p:txBody>
      </p:sp>
      <p:grpSp>
        <p:nvGrpSpPr>
          <p:cNvPr id="11" name="Group 10">
            <a:extLst>
              <a:ext uri="{FF2B5EF4-FFF2-40B4-BE49-F238E27FC236}">
                <a16:creationId xmlns:a16="http://schemas.microsoft.com/office/drawing/2014/main" id="{97EC84B5-A2FD-4EAE-948A-32AE245B1EE6}"/>
              </a:ext>
            </a:extLst>
          </p:cNvPr>
          <p:cNvGrpSpPr/>
          <p:nvPr/>
        </p:nvGrpSpPr>
        <p:grpSpPr>
          <a:xfrm>
            <a:off x="4753683" y="1596318"/>
            <a:ext cx="3319571" cy="1823688"/>
            <a:chOff x="338027" y="840855"/>
            <a:chExt cx="5978741" cy="3284568"/>
          </a:xfrm>
        </p:grpSpPr>
        <p:grpSp>
          <p:nvGrpSpPr>
            <p:cNvPr id="12" name="Gruppieren 5">
              <a:extLst>
                <a:ext uri="{FF2B5EF4-FFF2-40B4-BE49-F238E27FC236}">
                  <a16:creationId xmlns:a16="http://schemas.microsoft.com/office/drawing/2014/main" id="{CDF54A8A-9B19-4BC2-ABBB-72AFB891D577}"/>
                </a:ext>
              </a:extLst>
            </p:cNvPr>
            <p:cNvGrpSpPr/>
            <p:nvPr/>
          </p:nvGrpSpPr>
          <p:grpSpPr>
            <a:xfrm>
              <a:off x="1457533" y="1874507"/>
              <a:ext cx="1466140" cy="1258938"/>
              <a:chOff x="989380" y="720292"/>
              <a:chExt cx="1149705" cy="987223"/>
            </a:xfrm>
          </p:grpSpPr>
          <p:sp>
            <p:nvSpPr>
              <p:cNvPr id="32" name="Sechseck 6">
                <a:extLst>
                  <a:ext uri="{FF2B5EF4-FFF2-40B4-BE49-F238E27FC236}">
                    <a16:creationId xmlns:a16="http://schemas.microsoft.com/office/drawing/2014/main" id="{EC0E7A7A-A2AC-4E4C-A688-E3F90A5FE1B4}"/>
                  </a:ext>
                </a:extLst>
              </p:cNvPr>
              <p:cNvSpPr/>
              <p:nvPr/>
            </p:nvSpPr>
            <p:spPr>
              <a:xfrm>
                <a:off x="989380" y="720292"/>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Sechseck 4">
                <a:extLst>
                  <a:ext uri="{FF2B5EF4-FFF2-40B4-BE49-F238E27FC236}">
                    <a16:creationId xmlns:a16="http://schemas.microsoft.com/office/drawing/2014/main" id="{1E03C99B-DB6E-4B83-B1D6-98CC0F627A16}"/>
                  </a:ext>
                </a:extLst>
              </p:cNvPr>
              <p:cNvSpPr txBox="1"/>
              <p:nvPr/>
            </p:nvSpPr>
            <p:spPr>
              <a:xfrm>
                <a:off x="989380" y="865734"/>
                <a:ext cx="1149705" cy="68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a:t>16,700% </a:t>
                </a:r>
                <a:br>
                  <a:rPr lang="en-US" sz="1000" kern="1200"/>
                </a:br>
                <a:r>
                  <a:rPr lang="en-US" sz="800" kern="1200"/>
                  <a:t>increase of ransomware </a:t>
                </a:r>
                <a:br>
                  <a:rPr lang="en-US" sz="800" kern="1200"/>
                </a:br>
                <a:r>
                  <a:rPr lang="en-US" sz="800" kern="1200"/>
                  <a:t>attacks</a:t>
                </a:r>
                <a:endParaRPr lang="de-DE" sz="800" kern="1200"/>
              </a:p>
            </p:txBody>
          </p:sp>
        </p:grpSp>
        <p:grpSp>
          <p:nvGrpSpPr>
            <p:cNvPr id="13" name="Gruppieren 8">
              <a:extLst>
                <a:ext uri="{FF2B5EF4-FFF2-40B4-BE49-F238E27FC236}">
                  <a16:creationId xmlns:a16="http://schemas.microsoft.com/office/drawing/2014/main" id="{82EFB32E-8608-40BA-9EF4-274455B14523}"/>
                </a:ext>
              </a:extLst>
            </p:cNvPr>
            <p:cNvGrpSpPr/>
            <p:nvPr/>
          </p:nvGrpSpPr>
          <p:grpSpPr>
            <a:xfrm>
              <a:off x="339546" y="867716"/>
              <a:ext cx="1466140" cy="1258938"/>
              <a:chOff x="989380" y="1811707"/>
              <a:chExt cx="1149705" cy="987223"/>
            </a:xfrm>
          </p:grpSpPr>
          <p:sp>
            <p:nvSpPr>
              <p:cNvPr id="30" name="Sechseck 9">
                <a:extLst>
                  <a:ext uri="{FF2B5EF4-FFF2-40B4-BE49-F238E27FC236}">
                    <a16:creationId xmlns:a16="http://schemas.microsoft.com/office/drawing/2014/main" id="{9A9E5923-8C9F-4E67-8C0A-C486A6BC3F75}"/>
                  </a:ext>
                </a:extLst>
              </p:cNvPr>
              <p:cNvSpPr/>
              <p:nvPr/>
            </p:nvSpPr>
            <p:spPr>
              <a:xfrm>
                <a:off x="989380" y="1811707"/>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1" name="Sechseck 4">
                <a:extLst>
                  <a:ext uri="{FF2B5EF4-FFF2-40B4-BE49-F238E27FC236}">
                    <a16:creationId xmlns:a16="http://schemas.microsoft.com/office/drawing/2014/main" id="{47130141-B1B0-4210-B87B-8CDC5B81F0D7}"/>
                  </a:ext>
                </a:extLst>
              </p:cNvPr>
              <p:cNvSpPr txBox="1"/>
              <p:nvPr/>
            </p:nvSpPr>
            <p:spPr>
              <a:xfrm>
                <a:off x="1115168" y="1954276"/>
                <a:ext cx="876694" cy="68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a:t>4,000 </a:t>
                </a:r>
                <a:r>
                  <a:rPr lang="en-US" sz="800" kern="1200"/>
                  <a:t>ransomware </a:t>
                </a:r>
                <a:r>
                  <a:rPr lang="en-US" sz="900" kern="1200"/>
                  <a:t>attacks</a:t>
                </a:r>
                <a:r>
                  <a:rPr lang="en-US" sz="800" kern="1200"/>
                  <a:t> </a:t>
                </a:r>
                <a:r>
                  <a:rPr lang="en-US" sz="700" kern="1200"/>
                  <a:t>per</a:t>
                </a:r>
                <a:r>
                  <a:rPr lang="en-US" sz="800" kern="1200"/>
                  <a:t> </a:t>
                </a:r>
                <a:r>
                  <a:rPr lang="en-US" sz="1000" kern="1200"/>
                  <a:t>day</a:t>
                </a:r>
                <a:endParaRPr lang="de-DE" sz="800" kern="1200"/>
              </a:p>
            </p:txBody>
          </p:sp>
        </p:grpSp>
        <p:grpSp>
          <p:nvGrpSpPr>
            <p:cNvPr id="14" name="Gruppieren 11">
              <a:extLst>
                <a:ext uri="{FF2B5EF4-FFF2-40B4-BE49-F238E27FC236}">
                  <a16:creationId xmlns:a16="http://schemas.microsoft.com/office/drawing/2014/main" id="{B121A1D8-9B4C-4EB4-A8C2-8DC72EDB4088}"/>
                </a:ext>
              </a:extLst>
            </p:cNvPr>
            <p:cNvGrpSpPr/>
            <p:nvPr/>
          </p:nvGrpSpPr>
          <p:grpSpPr>
            <a:xfrm>
              <a:off x="338027" y="2866485"/>
              <a:ext cx="1466140" cy="1258938"/>
              <a:chOff x="1978761" y="1262836"/>
              <a:chExt cx="1149705" cy="987223"/>
            </a:xfrm>
          </p:grpSpPr>
          <p:sp>
            <p:nvSpPr>
              <p:cNvPr id="28" name="Sechseck 12">
                <a:extLst>
                  <a:ext uri="{FF2B5EF4-FFF2-40B4-BE49-F238E27FC236}">
                    <a16:creationId xmlns:a16="http://schemas.microsoft.com/office/drawing/2014/main" id="{5D9DBE0E-F64F-457E-8235-2F43F294C3A3}"/>
                  </a:ext>
                </a:extLst>
              </p:cNvPr>
              <p:cNvSpPr/>
              <p:nvPr/>
            </p:nvSpPr>
            <p:spPr>
              <a:xfrm>
                <a:off x="1978761" y="1262836"/>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Sechseck 4">
                <a:extLst>
                  <a:ext uri="{FF2B5EF4-FFF2-40B4-BE49-F238E27FC236}">
                    <a16:creationId xmlns:a16="http://schemas.microsoft.com/office/drawing/2014/main" id="{932FD96D-1B94-4E4F-AFF5-B7FC0F868BDB}"/>
                  </a:ext>
                </a:extLst>
              </p:cNvPr>
              <p:cNvSpPr txBox="1"/>
              <p:nvPr/>
            </p:nvSpPr>
            <p:spPr>
              <a:xfrm>
                <a:off x="1999981" y="1393340"/>
                <a:ext cx="1076771" cy="68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a:t>300+% </a:t>
                </a:r>
                <a:br>
                  <a:rPr lang="en-US" sz="1000" kern="1200"/>
                </a:br>
                <a:r>
                  <a:rPr lang="en-US" sz="1100" kern="1200"/>
                  <a:t>new</a:t>
                </a:r>
                <a:r>
                  <a:rPr lang="en-US" sz="900" kern="1200"/>
                  <a:t> </a:t>
                </a:r>
                <a:br>
                  <a:rPr lang="en-US" sz="900" kern="1200"/>
                </a:br>
                <a:r>
                  <a:rPr lang="en-US" sz="1000" kern="1200"/>
                  <a:t>variants</a:t>
                </a:r>
                <a:endParaRPr lang="de-DE" sz="800" kern="1200"/>
              </a:p>
            </p:txBody>
          </p:sp>
        </p:grpSp>
        <p:grpSp>
          <p:nvGrpSpPr>
            <p:cNvPr id="16" name="Gruppieren 14">
              <a:extLst>
                <a:ext uri="{FF2B5EF4-FFF2-40B4-BE49-F238E27FC236}">
                  <a16:creationId xmlns:a16="http://schemas.microsoft.com/office/drawing/2014/main" id="{A43267B1-8548-4431-B92B-717542A37C5E}"/>
                </a:ext>
              </a:extLst>
            </p:cNvPr>
            <p:cNvGrpSpPr/>
            <p:nvPr/>
          </p:nvGrpSpPr>
          <p:grpSpPr>
            <a:xfrm>
              <a:off x="3725878" y="1878149"/>
              <a:ext cx="1466140" cy="1258938"/>
              <a:chOff x="1977542" y="2356484"/>
              <a:chExt cx="1149705" cy="987223"/>
            </a:xfrm>
          </p:grpSpPr>
          <p:sp>
            <p:nvSpPr>
              <p:cNvPr id="26" name="Sechseck 15">
                <a:extLst>
                  <a:ext uri="{FF2B5EF4-FFF2-40B4-BE49-F238E27FC236}">
                    <a16:creationId xmlns:a16="http://schemas.microsoft.com/office/drawing/2014/main" id="{8ED108B4-2771-45F1-AD8B-ED7B687598C2}"/>
                  </a:ext>
                </a:extLst>
              </p:cNvPr>
              <p:cNvSpPr/>
              <p:nvPr/>
            </p:nvSpPr>
            <p:spPr>
              <a:xfrm>
                <a:off x="1977542" y="2356484"/>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Sechseck 4">
                <a:extLst>
                  <a:ext uri="{FF2B5EF4-FFF2-40B4-BE49-F238E27FC236}">
                    <a16:creationId xmlns:a16="http://schemas.microsoft.com/office/drawing/2014/main" id="{6D91DDEA-698B-4419-B30C-644C466692AE}"/>
                  </a:ext>
                </a:extLst>
              </p:cNvPr>
              <p:cNvSpPr txBox="1"/>
              <p:nvPr/>
            </p:nvSpPr>
            <p:spPr>
              <a:xfrm>
                <a:off x="2100567" y="2509395"/>
                <a:ext cx="907169" cy="68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a:t>US$ 1,077 </a:t>
                </a:r>
                <a:r>
                  <a:rPr lang="en-US" sz="800" kern="1200"/>
                  <a:t>average ransom </a:t>
                </a:r>
                <a:r>
                  <a:rPr lang="en-US" sz="1000" kern="1200"/>
                  <a:t>amount</a:t>
                </a:r>
                <a:endParaRPr lang="de-DE" sz="800" kern="1200"/>
              </a:p>
            </p:txBody>
          </p:sp>
        </p:grpSp>
        <p:grpSp>
          <p:nvGrpSpPr>
            <p:cNvPr id="17" name="Gruppieren 17">
              <a:extLst>
                <a:ext uri="{FF2B5EF4-FFF2-40B4-BE49-F238E27FC236}">
                  <a16:creationId xmlns:a16="http://schemas.microsoft.com/office/drawing/2014/main" id="{27033EDE-E3BB-4862-B76B-279E3CDF7C1B}"/>
                </a:ext>
              </a:extLst>
            </p:cNvPr>
            <p:cNvGrpSpPr/>
            <p:nvPr/>
          </p:nvGrpSpPr>
          <p:grpSpPr>
            <a:xfrm>
              <a:off x="2587681" y="840855"/>
              <a:ext cx="1466140" cy="1276524"/>
              <a:chOff x="2967532" y="704268"/>
              <a:chExt cx="1149705" cy="1001014"/>
            </a:xfrm>
          </p:grpSpPr>
          <p:sp>
            <p:nvSpPr>
              <p:cNvPr id="24" name="Sechseck 18">
                <a:extLst>
                  <a:ext uri="{FF2B5EF4-FFF2-40B4-BE49-F238E27FC236}">
                    <a16:creationId xmlns:a16="http://schemas.microsoft.com/office/drawing/2014/main" id="{85EAB923-162E-4F15-9495-10849D6BC218}"/>
                  </a:ext>
                </a:extLst>
              </p:cNvPr>
              <p:cNvSpPr/>
              <p:nvPr/>
            </p:nvSpPr>
            <p:spPr>
              <a:xfrm>
                <a:off x="2967532" y="718059"/>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5" name="Sechseck 4">
                <a:extLst>
                  <a:ext uri="{FF2B5EF4-FFF2-40B4-BE49-F238E27FC236}">
                    <a16:creationId xmlns:a16="http://schemas.microsoft.com/office/drawing/2014/main" id="{C571FBBA-301C-44F4-BE4B-FCC242DA29A2}"/>
                  </a:ext>
                </a:extLst>
              </p:cNvPr>
              <p:cNvSpPr txBox="1"/>
              <p:nvPr/>
            </p:nvSpPr>
            <p:spPr>
              <a:xfrm>
                <a:off x="2967532" y="704268"/>
                <a:ext cx="1120139" cy="9872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a:t>71%</a:t>
                </a:r>
                <a:r>
                  <a:rPr lang="en-US" sz="500" kern="1200"/>
                  <a:t> </a:t>
                </a:r>
                <a:br>
                  <a:rPr lang="en-US" sz="500" kern="1200"/>
                </a:br>
                <a:r>
                  <a:rPr lang="en-US" sz="500" kern="1200"/>
                  <a:t>of the organizations targeted by ransomware </a:t>
                </a:r>
                <a:r>
                  <a:rPr lang="en-US" sz="800" kern="1200"/>
                  <a:t>end up </a:t>
                </a:r>
                <a:br>
                  <a:rPr lang="en-US" sz="800" kern="1200"/>
                </a:br>
                <a:r>
                  <a:rPr lang="en-US" sz="800" kern="1200"/>
                  <a:t>infected</a:t>
                </a:r>
                <a:endParaRPr lang="de-DE" sz="600" kern="1200"/>
              </a:p>
            </p:txBody>
          </p:sp>
        </p:grpSp>
        <p:grpSp>
          <p:nvGrpSpPr>
            <p:cNvPr id="18" name="Gruppieren 20">
              <a:extLst>
                <a:ext uri="{FF2B5EF4-FFF2-40B4-BE49-F238E27FC236}">
                  <a16:creationId xmlns:a16="http://schemas.microsoft.com/office/drawing/2014/main" id="{8EEB82C8-F389-4D4B-B6A0-D97AB9B6DF7C}"/>
                </a:ext>
              </a:extLst>
            </p:cNvPr>
            <p:cNvGrpSpPr/>
            <p:nvPr/>
          </p:nvGrpSpPr>
          <p:grpSpPr>
            <a:xfrm>
              <a:off x="2577039" y="2857211"/>
              <a:ext cx="1466140" cy="1258938"/>
              <a:chOff x="3904630" y="181840"/>
              <a:chExt cx="1149705" cy="987223"/>
            </a:xfrm>
          </p:grpSpPr>
          <p:sp>
            <p:nvSpPr>
              <p:cNvPr id="22" name="Sechseck 21">
                <a:extLst>
                  <a:ext uri="{FF2B5EF4-FFF2-40B4-BE49-F238E27FC236}">
                    <a16:creationId xmlns:a16="http://schemas.microsoft.com/office/drawing/2014/main" id="{C689BF1F-547A-4906-977E-44F740BFECF8}"/>
                  </a:ext>
                </a:extLst>
              </p:cNvPr>
              <p:cNvSpPr/>
              <p:nvPr/>
            </p:nvSpPr>
            <p:spPr>
              <a:xfrm>
                <a:off x="3904630" y="181840"/>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Sechseck 4">
                <a:extLst>
                  <a:ext uri="{FF2B5EF4-FFF2-40B4-BE49-F238E27FC236}">
                    <a16:creationId xmlns:a16="http://schemas.microsoft.com/office/drawing/2014/main" id="{E60BD4D7-9A04-42DB-9075-C720F1B34489}"/>
                  </a:ext>
                </a:extLst>
              </p:cNvPr>
              <p:cNvSpPr txBox="1"/>
              <p:nvPr/>
            </p:nvSpPr>
            <p:spPr>
              <a:xfrm>
                <a:off x="3904631" y="245117"/>
                <a:ext cx="1128485" cy="889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a:t>52% </a:t>
                </a:r>
                <a:br>
                  <a:rPr lang="en-US" sz="1000" kern="1200"/>
                </a:br>
                <a:r>
                  <a:rPr lang="en-US" sz="700" kern="1200"/>
                  <a:t>ransomware</a:t>
                </a:r>
                <a:r>
                  <a:rPr lang="en-US" sz="600" kern="1200"/>
                  <a:t> </a:t>
                </a:r>
                <a:r>
                  <a:rPr lang="en-US" sz="900" kern="1200"/>
                  <a:t>bypassed </a:t>
                </a:r>
                <a:br>
                  <a:rPr lang="en-US" sz="900" kern="1200"/>
                </a:br>
                <a:r>
                  <a:rPr lang="en-US" sz="900" kern="1200"/>
                  <a:t>Antivirus </a:t>
                </a:r>
                <a:br>
                  <a:rPr lang="en-US" sz="800" kern="1200"/>
                </a:br>
                <a:r>
                  <a:rPr lang="en-US" sz="700" kern="1200"/>
                  <a:t>software</a:t>
                </a:r>
                <a:endParaRPr lang="de-DE" sz="600" kern="1200"/>
              </a:p>
            </p:txBody>
          </p:sp>
        </p:grpSp>
        <p:grpSp>
          <p:nvGrpSpPr>
            <p:cNvPr id="19" name="Gruppieren 23">
              <a:extLst>
                <a:ext uri="{FF2B5EF4-FFF2-40B4-BE49-F238E27FC236}">
                  <a16:creationId xmlns:a16="http://schemas.microsoft.com/office/drawing/2014/main" id="{510902DA-B480-4641-8E9C-E9A284037064}"/>
                </a:ext>
              </a:extLst>
            </p:cNvPr>
            <p:cNvGrpSpPr/>
            <p:nvPr/>
          </p:nvGrpSpPr>
          <p:grpSpPr>
            <a:xfrm>
              <a:off x="4850628" y="858442"/>
              <a:ext cx="1466140" cy="1258938"/>
              <a:chOff x="4946294" y="1822126"/>
              <a:chExt cx="1149705" cy="987223"/>
            </a:xfrm>
          </p:grpSpPr>
          <p:sp>
            <p:nvSpPr>
              <p:cNvPr id="20" name="Sechseck 24">
                <a:extLst>
                  <a:ext uri="{FF2B5EF4-FFF2-40B4-BE49-F238E27FC236}">
                    <a16:creationId xmlns:a16="http://schemas.microsoft.com/office/drawing/2014/main" id="{4F6245D5-5271-471F-91EC-CAD09F912011}"/>
                  </a:ext>
                </a:extLst>
              </p:cNvPr>
              <p:cNvSpPr/>
              <p:nvPr/>
            </p:nvSpPr>
            <p:spPr>
              <a:xfrm>
                <a:off x="4946294" y="1822126"/>
                <a:ext cx="1149705" cy="987223"/>
              </a:xfrm>
              <a:prstGeom prst="hexagon">
                <a:avLst>
                  <a:gd name="adj" fmla="val 25000"/>
                  <a:gd name="vf" fmla="val 115470"/>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Sechseck 4">
                <a:extLst>
                  <a:ext uri="{FF2B5EF4-FFF2-40B4-BE49-F238E27FC236}">
                    <a16:creationId xmlns:a16="http://schemas.microsoft.com/office/drawing/2014/main" id="{1EB642A5-85DC-4669-9AFA-A2E6C6A10D41}"/>
                  </a:ext>
                </a:extLst>
              </p:cNvPr>
              <p:cNvSpPr txBox="1"/>
              <p:nvPr/>
            </p:nvSpPr>
            <p:spPr>
              <a:xfrm>
                <a:off x="5094491" y="1891070"/>
                <a:ext cx="850793" cy="834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1000" kern="1200"/>
                  <a:t>1 in 131 </a:t>
                </a:r>
                <a:r>
                  <a:rPr lang="en-US" sz="700" kern="1200"/>
                  <a:t>emails contains </a:t>
                </a:r>
                <a:r>
                  <a:rPr lang="en-US" sz="900" kern="1200"/>
                  <a:t>malware</a:t>
                </a:r>
                <a:endParaRPr lang="de-DE" sz="700" kern="1200"/>
              </a:p>
            </p:txBody>
          </p:sp>
        </p:grpSp>
      </p:grpSp>
      <p:sp>
        <p:nvSpPr>
          <p:cNvPr id="34" name="Textfeld 3">
            <a:extLst>
              <a:ext uri="{FF2B5EF4-FFF2-40B4-BE49-F238E27FC236}">
                <a16:creationId xmlns:a16="http://schemas.microsoft.com/office/drawing/2014/main" id="{8D7D3126-A262-4419-9467-B86149FC68C7}"/>
              </a:ext>
            </a:extLst>
          </p:cNvPr>
          <p:cNvSpPr txBox="1"/>
          <p:nvPr/>
        </p:nvSpPr>
        <p:spPr>
          <a:xfrm>
            <a:off x="4631082" y="3710533"/>
            <a:ext cx="4096999" cy="369332"/>
          </a:xfrm>
          <a:prstGeom prst="rect">
            <a:avLst/>
          </a:prstGeom>
          <a:noFill/>
        </p:spPr>
        <p:txBody>
          <a:bodyPr wrap="square" rtlCol="0">
            <a:spAutoFit/>
          </a:bodyPr>
          <a:lstStyle/>
          <a:p>
            <a:r>
              <a:rPr lang="en-US" sz="600">
                <a:solidFill>
                  <a:srgbClr val="001848"/>
                </a:solidFill>
                <a:latin typeface="Arial" panose="020B0604020202020204" pitchFamily="34" charset="0"/>
                <a:cs typeface="Arial" panose="020B0604020202020204" pitchFamily="34" charset="0"/>
              </a:rPr>
              <a:t>Sources: </a:t>
            </a:r>
            <a:r>
              <a:rPr lang="de-DE" sz="600">
                <a:solidFill>
                  <a:srgbClr val="001848"/>
                </a:solidFill>
                <a:latin typeface="Arial" panose="020B0604020202020204" pitchFamily="34" charset="0"/>
                <a:cs typeface="Arial" panose="020B0604020202020204" pitchFamily="34" charset="0"/>
              </a:rPr>
              <a:t>Symantec Internet Security Thread Report 2017 </a:t>
            </a:r>
            <a:br>
              <a:rPr lang="en-US" sz="600">
                <a:solidFill>
                  <a:srgbClr val="001848"/>
                </a:solidFill>
                <a:latin typeface="Arial" panose="020B0604020202020204" pitchFamily="34" charset="0"/>
                <a:cs typeface="Arial" panose="020B0604020202020204" pitchFamily="34" charset="0"/>
              </a:rPr>
            </a:br>
            <a:r>
              <a:rPr lang="en-US" sz="600">
                <a:solidFill>
                  <a:srgbClr val="001848"/>
                </a:solidFill>
                <a:latin typeface="Arial" panose="020B0604020202020204" pitchFamily="34" charset="0"/>
                <a:cs typeface="Arial" panose="020B0604020202020204" pitchFamily="34" charset="0"/>
                <a:hlinkClick r:id="rId5"/>
              </a:rPr>
              <a:t>https://www.justice.gov/criminal-ccips/file/872771/download</a:t>
            </a:r>
            <a:r>
              <a:rPr lang="en-US" sz="600">
                <a:solidFill>
                  <a:srgbClr val="001848"/>
                </a:solidFill>
                <a:latin typeface="Arial" panose="020B0604020202020204" pitchFamily="34" charset="0"/>
                <a:cs typeface="Arial" panose="020B0604020202020204" pitchFamily="34" charset="0"/>
              </a:rPr>
              <a:t>; </a:t>
            </a:r>
            <a:r>
              <a:rPr lang="en-US" sz="600">
                <a:solidFill>
                  <a:srgbClr val="001848"/>
                </a:solidFill>
                <a:latin typeface="Arial" panose="020B0604020202020204" pitchFamily="34" charset="0"/>
                <a:cs typeface="Arial" panose="020B0604020202020204" pitchFamily="34" charset="0"/>
                <a:hlinkClick r:id="rId6"/>
              </a:rPr>
              <a:t>https://blog.barkly.com/ransomware-statistics-2016</a:t>
            </a:r>
            <a:r>
              <a:rPr lang="en-US" sz="600">
                <a:solidFill>
                  <a:srgbClr val="001848"/>
                </a:solidFill>
                <a:latin typeface="Arial" panose="020B0604020202020204" pitchFamily="34" charset="0"/>
                <a:cs typeface="Arial" panose="020B0604020202020204" pitchFamily="34" charset="0"/>
              </a:rPr>
              <a:t>; </a:t>
            </a:r>
            <a:br>
              <a:rPr lang="en-US" sz="600">
                <a:solidFill>
                  <a:srgbClr val="001848"/>
                </a:solidFill>
                <a:latin typeface="Arial" panose="020B0604020202020204" pitchFamily="34" charset="0"/>
                <a:cs typeface="Arial" panose="020B0604020202020204" pitchFamily="34" charset="0"/>
              </a:rPr>
            </a:br>
            <a:r>
              <a:rPr lang="en-US" sz="600">
                <a:solidFill>
                  <a:srgbClr val="001848"/>
                </a:solidFill>
                <a:latin typeface="Arial" panose="020B0604020202020204" pitchFamily="34" charset="0"/>
                <a:cs typeface="Arial" panose="020B0604020202020204" pitchFamily="34" charset="0"/>
                <a:hlinkClick r:id="rId4"/>
              </a:rPr>
              <a:t>https://blog.barkly.com/cyber-attack-statistics-2016</a:t>
            </a:r>
            <a:r>
              <a:rPr lang="en-US" sz="600">
                <a:solidFill>
                  <a:srgbClr val="001848"/>
                </a:solidFill>
                <a:latin typeface="Arial" panose="020B0604020202020204" pitchFamily="34" charset="0"/>
                <a:cs typeface="Arial" panose="020B0604020202020204" pitchFamily="34" charset="0"/>
              </a:rPr>
              <a:t>; </a:t>
            </a:r>
          </a:p>
        </p:txBody>
      </p:sp>
      <p:cxnSp>
        <p:nvCxnSpPr>
          <p:cNvPr id="35" name="Straight Connector 34">
            <a:extLst>
              <a:ext uri="{FF2B5EF4-FFF2-40B4-BE49-F238E27FC236}">
                <a16:creationId xmlns:a16="http://schemas.microsoft.com/office/drawing/2014/main" id="{4CE1F18F-BA7B-47B5-B736-68CF8FB4668D}"/>
              </a:ext>
            </a:extLst>
          </p:cNvPr>
          <p:cNvCxnSpPr>
            <a:cxnSpLocks/>
          </p:cNvCxnSpPr>
          <p:nvPr/>
        </p:nvCxnSpPr>
        <p:spPr>
          <a:xfrm>
            <a:off x="4112877" y="845906"/>
            <a:ext cx="0" cy="324802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B9AED99-D8E1-45CF-A805-860168144800}"/>
              </a:ext>
            </a:extLst>
          </p:cNvPr>
          <p:cNvSpPr txBox="1"/>
          <p:nvPr/>
        </p:nvSpPr>
        <p:spPr>
          <a:xfrm>
            <a:off x="4998379" y="1006950"/>
            <a:ext cx="2795958" cy="338554"/>
          </a:xfrm>
          <a:prstGeom prst="rect">
            <a:avLst/>
          </a:prstGeom>
          <a:noFill/>
        </p:spPr>
        <p:txBody>
          <a:bodyPr wrap="none" rtlCol="0">
            <a:spAutoFit/>
          </a:bodyPr>
          <a:lstStyle/>
          <a:p>
            <a:r>
              <a:rPr lang="en-US" sz="1600">
                <a:solidFill>
                  <a:srgbClr val="002060"/>
                </a:solidFill>
                <a:latin typeface="Arial" panose="020B0604020202020204" pitchFamily="34" charset="0"/>
                <a:cs typeface="Arial" panose="020B0604020202020204" pitchFamily="34" charset="0"/>
              </a:rPr>
              <a:t>Recent Ransomware “Facts”</a:t>
            </a:r>
          </a:p>
        </p:txBody>
      </p:sp>
      <p:sp>
        <p:nvSpPr>
          <p:cNvPr id="37" name="TextBox 36">
            <a:extLst>
              <a:ext uri="{FF2B5EF4-FFF2-40B4-BE49-F238E27FC236}">
                <a16:creationId xmlns:a16="http://schemas.microsoft.com/office/drawing/2014/main" id="{011FCBEB-289D-432A-9E8B-F484F7288B4D}"/>
              </a:ext>
            </a:extLst>
          </p:cNvPr>
          <p:cNvSpPr txBox="1"/>
          <p:nvPr/>
        </p:nvSpPr>
        <p:spPr>
          <a:xfrm>
            <a:off x="435882" y="1006950"/>
            <a:ext cx="3239669" cy="338554"/>
          </a:xfrm>
          <a:prstGeom prst="rect">
            <a:avLst/>
          </a:prstGeom>
          <a:noFill/>
        </p:spPr>
        <p:txBody>
          <a:bodyPr wrap="none" rtlCol="0">
            <a:spAutoFit/>
          </a:bodyPr>
          <a:lstStyle/>
          <a:p>
            <a:r>
              <a:rPr lang="en-US" sz="1600">
                <a:solidFill>
                  <a:srgbClr val="002060"/>
                </a:solidFill>
                <a:latin typeface="Arial" panose="020B0604020202020204" pitchFamily="34" charset="0"/>
                <a:cs typeface="Arial" panose="020B0604020202020204" pitchFamily="34" charset="0"/>
              </a:rPr>
              <a:t>Top Enterprise Security Concerns</a:t>
            </a:r>
          </a:p>
        </p:txBody>
      </p:sp>
    </p:spTree>
    <p:extLst>
      <p:ext uri="{BB962C8B-B14F-4D97-AF65-F5344CB8AC3E}">
        <p14:creationId xmlns:p14="http://schemas.microsoft.com/office/powerpoint/2010/main" val="26990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Sphere 3D">
      <a:dk1>
        <a:srgbClr val="002060"/>
      </a:dk1>
      <a:lt1>
        <a:sysClr val="window" lastClr="FFFFFF"/>
      </a:lt1>
      <a:dk2>
        <a:srgbClr val="164165"/>
      </a:dk2>
      <a:lt2>
        <a:srgbClr val="002060"/>
      </a:lt2>
      <a:accent1>
        <a:srgbClr val="002060"/>
      </a:accent1>
      <a:accent2>
        <a:srgbClr val="0070C0"/>
      </a:accent2>
      <a:accent3>
        <a:srgbClr val="00B0F0"/>
      </a:accent3>
      <a:accent4>
        <a:srgbClr val="DF7A1C"/>
      </a:accent4>
      <a:accent5>
        <a:srgbClr val="92D050"/>
      </a:accent5>
      <a:accent6>
        <a:srgbClr val="359FC5"/>
      </a:accent6>
      <a:hlink>
        <a:srgbClr val="0070C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a:solidFill>
              <a:schemeClr val="tx1">
                <a:lumMod val="75000"/>
              </a:schemeClr>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ebsite_x0020_Link xmlns="3f63ff8a-7fbc-403f-84d2-40646bec8785">https://ftp1.overlandtandberg.com/website/website/Why Ovrl - TD Overview August 2019.pptx</Website_x0020_Link>
    <Public_x0020_Link xmlns="3f63ff8a-7fbc-403f-84d2-40646bec8785">https://ftp1.overlandtandberg.com/public/Why Ovrl - TD Overview August 2019.pptx</Public_x0020_Link>
    <Web_x0020_site xmlns="3f63ff8a-7fbc-403f-84d2-40646bec8785">true</Web_x0020_site>
    <FastTrack xmlns="3f63ff8a-7fbc-403f-84d2-40646bec8785">false</FastTrack>
    <FastTrack_x0020_Link xmlns="3f63ff8a-7fbc-403f-84d2-40646bec8785">The file has not published yet.</FastTrack_x0020_Link>
    <Public xmlns="3f63ff8a-7fbc-403f-84d2-40646bec8785">true</Public>
    <New_x0020_File xmlns="3f63ff8a-7fbc-403f-84d2-40646bec8785">false</New_x0020_Fil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3F00AB1C92D240916EEEF1857646E8" ma:contentTypeVersion="24" ma:contentTypeDescription="Create a new document." ma:contentTypeScope="" ma:versionID="be407d78477353123932fbe57b9aa3bd">
  <xsd:schema xmlns:xsd="http://www.w3.org/2001/XMLSchema" xmlns:xs="http://www.w3.org/2001/XMLSchema" xmlns:p="http://schemas.microsoft.com/office/2006/metadata/properties" xmlns:ns2="3f63ff8a-7fbc-403f-84d2-40646bec8785" xmlns:ns3="71d28c98-a60d-4f2d-841f-15657313dbfb" targetNamespace="http://schemas.microsoft.com/office/2006/metadata/properties" ma:root="true" ma:fieldsID="5c88daa92ba2d5c79c834bc8873db0f1" ns2:_="" ns3:_="">
    <xsd:import namespace="3f63ff8a-7fbc-403f-84d2-40646bec8785"/>
    <xsd:import namespace="71d28c98-a60d-4f2d-841f-15657313db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FastTrack" minOccurs="0"/>
                <xsd:element ref="ns2:Web_x0020_site" minOccurs="0"/>
                <xsd:element ref="ns2:Public" minOccurs="0"/>
                <xsd:element ref="ns2:New_x0020_File" minOccurs="0"/>
                <xsd:element ref="ns2:MediaServiceOCR" minOccurs="0"/>
                <xsd:element ref="ns2:MediaServiceLocation" minOccurs="0"/>
                <xsd:element ref="ns2:FastTrack_x0020_Link" minOccurs="0"/>
                <xsd:element ref="ns2:Website_x0020_Link" minOccurs="0"/>
                <xsd:element ref="ns2:Public_x0020_Link"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3ff8a-7fbc-403f-84d2-40646bec87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FastTrack" ma:index="14" nillable="true" ma:displayName="FastTrack" ma:default="0" ma:description="This indicates if a document is available in FastTrack or not." ma:internalName="FastTrack">
      <xsd:simpleType>
        <xsd:restriction base="dms:Boolean"/>
      </xsd:simpleType>
    </xsd:element>
    <xsd:element name="Web_x0020_site" ma:index="15" nillable="true" ma:displayName="Web site" ma:default="0" ma:description="This indicates if a document is available in Web site or not." ma:internalName="Web_x0020_site">
      <xsd:simpleType>
        <xsd:restriction base="dms:Boolean"/>
      </xsd:simpleType>
    </xsd:element>
    <xsd:element name="Public" ma:index="16" nillable="true" ma:displayName="Public" ma:default="0" ma:description="This indicates if a document is available for Public access." ma:internalName="Public">
      <xsd:simpleType>
        <xsd:restriction base="dms:Boolean"/>
      </xsd:simpleType>
    </xsd:element>
    <xsd:element name="New_x0020_File" ma:index="17" nillable="true" ma:displayName="Send HTTPS link" ma:default="0" ma:internalName="New_x0020_File">
      <xsd:simpleType>
        <xsd:restriction base="dms:Boolea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FastTrack_x0020_Link" ma:index="20" nillable="true" ma:displayName="FastTrack Link" ma:internalName="FastTrack_x0020_Link">
      <xsd:simpleType>
        <xsd:restriction base="dms:Text">
          <xsd:maxLength value="255"/>
        </xsd:restriction>
      </xsd:simpleType>
    </xsd:element>
    <xsd:element name="Website_x0020_Link" ma:index="21" nillable="true" ma:displayName="Website Link" ma:indexed="true" ma:internalName="Website_x0020_Link">
      <xsd:simpleType>
        <xsd:restriction base="dms:Text">
          <xsd:maxLength value="255"/>
        </xsd:restriction>
      </xsd:simpleType>
    </xsd:element>
    <xsd:element name="Public_x0020_Link" ma:index="22" nillable="true" ma:displayName="Public Link" ma:internalName="Public_x0020_Link">
      <xsd:simpleType>
        <xsd:restriction base="dms:Text">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d28c98-a60d-4f2d-841f-15657313dbf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023B8E-F7CD-4E37-83C8-949984D2FCFA}">
  <ds:schemaRefs>
    <ds:schemaRef ds:uri="http://schemas.microsoft.com/sharepoint/v3/contenttype/forms"/>
  </ds:schemaRefs>
</ds:datastoreItem>
</file>

<file path=customXml/itemProps2.xml><?xml version="1.0" encoding="utf-8"?>
<ds:datastoreItem xmlns:ds="http://schemas.openxmlformats.org/officeDocument/2006/customXml" ds:itemID="{46F5F1CE-B074-4F8D-AB1D-74109A158BC5}">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1d28c98-a60d-4f2d-841f-15657313dbfb"/>
    <ds:schemaRef ds:uri="3f63ff8a-7fbc-403f-84d2-40646bec8785"/>
    <ds:schemaRef ds:uri="http://www.w3.org/XML/1998/namespace"/>
    <ds:schemaRef ds:uri="http://purl.org/dc/dcmitype/"/>
  </ds:schemaRefs>
</ds:datastoreItem>
</file>

<file path=customXml/itemProps3.xml><?xml version="1.0" encoding="utf-8"?>
<ds:datastoreItem xmlns:ds="http://schemas.openxmlformats.org/officeDocument/2006/customXml" ds:itemID="{916BEA86-F99E-4F0D-A43C-BCE31FC43B6B}">
  <ds:schemaRefs>
    <ds:schemaRef ds:uri="3f63ff8a-7fbc-403f-84d2-40646bec8785"/>
    <ds:schemaRef ds:uri="71d28c98-a60d-4f2d-841f-15657313db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2234</Words>
  <Application>Microsoft Office PowerPoint</Application>
  <PresentationFormat>Bildschirmpräsentation (16:9)</PresentationFormat>
  <Paragraphs>276</Paragraphs>
  <Slides>30</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30</vt:i4>
      </vt:variant>
    </vt:vector>
  </HeadingPairs>
  <TitlesOfParts>
    <vt:vector size="37" baseType="lpstr">
      <vt:lpstr>Arial</vt:lpstr>
      <vt:lpstr>Arial Black</vt:lpstr>
      <vt:lpstr>Calibri</vt:lpstr>
      <vt:lpstr>Open Sans Bold</vt:lpstr>
      <vt:lpstr>Open Sans Light</vt:lpstr>
      <vt:lpstr>Wingdings</vt:lpstr>
      <vt:lpstr>2_Office Theme</vt:lpstr>
      <vt:lpstr>Overland-Tandberg Overview</vt:lpstr>
      <vt:lpstr>Contents</vt:lpstr>
      <vt:lpstr>Overland-Tandberg:  Who We Are</vt:lpstr>
      <vt:lpstr>Overland-Tandberg Vision:</vt:lpstr>
      <vt:lpstr> Broad Global Installed Base in Over 90 Countries</vt:lpstr>
      <vt:lpstr>Data Protection &amp; Archive Market Dynamics</vt:lpstr>
      <vt:lpstr>Capitalizing On Trends In Long-Term Data Storage</vt:lpstr>
      <vt:lpstr>Capitalizing On Trends In Long-Term Data Storage</vt:lpstr>
      <vt:lpstr>Cyber Security and Data Risk of High Concern</vt:lpstr>
      <vt:lpstr>EU-GDPR:  What is It?</vt:lpstr>
      <vt:lpstr>EU-GDPR:  Why Does it Matter?</vt:lpstr>
      <vt:lpstr>Our Products and Solutions</vt:lpstr>
      <vt:lpstr>Overland-Tandberg Storage Portfolio Hybrid Data Protection and Archive</vt:lpstr>
      <vt:lpstr>Overland-Tandberg Storage Portfolio 3-2-1 data protection best practice offering for companies of any size</vt:lpstr>
      <vt:lpstr>3-2-1 Data Protection:  Hybrid Cloud Implementation</vt:lpstr>
      <vt:lpstr>Customer Use Cases and Testimonials</vt:lpstr>
      <vt:lpstr>Who’s Using Tape</vt:lpstr>
      <vt:lpstr>Who’s Using Tape</vt:lpstr>
      <vt:lpstr>Effortless Digital Archiving</vt:lpstr>
      <vt:lpstr>Backup And Archive You Can Count On</vt:lpstr>
      <vt:lpstr>Customer Case Studies – Medical End-Market</vt:lpstr>
      <vt:lpstr>Customer Case Studies – Law Enforcement / Military</vt:lpstr>
      <vt:lpstr>Customer Case Studies – Hospitality End-Market</vt:lpstr>
      <vt:lpstr>FastTrack Channel Partner Program</vt:lpstr>
      <vt:lpstr>FastTrack Program Delivers…</vt:lpstr>
      <vt:lpstr>FastTrack Benefits Summary</vt:lpstr>
      <vt:lpstr>FastTrack Enablement Activities</vt:lpstr>
      <vt:lpstr>Summary</vt:lpstr>
      <vt:lpstr>Summary</vt:lpstr>
      <vt:lpstr>Thank You</vt:lpstr>
    </vt:vector>
  </TitlesOfParts>
  <Manager/>
  <Company>Overland Storage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Nilesh Patel</dc:creator>
  <cp:keywords/>
  <dc:description/>
  <cp:lastModifiedBy>ANSC</cp:lastModifiedBy>
  <cp:revision>2</cp:revision>
  <cp:lastPrinted>2017-03-22T14:23:14Z</cp:lastPrinted>
  <dcterms:created xsi:type="dcterms:W3CDTF">2014-07-31T16:49:01Z</dcterms:created>
  <dcterms:modified xsi:type="dcterms:W3CDTF">2019-08-12T09:30:33Z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0x010100473F00AB1C92D240916EEEF1857646E8</vt:lpwstr>
  </property>
</Properties>
</file>