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6"/>
  </p:notesMasterIdLst>
  <p:handoutMasterIdLst>
    <p:handoutMasterId r:id="rId7"/>
  </p:handoutMasterIdLst>
  <p:sldIdLst>
    <p:sldId id="575" r:id="rId5"/>
  </p:sldIdLst>
  <p:sldSz cx="9906000" cy="6858000" type="A4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" userDrawn="1">
          <p15:clr>
            <a:srgbClr val="A4A3A4"/>
          </p15:clr>
        </p15:guide>
        <p15:guide id="2" orient="horz" pos="3315" userDrawn="1">
          <p15:clr>
            <a:srgbClr val="A4A3A4"/>
          </p15:clr>
        </p15:guide>
        <p15:guide id="3" pos="1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have" initials="LS" lastIdx="8" clrIdx="0">
    <p:extLst/>
  </p:cmAuthor>
  <p:cmAuthor id="2" name="Katherine Green (110 Consulting Inc)" initials="KG" lastIdx="10" clrIdx="1">
    <p:extLst/>
  </p:cmAuthor>
  <p:cmAuthor id="3" name="Deby Stockwell" initials="DS" lastIdx="1" clrIdx="2">
    <p:extLst/>
  </p:cmAuthor>
  <p:cmAuthor id="4" name="Sudhakar D V" initials="SDV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A8B3"/>
    <a:srgbClr val="3B7F88"/>
    <a:srgbClr val="4F963C"/>
    <a:srgbClr val="40519A"/>
    <a:srgbClr val="3D5D85"/>
    <a:srgbClr val="ECECEC"/>
    <a:srgbClr val="F1EB03"/>
    <a:srgbClr val="FDFDFD"/>
    <a:srgbClr val="544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4" autoAdjust="0"/>
    <p:restoredTop sz="98843" autoAdjust="0"/>
  </p:normalViewPr>
  <p:slideViewPr>
    <p:cSldViewPr snapToGrid="0">
      <p:cViewPr>
        <p:scale>
          <a:sx n="80" d="100"/>
          <a:sy n="80" d="100"/>
        </p:scale>
        <p:origin x="-3624" y="-1680"/>
      </p:cViewPr>
      <p:guideLst>
        <p:guide orient="horz" pos="259"/>
        <p:guide orient="horz" pos="331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000" y="-91"/>
      </p:cViewPr>
      <p:guideLst>
        <p:guide orient="horz" pos="2229"/>
        <p:guide pos="294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7" y="1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/>
          <a:lstStyle>
            <a:lvl1pPr algn="r">
              <a:defRPr sz="1200"/>
            </a:lvl1pPr>
          </a:lstStyle>
          <a:p>
            <a:fld id="{ECB00A19-887A-4CEB-B6F6-B25B053CB4BF}" type="datetimeFigureOut">
              <a:rPr lang="en-US" smtClean="0"/>
              <a:pPr/>
              <a:t>12/9/15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993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7" y="6721993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 anchor="b"/>
          <a:lstStyle>
            <a:lvl1pPr algn="r">
              <a:defRPr sz="1200"/>
            </a:lvl1pPr>
          </a:lstStyle>
          <a:p>
            <a:fld id="{F2EB5CB9-E9DE-445A-B618-599C3C625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1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7" y="1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/>
          <a:lstStyle>
            <a:lvl1pPr algn="r">
              <a:defRPr sz="1200"/>
            </a:lvl1pPr>
          </a:lstStyle>
          <a:p>
            <a:fld id="{AB0A35F9-0D23-422F-A5A6-94BDB1E13B0C}" type="datetimeFigureOut">
              <a:rPr lang="en-US" smtClean="0"/>
              <a:pPr/>
              <a:t>12/9/15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5425" y="531813"/>
            <a:ext cx="3832225" cy="265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3" tIns="46962" rIns="93923" bIns="469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361612"/>
            <a:ext cx="7490460" cy="3184684"/>
          </a:xfrm>
          <a:prstGeom prst="rect">
            <a:avLst/>
          </a:prstGeom>
        </p:spPr>
        <p:txBody>
          <a:bodyPr vert="horz" lIns="93923" tIns="46962" rIns="93923" bIns="469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993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7" y="6721993"/>
            <a:ext cx="4057333" cy="353854"/>
          </a:xfrm>
          <a:prstGeom prst="rect">
            <a:avLst/>
          </a:prstGeom>
        </p:spPr>
        <p:txBody>
          <a:bodyPr vert="horz" lIns="93923" tIns="46962" rIns="93923" bIns="46962" rtlCol="0" anchor="b"/>
          <a:lstStyle>
            <a:lvl1pPr algn="r">
              <a:defRPr sz="1200"/>
            </a:lvl1pPr>
          </a:lstStyle>
          <a:p>
            <a:fld id="{05AE46B3-5639-4455-8E77-3032A15FC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8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5425" y="531813"/>
            <a:ext cx="3832225" cy="265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440C2-97B0-4842-9EA5-9CA153A841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2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27095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4294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2732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5346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6148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2739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5402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5013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7769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057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139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E662-9BC0-4732-9B22-6D4293002B3E}" type="datetimeFigureOut">
              <a:rPr lang="en-US" smtClean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Microsoft confidential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D055F-F0D3-451F-9F62-B0011DA32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8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emf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phere3d.com/snapcloud/" TargetMode="External"/><Relationship Id="rId4" Type="http://schemas.openxmlformats.org/officeDocument/2006/relationships/hyperlink" Target="http://www.overlandstorage.com/resource-center/webinars/index.aspx" TargetMode="External"/><Relationship Id="rId5" Type="http://schemas.openxmlformats.org/officeDocument/2006/relationships/hyperlink" Target="https://overlandstorage.secure.force.com/fasttrack/" TargetMode="External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9" Type="http://schemas.openxmlformats.org/officeDocument/2006/relationships/image" Target="../media/image4.emf"/><Relationship Id="rId10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019" y="1259037"/>
            <a:ext cx="153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44546A"/>
                </a:solidFill>
              </a:rPr>
              <a:t>Field Sales Battle card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996316" y="3524250"/>
            <a:ext cx="3813933" cy="875597"/>
          </a:xfrm>
          <a:prstGeom prst="roundRect">
            <a:avLst>
              <a:gd name="adj" fmla="val 0"/>
            </a:avLst>
          </a:prstGeom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US" sz="1100" b="1" dirty="0">
                <a:solidFill>
                  <a:schemeClr val="tx2"/>
                </a:solidFill>
                <a:cs typeface="Calibri"/>
              </a:rPr>
              <a:t>Complimentary Products</a:t>
            </a:r>
          </a:p>
          <a:p>
            <a:pPr marL="168275" indent="-114300"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en-US" sz="1100" dirty="0">
                <a:cs typeface="Calibri"/>
              </a:rPr>
              <a:t>Backup: Neo tape libraries and RDX </a:t>
            </a:r>
            <a:r>
              <a:rPr lang="en-US" sz="1100" dirty="0" err="1">
                <a:cs typeface="Calibri"/>
              </a:rPr>
              <a:t>QuikStor</a:t>
            </a:r>
            <a:endParaRPr lang="en-US" sz="1100" dirty="0">
              <a:cs typeface="Calibri"/>
            </a:endParaRPr>
          </a:p>
          <a:p>
            <a:pPr marL="168275" indent="-114300"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en-US" sz="1100" dirty="0">
                <a:cs typeface="Calibri"/>
              </a:rPr>
              <a:t>IP Video Surveillance: </a:t>
            </a:r>
            <a:r>
              <a:rPr lang="fr-FR" sz="1100" dirty="0" err="1">
                <a:cs typeface="Calibri"/>
              </a:rPr>
              <a:t>Mobotix</a:t>
            </a:r>
            <a:r>
              <a:rPr lang="fr-FR" sz="1100" dirty="0">
                <a:cs typeface="Calibri"/>
              </a:rPr>
              <a:t> </a:t>
            </a:r>
            <a:r>
              <a:rPr lang="fr-FR" sz="1100" dirty="0" err="1">
                <a:cs typeface="Calibri"/>
              </a:rPr>
              <a:t>MxCC</a:t>
            </a:r>
            <a:r>
              <a:rPr lang="fr-FR" sz="1100" dirty="0">
                <a:cs typeface="Calibri"/>
              </a:rPr>
              <a:t> </a:t>
            </a:r>
            <a:r>
              <a:rPr lang="fr-FR" sz="1100" dirty="0" err="1">
                <a:cs typeface="Calibri"/>
              </a:rPr>
              <a:t>Integration</a:t>
            </a:r>
            <a:endParaRPr lang="fr-FR" sz="1100" dirty="0">
              <a:cs typeface="Calibri"/>
            </a:endParaRPr>
          </a:p>
          <a:p>
            <a:pPr marL="168275" indent="-114300">
              <a:spcAft>
                <a:spcPts val="200"/>
              </a:spcAft>
              <a:buClr>
                <a:schemeClr val="tx1"/>
              </a:buClr>
              <a:buFont typeface="Arial"/>
              <a:buChar char="•"/>
            </a:pPr>
            <a:r>
              <a:rPr lang="fr-FR" sz="1100" dirty="0">
                <a:cs typeface="Calibri"/>
              </a:rPr>
              <a:t>Secure </a:t>
            </a:r>
            <a:r>
              <a:rPr lang="fr-FR" sz="1100" dirty="0" err="1">
                <a:cs typeface="Calibri"/>
              </a:rPr>
              <a:t>Private</a:t>
            </a:r>
            <a:r>
              <a:rPr lang="fr-FR" sz="1100" dirty="0">
                <a:cs typeface="Calibri"/>
              </a:rPr>
              <a:t> Cloud: </a:t>
            </a:r>
            <a:r>
              <a:rPr lang="fr-FR" sz="1100" dirty="0" err="1">
                <a:cs typeface="Calibri"/>
              </a:rPr>
              <a:t>BitTorrent</a:t>
            </a:r>
            <a:r>
              <a:rPr lang="fr-FR" sz="1100" dirty="0">
                <a:cs typeface="Calibri"/>
              </a:rPr>
              <a:t>® </a:t>
            </a:r>
            <a:r>
              <a:rPr lang="fr-FR" sz="1100" dirty="0" err="1">
                <a:cs typeface="Calibri"/>
              </a:rPr>
              <a:t>Sync</a:t>
            </a:r>
            <a:endParaRPr lang="en-US" sz="1100" b="1" dirty="0" smtClean="0"/>
          </a:p>
          <a:p>
            <a:pPr marL="228600" lvl="1" indent="-22860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endParaRPr lang="en-US" sz="1100" dirty="0"/>
          </a:p>
          <a:p>
            <a:pPr marL="228600" lvl="1" indent="-22860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endParaRPr lang="en-US" sz="1100" dirty="0"/>
          </a:p>
          <a:p>
            <a:pPr marL="228600" lvl="1" indent="-22860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endParaRPr lang="en-US" sz="1100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5817823" y="2868006"/>
            <a:ext cx="4088177" cy="1767493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 defTabSz="1463040" fontAlgn="base">
              <a:lnSpc>
                <a:spcPct val="110000"/>
              </a:lnSpc>
              <a:spcBef>
                <a:spcPts val="300"/>
              </a:spcBef>
              <a:buSzPct val="100000"/>
              <a:tabLst>
                <a:tab pos="3264800" algn="r"/>
              </a:tabLst>
              <a:defRPr/>
            </a:pPr>
            <a:r>
              <a:rPr lang="en-US" sz="1100" b="1" cap="all" dirty="0" smtClean="0"/>
              <a:t>Sales </a:t>
            </a:r>
            <a:r>
              <a:rPr lang="en-US" sz="1100" b="1" cap="all" dirty="0"/>
              <a:t>Resources:</a:t>
            </a:r>
          </a:p>
          <a:p>
            <a:pPr marL="228600" lvl="1" indent="-22860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r>
              <a:rPr lang="en-US" sz="1100" dirty="0" smtClean="0"/>
              <a:t>Product Information </a:t>
            </a: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://sphere3d.com/snapcloud</a:t>
            </a:r>
            <a:r>
              <a:rPr lang="en-US" sz="1100" dirty="0" smtClean="0">
                <a:hlinkClick r:id="rId3"/>
              </a:rPr>
              <a:t>/</a:t>
            </a:r>
            <a:r>
              <a:rPr lang="en-US" sz="1100" dirty="0" smtClean="0"/>
              <a:t>, overlandstorage.com/snap</a:t>
            </a:r>
          </a:p>
          <a:p>
            <a:pPr marL="228600" lvl="1" indent="-22860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r>
              <a:rPr lang="en-US" sz="1100" dirty="0"/>
              <a:t>Customer Webinars  </a:t>
            </a:r>
            <a:r>
              <a:rPr lang="en-US" sz="1100" dirty="0">
                <a:hlinkClick r:id="rId4"/>
              </a:rPr>
              <a:t>http://www.overlandstorage.com/resource-center/webinars/</a:t>
            </a:r>
            <a:r>
              <a:rPr lang="en-US" sz="1100" dirty="0" smtClean="0">
                <a:hlinkClick r:id="rId4"/>
              </a:rPr>
              <a:t>index.aspx</a:t>
            </a:r>
            <a:endParaRPr lang="en-US" sz="1100" dirty="0" smtClean="0"/>
          </a:p>
          <a:p>
            <a:pPr marL="228600" lvl="1" indent="-22860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r>
              <a:rPr lang="en-US" sz="1100" dirty="0" smtClean="0"/>
              <a:t>Sales Playbook on </a:t>
            </a:r>
            <a:r>
              <a:rPr lang="en-US" sz="1100" dirty="0" err="1" smtClean="0"/>
              <a:t>FastTrack</a:t>
            </a:r>
            <a:r>
              <a:rPr lang="en-US" sz="1100" dirty="0"/>
              <a:t> </a:t>
            </a:r>
            <a:r>
              <a:rPr lang="en-US" sz="1100" dirty="0">
                <a:hlinkClick r:id="rId5"/>
              </a:rPr>
              <a:t>https://overlandstorage.secure.force.com/fasttrack</a:t>
            </a:r>
            <a:r>
              <a:rPr lang="en-US" sz="1100" dirty="0" smtClean="0">
                <a:hlinkClick r:id="rId5"/>
              </a:rPr>
              <a:t>/</a:t>
            </a:r>
            <a:endParaRPr lang="en-US" sz="1100" dirty="0" smtClean="0"/>
          </a:p>
          <a:p>
            <a:pPr marL="0" lvl="1" defTabSz="1463040" fontAlgn="base">
              <a:lnSpc>
                <a:spcPct val="110000"/>
              </a:lnSpc>
              <a:spcBef>
                <a:spcPts val="300"/>
              </a:spcBef>
              <a:buSzPct val="100000"/>
              <a:tabLst>
                <a:tab pos="3264800" algn="r"/>
              </a:tabLst>
              <a:defRPr/>
            </a:pPr>
            <a:endParaRPr lang="en-US" sz="1100" dirty="0"/>
          </a:p>
          <a:p>
            <a:pPr marL="228600" lvl="1" indent="-228600" defTabSz="1463040" fontAlgn="base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tabLst>
                <a:tab pos="3264800" algn="r"/>
              </a:tabLst>
              <a:defRPr/>
            </a:pPr>
            <a:endParaRPr lang="en-US" sz="1100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5817822" y="4637721"/>
            <a:ext cx="4088178" cy="1916884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1100" b="1" cap="all" dirty="0"/>
              <a:t>Interest Generating Questions</a:t>
            </a:r>
            <a:r>
              <a:rPr lang="en-US" sz="1100" b="1" cap="all" dirty="0" smtClean="0"/>
              <a:t>:</a:t>
            </a:r>
            <a:endParaRPr lang="en-US" sz="1100" b="1" cap="all" dirty="0"/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 smtClean="0"/>
              <a:t>Are you deploying applications on Azure that need enterprise-class NAS storage?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 smtClean="0"/>
              <a:t>Are </a:t>
            </a:r>
            <a:r>
              <a:rPr lang="en-US" sz="1100" dirty="0"/>
              <a:t>you looking for efficient, cost-effective and flexible technology solution alternatives to </a:t>
            </a:r>
            <a:r>
              <a:rPr lang="en-US" sz="1100" dirty="0" smtClean="0"/>
              <a:t>your current Disaster Recovery solutions?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 smtClean="0"/>
              <a:t>Are your employees using Dropbox, </a:t>
            </a:r>
            <a:r>
              <a:rPr lang="en-US" sz="1100" dirty="0" err="1" smtClean="0"/>
              <a:t>Boxnet</a:t>
            </a:r>
            <a:r>
              <a:rPr lang="en-US" sz="1100" dirty="0" smtClean="0"/>
              <a:t> or other public cloud solutions to enable secure data access on mobile devices?</a:t>
            </a:r>
            <a:endParaRPr lang="en-US" sz="1100" dirty="0"/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 smtClean="0"/>
              <a:t>Are you looking to lower costs through reducing your data center footprint?</a:t>
            </a:r>
            <a:endParaRPr lang="en-US" sz="11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806969" y="321381"/>
            <a:ext cx="0" cy="6547104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003945" y="4045"/>
            <a:ext cx="7912903" cy="317336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44546A"/>
                </a:solidFill>
                <a:latin typeface="Segoe UI" pitchFamily="34" charset="0"/>
              </a:rPr>
              <a:t>Sphere3D: Hybrid Cloud Solution</a:t>
            </a:r>
            <a:endParaRPr lang="en-US" sz="1100" b="1" dirty="0">
              <a:solidFill>
                <a:srgbClr val="44546A"/>
              </a:solidFill>
              <a:latin typeface="Segoe U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014412" y="1996579"/>
            <a:ext cx="0" cy="4871906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2096" y="321381"/>
            <a:ext cx="4033904" cy="25101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100" b="1" dirty="0" err="1">
                <a:solidFill>
                  <a:srgbClr val="1F497D"/>
                </a:solidFill>
                <a:cs typeface="Calibri"/>
              </a:rPr>
              <a:t>SnapServer</a:t>
            </a:r>
            <a:r>
              <a:rPr lang="en-US" sz="1100" b="1" dirty="0">
                <a:solidFill>
                  <a:srgbClr val="1F497D"/>
                </a:solidFill>
                <a:cs typeface="Calibri"/>
              </a:rPr>
              <a:t> Value to End Customer</a:t>
            </a:r>
          </a:p>
          <a:p>
            <a:pPr marL="111125" lvl="0" indent="-1111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prstClr val="black"/>
                </a:solidFill>
                <a:cs typeface="Calibri"/>
              </a:rPr>
              <a:t>“Just-in-time” capacity</a:t>
            </a:r>
            <a:r>
              <a:rPr lang="en-US" sz="1100" dirty="0">
                <a:solidFill>
                  <a:prstClr val="black"/>
                </a:solidFill>
                <a:cs typeface="Calibri"/>
              </a:rPr>
              <a:t>, start small, pay as you grow</a:t>
            </a:r>
            <a:r>
              <a:rPr lang="en-US" sz="1100" b="1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1100" dirty="0" smtClean="0">
                <a:solidFill>
                  <a:prstClr val="black"/>
                </a:solidFill>
                <a:cs typeface="Calibri"/>
              </a:rPr>
              <a:t>both </a:t>
            </a:r>
            <a:r>
              <a:rPr lang="en-US" sz="1100" dirty="0" err="1" smtClean="0">
                <a:solidFill>
                  <a:prstClr val="black"/>
                </a:solidFill>
                <a:cs typeface="Calibri"/>
              </a:rPr>
              <a:t>on-premise</a:t>
            </a:r>
            <a:r>
              <a:rPr lang="en-US" sz="1100" dirty="0" smtClean="0">
                <a:solidFill>
                  <a:prstClr val="black"/>
                </a:solidFill>
                <a:cs typeface="Calibri"/>
              </a:rPr>
              <a:t> and cloud storage</a:t>
            </a:r>
          </a:p>
          <a:p>
            <a:pPr marL="111125" lvl="0" indent="-1111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  <a:cs typeface="Calibri"/>
              </a:rPr>
              <a:t>Secure Access to data anywhere anytime</a:t>
            </a:r>
          </a:p>
          <a:p>
            <a:pPr marL="111125" lvl="0" indent="-1111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dirty="0" err="1" smtClean="0">
                <a:solidFill>
                  <a:prstClr val="black"/>
                </a:solidFill>
                <a:cs typeface="Calibri"/>
              </a:rPr>
              <a:t>DynamicRAID</a:t>
            </a:r>
            <a:r>
              <a:rPr lang="en-US" sz="1100" dirty="0" smtClean="0">
                <a:solidFill>
                  <a:prstClr val="black"/>
                </a:solidFill>
                <a:cs typeface="Calibri"/>
              </a:rPr>
              <a:t>  storage services with single or dual parity for data protection and automatic storage pool growth</a:t>
            </a:r>
          </a:p>
          <a:p>
            <a:pPr marL="111125" lvl="0" indent="-1111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  <a:cs typeface="Calibri"/>
              </a:rPr>
              <a:t>Consolidate </a:t>
            </a:r>
            <a:r>
              <a:rPr lang="en-US" sz="1100" b="1" dirty="0">
                <a:solidFill>
                  <a:prstClr val="black"/>
                </a:solidFill>
                <a:cs typeface="Calibri"/>
              </a:rPr>
              <a:t>servers and support virtualization initiatives </a:t>
            </a:r>
            <a:r>
              <a:rPr lang="en-US" sz="1100" dirty="0">
                <a:solidFill>
                  <a:prstClr val="black"/>
                </a:solidFill>
                <a:cs typeface="Calibri"/>
              </a:rPr>
              <a:t>by having block and file-based data on a single node </a:t>
            </a:r>
          </a:p>
          <a:p>
            <a:pPr marL="111125" lvl="0" indent="-1111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prstClr val="black"/>
                </a:solidFill>
                <a:cs typeface="Calibri"/>
              </a:rPr>
              <a:t>No wasted space</a:t>
            </a:r>
            <a:r>
              <a:rPr lang="en-US" sz="1100" dirty="0">
                <a:solidFill>
                  <a:prstClr val="black"/>
                </a:solidFill>
                <a:cs typeface="Calibri"/>
              </a:rPr>
              <a:t>, handles mixed drive capacities</a:t>
            </a:r>
          </a:p>
          <a:p>
            <a:pPr marL="111125" lvl="0" indent="-1111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prstClr val="black"/>
                </a:solidFill>
                <a:cs typeface="Calibri"/>
              </a:rPr>
              <a:t>Easy management </a:t>
            </a:r>
            <a:r>
              <a:rPr lang="en-US" sz="1100" dirty="0">
                <a:solidFill>
                  <a:prstClr val="black"/>
                </a:solidFill>
                <a:cs typeface="Calibri"/>
              </a:rPr>
              <a:t>with storage put into common pools</a:t>
            </a:r>
          </a:p>
          <a:p>
            <a:pPr marL="111125" lvl="0" indent="-1111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cs typeface="Calibri"/>
              </a:rPr>
              <a:t>High performance snapshots for </a:t>
            </a:r>
            <a:r>
              <a:rPr lang="en-US" sz="1100" b="1" dirty="0">
                <a:solidFill>
                  <a:prstClr val="black"/>
                </a:solidFill>
                <a:cs typeface="Calibri"/>
              </a:rPr>
              <a:t>continuous data protection</a:t>
            </a:r>
          </a:p>
          <a:p>
            <a:pPr marL="111125" lvl="0" indent="-1111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prstClr val="black"/>
                </a:solidFill>
                <a:cs typeface="Calibri"/>
              </a:rPr>
              <a:t>Distributed replication and disaster recovery</a:t>
            </a:r>
          </a:p>
          <a:p>
            <a:pPr marL="111125" lvl="0" indent="-1111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cs typeface="Calibri"/>
              </a:rPr>
              <a:t>Integrates into </a:t>
            </a:r>
            <a:r>
              <a:rPr lang="en-US" sz="1100" b="1" dirty="0">
                <a:solidFill>
                  <a:prstClr val="black"/>
                </a:solidFill>
                <a:cs typeface="Calibri"/>
              </a:rPr>
              <a:t>any existing security environment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5532" y="4418614"/>
            <a:ext cx="3787314" cy="24393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dirty="0">
                <a:solidFill>
                  <a:schemeClr val="tx2"/>
                </a:solidFill>
                <a:cs typeface="Calibri"/>
              </a:rPr>
              <a:t>Qualifying Questions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How much storage will be used for?  </a:t>
            </a:r>
          </a:p>
          <a:p>
            <a:pPr marL="344488" lvl="1" indent="-111125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cs typeface="Calibri"/>
              </a:rPr>
              <a:t>File sharing?</a:t>
            </a:r>
          </a:p>
          <a:p>
            <a:pPr marL="344488" lvl="1" indent="-111125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cs typeface="Calibri"/>
              </a:rPr>
              <a:t>Backup?</a:t>
            </a:r>
          </a:p>
          <a:p>
            <a:pPr marL="344488" lvl="1" indent="-111125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cs typeface="Calibri"/>
              </a:rPr>
              <a:t>Disaster Recovery?</a:t>
            </a:r>
          </a:p>
          <a:p>
            <a:pPr marL="344488" lvl="1" indent="-111125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cs typeface="Calibri"/>
              </a:rPr>
              <a:t>Databases?</a:t>
            </a:r>
          </a:p>
          <a:p>
            <a:pPr marL="344488" lvl="1" indent="-111125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cs typeface="Calibri"/>
              </a:rPr>
              <a:t>Video Surveillance?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Do you have any performance requirements for the storage?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Do you have multiple locations that require data protection and disaster recovery?</a:t>
            </a:r>
          </a:p>
          <a:p>
            <a:pPr marL="171450" indent="-1714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What other storage vendors are you looking 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6095" y="321381"/>
            <a:ext cx="3769687" cy="3178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cs typeface="Calibri"/>
              </a:rPr>
              <a:t>Solution Pitch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Snap Storage </a:t>
            </a:r>
            <a:r>
              <a:rPr kumimoji="0" lang="en-US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product line  </a:t>
            </a:r>
            <a:r>
              <a:rPr lang="en-US" sz="1050" kern="0" dirty="0" smtClean="0">
                <a:solidFill>
                  <a:prstClr val="black"/>
                </a:solidFill>
                <a:cs typeface="Calibri"/>
              </a:rPr>
              <a:t>is uniquely positioned to offer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unified block and file storage </a:t>
            </a:r>
            <a:r>
              <a:rPr lang="en-US" sz="1050" kern="0" dirty="0" smtClean="0">
                <a:solidFill>
                  <a:prstClr val="black"/>
                </a:solidFill>
                <a:cs typeface="Calibri"/>
              </a:rPr>
              <a:t>that is workload optimized and available for both </a:t>
            </a:r>
            <a:r>
              <a:rPr lang="en-US" sz="1050" kern="0" dirty="0" err="1" smtClean="0">
                <a:solidFill>
                  <a:prstClr val="black"/>
                </a:solidFill>
                <a:cs typeface="Calibri"/>
              </a:rPr>
              <a:t>on-premise</a:t>
            </a:r>
            <a:r>
              <a:rPr lang="en-US" sz="1050" kern="0" dirty="0" smtClean="0">
                <a:solidFill>
                  <a:prstClr val="black"/>
                </a:solidFill>
                <a:cs typeface="Calibri"/>
              </a:rPr>
              <a:t> and in the cloud.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The</a:t>
            </a:r>
            <a:r>
              <a:rPr kumimoji="0" lang="en-US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cost savings come from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kern="0" baseline="0" dirty="0" smtClean="0">
                <a:solidFill>
                  <a:prstClr val="black"/>
                </a:solidFill>
                <a:cs typeface="Calibri"/>
              </a:rPr>
              <a:t>Integrated</a:t>
            </a:r>
            <a:r>
              <a:rPr lang="en-US" sz="1050" kern="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Replication</a:t>
            </a:r>
            <a:r>
              <a:rPr lang="en-US" sz="1050" kern="0" dirty="0" smtClean="0">
                <a:solidFill>
                  <a:prstClr val="black"/>
                </a:solidFill>
                <a:cs typeface="Calibri"/>
              </a:rPr>
              <a:t> features built-in ($4K-20K in value)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Lower</a:t>
            </a:r>
            <a:r>
              <a:rPr kumimoji="0" lang="en-US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$/GB in workload optimized class of storage (50% less than NetApp, Dell, EMC)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kern="0" baseline="0" dirty="0" smtClean="0">
                <a:solidFill>
                  <a:prstClr val="black"/>
                </a:solidFill>
                <a:cs typeface="Calibri"/>
              </a:rPr>
              <a:t>Built-in</a:t>
            </a:r>
            <a:r>
              <a:rPr lang="en-US" sz="1050" kern="0" dirty="0" smtClean="0">
                <a:solidFill>
                  <a:prstClr val="black"/>
                </a:solidFill>
                <a:cs typeface="Calibri"/>
              </a:rPr>
              <a:t> Sync </a:t>
            </a:r>
            <a:r>
              <a:rPr lang="en-US" sz="1050" kern="0" dirty="0" err="1" smtClean="0">
                <a:solidFill>
                  <a:prstClr val="black"/>
                </a:solidFill>
                <a:cs typeface="Calibri"/>
              </a:rPr>
              <a:t>functanility</a:t>
            </a:r>
            <a:r>
              <a:rPr lang="en-US" sz="1050" kern="0" dirty="0" smtClean="0">
                <a:solidFill>
                  <a:prstClr val="black"/>
                </a:solidFill>
                <a:cs typeface="Calibri"/>
              </a:rPr>
              <a:t> to enable enterprise class Private Cloud (10K-100K in value)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Integrated</a:t>
            </a:r>
            <a:r>
              <a:rPr kumimoji="0" lang="en-US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Unified Management (saving 1+ headcount in IT)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50" kern="0" baseline="0" dirty="0" smtClean="0">
                <a:solidFill>
                  <a:prstClr val="black"/>
                </a:solidFill>
                <a:cs typeface="Calibri"/>
              </a:rPr>
              <a:t>The</a:t>
            </a:r>
            <a:r>
              <a:rPr lang="en-US" sz="1050" kern="0" dirty="0" smtClean="0">
                <a:solidFill>
                  <a:prstClr val="black"/>
                </a:solidFill>
                <a:cs typeface="Calibri"/>
              </a:rPr>
              <a:t> competitive uniqueness comes from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pPr marL="112713" marR="0" lvl="0" indent="-1127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Snap</a:t>
            </a:r>
            <a:r>
              <a:rPr kumimoji="0" lang="en-US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volumes can grow or shrink on demand with no IT intervention</a:t>
            </a:r>
          </a:p>
          <a:p>
            <a:pPr marL="112713" marR="0" lvl="0" indent="-1127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DynamicRAID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automatically optimizes RAID levels as drives are added to the storage pool</a:t>
            </a:r>
          </a:p>
          <a:p>
            <a:pPr marL="112713" marR="0" lvl="0" indent="-1127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Replicate data between Snap, Windows, Linux and UNIX servers </a:t>
            </a:r>
          </a:p>
          <a:p>
            <a:pPr marL="112713" marR="0" lvl="0" indent="-1127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Access, copy, or restore files anywhere by syncing servers and devices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5873750"/>
            <a:ext cx="2016125" cy="968375"/>
          </a:xfrm>
          <a:prstGeom prst="rect">
            <a:avLst/>
          </a:prstGeom>
          <a:solidFill>
            <a:schemeClr val="accent4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984375"/>
            <a:ext cx="2016125" cy="968375"/>
          </a:xfrm>
          <a:prstGeom prst="rect">
            <a:avLst/>
          </a:prstGeom>
          <a:solidFill>
            <a:schemeClr val="accent4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2946400"/>
            <a:ext cx="2016125" cy="968375"/>
          </a:xfrm>
          <a:prstGeom prst="rect">
            <a:avLst/>
          </a:prstGeom>
          <a:solidFill>
            <a:schemeClr val="accent4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30650"/>
            <a:ext cx="2016125" cy="968375"/>
          </a:xfrm>
          <a:prstGeom prst="rect">
            <a:avLst/>
          </a:prstGeom>
          <a:solidFill>
            <a:schemeClr val="accent4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4892675"/>
            <a:ext cx="2016125" cy="968375"/>
          </a:xfrm>
          <a:prstGeom prst="rect">
            <a:avLst/>
          </a:prstGeom>
          <a:solidFill>
            <a:schemeClr val="accent4"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014412" y="1996579"/>
            <a:ext cx="0" cy="4871906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6" y="5948378"/>
            <a:ext cx="598500" cy="4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03581" y="6365417"/>
            <a:ext cx="722310" cy="336147"/>
          </a:xfrm>
          <a:prstGeom prst="rect">
            <a:avLst/>
          </a:prstGeom>
          <a:noFill/>
        </p:spPr>
        <p:txBody>
          <a:bodyPr wrap="none" lIns="119537" tIns="59768" rIns="119537" bIns="59768" rtlCol="0">
            <a:spAutoFit/>
          </a:bodyPr>
          <a:lstStyle/>
          <a:p>
            <a:pPr algn="r" defTabSz="597682">
              <a:defRPr/>
            </a:pPr>
            <a:r>
              <a:rPr lang="en-US" sz="1400" b="1" kern="0" dirty="0" smtClean="0"/>
              <a:t>XSD40</a:t>
            </a:r>
            <a:endParaRPr lang="en-US" sz="1400" b="1" kern="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3" y="3226740"/>
            <a:ext cx="595126" cy="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442" y="3375251"/>
            <a:ext cx="1084588" cy="336147"/>
          </a:xfrm>
          <a:prstGeom prst="rect">
            <a:avLst/>
          </a:prstGeom>
          <a:noFill/>
        </p:spPr>
        <p:txBody>
          <a:bodyPr wrap="none" lIns="119537" tIns="59768" rIns="119537" bIns="59768" rtlCol="0">
            <a:spAutoFit/>
          </a:bodyPr>
          <a:lstStyle/>
          <a:p>
            <a:pPr algn="r" defTabSz="597682">
              <a:defRPr/>
            </a:pPr>
            <a:r>
              <a:rPr lang="en-US" sz="1400" b="1" kern="0" dirty="0" err="1" smtClean="0"/>
              <a:t>SnapServer</a:t>
            </a:r>
            <a:endParaRPr lang="en-US" sz="1400" b="1" kern="0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2" y="4177222"/>
            <a:ext cx="645188" cy="36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9730" y="4475484"/>
            <a:ext cx="990012" cy="336147"/>
          </a:xfrm>
          <a:prstGeom prst="rect">
            <a:avLst/>
          </a:prstGeom>
          <a:noFill/>
        </p:spPr>
        <p:txBody>
          <a:bodyPr wrap="none" lIns="119537" tIns="59768" rIns="119537" bIns="59768" rtlCol="0">
            <a:spAutoFit/>
          </a:bodyPr>
          <a:lstStyle/>
          <a:p>
            <a:pPr algn="r" defTabSz="597682">
              <a:defRPr/>
            </a:pPr>
            <a:r>
              <a:rPr lang="en-US" sz="1400" b="1" kern="0" dirty="0" err="1" smtClean="0"/>
              <a:t>SnapScale</a:t>
            </a:r>
            <a:endParaRPr lang="en-US" sz="1400" b="1" kern="0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1" y="5007589"/>
            <a:ext cx="781650" cy="50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0" y="5466213"/>
            <a:ext cx="1129472" cy="336147"/>
          </a:xfrm>
          <a:prstGeom prst="rect">
            <a:avLst/>
          </a:prstGeom>
          <a:noFill/>
        </p:spPr>
        <p:txBody>
          <a:bodyPr wrap="none" lIns="119537" tIns="59768" rIns="119537" bIns="59768" rtlCol="0">
            <a:spAutoFit/>
          </a:bodyPr>
          <a:lstStyle/>
          <a:p>
            <a:pPr algn="r" defTabSz="597682">
              <a:defRPr/>
            </a:pPr>
            <a:r>
              <a:rPr lang="en-US" sz="1400" b="1" kern="0" dirty="0" err="1" smtClean="0"/>
              <a:t>SnapCLOUD</a:t>
            </a:r>
            <a:endParaRPr lang="en-US" sz="1400" b="1" kern="0" dirty="0"/>
          </a:p>
        </p:txBody>
      </p:sp>
      <p:sp>
        <p:nvSpPr>
          <p:cNvPr id="36" name="TextBox 35"/>
          <p:cNvSpPr txBox="1"/>
          <p:nvPr/>
        </p:nvSpPr>
        <p:spPr>
          <a:xfrm>
            <a:off x="974726" y="5957048"/>
            <a:ext cx="1188229" cy="575690"/>
          </a:xfrm>
          <a:prstGeom prst="rect">
            <a:avLst/>
          </a:prstGeom>
          <a:noFill/>
        </p:spPr>
        <p:txBody>
          <a:bodyPr wrap="square" lIns="67202" tIns="33601" rIns="67202" bIns="33601" rtlCol="0">
            <a:spAutoFit/>
          </a:bodyPr>
          <a:lstStyle/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</a:t>
            </a:r>
            <a:r>
              <a:rPr lang="en-US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shares </a:t>
            </a:r>
            <a:endPara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Economical</a:t>
            </a:r>
            <a:endPara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4726" y="4099672"/>
            <a:ext cx="1128271" cy="744967"/>
          </a:xfrm>
          <a:prstGeom prst="rect">
            <a:avLst/>
          </a:prstGeom>
          <a:noFill/>
        </p:spPr>
        <p:txBody>
          <a:bodyPr wrap="square" lIns="67202" tIns="33601" rIns="67202" bIns="33601" rtlCol="0">
            <a:spAutoFit/>
          </a:bodyPr>
          <a:lstStyle/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storage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Self-learning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Self-healing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74726" y="3020172"/>
            <a:ext cx="1095375" cy="744967"/>
          </a:xfrm>
          <a:prstGeom prst="rect">
            <a:avLst/>
          </a:prstGeom>
          <a:noFill/>
        </p:spPr>
        <p:txBody>
          <a:bodyPr wrap="square" lIns="67202" tIns="33601" rIns="67202" bIns="33601" rtlCol="0">
            <a:spAutoFit/>
          </a:bodyPr>
          <a:lstStyle/>
          <a:p>
            <a:pPr marL="210002" indent="-210002">
              <a:buFont typeface="Arial"/>
              <a:buChar char="•"/>
            </a:pPr>
            <a:r>
              <a:rPr lang="en-US" sz="1100" dirty="0" err="1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Apps</a:t>
            </a:r>
            <a:endPara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Expandable storage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&amp; Block</a:t>
            </a:r>
            <a:endPara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4726" y="4909297"/>
            <a:ext cx="1193988" cy="1083521"/>
          </a:xfrm>
          <a:prstGeom prst="rect">
            <a:avLst/>
          </a:prstGeom>
          <a:noFill/>
        </p:spPr>
        <p:txBody>
          <a:bodyPr wrap="square" lIns="67202" tIns="33601" rIns="67202" bIns="33601" rtlCol="0">
            <a:spAutoFit/>
          </a:bodyPr>
          <a:lstStyle/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US" sz="1100" dirty="0" err="1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datastore</a:t>
            </a: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upfront cost</a:t>
            </a:r>
          </a:p>
          <a:p>
            <a:pPr marL="210002" indent="-210002">
              <a:buFont typeface="Arial"/>
              <a:buChar char="•"/>
            </a:pPr>
            <a:r>
              <a:rPr lang="en-US" sz="11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DR</a:t>
            </a:r>
          </a:p>
          <a:p>
            <a:pPr marL="210002" indent="-210002">
              <a:buFont typeface="Arial"/>
              <a:buChar char="•"/>
            </a:pPr>
            <a:endPara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9752" y="2083639"/>
            <a:ext cx="873591" cy="643599"/>
            <a:chOff x="135627" y="99264"/>
            <a:chExt cx="873591" cy="643599"/>
          </a:xfrm>
        </p:grpSpPr>
        <p:pic>
          <p:nvPicPr>
            <p:cNvPr id="41" name="Picture 40" descr="Screen Shot 2015-12-09 at 2.21.08 PM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8" t="4993" b="58838"/>
            <a:stretch/>
          </p:blipFill>
          <p:spPr>
            <a:xfrm>
              <a:off x="135627" y="99264"/>
              <a:ext cx="873591" cy="54774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9746" y="99264"/>
              <a:ext cx="585090" cy="643599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0" y="2591026"/>
            <a:ext cx="1895708" cy="336147"/>
          </a:xfrm>
          <a:prstGeom prst="rect">
            <a:avLst/>
          </a:prstGeom>
          <a:noFill/>
        </p:spPr>
        <p:txBody>
          <a:bodyPr wrap="none" lIns="119537" tIns="59768" rIns="119537" bIns="59768" rtlCol="0">
            <a:spAutoFit/>
          </a:bodyPr>
          <a:lstStyle/>
          <a:p>
            <a:pPr algn="r" defTabSz="597682">
              <a:defRPr/>
            </a:pPr>
            <a:r>
              <a:rPr lang="en-US" sz="1400" b="1" kern="0" dirty="0" err="1" smtClean="0"/>
              <a:t>SnapStorage</a:t>
            </a:r>
            <a:r>
              <a:rPr lang="en-US" sz="1400" b="1" kern="0" dirty="0" smtClean="0"/>
              <a:t> Manager</a:t>
            </a:r>
            <a:endParaRPr lang="en-US" sz="1400" b="1" kern="0" dirty="0"/>
          </a:p>
        </p:txBody>
      </p:sp>
      <p:sp>
        <p:nvSpPr>
          <p:cNvPr id="44" name="TextBox 43"/>
          <p:cNvSpPr txBox="1"/>
          <p:nvPr/>
        </p:nvSpPr>
        <p:spPr>
          <a:xfrm>
            <a:off x="984251" y="1997822"/>
            <a:ext cx="1095375" cy="744967"/>
          </a:xfrm>
          <a:prstGeom prst="rect">
            <a:avLst/>
          </a:prstGeom>
          <a:noFill/>
        </p:spPr>
        <p:txBody>
          <a:bodyPr wrap="square" lIns="67202" tIns="33601" rIns="67202" bIns="33601" rtlCol="0">
            <a:spAutoFit/>
          </a:bodyPr>
          <a:lstStyle/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endParaRPr lang="en-US" sz="11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002" indent="-210002">
              <a:buFont typeface="Arial"/>
              <a:buChar char="•"/>
            </a:pP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1100" dirty="0" err="1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sz="1100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 for all Snap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971" y="580193"/>
            <a:ext cx="851105" cy="31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8" y="0"/>
            <a:ext cx="1469112" cy="5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3F00AB1C92D240916EEEF1857646E8" ma:contentTypeVersion="22" ma:contentTypeDescription="Create a new document." ma:contentTypeScope="" ma:versionID="b662197b2508a5468de9785e14209e2e">
  <xsd:schema xmlns:xsd="http://www.w3.org/2001/XMLSchema" xmlns:xs="http://www.w3.org/2001/XMLSchema" xmlns:p="http://schemas.microsoft.com/office/2006/metadata/properties" xmlns:ns2="3f63ff8a-7fbc-403f-84d2-40646bec8785" xmlns:ns3="71d28c98-a60d-4f2d-841f-15657313dbfb" targetNamespace="http://schemas.microsoft.com/office/2006/metadata/properties" ma:root="true" ma:fieldsID="a68cc3ccec8200e36ff9406ee2cf9a02" ns2:_="" ns3:_="">
    <xsd:import namespace="3f63ff8a-7fbc-403f-84d2-40646bec8785"/>
    <xsd:import namespace="71d28c98-a60d-4f2d-841f-15657313db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FastTrack" minOccurs="0"/>
                <xsd:element ref="ns2:Web_x0020_site" minOccurs="0"/>
                <xsd:element ref="ns2:Public" minOccurs="0"/>
                <xsd:element ref="ns2:New_x0020_File" minOccurs="0"/>
                <xsd:element ref="ns2:MediaServiceOCR" minOccurs="0"/>
                <xsd:element ref="ns2:MediaServiceLocation" minOccurs="0"/>
                <xsd:element ref="ns2:FastTrack_x0020_Link" minOccurs="0"/>
                <xsd:element ref="ns2:Website_x0020_Link" minOccurs="0"/>
                <xsd:element ref="ns2:Public_x0020_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3ff8a-7fbc-403f-84d2-40646bec87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FastTrack" ma:index="14" nillable="true" ma:displayName="FastTrack" ma:default="0" ma:description="This indicates if a document is available in FastTrack or not." ma:internalName="FastTrack">
      <xsd:simpleType>
        <xsd:restriction base="dms:Boolean"/>
      </xsd:simpleType>
    </xsd:element>
    <xsd:element name="Web_x0020_site" ma:index="15" nillable="true" ma:displayName="Web site" ma:default="0" ma:description="This indicates if a document is available in Web site or not." ma:internalName="Web_x0020_site">
      <xsd:simpleType>
        <xsd:restriction base="dms:Boolean"/>
      </xsd:simpleType>
    </xsd:element>
    <xsd:element name="Public" ma:index="16" nillable="true" ma:displayName="Public" ma:default="0" ma:description="This indicates if a document is available for Public access." ma:internalName="Public">
      <xsd:simpleType>
        <xsd:restriction base="dms:Boolean"/>
      </xsd:simpleType>
    </xsd:element>
    <xsd:element name="New_x0020_File" ma:index="17" nillable="true" ma:displayName="Send FTP link" ma:default="0" ma:internalName="New_x0020_File">
      <xsd:simpleType>
        <xsd:restriction base="dms:Boolean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FastTrack_x0020_Link" ma:index="20" nillable="true" ma:displayName="FastTrack Link" ma:internalName="FastTrack_x0020_Link">
      <xsd:simpleType>
        <xsd:restriction base="dms:Text">
          <xsd:maxLength value="255"/>
        </xsd:restriction>
      </xsd:simpleType>
    </xsd:element>
    <xsd:element name="Website_x0020_Link" ma:index="21" nillable="true" ma:displayName="Website Link" ma:internalName="Website_x0020_Link">
      <xsd:simpleType>
        <xsd:restriction base="dms:Text">
          <xsd:maxLength value="255"/>
        </xsd:restriction>
      </xsd:simpleType>
    </xsd:element>
    <xsd:element name="Public_x0020_Link" ma:index="22" nillable="true" ma:displayName="Public Link" ma:internalName="Public_x0020_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8c98-a60d-4f2d-841f-15657313dbf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Website_x0020_Link xmlns="3f63ff8a-7fbc-403f-84d2-40646bec8785">ftp://website:D0wnl0ad!@ftp1.overlandtandberg.com/website/Hybrid Cloud for SMB Battlecard.pptx</Website_x0020_Link>
    <Public_x0020_Link xmlns="3f63ff8a-7fbc-403f-84d2-40646bec8785">ftp://public:D0wnl0ad!@ftp1.overlandtandberg.com/public/Hybrid Cloud for SMB Battlecard.pptx</Public_x0020_Link>
    <Web_x0020_site xmlns="3f63ff8a-7fbc-403f-84d2-40646bec8785">true</Web_x0020_site>
    <FastTrack xmlns="3f63ff8a-7fbc-403f-84d2-40646bec8785">true</FastTrack>
    <FastTrack_x0020_Link xmlns="3f63ff8a-7fbc-403f-84d2-40646bec8785">ftp://fasttrack:D0wnl0ad!@ftp1.overlandtandberg.com/fasttrack/Hybrid Cloud for SMB Battlecard.pptx</FastTrack_x0020_Link>
    <Public xmlns="3f63ff8a-7fbc-403f-84d2-40646bec8785">true</Public>
    <New_x0020_File xmlns="3f63ff8a-7fbc-403f-84d2-40646bec8785">false</New_x0020_File>
  </documentManagement>
</p:properties>
</file>

<file path=customXml/itemProps1.xml><?xml version="1.0" encoding="utf-8"?>
<ds:datastoreItem xmlns:ds="http://schemas.openxmlformats.org/officeDocument/2006/customXml" ds:itemID="{F776353C-6562-42C3-8B1A-DE67770A0E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E070A5-71B4-4568-875F-485A2B6F1254}"/>
</file>

<file path=customXml/itemProps3.xml><?xml version="1.0" encoding="utf-8"?>
<ds:datastoreItem xmlns:ds="http://schemas.openxmlformats.org/officeDocument/2006/customXml" ds:itemID="{2C472ECB-EFAC-4E27-9089-869827A62F3C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5f215831-4ec7-48f1-b894-5b61ad84d82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61089</TotalTime>
  <Words>505</Words>
  <Application>Microsoft Macintosh PowerPoint</Application>
  <PresentationFormat>A4 Paper (210x297 mm)</PresentationFormat>
  <Paragraphs>68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CRM in Telco Battlecard</dc:title>
  <dc:creator>james.bowman</dc:creator>
  <cp:lastModifiedBy>Sibrina Shafique</cp:lastModifiedBy>
  <cp:revision>2242</cp:revision>
  <cp:lastPrinted>2015-10-01T18:10:36Z</cp:lastPrinted>
  <dcterms:created xsi:type="dcterms:W3CDTF">2009-08-03T20:23:10Z</dcterms:created>
  <dcterms:modified xsi:type="dcterms:W3CDTF">2015-12-09T23:34:01Z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0x010100473F00AB1C92D240916EEEF1857646E8</vt:lpwstr>
  </property>
  <property fmtid="{D5CDD505-2E9C-101B-9397-08002B2CF9AE}" pid="3" name="TaxKeyword">
    <vt:lpwstr/>
  </property>
  <property fmtid="{D5CDD505-2E9C-101B-9397-08002B2CF9AE}" pid="4" name="Audiences">
    <vt:lpwstr/>
  </property>
  <property fmtid="{D5CDD505-2E9C-101B-9397-08002B2CF9AE}" pid="5" name="Capabilities">
    <vt:lpwstr/>
  </property>
  <property fmtid="{D5CDD505-2E9C-101B-9397-08002B2CF9AE}" pid="6" name="Region">
    <vt:lpwstr/>
  </property>
  <property fmtid="{D5CDD505-2E9C-101B-9397-08002B2CF9AE}" pid="7" name="Segments">
    <vt:lpwstr/>
  </property>
  <property fmtid="{D5CDD505-2E9C-101B-9397-08002B2CF9AE}" pid="8" name="Confidentiality">
    <vt:lpwstr>21;#Microsoft confidential|461efa83-0283-486a-a8d5-943328f3693f</vt:lpwstr>
  </property>
  <property fmtid="{D5CDD505-2E9C-101B-9397-08002B2CF9AE}" pid="9" name="ActivitiesAndPrograms">
    <vt:lpwstr>17554;#Dynamic Business Campaign|fc99f730-fc61-4e26-bd45-91b9bf8060ec;#10747;#enterprise campaign in a box|39675275-15e7-44be-8b31-69c9953e6a39</vt:lpwstr>
  </property>
  <property fmtid="{D5CDD505-2E9C-101B-9397-08002B2CF9AE}" pid="10" name="Partners">
    <vt:lpwstr/>
  </property>
  <property fmtid="{D5CDD505-2E9C-101B-9397-08002B2CF9AE}" pid="11" name="Groups">
    <vt:lpwstr/>
  </property>
  <property fmtid="{D5CDD505-2E9C-101B-9397-08002B2CF9AE}" pid="12" name="Topics">
    <vt:lpwstr/>
  </property>
  <property fmtid="{D5CDD505-2E9C-101B-9397-08002B2CF9AE}" pid="13" name="Industries">
    <vt:lpwstr/>
  </property>
  <property fmtid="{D5CDD505-2E9C-101B-9397-08002B2CF9AE}" pid="14" name="Roles">
    <vt:lpwstr/>
  </property>
  <property fmtid="{D5CDD505-2E9C-101B-9397-08002B2CF9AE}" pid="15" name="SMSGDomain">
    <vt:lpwstr>10947;#Enterprise and Partner Group|b6e10940-8c6c-40cf-9dc4-c224c7da837a</vt:lpwstr>
  </property>
  <property fmtid="{D5CDD505-2E9C-101B-9397-08002B2CF9AE}" pid="16" name="Competitors">
    <vt:lpwstr/>
  </property>
  <property fmtid="{D5CDD505-2E9C-101B-9397-08002B2CF9AE}" pid="17" name="BusinessArchitecture">
    <vt:lpwstr/>
  </property>
  <property fmtid="{D5CDD505-2E9C-101B-9397-08002B2CF9AE}" pid="18" name="Products">
    <vt:lpwstr/>
  </property>
  <property fmtid="{D5CDD505-2E9C-101B-9397-08002B2CF9AE}" pid="19" name="_dlc_policyId">
    <vt:lpwstr/>
  </property>
  <property fmtid="{D5CDD505-2E9C-101B-9397-08002B2CF9AE}" pid="20" name="ItemRetentionFormula">
    <vt:lpwstr/>
  </property>
  <property fmtid="{D5CDD505-2E9C-101B-9397-08002B2CF9AE}" pid="21" name="ItemType">
    <vt:lpwstr>10829;#battlecards|65550b10-c206-427d-a606-092e07ba6228;#10361;#collateral|a13bd4d5-210e-4a6c-9052-99e44ae9e9e1;#11450;#Sales BOM|1bb3c7fe-609a-49d3-81b7-50a006422b5d;#10178;#playbooks|f2fe2f8b-6d76-4d77-ab51-69c76130bda5;#13345;#recommended content|d9abc</vt:lpwstr>
  </property>
  <property fmtid="{D5CDD505-2E9C-101B-9397-08002B2CF9AE}" pid="22" name="LastUpdatedByBatchTagging">
    <vt:bool>true</vt:bool>
  </property>
  <property fmtid="{D5CDD505-2E9C-101B-9397-08002B2CF9AE}" pid="23" name="Languages">
    <vt:lpwstr>10056;#English|cb91f272-ce4d-4a7e-9bbf-78b58e3d188d</vt:lpwstr>
  </property>
  <property fmtid="{D5CDD505-2E9C-101B-9397-08002B2CF9AE}" pid="24" name="_dlc_DocIdItemGuid">
    <vt:lpwstr>a7432def-dbf4-4efb-b552-c22680d5447f</vt:lpwstr>
  </property>
  <property fmtid="{D5CDD505-2E9C-101B-9397-08002B2CF9AE}" pid="25" name="WorkflowCreationPath">
    <vt:lpwstr>b84d296b-0eb7-4c23-b0e9-187131f037bd,3;a2444f68-e94d-4cad-9dda-8c5779e7fca4,22;</vt:lpwstr>
  </property>
  <property fmtid="{D5CDD505-2E9C-101B-9397-08002B2CF9AE}" pid="26" name="SMSGTags">
    <vt:lpwstr/>
  </property>
  <property fmtid="{D5CDD505-2E9C-101B-9397-08002B2CF9AE}" pid="27" name="EnterpriseDomainTags">
    <vt:lpwstr/>
  </property>
  <property fmtid="{D5CDD505-2E9C-101B-9397-08002B2CF9AE}" pid="28" name="EnterpriseDomainTagsTaxHTField0">
    <vt:lpwstr/>
  </property>
  <property fmtid="{D5CDD505-2E9C-101B-9397-08002B2CF9AE}" pid="29" name="_docset_NoMedatataSyncRequired">
    <vt:lpwstr>False</vt:lpwstr>
  </property>
  <property fmtid="{D5CDD505-2E9C-101B-9397-08002B2CF9AE}" pid="30" name="SMSGTagsTaxHTField0">
    <vt:lpwstr/>
  </property>
  <property fmtid="{D5CDD505-2E9C-101B-9397-08002B2CF9AE}" pid="31" name="Order">
    <vt:r8>13615600</vt:r8>
  </property>
  <property fmtid="{D5CDD505-2E9C-101B-9397-08002B2CF9AE}" pid="32" name="messageframeworktype">
    <vt:lpwstr/>
  </property>
  <property fmtid="{D5CDD505-2E9C-101B-9397-08002B2CF9AE}" pid="33" name="WorkflowChangePath">
    <vt:lpwstr>d3765c0c-e2b5-4307-934b-d5d862e93ab3,2;</vt:lpwstr>
  </property>
  <property fmtid="{D5CDD505-2E9C-101B-9397-08002B2CF9AE}" pid="34" name="DocVizMetadataToken">
    <vt:lpwstr>200x150x2</vt:lpwstr>
  </property>
  <property fmtid="{D5CDD505-2E9C-101B-9397-08002B2CF9AE}" pid="35" name="DocVizPreviewMetadata_Count">
    <vt:i4>3</vt:i4>
  </property>
  <property fmtid="{D5CDD505-2E9C-101B-9397-08002B2CF9AE}" pid="36" name="DocVizPreviewMetadata_0">
    <vt:lpwstr>300x225x2</vt:lpwstr>
  </property>
</Properties>
</file>