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26.xml" ContentType="application/vnd.openxmlformats-officedocument.presentationml.slide+xml"/>
  <Override PartName="/ppt/presentation.xml" ContentType="application/vnd.openxmlformats-officedocument.presentationml.presentation.main+xml"/>
  <Override PartName="/ppt/slides/slide2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82.xml" ContentType="application/vnd.openxmlformats-officedocument.presentationml.slideLayout+xml"/>
  <Override PartName="/ppt/slideLayouts/slideLayout84.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33.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notesSlides/notesSlide1.xml" ContentType="application/vnd.openxmlformats-officedocument.presentationml.notesSlide+xml"/>
  <Override PartName="/ppt/slideLayouts/slideLayout156.xml" ContentType="application/vnd.openxmlformats-officedocument.presentationml.slideLayout+xml"/>
  <Override PartName="/ppt/slideLayouts/slideLayout155.xml" ContentType="application/vnd.openxmlformats-officedocument.presentationml.slideLayout+xml"/>
  <Override PartName="/ppt/slideLayouts/slideLayout154.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83.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103.xml" ContentType="application/vnd.openxmlformats-officedocument.presentationml.slideLayout+xml"/>
  <Override PartName="/ppt/slideLayouts/slideLayout105.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04.xml" ContentType="application/vnd.openxmlformats-officedocument.presentationml.slideLayout+xml"/>
  <Override PartName="/ppt/slideLayouts/slideLayout116.xml" ContentType="application/vnd.openxmlformats-officedocument.presentationml.slideLayout+xml"/>
  <Override PartName="/ppt/slideLayouts/slideLayout114.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15.xml" ContentType="application/vnd.openxmlformats-officedocument.presentationml.slideLayout+xml"/>
  <Override PartName="/ppt/slideLayouts/slideLayout109.xml" ContentType="application/vnd.openxmlformats-officedocument.presentationml.slideLayout+xml"/>
  <Override PartName="/ppt/slideLayouts/slideLayout111.xml" ContentType="application/vnd.openxmlformats-officedocument.presentationml.slideLayout+xml"/>
  <Override PartName="/ppt/slideLayouts/slideLayout113.xml" ContentType="application/vnd.openxmlformats-officedocument.presentationml.slideLayout+xml"/>
  <Override PartName="/ppt/slideLayouts/slideLayout110.xml" ContentType="application/vnd.openxmlformats-officedocument.presentationml.slideLayout+xml"/>
  <Override PartName="/ppt/slideLayouts/slideLayout11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1"/>
    <p:sldMasterId id="2147484139" r:id="rId2"/>
    <p:sldMasterId id="2147484787" r:id="rId3"/>
    <p:sldMasterId id="2147484817" r:id="rId4"/>
  </p:sldMasterIdLst>
  <p:notesMasterIdLst>
    <p:notesMasterId r:id="rId31"/>
  </p:notesMasterIdLst>
  <p:sldIdLst>
    <p:sldId id="771" r:id="rId5"/>
    <p:sldId id="837" r:id="rId6"/>
    <p:sldId id="838" r:id="rId7"/>
    <p:sldId id="802" r:id="rId8"/>
    <p:sldId id="840" r:id="rId9"/>
    <p:sldId id="841" r:id="rId10"/>
    <p:sldId id="842" r:id="rId11"/>
    <p:sldId id="843" r:id="rId12"/>
    <p:sldId id="844" r:id="rId13"/>
    <p:sldId id="845" r:id="rId14"/>
    <p:sldId id="846" r:id="rId15"/>
    <p:sldId id="847" r:id="rId16"/>
    <p:sldId id="848" r:id="rId17"/>
    <p:sldId id="849" r:id="rId18"/>
    <p:sldId id="832" r:id="rId19"/>
    <p:sldId id="825" r:id="rId20"/>
    <p:sldId id="827" r:id="rId21"/>
    <p:sldId id="824" r:id="rId22"/>
    <p:sldId id="835" r:id="rId23"/>
    <p:sldId id="834" r:id="rId24"/>
    <p:sldId id="833" r:id="rId25"/>
    <p:sldId id="792" r:id="rId26"/>
    <p:sldId id="829" r:id="rId27"/>
    <p:sldId id="830" r:id="rId28"/>
    <p:sldId id="831" r:id="rId29"/>
    <p:sldId id="828" r:id="rId30"/>
  </p:sldIdLst>
  <p:sldSz cx="24377650" cy="13716000"/>
  <p:notesSz cx="7102475" cy="9388475"/>
  <p:defaultTextStyle>
    <a:defPPr>
      <a:defRPr lang="en-US"/>
    </a:defPPr>
    <a:lvl1pPr marL="0" algn="l" defTabSz="1823133" rtl="0" eaLnBrk="1" latinLnBrk="0" hangingPunct="1">
      <a:defRPr sz="3700" kern="1200">
        <a:solidFill>
          <a:schemeClr val="tx1"/>
        </a:solidFill>
        <a:latin typeface="+mn-lt"/>
        <a:ea typeface="+mn-ea"/>
        <a:cs typeface="+mn-cs"/>
      </a:defRPr>
    </a:lvl1pPr>
    <a:lvl2pPr marL="911568" algn="l" defTabSz="1823133" rtl="0" eaLnBrk="1" latinLnBrk="0" hangingPunct="1">
      <a:defRPr sz="3700" kern="1200">
        <a:solidFill>
          <a:schemeClr val="tx1"/>
        </a:solidFill>
        <a:latin typeface="+mn-lt"/>
        <a:ea typeface="+mn-ea"/>
        <a:cs typeface="+mn-cs"/>
      </a:defRPr>
    </a:lvl2pPr>
    <a:lvl3pPr marL="1823133" algn="l" defTabSz="1823133" rtl="0" eaLnBrk="1" latinLnBrk="0" hangingPunct="1">
      <a:defRPr sz="3700" kern="1200">
        <a:solidFill>
          <a:schemeClr val="tx1"/>
        </a:solidFill>
        <a:latin typeface="+mn-lt"/>
        <a:ea typeface="+mn-ea"/>
        <a:cs typeface="+mn-cs"/>
      </a:defRPr>
    </a:lvl3pPr>
    <a:lvl4pPr marL="2734695" algn="l" defTabSz="1823133" rtl="0" eaLnBrk="1" latinLnBrk="0" hangingPunct="1">
      <a:defRPr sz="3700" kern="1200">
        <a:solidFill>
          <a:schemeClr val="tx1"/>
        </a:solidFill>
        <a:latin typeface="+mn-lt"/>
        <a:ea typeface="+mn-ea"/>
        <a:cs typeface="+mn-cs"/>
      </a:defRPr>
    </a:lvl4pPr>
    <a:lvl5pPr marL="3646266" algn="l" defTabSz="1823133" rtl="0" eaLnBrk="1" latinLnBrk="0" hangingPunct="1">
      <a:defRPr sz="3700" kern="1200">
        <a:solidFill>
          <a:schemeClr val="tx1"/>
        </a:solidFill>
        <a:latin typeface="+mn-lt"/>
        <a:ea typeface="+mn-ea"/>
        <a:cs typeface="+mn-cs"/>
      </a:defRPr>
    </a:lvl5pPr>
    <a:lvl6pPr marL="4557832" algn="l" defTabSz="1823133" rtl="0" eaLnBrk="1" latinLnBrk="0" hangingPunct="1">
      <a:defRPr sz="3700" kern="1200">
        <a:solidFill>
          <a:schemeClr val="tx1"/>
        </a:solidFill>
        <a:latin typeface="+mn-lt"/>
        <a:ea typeface="+mn-ea"/>
        <a:cs typeface="+mn-cs"/>
      </a:defRPr>
    </a:lvl6pPr>
    <a:lvl7pPr marL="5469398" algn="l" defTabSz="1823133" rtl="0" eaLnBrk="1" latinLnBrk="0" hangingPunct="1">
      <a:defRPr sz="3700" kern="1200">
        <a:solidFill>
          <a:schemeClr val="tx1"/>
        </a:solidFill>
        <a:latin typeface="+mn-lt"/>
        <a:ea typeface="+mn-ea"/>
        <a:cs typeface="+mn-cs"/>
      </a:defRPr>
    </a:lvl7pPr>
    <a:lvl8pPr marL="6380963" algn="l" defTabSz="1823133" rtl="0" eaLnBrk="1" latinLnBrk="0" hangingPunct="1">
      <a:defRPr sz="3700" kern="1200">
        <a:solidFill>
          <a:schemeClr val="tx1"/>
        </a:solidFill>
        <a:latin typeface="+mn-lt"/>
        <a:ea typeface="+mn-ea"/>
        <a:cs typeface="+mn-cs"/>
      </a:defRPr>
    </a:lvl8pPr>
    <a:lvl9pPr marL="7292531" algn="l" defTabSz="1823133" rtl="0" eaLnBrk="1" latinLnBrk="0" hangingPunct="1">
      <a:defRPr sz="3700" kern="1200">
        <a:solidFill>
          <a:schemeClr val="tx1"/>
        </a:solidFill>
        <a:latin typeface="+mn-lt"/>
        <a:ea typeface="+mn-ea"/>
        <a:cs typeface="+mn-cs"/>
      </a:defRPr>
    </a:lvl9pPr>
  </p:defaultTextStyle>
  <p:extLst>
    <p:ext uri="{521415D9-36F7-43E2-AB2F-B90AF26B5E84}">
      <p14:sectionLst xmlns:p14="http://schemas.microsoft.com/office/powerpoint/2010/main">
        <p14:section name="WIP" id="{F81EFEA7-4A77-41A6-813C-36EF444AD0BA}">
          <p14:sldIdLst>
            <p14:sldId id="771"/>
            <p14:sldId id="837"/>
            <p14:sldId id="838"/>
            <p14:sldId id="802"/>
            <p14:sldId id="840"/>
            <p14:sldId id="841"/>
            <p14:sldId id="842"/>
            <p14:sldId id="843"/>
            <p14:sldId id="844"/>
            <p14:sldId id="845"/>
            <p14:sldId id="846"/>
            <p14:sldId id="847"/>
            <p14:sldId id="848"/>
            <p14:sldId id="849"/>
            <p14:sldId id="832"/>
            <p14:sldId id="825"/>
            <p14:sldId id="827"/>
            <p14:sldId id="824"/>
            <p14:sldId id="835"/>
            <p14:sldId id="834"/>
            <p14:sldId id="833"/>
            <p14:sldId id="792"/>
            <p14:sldId id="829"/>
            <p14:sldId id="830"/>
            <p14:sldId id="831"/>
            <p14:sldId id="828"/>
          </p14:sldIdLst>
        </p14:section>
      </p14:sectionLst>
    </p:ext>
    <p:ext uri="{EFAFB233-063F-42B5-8137-9DF3F51BA10A}">
      <p15:sldGuideLst xmlns="" xmlns:p15="http://schemas.microsoft.com/office/powerpoint/2012/main">
        <p15:guide id="1" orient="horz" pos="8249">
          <p15:clr>
            <a:srgbClr val="A4A3A4"/>
          </p15:clr>
        </p15:guide>
        <p15:guide id="2" orient="horz" pos="360" userDrawn="1">
          <p15:clr>
            <a:srgbClr val="A4A3A4"/>
          </p15:clr>
        </p15:guide>
        <p15:guide id="3" pos="7678" userDrawn="1">
          <p15:clr>
            <a:srgbClr val="A4A3A4"/>
          </p15:clr>
        </p15:guide>
        <p15:guide id="4" pos="910" userDrawn="1">
          <p15:clr>
            <a:srgbClr val="A4A3A4"/>
          </p15:clr>
        </p15:guide>
        <p15:guide id="5" pos="14446" userDrawn="1">
          <p15:clr>
            <a:srgbClr val="A4A3A4"/>
          </p15:clr>
        </p15:guide>
        <p15:guide id="6" orient="horz" pos="8250">
          <p15:clr>
            <a:srgbClr val="A4A3A4"/>
          </p15:clr>
        </p15:guide>
        <p15:guide id="7" orient="horz" pos="8248">
          <p15:clr>
            <a:srgbClr val="A4A3A4"/>
          </p15:clr>
        </p15:guide>
        <p15:guide id="8" orient="horz" pos="8251">
          <p15:clr>
            <a:srgbClr val="A4A3A4"/>
          </p15:clr>
        </p15:guide>
        <p15:guide id="9" pos="909">
          <p15:clr>
            <a:srgbClr val="A4A3A4"/>
          </p15:clr>
        </p15:guide>
        <p15:guide id="10" pos="14447">
          <p15:clr>
            <a:srgbClr val="A4A3A4"/>
          </p15:clr>
        </p15:guide>
        <p15:guide id="11" pos="7689">
          <p15:clr>
            <a:srgbClr val="A4A3A4"/>
          </p15:clr>
        </p15:guide>
      </p15:sldGuideLst>
    </p:ext>
    <p:ext uri="{2D200454-40CA-4A62-9FC3-DE9A4176ACB9}">
      <p15:notesGuideLst xmlns="" xmlns:p15="http://schemas.microsoft.com/office/powerpoint/2012/main">
        <p15:guide id="1" orient="horz" pos="1654">
          <p15:clr>
            <a:srgbClr val="A4A3A4"/>
          </p15:clr>
        </p15:guide>
        <p15:guide id="2" pos="2208">
          <p15:clr>
            <a:srgbClr val="A4A3A4"/>
          </p15:clr>
        </p15:guide>
        <p15:guide id="3" orient="horz" pos="1681">
          <p15:clr>
            <a:srgbClr val="A4A3A4"/>
          </p15:clr>
        </p15:guide>
        <p15:guide id="4" pos="7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512"/>
    <a:srgbClr val="F87020"/>
    <a:srgbClr val="3DA1D2"/>
    <a:srgbClr val="3B96D3"/>
    <a:srgbClr val="3780D7"/>
    <a:srgbClr val="41B7D0"/>
    <a:srgbClr val="1EBDF1"/>
    <a:srgbClr val="406870"/>
    <a:srgbClr val="F6F8F8"/>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262" autoAdjust="0"/>
    <p:restoredTop sz="94228" autoAdjust="0"/>
  </p:normalViewPr>
  <p:slideViewPr>
    <p:cSldViewPr snapToGrid="0" snapToObjects="1">
      <p:cViewPr varScale="1">
        <p:scale>
          <a:sx n="88" d="100"/>
          <a:sy n="88" d="100"/>
        </p:scale>
        <p:origin x="-144" y="-392"/>
      </p:cViewPr>
      <p:guideLst>
        <p:guide orient="horz" pos="8250"/>
        <p:guide orient="horz" pos="361"/>
        <p:guide orient="horz" pos="8248"/>
        <p:guide orient="horz" pos="8252"/>
        <p:guide pos="7678"/>
        <p:guide pos="910"/>
        <p:guide pos="14446"/>
        <p:guide pos="7690"/>
      </p:guideLst>
    </p:cSldViewPr>
  </p:slideViewPr>
  <p:notesTextViewPr>
    <p:cViewPr>
      <p:scale>
        <a:sx n="100" d="100"/>
        <a:sy n="100" d="100"/>
      </p:scale>
      <p:origin x="0" y="0"/>
    </p:cViewPr>
  </p:notesTextViewPr>
  <p:sorterViewPr>
    <p:cViewPr>
      <p:scale>
        <a:sx n="72" d="100"/>
        <a:sy n="72" d="100"/>
      </p:scale>
      <p:origin x="0" y="0"/>
    </p:cViewPr>
  </p:sorterViewPr>
  <p:notesViewPr>
    <p:cSldViewPr snapToGrid="0" snapToObjects="1">
      <p:cViewPr varScale="1">
        <p:scale>
          <a:sx n="59" d="100"/>
          <a:sy n="59" d="100"/>
        </p:scale>
        <p:origin x="-2851" y="-86"/>
      </p:cViewPr>
      <p:guideLst>
        <p:guide orient="horz" pos="1654"/>
        <p:guide orient="horz" pos="1681"/>
        <p:guide pos="2208"/>
        <p:guide pos="73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25" Type="http://schemas.openxmlformats.org/officeDocument/2006/relationships/slide" Target="slides/slide21.xml"/><Relationship Id="rId7" Type="http://schemas.openxmlformats.org/officeDocument/2006/relationships/slide" Target="slides/slide3.xml"/><Relationship Id="rId33"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customXml" Target="../customXml/item2.xml"/><Relationship Id="rId20" Type="http://schemas.openxmlformats.org/officeDocument/2006/relationships/slide" Target="slides/slide16.xml"/><Relationship Id="rId29"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slideMaster" Target="slideMasters/slideMaster1.xml"/><Relationship Id="rId32" Type="http://schemas.openxmlformats.org/officeDocument/2006/relationships/printerSettings" Target="printerSettings/printerSettings1.bin"/><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customXml" Target="../customXml/item1.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36" Type="http://schemas.openxmlformats.org/officeDocument/2006/relationships/tableStyles" Target="tableStyles.xml"/><Relationship Id="rId15" Type="http://schemas.openxmlformats.org/officeDocument/2006/relationships/slide" Target="slides/slide11.xml"/><Relationship Id="rId3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27" Type="http://schemas.openxmlformats.org/officeDocument/2006/relationships/slide" Target="slides/slide23.xml"/><Relationship Id="rId4" Type="http://schemas.openxmlformats.org/officeDocument/2006/relationships/slideMaster" Target="slideMasters/slideMaster4.xml"/><Relationship Id="rId30" Type="http://schemas.openxmlformats.org/officeDocument/2006/relationships/slide" Target="slides/slide26.xml"/><Relationship Id="rId9" Type="http://schemas.openxmlformats.org/officeDocument/2006/relationships/slide" Target="slides/slide5.xml"/><Relationship Id="rId35" Type="http://schemas.openxmlformats.org/officeDocument/2006/relationships/theme" Target="theme/theme1.xml"/><Relationship Id="rId14" Type="http://schemas.openxmlformats.org/officeDocument/2006/relationships/slide" Target="slides/slide10.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themeOverride" Target="../theme/themeOverride2.xml"/><Relationship Id="rId2"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Total Cost over 3 Years</a:t>
            </a:r>
          </a:p>
        </c:rich>
      </c:tx>
      <c:layout/>
      <c:overlay val="0"/>
      <c:spPr>
        <a:noFill/>
        <a:ln>
          <a:noFill/>
        </a:ln>
        <a:effectLst/>
      </c:spPr>
    </c:title>
    <c:autoTitleDeleted val="0"/>
    <c:plotArea>
      <c:layout/>
      <c:barChart>
        <c:barDir val="bar"/>
        <c:grouping val="clustered"/>
        <c:varyColors val="0"/>
        <c:ser>
          <c:idx val="0"/>
          <c:order val="0"/>
          <c:tx>
            <c:strRef>
              <c:f>Competitive!$N$26</c:f>
              <c:strCache>
                <c:ptCount val="1"/>
                <c:pt idx="0">
                  <c:v>SnapSync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Competitive!$M$27:$M$29</c:f>
              <c:strCache>
                <c:ptCount val="3"/>
                <c:pt idx="0">
                  <c:v>2TB (0.5TB/User)</c:v>
                </c:pt>
                <c:pt idx="1">
                  <c:v>24TB (1TB/User)</c:v>
                </c:pt>
                <c:pt idx="2">
                  <c:v>100TB (1/TB User)</c:v>
                </c:pt>
              </c:strCache>
            </c:strRef>
          </c:cat>
          <c:val>
            <c:numRef>
              <c:f>Competitive!$N$27:$N$29</c:f>
              <c:numCache>
                <c:formatCode>"$"#,##0_);[Red]\("$"#,##0\)</c:formatCode>
                <c:ptCount val="3"/>
                <c:pt idx="0">
                  <c:v>1274.0</c:v>
                </c:pt>
                <c:pt idx="1">
                  <c:v>2939.0</c:v>
                </c:pt>
                <c:pt idx="2">
                  <c:v>34280.0</c:v>
                </c:pt>
              </c:numCache>
            </c:numRef>
          </c:val>
        </c:ser>
        <c:ser>
          <c:idx val="1"/>
          <c:order val="1"/>
          <c:tx>
            <c:strRef>
              <c:f>Competitive!$O$26</c:f>
              <c:strCache>
                <c:ptCount val="1"/>
                <c:pt idx="0">
                  <c:v>Dropbox</c:v>
                </c:pt>
              </c:strCache>
            </c:strRef>
          </c:tx>
          <c:spPr>
            <a:solidFill>
              <a:schemeClr val="accent2"/>
            </a:solidFill>
            <a:ln>
              <a:noFill/>
            </a:ln>
            <a:effectLst/>
          </c:spPr>
          <c:invertIfNegative val="0"/>
          <c:dLbls>
            <c:dLbl>
              <c:idx val="2"/>
              <c:layout>
                <c:manualLayout>
                  <c:x val="0.0"/>
                  <c:y val="0.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Competitive!$M$27:$M$29</c:f>
              <c:strCache>
                <c:ptCount val="3"/>
                <c:pt idx="0">
                  <c:v>2TB (0.5TB/User)</c:v>
                </c:pt>
                <c:pt idx="1">
                  <c:v>24TB (1TB/User)</c:v>
                </c:pt>
                <c:pt idx="2">
                  <c:v>100TB (1/TB User)</c:v>
                </c:pt>
              </c:strCache>
            </c:strRef>
          </c:cat>
          <c:val>
            <c:numRef>
              <c:f>Competitive!$O$27:$O$29</c:f>
              <c:numCache>
                <c:formatCode>"$"#,##0_);[Red]\("$"#,##0\)</c:formatCode>
                <c:ptCount val="3"/>
                <c:pt idx="0">
                  <c:v>2160.0</c:v>
                </c:pt>
                <c:pt idx="1">
                  <c:v>12960.0</c:v>
                </c:pt>
                <c:pt idx="2">
                  <c:v>54000.0</c:v>
                </c:pt>
              </c:numCache>
            </c:numRef>
          </c:val>
        </c:ser>
        <c:dLbls>
          <c:showLegendKey val="0"/>
          <c:showVal val="0"/>
          <c:showCatName val="0"/>
          <c:showSerName val="0"/>
          <c:showPercent val="0"/>
          <c:showBubbleSize val="0"/>
        </c:dLbls>
        <c:gapWidth val="182"/>
        <c:axId val="-2081898024"/>
        <c:axId val="-2081894280"/>
      </c:barChart>
      <c:catAx>
        <c:axId val="-208189802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81894280"/>
        <c:crosses val="autoZero"/>
        <c:auto val="1"/>
        <c:lblAlgn val="ctr"/>
        <c:lblOffset val="100"/>
        <c:noMultiLvlLbl val="0"/>
      </c:catAx>
      <c:valAx>
        <c:axId val="-2081894280"/>
        <c:scaling>
          <c:orientation val="minMax"/>
        </c:scaling>
        <c:delete val="1"/>
        <c:axPos val="b"/>
        <c:numFmt formatCode="&quot;$&quot;#,##0_);[Red]\(&quot;$&quot;#,##0\)" sourceLinked="1"/>
        <c:majorTickMark val="none"/>
        <c:minorTickMark val="none"/>
        <c:tickLblPos val="nextTo"/>
        <c:crossAx val="-20818980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026" tIns="46512" rIns="93026" bIns="46512"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4023095" y="0"/>
            <a:ext cx="3077739" cy="469424"/>
          </a:xfrm>
          <a:prstGeom prst="rect">
            <a:avLst/>
          </a:prstGeom>
        </p:spPr>
        <p:txBody>
          <a:bodyPr vert="horz" lIns="93026" tIns="46512" rIns="93026" bIns="46512" rtlCol="0"/>
          <a:lstStyle>
            <a:lvl1pPr algn="r">
              <a:defRPr sz="1200">
                <a:latin typeface="Calibri Light"/>
              </a:defRPr>
            </a:lvl1pPr>
          </a:lstStyle>
          <a:p>
            <a:fld id="{EFC10EE1-B198-C942-8235-326C972CBB30}" type="datetimeFigureOut">
              <a:rPr lang="en-US" smtClean="0"/>
              <a:pPr/>
              <a:t>2/1/16</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3026" tIns="46512" rIns="93026" bIns="46512" rtlCol="0" anchor="ctr"/>
          <a:lstStyle/>
          <a:p>
            <a:endParaRPr lang="en-US" dirty="0"/>
          </a:p>
        </p:txBody>
      </p:sp>
      <p:sp>
        <p:nvSpPr>
          <p:cNvPr id="5" name="Notes Placeholder 4"/>
          <p:cNvSpPr>
            <a:spLocks noGrp="1"/>
          </p:cNvSpPr>
          <p:nvPr>
            <p:ph type="body" sz="quarter" idx="3"/>
          </p:nvPr>
        </p:nvSpPr>
        <p:spPr>
          <a:xfrm>
            <a:off x="710248" y="4459531"/>
            <a:ext cx="5681980" cy="4224813"/>
          </a:xfrm>
          <a:prstGeom prst="rect">
            <a:avLst/>
          </a:prstGeom>
        </p:spPr>
        <p:txBody>
          <a:bodyPr vert="horz" lIns="93026" tIns="46512" rIns="93026" bIns="4651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917424"/>
            <a:ext cx="3077739" cy="469424"/>
          </a:xfrm>
          <a:prstGeom prst="rect">
            <a:avLst/>
          </a:prstGeom>
        </p:spPr>
        <p:txBody>
          <a:bodyPr vert="horz" lIns="93026" tIns="46512" rIns="93026" bIns="46512"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4023095" y="8917424"/>
            <a:ext cx="3077739" cy="469424"/>
          </a:xfrm>
          <a:prstGeom prst="rect">
            <a:avLst/>
          </a:prstGeom>
        </p:spPr>
        <p:txBody>
          <a:bodyPr vert="horz" lIns="93026" tIns="46512" rIns="93026" bIns="46512"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1568" rtl="0" eaLnBrk="1" latinLnBrk="0" hangingPunct="1">
      <a:defRPr sz="2400" kern="1200">
        <a:solidFill>
          <a:schemeClr val="tx1"/>
        </a:solidFill>
        <a:latin typeface="Calibri Light"/>
        <a:ea typeface="+mn-ea"/>
        <a:cs typeface="+mn-cs"/>
      </a:defRPr>
    </a:lvl1pPr>
    <a:lvl2pPr marL="911568" algn="l" defTabSz="911568" rtl="0" eaLnBrk="1" latinLnBrk="0" hangingPunct="1">
      <a:defRPr sz="2400" kern="1200">
        <a:solidFill>
          <a:schemeClr val="tx1"/>
        </a:solidFill>
        <a:latin typeface="Calibri Light"/>
        <a:ea typeface="+mn-ea"/>
        <a:cs typeface="+mn-cs"/>
      </a:defRPr>
    </a:lvl2pPr>
    <a:lvl3pPr marL="1823133" algn="l" defTabSz="911568" rtl="0" eaLnBrk="1" latinLnBrk="0" hangingPunct="1">
      <a:defRPr sz="2400" kern="1200">
        <a:solidFill>
          <a:schemeClr val="tx1"/>
        </a:solidFill>
        <a:latin typeface="Calibri Light"/>
        <a:ea typeface="+mn-ea"/>
        <a:cs typeface="+mn-cs"/>
      </a:defRPr>
    </a:lvl3pPr>
    <a:lvl4pPr marL="2734695" algn="l" defTabSz="911568" rtl="0" eaLnBrk="1" latinLnBrk="0" hangingPunct="1">
      <a:defRPr sz="2400" kern="1200">
        <a:solidFill>
          <a:schemeClr val="tx1"/>
        </a:solidFill>
        <a:latin typeface="Calibri Light"/>
        <a:ea typeface="+mn-ea"/>
        <a:cs typeface="+mn-cs"/>
      </a:defRPr>
    </a:lvl4pPr>
    <a:lvl5pPr marL="3646266" algn="l" defTabSz="911568" rtl="0" eaLnBrk="1" latinLnBrk="0" hangingPunct="1">
      <a:defRPr sz="2400" kern="1200">
        <a:solidFill>
          <a:schemeClr val="tx1"/>
        </a:solidFill>
        <a:latin typeface="Calibri Light"/>
        <a:ea typeface="+mn-ea"/>
        <a:cs typeface="+mn-cs"/>
      </a:defRPr>
    </a:lvl5pPr>
    <a:lvl6pPr marL="4557832" algn="l" defTabSz="911568" rtl="0" eaLnBrk="1" latinLnBrk="0" hangingPunct="1">
      <a:defRPr sz="2400" kern="1200">
        <a:solidFill>
          <a:schemeClr val="tx1"/>
        </a:solidFill>
        <a:latin typeface="+mn-lt"/>
        <a:ea typeface="+mn-ea"/>
        <a:cs typeface="+mn-cs"/>
      </a:defRPr>
    </a:lvl6pPr>
    <a:lvl7pPr marL="5469398" algn="l" defTabSz="911568" rtl="0" eaLnBrk="1" latinLnBrk="0" hangingPunct="1">
      <a:defRPr sz="2400" kern="1200">
        <a:solidFill>
          <a:schemeClr val="tx1"/>
        </a:solidFill>
        <a:latin typeface="+mn-lt"/>
        <a:ea typeface="+mn-ea"/>
        <a:cs typeface="+mn-cs"/>
      </a:defRPr>
    </a:lvl7pPr>
    <a:lvl8pPr marL="6380963" algn="l" defTabSz="911568" rtl="0" eaLnBrk="1" latinLnBrk="0" hangingPunct="1">
      <a:defRPr sz="2400" kern="1200">
        <a:solidFill>
          <a:schemeClr val="tx1"/>
        </a:solidFill>
        <a:latin typeface="+mn-lt"/>
        <a:ea typeface="+mn-ea"/>
        <a:cs typeface="+mn-cs"/>
      </a:defRPr>
    </a:lvl8pPr>
    <a:lvl9pPr marL="7292531" algn="l" defTabSz="911568"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lvl1pPr>
              <a:defRPr sz="5300">
                <a:solidFill>
                  <a:srgbClr val="E5E6E5"/>
                </a:solidFill>
                <a:latin typeface="Helvetica Neue Medium" charset="0"/>
                <a:ea typeface="ヒラギノ角ゴ ProN W6" charset="-128"/>
                <a:sym typeface="Helvetica Neue Medium" charset="0"/>
              </a:defRPr>
            </a:lvl1pPr>
            <a:lvl2pPr marL="751293" indent="-288958">
              <a:defRPr sz="5300">
                <a:solidFill>
                  <a:srgbClr val="E5E6E5"/>
                </a:solidFill>
                <a:latin typeface="Helvetica Neue Medium" charset="0"/>
                <a:ea typeface="ヒラギノ角ゴ ProN W6" charset="-128"/>
                <a:sym typeface="Helvetica Neue Medium" charset="0"/>
              </a:defRPr>
            </a:lvl2pPr>
            <a:lvl3pPr marL="1155836" indent="-231167">
              <a:defRPr sz="5300">
                <a:solidFill>
                  <a:srgbClr val="E5E6E5"/>
                </a:solidFill>
                <a:latin typeface="Helvetica Neue Medium" charset="0"/>
                <a:ea typeface="ヒラギノ角ゴ ProN W6" charset="-128"/>
                <a:sym typeface="Helvetica Neue Medium" charset="0"/>
              </a:defRPr>
            </a:lvl3pPr>
            <a:lvl4pPr marL="1618169" indent="-231167">
              <a:defRPr sz="5300">
                <a:solidFill>
                  <a:srgbClr val="E5E6E5"/>
                </a:solidFill>
                <a:latin typeface="Helvetica Neue Medium" charset="0"/>
                <a:ea typeface="ヒラギノ角ゴ ProN W6" charset="-128"/>
                <a:sym typeface="Helvetica Neue Medium" charset="0"/>
              </a:defRPr>
            </a:lvl4pPr>
            <a:lvl5pPr marL="2080504" indent="-231167">
              <a:defRPr sz="5300">
                <a:solidFill>
                  <a:srgbClr val="E5E6E5"/>
                </a:solidFill>
                <a:latin typeface="Helvetica Neue Medium" charset="0"/>
                <a:ea typeface="ヒラギノ角ゴ ProN W6" charset="-128"/>
                <a:sym typeface="Helvetica Neue Medium" charset="0"/>
              </a:defRPr>
            </a:lvl5pPr>
            <a:lvl6pPr marL="2542838" indent="-231167" eaLnBrk="0" fontAlgn="base" hangingPunct="0">
              <a:spcBef>
                <a:spcPct val="0"/>
              </a:spcBef>
              <a:spcAft>
                <a:spcPct val="0"/>
              </a:spcAft>
              <a:defRPr sz="5300">
                <a:solidFill>
                  <a:srgbClr val="E5E6E5"/>
                </a:solidFill>
                <a:latin typeface="Helvetica Neue Medium" charset="0"/>
                <a:ea typeface="ヒラギノ角ゴ ProN W6" charset="-128"/>
                <a:sym typeface="Helvetica Neue Medium" charset="0"/>
              </a:defRPr>
            </a:lvl6pPr>
            <a:lvl7pPr marL="3005172" indent="-231167" eaLnBrk="0" fontAlgn="base" hangingPunct="0">
              <a:spcBef>
                <a:spcPct val="0"/>
              </a:spcBef>
              <a:spcAft>
                <a:spcPct val="0"/>
              </a:spcAft>
              <a:defRPr sz="5300">
                <a:solidFill>
                  <a:srgbClr val="E5E6E5"/>
                </a:solidFill>
                <a:latin typeface="Helvetica Neue Medium" charset="0"/>
                <a:ea typeface="ヒラギノ角ゴ ProN W6" charset="-128"/>
                <a:sym typeface="Helvetica Neue Medium" charset="0"/>
              </a:defRPr>
            </a:lvl7pPr>
            <a:lvl8pPr marL="3467507" indent="-231167" eaLnBrk="0" fontAlgn="base" hangingPunct="0">
              <a:spcBef>
                <a:spcPct val="0"/>
              </a:spcBef>
              <a:spcAft>
                <a:spcPct val="0"/>
              </a:spcAft>
              <a:defRPr sz="5300">
                <a:solidFill>
                  <a:srgbClr val="E5E6E5"/>
                </a:solidFill>
                <a:latin typeface="Helvetica Neue Medium" charset="0"/>
                <a:ea typeface="ヒラギノ角ゴ ProN W6" charset="-128"/>
                <a:sym typeface="Helvetica Neue Medium" charset="0"/>
              </a:defRPr>
            </a:lvl8pPr>
            <a:lvl9pPr marL="3929841" indent="-231167" eaLnBrk="0" fontAlgn="base" hangingPunct="0">
              <a:spcBef>
                <a:spcPct val="0"/>
              </a:spcBef>
              <a:spcAft>
                <a:spcPct val="0"/>
              </a:spcAft>
              <a:defRPr sz="5300">
                <a:solidFill>
                  <a:srgbClr val="E5E6E5"/>
                </a:solidFill>
                <a:latin typeface="Helvetica Neue Medium" charset="0"/>
                <a:ea typeface="ヒラギノ角ゴ ProN W6" charset="-128"/>
                <a:sym typeface="Helvetica Neue Medium" charset="0"/>
              </a:defRPr>
            </a:lvl9pPr>
          </a:lstStyle>
          <a:p>
            <a:fld id="{342545F9-CA2F-441B-BC3E-8956AC492515}" type="slidenum">
              <a:rPr lang="en-US" altLang="en-US" sz="1200"/>
              <a:pPr/>
              <a:t>2</a:t>
            </a:fld>
            <a:endParaRPr lang="en-US" altLang="en-US" sz="1200"/>
          </a:p>
        </p:txBody>
      </p:sp>
    </p:spTree>
    <p:extLst>
      <p:ext uri="{BB962C8B-B14F-4D97-AF65-F5344CB8AC3E}">
        <p14:creationId xmlns:p14="http://schemas.microsoft.com/office/powerpoint/2010/main" val="394930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B2A26-074F-4C6F-86D4-E581495DFF79}" type="slidenum">
              <a:rPr lang="en-US" smtClean="0"/>
              <a:t>4</a:t>
            </a:fld>
            <a:endParaRPr lang="en-US"/>
          </a:p>
        </p:txBody>
      </p:sp>
    </p:spTree>
    <p:extLst>
      <p:ext uri="{BB962C8B-B14F-4D97-AF65-F5344CB8AC3E}">
        <p14:creationId xmlns:p14="http://schemas.microsoft.com/office/powerpoint/2010/main" val="385943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4582" y="704136"/>
            <a:ext cx="6313311" cy="3520678"/>
          </a:xfrm>
        </p:spPr>
      </p:sp>
      <p:sp>
        <p:nvSpPr>
          <p:cNvPr id="3" name="Notes Placeholder 2"/>
          <p:cNvSpPr>
            <a:spLocks noGrp="1"/>
          </p:cNvSpPr>
          <p:nvPr>
            <p:ph type="body" idx="1"/>
          </p:nvPr>
        </p:nvSpPr>
        <p:spPr/>
        <p:txBody>
          <a:bodyPr/>
          <a:lstStyle/>
          <a:p>
            <a:r>
              <a:rPr lang="en-US" dirty="0" smtClean="0"/>
              <a:t>Here is where the</a:t>
            </a:r>
            <a:r>
              <a:rPr lang="en-US" baseline="0" dirty="0" smtClean="0"/>
              <a:t> Snap Storage Family strengths really shine. The entire storage family consists of products that have been architected to be optimal for specific workloads. SnapScale offers a single infinite pool of storage and is optimized to seamlessly scale to deal with the relentless growth of unstructured data with a self-learning, self-healing architecture that also scales infinitely for performance. SnapServers specialize in business applications that are very low latency. While SnapCLOUD offers enterprise class storage features for primary data storage in the cloud with zero upfront investment. </a:t>
            </a:r>
          </a:p>
          <a:p>
            <a:r>
              <a:rPr lang="en-US" baseline="0" dirty="0" smtClean="0"/>
              <a:t>While offering workload optimized functionality that varies across each product line – they share a common set of features that you would expect from any enterprise class product like failure resiliency to hardware failures, space saving technologies like thin provisioning, space efficient and high performance snapshots, snapshot pruning, secure controlled access to data with Active Directory integration. 3 common mechanisms for replication making it easy to move data between products or setup disaster recovery sites. The best news for any IT admin is that all the Snap storage products can be managed from a single unified management interface. So while you as a customer gets to deploy workload optimized products you are not creating infrastructure silos and that is nirvana. </a:t>
            </a:r>
            <a:endParaRPr lang="en-US" dirty="0"/>
          </a:p>
        </p:txBody>
      </p:sp>
      <p:sp>
        <p:nvSpPr>
          <p:cNvPr id="4" name="Slide Number Placeholder 3"/>
          <p:cNvSpPr>
            <a:spLocks noGrp="1"/>
          </p:cNvSpPr>
          <p:nvPr>
            <p:ph type="sldNum" sz="quarter" idx="10"/>
          </p:nvPr>
        </p:nvSpPr>
        <p:spPr/>
        <p:txBody>
          <a:bodyPr/>
          <a:lstStyle/>
          <a:p>
            <a:fld id="{D9CE5D37-22F0-E741-BA10-6CBAF79DB3DD}"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586390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4582" y="704136"/>
            <a:ext cx="6313311" cy="352067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E5D37-22F0-E741-BA10-6CBAF79DB3DD}"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145849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Here is where the</a:t>
            </a:r>
            <a:r>
              <a:rPr lang="en-US" baseline="0" dirty="0" smtClean="0"/>
              <a:t> Snap Storage Family strengths really shine. The entire storage family consists of products that have been architected to be optimal for specific workloads. SnapScale offers a single infinite pool of storage and is optimized to seamlessly scale to deal with the relentless growth of unstructured data with a self-learning, self-healing architecture that also scales infinitely for performance. SnapServers specialize in business applications that are very low latency. While SnapCLOUD offers enterprise class storage features for primary data storage in the cloud with zero upfront investment. </a:t>
            </a:r>
          </a:p>
          <a:p>
            <a:r>
              <a:rPr lang="en-US" baseline="0" dirty="0" smtClean="0"/>
              <a:t>While offering workload optimized functionality that varies across each product line – they share a common set of features that you would expect from any enterprise class product like failure resiliency to hardware failures, space saving technologies like thin provisioning, space efficient and high performance snapshots, snapshot pruning, secure controlled access to data with Active Directory integration. 3 common mechanisms for replication making it easy to move data between products or setup disaster recovery sites. The best news for any IT admin is that all the Snap storage products can be managed from a single unified management interface. So while you as a customer gets to deploy workload optimized products you are not creating infrastructure silos and that is nirvana. </a:t>
            </a:r>
            <a:endParaRPr lang="en-US" dirty="0"/>
          </a:p>
        </p:txBody>
      </p:sp>
      <p:sp>
        <p:nvSpPr>
          <p:cNvPr id="4" name="Slide Number Placeholder 3"/>
          <p:cNvSpPr>
            <a:spLocks noGrp="1"/>
          </p:cNvSpPr>
          <p:nvPr>
            <p:ph type="sldNum" sz="quarter" idx="10"/>
          </p:nvPr>
        </p:nvSpPr>
        <p:spPr/>
        <p:txBody>
          <a:bodyPr/>
          <a:lstStyle/>
          <a:p>
            <a:fld id="{D9CE5D37-22F0-E741-BA10-6CBAF79DB3DD}"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586390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At launch,</a:t>
            </a:r>
            <a:r>
              <a:rPr lang="en-US" baseline="0" dirty="0" smtClean="0"/>
              <a:t> we will focus on a couple of key scenarios that make sense for SMB customers and simplify the opportunity for our </a:t>
            </a:r>
            <a:r>
              <a:rPr lang="en-US" baseline="0" dirty="0" err="1" smtClean="0"/>
              <a:t>VARs.</a:t>
            </a:r>
            <a:r>
              <a:rPr lang="en-US" baseline="0" dirty="0" smtClean="0"/>
              <a:t> </a:t>
            </a:r>
            <a:endParaRPr lang="en-US" dirty="0" smtClean="0"/>
          </a:p>
          <a:p>
            <a:endParaRPr lang="en-US" dirty="0" smtClean="0"/>
          </a:p>
          <a:p>
            <a:r>
              <a:rPr lang="en-US" dirty="0" smtClean="0"/>
              <a:t>Here are three great </a:t>
            </a:r>
            <a:r>
              <a:rPr lang="en-US" baseline="0" dirty="0" smtClean="0"/>
              <a:t>examples of how to offer profitable new services built on Microsoft Azure.</a:t>
            </a:r>
          </a:p>
          <a:p>
            <a:endParaRPr lang="en-US" baseline="0" dirty="0" smtClean="0"/>
          </a:p>
          <a:p>
            <a:r>
              <a:rPr lang="en-US" b="1" baseline="0" dirty="0" smtClean="0"/>
              <a:t>Offer data backup in the cloud – this is our lead scenario</a:t>
            </a:r>
          </a:p>
          <a:p>
            <a:r>
              <a:rPr lang="en-US" baseline="0" dirty="0" smtClean="0"/>
              <a:t>With Azure, you can provide easy, scalable data backup in the cloud for a range of applications, such as file servers, SharePoint, SQL Server, and Exchange. For improved data protection, you can offer encrypted backups and know that data is backed up on Azure’s global geo-redundant datacenters. You also have the flexibility to quickly and easily provision more storage for your customers as needed.</a:t>
            </a:r>
          </a:p>
          <a:p>
            <a:endParaRPr lang="en-US" baseline="0" dirty="0" smtClean="0"/>
          </a:p>
          <a:p>
            <a:r>
              <a:rPr lang="en-US" b="1" baseline="0" dirty="0" smtClean="0"/>
              <a:t>Deploy applications within virtual machines</a:t>
            </a:r>
          </a:p>
          <a:p>
            <a:r>
              <a:rPr lang="en-US" baseline="0" dirty="0" smtClean="0"/>
              <a:t>Azure also opens up the opportunity to help customers deploy applications in the cloud by hosting them in Azure VMs. Windows Server 2003 End of Life is on July15th, 2015. This presents a huge opportunity to drive the </a:t>
            </a:r>
            <a:r>
              <a:rPr lang="en-US" baseline="0" dirty="0" err="1" smtClean="0"/>
              <a:t>IaaS</a:t>
            </a:r>
            <a:r>
              <a:rPr lang="en-US" baseline="0" dirty="0" smtClean="0"/>
              <a:t> scenarios. With Azure, applications can be deployed quickly by moving them into an Azure VM. There are no up front infrastructure costs, you reduce IT management, and the application has scale up or down as needed. </a:t>
            </a:r>
          </a:p>
          <a:p>
            <a:endParaRPr lang="en-US" baseline="0" dirty="0" smtClean="0"/>
          </a:p>
          <a:p>
            <a:r>
              <a:rPr lang="en-US" b="1" baseline="0" dirty="0" smtClean="0"/>
              <a:t>Host websites on Azure – this is more of a niche scenario for partners that host websites</a:t>
            </a:r>
          </a:p>
          <a:p>
            <a:r>
              <a:rPr lang="en-US" baseline="0" dirty="0" smtClean="0"/>
              <a:t>Microsoft Azure also offers a perfect platform for leveraging the cloud to deploy scalable websites. Hosting a website on Azure means that infrastructure management is covered, and you and your customers get the peace of mind from leveraging Microsoft’s global network of managed datacenters.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A26DD89E-7038-4086-95D8-920697DC0FF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5556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3" name="Rectangle 2"/>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1446349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3" name="Rectangle 2"/>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4" name="Picture Placeholder 2"/>
          <p:cNvSpPr>
            <a:spLocks noGrp="1"/>
          </p:cNvSpPr>
          <p:nvPr>
            <p:ph type="pic" sz="quarter" idx="10" hasCustomPrompt="1"/>
          </p:nvPr>
        </p:nvSpPr>
        <p:spPr>
          <a:xfrm>
            <a:off x="3195724" y="3580777"/>
            <a:ext cx="3656649" cy="3657601"/>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5" name="Picture Placeholder 2"/>
          <p:cNvSpPr>
            <a:spLocks noGrp="1"/>
          </p:cNvSpPr>
          <p:nvPr>
            <p:ph type="pic" sz="quarter" idx="11" hasCustomPrompt="1"/>
          </p:nvPr>
        </p:nvSpPr>
        <p:spPr>
          <a:xfrm>
            <a:off x="3195724" y="7929940"/>
            <a:ext cx="3656649" cy="3657601"/>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6" name="Picture Placeholder 2"/>
          <p:cNvSpPr>
            <a:spLocks noGrp="1"/>
          </p:cNvSpPr>
          <p:nvPr>
            <p:ph type="pic" sz="quarter" idx="12" hasCustomPrompt="1"/>
          </p:nvPr>
        </p:nvSpPr>
        <p:spPr>
          <a:xfrm>
            <a:off x="12480743" y="3580777"/>
            <a:ext cx="3656649" cy="3657601"/>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7" name="Picture Placeholder 2"/>
          <p:cNvSpPr>
            <a:spLocks noGrp="1"/>
          </p:cNvSpPr>
          <p:nvPr>
            <p:ph type="pic" sz="quarter" idx="13" hasCustomPrompt="1"/>
          </p:nvPr>
        </p:nvSpPr>
        <p:spPr>
          <a:xfrm>
            <a:off x="12480743" y="7929940"/>
            <a:ext cx="3656649" cy="3657601"/>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1172402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4" name="Rectangle 3"/>
          <p:cNvSpPr/>
          <p:nvPr userDrawn="1"/>
        </p:nvSpPr>
        <p:spPr>
          <a:xfrm>
            <a:off x="9" y="4"/>
            <a:ext cx="24377650" cy="11912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046" tIns="121515" rIns="243046" bIns="121515" rtlCol="0" anchor="ctr"/>
          <a:lstStyle/>
          <a:p>
            <a:pPr algn="ctr" defTabSz="1215236"/>
            <a:endParaRPr lang="en-US" sz="4700">
              <a:solidFill>
                <a:prstClr val="white"/>
              </a:solidFill>
              <a:latin typeface="Calibri"/>
            </a:endParaRPr>
          </a:p>
        </p:txBody>
      </p:sp>
      <p:sp>
        <p:nvSpPr>
          <p:cNvPr id="2" name="Title 1"/>
          <p:cNvSpPr>
            <a:spLocks noGrp="1"/>
          </p:cNvSpPr>
          <p:nvPr>
            <p:ph type="title"/>
          </p:nvPr>
        </p:nvSpPr>
        <p:spPr>
          <a:xfrm>
            <a:off x="1218883" y="6538094"/>
            <a:ext cx="21427787" cy="1775106"/>
          </a:xfrm>
        </p:spPr>
        <p:txBody>
          <a:bodyPr anchor="t"/>
          <a:lstStyle>
            <a:lvl1pPr algn="l">
              <a:defRPr sz="96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9370159" y="12944481"/>
            <a:ext cx="5688118" cy="584147"/>
          </a:xfrm>
          <a:prstGeom prst="rect">
            <a:avLst/>
          </a:prstGeom>
          <a:noFill/>
        </p:spPr>
        <p:txBody>
          <a:bodyPr lIns="243046" tIns="121515" rIns="243046" bIns="121515">
            <a:spAutoFit/>
          </a:bodyPr>
          <a:lstStyle/>
          <a:p>
            <a:pPr algn="ctr" defTabSz="2430455">
              <a:defRPr/>
            </a:pPr>
            <a:r>
              <a:rPr lang="en-US" sz="22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888777" y="12534751"/>
            <a:ext cx="1237801" cy="614924"/>
          </a:xfrm>
          <a:prstGeom prst="rect">
            <a:avLst/>
          </a:prstGeom>
          <a:noFill/>
        </p:spPr>
        <p:txBody>
          <a:bodyPr wrap="square" lIns="243046" tIns="121515" rIns="243046" bIns="121515" anchor="b">
            <a:spAutoFit/>
          </a:bodyPr>
          <a:lstStyle/>
          <a:p>
            <a:pPr defTabSz="2430455">
              <a:defRPr/>
            </a:pPr>
            <a:fld id="{20B0A04A-B8A3-428A-BC26-7F23AEE053E3}" type="slidenum">
              <a:rPr lang="en-US" sz="2400" smtClean="0">
                <a:solidFill>
                  <a:srgbClr val="808080"/>
                </a:solidFill>
                <a:latin typeface="Arial" pitchFamily="34" charset="0"/>
                <a:cs typeface="Arial" pitchFamily="34" charset="0"/>
              </a:rPr>
              <a:pPr defTabSz="2430455">
                <a:defRPr/>
              </a:pPr>
              <a:t>‹#›</a:t>
            </a:fld>
            <a:endParaRPr lang="en-US" sz="24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372493" y="12534114"/>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9473363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4" name="Rectangle 3"/>
          <p:cNvSpPr/>
          <p:nvPr userDrawn="1"/>
        </p:nvSpPr>
        <p:spPr>
          <a:xfrm>
            <a:off x="9" y="4"/>
            <a:ext cx="24377650" cy="11912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046" tIns="121515" rIns="243046" bIns="121515" rtlCol="0" anchor="ctr"/>
          <a:lstStyle/>
          <a:p>
            <a:pPr algn="ctr" defTabSz="1215236"/>
            <a:endParaRPr lang="en-US" sz="4700">
              <a:solidFill>
                <a:prstClr val="white"/>
              </a:solidFill>
              <a:latin typeface="Calibri"/>
            </a:endParaRPr>
          </a:p>
        </p:txBody>
      </p:sp>
      <p:sp>
        <p:nvSpPr>
          <p:cNvPr id="2" name="Title 1"/>
          <p:cNvSpPr>
            <a:spLocks noGrp="1"/>
          </p:cNvSpPr>
          <p:nvPr>
            <p:ph type="title"/>
          </p:nvPr>
        </p:nvSpPr>
        <p:spPr>
          <a:xfrm>
            <a:off x="1218883" y="6538094"/>
            <a:ext cx="21427787" cy="1775106"/>
          </a:xfrm>
        </p:spPr>
        <p:txBody>
          <a:bodyPr anchor="t"/>
          <a:lstStyle>
            <a:lvl1pPr algn="l">
              <a:defRPr sz="96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9370159" y="12944481"/>
            <a:ext cx="5688118" cy="584147"/>
          </a:xfrm>
          <a:prstGeom prst="rect">
            <a:avLst/>
          </a:prstGeom>
          <a:noFill/>
        </p:spPr>
        <p:txBody>
          <a:bodyPr lIns="243046" tIns="121515" rIns="243046" bIns="121515">
            <a:spAutoFit/>
          </a:bodyPr>
          <a:lstStyle/>
          <a:p>
            <a:pPr algn="ctr" defTabSz="2430455">
              <a:defRPr/>
            </a:pPr>
            <a:r>
              <a:rPr lang="en-US" sz="22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888777" y="12534751"/>
            <a:ext cx="1237801" cy="614924"/>
          </a:xfrm>
          <a:prstGeom prst="rect">
            <a:avLst/>
          </a:prstGeom>
          <a:noFill/>
        </p:spPr>
        <p:txBody>
          <a:bodyPr wrap="square" lIns="243046" tIns="121515" rIns="243046" bIns="121515" anchor="b">
            <a:spAutoFit/>
          </a:bodyPr>
          <a:lstStyle/>
          <a:p>
            <a:pPr defTabSz="2430455">
              <a:defRPr/>
            </a:pPr>
            <a:fld id="{20B0A04A-B8A3-428A-BC26-7F23AEE053E3}" type="slidenum">
              <a:rPr lang="en-US" sz="2400" smtClean="0">
                <a:solidFill>
                  <a:srgbClr val="808080"/>
                </a:solidFill>
                <a:latin typeface="Arial" pitchFamily="34" charset="0"/>
                <a:cs typeface="Arial" pitchFamily="34" charset="0"/>
              </a:rPr>
              <a:pPr defTabSz="2430455">
                <a:defRPr/>
              </a:pPr>
              <a:t>‹#›</a:t>
            </a:fld>
            <a:endParaRPr lang="en-US" sz="24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372493" y="12534114"/>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2285962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56588"/>
      </p:ext>
    </p:extLst>
  </p:cSld>
  <p:clrMapOvr>
    <a:masterClrMapping/>
  </p:clrMapOvr>
  <p:transition xmlns:p14="http://schemas.microsoft.com/office/powerpoint/2010/main" spd="slow">
    <p:push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6555842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155101"/>
      </p:ext>
    </p:extLst>
  </p:cSld>
  <p:clrMapOvr>
    <a:masterClrMapping/>
  </p:clrMapOvr>
  <p:transition xmlns:p14="http://schemas.microsoft.com/office/powerpoint/2010/main" spd="slow">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888772" y="2235199"/>
            <a:ext cx="22269999" cy="9601201"/>
          </a:xfrm>
        </p:spPr>
        <p:txBody>
          <a:bodyPr/>
          <a:lstStyle>
            <a:lvl1pPr>
              <a:buClr>
                <a:schemeClr val="accent6"/>
              </a:buClr>
              <a:buFont typeface="Arial" pitchFamily="34" charset="0"/>
              <a:buChar char="•"/>
              <a:defRPr sz="5300">
                <a:solidFill>
                  <a:schemeClr val="tx1">
                    <a:lumMod val="75000"/>
                  </a:schemeClr>
                </a:solidFill>
                <a:latin typeface="Arial" pitchFamily="34" charset="0"/>
                <a:cs typeface="Arial" pitchFamily="34" charset="0"/>
              </a:defRPr>
            </a:lvl1pPr>
            <a:lvl2pPr>
              <a:buClr>
                <a:schemeClr val="accent6"/>
              </a:buClr>
              <a:defRPr sz="4700">
                <a:solidFill>
                  <a:schemeClr val="tx1">
                    <a:lumMod val="75000"/>
                  </a:schemeClr>
                </a:solidFill>
                <a:latin typeface="Arial" pitchFamily="34" charset="0"/>
                <a:cs typeface="Arial" pitchFamily="34" charset="0"/>
              </a:defRPr>
            </a:lvl2pPr>
            <a:lvl3pPr>
              <a:buClr>
                <a:schemeClr val="accent6"/>
              </a:buClr>
              <a:defRPr sz="4300">
                <a:solidFill>
                  <a:schemeClr val="tx1">
                    <a:lumMod val="75000"/>
                  </a:schemeClr>
                </a:solidFill>
                <a:latin typeface="Arial" pitchFamily="34" charset="0"/>
                <a:cs typeface="Arial" pitchFamily="34" charset="0"/>
              </a:defRPr>
            </a:lvl3pPr>
            <a:lvl4pPr>
              <a:buClr>
                <a:schemeClr val="accent6"/>
              </a:buClr>
              <a:defRPr sz="3700">
                <a:solidFill>
                  <a:schemeClr val="tx1">
                    <a:lumMod val="75000"/>
                  </a:schemeClr>
                </a:solidFill>
                <a:latin typeface="Arial" pitchFamily="34" charset="0"/>
                <a:cs typeface="Arial" pitchFamily="34" charset="0"/>
              </a:defRPr>
            </a:lvl4pPr>
            <a:lvl5pPr>
              <a:buClr>
                <a:schemeClr val="accent6"/>
              </a:buClr>
              <a:defRPr sz="37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7877285"/>
      </p:ext>
    </p:extLst>
  </p:cSld>
  <p:clrMapOvr>
    <a:masterClrMapping/>
  </p:clrMapOvr>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700743"/>
      </p:ext>
    </p:extLst>
  </p:cSld>
  <p:clrMapOvr>
    <a:masterClrMapping/>
  </p:clrMapOvr>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855158"/>
      </p:ext>
    </p:extLst>
  </p:cSld>
  <p:clrMapOvr>
    <a:masterClrMapping/>
  </p:clrMapOvr>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888772" y="2235199"/>
            <a:ext cx="22269999" cy="9601201"/>
          </a:xfrm>
        </p:spPr>
        <p:txBody>
          <a:bodyPr/>
          <a:lstStyle>
            <a:lvl1pPr>
              <a:buClr>
                <a:schemeClr val="accent6"/>
              </a:buClr>
              <a:buFont typeface="Arial" pitchFamily="34" charset="0"/>
              <a:buChar char="•"/>
              <a:defRPr sz="5300">
                <a:solidFill>
                  <a:schemeClr val="tx1">
                    <a:lumMod val="75000"/>
                  </a:schemeClr>
                </a:solidFill>
                <a:latin typeface="Arial" pitchFamily="34" charset="0"/>
                <a:cs typeface="Arial" pitchFamily="34" charset="0"/>
              </a:defRPr>
            </a:lvl1pPr>
            <a:lvl2pPr>
              <a:buClr>
                <a:schemeClr val="accent6"/>
              </a:buClr>
              <a:defRPr sz="4700">
                <a:solidFill>
                  <a:schemeClr val="tx1">
                    <a:lumMod val="75000"/>
                  </a:schemeClr>
                </a:solidFill>
                <a:latin typeface="Arial" pitchFamily="34" charset="0"/>
                <a:cs typeface="Arial" pitchFamily="34" charset="0"/>
              </a:defRPr>
            </a:lvl2pPr>
            <a:lvl3pPr>
              <a:buClr>
                <a:schemeClr val="accent6"/>
              </a:buClr>
              <a:defRPr sz="4300">
                <a:solidFill>
                  <a:schemeClr val="tx1">
                    <a:lumMod val="75000"/>
                  </a:schemeClr>
                </a:solidFill>
                <a:latin typeface="Arial" pitchFamily="34" charset="0"/>
                <a:cs typeface="Arial" pitchFamily="34" charset="0"/>
              </a:defRPr>
            </a:lvl3pPr>
            <a:lvl4pPr>
              <a:buClr>
                <a:schemeClr val="accent6"/>
              </a:buClr>
              <a:defRPr sz="3700">
                <a:solidFill>
                  <a:schemeClr val="tx1">
                    <a:lumMod val="75000"/>
                  </a:schemeClr>
                </a:solidFill>
                <a:latin typeface="Arial" pitchFamily="34" charset="0"/>
                <a:cs typeface="Arial" pitchFamily="34" charset="0"/>
              </a:defRPr>
            </a:lvl4pPr>
            <a:lvl5pPr>
              <a:buClr>
                <a:schemeClr val="accent6"/>
              </a:buClr>
              <a:defRPr sz="37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888772" y="508671"/>
            <a:ext cx="22269999" cy="1371601"/>
          </a:xfrm>
          <a:prstGeom prst="rect">
            <a:avLst/>
          </a:prstGeom>
          <a:noFill/>
          <a:ln w="9525">
            <a:noFill/>
            <a:miter lim="800000"/>
            <a:headEnd/>
            <a:tailEnd/>
          </a:ln>
        </p:spPr>
        <p:txBody>
          <a:bodyPr vert="horz" wrap="square" lIns="243046" tIns="121515" rIns="243046" bIns="121515"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514876270"/>
      </p:ext>
    </p:extLst>
  </p:cSld>
  <p:clrMapOvr>
    <a:masterClrMapping/>
  </p:clrMapOvr>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7713" y="582260"/>
            <a:ext cx="23301599" cy="6275795"/>
          </a:xfrm>
        </p:spPr>
        <p:txBody>
          <a:bodyPr/>
          <a:lstStyle>
            <a:lvl1pPr>
              <a:defRPr sz="11400">
                <a:gradFill>
                  <a:gsLst>
                    <a:gs pos="6195">
                      <a:schemeClr val="tx1"/>
                    </a:gs>
                    <a:gs pos="39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538338" y="7754553"/>
            <a:ext cx="10754296" cy="5379312"/>
          </a:xfrm>
        </p:spPr>
        <p:txBody>
          <a:bodyPr/>
          <a:lstStyle>
            <a:lvl1pPr marL="0" indent="0">
              <a:buNone/>
              <a:defRPr sz="3100">
                <a:gradFill>
                  <a:gsLst>
                    <a:gs pos="1250">
                      <a:schemeClr val="tx1"/>
                    </a:gs>
                    <a:gs pos="100000">
                      <a:schemeClr val="tx1"/>
                    </a:gs>
                  </a:gsLst>
                  <a:lin ang="5400000" scaled="0"/>
                </a:gradFill>
                <a:latin typeface="+mn-lt"/>
              </a:defRPr>
            </a:lvl1pPr>
            <a:lvl2pPr>
              <a:defRPr sz="3100"/>
            </a:lvl2pPr>
            <a:lvl3pPr>
              <a:defRPr sz="3100"/>
            </a:lvl3pPr>
            <a:lvl4pPr>
              <a:defRPr sz="3100"/>
            </a:lvl4pPr>
            <a:lvl5pPr marL="2010482" indent="0">
              <a:buNone/>
              <a:defRPr sz="3100"/>
            </a:lvl5pPr>
          </a:lstStyle>
          <a:p>
            <a:pPr lvl="0"/>
            <a:r>
              <a:rPr lang="en-US" smtClean="0"/>
              <a:t>Click to edit Master text styles</a:t>
            </a:r>
          </a:p>
        </p:txBody>
      </p:sp>
    </p:spTree>
    <p:extLst>
      <p:ext uri="{BB962C8B-B14F-4D97-AF65-F5344CB8AC3E}">
        <p14:creationId xmlns:p14="http://schemas.microsoft.com/office/powerpoint/2010/main" val="38701308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3" name="Rectangle 2"/>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5" name="Picture Placeholder 2"/>
          <p:cNvSpPr>
            <a:spLocks noGrp="1"/>
          </p:cNvSpPr>
          <p:nvPr>
            <p:ph type="pic" sz="quarter" idx="12" hasCustomPrompt="1"/>
          </p:nvPr>
        </p:nvSpPr>
        <p:spPr>
          <a:xfrm flipH="1">
            <a:off x="8333594" y="0"/>
            <a:ext cx="16727949" cy="13731368"/>
          </a:xfrm>
          <a:prstGeom prst="parallelogram">
            <a:avLst>
              <a:gd name="adj" fmla="val 67282"/>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6" name="Parallelogram 5"/>
          <p:cNvSpPr/>
          <p:nvPr userDrawn="1"/>
        </p:nvSpPr>
        <p:spPr>
          <a:xfrm flipV="1">
            <a:off x="4386460" y="8071104"/>
            <a:ext cx="5577155" cy="5660280"/>
          </a:xfrm>
          <a:prstGeom prst="parallelogram">
            <a:avLst>
              <a:gd name="adj" fmla="val 671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7" name="Parallelogram 6"/>
          <p:cNvSpPr/>
          <p:nvPr userDrawn="1"/>
        </p:nvSpPr>
        <p:spPr>
          <a:xfrm flipV="1">
            <a:off x="6264390" y="8071104"/>
            <a:ext cx="5577155" cy="5660280"/>
          </a:xfrm>
          <a:prstGeom prst="parallelogram">
            <a:avLst>
              <a:gd name="adj" fmla="val 6715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8" name="Parallelogram 7"/>
          <p:cNvSpPr/>
          <p:nvPr userDrawn="1"/>
        </p:nvSpPr>
        <p:spPr>
          <a:xfrm flipV="1">
            <a:off x="8142329" y="8071104"/>
            <a:ext cx="5577155" cy="5660280"/>
          </a:xfrm>
          <a:prstGeom prst="parallelogram">
            <a:avLst>
              <a:gd name="adj" fmla="val 6715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9" name="Parallelogram 8"/>
          <p:cNvSpPr/>
          <p:nvPr userDrawn="1"/>
        </p:nvSpPr>
        <p:spPr>
          <a:xfrm flipV="1">
            <a:off x="10020269" y="8071104"/>
            <a:ext cx="5577155" cy="5660280"/>
          </a:xfrm>
          <a:prstGeom prst="parallelogram">
            <a:avLst>
              <a:gd name="adj" fmla="val 6715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10" name="Parallelogram 9"/>
          <p:cNvSpPr/>
          <p:nvPr userDrawn="1"/>
        </p:nvSpPr>
        <p:spPr>
          <a:xfrm flipV="1">
            <a:off x="11898206" y="8071104"/>
            <a:ext cx="5577155" cy="5660280"/>
          </a:xfrm>
          <a:prstGeom prst="parallelogram">
            <a:avLst>
              <a:gd name="adj" fmla="val 6715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11" name="Parallelogram 10"/>
          <p:cNvSpPr/>
          <p:nvPr userDrawn="1"/>
        </p:nvSpPr>
        <p:spPr>
          <a:xfrm flipV="1">
            <a:off x="2483874" y="8071104"/>
            <a:ext cx="5577155" cy="5660280"/>
          </a:xfrm>
          <a:prstGeom prst="parallelogram">
            <a:avLst>
              <a:gd name="adj" fmla="val 67152"/>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3631674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1359706" y="8427258"/>
            <a:ext cx="10237089" cy="889000"/>
          </a:xfrm>
        </p:spPr>
        <p:txBody>
          <a:bodyPr anchor="b"/>
          <a:lstStyle>
            <a:lvl1pPr marL="0" indent="0">
              <a:buNone/>
              <a:defRPr sz="4700">
                <a:solidFill>
                  <a:schemeClr val="accent6">
                    <a:lumMod val="60000"/>
                    <a:lumOff val="40000"/>
                  </a:schemeClr>
                </a:solidFill>
                <a:latin typeface="Arial" pitchFamily="34" charset="0"/>
                <a:cs typeface="Arial" pitchFamily="34" charset="0"/>
              </a:defRPr>
            </a:lvl1pPr>
            <a:lvl2pPr marL="1215854" indent="0">
              <a:buNone/>
              <a:defRPr sz="4700">
                <a:solidFill>
                  <a:schemeClr val="tx1">
                    <a:tint val="75000"/>
                  </a:schemeClr>
                </a:solidFill>
              </a:defRPr>
            </a:lvl2pPr>
            <a:lvl3pPr marL="2431704" indent="0">
              <a:buNone/>
              <a:defRPr sz="4300">
                <a:solidFill>
                  <a:schemeClr val="tx1">
                    <a:tint val="75000"/>
                  </a:schemeClr>
                </a:solidFill>
              </a:defRPr>
            </a:lvl3pPr>
            <a:lvl4pPr marL="3647565" indent="0">
              <a:buNone/>
              <a:defRPr sz="3700">
                <a:solidFill>
                  <a:schemeClr val="tx1">
                    <a:tint val="75000"/>
                  </a:schemeClr>
                </a:solidFill>
              </a:defRPr>
            </a:lvl4pPr>
            <a:lvl5pPr marL="4863405" indent="0">
              <a:buNone/>
              <a:defRPr sz="3700">
                <a:solidFill>
                  <a:schemeClr val="tx1">
                    <a:tint val="75000"/>
                  </a:schemeClr>
                </a:solidFill>
              </a:defRPr>
            </a:lvl5pPr>
            <a:lvl6pPr marL="6079259" indent="0">
              <a:buNone/>
              <a:defRPr sz="3700">
                <a:solidFill>
                  <a:schemeClr val="tx1">
                    <a:tint val="75000"/>
                  </a:schemeClr>
                </a:solidFill>
              </a:defRPr>
            </a:lvl6pPr>
            <a:lvl7pPr marL="7295103" indent="0">
              <a:buNone/>
              <a:defRPr sz="3700">
                <a:solidFill>
                  <a:schemeClr val="tx1">
                    <a:tint val="75000"/>
                  </a:schemeClr>
                </a:solidFill>
              </a:defRPr>
            </a:lvl7pPr>
            <a:lvl8pPr marL="8510959" indent="0">
              <a:buNone/>
              <a:defRPr sz="3700">
                <a:solidFill>
                  <a:schemeClr val="tx1">
                    <a:tint val="75000"/>
                  </a:schemeClr>
                </a:solidFill>
              </a:defRPr>
            </a:lvl8pPr>
            <a:lvl9pPr marL="9726811" indent="0">
              <a:buNone/>
              <a:defRPr sz="37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77640979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4" name="Rectangle 3"/>
          <p:cNvSpPr/>
          <p:nvPr userDrawn="1"/>
        </p:nvSpPr>
        <p:spPr>
          <a:xfrm>
            <a:off x="9" y="4"/>
            <a:ext cx="24377650" cy="11912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43174" tIns="121580" rIns="243174" bIns="121580" rtlCol="0" anchor="ctr"/>
          <a:lstStyle/>
          <a:p>
            <a:pPr algn="ctr" defTabSz="1215854"/>
            <a:endParaRPr lang="en-US" sz="4700">
              <a:solidFill>
                <a:prstClr val="white"/>
              </a:solidFill>
              <a:latin typeface="Calibri"/>
            </a:endParaRPr>
          </a:p>
        </p:txBody>
      </p:sp>
      <p:sp>
        <p:nvSpPr>
          <p:cNvPr id="2" name="Title 1"/>
          <p:cNvSpPr>
            <a:spLocks noGrp="1"/>
          </p:cNvSpPr>
          <p:nvPr>
            <p:ph type="title"/>
          </p:nvPr>
        </p:nvSpPr>
        <p:spPr>
          <a:xfrm>
            <a:off x="1218883" y="6538094"/>
            <a:ext cx="21427787" cy="1775106"/>
          </a:xfrm>
        </p:spPr>
        <p:txBody>
          <a:bodyPr anchor="t"/>
          <a:lstStyle>
            <a:lvl1pPr algn="l">
              <a:defRPr sz="96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2" name="TextBox 11"/>
          <p:cNvSpPr txBox="1"/>
          <p:nvPr userDrawn="1"/>
        </p:nvSpPr>
        <p:spPr>
          <a:xfrm>
            <a:off x="0" y="12649246"/>
            <a:ext cx="1828324" cy="819157"/>
          </a:xfrm>
          <a:prstGeom prst="rect">
            <a:avLst/>
          </a:prstGeom>
          <a:noFill/>
        </p:spPr>
        <p:txBody>
          <a:bodyPr lIns="243174" tIns="121580" rIns="243174" bIns="121580">
            <a:spAutoFit/>
          </a:bodyPr>
          <a:lstStyle/>
          <a:p>
            <a:pPr algn="ctr" defTabSz="2431704">
              <a:defRPr/>
            </a:pPr>
            <a:fld id="{20B0A04A-B8A3-428A-BC26-7F23AEE053E3}" type="slidenum">
              <a:rPr lang="en-US">
                <a:solidFill>
                  <a:prstClr val="white"/>
                </a:solidFill>
                <a:latin typeface="Arial Black" pitchFamily="34" charset="0"/>
              </a:rPr>
              <a:pPr algn="ctr" defTabSz="2431704">
                <a:defRPr/>
              </a:pPr>
              <a:t>‹#›</a:t>
            </a:fld>
            <a:endParaRPr lang="en-US" dirty="0">
              <a:solidFill>
                <a:prstClr val="white"/>
              </a:solidFill>
              <a:latin typeface="Arial Black" pitchFamily="34" charset="0"/>
            </a:endParaRPr>
          </a:p>
        </p:txBody>
      </p:sp>
      <p:sp>
        <p:nvSpPr>
          <p:cNvPr id="18" name="TextBox 17"/>
          <p:cNvSpPr txBox="1"/>
          <p:nvPr userDrawn="1"/>
        </p:nvSpPr>
        <p:spPr>
          <a:xfrm>
            <a:off x="9370159" y="12944488"/>
            <a:ext cx="5688118" cy="584279"/>
          </a:xfrm>
          <a:prstGeom prst="rect">
            <a:avLst/>
          </a:prstGeom>
          <a:noFill/>
        </p:spPr>
        <p:txBody>
          <a:bodyPr lIns="243174" tIns="121580" rIns="243174" bIns="121580">
            <a:spAutoFit/>
          </a:bodyPr>
          <a:lstStyle/>
          <a:p>
            <a:pPr algn="ctr" defTabSz="2431704">
              <a:defRPr/>
            </a:pPr>
            <a:r>
              <a:rPr lang="en-US" sz="2200" dirty="0">
                <a:solidFill>
                  <a:prstClr val="white"/>
                </a:solidFill>
                <a:latin typeface="Arial" pitchFamily="34" charset="0"/>
                <a:cs typeface="Arial" pitchFamily="34" charset="0"/>
              </a:rPr>
              <a:t>© 2010 Overland Storage, Inc.</a:t>
            </a:r>
          </a:p>
        </p:txBody>
      </p:sp>
      <p:sp>
        <p:nvSpPr>
          <p:cNvPr id="29" name="TextBox 28"/>
          <p:cNvSpPr txBox="1"/>
          <p:nvPr userDrawn="1"/>
        </p:nvSpPr>
        <p:spPr>
          <a:xfrm>
            <a:off x="888777" y="12534614"/>
            <a:ext cx="1237801" cy="615056"/>
          </a:xfrm>
          <a:prstGeom prst="rect">
            <a:avLst/>
          </a:prstGeom>
          <a:noFill/>
        </p:spPr>
        <p:txBody>
          <a:bodyPr wrap="square" lIns="243174" tIns="121580" rIns="243174" bIns="121580" anchor="b">
            <a:spAutoFit/>
          </a:bodyPr>
          <a:lstStyle/>
          <a:p>
            <a:pPr defTabSz="2431704">
              <a:defRPr/>
            </a:pPr>
            <a:fld id="{20B0A04A-B8A3-428A-BC26-7F23AEE053E3}" type="slidenum">
              <a:rPr lang="en-US" sz="2400" smtClean="0">
                <a:solidFill>
                  <a:srgbClr val="808080"/>
                </a:solidFill>
                <a:latin typeface="Arial" pitchFamily="34" charset="0"/>
                <a:cs typeface="Arial" pitchFamily="34" charset="0"/>
              </a:rPr>
              <a:pPr defTabSz="2431704">
                <a:defRPr/>
              </a:pPr>
              <a:t>‹#›</a:t>
            </a:fld>
            <a:endParaRPr lang="en-US" sz="2400" dirty="0">
              <a:solidFill>
                <a:srgbClr val="808080"/>
              </a:solidFill>
              <a:latin typeface="Arial" pitchFamily="34" charset="0"/>
              <a:cs typeface="Arial" pitchFamily="34" charset="0"/>
            </a:endParaRPr>
          </a:p>
        </p:txBody>
      </p:sp>
      <p:pic>
        <p:nvPicPr>
          <p:cNvPr id="34" name="Picture 33"/>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524850" y="12520732"/>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2733674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888772" y="2235199"/>
            <a:ext cx="22269999" cy="9601201"/>
          </a:xfrm>
        </p:spPr>
        <p:txBody>
          <a:bodyPr/>
          <a:lstStyle>
            <a:lvl1pPr>
              <a:buClr>
                <a:schemeClr val="accent6"/>
              </a:buClr>
              <a:buFont typeface="Arial" pitchFamily="34" charset="0"/>
              <a:buChar char="•"/>
              <a:defRPr sz="5300">
                <a:solidFill>
                  <a:schemeClr val="tx1">
                    <a:lumMod val="75000"/>
                  </a:schemeClr>
                </a:solidFill>
                <a:latin typeface="Arial" pitchFamily="34" charset="0"/>
                <a:cs typeface="Arial" pitchFamily="34" charset="0"/>
              </a:defRPr>
            </a:lvl1pPr>
            <a:lvl2pPr>
              <a:buClr>
                <a:schemeClr val="accent6"/>
              </a:buClr>
              <a:defRPr sz="4700">
                <a:solidFill>
                  <a:schemeClr val="tx1">
                    <a:lumMod val="75000"/>
                  </a:schemeClr>
                </a:solidFill>
                <a:latin typeface="Arial" pitchFamily="34" charset="0"/>
                <a:cs typeface="Arial" pitchFamily="34" charset="0"/>
              </a:defRPr>
            </a:lvl2pPr>
            <a:lvl3pPr>
              <a:buClr>
                <a:schemeClr val="accent6"/>
              </a:buClr>
              <a:defRPr sz="4300">
                <a:solidFill>
                  <a:schemeClr val="tx1">
                    <a:lumMod val="75000"/>
                  </a:schemeClr>
                </a:solidFill>
                <a:latin typeface="Arial" pitchFamily="34" charset="0"/>
                <a:cs typeface="Arial" pitchFamily="34" charset="0"/>
              </a:defRPr>
            </a:lvl3pPr>
            <a:lvl4pPr>
              <a:buClr>
                <a:schemeClr val="accent6"/>
              </a:buClr>
              <a:defRPr sz="3700">
                <a:solidFill>
                  <a:schemeClr val="tx1">
                    <a:lumMod val="75000"/>
                  </a:schemeClr>
                </a:solidFill>
                <a:latin typeface="Arial" pitchFamily="34" charset="0"/>
                <a:cs typeface="Arial" pitchFamily="34" charset="0"/>
              </a:defRPr>
            </a:lvl4pPr>
            <a:lvl5pPr>
              <a:buClr>
                <a:schemeClr val="accent6"/>
              </a:buClr>
              <a:defRPr sz="37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1019227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888772" y="508671"/>
            <a:ext cx="22269999" cy="1371601"/>
          </a:xfrm>
          <a:prstGeom prst="rect">
            <a:avLst/>
          </a:prstGeom>
          <a:noFill/>
          <a:ln w="9525">
            <a:noFill/>
            <a:miter lim="800000"/>
            <a:headEnd/>
            <a:tailEnd/>
          </a:ln>
        </p:spPr>
        <p:txBody>
          <a:bodyPr vert="horz" wrap="square" lIns="243174" tIns="121580" rIns="243174" bIns="12158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24781210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4" name="Rectangle 3"/>
          <p:cNvSpPr/>
          <p:nvPr userDrawn="1"/>
        </p:nvSpPr>
        <p:spPr>
          <a:xfrm>
            <a:off x="9" y="4"/>
            <a:ext cx="24377650" cy="11912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174" tIns="121580" rIns="243174" bIns="121580" rtlCol="0" anchor="ctr"/>
          <a:lstStyle/>
          <a:p>
            <a:pPr algn="ctr" defTabSz="1215854"/>
            <a:endParaRPr lang="en-US" sz="4700">
              <a:solidFill>
                <a:prstClr val="white"/>
              </a:solidFill>
              <a:latin typeface="Calibri"/>
            </a:endParaRPr>
          </a:p>
        </p:txBody>
      </p:sp>
      <p:sp>
        <p:nvSpPr>
          <p:cNvPr id="2" name="Title 1"/>
          <p:cNvSpPr>
            <a:spLocks noGrp="1"/>
          </p:cNvSpPr>
          <p:nvPr>
            <p:ph type="title"/>
          </p:nvPr>
        </p:nvSpPr>
        <p:spPr>
          <a:xfrm>
            <a:off x="1218883" y="6538094"/>
            <a:ext cx="21427787" cy="1775106"/>
          </a:xfrm>
        </p:spPr>
        <p:txBody>
          <a:bodyPr anchor="t"/>
          <a:lstStyle>
            <a:lvl1pPr algn="l">
              <a:defRPr sz="96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9370159" y="12944488"/>
            <a:ext cx="5688118" cy="584279"/>
          </a:xfrm>
          <a:prstGeom prst="rect">
            <a:avLst/>
          </a:prstGeom>
          <a:noFill/>
        </p:spPr>
        <p:txBody>
          <a:bodyPr lIns="243174" tIns="121580" rIns="243174" bIns="121580">
            <a:spAutoFit/>
          </a:bodyPr>
          <a:lstStyle/>
          <a:p>
            <a:pPr algn="ctr" defTabSz="2431704">
              <a:defRPr/>
            </a:pPr>
            <a:r>
              <a:rPr lang="en-US" sz="22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888777" y="12534614"/>
            <a:ext cx="1237801" cy="615056"/>
          </a:xfrm>
          <a:prstGeom prst="rect">
            <a:avLst/>
          </a:prstGeom>
          <a:noFill/>
        </p:spPr>
        <p:txBody>
          <a:bodyPr wrap="square" lIns="243174" tIns="121580" rIns="243174" bIns="121580" anchor="b">
            <a:spAutoFit/>
          </a:bodyPr>
          <a:lstStyle/>
          <a:p>
            <a:pPr defTabSz="2431704">
              <a:defRPr/>
            </a:pPr>
            <a:fld id="{20B0A04A-B8A3-428A-BC26-7F23AEE053E3}" type="slidenum">
              <a:rPr lang="en-US" sz="2400" smtClean="0">
                <a:solidFill>
                  <a:srgbClr val="808080"/>
                </a:solidFill>
                <a:latin typeface="Arial" pitchFamily="34" charset="0"/>
                <a:cs typeface="Arial" pitchFamily="34" charset="0"/>
              </a:rPr>
              <a:pPr defTabSz="2431704">
                <a:defRPr/>
              </a:pPr>
              <a:t>‹#›</a:t>
            </a:fld>
            <a:endParaRPr lang="en-US" sz="24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372483" y="12534114"/>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5174574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sp>
        <p:nvSpPr>
          <p:cNvPr id="4" name="Rectangle 3"/>
          <p:cNvSpPr/>
          <p:nvPr userDrawn="1"/>
        </p:nvSpPr>
        <p:spPr>
          <a:xfrm>
            <a:off x="9" y="4"/>
            <a:ext cx="24377650" cy="11912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174" tIns="121580" rIns="243174" bIns="121580" rtlCol="0" anchor="ctr"/>
          <a:lstStyle/>
          <a:p>
            <a:pPr algn="ctr" defTabSz="1215854"/>
            <a:endParaRPr lang="en-US" sz="4700">
              <a:solidFill>
                <a:prstClr val="white"/>
              </a:solidFill>
              <a:latin typeface="Calibri"/>
            </a:endParaRPr>
          </a:p>
        </p:txBody>
      </p:sp>
      <p:sp>
        <p:nvSpPr>
          <p:cNvPr id="2" name="Title 1"/>
          <p:cNvSpPr>
            <a:spLocks noGrp="1"/>
          </p:cNvSpPr>
          <p:nvPr>
            <p:ph type="title"/>
          </p:nvPr>
        </p:nvSpPr>
        <p:spPr>
          <a:xfrm>
            <a:off x="1218883" y="6538094"/>
            <a:ext cx="21427787" cy="1775106"/>
          </a:xfrm>
        </p:spPr>
        <p:txBody>
          <a:bodyPr anchor="t"/>
          <a:lstStyle>
            <a:lvl1pPr algn="l">
              <a:defRPr sz="96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9370159" y="12944488"/>
            <a:ext cx="5688118" cy="584279"/>
          </a:xfrm>
          <a:prstGeom prst="rect">
            <a:avLst/>
          </a:prstGeom>
          <a:noFill/>
        </p:spPr>
        <p:txBody>
          <a:bodyPr lIns="243174" tIns="121580" rIns="243174" bIns="121580">
            <a:spAutoFit/>
          </a:bodyPr>
          <a:lstStyle/>
          <a:p>
            <a:pPr algn="ctr" defTabSz="2431704">
              <a:defRPr/>
            </a:pPr>
            <a:r>
              <a:rPr lang="en-US" sz="22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888777" y="12534614"/>
            <a:ext cx="1237801" cy="615056"/>
          </a:xfrm>
          <a:prstGeom prst="rect">
            <a:avLst/>
          </a:prstGeom>
          <a:noFill/>
        </p:spPr>
        <p:txBody>
          <a:bodyPr wrap="square" lIns="243174" tIns="121580" rIns="243174" bIns="121580" anchor="b">
            <a:spAutoFit/>
          </a:bodyPr>
          <a:lstStyle/>
          <a:p>
            <a:pPr defTabSz="2431704">
              <a:defRPr/>
            </a:pPr>
            <a:fld id="{20B0A04A-B8A3-428A-BC26-7F23AEE053E3}" type="slidenum">
              <a:rPr lang="en-US" sz="2400" smtClean="0">
                <a:solidFill>
                  <a:srgbClr val="808080"/>
                </a:solidFill>
                <a:latin typeface="Arial" pitchFamily="34" charset="0"/>
                <a:cs typeface="Arial" pitchFamily="34" charset="0"/>
              </a:rPr>
              <a:pPr defTabSz="2431704">
                <a:defRPr/>
              </a:pPr>
              <a:t>‹#›</a:t>
            </a:fld>
            <a:endParaRPr lang="en-US" sz="24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372483" y="12534114"/>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1701066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Rectangle 7"/>
          <p:cNvSpPr/>
          <p:nvPr userDrawn="1"/>
        </p:nvSpPr>
        <p:spPr>
          <a:xfrm>
            <a:off x="25405" y="12344408"/>
            <a:ext cx="24377650" cy="1371601"/>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43174" tIns="121580" rIns="243174" bIns="121580" anchor="ctr"/>
          <a:lstStyle/>
          <a:p>
            <a:pPr algn="ctr" defTabSz="1215854">
              <a:defRPr/>
            </a:pPr>
            <a:endParaRPr lang="en-US" sz="3500" dirty="0">
              <a:solidFill>
                <a:prstClr val="white"/>
              </a:solidFill>
              <a:latin typeface="Calibri"/>
            </a:endParaRPr>
          </a:p>
        </p:txBody>
      </p:sp>
      <p:pic>
        <p:nvPicPr>
          <p:cNvPr id="13" name="Picture 14" descr="Ovr-White-Logo-Gradient.png"/>
          <p:cNvPicPr>
            <a:picLocks noChangeAspect="1"/>
          </p:cNvPicPr>
          <p:nvPr userDrawn="1"/>
        </p:nvPicPr>
        <p:blipFill>
          <a:blip r:embed="rId2" cstate="print"/>
          <a:srcRect/>
          <a:stretch>
            <a:fillRect/>
          </a:stretch>
        </p:blipFill>
        <p:spPr bwMode="auto">
          <a:xfrm>
            <a:off x="20475533" y="12548567"/>
            <a:ext cx="3114922" cy="879478"/>
          </a:xfrm>
          <a:prstGeom prst="rect">
            <a:avLst/>
          </a:prstGeom>
          <a:noFill/>
          <a:ln w="9525">
            <a:noFill/>
            <a:miter lim="800000"/>
            <a:headEnd/>
            <a:tailEnd/>
          </a:ln>
        </p:spPr>
      </p:pic>
      <p:sp>
        <p:nvSpPr>
          <p:cNvPr id="14" name="Title 1"/>
          <p:cNvSpPr>
            <a:spLocks noGrp="1"/>
          </p:cNvSpPr>
          <p:nvPr>
            <p:ph type="title"/>
          </p:nvPr>
        </p:nvSpPr>
        <p:spPr>
          <a:xfrm>
            <a:off x="1218883" y="152413"/>
            <a:ext cx="21939886" cy="1371601"/>
          </a:xfrm>
        </p:spPr>
        <p:txBody>
          <a:bodyPr/>
          <a:lstStyle>
            <a:lvl1pPr algn="l">
              <a:defRPr sz="5700" b="1" baseline="0">
                <a:solidFill>
                  <a:schemeClr val="accent4"/>
                </a:solidFill>
                <a:latin typeface="Arial" pitchFamily="34" charset="0"/>
              </a:defRPr>
            </a:lvl1pPr>
          </a:lstStyle>
          <a:p>
            <a:r>
              <a:rPr lang="en-US" dirty="0" smtClean="0"/>
              <a:t>Click to edit Master title style</a:t>
            </a:r>
            <a:endParaRPr lang="en-US" dirty="0"/>
          </a:p>
        </p:txBody>
      </p:sp>
      <p:sp>
        <p:nvSpPr>
          <p:cNvPr id="15" name="Content Placeholder 2"/>
          <p:cNvSpPr>
            <a:spLocks noGrp="1"/>
          </p:cNvSpPr>
          <p:nvPr>
            <p:ph idx="1"/>
          </p:nvPr>
        </p:nvSpPr>
        <p:spPr>
          <a:xfrm>
            <a:off x="1218883" y="2286000"/>
            <a:ext cx="21939886" cy="9601201"/>
          </a:xfrm>
        </p:spPr>
        <p:txBody>
          <a:bodyPr/>
          <a:lstStyle>
            <a:lvl1pPr marL="683917" indent="-683917">
              <a:buClr>
                <a:schemeClr val="accent4"/>
              </a:buClr>
              <a:buFont typeface="Lucida Grande"/>
              <a:buChar char="-"/>
              <a:defRPr sz="4700">
                <a:solidFill>
                  <a:schemeClr val="bg2">
                    <a:lumMod val="50000"/>
                  </a:schemeClr>
                </a:solidFill>
                <a:latin typeface="Arial" pitchFamily="34" charset="0"/>
                <a:cs typeface="Arial" pitchFamily="34" charset="0"/>
              </a:defRPr>
            </a:lvl1pPr>
            <a:lvl2pPr>
              <a:buClr>
                <a:schemeClr val="accent4"/>
              </a:buClr>
              <a:defRPr sz="3700">
                <a:solidFill>
                  <a:schemeClr val="bg2">
                    <a:lumMod val="50000"/>
                  </a:schemeClr>
                </a:solidFill>
                <a:latin typeface="Arial" pitchFamily="34" charset="0"/>
                <a:cs typeface="Arial" pitchFamily="34" charset="0"/>
              </a:defRPr>
            </a:lvl2pPr>
            <a:lvl3pPr>
              <a:buClr>
                <a:schemeClr val="accent4"/>
              </a:buClr>
              <a:defRPr sz="3500">
                <a:solidFill>
                  <a:schemeClr val="bg2">
                    <a:lumMod val="50000"/>
                  </a:schemeClr>
                </a:solidFill>
                <a:latin typeface="Arial" pitchFamily="34" charset="0"/>
                <a:cs typeface="Arial" pitchFamily="34" charset="0"/>
              </a:defRPr>
            </a:lvl3pPr>
            <a:lvl4pPr>
              <a:buClr>
                <a:schemeClr val="accent4"/>
              </a:buClr>
              <a:defRPr sz="3100">
                <a:solidFill>
                  <a:schemeClr val="bg2">
                    <a:lumMod val="50000"/>
                  </a:schemeClr>
                </a:solidFill>
                <a:latin typeface="Arial" pitchFamily="34" charset="0"/>
                <a:cs typeface="Arial" pitchFamily="34" charset="0"/>
              </a:defRPr>
            </a:lvl4pPr>
            <a:lvl5pPr>
              <a:buClr>
                <a:schemeClr val="accent4"/>
              </a:buClr>
              <a:defRPr sz="3100">
                <a:solidFill>
                  <a:schemeClr val="bg2">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3"/>
          <p:cNvSpPr>
            <a:spLocks noGrp="1"/>
          </p:cNvSpPr>
          <p:nvPr>
            <p:ph type="ftr" sz="quarter" idx="4294967295"/>
          </p:nvPr>
        </p:nvSpPr>
        <p:spPr>
          <a:xfrm>
            <a:off x="6297561" y="12673026"/>
            <a:ext cx="12595119" cy="738187"/>
          </a:xfrm>
          <a:prstGeom prst="rect">
            <a:avLst/>
          </a:prstGeom>
        </p:spPr>
        <p:txBody>
          <a:bodyPr lIns="243174" tIns="121580" rIns="243174" bIns="121580"/>
          <a:lstStyle/>
          <a:p>
            <a:pPr defTabSz="1215854"/>
            <a:r>
              <a:rPr lang="en-US" sz="4700" smtClean="0">
                <a:solidFill>
                  <a:srgbClr val="808080"/>
                </a:solidFill>
                <a:latin typeface="Calibri"/>
              </a:rPr>
              <a:t>Overland Scales Across America Roadshow</a:t>
            </a:r>
            <a:endParaRPr lang="en-US" sz="4700" dirty="0">
              <a:solidFill>
                <a:srgbClr val="808080"/>
              </a:solidFill>
              <a:latin typeface="Calibri"/>
            </a:endParaRPr>
          </a:p>
        </p:txBody>
      </p:sp>
      <p:sp>
        <p:nvSpPr>
          <p:cNvPr id="12" name="Slide Number Placeholder 2"/>
          <p:cNvSpPr>
            <a:spLocks noGrp="1"/>
          </p:cNvSpPr>
          <p:nvPr>
            <p:ph type="sldNum" sz="quarter" idx="4294967295"/>
          </p:nvPr>
        </p:nvSpPr>
        <p:spPr>
          <a:xfrm>
            <a:off x="1218883" y="12673017"/>
            <a:ext cx="5688118" cy="730251"/>
          </a:xfrm>
          <a:prstGeom prst="rect">
            <a:avLst/>
          </a:prstGeom>
        </p:spPr>
        <p:txBody>
          <a:bodyPr lIns="243174" tIns="121580" rIns="243174" bIns="121580"/>
          <a:lstStyle/>
          <a:p>
            <a:pPr defTabSz="1215854"/>
            <a:fld id="{8928CE3D-B31B-E84C-9708-110AF0D981DA}" type="slidenum">
              <a:rPr lang="en-US" sz="4700" smtClean="0">
                <a:solidFill>
                  <a:srgbClr val="808080"/>
                </a:solidFill>
                <a:latin typeface="Calibri"/>
              </a:rPr>
              <a:pPr defTabSz="1215854"/>
              <a:t>‹#›</a:t>
            </a:fld>
            <a:endParaRPr lang="en-US" sz="4700" dirty="0">
              <a:solidFill>
                <a:srgbClr val="808080"/>
              </a:solidFill>
              <a:latin typeface="Calibri"/>
            </a:endParaRPr>
          </a:p>
        </p:txBody>
      </p:sp>
    </p:spTree>
    <p:extLst>
      <p:ext uri="{BB962C8B-B14F-4D97-AF65-F5344CB8AC3E}">
        <p14:creationId xmlns:p14="http://schemas.microsoft.com/office/powerpoint/2010/main" val="272645344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783389"/>
      </p:ext>
    </p:extLst>
  </p:cSld>
  <p:clrMapOvr>
    <a:masterClrMapping/>
  </p:clrMapOvr>
  <p:transition xmlns:p14="http://schemas.microsoft.com/office/powerpoint/2010/main" spd="slow">
    <p:push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888772" y="2235199"/>
            <a:ext cx="22269999" cy="9601201"/>
          </a:xfrm>
        </p:spPr>
        <p:txBody>
          <a:bodyPr/>
          <a:lstStyle>
            <a:lvl1pPr>
              <a:buClr>
                <a:schemeClr val="accent6"/>
              </a:buClr>
              <a:buFont typeface="Arial" pitchFamily="34" charset="0"/>
              <a:buChar char="•"/>
              <a:defRPr sz="5300">
                <a:solidFill>
                  <a:schemeClr val="tx1">
                    <a:lumMod val="75000"/>
                  </a:schemeClr>
                </a:solidFill>
                <a:latin typeface="Arial" pitchFamily="34" charset="0"/>
                <a:cs typeface="Arial" pitchFamily="34" charset="0"/>
              </a:defRPr>
            </a:lvl1pPr>
            <a:lvl2pPr>
              <a:buClr>
                <a:schemeClr val="accent6"/>
              </a:buClr>
              <a:defRPr sz="4700">
                <a:solidFill>
                  <a:schemeClr val="tx1">
                    <a:lumMod val="75000"/>
                  </a:schemeClr>
                </a:solidFill>
                <a:latin typeface="Arial" pitchFamily="34" charset="0"/>
                <a:cs typeface="Arial" pitchFamily="34" charset="0"/>
              </a:defRPr>
            </a:lvl2pPr>
            <a:lvl3pPr>
              <a:buClr>
                <a:schemeClr val="accent6"/>
              </a:buClr>
              <a:defRPr sz="4300">
                <a:solidFill>
                  <a:schemeClr val="tx1">
                    <a:lumMod val="75000"/>
                  </a:schemeClr>
                </a:solidFill>
                <a:latin typeface="Arial" pitchFamily="34" charset="0"/>
                <a:cs typeface="Arial" pitchFamily="34" charset="0"/>
              </a:defRPr>
            </a:lvl3pPr>
            <a:lvl4pPr>
              <a:buClr>
                <a:schemeClr val="accent6"/>
              </a:buClr>
              <a:defRPr sz="3700">
                <a:solidFill>
                  <a:schemeClr val="tx1">
                    <a:lumMod val="75000"/>
                  </a:schemeClr>
                </a:solidFill>
                <a:latin typeface="Arial" pitchFamily="34" charset="0"/>
                <a:cs typeface="Arial" pitchFamily="34" charset="0"/>
              </a:defRPr>
            </a:lvl4pPr>
            <a:lvl5pPr>
              <a:buClr>
                <a:schemeClr val="accent6"/>
              </a:buClr>
              <a:defRPr sz="37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888772" y="508671"/>
            <a:ext cx="22269999" cy="1371601"/>
          </a:xfrm>
          <a:prstGeom prst="rect">
            <a:avLst/>
          </a:prstGeom>
          <a:noFill/>
          <a:ln w="9525">
            <a:noFill/>
            <a:miter lim="800000"/>
            <a:headEnd/>
            <a:tailEnd/>
          </a:ln>
        </p:spPr>
        <p:txBody>
          <a:bodyPr vert="horz" wrap="square" lIns="243174" tIns="121580" rIns="243174" bIns="12158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62206192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888772" y="2235199"/>
            <a:ext cx="22269999" cy="9601201"/>
          </a:xfrm>
        </p:spPr>
        <p:txBody>
          <a:bodyPr/>
          <a:lstStyle>
            <a:lvl1pPr>
              <a:buClr>
                <a:schemeClr val="accent6"/>
              </a:buClr>
              <a:buFont typeface="Arial" pitchFamily="34" charset="0"/>
              <a:buChar char="•"/>
              <a:defRPr sz="5300">
                <a:solidFill>
                  <a:schemeClr val="tx1">
                    <a:lumMod val="75000"/>
                  </a:schemeClr>
                </a:solidFill>
                <a:latin typeface="Arial" pitchFamily="34" charset="0"/>
                <a:cs typeface="Arial" pitchFamily="34" charset="0"/>
              </a:defRPr>
            </a:lvl1pPr>
            <a:lvl2pPr>
              <a:buClr>
                <a:schemeClr val="accent6"/>
              </a:buClr>
              <a:defRPr sz="4700">
                <a:solidFill>
                  <a:schemeClr val="tx1">
                    <a:lumMod val="75000"/>
                  </a:schemeClr>
                </a:solidFill>
                <a:latin typeface="Arial" pitchFamily="34" charset="0"/>
                <a:cs typeface="Arial" pitchFamily="34" charset="0"/>
              </a:defRPr>
            </a:lvl2pPr>
            <a:lvl3pPr>
              <a:buClr>
                <a:schemeClr val="accent6"/>
              </a:buClr>
              <a:defRPr sz="4300">
                <a:solidFill>
                  <a:schemeClr val="tx1">
                    <a:lumMod val="75000"/>
                  </a:schemeClr>
                </a:solidFill>
                <a:latin typeface="Arial" pitchFamily="34" charset="0"/>
                <a:cs typeface="Arial" pitchFamily="34" charset="0"/>
              </a:defRPr>
            </a:lvl3pPr>
            <a:lvl4pPr>
              <a:buClr>
                <a:schemeClr val="accent6"/>
              </a:buClr>
              <a:defRPr sz="3700">
                <a:solidFill>
                  <a:schemeClr val="tx1">
                    <a:lumMod val="75000"/>
                  </a:schemeClr>
                </a:solidFill>
                <a:latin typeface="Arial" pitchFamily="34" charset="0"/>
                <a:cs typeface="Arial" pitchFamily="34" charset="0"/>
              </a:defRPr>
            </a:lvl4pPr>
            <a:lvl5pPr>
              <a:buClr>
                <a:schemeClr val="accent6"/>
              </a:buClr>
              <a:defRPr sz="37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05688711"/>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3" name="Rectangle 2"/>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4" name="Picture Placeholder 2"/>
          <p:cNvSpPr>
            <a:spLocks noGrp="1"/>
          </p:cNvSpPr>
          <p:nvPr>
            <p:ph type="pic" sz="quarter" idx="11" hasCustomPrompt="1"/>
          </p:nvPr>
        </p:nvSpPr>
        <p:spPr>
          <a:xfrm>
            <a:off x="6" y="3749828"/>
            <a:ext cx="8235140" cy="5824495"/>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6" name="Picture Placeholder 2"/>
          <p:cNvSpPr>
            <a:spLocks noGrp="1"/>
          </p:cNvSpPr>
          <p:nvPr>
            <p:ph type="pic" sz="quarter" idx="12" hasCustomPrompt="1"/>
          </p:nvPr>
        </p:nvSpPr>
        <p:spPr>
          <a:xfrm>
            <a:off x="16142516" y="3749828"/>
            <a:ext cx="8235140" cy="5824495"/>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7" name="Rectangle 6"/>
          <p:cNvSpPr/>
          <p:nvPr userDrawn="1"/>
        </p:nvSpPr>
        <p:spPr>
          <a:xfrm>
            <a:off x="8235144" y="3749828"/>
            <a:ext cx="7907372" cy="58244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2008910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603256"/>
      </p:ext>
    </p:extLst>
  </p:cSld>
  <p:clrMapOvr>
    <a:masterClrMapping/>
  </p:clrMapOvr>
  <p:timing>
    <p:tnLst>
      <p:par>
        <p:cTn xmlns:p14="http://schemas.microsoft.com/office/powerpoint/2010/mai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791012"/>
      </p:ext>
    </p:extLst>
  </p:cSld>
  <p:clrMapOvr>
    <a:masterClrMapping/>
  </p:clrMapOvr>
  <p:timing>
    <p:tnLst>
      <p:par>
        <p:cTn xmlns:p14="http://schemas.microsoft.com/office/powerpoint/2010/mai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888772" y="2235199"/>
            <a:ext cx="22269999" cy="9601201"/>
          </a:xfrm>
        </p:spPr>
        <p:txBody>
          <a:bodyPr/>
          <a:lstStyle>
            <a:lvl1pPr>
              <a:buClr>
                <a:schemeClr val="accent6"/>
              </a:buClr>
              <a:buFont typeface="Arial" pitchFamily="34" charset="0"/>
              <a:buChar char="•"/>
              <a:defRPr sz="5300">
                <a:solidFill>
                  <a:schemeClr val="tx1">
                    <a:lumMod val="75000"/>
                  </a:schemeClr>
                </a:solidFill>
                <a:latin typeface="Arial" pitchFamily="34" charset="0"/>
                <a:cs typeface="Arial" pitchFamily="34" charset="0"/>
              </a:defRPr>
            </a:lvl1pPr>
            <a:lvl2pPr>
              <a:buClr>
                <a:schemeClr val="accent6"/>
              </a:buClr>
              <a:defRPr sz="4700">
                <a:solidFill>
                  <a:schemeClr val="tx1">
                    <a:lumMod val="75000"/>
                  </a:schemeClr>
                </a:solidFill>
                <a:latin typeface="Arial" pitchFamily="34" charset="0"/>
                <a:cs typeface="Arial" pitchFamily="34" charset="0"/>
              </a:defRPr>
            </a:lvl2pPr>
            <a:lvl3pPr>
              <a:buClr>
                <a:schemeClr val="accent6"/>
              </a:buClr>
              <a:defRPr sz="4300">
                <a:solidFill>
                  <a:schemeClr val="tx1">
                    <a:lumMod val="75000"/>
                  </a:schemeClr>
                </a:solidFill>
                <a:latin typeface="Arial" pitchFamily="34" charset="0"/>
                <a:cs typeface="Arial" pitchFamily="34" charset="0"/>
              </a:defRPr>
            </a:lvl3pPr>
            <a:lvl4pPr>
              <a:buClr>
                <a:schemeClr val="accent6"/>
              </a:buClr>
              <a:defRPr sz="3700">
                <a:solidFill>
                  <a:schemeClr val="tx1">
                    <a:lumMod val="75000"/>
                  </a:schemeClr>
                </a:solidFill>
                <a:latin typeface="Arial" pitchFamily="34" charset="0"/>
                <a:cs typeface="Arial" pitchFamily="34" charset="0"/>
              </a:defRPr>
            </a:lvl4pPr>
            <a:lvl5pPr>
              <a:buClr>
                <a:schemeClr val="accent6"/>
              </a:buClr>
              <a:defRPr sz="37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888772" y="508671"/>
            <a:ext cx="22269999" cy="1371601"/>
          </a:xfrm>
          <a:prstGeom prst="rect">
            <a:avLst/>
          </a:prstGeom>
          <a:noFill/>
          <a:ln w="9525">
            <a:noFill/>
            <a:miter lim="800000"/>
            <a:headEnd/>
            <a:tailEnd/>
          </a:ln>
        </p:spPr>
        <p:txBody>
          <a:bodyPr vert="horz" wrap="square" lIns="243174" tIns="121580" rIns="243174" bIns="12158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527962466"/>
      </p:ext>
    </p:extLst>
  </p:cSld>
  <p:clrMapOvr>
    <a:masterClrMapping/>
  </p:clrMapOvr>
  <p:timing>
    <p:tnLst>
      <p:par>
        <p:cTn xmlns:p14="http://schemas.microsoft.com/office/powerpoint/2010/mai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203146" y="13131804"/>
            <a:ext cx="5078677" cy="584147"/>
          </a:xfrm>
          <a:prstGeom prst="rect">
            <a:avLst/>
          </a:prstGeom>
          <a:noFill/>
        </p:spPr>
        <p:txBody>
          <a:bodyPr lIns="243046" tIns="121515" rIns="243046" bIns="121515">
            <a:spAutoFit/>
          </a:bodyPr>
          <a:lstStyle/>
          <a:p>
            <a:pPr defTabSz="2430455">
              <a:defRPr/>
            </a:pPr>
            <a:r>
              <a:rPr lang="en-US" sz="2200" dirty="0">
                <a:solidFill>
                  <a:prstClr val="white"/>
                </a:solidFill>
                <a:latin typeface="Arial" pitchFamily="34" charset="0"/>
                <a:cs typeface="Arial" pitchFamily="34" charset="0"/>
              </a:rPr>
              <a:t>© 2010 Overland Storage, Inc.</a:t>
            </a:r>
          </a:p>
        </p:txBody>
      </p:sp>
      <p:sp>
        <p:nvSpPr>
          <p:cNvPr id="14" name="Title 1"/>
          <p:cNvSpPr txBox="1">
            <a:spLocks/>
          </p:cNvSpPr>
          <p:nvPr userDrawn="1"/>
        </p:nvSpPr>
        <p:spPr bwMode="auto">
          <a:xfrm>
            <a:off x="2031471" y="6858003"/>
            <a:ext cx="20721003" cy="2724149"/>
          </a:xfrm>
          <a:prstGeom prst="rect">
            <a:avLst/>
          </a:prstGeom>
          <a:noFill/>
          <a:ln w="9525">
            <a:noFill/>
            <a:miter lim="800000"/>
            <a:headEnd/>
            <a:tailEnd/>
          </a:ln>
        </p:spPr>
        <p:txBody>
          <a:bodyPr vert="horz" wrap="square" lIns="243046" tIns="121515" rIns="243046" bIns="121515" numCol="1" anchor="t" anchorCtr="0" compatLnSpc="1">
            <a:prstTxWarp prst="textNoShape">
              <a:avLst/>
            </a:prstTxWarp>
          </a:bodyPr>
          <a:lstStyle>
            <a:lvl1pPr algn="l">
              <a:defRPr sz="4000" b="1" cap="all"/>
            </a:lvl1pPr>
          </a:lstStyle>
          <a:p>
            <a:pPr defTabSz="2430455" fontAlgn="base">
              <a:spcBef>
                <a:spcPct val="0"/>
              </a:spcBef>
              <a:spcAft>
                <a:spcPct val="0"/>
              </a:spcAft>
              <a:defRPr/>
            </a:pPr>
            <a:endParaRPr lang="en-US" sz="9600" cap="none" dirty="0">
              <a:solidFill>
                <a:srgbClr val="DF7A1C"/>
              </a:solidFill>
              <a:latin typeface="Arial" pitchFamily="34" charset="0"/>
              <a:cs typeface="Arial" pitchFamily="34" charset="0"/>
            </a:endParaRPr>
          </a:p>
        </p:txBody>
      </p:sp>
      <p:sp>
        <p:nvSpPr>
          <p:cNvPr id="15" name="Text Placeholder 2"/>
          <p:cNvSpPr>
            <a:spLocks noGrp="1"/>
          </p:cNvSpPr>
          <p:nvPr>
            <p:ph type="body" idx="1"/>
          </p:nvPr>
        </p:nvSpPr>
        <p:spPr>
          <a:xfrm>
            <a:off x="1214186" y="5523754"/>
            <a:ext cx="6336587" cy="889000"/>
          </a:xfrm>
        </p:spPr>
        <p:txBody>
          <a:bodyPr anchor="b"/>
          <a:lstStyle>
            <a:lvl1pPr marL="0" indent="0">
              <a:buNone/>
              <a:defRPr sz="4700">
                <a:solidFill>
                  <a:schemeClr val="accent6">
                    <a:lumMod val="60000"/>
                    <a:lumOff val="40000"/>
                  </a:schemeClr>
                </a:solidFill>
                <a:latin typeface="Arial" pitchFamily="34" charset="0"/>
                <a:cs typeface="Arial" pitchFamily="34" charset="0"/>
              </a:defRPr>
            </a:lvl1pPr>
            <a:lvl2pPr marL="1215236" indent="0">
              <a:buNone/>
              <a:defRPr sz="4700">
                <a:solidFill>
                  <a:schemeClr val="tx1">
                    <a:tint val="75000"/>
                  </a:schemeClr>
                </a:solidFill>
              </a:defRPr>
            </a:lvl2pPr>
            <a:lvl3pPr marL="2430455" indent="0">
              <a:buNone/>
              <a:defRPr sz="4300">
                <a:solidFill>
                  <a:schemeClr val="tx1">
                    <a:tint val="75000"/>
                  </a:schemeClr>
                </a:solidFill>
              </a:defRPr>
            </a:lvl3pPr>
            <a:lvl4pPr marL="3645701" indent="0">
              <a:buNone/>
              <a:defRPr sz="3700">
                <a:solidFill>
                  <a:schemeClr val="tx1">
                    <a:tint val="75000"/>
                  </a:schemeClr>
                </a:solidFill>
              </a:defRPr>
            </a:lvl4pPr>
            <a:lvl5pPr marL="4860916" indent="0">
              <a:buNone/>
              <a:defRPr sz="3700">
                <a:solidFill>
                  <a:schemeClr val="tx1">
                    <a:tint val="75000"/>
                  </a:schemeClr>
                </a:solidFill>
              </a:defRPr>
            </a:lvl5pPr>
            <a:lvl6pPr marL="6076146" indent="0">
              <a:buNone/>
              <a:defRPr sz="3700">
                <a:solidFill>
                  <a:schemeClr val="tx1">
                    <a:tint val="75000"/>
                  </a:schemeClr>
                </a:solidFill>
              </a:defRPr>
            </a:lvl6pPr>
            <a:lvl7pPr marL="7291376" indent="0">
              <a:buNone/>
              <a:defRPr sz="3700">
                <a:solidFill>
                  <a:schemeClr val="tx1">
                    <a:tint val="75000"/>
                  </a:schemeClr>
                </a:solidFill>
              </a:defRPr>
            </a:lvl7pPr>
            <a:lvl8pPr marL="8506599" indent="0">
              <a:buNone/>
              <a:defRPr sz="3700">
                <a:solidFill>
                  <a:schemeClr val="tx1">
                    <a:tint val="75000"/>
                  </a:schemeClr>
                </a:solidFill>
              </a:defRPr>
            </a:lvl8pPr>
            <a:lvl9pPr marL="9721831" indent="0">
              <a:buNone/>
              <a:defRPr sz="3700">
                <a:solidFill>
                  <a:schemeClr val="tx1">
                    <a:tint val="75000"/>
                  </a:schemeClr>
                </a:solidFill>
              </a:defRPr>
            </a:lvl9pPr>
          </a:lstStyle>
          <a:p>
            <a:pPr lvl="0"/>
            <a:r>
              <a:rPr lang="en-US" dirty="0" smtClean="0"/>
              <a:t>Click to edit Master text styles</a:t>
            </a:r>
          </a:p>
        </p:txBody>
      </p:sp>
      <p:sp>
        <p:nvSpPr>
          <p:cNvPr id="16" name="Text Placeholder 2"/>
          <p:cNvSpPr>
            <a:spLocks noGrp="1"/>
          </p:cNvSpPr>
          <p:nvPr>
            <p:ph type="body" idx="10"/>
          </p:nvPr>
        </p:nvSpPr>
        <p:spPr>
          <a:xfrm>
            <a:off x="1214175" y="6658898"/>
            <a:ext cx="12051079" cy="2155702"/>
          </a:xfrm>
        </p:spPr>
        <p:txBody>
          <a:bodyPr anchor="t"/>
          <a:lstStyle>
            <a:lvl1pPr marL="0" indent="0">
              <a:buNone/>
              <a:defRPr sz="8600" b="0" i="0">
                <a:solidFill>
                  <a:schemeClr val="bg1"/>
                </a:solidFill>
                <a:latin typeface="Arial" pitchFamily="34" charset="0"/>
                <a:cs typeface="Arial" pitchFamily="34" charset="0"/>
              </a:defRPr>
            </a:lvl1pPr>
            <a:lvl2pPr marL="1215236" indent="0">
              <a:buNone/>
              <a:defRPr sz="4700">
                <a:solidFill>
                  <a:schemeClr val="tx1">
                    <a:tint val="75000"/>
                  </a:schemeClr>
                </a:solidFill>
              </a:defRPr>
            </a:lvl2pPr>
            <a:lvl3pPr marL="2430455" indent="0">
              <a:buNone/>
              <a:defRPr sz="4300">
                <a:solidFill>
                  <a:schemeClr val="tx1">
                    <a:tint val="75000"/>
                  </a:schemeClr>
                </a:solidFill>
              </a:defRPr>
            </a:lvl3pPr>
            <a:lvl4pPr marL="3645701" indent="0">
              <a:buNone/>
              <a:defRPr sz="3700">
                <a:solidFill>
                  <a:schemeClr val="tx1">
                    <a:tint val="75000"/>
                  </a:schemeClr>
                </a:solidFill>
              </a:defRPr>
            </a:lvl4pPr>
            <a:lvl5pPr marL="4860916" indent="0">
              <a:buNone/>
              <a:defRPr sz="3700">
                <a:solidFill>
                  <a:schemeClr val="tx1">
                    <a:tint val="75000"/>
                  </a:schemeClr>
                </a:solidFill>
              </a:defRPr>
            </a:lvl5pPr>
            <a:lvl6pPr marL="6076146" indent="0">
              <a:buNone/>
              <a:defRPr sz="3700">
                <a:solidFill>
                  <a:schemeClr val="tx1">
                    <a:tint val="75000"/>
                  </a:schemeClr>
                </a:solidFill>
              </a:defRPr>
            </a:lvl6pPr>
            <a:lvl7pPr marL="7291376" indent="0">
              <a:buNone/>
              <a:defRPr sz="3700">
                <a:solidFill>
                  <a:schemeClr val="tx1">
                    <a:tint val="75000"/>
                  </a:schemeClr>
                </a:solidFill>
              </a:defRPr>
            </a:lvl7pPr>
            <a:lvl8pPr marL="8506599" indent="0">
              <a:buNone/>
              <a:defRPr sz="3700">
                <a:solidFill>
                  <a:schemeClr val="tx1">
                    <a:tint val="75000"/>
                  </a:schemeClr>
                </a:solidFill>
              </a:defRPr>
            </a:lvl8pPr>
            <a:lvl9pPr marL="9721831" indent="0">
              <a:buNone/>
              <a:defRPr sz="3700">
                <a:solidFill>
                  <a:schemeClr val="tx1">
                    <a:tint val="75000"/>
                  </a:schemeClr>
                </a:solidFill>
              </a:defRPr>
            </a:lvl9pPr>
          </a:lstStyle>
          <a:p>
            <a:pPr lvl="0"/>
            <a:r>
              <a:rPr lang="en-US" dirty="0" smtClean="0"/>
              <a:t>Click to edit Master text styles</a:t>
            </a:r>
          </a:p>
        </p:txBody>
      </p:sp>
      <p:sp>
        <p:nvSpPr>
          <p:cNvPr id="10" name="TextBox 9"/>
          <p:cNvSpPr txBox="1"/>
          <p:nvPr userDrawn="1"/>
        </p:nvSpPr>
        <p:spPr>
          <a:xfrm>
            <a:off x="251226" y="12838319"/>
            <a:ext cx="5688118" cy="698318"/>
          </a:xfrm>
          <a:prstGeom prst="rect">
            <a:avLst/>
          </a:prstGeom>
          <a:noFill/>
        </p:spPr>
        <p:txBody>
          <a:bodyPr lIns="243046" tIns="121515" rIns="243046" bIns="121515" anchor="ctr">
            <a:spAutoFit/>
          </a:bodyPr>
          <a:lstStyle/>
          <a:p>
            <a:pPr defTabSz="2430455">
              <a:defRPr/>
            </a:pPr>
            <a:r>
              <a:rPr lang="en-US" sz="2900" dirty="0">
                <a:solidFill>
                  <a:srgbClr val="808080"/>
                </a:solidFill>
                <a:latin typeface="Arial" pitchFamily="34" charset="0"/>
                <a:cs typeface="Arial" pitchFamily="34" charset="0"/>
              </a:rPr>
              <a:t>© </a:t>
            </a:r>
            <a:r>
              <a:rPr lang="en-US" sz="2900" dirty="0" smtClean="0">
                <a:solidFill>
                  <a:srgbClr val="808080"/>
                </a:solidFill>
                <a:latin typeface="Arial" pitchFamily="34" charset="0"/>
                <a:cs typeface="Arial" pitchFamily="34" charset="0"/>
              </a:rPr>
              <a:t>2015 Sphere3D Corp.</a:t>
            </a:r>
            <a:endParaRPr lang="en-US" sz="2900" dirty="0">
              <a:solidFill>
                <a:srgbClr val="808080"/>
              </a:solidFill>
              <a:latin typeface="Arial" pitchFamily="34" charset="0"/>
              <a:cs typeface="Arial" pitchFamily="34" charset="0"/>
            </a:endParaRPr>
          </a:p>
        </p:txBody>
      </p:sp>
      <p:grpSp>
        <p:nvGrpSpPr>
          <p:cNvPr id="18" name="Group 17"/>
          <p:cNvGrpSpPr/>
          <p:nvPr userDrawn="1"/>
        </p:nvGrpSpPr>
        <p:grpSpPr>
          <a:xfrm>
            <a:off x="21202411" y="11997179"/>
            <a:ext cx="2883794" cy="1543144"/>
            <a:chOff x="6733294" y="6125585"/>
            <a:chExt cx="2529312" cy="1353105"/>
          </a:xfrm>
        </p:grpSpPr>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51992" y="6755446"/>
              <a:ext cx="1910614" cy="723244"/>
            </a:xfrm>
            <a:prstGeom prst="rect">
              <a:avLst/>
            </a:prstGeom>
          </p:spPr>
        </p:pic>
        <p:pic>
          <p:nvPicPr>
            <p:cNvPr id="20" name="Picture 19"/>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6733294" y="6125585"/>
              <a:ext cx="2295320" cy="832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2177717565"/>
      </p:ext>
    </p:extLst>
  </p:cSld>
  <p:clrMapOvr>
    <a:masterClrMapping/>
  </p:clrMapOvr>
  <p:timing>
    <p:tnLst>
      <p:par>
        <p:cTn xmlns:p14="http://schemas.microsoft.com/office/powerpoint/2010/mai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888794" y="508671"/>
            <a:ext cx="22269999" cy="1371601"/>
          </a:xfrm>
          <a:prstGeom prst="rect">
            <a:avLst/>
          </a:prstGeom>
          <a:noFill/>
          <a:ln w="9525">
            <a:noFill/>
            <a:miter lim="800000"/>
            <a:headEnd/>
            <a:tailEnd/>
          </a:ln>
        </p:spPr>
        <p:txBody>
          <a:bodyPr vert="horz" wrap="square" lIns="272200" tIns="136109" rIns="272200" bIns="136109"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173803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1359706" y="8427252"/>
            <a:ext cx="10237089" cy="889000"/>
          </a:xfrm>
        </p:spPr>
        <p:txBody>
          <a:bodyPr anchor="b"/>
          <a:lstStyle>
            <a:lvl1pPr marL="0" indent="0">
              <a:buNone/>
              <a:defRPr sz="4700">
                <a:solidFill>
                  <a:schemeClr val="accent6">
                    <a:lumMod val="60000"/>
                    <a:lumOff val="40000"/>
                  </a:schemeClr>
                </a:solidFill>
                <a:latin typeface="Arial" pitchFamily="34" charset="0"/>
                <a:cs typeface="Arial" pitchFamily="34" charset="0"/>
              </a:defRPr>
            </a:lvl1pPr>
            <a:lvl2pPr marL="1216403" indent="0">
              <a:buNone/>
              <a:defRPr sz="4700">
                <a:solidFill>
                  <a:schemeClr val="tx1">
                    <a:tint val="75000"/>
                  </a:schemeClr>
                </a:solidFill>
              </a:defRPr>
            </a:lvl2pPr>
            <a:lvl3pPr marL="2432803" indent="0">
              <a:buNone/>
              <a:defRPr sz="4300">
                <a:solidFill>
                  <a:schemeClr val="tx1">
                    <a:tint val="75000"/>
                  </a:schemeClr>
                </a:solidFill>
              </a:defRPr>
            </a:lvl3pPr>
            <a:lvl4pPr marL="3649214" indent="0">
              <a:buNone/>
              <a:defRPr sz="3700">
                <a:solidFill>
                  <a:schemeClr val="tx1">
                    <a:tint val="75000"/>
                  </a:schemeClr>
                </a:solidFill>
              </a:defRPr>
            </a:lvl4pPr>
            <a:lvl5pPr marL="4865603" indent="0">
              <a:buNone/>
              <a:defRPr sz="3700">
                <a:solidFill>
                  <a:schemeClr val="tx1">
                    <a:tint val="75000"/>
                  </a:schemeClr>
                </a:solidFill>
              </a:defRPr>
            </a:lvl5pPr>
            <a:lvl6pPr marL="6082008" indent="0">
              <a:buNone/>
              <a:defRPr sz="3700">
                <a:solidFill>
                  <a:schemeClr val="tx1">
                    <a:tint val="75000"/>
                  </a:schemeClr>
                </a:solidFill>
              </a:defRPr>
            </a:lvl6pPr>
            <a:lvl7pPr marL="7298403" indent="0">
              <a:buNone/>
              <a:defRPr sz="3700">
                <a:solidFill>
                  <a:schemeClr val="tx1">
                    <a:tint val="75000"/>
                  </a:schemeClr>
                </a:solidFill>
              </a:defRPr>
            </a:lvl7pPr>
            <a:lvl8pPr marL="8514807" indent="0">
              <a:buNone/>
              <a:defRPr sz="3700">
                <a:solidFill>
                  <a:schemeClr val="tx1">
                    <a:tint val="75000"/>
                  </a:schemeClr>
                </a:solidFill>
              </a:defRPr>
            </a:lvl8pPr>
            <a:lvl9pPr marL="9731208" indent="0">
              <a:buNone/>
              <a:defRPr sz="3700">
                <a:solidFill>
                  <a:schemeClr val="tx1">
                    <a:tint val="75000"/>
                  </a:schemeClr>
                </a:solidFill>
              </a:defRPr>
            </a:lvl9pPr>
          </a:lstStyle>
          <a:p>
            <a:pPr lvl="0"/>
            <a:r>
              <a:rPr lang="en-US" dirty="0" smtClean="0"/>
              <a:t>Click to edit Master text styles</a:t>
            </a:r>
          </a:p>
        </p:txBody>
      </p:sp>
      <p:pic>
        <p:nvPicPr>
          <p:cNvPr id="2" name="Picture 1"/>
          <p:cNvPicPr>
            <a:picLocks noChangeAspect="1"/>
          </p:cNvPicPr>
          <p:nvPr/>
        </p:nvPicPr>
        <p:blipFill>
          <a:blip r:embed="rId2"/>
          <a:stretch>
            <a:fillRect/>
          </a:stretch>
        </p:blipFill>
        <p:spPr>
          <a:xfrm>
            <a:off x="-2" y="14"/>
            <a:ext cx="24377652" cy="8515646"/>
          </a:xfrm>
          <a:prstGeom prst="rect">
            <a:avLst/>
          </a:prstGeom>
        </p:spPr>
      </p:pic>
    </p:spTree>
    <p:extLst>
      <p:ext uri="{BB962C8B-B14F-4D97-AF65-F5344CB8AC3E}">
        <p14:creationId xmlns:p14="http://schemas.microsoft.com/office/powerpoint/2010/main" val="279997675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Rectangle 3"/>
          <p:cNvSpPr/>
          <p:nvPr/>
        </p:nvSpPr>
        <p:spPr>
          <a:xfrm>
            <a:off x="7" y="4"/>
            <a:ext cx="24377650" cy="11912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43280" tIns="121635" rIns="243280" bIns="121635" rtlCol="0" anchor="ctr"/>
          <a:lstStyle/>
          <a:p>
            <a:pPr algn="ctr" defTabSz="1823309"/>
            <a:endParaRPr lang="en-US" sz="3500">
              <a:solidFill>
                <a:prstClr val="white"/>
              </a:solidFill>
              <a:latin typeface="Calibri"/>
            </a:endParaRPr>
          </a:p>
        </p:txBody>
      </p:sp>
      <p:sp>
        <p:nvSpPr>
          <p:cNvPr id="2" name="Title 1"/>
          <p:cNvSpPr>
            <a:spLocks noGrp="1"/>
          </p:cNvSpPr>
          <p:nvPr>
            <p:ph type="title"/>
          </p:nvPr>
        </p:nvSpPr>
        <p:spPr>
          <a:xfrm>
            <a:off x="1218883" y="6538094"/>
            <a:ext cx="21427787" cy="1775106"/>
          </a:xfrm>
        </p:spPr>
        <p:txBody>
          <a:bodyPr anchor="t"/>
          <a:lstStyle>
            <a:lvl1pPr algn="l">
              <a:defRPr sz="96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2" name="TextBox 11"/>
          <p:cNvSpPr txBox="1"/>
          <p:nvPr/>
        </p:nvSpPr>
        <p:spPr>
          <a:xfrm>
            <a:off x="0" y="12649243"/>
            <a:ext cx="1828324" cy="819219"/>
          </a:xfrm>
          <a:prstGeom prst="rect">
            <a:avLst/>
          </a:prstGeom>
          <a:noFill/>
        </p:spPr>
        <p:txBody>
          <a:bodyPr lIns="243280" tIns="121635" rIns="243280" bIns="121635">
            <a:spAutoFit/>
          </a:bodyPr>
          <a:lstStyle/>
          <a:p>
            <a:pPr algn="ctr" defTabSz="2432803">
              <a:defRPr/>
            </a:pPr>
            <a:fld id="{20B0A04A-B8A3-428A-BC26-7F23AEE053E3}" type="slidenum">
              <a:rPr lang="en-US">
                <a:solidFill>
                  <a:prstClr val="white"/>
                </a:solidFill>
                <a:latin typeface="Arial Black" pitchFamily="34" charset="0"/>
              </a:rPr>
              <a:pPr algn="ctr" defTabSz="2432803">
                <a:defRPr/>
              </a:pPr>
              <a:t>‹#›</a:t>
            </a:fld>
            <a:endParaRPr lang="en-US" dirty="0">
              <a:solidFill>
                <a:prstClr val="white"/>
              </a:solidFill>
              <a:latin typeface="Arial Black" pitchFamily="34" charset="0"/>
            </a:endParaRPr>
          </a:p>
        </p:txBody>
      </p:sp>
      <p:sp>
        <p:nvSpPr>
          <p:cNvPr id="18" name="TextBox 17"/>
          <p:cNvSpPr txBox="1"/>
          <p:nvPr/>
        </p:nvSpPr>
        <p:spPr>
          <a:xfrm>
            <a:off x="9370159" y="12944477"/>
            <a:ext cx="5688118" cy="584343"/>
          </a:xfrm>
          <a:prstGeom prst="rect">
            <a:avLst/>
          </a:prstGeom>
          <a:noFill/>
        </p:spPr>
        <p:txBody>
          <a:bodyPr lIns="243280" tIns="121635" rIns="243280" bIns="121635">
            <a:spAutoFit/>
          </a:bodyPr>
          <a:lstStyle/>
          <a:p>
            <a:pPr algn="ctr" defTabSz="2432803">
              <a:defRPr/>
            </a:pPr>
            <a:r>
              <a:rPr lang="en-US" sz="2200" dirty="0">
                <a:solidFill>
                  <a:prstClr val="white"/>
                </a:solidFill>
                <a:latin typeface="Arial" pitchFamily="34" charset="0"/>
                <a:cs typeface="Arial" pitchFamily="34" charset="0"/>
              </a:rPr>
              <a:t>© 2010 Overland Storage, Inc.</a:t>
            </a:r>
          </a:p>
        </p:txBody>
      </p:sp>
      <p:sp>
        <p:nvSpPr>
          <p:cNvPr id="29" name="TextBox 28"/>
          <p:cNvSpPr txBox="1"/>
          <p:nvPr/>
        </p:nvSpPr>
        <p:spPr>
          <a:xfrm>
            <a:off x="888775" y="12534552"/>
            <a:ext cx="1237801" cy="615121"/>
          </a:xfrm>
          <a:prstGeom prst="rect">
            <a:avLst/>
          </a:prstGeom>
          <a:noFill/>
        </p:spPr>
        <p:txBody>
          <a:bodyPr wrap="square" lIns="243280" tIns="121635" rIns="243280" bIns="121635" anchor="b">
            <a:spAutoFit/>
          </a:bodyPr>
          <a:lstStyle/>
          <a:p>
            <a:pPr defTabSz="2432803">
              <a:defRPr/>
            </a:pPr>
            <a:fld id="{20B0A04A-B8A3-428A-BC26-7F23AEE053E3}" type="slidenum">
              <a:rPr lang="en-US" sz="2400" smtClean="0">
                <a:solidFill>
                  <a:srgbClr val="808080"/>
                </a:solidFill>
                <a:latin typeface="Arial" pitchFamily="34" charset="0"/>
                <a:cs typeface="Arial" pitchFamily="34" charset="0"/>
              </a:rPr>
              <a:pPr defTabSz="2432803">
                <a:defRPr/>
              </a:pPr>
              <a:t>‹#›</a:t>
            </a:fld>
            <a:endParaRPr lang="en-US" sz="2400" dirty="0">
              <a:solidFill>
                <a:srgbClr val="808080"/>
              </a:solidFill>
              <a:latin typeface="Arial" pitchFamily="34" charset="0"/>
              <a:cs typeface="Arial" pitchFamily="34" charset="0"/>
            </a:endParaRPr>
          </a:p>
        </p:txBody>
      </p:sp>
      <p:pic>
        <p:nvPicPr>
          <p:cNvPr id="34" name="Picture 3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524842" y="12520732"/>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7"/>
          <p:cNvSpPr/>
          <p:nvPr userDrawn="1"/>
        </p:nvSpPr>
        <p:spPr>
          <a:xfrm>
            <a:off x="7" y="4"/>
            <a:ext cx="24377650" cy="11912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43095" tIns="121539" rIns="243095" bIns="121539" rtlCol="0" anchor="ctr"/>
          <a:lstStyle/>
          <a:p>
            <a:pPr algn="ctr" defTabSz="1215475"/>
            <a:endParaRPr lang="en-US" sz="4700">
              <a:solidFill>
                <a:prstClr val="white"/>
              </a:solidFill>
              <a:latin typeface="Calibri"/>
            </a:endParaRPr>
          </a:p>
        </p:txBody>
      </p:sp>
      <p:sp>
        <p:nvSpPr>
          <p:cNvPr id="9" name="TextBox 8"/>
          <p:cNvSpPr txBox="1"/>
          <p:nvPr userDrawn="1"/>
        </p:nvSpPr>
        <p:spPr>
          <a:xfrm>
            <a:off x="0" y="12649263"/>
            <a:ext cx="1828324" cy="819025"/>
          </a:xfrm>
          <a:prstGeom prst="rect">
            <a:avLst/>
          </a:prstGeom>
          <a:noFill/>
        </p:spPr>
        <p:txBody>
          <a:bodyPr lIns="243095" tIns="121539" rIns="243095" bIns="121539">
            <a:spAutoFit/>
          </a:bodyPr>
          <a:lstStyle/>
          <a:p>
            <a:pPr algn="ctr" defTabSz="2430931">
              <a:defRPr/>
            </a:pPr>
            <a:fld id="{20B0A04A-B8A3-428A-BC26-7F23AEE053E3}" type="slidenum">
              <a:rPr lang="en-US">
                <a:solidFill>
                  <a:prstClr val="white"/>
                </a:solidFill>
                <a:latin typeface="Arial Black" pitchFamily="34" charset="0"/>
              </a:rPr>
              <a:pPr algn="ctr" defTabSz="2430931">
                <a:defRPr/>
              </a:pPr>
              <a:t>‹#›</a:t>
            </a:fld>
            <a:endParaRPr lang="en-US" dirty="0">
              <a:solidFill>
                <a:prstClr val="white"/>
              </a:solidFill>
              <a:latin typeface="Arial Black" pitchFamily="34" charset="0"/>
            </a:endParaRPr>
          </a:p>
        </p:txBody>
      </p:sp>
      <p:sp>
        <p:nvSpPr>
          <p:cNvPr id="10" name="TextBox 9"/>
          <p:cNvSpPr txBox="1"/>
          <p:nvPr userDrawn="1"/>
        </p:nvSpPr>
        <p:spPr>
          <a:xfrm>
            <a:off x="9370159" y="12944481"/>
            <a:ext cx="5688118" cy="584147"/>
          </a:xfrm>
          <a:prstGeom prst="rect">
            <a:avLst/>
          </a:prstGeom>
          <a:noFill/>
        </p:spPr>
        <p:txBody>
          <a:bodyPr lIns="243095" tIns="121539" rIns="243095" bIns="121539">
            <a:spAutoFit/>
          </a:bodyPr>
          <a:lstStyle/>
          <a:p>
            <a:pPr algn="ctr" defTabSz="2430931">
              <a:defRPr/>
            </a:pPr>
            <a:r>
              <a:rPr lang="en-US" sz="2200" dirty="0">
                <a:solidFill>
                  <a:prstClr val="white"/>
                </a:solidFill>
                <a:latin typeface="Arial" pitchFamily="34" charset="0"/>
                <a:cs typeface="Arial" pitchFamily="34" charset="0"/>
              </a:rPr>
              <a:t>© 2010 Overland Storage, Inc.</a:t>
            </a:r>
          </a:p>
        </p:txBody>
      </p:sp>
      <p:sp>
        <p:nvSpPr>
          <p:cNvPr id="11" name="TextBox 10"/>
          <p:cNvSpPr txBox="1"/>
          <p:nvPr userDrawn="1"/>
        </p:nvSpPr>
        <p:spPr>
          <a:xfrm>
            <a:off x="888775" y="12534749"/>
            <a:ext cx="1237801" cy="614924"/>
          </a:xfrm>
          <a:prstGeom prst="rect">
            <a:avLst/>
          </a:prstGeom>
          <a:noFill/>
        </p:spPr>
        <p:txBody>
          <a:bodyPr wrap="square" lIns="243095" tIns="121539" rIns="243095" bIns="121539" anchor="b">
            <a:spAutoFit/>
          </a:bodyPr>
          <a:lstStyle/>
          <a:p>
            <a:pPr defTabSz="2430931">
              <a:defRPr/>
            </a:pPr>
            <a:fld id="{20B0A04A-B8A3-428A-BC26-7F23AEE053E3}" type="slidenum">
              <a:rPr lang="en-US" sz="2400" smtClean="0">
                <a:solidFill>
                  <a:srgbClr val="808080"/>
                </a:solidFill>
                <a:latin typeface="Arial" pitchFamily="34" charset="0"/>
                <a:cs typeface="Arial" pitchFamily="34" charset="0"/>
              </a:rPr>
              <a:pPr defTabSz="2430931">
                <a:defRPr/>
              </a:pPr>
              <a:t>‹#›</a:t>
            </a:fld>
            <a:endParaRPr lang="en-US" sz="2400" dirty="0">
              <a:solidFill>
                <a:srgbClr val="808080"/>
              </a:solidFill>
              <a:latin typeface="Arial" pitchFamily="34" charset="0"/>
              <a:cs typeface="Arial" pitchFamily="34" charset="0"/>
            </a:endParaRPr>
          </a:p>
        </p:txBody>
      </p:sp>
      <p:pic>
        <p:nvPicPr>
          <p:cNvPr id="13" name="Picture 1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372493" y="12534114"/>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4105938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888772" y="2235199"/>
            <a:ext cx="22269999" cy="9601201"/>
          </a:xfrm>
        </p:spPr>
        <p:txBody>
          <a:bodyPr/>
          <a:lstStyle>
            <a:lvl1pPr>
              <a:buClr>
                <a:schemeClr val="accent6"/>
              </a:buClr>
              <a:buFont typeface="Arial" pitchFamily="34" charset="0"/>
              <a:buChar char="•"/>
              <a:defRPr sz="5300">
                <a:solidFill>
                  <a:schemeClr val="tx1">
                    <a:lumMod val="75000"/>
                  </a:schemeClr>
                </a:solidFill>
                <a:latin typeface="Arial" pitchFamily="34" charset="0"/>
                <a:cs typeface="Arial" pitchFamily="34" charset="0"/>
              </a:defRPr>
            </a:lvl1pPr>
            <a:lvl2pPr>
              <a:buClr>
                <a:schemeClr val="accent6"/>
              </a:buClr>
              <a:defRPr sz="4700">
                <a:solidFill>
                  <a:schemeClr val="tx1">
                    <a:lumMod val="75000"/>
                  </a:schemeClr>
                </a:solidFill>
                <a:latin typeface="Arial" pitchFamily="34" charset="0"/>
                <a:cs typeface="Arial" pitchFamily="34" charset="0"/>
              </a:defRPr>
            </a:lvl2pPr>
            <a:lvl3pPr>
              <a:buClr>
                <a:schemeClr val="accent6"/>
              </a:buClr>
              <a:defRPr sz="4300">
                <a:solidFill>
                  <a:schemeClr val="tx1">
                    <a:lumMod val="75000"/>
                  </a:schemeClr>
                </a:solidFill>
                <a:latin typeface="Arial" pitchFamily="34" charset="0"/>
                <a:cs typeface="Arial" pitchFamily="34" charset="0"/>
              </a:defRPr>
            </a:lvl3pPr>
            <a:lvl4pPr>
              <a:buClr>
                <a:schemeClr val="accent6"/>
              </a:buClr>
              <a:defRPr sz="3700">
                <a:solidFill>
                  <a:schemeClr val="tx1">
                    <a:lumMod val="75000"/>
                  </a:schemeClr>
                </a:solidFill>
                <a:latin typeface="Arial" pitchFamily="34" charset="0"/>
                <a:cs typeface="Arial" pitchFamily="34" charset="0"/>
              </a:defRPr>
            </a:lvl4pPr>
            <a:lvl5pPr>
              <a:buClr>
                <a:schemeClr val="accent6"/>
              </a:buClr>
              <a:defRPr sz="37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387921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888772" y="508669"/>
            <a:ext cx="22269999" cy="1371601"/>
          </a:xfrm>
          <a:prstGeom prst="rect">
            <a:avLst/>
          </a:prstGeom>
          <a:noFill/>
          <a:ln w="9525">
            <a:noFill/>
            <a:miter lim="800000"/>
            <a:headEnd/>
            <a:tailEnd/>
          </a:ln>
        </p:spPr>
        <p:txBody>
          <a:bodyPr vert="horz" wrap="square" lIns="243280" tIns="121635" rIns="243280" bIns="121635"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9606808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3_Section Header">
    <p:spTree>
      <p:nvGrpSpPr>
        <p:cNvPr id="1" name=""/>
        <p:cNvGrpSpPr/>
        <p:nvPr/>
      </p:nvGrpSpPr>
      <p:grpSpPr>
        <a:xfrm>
          <a:off x="0" y="0"/>
          <a:ext cx="0" cy="0"/>
          <a:chOff x="0" y="0"/>
          <a:chExt cx="0" cy="0"/>
        </a:xfrm>
      </p:grpSpPr>
      <p:sp>
        <p:nvSpPr>
          <p:cNvPr id="4" name="Rectangle 3"/>
          <p:cNvSpPr/>
          <p:nvPr/>
        </p:nvSpPr>
        <p:spPr>
          <a:xfrm>
            <a:off x="7" y="4"/>
            <a:ext cx="24377650" cy="11912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280" tIns="121635" rIns="243280" bIns="121635" rtlCol="0" anchor="ctr"/>
          <a:lstStyle/>
          <a:p>
            <a:pPr algn="ctr" defTabSz="1823309"/>
            <a:endParaRPr lang="en-US" sz="3500">
              <a:solidFill>
                <a:prstClr val="white"/>
              </a:solidFill>
              <a:latin typeface="Calibri"/>
            </a:endParaRPr>
          </a:p>
        </p:txBody>
      </p:sp>
      <p:sp>
        <p:nvSpPr>
          <p:cNvPr id="2" name="Title 1"/>
          <p:cNvSpPr>
            <a:spLocks noGrp="1"/>
          </p:cNvSpPr>
          <p:nvPr>
            <p:ph type="title"/>
          </p:nvPr>
        </p:nvSpPr>
        <p:spPr>
          <a:xfrm>
            <a:off x="1218883" y="6538094"/>
            <a:ext cx="21427787" cy="1775106"/>
          </a:xfrm>
        </p:spPr>
        <p:txBody>
          <a:bodyPr anchor="t"/>
          <a:lstStyle>
            <a:lvl1pPr algn="l">
              <a:defRPr sz="96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p:nvSpPr>
        <p:spPr>
          <a:xfrm>
            <a:off x="9370159" y="12944477"/>
            <a:ext cx="5688118" cy="584343"/>
          </a:xfrm>
          <a:prstGeom prst="rect">
            <a:avLst/>
          </a:prstGeom>
          <a:noFill/>
        </p:spPr>
        <p:txBody>
          <a:bodyPr lIns="243280" tIns="121635" rIns="243280" bIns="121635">
            <a:spAutoFit/>
          </a:bodyPr>
          <a:lstStyle/>
          <a:p>
            <a:pPr algn="ctr" defTabSz="2432803">
              <a:defRPr/>
            </a:pPr>
            <a:r>
              <a:rPr lang="en-US" sz="2200" dirty="0">
                <a:solidFill>
                  <a:prstClr val="white"/>
                </a:solidFill>
                <a:latin typeface="Arial" pitchFamily="34" charset="0"/>
                <a:cs typeface="Arial" pitchFamily="34" charset="0"/>
              </a:rPr>
              <a:t>© 2010 Overland Storage, Inc.</a:t>
            </a:r>
          </a:p>
        </p:txBody>
      </p:sp>
      <p:sp>
        <p:nvSpPr>
          <p:cNvPr id="13" name="TextBox 12"/>
          <p:cNvSpPr txBox="1"/>
          <p:nvPr/>
        </p:nvSpPr>
        <p:spPr>
          <a:xfrm>
            <a:off x="888775" y="12534552"/>
            <a:ext cx="1237801" cy="615121"/>
          </a:xfrm>
          <a:prstGeom prst="rect">
            <a:avLst/>
          </a:prstGeom>
          <a:noFill/>
        </p:spPr>
        <p:txBody>
          <a:bodyPr wrap="square" lIns="243280" tIns="121635" rIns="243280" bIns="121635" anchor="b">
            <a:spAutoFit/>
          </a:bodyPr>
          <a:lstStyle/>
          <a:p>
            <a:pPr defTabSz="2432803">
              <a:defRPr/>
            </a:pPr>
            <a:fld id="{20B0A04A-B8A3-428A-BC26-7F23AEE053E3}" type="slidenum">
              <a:rPr lang="en-US" sz="2400" smtClean="0">
                <a:solidFill>
                  <a:srgbClr val="808080"/>
                </a:solidFill>
                <a:latin typeface="Arial" pitchFamily="34" charset="0"/>
                <a:cs typeface="Arial" pitchFamily="34" charset="0"/>
              </a:rPr>
              <a:pPr defTabSz="2432803">
                <a:defRPr/>
              </a:pPr>
              <a:t>‹#›</a:t>
            </a:fld>
            <a:endParaRPr lang="en-US" sz="2400" dirty="0">
              <a:solidFill>
                <a:srgbClr val="808080"/>
              </a:solidFill>
              <a:latin typeface="Arial" pitchFamily="34" charset="0"/>
              <a:cs typeface="Arial" pitchFamily="34" charset="0"/>
            </a:endParaRPr>
          </a:p>
        </p:txBody>
      </p:sp>
      <p:pic>
        <p:nvPicPr>
          <p:cNvPr id="11" name="Picture 1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372481" y="12534114"/>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p:nvPr userDrawn="1"/>
        </p:nvSpPr>
        <p:spPr>
          <a:xfrm>
            <a:off x="7" y="4"/>
            <a:ext cx="24377650" cy="11912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095" tIns="121539" rIns="243095" bIns="121539" rtlCol="0" anchor="ctr"/>
          <a:lstStyle/>
          <a:p>
            <a:pPr algn="ctr" defTabSz="1215475"/>
            <a:endParaRPr lang="en-US" sz="4700">
              <a:solidFill>
                <a:prstClr val="white"/>
              </a:solidFill>
              <a:latin typeface="Calibri"/>
            </a:endParaRPr>
          </a:p>
        </p:txBody>
      </p:sp>
      <p:sp>
        <p:nvSpPr>
          <p:cNvPr id="8" name="TextBox 7"/>
          <p:cNvSpPr txBox="1"/>
          <p:nvPr userDrawn="1"/>
        </p:nvSpPr>
        <p:spPr>
          <a:xfrm>
            <a:off x="9370159" y="12944481"/>
            <a:ext cx="5688118" cy="584147"/>
          </a:xfrm>
          <a:prstGeom prst="rect">
            <a:avLst/>
          </a:prstGeom>
          <a:noFill/>
        </p:spPr>
        <p:txBody>
          <a:bodyPr lIns="243095" tIns="121539" rIns="243095" bIns="121539">
            <a:spAutoFit/>
          </a:bodyPr>
          <a:lstStyle/>
          <a:p>
            <a:pPr algn="ctr" defTabSz="2430931">
              <a:defRPr/>
            </a:pPr>
            <a:r>
              <a:rPr lang="en-US" sz="2200" dirty="0">
                <a:solidFill>
                  <a:prstClr val="white"/>
                </a:solidFill>
                <a:latin typeface="Arial" pitchFamily="34" charset="0"/>
                <a:cs typeface="Arial" pitchFamily="34" charset="0"/>
              </a:rPr>
              <a:t>© 2010 Overland Storage, Inc.</a:t>
            </a:r>
          </a:p>
        </p:txBody>
      </p:sp>
      <p:sp>
        <p:nvSpPr>
          <p:cNvPr id="9" name="TextBox 8"/>
          <p:cNvSpPr txBox="1"/>
          <p:nvPr userDrawn="1"/>
        </p:nvSpPr>
        <p:spPr>
          <a:xfrm>
            <a:off x="888775" y="12534749"/>
            <a:ext cx="1237801" cy="614924"/>
          </a:xfrm>
          <a:prstGeom prst="rect">
            <a:avLst/>
          </a:prstGeom>
          <a:noFill/>
        </p:spPr>
        <p:txBody>
          <a:bodyPr wrap="square" lIns="243095" tIns="121539" rIns="243095" bIns="121539" anchor="b">
            <a:spAutoFit/>
          </a:bodyPr>
          <a:lstStyle/>
          <a:p>
            <a:pPr defTabSz="2430931">
              <a:defRPr/>
            </a:pPr>
            <a:fld id="{20B0A04A-B8A3-428A-BC26-7F23AEE053E3}" type="slidenum">
              <a:rPr lang="en-US" sz="2400" smtClean="0">
                <a:solidFill>
                  <a:srgbClr val="808080"/>
                </a:solidFill>
                <a:latin typeface="Arial" pitchFamily="34" charset="0"/>
                <a:cs typeface="Arial" pitchFamily="34" charset="0"/>
              </a:rPr>
              <a:pPr defTabSz="2430931">
                <a:defRPr/>
              </a:pPr>
              <a:t>‹#›</a:t>
            </a:fld>
            <a:endParaRPr lang="en-US" sz="2400" dirty="0">
              <a:solidFill>
                <a:srgbClr val="808080"/>
              </a:solidFill>
              <a:latin typeface="Arial" pitchFamily="34" charset="0"/>
              <a:cs typeface="Arial" pitchFamily="34" charset="0"/>
            </a:endParaRPr>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372493" y="12534114"/>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8064937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3" name="Rectangle 2"/>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4" name="Picture Placeholder 2"/>
          <p:cNvSpPr>
            <a:spLocks noGrp="1"/>
          </p:cNvSpPr>
          <p:nvPr>
            <p:ph type="pic" sz="quarter" idx="11" hasCustomPrompt="1"/>
          </p:nvPr>
        </p:nvSpPr>
        <p:spPr>
          <a:xfrm>
            <a:off x="7" y="3749823"/>
            <a:ext cx="16470278" cy="7222989"/>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7" name="Rectangle 6"/>
          <p:cNvSpPr/>
          <p:nvPr userDrawn="1"/>
        </p:nvSpPr>
        <p:spPr>
          <a:xfrm>
            <a:off x="16470284" y="3749823"/>
            <a:ext cx="7907372" cy="7222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230483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4_Section Header">
    <p:spTree>
      <p:nvGrpSpPr>
        <p:cNvPr id="1" name=""/>
        <p:cNvGrpSpPr/>
        <p:nvPr/>
      </p:nvGrpSpPr>
      <p:grpSpPr>
        <a:xfrm>
          <a:off x="0" y="0"/>
          <a:ext cx="0" cy="0"/>
          <a:chOff x="0" y="0"/>
          <a:chExt cx="0" cy="0"/>
        </a:xfrm>
      </p:grpSpPr>
      <p:sp>
        <p:nvSpPr>
          <p:cNvPr id="4" name="Rectangle 3"/>
          <p:cNvSpPr/>
          <p:nvPr/>
        </p:nvSpPr>
        <p:spPr>
          <a:xfrm>
            <a:off x="7" y="4"/>
            <a:ext cx="24377650" cy="11912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280" tIns="121635" rIns="243280" bIns="121635" rtlCol="0" anchor="ctr"/>
          <a:lstStyle/>
          <a:p>
            <a:pPr algn="ctr" defTabSz="1823309"/>
            <a:endParaRPr lang="en-US" sz="3500">
              <a:solidFill>
                <a:prstClr val="white"/>
              </a:solidFill>
              <a:latin typeface="Calibri"/>
            </a:endParaRPr>
          </a:p>
        </p:txBody>
      </p:sp>
      <p:sp>
        <p:nvSpPr>
          <p:cNvPr id="2" name="Title 1"/>
          <p:cNvSpPr>
            <a:spLocks noGrp="1"/>
          </p:cNvSpPr>
          <p:nvPr>
            <p:ph type="title"/>
          </p:nvPr>
        </p:nvSpPr>
        <p:spPr>
          <a:xfrm>
            <a:off x="1218883" y="6538094"/>
            <a:ext cx="21427787" cy="1775106"/>
          </a:xfrm>
        </p:spPr>
        <p:txBody>
          <a:bodyPr anchor="t"/>
          <a:lstStyle>
            <a:lvl1pPr algn="l">
              <a:defRPr sz="96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p:nvSpPr>
        <p:spPr>
          <a:xfrm>
            <a:off x="9370159" y="12944477"/>
            <a:ext cx="5688118" cy="584343"/>
          </a:xfrm>
          <a:prstGeom prst="rect">
            <a:avLst/>
          </a:prstGeom>
          <a:noFill/>
        </p:spPr>
        <p:txBody>
          <a:bodyPr lIns="243280" tIns="121635" rIns="243280" bIns="121635">
            <a:spAutoFit/>
          </a:bodyPr>
          <a:lstStyle/>
          <a:p>
            <a:pPr algn="ctr" defTabSz="2432803">
              <a:defRPr/>
            </a:pPr>
            <a:r>
              <a:rPr lang="en-US" sz="2200" dirty="0">
                <a:solidFill>
                  <a:prstClr val="white"/>
                </a:solidFill>
                <a:latin typeface="Arial" pitchFamily="34" charset="0"/>
                <a:cs typeface="Arial" pitchFamily="34" charset="0"/>
              </a:rPr>
              <a:t>© 2010 Overland Storage, Inc.</a:t>
            </a:r>
          </a:p>
        </p:txBody>
      </p:sp>
      <p:sp>
        <p:nvSpPr>
          <p:cNvPr id="13" name="TextBox 12"/>
          <p:cNvSpPr txBox="1"/>
          <p:nvPr/>
        </p:nvSpPr>
        <p:spPr>
          <a:xfrm>
            <a:off x="888775" y="12534552"/>
            <a:ext cx="1237801" cy="615121"/>
          </a:xfrm>
          <a:prstGeom prst="rect">
            <a:avLst/>
          </a:prstGeom>
          <a:noFill/>
        </p:spPr>
        <p:txBody>
          <a:bodyPr wrap="square" lIns="243280" tIns="121635" rIns="243280" bIns="121635" anchor="b">
            <a:spAutoFit/>
          </a:bodyPr>
          <a:lstStyle/>
          <a:p>
            <a:pPr defTabSz="2432803">
              <a:defRPr/>
            </a:pPr>
            <a:fld id="{20B0A04A-B8A3-428A-BC26-7F23AEE053E3}" type="slidenum">
              <a:rPr lang="en-US" sz="2400" smtClean="0">
                <a:solidFill>
                  <a:srgbClr val="808080"/>
                </a:solidFill>
                <a:latin typeface="Arial" pitchFamily="34" charset="0"/>
                <a:cs typeface="Arial" pitchFamily="34" charset="0"/>
              </a:rPr>
              <a:pPr defTabSz="2432803">
                <a:defRPr/>
              </a:pPr>
              <a:t>‹#›</a:t>
            </a:fld>
            <a:endParaRPr lang="en-US" sz="2400" dirty="0">
              <a:solidFill>
                <a:srgbClr val="808080"/>
              </a:solidFill>
              <a:latin typeface="Arial" pitchFamily="34" charset="0"/>
              <a:cs typeface="Arial" pitchFamily="34" charset="0"/>
            </a:endParaRPr>
          </a:p>
        </p:txBody>
      </p:sp>
      <p:pic>
        <p:nvPicPr>
          <p:cNvPr id="11" name="Picture 1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372481" y="12534114"/>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p:nvPr userDrawn="1"/>
        </p:nvSpPr>
        <p:spPr>
          <a:xfrm>
            <a:off x="7" y="4"/>
            <a:ext cx="24377650" cy="11912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095" tIns="121539" rIns="243095" bIns="121539" rtlCol="0" anchor="ctr"/>
          <a:lstStyle/>
          <a:p>
            <a:pPr algn="ctr" defTabSz="1215475"/>
            <a:endParaRPr lang="en-US" sz="4700">
              <a:solidFill>
                <a:prstClr val="white"/>
              </a:solidFill>
              <a:latin typeface="Calibri"/>
            </a:endParaRPr>
          </a:p>
        </p:txBody>
      </p:sp>
      <p:sp>
        <p:nvSpPr>
          <p:cNvPr id="8" name="TextBox 7"/>
          <p:cNvSpPr txBox="1"/>
          <p:nvPr userDrawn="1"/>
        </p:nvSpPr>
        <p:spPr>
          <a:xfrm>
            <a:off x="9370159" y="12944481"/>
            <a:ext cx="5688118" cy="584147"/>
          </a:xfrm>
          <a:prstGeom prst="rect">
            <a:avLst/>
          </a:prstGeom>
          <a:noFill/>
        </p:spPr>
        <p:txBody>
          <a:bodyPr lIns="243095" tIns="121539" rIns="243095" bIns="121539">
            <a:spAutoFit/>
          </a:bodyPr>
          <a:lstStyle/>
          <a:p>
            <a:pPr algn="ctr" defTabSz="2430931">
              <a:defRPr/>
            </a:pPr>
            <a:r>
              <a:rPr lang="en-US" sz="2200" dirty="0">
                <a:solidFill>
                  <a:prstClr val="white"/>
                </a:solidFill>
                <a:latin typeface="Arial" pitchFamily="34" charset="0"/>
                <a:cs typeface="Arial" pitchFamily="34" charset="0"/>
              </a:rPr>
              <a:t>© 2010 Overland Storage, Inc.</a:t>
            </a:r>
          </a:p>
        </p:txBody>
      </p:sp>
      <p:sp>
        <p:nvSpPr>
          <p:cNvPr id="9" name="TextBox 8"/>
          <p:cNvSpPr txBox="1"/>
          <p:nvPr userDrawn="1"/>
        </p:nvSpPr>
        <p:spPr>
          <a:xfrm>
            <a:off x="888775" y="12534749"/>
            <a:ext cx="1237801" cy="614924"/>
          </a:xfrm>
          <a:prstGeom prst="rect">
            <a:avLst/>
          </a:prstGeom>
          <a:noFill/>
        </p:spPr>
        <p:txBody>
          <a:bodyPr wrap="square" lIns="243095" tIns="121539" rIns="243095" bIns="121539" anchor="b">
            <a:spAutoFit/>
          </a:bodyPr>
          <a:lstStyle/>
          <a:p>
            <a:pPr defTabSz="2430931">
              <a:defRPr/>
            </a:pPr>
            <a:fld id="{20B0A04A-B8A3-428A-BC26-7F23AEE053E3}" type="slidenum">
              <a:rPr lang="en-US" sz="2400" smtClean="0">
                <a:solidFill>
                  <a:srgbClr val="808080"/>
                </a:solidFill>
                <a:latin typeface="Arial" pitchFamily="34" charset="0"/>
                <a:cs typeface="Arial" pitchFamily="34" charset="0"/>
              </a:rPr>
              <a:pPr defTabSz="2430931">
                <a:defRPr/>
              </a:pPr>
              <a:t>‹#›</a:t>
            </a:fld>
            <a:endParaRPr lang="en-US" sz="2400" dirty="0">
              <a:solidFill>
                <a:srgbClr val="808080"/>
              </a:solidFill>
              <a:latin typeface="Arial" pitchFamily="34" charset="0"/>
              <a:cs typeface="Arial" pitchFamily="34" charset="0"/>
            </a:endParaRPr>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372493" y="12534114"/>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7226525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44922"/>
      </p:ext>
    </p:extLst>
  </p:cSld>
  <p:clrMapOvr>
    <a:masterClrMapping/>
  </p:clrMapOvr>
  <p:transition xmlns:p14="http://schemas.microsoft.com/office/powerpoint/2010/main" spd="slow">
    <p:push dir="u"/>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3249663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081074"/>
      </p:ext>
    </p:extLst>
  </p:cSld>
  <p:clrMapOvr>
    <a:masterClrMapping/>
  </p:clrMapOvr>
  <p:transition xmlns:p14="http://schemas.microsoft.com/office/powerpoint/2010/main" spd="slow">
    <p:push dir="u"/>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125235"/>
      </p:ext>
    </p:extLst>
  </p:cSld>
  <p:clrMapOvr>
    <a:masterClrMapping/>
  </p:clrMapOvr>
  <p:timing>
    <p:tnLst>
      <p:par>
        <p:cTn xmlns:p14="http://schemas.microsoft.com/office/powerpoint/2010/mai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261249"/>
      </p:ext>
    </p:extLst>
  </p:cSld>
  <p:clrMapOvr>
    <a:masterClrMapping/>
  </p:clrMapOvr>
  <p:timing>
    <p:tnLst>
      <p:par>
        <p:cTn xmlns:p14="http://schemas.microsoft.com/office/powerpoint/2010/mai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888772" y="2235199"/>
            <a:ext cx="22269999" cy="9601201"/>
          </a:xfrm>
        </p:spPr>
        <p:txBody>
          <a:bodyPr/>
          <a:lstStyle>
            <a:lvl1pPr>
              <a:buClr>
                <a:schemeClr val="accent6"/>
              </a:buClr>
              <a:buFont typeface="Arial" pitchFamily="34" charset="0"/>
              <a:buChar char="•"/>
              <a:defRPr sz="5300">
                <a:solidFill>
                  <a:schemeClr val="tx1">
                    <a:lumMod val="75000"/>
                  </a:schemeClr>
                </a:solidFill>
                <a:latin typeface="Arial" pitchFamily="34" charset="0"/>
                <a:cs typeface="Arial" pitchFamily="34" charset="0"/>
              </a:defRPr>
            </a:lvl1pPr>
            <a:lvl2pPr>
              <a:buClr>
                <a:schemeClr val="accent6"/>
              </a:buClr>
              <a:defRPr sz="4700">
                <a:solidFill>
                  <a:schemeClr val="tx1">
                    <a:lumMod val="75000"/>
                  </a:schemeClr>
                </a:solidFill>
                <a:latin typeface="Arial" pitchFamily="34" charset="0"/>
                <a:cs typeface="Arial" pitchFamily="34" charset="0"/>
              </a:defRPr>
            </a:lvl2pPr>
            <a:lvl3pPr>
              <a:buClr>
                <a:schemeClr val="accent6"/>
              </a:buClr>
              <a:defRPr sz="4300">
                <a:solidFill>
                  <a:schemeClr val="tx1">
                    <a:lumMod val="75000"/>
                  </a:schemeClr>
                </a:solidFill>
                <a:latin typeface="Arial" pitchFamily="34" charset="0"/>
                <a:cs typeface="Arial" pitchFamily="34" charset="0"/>
              </a:defRPr>
            </a:lvl3pPr>
            <a:lvl4pPr>
              <a:buClr>
                <a:schemeClr val="accent6"/>
              </a:buClr>
              <a:defRPr sz="3700">
                <a:solidFill>
                  <a:schemeClr val="tx1">
                    <a:lumMod val="75000"/>
                  </a:schemeClr>
                </a:solidFill>
                <a:latin typeface="Arial" pitchFamily="34" charset="0"/>
                <a:cs typeface="Arial" pitchFamily="34" charset="0"/>
              </a:defRPr>
            </a:lvl4pPr>
            <a:lvl5pPr>
              <a:buClr>
                <a:schemeClr val="accent6"/>
              </a:buClr>
              <a:defRPr sz="37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888772" y="508669"/>
            <a:ext cx="22269999" cy="1371601"/>
          </a:xfrm>
          <a:prstGeom prst="rect">
            <a:avLst/>
          </a:prstGeom>
          <a:noFill/>
          <a:ln w="9525">
            <a:noFill/>
            <a:miter lim="800000"/>
            <a:headEnd/>
            <a:tailEnd/>
          </a:ln>
        </p:spPr>
        <p:txBody>
          <a:bodyPr vert="horz" wrap="square" lIns="243280" tIns="121635" rIns="243280" bIns="121635"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910820122"/>
      </p:ext>
    </p:extLst>
  </p:cSld>
  <p:clrMapOvr>
    <a:masterClrMapping/>
  </p:clrMapOvr>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Title &amp; 4 Categories">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7717" y="582215"/>
            <a:ext cx="23305609" cy="1474826"/>
          </a:xfrm>
        </p:spPr>
        <p:txBody>
          <a:bodyPr/>
          <a:lstStyle>
            <a:lvl1pPr>
              <a:defRPr sz="6900"/>
            </a:lvl1pPr>
          </a:lstStyle>
          <a:p>
            <a:r>
              <a:rPr lang="en-US" smtClean="0"/>
              <a:t>Click to edit Master title style</a:t>
            </a:r>
            <a:endParaRPr lang="en-US" dirty="0"/>
          </a:p>
        </p:txBody>
      </p:sp>
      <p:sp>
        <p:nvSpPr>
          <p:cNvPr id="4" name="Content Placeholder 3"/>
          <p:cNvSpPr>
            <a:spLocks noGrp="1"/>
          </p:cNvSpPr>
          <p:nvPr>
            <p:ph sz="quarter" idx="10"/>
          </p:nvPr>
        </p:nvSpPr>
        <p:spPr>
          <a:xfrm>
            <a:off x="538338" y="5961455"/>
            <a:ext cx="23300976" cy="1013943"/>
          </a:xfrm>
        </p:spPr>
        <p:txBody>
          <a:bodyPr/>
          <a:lstStyle>
            <a:lvl1pPr marL="0" indent="0">
              <a:buNone/>
              <a:defRPr sz="4700"/>
            </a:lvl1pPr>
          </a:lstStyle>
          <a:p>
            <a:pPr lvl="0"/>
            <a:r>
              <a:rPr lang="en-US" smtClean="0"/>
              <a:t>Click to edit Master text styles</a:t>
            </a:r>
          </a:p>
        </p:txBody>
      </p:sp>
      <p:sp>
        <p:nvSpPr>
          <p:cNvPr id="6" name="Content Placeholder 5"/>
          <p:cNvSpPr>
            <a:spLocks noGrp="1"/>
          </p:cNvSpPr>
          <p:nvPr>
            <p:ph sz="quarter" idx="11"/>
          </p:nvPr>
        </p:nvSpPr>
        <p:spPr>
          <a:xfrm>
            <a:off x="538338" y="7754553"/>
            <a:ext cx="5377148" cy="5379312"/>
          </a:xfrm>
          <a:solidFill>
            <a:schemeClr val="accent1"/>
          </a:solidFill>
        </p:spPr>
        <p:txBody>
          <a:bodyPr lIns="357767" tIns="286209" rIns="357767" bIns="286209">
            <a:noAutofit/>
          </a:bodyPr>
          <a:lstStyle>
            <a:lvl1pPr marL="0" indent="0">
              <a:buNone/>
              <a:defRPr sz="4700">
                <a:gradFill>
                  <a:gsLst>
                    <a:gs pos="2655">
                      <a:schemeClr val="bg1"/>
                    </a:gs>
                    <a:gs pos="29000">
                      <a:schemeClr val="bg1"/>
                    </a:gs>
                  </a:gsLst>
                  <a:lin ang="5400000" scaled="0"/>
                </a:gradFill>
              </a:defRPr>
            </a:lvl1pPr>
            <a:lvl2pPr>
              <a:defRPr sz="4700"/>
            </a:lvl2pPr>
            <a:lvl3pPr>
              <a:defRPr sz="4700"/>
            </a:lvl3pPr>
            <a:lvl4pPr>
              <a:defRPr sz="4700"/>
            </a:lvl4pPr>
            <a:lvl5pPr>
              <a:defRPr sz="4700"/>
            </a:lvl5pPr>
          </a:lstStyle>
          <a:p>
            <a:pPr lvl="0"/>
            <a:r>
              <a:rPr lang="en-US" smtClean="0"/>
              <a:t>Click to edit Master text styles</a:t>
            </a:r>
          </a:p>
        </p:txBody>
      </p:sp>
      <p:sp>
        <p:nvSpPr>
          <p:cNvPr id="7" name="Content Placeholder 5"/>
          <p:cNvSpPr>
            <a:spLocks noGrp="1"/>
          </p:cNvSpPr>
          <p:nvPr>
            <p:ph sz="quarter" idx="12"/>
          </p:nvPr>
        </p:nvSpPr>
        <p:spPr>
          <a:xfrm>
            <a:off x="6511187" y="7754553"/>
            <a:ext cx="5377148" cy="5379312"/>
          </a:xfrm>
          <a:solidFill>
            <a:schemeClr val="accent1"/>
          </a:solidFill>
        </p:spPr>
        <p:txBody>
          <a:bodyPr lIns="357767" tIns="286209" rIns="357767" bIns="286209">
            <a:noAutofit/>
          </a:bodyPr>
          <a:lstStyle>
            <a:lvl1pPr marL="0" indent="0">
              <a:buNone/>
              <a:defRPr sz="4700">
                <a:gradFill>
                  <a:gsLst>
                    <a:gs pos="2655">
                      <a:schemeClr val="bg1"/>
                    </a:gs>
                    <a:gs pos="29000">
                      <a:schemeClr val="bg1"/>
                    </a:gs>
                  </a:gsLst>
                  <a:lin ang="5400000" scaled="0"/>
                </a:gradFill>
              </a:defRPr>
            </a:lvl1pPr>
            <a:lvl2pPr>
              <a:defRPr sz="4700"/>
            </a:lvl2pPr>
            <a:lvl3pPr>
              <a:defRPr sz="4700"/>
            </a:lvl3pPr>
            <a:lvl4pPr>
              <a:defRPr sz="4700"/>
            </a:lvl4pPr>
            <a:lvl5pPr>
              <a:defRPr sz="4700"/>
            </a:lvl5pPr>
          </a:lstStyle>
          <a:p>
            <a:pPr lvl="0"/>
            <a:r>
              <a:rPr lang="en-US" smtClean="0"/>
              <a:t>Click to edit Master text styles</a:t>
            </a:r>
          </a:p>
        </p:txBody>
      </p:sp>
      <p:sp>
        <p:nvSpPr>
          <p:cNvPr id="8" name="Content Placeholder 5"/>
          <p:cNvSpPr>
            <a:spLocks noGrp="1"/>
          </p:cNvSpPr>
          <p:nvPr>
            <p:ph sz="quarter" idx="13"/>
          </p:nvPr>
        </p:nvSpPr>
        <p:spPr>
          <a:xfrm>
            <a:off x="12484036" y="7754553"/>
            <a:ext cx="5377148" cy="5379312"/>
          </a:xfrm>
          <a:solidFill>
            <a:schemeClr val="accent1"/>
          </a:solidFill>
        </p:spPr>
        <p:txBody>
          <a:bodyPr lIns="357767" tIns="286209" rIns="357767" bIns="286209">
            <a:noAutofit/>
          </a:bodyPr>
          <a:lstStyle>
            <a:lvl1pPr marL="0" indent="0">
              <a:buNone/>
              <a:defRPr sz="4700">
                <a:gradFill>
                  <a:gsLst>
                    <a:gs pos="2655">
                      <a:schemeClr val="bg1"/>
                    </a:gs>
                    <a:gs pos="29000">
                      <a:schemeClr val="bg1"/>
                    </a:gs>
                  </a:gsLst>
                  <a:lin ang="5400000" scaled="0"/>
                </a:gradFill>
              </a:defRPr>
            </a:lvl1pPr>
            <a:lvl2pPr>
              <a:defRPr sz="4700"/>
            </a:lvl2pPr>
            <a:lvl3pPr>
              <a:defRPr sz="4700"/>
            </a:lvl3pPr>
            <a:lvl4pPr>
              <a:defRPr sz="4700"/>
            </a:lvl4pPr>
            <a:lvl5pPr>
              <a:defRPr sz="4700"/>
            </a:lvl5pPr>
          </a:lstStyle>
          <a:p>
            <a:pPr lvl="0"/>
            <a:r>
              <a:rPr lang="en-US" smtClean="0"/>
              <a:t>Click to edit Master text styles</a:t>
            </a:r>
          </a:p>
        </p:txBody>
      </p:sp>
      <p:sp>
        <p:nvSpPr>
          <p:cNvPr id="9" name="Content Placeholder 5"/>
          <p:cNvSpPr>
            <a:spLocks noGrp="1"/>
          </p:cNvSpPr>
          <p:nvPr>
            <p:ph sz="quarter" idx="14"/>
          </p:nvPr>
        </p:nvSpPr>
        <p:spPr>
          <a:xfrm>
            <a:off x="18456885" y="7754553"/>
            <a:ext cx="5377148" cy="5379312"/>
          </a:xfrm>
          <a:solidFill>
            <a:schemeClr val="accent1"/>
          </a:solidFill>
        </p:spPr>
        <p:txBody>
          <a:bodyPr lIns="357767" tIns="286209" rIns="357767" bIns="286209">
            <a:noAutofit/>
          </a:bodyPr>
          <a:lstStyle>
            <a:lvl1pPr marL="0" indent="0">
              <a:buNone/>
              <a:defRPr sz="4700">
                <a:gradFill>
                  <a:gsLst>
                    <a:gs pos="2655">
                      <a:schemeClr val="bg1"/>
                    </a:gs>
                    <a:gs pos="29000">
                      <a:schemeClr val="bg1"/>
                    </a:gs>
                  </a:gsLst>
                  <a:lin ang="5400000" scaled="0"/>
                </a:gradFill>
              </a:defRPr>
            </a:lvl1pPr>
            <a:lvl2pPr>
              <a:defRPr sz="4700"/>
            </a:lvl2pPr>
            <a:lvl3pPr>
              <a:defRPr sz="4700"/>
            </a:lvl3pPr>
            <a:lvl4pPr>
              <a:defRPr sz="4700"/>
            </a:lvl4pPr>
            <a:lvl5pPr>
              <a:defRPr sz="4700"/>
            </a:lvl5pPr>
          </a:lstStyle>
          <a:p>
            <a:pPr lvl="0"/>
            <a:r>
              <a:rPr lang="en-US" smtClean="0"/>
              <a:t>Click to edit Master text styles</a:t>
            </a:r>
          </a:p>
        </p:txBody>
      </p:sp>
    </p:spTree>
    <p:extLst>
      <p:ext uri="{BB962C8B-B14F-4D97-AF65-F5344CB8AC3E}">
        <p14:creationId xmlns:p14="http://schemas.microsoft.com/office/powerpoint/2010/main" val="8877343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hf sldNum="0"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Title &amp; Content Bulleted Tex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7713" y="582215"/>
            <a:ext cx="23301599" cy="1793035"/>
          </a:xfrm>
        </p:spPr>
        <p:txBody>
          <a:bodyPr/>
          <a:lstStyle>
            <a:lvl1pPr>
              <a:defRPr sz="11400">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538340" y="3327886"/>
            <a:ext cx="21508593" cy="9805990"/>
          </a:xfrm>
        </p:spPr>
        <p:txBody>
          <a:bodyPr/>
          <a:lstStyle>
            <a:lvl1pPr>
              <a:defRPr sz="4900">
                <a:gradFill>
                  <a:gsLst>
                    <a:gs pos="1250">
                      <a:schemeClr val="tx1"/>
                    </a:gs>
                    <a:gs pos="100000">
                      <a:schemeClr val="tx1"/>
                    </a:gs>
                  </a:gsLst>
                  <a:lin ang="5400000" scaled="0"/>
                </a:gradFill>
                <a:latin typeface="+mn-lt"/>
              </a:defRPr>
            </a:lvl1pPr>
            <a:lvl2pPr>
              <a:defRPr sz="4700"/>
            </a:lvl2pPr>
            <a:lvl3pPr>
              <a:defRPr sz="3700"/>
            </a:lvl3pPr>
            <a:lvl4pPr>
              <a:defRPr sz="3500"/>
            </a:lvl4pPr>
            <a:lvl5pPr>
              <a:defRPr sz="3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24768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hf sldNum="0" hdr="0" dt="0"/>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Thank You">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7717" y="4175808"/>
            <a:ext cx="23305609" cy="1799330"/>
          </a:xfrm>
        </p:spPr>
        <p:txBody>
          <a:bodyPr/>
          <a:lstStyle>
            <a:lvl1pPr>
              <a:defRPr sz="11600"/>
            </a:lvl1pPr>
          </a:lstStyle>
          <a:p>
            <a:r>
              <a:rPr lang="en-US" dirty="0" smtClean="0"/>
              <a:t>Thank you</a:t>
            </a:r>
            <a:endParaRPr lang="en-US" dirty="0"/>
          </a:p>
        </p:txBody>
      </p:sp>
    </p:spTree>
    <p:extLst>
      <p:ext uri="{BB962C8B-B14F-4D97-AF65-F5344CB8AC3E}">
        <p14:creationId xmlns:p14="http://schemas.microsoft.com/office/powerpoint/2010/main" val="2893452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Picture Placeholder 2"/>
          <p:cNvSpPr>
            <a:spLocks noGrp="1"/>
          </p:cNvSpPr>
          <p:nvPr>
            <p:ph type="pic" sz="quarter" idx="11" hasCustomPrompt="1"/>
          </p:nvPr>
        </p:nvSpPr>
        <p:spPr>
          <a:xfrm>
            <a:off x="1" y="17"/>
            <a:ext cx="13305280" cy="13716000"/>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3" name="Slide Number Placeholder 5"/>
          <p:cNvSpPr txBox="1">
            <a:spLocks/>
          </p:cNvSpPr>
          <p:nvPr userDrawn="1"/>
        </p:nvSpPr>
        <p:spPr>
          <a:xfrm>
            <a:off x="20807318" y="12884028"/>
            <a:ext cx="748416" cy="656589"/>
          </a:xfrm>
          <a:prstGeom prst="rect">
            <a:avLst/>
          </a:prstGeom>
        </p:spPr>
        <p:txBody>
          <a:bodyPr vert="horz" wrap="none" lIns="243074" tIns="121541" rIns="243074" bIns="121541"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2400" smtClean="0">
                <a:solidFill>
                  <a:schemeClr val="tx1"/>
                </a:solidFill>
                <a:ea typeface="Open Sans Light" panose="020B0306030504020204" pitchFamily="34" charset="0"/>
                <a:cs typeface="Open Sans Light" panose="020B0306030504020204" pitchFamily="34" charset="0"/>
              </a:rPr>
              <a:pPr algn="l"/>
              <a:t>‹#›</a:t>
            </a:fld>
            <a:endParaRPr lang="en-US" sz="2400" dirty="0">
              <a:solidFill>
                <a:schemeClr val="tx1"/>
              </a:solidFill>
              <a:ea typeface="Open Sans Light" panose="020B0306030504020204" pitchFamily="34" charset="0"/>
              <a:cs typeface="Open Sans Light" panose="020B0306030504020204" pitchFamily="34" charset="0"/>
            </a:endParaRPr>
          </a:p>
        </p:txBody>
      </p:sp>
      <p:sp>
        <p:nvSpPr>
          <p:cNvPr id="5" name="Oval 4"/>
          <p:cNvSpPr/>
          <p:nvPr userDrawn="1"/>
        </p:nvSpPr>
        <p:spPr>
          <a:xfrm>
            <a:off x="21993160" y="12919600"/>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6" name="Rectangle 9"/>
          <p:cNvSpPr/>
          <p:nvPr userDrawn="1"/>
        </p:nvSpPr>
        <p:spPr>
          <a:xfrm rot="2700000">
            <a:off x="22221350"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7" name="Oval 6"/>
          <p:cNvSpPr/>
          <p:nvPr userDrawn="1"/>
        </p:nvSpPr>
        <p:spPr>
          <a:xfrm rot="10800000">
            <a:off x="22668600" y="12919606"/>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8" name="Rectangle 9"/>
          <p:cNvSpPr/>
          <p:nvPr userDrawn="1"/>
        </p:nvSpPr>
        <p:spPr>
          <a:xfrm rot="13500000">
            <a:off x="22807164"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9" name="Action Button: Forward or Next 8">
            <a:hlinkClick r:id="" action="ppaction://hlinkshowjump?jump=nextslide" highlightClick="1"/>
          </p:cNvPr>
          <p:cNvSpPr/>
          <p:nvPr userDrawn="1"/>
        </p:nvSpPr>
        <p:spPr>
          <a:xfrm>
            <a:off x="22659247" y="12884443"/>
            <a:ext cx="664846" cy="665019"/>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10" name="Rectangle 9">
            <a:hlinkClick r:id="" action="ppaction://hlinkshowjump?jump=previousslide" highlightClick="1"/>
          </p:cNvPr>
          <p:cNvSpPr/>
          <p:nvPr userDrawn="1"/>
        </p:nvSpPr>
        <p:spPr>
          <a:xfrm>
            <a:off x="21912317" y="12875329"/>
            <a:ext cx="664846" cy="665019"/>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11" name="Slide Number Placeholder 5"/>
          <p:cNvSpPr txBox="1">
            <a:spLocks/>
          </p:cNvSpPr>
          <p:nvPr userDrawn="1"/>
        </p:nvSpPr>
        <p:spPr>
          <a:xfrm>
            <a:off x="791715" y="12930071"/>
            <a:ext cx="5200295"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Sphere3D</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p:cNvCxnSpPr/>
          <p:nvPr userDrawn="1"/>
        </p:nvCxnSpPr>
        <p:spPr>
          <a:xfrm>
            <a:off x="17" y="12752358"/>
            <a:ext cx="2437765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20056584" y="12930073"/>
            <a:ext cx="1282457"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Page:</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userDrawn="1"/>
        </p:nvSpPr>
        <p:spPr>
          <a:xfrm>
            <a:off x="3391866" y="12977013"/>
            <a:ext cx="17512162" cy="461667"/>
          </a:xfrm>
          <a:prstGeom prst="rect">
            <a:avLst/>
          </a:prstGeom>
          <a:noFill/>
        </p:spPr>
        <p:txBody>
          <a:bodyPr wrap="square" lIns="0" tIns="45622" rIns="0" bIns="45622" rtlCol="0">
            <a:spAutoFit/>
          </a:bodyPr>
          <a:lstStyle/>
          <a:p>
            <a:pPr algn="just" defTabSz="1823041"/>
            <a:r>
              <a:rPr lang="en-US" sz="2400" dirty="0" smtClean="0">
                <a:solidFill>
                  <a:schemeClr val="tx1"/>
                </a:solidFill>
              </a:rPr>
              <a:t>	FOR INTERNAL USE ONLY 			NOT FOR DISTRIBUTION</a:t>
            </a:r>
            <a:endParaRPr lang="en-US" sz="2400" dirty="0">
              <a:solidFill>
                <a:schemeClr val="tx1"/>
              </a:solidFill>
            </a:endParaRPr>
          </a:p>
        </p:txBody>
      </p:sp>
    </p:spTree>
    <p:extLst>
      <p:ext uri="{BB962C8B-B14F-4D97-AF65-F5344CB8AC3E}">
        <p14:creationId xmlns:p14="http://schemas.microsoft.com/office/powerpoint/2010/main" val="1703365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1359706" y="8427248"/>
            <a:ext cx="10237089" cy="889000"/>
          </a:xfrm>
        </p:spPr>
        <p:txBody>
          <a:bodyPr anchor="b"/>
          <a:lstStyle>
            <a:lvl1pPr marL="0" indent="0">
              <a:buNone/>
              <a:defRPr sz="4700">
                <a:solidFill>
                  <a:schemeClr val="accent6">
                    <a:lumMod val="60000"/>
                    <a:lumOff val="40000"/>
                  </a:schemeClr>
                </a:solidFill>
                <a:latin typeface="Arial" pitchFamily="34" charset="0"/>
                <a:cs typeface="Arial" pitchFamily="34" charset="0"/>
              </a:defRPr>
            </a:lvl1pPr>
            <a:lvl2pPr marL="1217026" indent="0">
              <a:buNone/>
              <a:defRPr sz="4700">
                <a:solidFill>
                  <a:schemeClr val="tx1">
                    <a:tint val="75000"/>
                  </a:schemeClr>
                </a:solidFill>
              </a:defRPr>
            </a:lvl2pPr>
            <a:lvl3pPr marL="2434048" indent="0">
              <a:buNone/>
              <a:defRPr sz="4300">
                <a:solidFill>
                  <a:schemeClr val="tx1">
                    <a:tint val="75000"/>
                  </a:schemeClr>
                </a:solidFill>
              </a:defRPr>
            </a:lvl3pPr>
            <a:lvl4pPr marL="3651078" indent="0">
              <a:buNone/>
              <a:defRPr sz="3700">
                <a:solidFill>
                  <a:schemeClr val="tx1">
                    <a:tint val="75000"/>
                  </a:schemeClr>
                </a:solidFill>
              </a:defRPr>
            </a:lvl4pPr>
            <a:lvl5pPr marL="4868095" indent="0">
              <a:buNone/>
              <a:defRPr sz="3700">
                <a:solidFill>
                  <a:schemeClr val="tx1">
                    <a:tint val="75000"/>
                  </a:schemeClr>
                </a:solidFill>
              </a:defRPr>
            </a:lvl5pPr>
            <a:lvl6pPr marL="6085125" indent="0">
              <a:buNone/>
              <a:defRPr sz="3700">
                <a:solidFill>
                  <a:schemeClr val="tx1">
                    <a:tint val="75000"/>
                  </a:schemeClr>
                </a:solidFill>
              </a:defRPr>
            </a:lvl6pPr>
            <a:lvl7pPr marL="7302143" indent="0">
              <a:buNone/>
              <a:defRPr sz="3700">
                <a:solidFill>
                  <a:schemeClr val="tx1">
                    <a:tint val="75000"/>
                  </a:schemeClr>
                </a:solidFill>
              </a:defRPr>
            </a:lvl7pPr>
            <a:lvl8pPr marL="8519167" indent="0">
              <a:buNone/>
              <a:defRPr sz="3700">
                <a:solidFill>
                  <a:schemeClr val="tx1">
                    <a:tint val="75000"/>
                  </a:schemeClr>
                </a:solidFill>
              </a:defRPr>
            </a:lvl8pPr>
            <a:lvl9pPr marL="9736193" indent="0">
              <a:buNone/>
              <a:defRPr sz="37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90879837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4" name="Rectangle 3"/>
          <p:cNvSpPr/>
          <p:nvPr/>
        </p:nvSpPr>
        <p:spPr>
          <a:xfrm>
            <a:off x="7" y="4"/>
            <a:ext cx="24377650" cy="11912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43395" tIns="121700" rIns="243395" bIns="121700" rtlCol="0" anchor="ctr"/>
          <a:lstStyle/>
          <a:p>
            <a:pPr algn="ctr" defTabSz="1217026"/>
            <a:endParaRPr lang="en-US" sz="3500">
              <a:solidFill>
                <a:prstClr val="white"/>
              </a:solidFill>
              <a:latin typeface="Calibri"/>
            </a:endParaRPr>
          </a:p>
        </p:txBody>
      </p:sp>
      <p:sp>
        <p:nvSpPr>
          <p:cNvPr id="2" name="Title 1"/>
          <p:cNvSpPr>
            <a:spLocks noGrp="1"/>
          </p:cNvSpPr>
          <p:nvPr>
            <p:ph type="title"/>
          </p:nvPr>
        </p:nvSpPr>
        <p:spPr>
          <a:xfrm>
            <a:off x="1218883" y="6538094"/>
            <a:ext cx="21427787" cy="1775106"/>
          </a:xfrm>
        </p:spPr>
        <p:txBody>
          <a:bodyPr anchor="t"/>
          <a:lstStyle>
            <a:lvl1pPr algn="l">
              <a:defRPr sz="96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2" name="TextBox 11"/>
          <p:cNvSpPr txBox="1"/>
          <p:nvPr/>
        </p:nvSpPr>
        <p:spPr>
          <a:xfrm>
            <a:off x="0" y="12649239"/>
            <a:ext cx="1828324" cy="819351"/>
          </a:xfrm>
          <a:prstGeom prst="rect">
            <a:avLst/>
          </a:prstGeom>
          <a:noFill/>
        </p:spPr>
        <p:txBody>
          <a:bodyPr lIns="243395" tIns="121700" rIns="243395" bIns="121700">
            <a:spAutoFit/>
          </a:bodyPr>
          <a:lstStyle/>
          <a:p>
            <a:pPr algn="ctr" defTabSz="2434048">
              <a:defRPr/>
            </a:pPr>
            <a:fld id="{20B0A04A-B8A3-428A-BC26-7F23AEE053E3}" type="slidenum">
              <a:rPr lang="en-US">
                <a:solidFill>
                  <a:prstClr val="white"/>
                </a:solidFill>
                <a:latin typeface="Arial Black" pitchFamily="34" charset="0"/>
              </a:rPr>
              <a:pPr algn="ctr" defTabSz="2434048">
                <a:defRPr/>
              </a:pPr>
              <a:t>‹#›</a:t>
            </a:fld>
            <a:endParaRPr lang="en-US" dirty="0">
              <a:solidFill>
                <a:prstClr val="white"/>
              </a:solidFill>
              <a:latin typeface="Arial Black" pitchFamily="34" charset="0"/>
            </a:endParaRPr>
          </a:p>
        </p:txBody>
      </p:sp>
      <p:sp>
        <p:nvSpPr>
          <p:cNvPr id="18" name="TextBox 17"/>
          <p:cNvSpPr txBox="1"/>
          <p:nvPr/>
        </p:nvSpPr>
        <p:spPr>
          <a:xfrm>
            <a:off x="9370159" y="12944479"/>
            <a:ext cx="5688118" cy="584473"/>
          </a:xfrm>
          <a:prstGeom prst="rect">
            <a:avLst/>
          </a:prstGeom>
          <a:noFill/>
        </p:spPr>
        <p:txBody>
          <a:bodyPr lIns="243395" tIns="121700" rIns="243395" bIns="121700">
            <a:spAutoFit/>
          </a:bodyPr>
          <a:lstStyle/>
          <a:p>
            <a:pPr algn="ctr" defTabSz="2434048">
              <a:defRPr/>
            </a:pPr>
            <a:r>
              <a:rPr lang="en-US" sz="2200" dirty="0">
                <a:solidFill>
                  <a:prstClr val="white"/>
                </a:solidFill>
                <a:latin typeface="Arial" pitchFamily="34" charset="0"/>
                <a:cs typeface="Arial" pitchFamily="34" charset="0"/>
              </a:rPr>
              <a:t>© 2010 Overland Storage, Inc.</a:t>
            </a:r>
          </a:p>
        </p:txBody>
      </p:sp>
      <p:sp>
        <p:nvSpPr>
          <p:cNvPr id="29" name="TextBox 28"/>
          <p:cNvSpPr txBox="1"/>
          <p:nvPr/>
        </p:nvSpPr>
        <p:spPr>
          <a:xfrm>
            <a:off x="888775" y="12534419"/>
            <a:ext cx="1237801" cy="615250"/>
          </a:xfrm>
          <a:prstGeom prst="rect">
            <a:avLst/>
          </a:prstGeom>
          <a:noFill/>
        </p:spPr>
        <p:txBody>
          <a:bodyPr wrap="square" lIns="243395" tIns="121700" rIns="243395" bIns="121700" anchor="b">
            <a:spAutoFit/>
          </a:bodyPr>
          <a:lstStyle/>
          <a:p>
            <a:pPr defTabSz="2434048">
              <a:defRPr/>
            </a:pPr>
            <a:fld id="{20B0A04A-B8A3-428A-BC26-7F23AEE053E3}" type="slidenum">
              <a:rPr lang="en-US" sz="2400" smtClean="0">
                <a:solidFill>
                  <a:srgbClr val="808080"/>
                </a:solidFill>
                <a:latin typeface="Arial" pitchFamily="34" charset="0"/>
                <a:cs typeface="Arial" pitchFamily="34" charset="0"/>
              </a:rPr>
              <a:pPr defTabSz="2434048">
                <a:defRPr/>
              </a:pPr>
              <a:t>‹#›</a:t>
            </a:fld>
            <a:endParaRPr lang="en-US" sz="2400" dirty="0">
              <a:solidFill>
                <a:srgbClr val="808080"/>
              </a:solidFill>
              <a:latin typeface="Arial" pitchFamily="34" charset="0"/>
              <a:cs typeface="Arial" pitchFamily="34" charset="0"/>
            </a:endParaRPr>
          </a:p>
        </p:txBody>
      </p:sp>
      <p:pic>
        <p:nvPicPr>
          <p:cNvPr id="34" name="Picture 3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524824" y="12520732"/>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7"/>
          <p:cNvSpPr/>
          <p:nvPr userDrawn="1"/>
        </p:nvSpPr>
        <p:spPr>
          <a:xfrm>
            <a:off x="7" y="4"/>
            <a:ext cx="24377650" cy="11912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43221" tIns="121604" rIns="243221" bIns="121604" rtlCol="0" anchor="ctr"/>
          <a:lstStyle/>
          <a:p>
            <a:pPr algn="ctr" defTabSz="1216093"/>
            <a:endParaRPr lang="en-US" sz="4700">
              <a:solidFill>
                <a:prstClr val="white"/>
              </a:solidFill>
              <a:latin typeface="Calibri"/>
            </a:endParaRPr>
          </a:p>
        </p:txBody>
      </p:sp>
      <p:sp>
        <p:nvSpPr>
          <p:cNvPr id="9" name="TextBox 8"/>
          <p:cNvSpPr txBox="1"/>
          <p:nvPr userDrawn="1"/>
        </p:nvSpPr>
        <p:spPr>
          <a:xfrm>
            <a:off x="0" y="12649246"/>
            <a:ext cx="1828324" cy="819157"/>
          </a:xfrm>
          <a:prstGeom prst="rect">
            <a:avLst/>
          </a:prstGeom>
          <a:noFill/>
        </p:spPr>
        <p:txBody>
          <a:bodyPr lIns="243221" tIns="121604" rIns="243221" bIns="121604">
            <a:spAutoFit/>
          </a:bodyPr>
          <a:lstStyle/>
          <a:p>
            <a:pPr algn="ctr" defTabSz="2432180">
              <a:defRPr/>
            </a:pPr>
            <a:fld id="{20B0A04A-B8A3-428A-BC26-7F23AEE053E3}" type="slidenum">
              <a:rPr lang="en-US">
                <a:solidFill>
                  <a:prstClr val="white"/>
                </a:solidFill>
                <a:latin typeface="Arial Black" pitchFamily="34" charset="0"/>
              </a:rPr>
              <a:pPr algn="ctr" defTabSz="2432180">
                <a:defRPr/>
              </a:pPr>
              <a:t>‹#›</a:t>
            </a:fld>
            <a:endParaRPr lang="en-US" dirty="0">
              <a:solidFill>
                <a:prstClr val="white"/>
              </a:solidFill>
              <a:latin typeface="Arial Black" pitchFamily="34" charset="0"/>
            </a:endParaRPr>
          </a:p>
        </p:txBody>
      </p:sp>
      <p:sp>
        <p:nvSpPr>
          <p:cNvPr id="10" name="TextBox 9"/>
          <p:cNvSpPr txBox="1"/>
          <p:nvPr userDrawn="1"/>
        </p:nvSpPr>
        <p:spPr>
          <a:xfrm>
            <a:off x="9370159" y="12944486"/>
            <a:ext cx="5688118" cy="584279"/>
          </a:xfrm>
          <a:prstGeom prst="rect">
            <a:avLst/>
          </a:prstGeom>
          <a:noFill/>
        </p:spPr>
        <p:txBody>
          <a:bodyPr lIns="243221" tIns="121604" rIns="243221" bIns="121604">
            <a:spAutoFit/>
          </a:bodyPr>
          <a:lstStyle/>
          <a:p>
            <a:pPr algn="ctr" defTabSz="2432180">
              <a:defRPr/>
            </a:pPr>
            <a:r>
              <a:rPr lang="en-US" sz="2200" dirty="0">
                <a:solidFill>
                  <a:prstClr val="white"/>
                </a:solidFill>
                <a:latin typeface="Arial" pitchFamily="34" charset="0"/>
                <a:cs typeface="Arial" pitchFamily="34" charset="0"/>
              </a:rPr>
              <a:t>© 2010 Overland Storage, Inc.</a:t>
            </a:r>
          </a:p>
        </p:txBody>
      </p:sp>
      <p:sp>
        <p:nvSpPr>
          <p:cNvPr id="11" name="TextBox 10"/>
          <p:cNvSpPr txBox="1"/>
          <p:nvPr userDrawn="1"/>
        </p:nvSpPr>
        <p:spPr>
          <a:xfrm>
            <a:off x="888775" y="12534614"/>
            <a:ext cx="1237801" cy="615056"/>
          </a:xfrm>
          <a:prstGeom prst="rect">
            <a:avLst/>
          </a:prstGeom>
          <a:noFill/>
        </p:spPr>
        <p:txBody>
          <a:bodyPr wrap="square" lIns="243221" tIns="121604" rIns="243221" bIns="121604" anchor="b">
            <a:spAutoFit/>
          </a:bodyPr>
          <a:lstStyle/>
          <a:p>
            <a:pPr defTabSz="2432180">
              <a:defRPr/>
            </a:pPr>
            <a:fld id="{20B0A04A-B8A3-428A-BC26-7F23AEE053E3}" type="slidenum">
              <a:rPr lang="en-US" sz="2400" smtClean="0">
                <a:solidFill>
                  <a:srgbClr val="808080"/>
                </a:solidFill>
                <a:latin typeface="Arial" pitchFamily="34" charset="0"/>
                <a:cs typeface="Arial" pitchFamily="34" charset="0"/>
              </a:rPr>
              <a:pPr defTabSz="2432180">
                <a:defRPr/>
              </a:pPr>
              <a:t>‹#›</a:t>
            </a:fld>
            <a:endParaRPr lang="en-US" sz="2400" dirty="0">
              <a:solidFill>
                <a:srgbClr val="808080"/>
              </a:solidFill>
              <a:latin typeface="Arial" pitchFamily="34" charset="0"/>
              <a:cs typeface="Arial" pitchFamily="34" charset="0"/>
            </a:endParaRPr>
          </a:p>
        </p:txBody>
      </p:sp>
      <p:pic>
        <p:nvPicPr>
          <p:cNvPr id="13" name="Picture 1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524848" y="12520732"/>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3487725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888772" y="2235199"/>
            <a:ext cx="22269999" cy="9601201"/>
          </a:xfrm>
        </p:spPr>
        <p:txBody>
          <a:bodyPr/>
          <a:lstStyle>
            <a:lvl1pPr>
              <a:buClr>
                <a:schemeClr val="accent6"/>
              </a:buClr>
              <a:buFont typeface="Arial" pitchFamily="34" charset="0"/>
              <a:buChar char="•"/>
              <a:defRPr sz="5300">
                <a:solidFill>
                  <a:schemeClr val="tx1">
                    <a:lumMod val="75000"/>
                  </a:schemeClr>
                </a:solidFill>
                <a:latin typeface="Arial" pitchFamily="34" charset="0"/>
                <a:cs typeface="Arial" pitchFamily="34" charset="0"/>
              </a:defRPr>
            </a:lvl1pPr>
            <a:lvl2pPr>
              <a:buClr>
                <a:schemeClr val="accent6"/>
              </a:buClr>
              <a:defRPr sz="4700">
                <a:solidFill>
                  <a:schemeClr val="tx1">
                    <a:lumMod val="75000"/>
                  </a:schemeClr>
                </a:solidFill>
                <a:latin typeface="Arial" pitchFamily="34" charset="0"/>
                <a:cs typeface="Arial" pitchFamily="34" charset="0"/>
              </a:defRPr>
            </a:lvl2pPr>
            <a:lvl3pPr>
              <a:buClr>
                <a:schemeClr val="accent6"/>
              </a:buClr>
              <a:defRPr sz="4300">
                <a:solidFill>
                  <a:schemeClr val="tx1">
                    <a:lumMod val="75000"/>
                  </a:schemeClr>
                </a:solidFill>
                <a:latin typeface="Arial" pitchFamily="34" charset="0"/>
                <a:cs typeface="Arial" pitchFamily="34" charset="0"/>
              </a:defRPr>
            </a:lvl3pPr>
            <a:lvl4pPr>
              <a:buClr>
                <a:schemeClr val="accent6"/>
              </a:buClr>
              <a:defRPr sz="3700">
                <a:solidFill>
                  <a:schemeClr val="tx1">
                    <a:lumMod val="75000"/>
                  </a:schemeClr>
                </a:solidFill>
                <a:latin typeface="Arial" pitchFamily="34" charset="0"/>
                <a:cs typeface="Arial" pitchFamily="34" charset="0"/>
              </a:defRPr>
            </a:lvl4pPr>
            <a:lvl5pPr>
              <a:buClr>
                <a:schemeClr val="accent6"/>
              </a:buClr>
              <a:defRPr sz="37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708702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888772" y="508669"/>
            <a:ext cx="22269999" cy="1371601"/>
          </a:xfrm>
          <a:prstGeom prst="rect">
            <a:avLst/>
          </a:prstGeom>
          <a:noFill/>
          <a:ln w="9525">
            <a:noFill/>
            <a:miter lim="800000"/>
            <a:headEnd/>
            <a:tailEnd/>
          </a:ln>
        </p:spPr>
        <p:txBody>
          <a:bodyPr vert="horz" wrap="square" lIns="243395" tIns="121700" rIns="243395" bIns="12170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70319948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5_Section Header">
    <p:spTree>
      <p:nvGrpSpPr>
        <p:cNvPr id="1" name=""/>
        <p:cNvGrpSpPr/>
        <p:nvPr/>
      </p:nvGrpSpPr>
      <p:grpSpPr>
        <a:xfrm>
          <a:off x="0" y="0"/>
          <a:ext cx="0" cy="0"/>
          <a:chOff x="0" y="0"/>
          <a:chExt cx="0" cy="0"/>
        </a:xfrm>
      </p:grpSpPr>
      <p:sp>
        <p:nvSpPr>
          <p:cNvPr id="4" name="Rectangle 3"/>
          <p:cNvSpPr/>
          <p:nvPr/>
        </p:nvSpPr>
        <p:spPr>
          <a:xfrm>
            <a:off x="7" y="4"/>
            <a:ext cx="24377650" cy="11912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395" tIns="121700" rIns="243395" bIns="121700" rtlCol="0" anchor="ctr"/>
          <a:lstStyle/>
          <a:p>
            <a:pPr algn="ctr" defTabSz="1217026"/>
            <a:endParaRPr lang="en-US" sz="3500">
              <a:solidFill>
                <a:prstClr val="white"/>
              </a:solidFill>
              <a:latin typeface="Calibri"/>
            </a:endParaRPr>
          </a:p>
        </p:txBody>
      </p:sp>
      <p:sp>
        <p:nvSpPr>
          <p:cNvPr id="2" name="Title 1"/>
          <p:cNvSpPr>
            <a:spLocks noGrp="1"/>
          </p:cNvSpPr>
          <p:nvPr>
            <p:ph type="title"/>
          </p:nvPr>
        </p:nvSpPr>
        <p:spPr>
          <a:xfrm>
            <a:off x="1218883" y="6538094"/>
            <a:ext cx="21427787" cy="1775106"/>
          </a:xfrm>
        </p:spPr>
        <p:txBody>
          <a:bodyPr anchor="t"/>
          <a:lstStyle>
            <a:lvl1pPr algn="l">
              <a:defRPr sz="96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p:nvSpPr>
        <p:spPr>
          <a:xfrm>
            <a:off x="9370159" y="12944479"/>
            <a:ext cx="5688118" cy="584473"/>
          </a:xfrm>
          <a:prstGeom prst="rect">
            <a:avLst/>
          </a:prstGeom>
          <a:noFill/>
        </p:spPr>
        <p:txBody>
          <a:bodyPr lIns="243395" tIns="121700" rIns="243395" bIns="121700">
            <a:spAutoFit/>
          </a:bodyPr>
          <a:lstStyle/>
          <a:p>
            <a:pPr algn="ctr" defTabSz="2434048">
              <a:defRPr/>
            </a:pPr>
            <a:r>
              <a:rPr lang="en-US" sz="2200" dirty="0">
                <a:solidFill>
                  <a:prstClr val="white"/>
                </a:solidFill>
                <a:latin typeface="Arial" pitchFamily="34" charset="0"/>
                <a:cs typeface="Arial" pitchFamily="34" charset="0"/>
              </a:rPr>
              <a:t>© 2010 Overland Storage, Inc.</a:t>
            </a:r>
          </a:p>
        </p:txBody>
      </p:sp>
      <p:sp>
        <p:nvSpPr>
          <p:cNvPr id="13" name="TextBox 12"/>
          <p:cNvSpPr txBox="1"/>
          <p:nvPr/>
        </p:nvSpPr>
        <p:spPr>
          <a:xfrm>
            <a:off x="888775" y="12534419"/>
            <a:ext cx="1237801" cy="615250"/>
          </a:xfrm>
          <a:prstGeom prst="rect">
            <a:avLst/>
          </a:prstGeom>
          <a:noFill/>
        </p:spPr>
        <p:txBody>
          <a:bodyPr wrap="square" lIns="243395" tIns="121700" rIns="243395" bIns="121700" anchor="b">
            <a:spAutoFit/>
          </a:bodyPr>
          <a:lstStyle/>
          <a:p>
            <a:pPr defTabSz="2434048">
              <a:defRPr/>
            </a:pPr>
            <a:fld id="{20B0A04A-B8A3-428A-BC26-7F23AEE053E3}" type="slidenum">
              <a:rPr lang="en-US" sz="2400" smtClean="0">
                <a:solidFill>
                  <a:srgbClr val="808080"/>
                </a:solidFill>
                <a:latin typeface="Arial" pitchFamily="34" charset="0"/>
                <a:cs typeface="Arial" pitchFamily="34" charset="0"/>
              </a:rPr>
              <a:pPr defTabSz="2434048">
                <a:defRPr/>
              </a:pPr>
              <a:t>‹#›</a:t>
            </a:fld>
            <a:endParaRPr lang="en-US" sz="2400" dirty="0">
              <a:solidFill>
                <a:srgbClr val="808080"/>
              </a:solidFill>
              <a:latin typeface="Arial" pitchFamily="34" charset="0"/>
              <a:cs typeface="Arial" pitchFamily="34" charset="0"/>
            </a:endParaRPr>
          </a:p>
        </p:txBody>
      </p:sp>
      <p:pic>
        <p:nvPicPr>
          <p:cNvPr id="11" name="Picture 1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372474" y="12534114"/>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p:nvPr userDrawn="1"/>
        </p:nvSpPr>
        <p:spPr>
          <a:xfrm>
            <a:off x="7" y="4"/>
            <a:ext cx="24377650" cy="11912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221" tIns="121604" rIns="243221" bIns="121604" rtlCol="0" anchor="ctr"/>
          <a:lstStyle/>
          <a:p>
            <a:pPr algn="ctr" defTabSz="1216093"/>
            <a:endParaRPr lang="en-US" sz="4700">
              <a:solidFill>
                <a:prstClr val="white"/>
              </a:solidFill>
              <a:latin typeface="Calibri"/>
            </a:endParaRPr>
          </a:p>
        </p:txBody>
      </p:sp>
      <p:sp>
        <p:nvSpPr>
          <p:cNvPr id="8" name="TextBox 7"/>
          <p:cNvSpPr txBox="1"/>
          <p:nvPr userDrawn="1"/>
        </p:nvSpPr>
        <p:spPr>
          <a:xfrm>
            <a:off x="9370159" y="12944486"/>
            <a:ext cx="5688118" cy="584279"/>
          </a:xfrm>
          <a:prstGeom prst="rect">
            <a:avLst/>
          </a:prstGeom>
          <a:noFill/>
        </p:spPr>
        <p:txBody>
          <a:bodyPr lIns="243221" tIns="121604" rIns="243221" bIns="121604">
            <a:spAutoFit/>
          </a:bodyPr>
          <a:lstStyle/>
          <a:p>
            <a:pPr algn="ctr" defTabSz="2432180">
              <a:defRPr/>
            </a:pPr>
            <a:r>
              <a:rPr lang="en-US" sz="2200" dirty="0">
                <a:solidFill>
                  <a:prstClr val="white"/>
                </a:solidFill>
                <a:latin typeface="Arial" pitchFamily="34" charset="0"/>
                <a:cs typeface="Arial" pitchFamily="34" charset="0"/>
              </a:rPr>
              <a:t>© 2010 Overland Storage, Inc.</a:t>
            </a:r>
          </a:p>
        </p:txBody>
      </p:sp>
      <p:sp>
        <p:nvSpPr>
          <p:cNvPr id="9" name="TextBox 8"/>
          <p:cNvSpPr txBox="1"/>
          <p:nvPr userDrawn="1"/>
        </p:nvSpPr>
        <p:spPr>
          <a:xfrm>
            <a:off x="888775" y="12534614"/>
            <a:ext cx="1237801" cy="615056"/>
          </a:xfrm>
          <a:prstGeom prst="rect">
            <a:avLst/>
          </a:prstGeom>
          <a:noFill/>
        </p:spPr>
        <p:txBody>
          <a:bodyPr wrap="square" lIns="243221" tIns="121604" rIns="243221" bIns="121604" anchor="b">
            <a:spAutoFit/>
          </a:bodyPr>
          <a:lstStyle/>
          <a:p>
            <a:pPr defTabSz="2432180">
              <a:defRPr/>
            </a:pPr>
            <a:fld id="{20B0A04A-B8A3-428A-BC26-7F23AEE053E3}" type="slidenum">
              <a:rPr lang="en-US" sz="2400" smtClean="0">
                <a:solidFill>
                  <a:srgbClr val="808080"/>
                </a:solidFill>
                <a:latin typeface="Arial" pitchFamily="34" charset="0"/>
                <a:cs typeface="Arial" pitchFamily="34" charset="0"/>
              </a:rPr>
              <a:pPr defTabSz="2432180">
                <a:defRPr/>
              </a:pPr>
              <a:t>‹#›</a:t>
            </a:fld>
            <a:endParaRPr lang="en-US" sz="2400" dirty="0">
              <a:solidFill>
                <a:srgbClr val="808080"/>
              </a:solidFill>
              <a:latin typeface="Arial" pitchFamily="34" charset="0"/>
              <a:cs typeface="Arial" pitchFamily="34" charset="0"/>
            </a:endParaRPr>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372483" y="12534114"/>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7144804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6_Section Header">
    <p:spTree>
      <p:nvGrpSpPr>
        <p:cNvPr id="1" name=""/>
        <p:cNvGrpSpPr/>
        <p:nvPr/>
      </p:nvGrpSpPr>
      <p:grpSpPr>
        <a:xfrm>
          <a:off x="0" y="0"/>
          <a:ext cx="0" cy="0"/>
          <a:chOff x="0" y="0"/>
          <a:chExt cx="0" cy="0"/>
        </a:xfrm>
      </p:grpSpPr>
      <p:sp>
        <p:nvSpPr>
          <p:cNvPr id="4" name="Rectangle 3"/>
          <p:cNvSpPr/>
          <p:nvPr/>
        </p:nvSpPr>
        <p:spPr>
          <a:xfrm>
            <a:off x="7" y="4"/>
            <a:ext cx="24377650" cy="11912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395" tIns="121700" rIns="243395" bIns="121700" rtlCol="0" anchor="ctr"/>
          <a:lstStyle/>
          <a:p>
            <a:pPr algn="ctr" defTabSz="1217026"/>
            <a:endParaRPr lang="en-US" sz="3500">
              <a:solidFill>
                <a:prstClr val="white"/>
              </a:solidFill>
              <a:latin typeface="Calibri"/>
            </a:endParaRPr>
          </a:p>
        </p:txBody>
      </p:sp>
      <p:sp>
        <p:nvSpPr>
          <p:cNvPr id="2" name="Title 1"/>
          <p:cNvSpPr>
            <a:spLocks noGrp="1"/>
          </p:cNvSpPr>
          <p:nvPr>
            <p:ph type="title"/>
          </p:nvPr>
        </p:nvSpPr>
        <p:spPr>
          <a:xfrm>
            <a:off x="1218883" y="6538094"/>
            <a:ext cx="21427787" cy="1775106"/>
          </a:xfrm>
        </p:spPr>
        <p:txBody>
          <a:bodyPr anchor="t"/>
          <a:lstStyle>
            <a:lvl1pPr algn="l">
              <a:defRPr sz="96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p:nvSpPr>
        <p:spPr>
          <a:xfrm>
            <a:off x="9370159" y="12944479"/>
            <a:ext cx="5688118" cy="584473"/>
          </a:xfrm>
          <a:prstGeom prst="rect">
            <a:avLst/>
          </a:prstGeom>
          <a:noFill/>
        </p:spPr>
        <p:txBody>
          <a:bodyPr lIns="243395" tIns="121700" rIns="243395" bIns="121700">
            <a:spAutoFit/>
          </a:bodyPr>
          <a:lstStyle/>
          <a:p>
            <a:pPr algn="ctr" defTabSz="2434048">
              <a:defRPr/>
            </a:pPr>
            <a:r>
              <a:rPr lang="en-US" sz="2200" dirty="0">
                <a:solidFill>
                  <a:prstClr val="white"/>
                </a:solidFill>
                <a:latin typeface="Arial" pitchFamily="34" charset="0"/>
                <a:cs typeface="Arial" pitchFamily="34" charset="0"/>
              </a:rPr>
              <a:t>© 2010 Overland Storage, Inc.</a:t>
            </a:r>
          </a:p>
        </p:txBody>
      </p:sp>
      <p:sp>
        <p:nvSpPr>
          <p:cNvPr id="13" name="TextBox 12"/>
          <p:cNvSpPr txBox="1"/>
          <p:nvPr/>
        </p:nvSpPr>
        <p:spPr>
          <a:xfrm>
            <a:off x="888775" y="12534419"/>
            <a:ext cx="1237801" cy="615250"/>
          </a:xfrm>
          <a:prstGeom prst="rect">
            <a:avLst/>
          </a:prstGeom>
          <a:noFill/>
        </p:spPr>
        <p:txBody>
          <a:bodyPr wrap="square" lIns="243395" tIns="121700" rIns="243395" bIns="121700" anchor="b">
            <a:spAutoFit/>
          </a:bodyPr>
          <a:lstStyle/>
          <a:p>
            <a:pPr defTabSz="2434048">
              <a:defRPr/>
            </a:pPr>
            <a:fld id="{20B0A04A-B8A3-428A-BC26-7F23AEE053E3}" type="slidenum">
              <a:rPr lang="en-US" sz="2400" smtClean="0">
                <a:solidFill>
                  <a:srgbClr val="808080"/>
                </a:solidFill>
                <a:latin typeface="Arial" pitchFamily="34" charset="0"/>
                <a:cs typeface="Arial" pitchFamily="34" charset="0"/>
              </a:rPr>
              <a:pPr defTabSz="2434048">
                <a:defRPr/>
              </a:pPr>
              <a:t>‹#›</a:t>
            </a:fld>
            <a:endParaRPr lang="en-US" sz="2400" dirty="0">
              <a:solidFill>
                <a:srgbClr val="808080"/>
              </a:solidFill>
              <a:latin typeface="Arial" pitchFamily="34" charset="0"/>
              <a:cs typeface="Arial" pitchFamily="34" charset="0"/>
            </a:endParaRPr>
          </a:p>
        </p:txBody>
      </p:sp>
      <p:pic>
        <p:nvPicPr>
          <p:cNvPr id="11" name="Picture 1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372474" y="12534114"/>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p:nvPr userDrawn="1"/>
        </p:nvSpPr>
        <p:spPr>
          <a:xfrm>
            <a:off x="7" y="4"/>
            <a:ext cx="24377650" cy="11912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221" tIns="121604" rIns="243221" bIns="121604" rtlCol="0" anchor="ctr"/>
          <a:lstStyle/>
          <a:p>
            <a:pPr algn="ctr" defTabSz="1216093"/>
            <a:endParaRPr lang="en-US" sz="4700">
              <a:solidFill>
                <a:prstClr val="white"/>
              </a:solidFill>
              <a:latin typeface="Calibri"/>
            </a:endParaRPr>
          </a:p>
        </p:txBody>
      </p:sp>
      <p:sp>
        <p:nvSpPr>
          <p:cNvPr id="8" name="TextBox 7"/>
          <p:cNvSpPr txBox="1"/>
          <p:nvPr userDrawn="1"/>
        </p:nvSpPr>
        <p:spPr>
          <a:xfrm>
            <a:off x="9370159" y="12944486"/>
            <a:ext cx="5688118" cy="584279"/>
          </a:xfrm>
          <a:prstGeom prst="rect">
            <a:avLst/>
          </a:prstGeom>
          <a:noFill/>
        </p:spPr>
        <p:txBody>
          <a:bodyPr lIns="243221" tIns="121604" rIns="243221" bIns="121604">
            <a:spAutoFit/>
          </a:bodyPr>
          <a:lstStyle/>
          <a:p>
            <a:pPr algn="ctr" defTabSz="2432180">
              <a:defRPr/>
            </a:pPr>
            <a:r>
              <a:rPr lang="en-US" sz="2200" dirty="0">
                <a:solidFill>
                  <a:prstClr val="white"/>
                </a:solidFill>
                <a:latin typeface="Arial" pitchFamily="34" charset="0"/>
                <a:cs typeface="Arial" pitchFamily="34" charset="0"/>
              </a:rPr>
              <a:t>© 2010 Overland Storage, Inc.</a:t>
            </a:r>
          </a:p>
        </p:txBody>
      </p:sp>
      <p:sp>
        <p:nvSpPr>
          <p:cNvPr id="9" name="TextBox 8"/>
          <p:cNvSpPr txBox="1"/>
          <p:nvPr userDrawn="1"/>
        </p:nvSpPr>
        <p:spPr>
          <a:xfrm>
            <a:off x="888775" y="12534614"/>
            <a:ext cx="1237801" cy="615056"/>
          </a:xfrm>
          <a:prstGeom prst="rect">
            <a:avLst/>
          </a:prstGeom>
          <a:noFill/>
        </p:spPr>
        <p:txBody>
          <a:bodyPr wrap="square" lIns="243221" tIns="121604" rIns="243221" bIns="121604" anchor="b">
            <a:spAutoFit/>
          </a:bodyPr>
          <a:lstStyle/>
          <a:p>
            <a:pPr defTabSz="2432180">
              <a:defRPr/>
            </a:pPr>
            <a:fld id="{20B0A04A-B8A3-428A-BC26-7F23AEE053E3}" type="slidenum">
              <a:rPr lang="en-US" sz="2400" smtClean="0">
                <a:solidFill>
                  <a:srgbClr val="808080"/>
                </a:solidFill>
                <a:latin typeface="Arial" pitchFamily="34" charset="0"/>
                <a:cs typeface="Arial" pitchFamily="34" charset="0"/>
              </a:rPr>
              <a:pPr defTabSz="2432180">
                <a:defRPr/>
              </a:pPr>
              <a:t>‹#›</a:t>
            </a:fld>
            <a:endParaRPr lang="en-US" sz="2400" dirty="0">
              <a:solidFill>
                <a:srgbClr val="808080"/>
              </a:solidFill>
              <a:latin typeface="Arial" pitchFamily="34" charset="0"/>
              <a:cs typeface="Arial" pitchFamily="34" charset="0"/>
            </a:endParaRPr>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372483" y="12534114"/>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8162866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8" name="Rectangle 7"/>
          <p:cNvSpPr/>
          <p:nvPr/>
        </p:nvSpPr>
        <p:spPr>
          <a:xfrm>
            <a:off x="25403" y="12344406"/>
            <a:ext cx="24377650" cy="1371601"/>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43395" tIns="121700" rIns="243395" bIns="121700" anchor="ctr"/>
          <a:lstStyle/>
          <a:p>
            <a:pPr algn="ctr" defTabSz="1217026">
              <a:defRPr/>
            </a:pPr>
            <a:endParaRPr lang="en-US" sz="3500" dirty="0">
              <a:solidFill>
                <a:prstClr val="white"/>
              </a:solidFill>
              <a:latin typeface="Calibri"/>
            </a:endParaRPr>
          </a:p>
        </p:txBody>
      </p:sp>
      <p:pic>
        <p:nvPicPr>
          <p:cNvPr id="13" name="Picture 14" descr="Ovr-White-Logo-Gradient.png"/>
          <p:cNvPicPr>
            <a:picLocks noChangeAspect="1"/>
          </p:cNvPicPr>
          <p:nvPr/>
        </p:nvPicPr>
        <p:blipFill>
          <a:blip r:embed="rId2" cstate="print"/>
          <a:srcRect/>
          <a:stretch>
            <a:fillRect/>
          </a:stretch>
        </p:blipFill>
        <p:spPr bwMode="auto">
          <a:xfrm>
            <a:off x="20475533" y="12548566"/>
            <a:ext cx="3114922" cy="879478"/>
          </a:xfrm>
          <a:prstGeom prst="rect">
            <a:avLst/>
          </a:prstGeom>
          <a:noFill/>
          <a:ln w="9525">
            <a:noFill/>
            <a:miter lim="800000"/>
            <a:headEnd/>
            <a:tailEnd/>
          </a:ln>
        </p:spPr>
      </p:pic>
      <p:sp>
        <p:nvSpPr>
          <p:cNvPr id="14" name="Title 1"/>
          <p:cNvSpPr>
            <a:spLocks noGrp="1"/>
          </p:cNvSpPr>
          <p:nvPr>
            <p:ph type="title"/>
          </p:nvPr>
        </p:nvSpPr>
        <p:spPr>
          <a:xfrm>
            <a:off x="1218883" y="152411"/>
            <a:ext cx="21939886" cy="1371601"/>
          </a:xfrm>
        </p:spPr>
        <p:txBody>
          <a:bodyPr/>
          <a:lstStyle>
            <a:lvl1pPr algn="l">
              <a:defRPr sz="5700" b="1" baseline="0">
                <a:solidFill>
                  <a:schemeClr val="accent4"/>
                </a:solidFill>
                <a:latin typeface="Arial" pitchFamily="34" charset="0"/>
              </a:defRPr>
            </a:lvl1pPr>
          </a:lstStyle>
          <a:p>
            <a:r>
              <a:rPr lang="en-US" dirty="0" smtClean="0"/>
              <a:t>Click to edit Master title style</a:t>
            </a:r>
            <a:endParaRPr lang="en-US" dirty="0"/>
          </a:p>
        </p:txBody>
      </p:sp>
      <p:sp>
        <p:nvSpPr>
          <p:cNvPr id="15" name="Content Placeholder 2"/>
          <p:cNvSpPr>
            <a:spLocks noGrp="1"/>
          </p:cNvSpPr>
          <p:nvPr>
            <p:ph idx="1"/>
          </p:nvPr>
        </p:nvSpPr>
        <p:spPr>
          <a:xfrm>
            <a:off x="1218883" y="2286000"/>
            <a:ext cx="21939886" cy="9601201"/>
          </a:xfrm>
        </p:spPr>
        <p:txBody>
          <a:bodyPr/>
          <a:lstStyle>
            <a:lvl1pPr marL="684574" indent="-684574">
              <a:buClr>
                <a:schemeClr val="accent4"/>
              </a:buClr>
              <a:buFont typeface="Lucida Grande"/>
              <a:buChar char="-"/>
              <a:defRPr sz="4700">
                <a:solidFill>
                  <a:schemeClr val="bg2">
                    <a:lumMod val="50000"/>
                  </a:schemeClr>
                </a:solidFill>
                <a:latin typeface="Arial" pitchFamily="34" charset="0"/>
                <a:cs typeface="Arial" pitchFamily="34" charset="0"/>
              </a:defRPr>
            </a:lvl1pPr>
            <a:lvl2pPr>
              <a:buClr>
                <a:schemeClr val="accent4"/>
              </a:buClr>
              <a:defRPr sz="3700">
                <a:solidFill>
                  <a:schemeClr val="bg2">
                    <a:lumMod val="50000"/>
                  </a:schemeClr>
                </a:solidFill>
                <a:latin typeface="Arial" pitchFamily="34" charset="0"/>
                <a:cs typeface="Arial" pitchFamily="34" charset="0"/>
              </a:defRPr>
            </a:lvl2pPr>
            <a:lvl3pPr>
              <a:buClr>
                <a:schemeClr val="accent4"/>
              </a:buClr>
              <a:defRPr sz="3500">
                <a:solidFill>
                  <a:schemeClr val="bg2">
                    <a:lumMod val="50000"/>
                  </a:schemeClr>
                </a:solidFill>
                <a:latin typeface="Arial" pitchFamily="34" charset="0"/>
                <a:cs typeface="Arial" pitchFamily="34" charset="0"/>
              </a:defRPr>
            </a:lvl3pPr>
            <a:lvl4pPr>
              <a:buClr>
                <a:schemeClr val="accent4"/>
              </a:buClr>
              <a:defRPr sz="3100">
                <a:solidFill>
                  <a:schemeClr val="bg2">
                    <a:lumMod val="50000"/>
                  </a:schemeClr>
                </a:solidFill>
                <a:latin typeface="Arial" pitchFamily="34" charset="0"/>
                <a:cs typeface="Arial" pitchFamily="34" charset="0"/>
              </a:defRPr>
            </a:lvl4pPr>
            <a:lvl5pPr>
              <a:buClr>
                <a:schemeClr val="accent4"/>
              </a:buClr>
              <a:defRPr sz="3100">
                <a:solidFill>
                  <a:schemeClr val="bg2">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3"/>
          <p:cNvSpPr>
            <a:spLocks noGrp="1"/>
          </p:cNvSpPr>
          <p:nvPr>
            <p:ph type="ftr" sz="quarter" idx="4294967295"/>
          </p:nvPr>
        </p:nvSpPr>
        <p:spPr>
          <a:xfrm>
            <a:off x="6297561" y="12673024"/>
            <a:ext cx="12595119" cy="738187"/>
          </a:xfrm>
          <a:prstGeom prst="rect">
            <a:avLst/>
          </a:prstGeom>
        </p:spPr>
        <p:txBody>
          <a:bodyPr lIns="243395" tIns="121700" rIns="243395" bIns="121700"/>
          <a:lstStyle/>
          <a:p>
            <a:pPr defTabSz="1216093"/>
            <a:r>
              <a:rPr lang="en-US" sz="4700" smtClean="0">
                <a:solidFill>
                  <a:srgbClr val="808080"/>
                </a:solidFill>
                <a:latin typeface="Calibri"/>
              </a:rPr>
              <a:t>Overland Scales Across America Roadshow</a:t>
            </a:r>
            <a:endParaRPr lang="en-US" sz="4700" dirty="0">
              <a:solidFill>
                <a:srgbClr val="808080"/>
              </a:solidFill>
              <a:latin typeface="Calibri"/>
            </a:endParaRPr>
          </a:p>
        </p:txBody>
      </p:sp>
      <p:sp>
        <p:nvSpPr>
          <p:cNvPr id="12" name="Slide Number Placeholder 2"/>
          <p:cNvSpPr>
            <a:spLocks noGrp="1"/>
          </p:cNvSpPr>
          <p:nvPr>
            <p:ph type="sldNum" sz="quarter" idx="4294967295"/>
          </p:nvPr>
        </p:nvSpPr>
        <p:spPr>
          <a:xfrm>
            <a:off x="1218883" y="12673017"/>
            <a:ext cx="5688118" cy="730251"/>
          </a:xfrm>
          <a:prstGeom prst="rect">
            <a:avLst/>
          </a:prstGeom>
        </p:spPr>
        <p:txBody>
          <a:bodyPr lIns="243395" tIns="121700" rIns="243395" bIns="121700"/>
          <a:lstStyle/>
          <a:p>
            <a:pPr defTabSz="1216093"/>
            <a:fld id="{8928CE3D-B31B-E84C-9708-110AF0D981DA}" type="slidenum">
              <a:rPr lang="en-US" sz="4700" smtClean="0">
                <a:solidFill>
                  <a:srgbClr val="808080"/>
                </a:solidFill>
                <a:latin typeface="Calibri"/>
              </a:rPr>
              <a:pPr defTabSz="1216093"/>
              <a:t>‹#›</a:t>
            </a:fld>
            <a:endParaRPr lang="en-US" sz="4700" dirty="0">
              <a:solidFill>
                <a:srgbClr val="808080"/>
              </a:solidFill>
              <a:latin typeface="Calibri"/>
            </a:endParaRPr>
          </a:p>
        </p:txBody>
      </p:sp>
      <p:sp>
        <p:nvSpPr>
          <p:cNvPr id="9" name="Rectangle 8"/>
          <p:cNvSpPr/>
          <p:nvPr userDrawn="1"/>
        </p:nvSpPr>
        <p:spPr>
          <a:xfrm>
            <a:off x="25403" y="12344406"/>
            <a:ext cx="24377650" cy="1371601"/>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43221" tIns="121604" rIns="243221" bIns="121604" anchor="ctr"/>
          <a:lstStyle/>
          <a:p>
            <a:pPr algn="ctr" defTabSz="1216093">
              <a:defRPr/>
            </a:pPr>
            <a:endParaRPr lang="en-US" sz="3500" dirty="0">
              <a:solidFill>
                <a:prstClr val="white"/>
              </a:solidFill>
              <a:latin typeface="Calibri"/>
            </a:endParaRPr>
          </a:p>
        </p:txBody>
      </p:sp>
      <p:pic>
        <p:nvPicPr>
          <p:cNvPr id="11" name="Picture 14" descr="Ovr-White-Logo-Gradient.png"/>
          <p:cNvPicPr>
            <a:picLocks noChangeAspect="1"/>
          </p:cNvPicPr>
          <p:nvPr userDrawn="1"/>
        </p:nvPicPr>
        <p:blipFill>
          <a:blip r:embed="rId2" cstate="print"/>
          <a:srcRect/>
          <a:stretch>
            <a:fillRect/>
          </a:stretch>
        </p:blipFill>
        <p:spPr bwMode="auto">
          <a:xfrm>
            <a:off x="20475533" y="12548566"/>
            <a:ext cx="3114922" cy="879478"/>
          </a:xfrm>
          <a:prstGeom prst="rect">
            <a:avLst/>
          </a:prstGeom>
          <a:noFill/>
          <a:ln w="9525">
            <a:noFill/>
            <a:miter lim="800000"/>
            <a:headEnd/>
            <a:tailEnd/>
          </a:ln>
        </p:spPr>
      </p:pic>
    </p:spTree>
    <p:extLst>
      <p:ext uri="{BB962C8B-B14F-4D97-AF65-F5344CB8AC3E}">
        <p14:creationId xmlns:p14="http://schemas.microsoft.com/office/powerpoint/2010/main" val="250376316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257004"/>
      </p:ext>
    </p:extLst>
  </p:cSld>
  <p:clrMapOvr>
    <a:masterClrMapping/>
  </p:clrMapOvr>
  <p:transition xmlns:p14="http://schemas.microsoft.com/office/powerpoint/2010/main" spd="slow">
    <p:push dir="u"/>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888772" y="2235199"/>
            <a:ext cx="22269999" cy="9601201"/>
          </a:xfrm>
        </p:spPr>
        <p:txBody>
          <a:bodyPr/>
          <a:lstStyle>
            <a:lvl1pPr>
              <a:buClr>
                <a:schemeClr val="accent6"/>
              </a:buClr>
              <a:buFont typeface="Arial" pitchFamily="34" charset="0"/>
              <a:buChar char="•"/>
              <a:defRPr sz="5300">
                <a:solidFill>
                  <a:schemeClr val="tx1">
                    <a:lumMod val="75000"/>
                  </a:schemeClr>
                </a:solidFill>
                <a:latin typeface="Arial" pitchFamily="34" charset="0"/>
                <a:cs typeface="Arial" pitchFamily="34" charset="0"/>
              </a:defRPr>
            </a:lvl1pPr>
            <a:lvl2pPr>
              <a:buClr>
                <a:schemeClr val="accent6"/>
              </a:buClr>
              <a:defRPr sz="4700">
                <a:solidFill>
                  <a:schemeClr val="tx1">
                    <a:lumMod val="75000"/>
                  </a:schemeClr>
                </a:solidFill>
                <a:latin typeface="Arial" pitchFamily="34" charset="0"/>
                <a:cs typeface="Arial" pitchFamily="34" charset="0"/>
              </a:defRPr>
            </a:lvl2pPr>
            <a:lvl3pPr>
              <a:buClr>
                <a:schemeClr val="accent6"/>
              </a:buClr>
              <a:defRPr sz="4300">
                <a:solidFill>
                  <a:schemeClr val="tx1">
                    <a:lumMod val="75000"/>
                  </a:schemeClr>
                </a:solidFill>
                <a:latin typeface="Arial" pitchFamily="34" charset="0"/>
                <a:cs typeface="Arial" pitchFamily="34" charset="0"/>
              </a:defRPr>
            </a:lvl3pPr>
            <a:lvl4pPr>
              <a:buClr>
                <a:schemeClr val="accent6"/>
              </a:buClr>
              <a:defRPr sz="3700">
                <a:solidFill>
                  <a:schemeClr val="tx1">
                    <a:lumMod val="75000"/>
                  </a:schemeClr>
                </a:solidFill>
                <a:latin typeface="Arial" pitchFamily="34" charset="0"/>
                <a:cs typeface="Arial" pitchFamily="34" charset="0"/>
              </a:defRPr>
            </a:lvl4pPr>
            <a:lvl5pPr>
              <a:buClr>
                <a:schemeClr val="accent6"/>
              </a:buClr>
              <a:defRPr sz="37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888772" y="508669"/>
            <a:ext cx="22269999" cy="1371601"/>
          </a:xfrm>
          <a:prstGeom prst="rect">
            <a:avLst/>
          </a:prstGeom>
          <a:noFill/>
          <a:ln w="9525">
            <a:noFill/>
            <a:miter lim="800000"/>
            <a:headEnd/>
            <a:tailEnd/>
          </a:ln>
        </p:spPr>
        <p:txBody>
          <a:bodyPr vert="horz" wrap="square" lIns="243395" tIns="121700" rIns="243395" bIns="12170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20129135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888772" y="2235199"/>
            <a:ext cx="22269999" cy="9601201"/>
          </a:xfrm>
        </p:spPr>
        <p:txBody>
          <a:bodyPr/>
          <a:lstStyle>
            <a:lvl1pPr>
              <a:buClr>
                <a:schemeClr val="accent6"/>
              </a:buClr>
              <a:buFont typeface="Arial" pitchFamily="34" charset="0"/>
              <a:buChar char="•"/>
              <a:defRPr sz="5300">
                <a:solidFill>
                  <a:schemeClr val="tx1">
                    <a:lumMod val="75000"/>
                  </a:schemeClr>
                </a:solidFill>
                <a:latin typeface="Arial" pitchFamily="34" charset="0"/>
                <a:cs typeface="Arial" pitchFamily="34" charset="0"/>
              </a:defRPr>
            </a:lvl1pPr>
            <a:lvl2pPr>
              <a:buClr>
                <a:schemeClr val="accent6"/>
              </a:buClr>
              <a:defRPr sz="4700">
                <a:solidFill>
                  <a:schemeClr val="tx1">
                    <a:lumMod val="75000"/>
                  </a:schemeClr>
                </a:solidFill>
                <a:latin typeface="Arial" pitchFamily="34" charset="0"/>
                <a:cs typeface="Arial" pitchFamily="34" charset="0"/>
              </a:defRPr>
            </a:lvl2pPr>
            <a:lvl3pPr>
              <a:buClr>
                <a:schemeClr val="accent6"/>
              </a:buClr>
              <a:defRPr sz="4300">
                <a:solidFill>
                  <a:schemeClr val="tx1">
                    <a:lumMod val="75000"/>
                  </a:schemeClr>
                </a:solidFill>
                <a:latin typeface="Arial" pitchFamily="34" charset="0"/>
                <a:cs typeface="Arial" pitchFamily="34" charset="0"/>
              </a:defRPr>
            </a:lvl3pPr>
            <a:lvl4pPr>
              <a:buClr>
                <a:schemeClr val="accent6"/>
              </a:buClr>
              <a:defRPr sz="3700">
                <a:solidFill>
                  <a:schemeClr val="tx1">
                    <a:lumMod val="75000"/>
                  </a:schemeClr>
                </a:solidFill>
                <a:latin typeface="Arial" pitchFamily="34" charset="0"/>
                <a:cs typeface="Arial" pitchFamily="34" charset="0"/>
              </a:defRPr>
            </a:lvl4pPr>
            <a:lvl5pPr>
              <a:buClr>
                <a:schemeClr val="accent6"/>
              </a:buClr>
              <a:defRPr sz="37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45513738"/>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3" name="Rectangle 2"/>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4" name="Picture Placeholder 2"/>
          <p:cNvSpPr>
            <a:spLocks noGrp="1"/>
          </p:cNvSpPr>
          <p:nvPr>
            <p:ph type="pic" sz="quarter" idx="11" hasCustomPrompt="1"/>
          </p:nvPr>
        </p:nvSpPr>
        <p:spPr>
          <a:xfrm>
            <a:off x="2657987" y="4426004"/>
            <a:ext cx="5469610" cy="3227297"/>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7" name="Picture Placeholder 2"/>
          <p:cNvSpPr>
            <a:spLocks noGrp="1"/>
          </p:cNvSpPr>
          <p:nvPr>
            <p:ph type="pic" sz="quarter" idx="12" hasCustomPrompt="1"/>
          </p:nvPr>
        </p:nvSpPr>
        <p:spPr>
          <a:xfrm>
            <a:off x="9548770" y="4426004"/>
            <a:ext cx="5469610" cy="3227297"/>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8" name="Picture Placeholder 2"/>
          <p:cNvSpPr>
            <a:spLocks noGrp="1"/>
          </p:cNvSpPr>
          <p:nvPr>
            <p:ph type="pic" sz="quarter" idx="13" hasCustomPrompt="1"/>
          </p:nvPr>
        </p:nvSpPr>
        <p:spPr>
          <a:xfrm>
            <a:off x="16439552" y="4426004"/>
            <a:ext cx="5469610" cy="3227297"/>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176526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34954"/>
      </p:ext>
    </p:extLst>
  </p:cSld>
  <p:clrMapOvr>
    <a:masterClrMapping/>
  </p:clrMapOvr>
  <p:timing>
    <p:tnLst>
      <p:par>
        <p:cTn xmlns:p14="http://schemas.microsoft.com/office/powerpoint/2010/mai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549701"/>
      </p:ext>
    </p:extLst>
  </p:cSld>
  <p:clrMapOvr>
    <a:masterClrMapping/>
  </p:clrMapOvr>
  <p:timing>
    <p:tnLst>
      <p:par>
        <p:cTn xmlns:p14="http://schemas.microsoft.com/office/powerpoint/2010/mai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888772" y="2235199"/>
            <a:ext cx="22269999" cy="9601201"/>
          </a:xfrm>
        </p:spPr>
        <p:txBody>
          <a:bodyPr/>
          <a:lstStyle>
            <a:lvl1pPr>
              <a:buClr>
                <a:schemeClr val="accent6"/>
              </a:buClr>
              <a:buFont typeface="Arial" pitchFamily="34" charset="0"/>
              <a:buChar char="•"/>
              <a:defRPr sz="5300">
                <a:solidFill>
                  <a:schemeClr val="tx1">
                    <a:lumMod val="75000"/>
                  </a:schemeClr>
                </a:solidFill>
                <a:latin typeface="Arial" pitchFamily="34" charset="0"/>
                <a:cs typeface="Arial" pitchFamily="34" charset="0"/>
              </a:defRPr>
            </a:lvl1pPr>
            <a:lvl2pPr>
              <a:buClr>
                <a:schemeClr val="accent6"/>
              </a:buClr>
              <a:defRPr sz="4700">
                <a:solidFill>
                  <a:schemeClr val="tx1">
                    <a:lumMod val="75000"/>
                  </a:schemeClr>
                </a:solidFill>
                <a:latin typeface="Arial" pitchFamily="34" charset="0"/>
                <a:cs typeface="Arial" pitchFamily="34" charset="0"/>
              </a:defRPr>
            </a:lvl2pPr>
            <a:lvl3pPr>
              <a:buClr>
                <a:schemeClr val="accent6"/>
              </a:buClr>
              <a:defRPr sz="4300">
                <a:solidFill>
                  <a:schemeClr val="tx1">
                    <a:lumMod val="75000"/>
                  </a:schemeClr>
                </a:solidFill>
                <a:latin typeface="Arial" pitchFamily="34" charset="0"/>
                <a:cs typeface="Arial" pitchFamily="34" charset="0"/>
              </a:defRPr>
            </a:lvl3pPr>
            <a:lvl4pPr>
              <a:buClr>
                <a:schemeClr val="accent6"/>
              </a:buClr>
              <a:defRPr sz="3700">
                <a:solidFill>
                  <a:schemeClr val="tx1">
                    <a:lumMod val="75000"/>
                  </a:schemeClr>
                </a:solidFill>
                <a:latin typeface="Arial" pitchFamily="34" charset="0"/>
                <a:cs typeface="Arial" pitchFamily="34" charset="0"/>
              </a:defRPr>
            </a:lvl4pPr>
            <a:lvl5pPr>
              <a:buClr>
                <a:schemeClr val="accent6"/>
              </a:buClr>
              <a:defRPr sz="37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888772" y="508669"/>
            <a:ext cx="22269999" cy="1371601"/>
          </a:xfrm>
          <a:prstGeom prst="rect">
            <a:avLst/>
          </a:prstGeom>
          <a:noFill/>
          <a:ln w="9525">
            <a:noFill/>
            <a:miter lim="800000"/>
            <a:headEnd/>
            <a:tailEnd/>
          </a:ln>
        </p:spPr>
        <p:txBody>
          <a:bodyPr vert="horz" wrap="square" lIns="243395" tIns="121700" rIns="243395" bIns="12170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727364813"/>
      </p:ext>
    </p:extLst>
  </p:cSld>
  <p:clrMapOvr>
    <a:masterClrMapping/>
  </p:clrMapOvr>
  <p:timing>
    <p:tnLst>
      <p:par>
        <p:cTn xmlns:p14="http://schemas.microsoft.com/office/powerpoint/2010/mai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8883" y="2286000"/>
            <a:ext cx="10766795" cy="9601201"/>
          </a:xfrm>
        </p:spPr>
        <p:txBody>
          <a:bodyPr/>
          <a:lstStyle>
            <a:lvl1pPr>
              <a:defRPr sz="6500">
                <a:latin typeface="Arial" pitchFamily="34" charset="0"/>
                <a:cs typeface="Arial" pitchFamily="34" charset="0"/>
              </a:defRPr>
            </a:lvl1pPr>
            <a:lvl2pPr>
              <a:defRPr sz="5300">
                <a:latin typeface="Arial" pitchFamily="34" charset="0"/>
                <a:cs typeface="Arial" pitchFamily="34" charset="0"/>
              </a:defRPr>
            </a:lvl2pPr>
            <a:lvl3pPr>
              <a:defRPr sz="4700">
                <a:latin typeface="Arial" pitchFamily="34" charset="0"/>
                <a:cs typeface="Arial" pitchFamily="34" charset="0"/>
              </a:defRPr>
            </a:lvl3pPr>
            <a:lvl4pPr>
              <a:defRPr sz="4300">
                <a:latin typeface="Arial" pitchFamily="34" charset="0"/>
                <a:cs typeface="Arial" pitchFamily="34" charset="0"/>
              </a:defRPr>
            </a:lvl4pPr>
            <a:lvl5pPr>
              <a:defRPr sz="4300">
                <a:latin typeface="Arial" pitchFamily="34" charset="0"/>
                <a:cs typeface="Arial" pitchFamily="34" charset="0"/>
              </a:defRPr>
            </a:lvl5pPr>
            <a:lvl6pPr>
              <a:defRPr sz="4700"/>
            </a:lvl6pPr>
            <a:lvl7pPr>
              <a:defRPr sz="4700"/>
            </a:lvl7pPr>
            <a:lvl8pPr>
              <a:defRPr sz="4700"/>
            </a:lvl8pPr>
            <a:lvl9pPr>
              <a:defRPr sz="4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12391972" y="2286000"/>
            <a:ext cx="10766795" cy="9601201"/>
          </a:xfrm>
        </p:spPr>
        <p:txBody>
          <a:bodyPr/>
          <a:lstStyle>
            <a:lvl1pPr>
              <a:defRPr sz="7400">
                <a:latin typeface="Arial" pitchFamily="34" charset="0"/>
                <a:cs typeface="Arial" pitchFamily="34" charset="0"/>
              </a:defRPr>
            </a:lvl1pPr>
            <a:lvl2pPr>
              <a:defRPr sz="6500">
                <a:latin typeface="Arial" pitchFamily="34" charset="0"/>
                <a:cs typeface="Arial" pitchFamily="34" charset="0"/>
              </a:defRPr>
            </a:lvl2pPr>
            <a:lvl3pPr>
              <a:defRPr sz="5300">
                <a:latin typeface="Arial" pitchFamily="34" charset="0"/>
                <a:cs typeface="Arial" pitchFamily="34" charset="0"/>
              </a:defRPr>
            </a:lvl3pPr>
            <a:lvl4pPr>
              <a:defRPr sz="4700">
                <a:latin typeface="Arial" pitchFamily="34" charset="0"/>
                <a:cs typeface="Arial" pitchFamily="34" charset="0"/>
              </a:defRPr>
            </a:lvl4pPr>
            <a:lvl5pPr>
              <a:defRPr sz="4700">
                <a:latin typeface="Arial" pitchFamily="34" charset="0"/>
                <a:cs typeface="Arial" pitchFamily="34" charset="0"/>
              </a:defRPr>
            </a:lvl5pPr>
            <a:lvl6pPr>
              <a:defRPr sz="4700"/>
            </a:lvl6pPr>
            <a:lvl7pPr>
              <a:defRPr sz="4700"/>
            </a:lvl7pPr>
            <a:lvl8pPr>
              <a:defRPr sz="4700"/>
            </a:lvl8pPr>
            <a:lvl9pPr>
              <a:defRPr sz="4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p:nvPr>
        </p:nvSpPr>
        <p:spPr>
          <a:xfrm>
            <a:off x="1218883" y="152411"/>
            <a:ext cx="21939886" cy="1371601"/>
          </a:xfrm>
        </p:spPr>
        <p:txBody>
          <a:bodyPr/>
          <a:lstStyle>
            <a:lvl1pPr algn="l">
              <a:defRPr sz="7400" b="1" baseline="0">
                <a:solidFill>
                  <a:schemeClr val="accent4"/>
                </a:solidFill>
                <a:latin typeface="Arial" pitchFamily="34" charset="0"/>
              </a:defRPr>
            </a:lvl1pPr>
          </a:lstStyle>
          <a:p>
            <a:r>
              <a:rPr lang="en-US" dirty="0" smtClean="0"/>
              <a:t>Click to edit Master title style</a:t>
            </a:r>
            <a:endParaRPr lang="en-US" dirty="0"/>
          </a:p>
        </p:txBody>
      </p:sp>
      <p:sp>
        <p:nvSpPr>
          <p:cNvPr id="10" name="TextBox 9"/>
          <p:cNvSpPr txBox="1"/>
          <p:nvPr/>
        </p:nvSpPr>
        <p:spPr>
          <a:xfrm>
            <a:off x="9077485" y="12801608"/>
            <a:ext cx="6272165" cy="584635"/>
          </a:xfrm>
          <a:prstGeom prst="rect">
            <a:avLst/>
          </a:prstGeom>
          <a:noFill/>
        </p:spPr>
        <p:txBody>
          <a:bodyPr wrap="square" lIns="243560" tIns="121780" rIns="243560" bIns="121780">
            <a:spAutoFit/>
          </a:bodyPr>
          <a:lstStyle/>
          <a:p>
            <a:pPr algn="ctr" defTabSz="1823309">
              <a:defRPr/>
            </a:pPr>
            <a:r>
              <a:rPr lang="en-US" sz="2200" dirty="0">
                <a:solidFill>
                  <a:prstClr val="white"/>
                </a:solidFill>
                <a:latin typeface="Calibri"/>
                <a:cs typeface="Arial" pitchFamily="34" charset="0"/>
              </a:rPr>
              <a:t>© </a:t>
            </a:r>
            <a:r>
              <a:rPr lang="en-US" sz="2200" dirty="0" smtClean="0">
                <a:solidFill>
                  <a:prstClr val="white"/>
                </a:solidFill>
                <a:latin typeface="Calibri"/>
                <a:cs typeface="Arial" pitchFamily="34" charset="0"/>
              </a:rPr>
              <a:t>2014 </a:t>
            </a:r>
            <a:r>
              <a:rPr lang="en-US" sz="2200" dirty="0">
                <a:solidFill>
                  <a:prstClr val="white"/>
                </a:solidFill>
                <a:latin typeface="Calibri"/>
                <a:cs typeface="Arial" pitchFamily="34" charset="0"/>
              </a:rPr>
              <a:t>Overland Storage, Inc</a:t>
            </a:r>
            <a:r>
              <a:rPr lang="en-US" sz="2200" dirty="0" smtClean="0">
                <a:solidFill>
                  <a:prstClr val="white"/>
                </a:solidFill>
                <a:latin typeface="Calibri"/>
                <a:cs typeface="Arial" pitchFamily="34" charset="0"/>
              </a:rPr>
              <a:t>.</a:t>
            </a:r>
          </a:p>
        </p:txBody>
      </p:sp>
    </p:spTree>
    <p:extLst>
      <p:ext uri="{BB962C8B-B14F-4D97-AF65-F5344CB8AC3E}">
        <p14:creationId xmlns:p14="http://schemas.microsoft.com/office/powerpoint/2010/main" val="3628907730"/>
      </p:ext>
    </p:extLst>
  </p:cSld>
  <p:clrMapOvr>
    <a:masterClrMapping/>
  </p:clrMapOvr>
  <p:timing>
    <p:tnLst>
      <p:par>
        <p:cTn xmlns:p14="http://schemas.microsoft.com/office/powerpoint/2010/main" id="1" dur="indefinite" restart="never" nodeType="tmRoot"/>
      </p:par>
    </p:tnLst>
  </p:timing>
  <p:hf sldNum="0" hdr="0" dt="0"/>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8" name="Title 1"/>
          <p:cNvSpPr>
            <a:spLocks noGrp="1"/>
          </p:cNvSpPr>
          <p:nvPr>
            <p:ph type="title"/>
          </p:nvPr>
        </p:nvSpPr>
        <p:spPr>
          <a:xfrm>
            <a:off x="1218883" y="152411"/>
            <a:ext cx="21939886" cy="1371601"/>
          </a:xfrm>
        </p:spPr>
        <p:txBody>
          <a:bodyPr/>
          <a:lstStyle>
            <a:lvl1pPr algn="l">
              <a:defRPr sz="7400" b="1" baseline="0">
                <a:solidFill>
                  <a:schemeClr val="accent4"/>
                </a:solidFill>
                <a:latin typeface="Arial" pitchFamily="34" charset="0"/>
              </a:defRPr>
            </a:lvl1pPr>
          </a:lstStyle>
          <a:p>
            <a:r>
              <a:rPr lang="en-US" dirty="0" smtClean="0"/>
              <a:t>Click to edit Master title style</a:t>
            </a:r>
            <a:endParaRPr lang="en-US" dirty="0"/>
          </a:p>
        </p:txBody>
      </p:sp>
      <p:sp>
        <p:nvSpPr>
          <p:cNvPr id="9" name="TextBox 8"/>
          <p:cNvSpPr txBox="1"/>
          <p:nvPr/>
        </p:nvSpPr>
        <p:spPr>
          <a:xfrm>
            <a:off x="9077485" y="12801608"/>
            <a:ext cx="6272165" cy="584635"/>
          </a:xfrm>
          <a:prstGeom prst="rect">
            <a:avLst/>
          </a:prstGeom>
          <a:noFill/>
        </p:spPr>
        <p:txBody>
          <a:bodyPr wrap="square" lIns="243560" tIns="121780" rIns="243560" bIns="121780">
            <a:spAutoFit/>
          </a:bodyPr>
          <a:lstStyle/>
          <a:p>
            <a:pPr algn="ctr" defTabSz="1823309">
              <a:defRPr/>
            </a:pPr>
            <a:r>
              <a:rPr lang="en-US" sz="2200" dirty="0">
                <a:solidFill>
                  <a:prstClr val="white"/>
                </a:solidFill>
                <a:latin typeface="Calibri"/>
                <a:cs typeface="Arial" pitchFamily="34" charset="0"/>
              </a:rPr>
              <a:t>© </a:t>
            </a:r>
            <a:r>
              <a:rPr lang="en-US" sz="2200" dirty="0" smtClean="0">
                <a:solidFill>
                  <a:prstClr val="white"/>
                </a:solidFill>
                <a:latin typeface="Calibri"/>
                <a:cs typeface="Arial" pitchFamily="34" charset="0"/>
              </a:rPr>
              <a:t>2014 </a:t>
            </a:r>
            <a:r>
              <a:rPr lang="en-US" sz="2200" dirty="0">
                <a:solidFill>
                  <a:prstClr val="white"/>
                </a:solidFill>
                <a:latin typeface="Calibri"/>
                <a:cs typeface="Arial" pitchFamily="34" charset="0"/>
              </a:rPr>
              <a:t>Overland Storage, Inc</a:t>
            </a:r>
            <a:r>
              <a:rPr lang="en-US" sz="2200" dirty="0" smtClean="0">
                <a:solidFill>
                  <a:prstClr val="white"/>
                </a:solidFill>
                <a:latin typeface="Calibri"/>
                <a:cs typeface="Arial" pitchFamily="34" charset="0"/>
              </a:rPr>
              <a:t>.</a:t>
            </a:r>
          </a:p>
        </p:txBody>
      </p:sp>
    </p:spTree>
    <p:extLst>
      <p:ext uri="{BB962C8B-B14F-4D97-AF65-F5344CB8AC3E}">
        <p14:creationId xmlns:p14="http://schemas.microsoft.com/office/powerpoint/2010/main" val="4029203175"/>
      </p:ext>
    </p:extLst>
  </p:cSld>
  <p:clrMapOvr>
    <a:masterClrMapping/>
  </p:clrMapOvr>
  <p:timing>
    <p:tnLst>
      <p:par>
        <p:cTn xmlns:p14="http://schemas.microsoft.com/office/powerpoint/2010/main" id="1" dur="indefinite" restart="never" nodeType="tmRoot"/>
      </p:par>
    </p:tnLst>
  </p:timing>
  <p:hf sldNum="0" hdr="0" dt="0"/>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888780" y="508669"/>
            <a:ext cx="22269999" cy="1371601"/>
          </a:xfrm>
          <a:prstGeom prst="rect">
            <a:avLst/>
          </a:prstGeom>
          <a:noFill/>
          <a:ln w="9525">
            <a:noFill/>
            <a:miter lim="800000"/>
            <a:headEnd/>
            <a:tailEnd/>
          </a:ln>
        </p:spPr>
        <p:txBody>
          <a:bodyPr vert="horz" wrap="square" lIns="648873" tIns="324442" rIns="648873" bIns="324442"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709261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hf sldNum="0" hdr="0" dt="0"/>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888772" y="2235199"/>
            <a:ext cx="22269999" cy="9601201"/>
          </a:xfrm>
        </p:spPr>
        <p:txBody>
          <a:bodyPr/>
          <a:lstStyle>
            <a:lvl1pPr>
              <a:buClr>
                <a:schemeClr val="accent6"/>
              </a:buClr>
              <a:buFont typeface="Arial" pitchFamily="34" charset="0"/>
              <a:buChar char="•"/>
              <a:defRPr sz="5300">
                <a:solidFill>
                  <a:schemeClr val="tx1">
                    <a:lumMod val="75000"/>
                  </a:schemeClr>
                </a:solidFill>
                <a:latin typeface="Arial" pitchFamily="34" charset="0"/>
                <a:cs typeface="Arial" pitchFamily="34" charset="0"/>
              </a:defRPr>
            </a:lvl1pPr>
            <a:lvl2pPr>
              <a:buClr>
                <a:schemeClr val="accent6"/>
              </a:buClr>
              <a:defRPr sz="4700">
                <a:solidFill>
                  <a:schemeClr val="tx1">
                    <a:lumMod val="75000"/>
                  </a:schemeClr>
                </a:solidFill>
                <a:latin typeface="Arial" pitchFamily="34" charset="0"/>
                <a:cs typeface="Arial" pitchFamily="34" charset="0"/>
              </a:defRPr>
            </a:lvl2pPr>
            <a:lvl3pPr>
              <a:buClr>
                <a:schemeClr val="accent6"/>
              </a:buClr>
              <a:defRPr sz="4300">
                <a:solidFill>
                  <a:schemeClr val="tx1">
                    <a:lumMod val="75000"/>
                  </a:schemeClr>
                </a:solidFill>
                <a:latin typeface="Arial" pitchFamily="34" charset="0"/>
                <a:cs typeface="Arial" pitchFamily="34" charset="0"/>
              </a:defRPr>
            </a:lvl3pPr>
            <a:lvl4pPr>
              <a:buClr>
                <a:schemeClr val="accent6"/>
              </a:buClr>
              <a:defRPr sz="3700">
                <a:solidFill>
                  <a:schemeClr val="tx1">
                    <a:lumMod val="75000"/>
                  </a:schemeClr>
                </a:solidFill>
                <a:latin typeface="Arial" pitchFamily="34" charset="0"/>
                <a:cs typeface="Arial" pitchFamily="34" charset="0"/>
              </a:defRPr>
            </a:lvl4pPr>
            <a:lvl5pPr>
              <a:buClr>
                <a:schemeClr val="accent6"/>
              </a:buClr>
              <a:defRPr sz="37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888772" y="508669"/>
            <a:ext cx="22269999" cy="1371601"/>
          </a:xfrm>
          <a:prstGeom prst="rect">
            <a:avLst/>
          </a:prstGeom>
          <a:noFill/>
          <a:ln w="9525">
            <a:noFill/>
            <a:miter lim="800000"/>
            <a:headEnd/>
            <a:tailEnd/>
          </a:ln>
        </p:spPr>
        <p:txBody>
          <a:bodyPr vert="horz" wrap="square" lIns="243560" tIns="121780" rIns="243560" bIns="12178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425819680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3" name="Rectangle 2"/>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5" name="Picture Placeholder 2"/>
          <p:cNvSpPr>
            <a:spLocks noGrp="1"/>
          </p:cNvSpPr>
          <p:nvPr>
            <p:ph type="pic" sz="quarter" idx="10" hasCustomPrompt="1"/>
          </p:nvPr>
        </p:nvSpPr>
        <p:spPr>
          <a:xfrm>
            <a:off x="3336897" y="7504306"/>
            <a:ext cx="1409798" cy="1410165"/>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6" name="Picture Placeholder 2"/>
          <p:cNvSpPr>
            <a:spLocks noGrp="1"/>
          </p:cNvSpPr>
          <p:nvPr>
            <p:ph type="pic" sz="quarter" idx="11" hasCustomPrompt="1"/>
          </p:nvPr>
        </p:nvSpPr>
        <p:spPr>
          <a:xfrm>
            <a:off x="9574694" y="7504306"/>
            <a:ext cx="1409798" cy="1410165"/>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7" name="Picture Placeholder 2"/>
          <p:cNvSpPr>
            <a:spLocks noGrp="1"/>
          </p:cNvSpPr>
          <p:nvPr>
            <p:ph type="pic" sz="quarter" idx="12" hasCustomPrompt="1"/>
          </p:nvPr>
        </p:nvSpPr>
        <p:spPr>
          <a:xfrm>
            <a:off x="15812520" y="7504306"/>
            <a:ext cx="1409798" cy="1410165"/>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4190884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3" name="Rectangle 2"/>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4" name="Picture Placeholder 2"/>
          <p:cNvSpPr>
            <a:spLocks noGrp="1"/>
          </p:cNvSpPr>
          <p:nvPr>
            <p:ph type="pic" sz="quarter" idx="10" hasCustomPrompt="1"/>
          </p:nvPr>
        </p:nvSpPr>
        <p:spPr>
          <a:xfrm>
            <a:off x="10324648" y="3580773"/>
            <a:ext cx="3656649" cy="3657601"/>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3870514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Picture Placeholder 2"/>
          <p:cNvSpPr>
            <a:spLocks noGrp="1"/>
          </p:cNvSpPr>
          <p:nvPr>
            <p:ph type="pic" sz="quarter" idx="10" hasCustomPrompt="1"/>
          </p:nvPr>
        </p:nvSpPr>
        <p:spPr>
          <a:xfrm>
            <a:off x="2166349" y="2335947"/>
            <a:ext cx="8634610" cy="8636859"/>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3275459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2"/>
          <p:cNvSpPr>
            <a:spLocks noGrp="1"/>
          </p:cNvSpPr>
          <p:nvPr>
            <p:ph type="pic" sz="quarter" idx="11" hasCustomPrompt="1"/>
          </p:nvPr>
        </p:nvSpPr>
        <p:spPr>
          <a:xfrm>
            <a:off x="17" y="12"/>
            <a:ext cx="24377650" cy="8805901"/>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4" name="Picture Placeholder 2"/>
          <p:cNvSpPr>
            <a:spLocks noGrp="1"/>
          </p:cNvSpPr>
          <p:nvPr>
            <p:ph type="pic" sz="quarter" idx="10" hasCustomPrompt="1"/>
          </p:nvPr>
        </p:nvSpPr>
        <p:spPr>
          <a:xfrm>
            <a:off x="10324648" y="2804689"/>
            <a:ext cx="3656649" cy="3657601"/>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1778733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3" name="Rectangle 2"/>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4" name="Slide Number Placeholder 5"/>
          <p:cNvSpPr txBox="1">
            <a:spLocks/>
          </p:cNvSpPr>
          <p:nvPr userDrawn="1"/>
        </p:nvSpPr>
        <p:spPr>
          <a:xfrm>
            <a:off x="20807318" y="12884028"/>
            <a:ext cx="748416" cy="656589"/>
          </a:xfrm>
          <a:prstGeom prst="rect">
            <a:avLst/>
          </a:prstGeom>
        </p:spPr>
        <p:txBody>
          <a:bodyPr vert="horz" wrap="none" lIns="243074" tIns="121541" rIns="243074" bIns="121541"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2400" smtClean="0">
                <a:solidFill>
                  <a:schemeClr val="tx1"/>
                </a:solidFill>
                <a:ea typeface="Open Sans Light" panose="020B0306030504020204" pitchFamily="34" charset="0"/>
                <a:cs typeface="Open Sans Light" panose="020B0306030504020204" pitchFamily="34" charset="0"/>
              </a:rPr>
              <a:pPr algn="l"/>
              <a:t>‹#›</a:t>
            </a:fld>
            <a:endParaRPr lang="en-US" sz="2400" dirty="0">
              <a:solidFill>
                <a:schemeClr val="tx1"/>
              </a:solidFill>
              <a:ea typeface="Open Sans Light" panose="020B0306030504020204" pitchFamily="34" charset="0"/>
              <a:cs typeface="Open Sans Light" panose="020B0306030504020204" pitchFamily="34" charset="0"/>
            </a:endParaRPr>
          </a:p>
        </p:txBody>
      </p:sp>
      <p:sp>
        <p:nvSpPr>
          <p:cNvPr id="5" name="Oval 4"/>
          <p:cNvSpPr/>
          <p:nvPr userDrawn="1"/>
        </p:nvSpPr>
        <p:spPr>
          <a:xfrm>
            <a:off x="21993160" y="12919600"/>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6" name="Rectangle 9"/>
          <p:cNvSpPr/>
          <p:nvPr userDrawn="1"/>
        </p:nvSpPr>
        <p:spPr>
          <a:xfrm rot="2700000">
            <a:off x="22221350"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7" name="Oval 6"/>
          <p:cNvSpPr/>
          <p:nvPr userDrawn="1"/>
        </p:nvSpPr>
        <p:spPr>
          <a:xfrm rot="10800000">
            <a:off x="22668600" y="12919606"/>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8" name="Rectangle 9"/>
          <p:cNvSpPr/>
          <p:nvPr userDrawn="1"/>
        </p:nvSpPr>
        <p:spPr>
          <a:xfrm rot="13500000">
            <a:off x="22807164"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9" name="Action Button: Forward or Next 8">
            <a:hlinkClick r:id="" action="ppaction://hlinkshowjump?jump=nextslide" highlightClick="1"/>
          </p:cNvPr>
          <p:cNvSpPr/>
          <p:nvPr userDrawn="1"/>
        </p:nvSpPr>
        <p:spPr>
          <a:xfrm>
            <a:off x="22659247" y="12884443"/>
            <a:ext cx="664846" cy="665019"/>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10" name="Rectangle 9">
            <a:hlinkClick r:id="" action="ppaction://hlinkshowjump?jump=previousslide" highlightClick="1"/>
          </p:cNvPr>
          <p:cNvSpPr/>
          <p:nvPr userDrawn="1"/>
        </p:nvSpPr>
        <p:spPr>
          <a:xfrm>
            <a:off x="21912317" y="12875329"/>
            <a:ext cx="664846" cy="665019"/>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11" name="Slide Number Placeholder 5"/>
          <p:cNvSpPr txBox="1">
            <a:spLocks/>
          </p:cNvSpPr>
          <p:nvPr userDrawn="1"/>
        </p:nvSpPr>
        <p:spPr>
          <a:xfrm>
            <a:off x="791715" y="12930071"/>
            <a:ext cx="5200295"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Sphere3D</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p:cNvCxnSpPr/>
          <p:nvPr userDrawn="1"/>
        </p:nvCxnSpPr>
        <p:spPr>
          <a:xfrm>
            <a:off x="17" y="12752358"/>
            <a:ext cx="2437765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20056584" y="12930073"/>
            <a:ext cx="1282457"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Page:</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userDrawn="1"/>
        </p:nvSpPr>
        <p:spPr>
          <a:xfrm>
            <a:off x="3391866" y="12977013"/>
            <a:ext cx="17512162" cy="461667"/>
          </a:xfrm>
          <a:prstGeom prst="rect">
            <a:avLst/>
          </a:prstGeom>
          <a:noFill/>
        </p:spPr>
        <p:txBody>
          <a:bodyPr wrap="square" lIns="0" tIns="45622" rIns="0" bIns="45622" rtlCol="0">
            <a:spAutoFit/>
          </a:bodyPr>
          <a:lstStyle/>
          <a:p>
            <a:pPr algn="just" defTabSz="1823041"/>
            <a:r>
              <a:rPr lang="en-US" sz="2400" dirty="0" smtClean="0">
                <a:solidFill>
                  <a:schemeClr val="tx1"/>
                </a:solidFill>
              </a:rPr>
              <a:t>	FOR INTERNAL USE ONLY 			NOT FOR DISTRIBUTION</a:t>
            </a:r>
            <a:endParaRPr lang="en-US" sz="2400" dirty="0">
              <a:solidFill>
                <a:schemeClr val="tx1"/>
              </a:solidFill>
            </a:endParaRPr>
          </a:p>
        </p:txBody>
      </p:sp>
    </p:spTree>
    <p:extLst>
      <p:ext uri="{BB962C8B-B14F-4D97-AF65-F5344CB8AC3E}">
        <p14:creationId xmlns:p14="http://schemas.microsoft.com/office/powerpoint/2010/main" val="759243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5" name="Picture Placeholder 2"/>
          <p:cNvSpPr>
            <a:spLocks noGrp="1"/>
          </p:cNvSpPr>
          <p:nvPr>
            <p:ph type="pic" sz="quarter" idx="11" hasCustomPrompt="1"/>
          </p:nvPr>
        </p:nvSpPr>
        <p:spPr>
          <a:xfrm>
            <a:off x="17" y="12"/>
            <a:ext cx="24377650" cy="8805901"/>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588574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Picture Placeholder 2"/>
          <p:cNvSpPr>
            <a:spLocks noGrp="1"/>
          </p:cNvSpPr>
          <p:nvPr>
            <p:ph type="pic" sz="quarter" idx="11" hasCustomPrompt="1"/>
          </p:nvPr>
        </p:nvSpPr>
        <p:spPr>
          <a:xfrm>
            <a:off x="0" y="17"/>
            <a:ext cx="12383436" cy="13716000"/>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3" name="Slide Number Placeholder 5"/>
          <p:cNvSpPr txBox="1">
            <a:spLocks/>
          </p:cNvSpPr>
          <p:nvPr userDrawn="1"/>
        </p:nvSpPr>
        <p:spPr>
          <a:xfrm>
            <a:off x="20807318" y="12884028"/>
            <a:ext cx="748416" cy="656589"/>
          </a:xfrm>
          <a:prstGeom prst="rect">
            <a:avLst/>
          </a:prstGeom>
        </p:spPr>
        <p:txBody>
          <a:bodyPr vert="horz" wrap="none" lIns="243074" tIns="121541" rIns="243074" bIns="121541"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2400" smtClean="0">
                <a:solidFill>
                  <a:schemeClr val="tx1"/>
                </a:solidFill>
                <a:ea typeface="Open Sans Light" panose="020B0306030504020204" pitchFamily="34" charset="0"/>
                <a:cs typeface="Open Sans Light" panose="020B0306030504020204" pitchFamily="34" charset="0"/>
              </a:rPr>
              <a:pPr algn="l"/>
              <a:t>‹#›</a:t>
            </a:fld>
            <a:endParaRPr lang="en-US" sz="2400" dirty="0">
              <a:solidFill>
                <a:schemeClr val="tx1"/>
              </a:solidFill>
              <a:ea typeface="Open Sans Light" panose="020B0306030504020204" pitchFamily="34" charset="0"/>
              <a:cs typeface="Open Sans Light" panose="020B0306030504020204" pitchFamily="34" charset="0"/>
            </a:endParaRPr>
          </a:p>
        </p:txBody>
      </p:sp>
      <p:sp>
        <p:nvSpPr>
          <p:cNvPr id="4" name="Oval 3"/>
          <p:cNvSpPr/>
          <p:nvPr userDrawn="1"/>
        </p:nvSpPr>
        <p:spPr>
          <a:xfrm>
            <a:off x="21993160" y="12919600"/>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6" name="Rectangle 9"/>
          <p:cNvSpPr/>
          <p:nvPr userDrawn="1"/>
        </p:nvSpPr>
        <p:spPr>
          <a:xfrm rot="2700000">
            <a:off x="22221350"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7" name="Oval 6"/>
          <p:cNvSpPr/>
          <p:nvPr userDrawn="1"/>
        </p:nvSpPr>
        <p:spPr>
          <a:xfrm rot="10800000">
            <a:off x="22668600" y="12919606"/>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8" name="Rectangle 9"/>
          <p:cNvSpPr/>
          <p:nvPr userDrawn="1"/>
        </p:nvSpPr>
        <p:spPr>
          <a:xfrm rot="13500000">
            <a:off x="22807164"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9" name="Action Button: Forward or Next 8">
            <a:hlinkClick r:id="" action="ppaction://hlinkshowjump?jump=nextslide" highlightClick="1"/>
          </p:cNvPr>
          <p:cNvSpPr/>
          <p:nvPr userDrawn="1"/>
        </p:nvSpPr>
        <p:spPr>
          <a:xfrm>
            <a:off x="22659247" y="12884443"/>
            <a:ext cx="664846" cy="665019"/>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10" name="Rectangle 9">
            <a:hlinkClick r:id="" action="ppaction://hlinkshowjump?jump=previousslide" highlightClick="1"/>
          </p:cNvPr>
          <p:cNvSpPr/>
          <p:nvPr userDrawn="1"/>
        </p:nvSpPr>
        <p:spPr>
          <a:xfrm>
            <a:off x="21912317" y="12875329"/>
            <a:ext cx="664846" cy="665019"/>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11" name="Slide Number Placeholder 5"/>
          <p:cNvSpPr txBox="1">
            <a:spLocks/>
          </p:cNvSpPr>
          <p:nvPr userDrawn="1"/>
        </p:nvSpPr>
        <p:spPr>
          <a:xfrm>
            <a:off x="791715" y="12930071"/>
            <a:ext cx="5200295"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Sphere3D</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p:cNvCxnSpPr/>
          <p:nvPr userDrawn="1"/>
        </p:nvCxnSpPr>
        <p:spPr>
          <a:xfrm>
            <a:off x="17" y="12752358"/>
            <a:ext cx="2437765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20056584" y="12930073"/>
            <a:ext cx="1282457"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Page:</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userDrawn="1"/>
        </p:nvSpPr>
        <p:spPr>
          <a:xfrm>
            <a:off x="3391866" y="12977013"/>
            <a:ext cx="17512162" cy="461667"/>
          </a:xfrm>
          <a:prstGeom prst="rect">
            <a:avLst/>
          </a:prstGeom>
          <a:noFill/>
        </p:spPr>
        <p:txBody>
          <a:bodyPr wrap="square" lIns="0" tIns="45622" rIns="0" bIns="45622" rtlCol="0">
            <a:spAutoFit/>
          </a:bodyPr>
          <a:lstStyle/>
          <a:p>
            <a:pPr algn="just" defTabSz="1823041"/>
            <a:r>
              <a:rPr lang="en-US" sz="2400" dirty="0" smtClean="0">
                <a:solidFill>
                  <a:schemeClr val="tx1"/>
                </a:solidFill>
              </a:rPr>
              <a:t>	FOR INTERNAL USE ONLY 			NOT FOR DISTRIBUTION</a:t>
            </a:r>
            <a:endParaRPr lang="en-US" sz="2400" dirty="0">
              <a:solidFill>
                <a:schemeClr val="tx1"/>
              </a:solidFill>
            </a:endParaRPr>
          </a:p>
        </p:txBody>
      </p:sp>
    </p:spTree>
    <p:extLst>
      <p:ext uri="{BB962C8B-B14F-4D97-AF65-F5344CB8AC3E}">
        <p14:creationId xmlns:p14="http://schemas.microsoft.com/office/powerpoint/2010/main" val="239649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5" name="Picture Placeholder 2"/>
          <p:cNvSpPr>
            <a:spLocks noGrp="1"/>
          </p:cNvSpPr>
          <p:nvPr>
            <p:ph type="pic" sz="quarter" idx="11" hasCustomPrompt="1"/>
          </p:nvPr>
        </p:nvSpPr>
        <p:spPr>
          <a:xfrm>
            <a:off x="11994220" y="17"/>
            <a:ext cx="12383436" cy="13716000"/>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3" name="Slide Number Placeholder 5"/>
          <p:cNvSpPr txBox="1">
            <a:spLocks/>
          </p:cNvSpPr>
          <p:nvPr userDrawn="1"/>
        </p:nvSpPr>
        <p:spPr>
          <a:xfrm>
            <a:off x="20807318" y="12884028"/>
            <a:ext cx="748416" cy="656589"/>
          </a:xfrm>
          <a:prstGeom prst="rect">
            <a:avLst/>
          </a:prstGeom>
        </p:spPr>
        <p:txBody>
          <a:bodyPr vert="horz" wrap="none" lIns="243074" tIns="121541" rIns="243074" bIns="121541"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2400" smtClean="0">
                <a:solidFill>
                  <a:schemeClr val="tx1"/>
                </a:solidFill>
                <a:ea typeface="Open Sans Light" panose="020B0306030504020204" pitchFamily="34" charset="0"/>
                <a:cs typeface="Open Sans Light" panose="020B0306030504020204" pitchFamily="34" charset="0"/>
              </a:rPr>
              <a:pPr algn="l"/>
              <a:t>‹#›</a:t>
            </a:fld>
            <a:endParaRPr lang="en-US" sz="2400" dirty="0">
              <a:solidFill>
                <a:schemeClr val="tx1"/>
              </a:solidFill>
              <a:ea typeface="Open Sans Light" panose="020B0306030504020204" pitchFamily="34" charset="0"/>
              <a:cs typeface="Open Sans Light" panose="020B0306030504020204" pitchFamily="34" charset="0"/>
            </a:endParaRPr>
          </a:p>
        </p:txBody>
      </p:sp>
      <p:sp>
        <p:nvSpPr>
          <p:cNvPr id="4" name="Oval 3"/>
          <p:cNvSpPr/>
          <p:nvPr userDrawn="1"/>
        </p:nvSpPr>
        <p:spPr>
          <a:xfrm>
            <a:off x="21993160" y="12919600"/>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6" name="Rectangle 9"/>
          <p:cNvSpPr/>
          <p:nvPr userDrawn="1"/>
        </p:nvSpPr>
        <p:spPr>
          <a:xfrm rot="2700000">
            <a:off x="22221350"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7" name="Oval 6"/>
          <p:cNvSpPr/>
          <p:nvPr userDrawn="1"/>
        </p:nvSpPr>
        <p:spPr>
          <a:xfrm rot="10800000">
            <a:off x="22668600" y="12919606"/>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8" name="Rectangle 9"/>
          <p:cNvSpPr/>
          <p:nvPr userDrawn="1"/>
        </p:nvSpPr>
        <p:spPr>
          <a:xfrm rot="13500000">
            <a:off x="22807164"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9" name="Action Button: Forward or Next 8">
            <a:hlinkClick r:id="" action="ppaction://hlinkshowjump?jump=nextslide" highlightClick="1"/>
          </p:cNvPr>
          <p:cNvSpPr/>
          <p:nvPr userDrawn="1"/>
        </p:nvSpPr>
        <p:spPr>
          <a:xfrm>
            <a:off x="22659247" y="12884443"/>
            <a:ext cx="664846" cy="665019"/>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10" name="Rectangle 9">
            <a:hlinkClick r:id="" action="ppaction://hlinkshowjump?jump=previousslide" highlightClick="1"/>
          </p:cNvPr>
          <p:cNvSpPr/>
          <p:nvPr userDrawn="1"/>
        </p:nvSpPr>
        <p:spPr>
          <a:xfrm>
            <a:off x="21912317" y="12875329"/>
            <a:ext cx="664846" cy="665019"/>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11" name="Slide Number Placeholder 5"/>
          <p:cNvSpPr txBox="1">
            <a:spLocks/>
          </p:cNvSpPr>
          <p:nvPr userDrawn="1"/>
        </p:nvSpPr>
        <p:spPr>
          <a:xfrm>
            <a:off x="791715" y="12930071"/>
            <a:ext cx="5200295"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Sphere3D</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p:cNvCxnSpPr/>
          <p:nvPr userDrawn="1"/>
        </p:nvCxnSpPr>
        <p:spPr>
          <a:xfrm>
            <a:off x="17" y="12752358"/>
            <a:ext cx="2437765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20056584" y="12930073"/>
            <a:ext cx="1282457"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Page:</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userDrawn="1"/>
        </p:nvSpPr>
        <p:spPr>
          <a:xfrm>
            <a:off x="3391866" y="12977013"/>
            <a:ext cx="17512162" cy="461667"/>
          </a:xfrm>
          <a:prstGeom prst="rect">
            <a:avLst/>
          </a:prstGeom>
          <a:noFill/>
        </p:spPr>
        <p:txBody>
          <a:bodyPr wrap="square" lIns="0" tIns="45622" rIns="0" bIns="45622" rtlCol="0">
            <a:spAutoFit/>
          </a:bodyPr>
          <a:lstStyle/>
          <a:p>
            <a:pPr algn="just" defTabSz="1823041"/>
            <a:r>
              <a:rPr lang="en-US" sz="2400" dirty="0" smtClean="0">
                <a:solidFill>
                  <a:schemeClr val="tx1"/>
                </a:solidFill>
              </a:rPr>
              <a:t>	FOR INTERNAL USE ONLY 			NOT FOR DISTRIBUTION</a:t>
            </a:r>
            <a:endParaRPr lang="en-US" sz="2400" dirty="0">
              <a:solidFill>
                <a:schemeClr val="tx1"/>
              </a:solidFill>
            </a:endParaRPr>
          </a:p>
        </p:txBody>
      </p:sp>
    </p:spTree>
    <p:extLst>
      <p:ext uri="{BB962C8B-B14F-4D97-AF65-F5344CB8AC3E}">
        <p14:creationId xmlns:p14="http://schemas.microsoft.com/office/powerpoint/2010/main" val="3154561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3" name="Rectangle 2"/>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4" name="Picture Placeholder 2"/>
          <p:cNvSpPr>
            <a:spLocks noGrp="1"/>
          </p:cNvSpPr>
          <p:nvPr>
            <p:ph type="pic" sz="quarter" idx="10" hasCustomPrompt="1"/>
          </p:nvPr>
        </p:nvSpPr>
        <p:spPr>
          <a:xfrm>
            <a:off x="17" y="3473184"/>
            <a:ext cx="24377650" cy="9266943"/>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1635825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3" name="Rectangle 2"/>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4" name="Picture Placeholder 2"/>
          <p:cNvSpPr>
            <a:spLocks noGrp="1"/>
          </p:cNvSpPr>
          <p:nvPr>
            <p:ph type="pic" sz="quarter" idx="10" hasCustomPrompt="1"/>
          </p:nvPr>
        </p:nvSpPr>
        <p:spPr>
          <a:xfrm>
            <a:off x="17" y="3488571"/>
            <a:ext cx="24377650" cy="5440296"/>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3251006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3" name="Rectangle 2"/>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5" name="Rectangle 4"/>
          <p:cNvSpPr/>
          <p:nvPr userDrawn="1"/>
        </p:nvSpPr>
        <p:spPr>
          <a:xfrm>
            <a:off x="17" y="3488552"/>
            <a:ext cx="24377650" cy="9266943"/>
          </a:xfrm>
          <a:prstGeom prst="rect">
            <a:avLst/>
          </a:prstGeom>
          <a:solidFill>
            <a:srgbClr val="344152"/>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685188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2" name="Slide Number Placeholder 5"/>
          <p:cNvSpPr txBox="1">
            <a:spLocks/>
          </p:cNvSpPr>
          <p:nvPr userDrawn="1"/>
        </p:nvSpPr>
        <p:spPr>
          <a:xfrm>
            <a:off x="20807318" y="12884028"/>
            <a:ext cx="748416" cy="656589"/>
          </a:xfrm>
          <a:prstGeom prst="rect">
            <a:avLst/>
          </a:prstGeom>
        </p:spPr>
        <p:txBody>
          <a:bodyPr vert="horz" wrap="none" lIns="243074" tIns="121541" rIns="243074" bIns="121541"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2400" smtClean="0">
                <a:solidFill>
                  <a:schemeClr val="tx1"/>
                </a:solidFill>
                <a:ea typeface="Open Sans Light" panose="020B0306030504020204" pitchFamily="34" charset="0"/>
                <a:cs typeface="Open Sans Light" panose="020B0306030504020204" pitchFamily="34" charset="0"/>
              </a:rPr>
              <a:pPr algn="l"/>
              <a:t>‹#›</a:t>
            </a:fld>
            <a:endParaRPr lang="en-US" sz="2400" dirty="0">
              <a:solidFill>
                <a:schemeClr val="tx1"/>
              </a:solidFill>
              <a:ea typeface="Open Sans Light" panose="020B0306030504020204" pitchFamily="34" charset="0"/>
              <a:cs typeface="Open Sans Light" panose="020B0306030504020204" pitchFamily="34" charset="0"/>
            </a:endParaRPr>
          </a:p>
        </p:txBody>
      </p:sp>
      <p:sp>
        <p:nvSpPr>
          <p:cNvPr id="3" name="Oval 2"/>
          <p:cNvSpPr/>
          <p:nvPr userDrawn="1"/>
        </p:nvSpPr>
        <p:spPr>
          <a:xfrm>
            <a:off x="21993160" y="12919600"/>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4" name="Rectangle 9"/>
          <p:cNvSpPr/>
          <p:nvPr userDrawn="1"/>
        </p:nvSpPr>
        <p:spPr>
          <a:xfrm rot="2700000">
            <a:off x="22221350"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5" name="Oval 4"/>
          <p:cNvSpPr/>
          <p:nvPr userDrawn="1"/>
        </p:nvSpPr>
        <p:spPr>
          <a:xfrm rot="10800000">
            <a:off x="22668600" y="12919606"/>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6" name="Rectangle 9"/>
          <p:cNvSpPr/>
          <p:nvPr userDrawn="1"/>
        </p:nvSpPr>
        <p:spPr>
          <a:xfrm rot="13500000">
            <a:off x="22807164"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7" name="Action Button: Forward or Next 6">
            <a:hlinkClick r:id="" action="ppaction://hlinkshowjump?jump=nextslide" highlightClick="1"/>
          </p:cNvPr>
          <p:cNvSpPr/>
          <p:nvPr userDrawn="1"/>
        </p:nvSpPr>
        <p:spPr>
          <a:xfrm>
            <a:off x="22659247" y="12884443"/>
            <a:ext cx="664846" cy="665019"/>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8" name="Rectangle 7">
            <a:hlinkClick r:id="" action="ppaction://hlinkshowjump?jump=previousslide" highlightClick="1"/>
          </p:cNvPr>
          <p:cNvSpPr/>
          <p:nvPr userDrawn="1"/>
        </p:nvSpPr>
        <p:spPr>
          <a:xfrm>
            <a:off x="21912317" y="12875329"/>
            <a:ext cx="664846" cy="665019"/>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9" name="Slide Number Placeholder 5"/>
          <p:cNvSpPr txBox="1">
            <a:spLocks/>
          </p:cNvSpPr>
          <p:nvPr userDrawn="1"/>
        </p:nvSpPr>
        <p:spPr>
          <a:xfrm>
            <a:off x="791715" y="12930071"/>
            <a:ext cx="5200295"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Sphere3D</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 name="Straight Connector 9"/>
          <p:cNvCxnSpPr/>
          <p:nvPr userDrawn="1"/>
        </p:nvCxnSpPr>
        <p:spPr>
          <a:xfrm>
            <a:off x="17" y="12752358"/>
            <a:ext cx="2437765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userDrawn="1"/>
        </p:nvSpPr>
        <p:spPr>
          <a:xfrm>
            <a:off x="20056584" y="12930073"/>
            <a:ext cx="1282457"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Page:</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userDrawn="1"/>
        </p:nvSpPr>
        <p:spPr>
          <a:xfrm>
            <a:off x="3391866" y="12977013"/>
            <a:ext cx="17512162" cy="461667"/>
          </a:xfrm>
          <a:prstGeom prst="rect">
            <a:avLst/>
          </a:prstGeom>
          <a:noFill/>
        </p:spPr>
        <p:txBody>
          <a:bodyPr wrap="square" lIns="0" tIns="45622" rIns="0" bIns="45622" rtlCol="0">
            <a:spAutoFit/>
          </a:bodyPr>
          <a:lstStyle/>
          <a:p>
            <a:pPr algn="just" defTabSz="1823041"/>
            <a:r>
              <a:rPr lang="en-US" sz="2400" dirty="0" smtClean="0">
                <a:solidFill>
                  <a:schemeClr val="tx1"/>
                </a:solidFill>
              </a:rPr>
              <a:t>	FOR INTERNAL USE ONLY 			NOT FOR DISTRIBUTION</a:t>
            </a:r>
            <a:endParaRPr lang="en-US" sz="2400" dirty="0">
              <a:solidFill>
                <a:schemeClr val="tx1"/>
              </a:solidFill>
            </a:endParaRPr>
          </a:p>
        </p:txBody>
      </p:sp>
    </p:spTree>
    <p:extLst>
      <p:ext uri="{BB962C8B-B14F-4D97-AF65-F5344CB8AC3E}">
        <p14:creationId xmlns:p14="http://schemas.microsoft.com/office/powerpoint/2010/main" val="2046848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17" y="5478721"/>
            <a:ext cx="24377650" cy="2574151"/>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3" name="Slide Number Placeholder 5"/>
          <p:cNvSpPr txBox="1">
            <a:spLocks/>
          </p:cNvSpPr>
          <p:nvPr userDrawn="1"/>
        </p:nvSpPr>
        <p:spPr>
          <a:xfrm>
            <a:off x="20807318" y="12884028"/>
            <a:ext cx="748416" cy="656589"/>
          </a:xfrm>
          <a:prstGeom prst="rect">
            <a:avLst/>
          </a:prstGeom>
        </p:spPr>
        <p:txBody>
          <a:bodyPr vert="horz" wrap="none" lIns="243074" tIns="121541" rIns="243074" bIns="121541"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2400" smtClean="0">
                <a:solidFill>
                  <a:schemeClr val="tx1"/>
                </a:solidFill>
                <a:ea typeface="Open Sans Light" panose="020B0306030504020204" pitchFamily="34" charset="0"/>
                <a:cs typeface="Open Sans Light" panose="020B0306030504020204" pitchFamily="34" charset="0"/>
              </a:rPr>
              <a:pPr algn="l"/>
              <a:t>‹#›</a:t>
            </a:fld>
            <a:endParaRPr lang="en-US" sz="2400" dirty="0">
              <a:solidFill>
                <a:schemeClr val="tx1"/>
              </a:solidFill>
              <a:ea typeface="Open Sans Light" panose="020B0306030504020204" pitchFamily="34" charset="0"/>
              <a:cs typeface="Open Sans Light" panose="020B0306030504020204" pitchFamily="34" charset="0"/>
            </a:endParaRPr>
          </a:p>
        </p:txBody>
      </p:sp>
      <p:sp>
        <p:nvSpPr>
          <p:cNvPr id="4" name="Oval 3"/>
          <p:cNvSpPr/>
          <p:nvPr userDrawn="1"/>
        </p:nvSpPr>
        <p:spPr>
          <a:xfrm>
            <a:off x="21993160" y="12919600"/>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5" name="Rectangle 9"/>
          <p:cNvSpPr/>
          <p:nvPr userDrawn="1"/>
        </p:nvSpPr>
        <p:spPr>
          <a:xfrm rot="2700000">
            <a:off x="22221350"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6" name="Oval 5"/>
          <p:cNvSpPr/>
          <p:nvPr userDrawn="1"/>
        </p:nvSpPr>
        <p:spPr>
          <a:xfrm rot="10800000">
            <a:off x="22668600" y="12919606"/>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7" name="Rectangle 9"/>
          <p:cNvSpPr/>
          <p:nvPr userDrawn="1"/>
        </p:nvSpPr>
        <p:spPr>
          <a:xfrm rot="13500000">
            <a:off x="22807164"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8" name="Action Button: Forward or Next 7">
            <a:hlinkClick r:id="" action="ppaction://hlinkshowjump?jump=nextslide" highlightClick="1"/>
          </p:cNvPr>
          <p:cNvSpPr/>
          <p:nvPr userDrawn="1"/>
        </p:nvSpPr>
        <p:spPr>
          <a:xfrm>
            <a:off x="22659247" y="12884443"/>
            <a:ext cx="664846" cy="665019"/>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9" name="Rectangle 8">
            <a:hlinkClick r:id="" action="ppaction://hlinkshowjump?jump=previousslide" highlightClick="1"/>
          </p:cNvPr>
          <p:cNvSpPr/>
          <p:nvPr userDrawn="1"/>
        </p:nvSpPr>
        <p:spPr>
          <a:xfrm>
            <a:off x="21912317" y="12875329"/>
            <a:ext cx="664846" cy="665019"/>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10" name="Slide Number Placeholder 5"/>
          <p:cNvSpPr txBox="1">
            <a:spLocks/>
          </p:cNvSpPr>
          <p:nvPr userDrawn="1"/>
        </p:nvSpPr>
        <p:spPr>
          <a:xfrm>
            <a:off x="791715" y="12930071"/>
            <a:ext cx="5200295"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Sphere3D</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p:cNvCxnSpPr/>
          <p:nvPr userDrawn="1"/>
        </p:nvCxnSpPr>
        <p:spPr>
          <a:xfrm>
            <a:off x="17" y="12752358"/>
            <a:ext cx="2437765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20056584" y="12930073"/>
            <a:ext cx="1282457"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Page:</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p:cNvSpPr txBox="1"/>
          <p:nvPr userDrawn="1"/>
        </p:nvSpPr>
        <p:spPr>
          <a:xfrm>
            <a:off x="3391866" y="12977013"/>
            <a:ext cx="17512162" cy="461667"/>
          </a:xfrm>
          <a:prstGeom prst="rect">
            <a:avLst/>
          </a:prstGeom>
          <a:noFill/>
        </p:spPr>
        <p:txBody>
          <a:bodyPr wrap="square" lIns="0" tIns="45622" rIns="0" bIns="45622" rtlCol="0">
            <a:spAutoFit/>
          </a:bodyPr>
          <a:lstStyle/>
          <a:p>
            <a:pPr algn="just" defTabSz="1823041"/>
            <a:r>
              <a:rPr lang="en-US" sz="2400" dirty="0" smtClean="0">
                <a:solidFill>
                  <a:schemeClr val="tx1"/>
                </a:solidFill>
              </a:rPr>
              <a:t>	FOR INTERNAL USE ONLY 			NOT FOR DISTRIBUTION</a:t>
            </a:r>
            <a:endParaRPr lang="en-US" sz="2400" dirty="0">
              <a:solidFill>
                <a:schemeClr val="tx1"/>
              </a:solidFill>
            </a:endParaRPr>
          </a:p>
        </p:txBody>
      </p:sp>
    </p:spTree>
    <p:extLst>
      <p:ext uri="{BB962C8B-B14F-4D97-AF65-F5344CB8AC3E}">
        <p14:creationId xmlns:p14="http://schemas.microsoft.com/office/powerpoint/2010/main" val="108516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17" y="-1"/>
            <a:ext cx="24377650" cy="5993546"/>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3" name="Slide Number Placeholder 5"/>
          <p:cNvSpPr txBox="1">
            <a:spLocks/>
          </p:cNvSpPr>
          <p:nvPr userDrawn="1"/>
        </p:nvSpPr>
        <p:spPr>
          <a:xfrm>
            <a:off x="20807318" y="12884028"/>
            <a:ext cx="748416" cy="656589"/>
          </a:xfrm>
          <a:prstGeom prst="rect">
            <a:avLst/>
          </a:prstGeom>
        </p:spPr>
        <p:txBody>
          <a:bodyPr vert="horz" wrap="none" lIns="243074" tIns="121541" rIns="243074" bIns="121541"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2400" smtClean="0">
                <a:solidFill>
                  <a:schemeClr val="tx1"/>
                </a:solidFill>
                <a:ea typeface="Open Sans Light" panose="020B0306030504020204" pitchFamily="34" charset="0"/>
                <a:cs typeface="Open Sans Light" panose="020B0306030504020204" pitchFamily="34" charset="0"/>
              </a:rPr>
              <a:pPr algn="l"/>
              <a:t>‹#›</a:t>
            </a:fld>
            <a:endParaRPr lang="en-US" sz="2400" dirty="0">
              <a:solidFill>
                <a:schemeClr val="tx1"/>
              </a:solidFill>
              <a:ea typeface="Open Sans Light" panose="020B0306030504020204" pitchFamily="34" charset="0"/>
              <a:cs typeface="Open Sans Light" panose="020B0306030504020204" pitchFamily="34" charset="0"/>
            </a:endParaRPr>
          </a:p>
        </p:txBody>
      </p:sp>
      <p:sp>
        <p:nvSpPr>
          <p:cNvPr id="4" name="Oval 3"/>
          <p:cNvSpPr/>
          <p:nvPr userDrawn="1"/>
        </p:nvSpPr>
        <p:spPr>
          <a:xfrm>
            <a:off x="21993160" y="12919600"/>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5" name="Rectangle 9"/>
          <p:cNvSpPr/>
          <p:nvPr userDrawn="1"/>
        </p:nvSpPr>
        <p:spPr>
          <a:xfrm rot="2700000">
            <a:off x="22221350"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6" name="Oval 5"/>
          <p:cNvSpPr/>
          <p:nvPr userDrawn="1"/>
        </p:nvSpPr>
        <p:spPr>
          <a:xfrm rot="10800000">
            <a:off x="22668600" y="12919606"/>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7" name="Rectangle 9"/>
          <p:cNvSpPr/>
          <p:nvPr userDrawn="1"/>
        </p:nvSpPr>
        <p:spPr>
          <a:xfrm rot="13500000">
            <a:off x="22807164"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8" name="Action Button: Forward or Next 7">
            <a:hlinkClick r:id="" action="ppaction://hlinkshowjump?jump=nextslide" highlightClick="1"/>
          </p:cNvPr>
          <p:cNvSpPr/>
          <p:nvPr userDrawn="1"/>
        </p:nvSpPr>
        <p:spPr>
          <a:xfrm>
            <a:off x="22659247" y="12884443"/>
            <a:ext cx="664846" cy="665019"/>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9" name="Rectangle 8">
            <a:hlinkClick r:id="" action="ppaction://hlinkshowjump?jump=previousslide" highlightClick="1"/>
          </p:cNvPr>
          <p:cNvSpPr/>
          <p:nvPr userDrawn="1"/>
        </p:nvSpPr>
        <p:spPr>
          <a:xfrm>
            <a:off x="21912317" y="12875329"/>
            <a:ext cx="664846" cy="665019"/>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10" name="Slide Number Placeholder 5"/>
          <p:cNvSpPr txBox="1">
            <a:spLocks/>
          </p:cNvSpPr>
          <p:nvPr userDrawn="1"/>
        </p:nvSpPr>
        <p:spPr>
          <a:xfrm>
            <a:off x="791715" y="12930071"/>
            <a:ext cx="5200295"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Sphere3D</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p:cNvCxnSpPr/>
          <p:nvPr userDrawn="1"/>
        </p:nvCxnSpPr>
        <p:spPr>
          <a:xfrm>
            <a:off x="17" y="12752358"/>
            <a:ext cx="2437765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20056584" y="12930073"/>
            <a:ext cx="1282457"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Page:</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p:cNvSpPr txBox="1"/>
          <p:nvPr userDrawn="1"/>
        </p:nvSpPr>
        <p:spPr>
          <a:xfrm>
            <a:off x="3391866" y="12977013"/>
            <a:ext cx="17512162" cy="461667"/>
          </a:xfrm>
          <a:prstGeom prst="rect">
            <a:avLst/>
          </a:prstGeom>
          <a:noFill/>
        </p:spPr>
        <p:txBody>
          <a:bodyPr wrap="square" lIns="0" tIns="45622" rIns="0" bIns="45622" rtlCol="0">
            <a:spAutoFit/>
          </a:bodyPr>
          <a:lstStyle/>
          <a:p>
            <a:pPr algn="just" defTabSz="1823041"/>
            <a:r>
              <a:rPr lang="en-US" sz="2400" dirty="0" smtClean="0">
                <a:solidFill>
                  <a:schemeClr val="tx1"/>
                </a:solidFill>
              </a:rPr>
              <a:t>	FOR INTERNAL USE ONLY 			NOT FOR DISTRIBUTION</a:t>
            </a:r>
            <a:endParaRPr lang="en-US" sz="2400" dirty="0">
              <a:solidFill>
                <a:schemeClr val="tx1"/>
              </a:solidFill>
            </a:endParaRPr>
          </a:p>
        </p:txBody>
      </p:sp>
    </p:spTree>
    <p:extLst>
      <p:ext uri="{BB962C8B-B14F-4D97-AF65-F5344CB8AC3E}">
        <p14:creationId xmlns:p14="http://schemas.microsoft.com/office/powerpoint/2010/main" val="2524366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 name="Picture Placeholder 2"/>
          <p:cNvSpPr>
            <a:spLocks noGrp="1"/>
          </p:cNvSpPr>
          <p:nvPr>
            <p:ph type="pic" sz="quarter" idx="13" hasCustomPrompt="1"/>
          </p:nvPr>
        </p:nvSpPr>
        <p:spPr>
          <a:xfrm>
            <a:off x="1413507" y="3745820"/>
            <a:ext cx="4532398" cy="6127427"/>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3" name="Rectangle 2"/>
          <p:cNvSpPr/>
          <p:nvPr userDrawn="1"/>
        </p:nvSpPr>
        <p:spPr>
          <a:xfrm>
            <a:off x="5945899" y="3745819"/>
            <a:ext cx="5392786" cy="6127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7" name="Picture Placeholder 2"/>
          <p:cNvSpPr>
            <a:spLocks noGrp="1"/>
          </p:cNvSpPr>
          <p:nvPr>
            <p:ph type="pic" sz="quarter" idx="14" hasCustomPrompt="1"/>
          </p:nvPr>
        </p:nvSpPr>
        <p:spPr>
          <a:xfrm>
            <a:off x="12224680" y="3745820"/>
            <a:ext cx="4532398" cy="6127427"/>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8" name="Rectangle 7"/>
          <p:cNvSpPr/>
          <p:nvPr userDrawn="1"/>
        </p:nvSpPr>
        <p:spPr>
          <a:xfrm>
            <a:off x="16757074" y="3745819"/>
            <a:ext cx="5392786" cy="6127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9"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10" name="Rectangle 9"/>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3177323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3" name="Rectangle 2"/>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4" name="Picture Placeholder 2"/>
          <p:cNvSpPr>
            <a:spLocks noGrp="1"/>
          </p:cNvSpPr>
          <p:nvPr>
            <p:ph type="pic" sz="quarter" idx="11" hasCustomPrompt="1"/>
          </p:nvPr>
        </p:nvSpPr>
        <p:spPr>
          <a:xfrm>
            <a:off x="10028907" y="2924767"/>
            <a:ext cx="4305776" cy="7633101"/>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1033789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4" name="Picture Placeholder 2"/>
          <p:cNvSpPr>
            <a:spLocks noGrp="1"/>
          </p:cNvSpPr>
          <p:nvPr>
            <p:ph type="pic" sz="quarter" idx="13" hasCustomPrompt="1"/>
          </p:nvPr>
        </p:nvSpPr>
        <p:spPr>
          <a:xfrm>
            <a:off x="1413507" y="3745820"/>
            <a:ext cx="4532398" cy="6127427"/>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3" name="Rectangle 2"/>
          <p:cNvSpPr/>
          <p:nvPr userDrawn="1"/>
        </p:nvSpPr>
        <p:spPr>
          <a:xfrm>
            <a:off x="5945899" y="3745819"/>
            <a:ext cx="5392786" cy="6127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7" name="Picture Placeholder 2"/>
          <p:cNvSpPr>
            <a:spLocks noGrp="1"/>
          </p:cNvSpPr>
          <p:nvPr>
            <p:ph type="pic" sz="quarter" idx="14" hasCustomPrompt="1"/>
          </p:nvPr>
        </p:nvSpPr>
        <p:spPr>
          <a:xfrm>
            <a:off x="12224680" y="3745820"/>
            <a:ext cx="4532398" cy="6127427"/>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8" name="Rectangle 7"/>
          <p:cNvSpPr/>
          <p:nvPr userDrawn="1"/>
        </p:nvSpPr>
        <p:spPr>
          <a:xfrm>
            <a:off x="16757074" y="3745819"/>
            <a:ext cx="5392786" cy="6127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9"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10" name="Rectangle 9"/>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2949428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5" name="Picture Placeholder 2"/>
          <p:cNvSpPr>
            <a:spLocks noGrp="1"/>
          </p:cNvSpPr>
          <p:nvPr>
            <p:ph type="pic" sz="quarter" idx="13" hasCustomPrompt="1"/>
          </p:nvPr>
        </p:nvSpPr>
        <p:spPr>
          <a:xfrm>
            <a:off x="17" y="3165853"/>
            <a:ext cx="24377650" cy="5271245"/>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7"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8" name="Rectangle 7"/>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1186941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10" name="그림 개체 틀 3"/>
          <p:cNvSpPr>
            <a:spLocks noGrp="1"/>
          </p:cNvSpPr>
          <p:nvPr>
            <p:ph type="pic" sz="quarter" idx="20" hasCustomPrompt="1"/>
          </p:nvPr>
        </p:nvSpPr>
        <p:spPr>
          <a:xfrm>
            <a:off x="1871528" y="4092340"/>
            <a:ext cx="6514363" cy="370370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11" name="그림 개체 틀 3"/>
          <p:cNvSpPr>
            <a:spLocks noGrp="1"/>
          </p:cNvSpPr>
          <p:nvPr>
            <p:ph type="pic" sz="quarter" idx="21" hasCustomPrompt="1"/>
          </p:nvPr>
        </p:nvSpPr>
        <p:spPr>
          <a:xfrm>
            <a:off x="8867298" y="4092340"/>
            <a:ext cx="6514363" cy="370370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12" name="그림 개체 틀 3"/>
          <p:cNvSpPr>
            <a:spLocks noGrp="1"/>
          </p:cNvSpPr>
          <p:nvPr>
            <p:ph type="pic" sz="quarter" idx="22" hasCustomPrompt="1"/>
          </p:nvPr>
        </p:nvSpPr>
        <p:spPr>
          <a:xfrm>
            <a:off x="15863069" y="4092340"/>
            <a:ext cx="6514363" cy="370370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8"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9" name="Rectangle 8"/>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761154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10" name="그림 개체 틀 3"/>
          <p:cNvSpPr>
            <a:spLocks noGrp="1"/>
          </p:cNvSpPr>
          <p:nvPr>
            <p:ph type="pic" sz="quarter" idx="20" hasCustomPrompt="1"/>
          </p:nvPr>
        </p:nvSpPr>
        <p:spPr>
          <a:xfrm>
            <a:off x="1871528" y="3462248"/>
            <a:ext cx="6514363" cy="370370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11" name="그림 개체 틀 3"/>
          <p:cNvSpPr>
            <a:spLocks noGrp="1"/>
          </p:cNvSpPr>
          <p:nvPr>
            <p:ph type="pic" sz="quarter" idx="21" hasCustomPrompt="1"/>
          </p:nvPr>
        </p:nvSpPr>
        <p:spPr>
          <a:xfrm>
            <a:off x="8867298" y="3462248"/>
            <a:ext cx="6514363" cy="370370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12" name="그림 개체 틀 3"/>
          <p:cNvSpPr>
            <a:spLocks noGrp="1"/>
          </p:cNvSpPr>
          <p:nvPr>
            <p:ph type="pic" sz="quarter" idx="22" hasCustomPrompt="1"/>
          </p:nvPr>
        </p:nvSpPr>
        <p:spPr>
          <a:xfrm>
            <a:off x="15863069" y="3462248"/>
            <a:ext cx="6514363" cy="370370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8"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9" name="Rectangle 8"/>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7" name="그림 개체 틀 3"/>
          <p:cNvSpPr>
            <a:spLocks noGrp="1"/>
          </p:cNvSpPr>
          <p:nvPr>
            <p:ph type="pic" sz="quarter" idx="23" hasCustomPrompt="1"/>
          </p:nvPr>
        </p:nvSpPr>
        <p:spPr>
          <a:xfrm>
            <a:off x="1871528" y="7642364"/>
            <a:ext cx="6514363" cy="370370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13" name="그림 개체 틀 3"/>
          <p:cNvSpPr>
            <a:spLocks noGrp="1"/>
          </p:cNvSpPr>
          <p:nvPr>
            <p:ph type="pic" sz="quarter" idx="24" hasCustomPrompt="1"/>
          </p:nvPr>
        </p:nvSpPr>
        <p:spPr>
          <a:xfrm>
            <a:off x="8867298" y="7642364"/>
            <a:ext cx="6514363" cy="370370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14" name="그림 개체 틀 3"/>
          <p:cNvSpPr>
            <a:spLocks noGrp="1"/>
          </p:cNvSpPr>
          <p:nvPr>
            <p:ph type="pic" sz="quarter" idx="25" hasCustomPrompt="1"/>
          </p:nvPr>
        </p:nvSpPr>
        <p:spPr>
          <a:xfrm>
            <a:off x="15863069" y="7642364"/>
            <a:ext cx="6514363" cy="370370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Tree>
    <p:extLst>
      <p:ext uri="{BB962C8B-B14F-4D97-AF65-F5344CB8AC3E}">
        <p14:creationId xmlns:p14="http://schemas.microsoft.com/office/powerpoint/2010/main" val="547400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10" name="그림 개체 틀 3"/>
          <p:cNvSpPr>
            <a:spLocks noGrp="1"/>
          </p:cNvSpPr>
          <p:nvPr>
            <p:ph type="pic" sz="quarter" idx="20" hasCustomPrompt="1"/>
          </p:nvPr>
        </p:nvSpPr>
        <p:spPr>
          <a:xfrm>
            <a:off x="1871528" y="4092344"/>
            <a:ext cx="6514363" cy="5896916"/>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11" name="그림 개체 틀 3"/>
          <p:cNvSpPr>
            <a:spLocks noGrp="1"/>
          </p:cNvSpPr>
          <p:nvPr>
            <p:ph type="pic" sz="quarter" idx="21" hasCustomPrompt="1"/>
          </p:nvPr>
        </p:nvSpPr>
        <p:spPr>
          <a:xfrm>
            <a:off x="8867298" y="4092344"/>
            <a:ext cx="6514363" cy="5896916"/>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12" name="그림 개체 틀 3"/>
          <p:cNvSpPr>
            <a:spLocks noGrp="1"/>
          </p:cNvSpPr>
          <p:nvPr>
            <p:ph type="pic" sz="quarter" idx="22" hasCustomPrompt="1"/>
          </p:nvPr>
        </p:nvSpPr>
        <p:spPr>
          <a:xfrm>
            <a:off x="15863069" y="4092344"/>
            <a:ext cx="6514363" cy="5896916"/>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8"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9" name="Rectangle 8"/>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661050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10" name="그림 개체 틀 3"/>
          <p:cNvSpPr>
            <a:spLocks noGrp="1"/>
          </p:cNvSpPr>
          <p:nvPr>
            <p:ph type="pic" sz="quarter" idx="20" hasCustomPrompt="1"/>
          </p:nvPr>
        </p:nvSpPr>
        <p:spPr>
          <a:xfrm>
            <a:off x="2194178" y="4092334"/>
            <a:ext cx="9451790" cy="715709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8"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9" name="Rectangle 8"/>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7" name="그림 개체 틀 3"/>
          <p:cNvSpPr>
            <a:spLocks noGrp="1"/>
          </p:cNvSpPr>
          <p:nvPr>
            <p:ph type="pic" sz="quarter" idx="21" hasCustomPrompt="1"/>
          </p:nvPr>
        </p:nvSpPr>
        <p:spPr>
          <a:xfrm>
            <a:off x="12165456" y="4092334"/>
            <a:ext cx="9451790" cy="715709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Tree>
    <p:extLst>
      <p:ext uri="{BB962C8B-B14F-4D97-AF65-F5344CB8AC3E}">
        <p14:creationId xmlns:p14="http://schemas.microsoft.com/office/powerpoint/2010/main" val="188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10" name="그림 개체 틀 3"/>
          <p:cNvSpPr>
            <a:spLocks noGrp="1"/>
          </p:cNvSpPr>
          <p:nvPr>
            <p:ph type="pic" sz="quarter" idx="20" hasCustomPrompt="1"/>
          </p:nvPr>
        </p:nvSpPr>
        <p:spPr>
          <a:xfrm>
            <a:off x="2194178" y="4092334"/>
            <a:ext cx="9451790" cy="715709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8"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9" name="Rectangle 8"/>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2641935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10" name="그림 개체 틀 3"/>
          <p:cNvSpPr>
            <a:spLocks noGrp="1"/>
          </p:cNvSpPr>
          <p:nvPr>
            <p:ph type="pic" sz="quarter" idx="20" hasCustomPrompt="1"/>
          </p:nvPr>
        </p:nvSpPr>
        <p:spPr>
          <a:xfrm>
            <a:off x="4709769" y="17"/>
            <a:ext cx="7946115" cy="9792389"/>
          </a:xfrm>
          <a:custGeom>
            <a:avLst/>
            <a:gdLst>
              <a:gd name="connsiteX0" fmla="*/ 0 w 1884035"/>
              <a:gd name="connsiteY0" fmla="*/ 0 h 5403342"/>
              <a:gd name="connsiteX1" fmla="*/ 1884035 w 1884035"/>
              <a:gd name="connsiteY1" fmla="*/ 0 h 5403342"/>
              <a:gd name="connsiteX2" fmla="*/ 1884035 w 1884035"/>
              <a:gd name="connsiteY2" fmla="*/ 5403342 h 5403342"/>
              <a:gd name="connsiteX3" fmla="*/ 0 w 1884035"/>
              <a:gd name="connsiteY3" fmla="*/ 5403342 h 5403342"/>
              <a:gd name="connsiteX4" fmla="*/ 0 w 1884035"/>
              <a:gd name="connsiteY4" fmla="*/ 0 h 5403342"/>
              <a:gd name="connsiteX0" fmla="*/ 0 w 3497682"/>
              <a:gd name="connsiteY0" fmla="*/ 0 h 5403342"/>
              <a:gd name="connsiteX1" fmla="*/ 1884035 w 3497682"/>
              <a:gd name="connsiteY1" fmla="*/ 0 h 5403342"/>
              <a:gd name="connsiteX2" fmla="*/ 3497682 w 3497682"/>
              <a:gd name="connsiteY2" fmla="*/ 4704095 h 5403342"/>
              <a:gd name="connsiteX3" fmla="*/ 0 w 3497682"/>
              <a:gd name="connsiteY3" fmla="*/ 5403342 h 5403342"/>
              <a:gd name="connsiteX4" fmla="*/ 0 w 3497682"/>
              <a:gd name="connsiteY4" fmla="*/ 0 h 5403342"/>
              <a:gd name="connsiteX0" fmla="*/ 0 w 3497682"/>
              <a:gd name="connsiteY0" fmla="*/ 0 h 5134400"/>
              <a:gd name="connsiteX1" fmla="*/ 1884035 w 3497682"/>
              <a:gd name="connsiteY1" fmla="*/ 0 h 5134400"/>
              <a:gd name="connsiteX2" fmla="*/ 3497682 w 3497682"/>
              <a:gd name="connsiteY2" fmla="*/ 4704095 h 5134400"/>
              <a:gd name="connsiteX3" fmla="*/ 1644383 w 3497682"/>
              <a:gd name="connsiteY3" fmla="*/ 5134400 h 5134400"/>
              <a:gd name="connsiteX4" fmla="*/ 0 w 3497682"/>
              <a:gd name="connsiteY4" fmla="*/ 0 h 5134400"/>
              <a:gd name="connsiteX0" fmla="*/ 0 w 3466946"/>
              <a:gd name="connsiteY0" fmla="*/ 0 h 5134400"/>
              <a:gd name="connsiteX1" fmla="*/ 1884035 w 3466946"/>
              <a:gd name="connsiteY1" fmla="*/ 0 h 5134400"/>
              <a:gd name="connsiteX2" fmla="*/ 3466946 w 3466946"/>
              <a:gd name="connsiteY2" fmla="*/ 4711779 h 5134400"/>
              <a:gd name="connsiteX3" fmla="*/ 1644383 w 3466946"/>
              <a:gd name="connsiteY3" fmla="*/ 5134400 h 5134400"/>
              <a:gd name="connsiteX4" fmla="*/ 0 w 3466946"/>
              <a:gd name="connsiteY4" fmla="*/ 0 h 5134400"/>
              <a:gd name="connsiteX0" fmla="*/ 0 w 3466946"/>
              <a:gd name="connsiteY0" fmla="*/ 0 h 4896195"/>
              <a:gd name="connsiteX1" fmla="*/ 1884035 w 3466946"/>
              <a:gd name="connsiteY1" fmla="*/ 0 h 4896195"/>
              <a:gd name="connsiteX2" fmla="*/ 3466946 w 3466946"/>
              <a:gd name="connsiteY2" fmla="*/ 4711779 h 4896195"/>
              <a:gd name="connsiteX3" fmla="*/ 2243738 w 3466946"/>
              <a:gd name="connsiteY3" fmla="*/ 4896195 h 4896195"/>
              <a:gd name="connsiteX4" fmla="*/ 0 w 3466946"/>
              <a:gd name="connsiteY4" fmla="*/ 0 h 4896195"/>
              <a:gd name="connsiteX0" fmla="*/ 0 w 3974092"/>
              <a:gd name="connsiteY0" fmla="*/ 0 h 4896195"/>
              <a:gd name="connsiteX1" fmla="*/ 1884035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974092"/>
              <a:gd name="connsiteY0" fmla="*/ 0 h 4896195"/>
              <a:gd name="connsiteX1" fmla="*/ 2076136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974092"/>
              <a:gd name="connsiteY0" fmla="*/ 0 h 4896195"/>
              <a:gd name="connsiteX1" fmla="*/ 2076136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4092" h="4896195">
                <a:moveTo>
                  <a:pt x="0" y="0"/>
                </a:moveTo>
                <a:lnTo>
                  <a:pt x="2076136" y="0"/>
                </a:lnTo>
                <a:lnTo>
                  <a:pt x="3974092" y="4112424"/>
                </a:lnTo>
                <a:cubicBezTo>
                  <a:pt x="3089946" y="3828115"/>
                  <a:pt x="2820523" y="4634938"/>
                  <a:pt x="2243738" y="4896195"/>
                </a:cubicBezTo>
                <a:lnTo>
                  <a:pt x="0" y="0"/>
                </a:lnTo>
                <a:close/>
              </a:path>
            </a:pathLst>
          </a:cu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11" name="그림 개체 틀 3"/>
          <p:cNvSpPr>
            <a:spLocks noGrp="1"/>
          </p:cNvSpPr>
          <p:nvPr>
            <p:ph type="pic" sz="quarter" idx="22" hasCustomPrompt="1"/>
          </p:nvPr>
        </p:nvSpPr>
        <p:spPr>
          <a:xfrm>
            <a:off x="11715768" y="4072557"/>
            <a:ext cx="7853928" cy="9700181"/>
          </a:xfrm>
          <a:custGeom>
            <a:avLst/>
            <a:gdLst>
              <a:gd name="connsiteX0" fmla="*/ 0 w 1884035"/>
              <a:gd name="connsiteY0" fmla="*/ 0 h 5403342"/>
              <a:gd name="connsiteX1" fmla="*/ 1884035 w 1884035"/>
              <a:gd name="connsiteY1" fmla="*/ 0 h 5403342"/>
              <a:gd name="connsiteX2" fmla="*/ 1884035 w 1884035"/>
              <a:gd name="connsiteY2" fmla="*/ 5403342 h 5403342"/>
              <a:gd name="connsiteX3" fmla="*/ 0 w 1884035"/>
              <a:gd name="connsiteY3" fmla="*/ 5403342 h 5403342"/>
              <a:gd name="connsiteX4" fmla="*/ 0 w 1884035"/>
              <a:gd name="connsiteY4" fmla="*/ 0 h 5403342"/>
              <a:gd name="connsiteX0" fmla="*/ 0 w 3497682"/>
              <a:gd name="connsiteY0" fmla="*/ 0 h 5403342"/>
              <a:gd name="connsiteX1" fmla="*/ 1884035 w 3497682"/>
              <a:gd name="connsiteY1" fmla="*/ 0 h 5403342"/>
              <a:gd name="connsiteX2" fmla="*/ 3497682 w 3497682"/>
              <a:gd name="connsiteY2" fmla="*/ 4704095 h 5403342"/>
              <a:gd name="connsiteX3" fmla="*/ 0 w 3497682"/>
              <a:gd name="connsiteY3" fmla="*/ 5403342 h 5403342"/>
              <a:gd name="connsiteX4" fmla="*/ 0 w 3497682"/>
              <a:gd name="connsiteY4" fmla="*/ 0 h 5403342"/>
              <a:gd name="connsiteX0" fmla="*/ 0 w 3497682"/>
              <a:gd name="connsiteY0" fmla="*/ 0 h 5134400"/>
              <a:gd name="connsiteX1" fmla="*/ 1884035 w 3497682"/>
              <a:gd name="connsiteY1" fmla="*/ 0 h 5134400"/>
              <a:gd name="connsiteX2" fmla="*/ 3497682 w 3497682"/>
              <a:gd name="connsiteY2" fmla="*/ 4704095 h 5134400"/>
              <a:gd name="connsiteX3" fmla="*/ 1644383 w 3497682"/>
              <a:gd name="connsiteY3" fmla="*/ 5134400 h 5134400"/>
              <a:gd name="connsiteX4" fmla="*/ 0 w 3497682"/>
              <a:gd name="connsiteY4" fmla="*/ 0 h 5134400"/>
              <a:gd name="connsiteX0" fmla="*/ 0 w 3466946"/>
              <a:gd name="connsiteY0" fmla="*/ 0 h 5134400"/>
              <a:gd name="connsiteX1" fmla="*/ 1884035 w 3466946"/>
              <a:gd name="connsiteY1" fmla="*/ 0 h 5134400"/>
              <a:gd name="connsiteX2" fmla="*/ 3466946 w 3466946"/>
              <a:gd name="connsiteY2" fmla="*/ 4711779 h 5134400"/>
              <a:gd name="connsiteX3" fmla="*/ 1644383 w 3466946"/>
              <a:gd name="connsiteY3" fmla="*/ 5134400 h 5134400"/>
              <a:gd name="connsiteX4" fmla="*/ 0 w 3466946"/>
              <a:gd name="connsiteY4" fmla="*/ 0 h 5134400"/>
              <a:gd name="connsiteX0" fmla="*/ 0 w 3466946"/>
              <a:gd name="connsiteY0" fmla="*/ 0 h 4896195"/>
              <a:gd name="connsiteX1" fmla="*/ 1884035 w 3466946"/>
              <a:gd name="connsiteY1" fmla="*/ 0 h 4896195"/>
              <a:gd name="connsiteX2" fmla="*/ 3466946 w 3466946"/>
              <a:gd name="connsiteY2" fmla="*/ 4711779 h 4896195"/>
              <a:gd name="connsiteX3" fmla="*/ 2243738 w 3466946"/>
              <a:gd name="connsiteY3" fmla="*/ 4896195 h 4896195"/>
              <a:gd name="connsiteX4" fmla="*/ 0 w 3466946"/>
              <a:gd name="connsiteY4" fmla="*/ 0 h 4896195"/>
              <a:gd name="connsiteX0" fmla="*/ 0 w 3974092"/>
              <a:gd name="connsiteY0" fmla="*/ 0 h 4896195"/>
              <a:gd name="connsiteX1" fmla="*/ 1884035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974092"/>
              <a:gd name="connsiteY0" fmla="*/ 0 h 4896195"/>
              <a:gd name="connsiteX1" fmla="*/ 2076136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643678"/>
              <a:gd name="connsiteY0" fmla="*/ 437990 h 4896195"/>
              <a:gd name="connsiteX1" fmla="*/ 1745722 w 3643678"/>
              <a:gd name="connsiteY1" fmla="*/ 0 h 4896195"/>
              <a:gd name="connsiteX2" fmla="*/ 3643678 w 3643678"/>
              <a:gd name="connsiteY2" fmla="*/ 4112424 h 4896195"/>
              <a:gd name="connsiteX3" fmla="*/ 1913324 w 3643678"/>
              <a:gd name="connsiteY3" fmla="*/ 4896195 h 4896195"/>
              <a:gd name="connsiteX4" fmla="*/ 0 w 3643678"/>
              <a:gd name="connsiteY4" fmla="*/ 437990 h 4896195"/>
              <a:gd name="connsiteX0" fmla="*/ 0 w 3828095"/>
              <a:gd name="connsiteY0" fmla="*/ 245889 h 4896195"/>
              <a:gd name="connsiteX1" fmla="*/ 1930139 w 3828095"/>
              <a:gd name="connsiteY1" fmla="*/ 0 h 4896195"/>
              <a:gd name="connsiteX2" fmla="*/ 3828095 w 3828095"/>
              <a:gd name="connsiteY2" fmla="*/ 4112424 h 4896195"/>
              <a:gd name="connsiteX3" fmla="*/ 2097741 w 3828095"/>
              <a:gd name="connsiteY3" fmla="*/ 4896195 h 4896195"/>
              <a:gd name="connsiteX4" fmla="*/ 0 w 3828095"/>
              <a:gd name="connsiteY4" fmla="*/ 245889 h 4896195"/>
              <a:gd name="connsiteX0" fmla="*/ 0 w 3828095"/>
              <a:gd name="connsiteY0" fmla="*/ 783771 h 5434077"/>
              <a:gd name="connsiteX1" fmla="*/ 1714986 w 3828095"/>
              <a:gd name="connsiteY1" fmla="*/ 0 h 5434077"/>
              <a:gd name="connsiteX2" fmla="*/ 3828095 w 3828095"/>
              <a:gd name="connsiteY2" fmla="*/ 4650306 h 5434077"/>
              <a:gd name="connsiteX3" fmla="*/ 2097741 w 3828095"/>
              <a:gd name="connsiteY3" fmla="*/ 5434077 h 5434077"/>
              <a:gd name="connsiteX4" fmla="*/ 0 w 3828095"/>
              <a:gd name="connsiteY4" fmla="*/ 783771 h 5434077"/>
              <a:gd name="connsiteX0" fmla="*/ 0 w 3927987"/>
              <a:gd name="connsiteY0" fmla="*/ 783771 h 5434077"/>
              <a:gd name="connsiteX1" fmla="*/ 1714986 w 3927987"/>
              <a:gd name="connsiteY1" fmla="*/ 0 h 5434077"/>
              <a:gd name="connsiteX2" fmla="*/ 3927987 w 3927987"/>
              <a:gd name="connsiteY2" fmla="*/ 4834723 h 5434077"/>
              <a:gd name="connsiteX3" fmla="*/ 2097741 w 3927987"/>
              <a:gd name="connsiteY3" fmla="*/ 5434077 h 5434077"/>
              <a:gd name="connsiteX4" fmla="*/ 0 w 3927987"/>
              <a:gd name="connsiteY4" fmla="*/ 783771 h 5434077"/>
              <a:gd name="connsiteX0" fmla="*/ 0 w 3927987"/>
              <a:gd name="connsiteY0" fmla="*/ 783771 h 4850090"/>
              <a:gd name="connsiteX1" fmla="*/ 1714986 w 3927987"/>
              <a:gd name="connsiteY1" fmla="*/ 0 h 4850090"/>
              <a:gd name="connsiteX2" fmla="*/ 3927987 w 3927987"/>
              <a:gd name="connsiteY2" fmla="*/ 4834723 h 4850090"/>
              <a:gd name="connsiteX3" fmla="*/ 1828800 w 3927987"/>
              <a:gd name="connsiteY3" fmla="*/ 4850090 h 4850090"/>
              <a:gd name="connsiteX4" fmla="*/ 0 w 3927987"/>
              <a:gd name="connsiteY4" fmla="*/ 783771 h 4850090"/>
              <a:gd name="connsiteX0" fmla="*/ 0 w 3927987"/>
              <a:gd name="connsiteY0" fmla="*/ 783771 h 4850090"/>
              <a:gd name="connsiteX1" fmla="*/ 1714986 w 3927987"/>
              <a:gd name="connsiteY1" fmla="*/ 0 h 4850090"/>
              <a:gd name="connsiteX2" fmla="*/ 3927987 w 3927987"/>
              <a:gd name="connsiteY2" fmla="*/ 4834723 h 4850090"/>
              <a:gd name="connsiteX3" fmla="*/ 1828800 w 3927987"/>
              <a:gd name="connsiteY3" fmla="*/ 4850090 h 4850090"/>
              <a:gd name="connsiteX4" fmla="*/ 0 w 3927987"/>
              <a:gd name="connsiteY4" fmla="*/ 783771 h 4850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7987" h="4850090">
                <a:moveTo>
                  <a:pt x="0" y="783771"/>
                </a:moveTo>
                <a:cubicBezTo>
                  <a:pt x="863655" y="899032"/>
                  <a:pt x="1143324" y="261257"/>
                  <a:pt x="1714986" y="0"/>
                </a:cubicBezTo>
                <a:lnTo>
                  <a:pt x="3927987" y="4834723"/>
                </a:lnTo>
                <a:lnTo>
                  <a:pt x="1828800" y="4850090"/>
                </a:lnTo>
                <a:lnTo>
                  <a:pt x="0" y="783771"/>
                </a:lnTo>
                <a:close/>
              </a:path>
            </a:pathLst>
          </a:cu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Tree>
    <p:extLst>
      <p:ext uri="{BB962C8B-B14F-4D97-AF65-F5344CB8AC3E}">
        <p14:creationId xmlns:p14="http://schemas.microsoft.com/office/powerpoint/2010/main" val="840628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8" name="Rectangle 7"/>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9" name="그림 개체 틀 3"/>
          <p:cNvSpPr>
            <a:spLocks noGrp="1"/>
          </p:cNvSpPr>
          <p:nvPr>
            <p:ph type="pic" sz="quarter" idx="20" hasCustomPrompt="1"/>
          </p:nvPr>
        </p:nvSpPr>
        <p:spPr>
          <a:xfrm>
            <a:off x="7484714" y="17"/>
            <a:ext cx="7946115" cy="9792389"/>
          </a:xfrm>
          <a:custGeom>
            <a:avLst/>
            <a:gdLst>
              <a:gd name="connsiteX0" fmla="*/ 0 w 1884035"/>
              <a:gd name="connsiteY0" fmla="*/ 0 h 5403342"/>
              <a:gd name="connsiteX1" fmla="*/ 1884035 w 1884035"/>
              <a:gd name="connsiteY1" fmla="*/ 0 h 5403342"/>
              <a:gd name="connsiteX2" fmla="*/ 1884035 w 1884035"/>
              <a:gd name="connsiteY2" fmla="*/ 5403342 h 5403342"/>
              <a:gd name="connsiteX3" fmla="*/ 0 w 1884035"/>
              <a:gd name="connsiteY3" fmla="*/ 5403342 h 5403342"/>
              <a:gd name="connsiteX4" fmla="*/ 0 w 1884035"/>
              <a:gd name="connsiteY4" fmla="*/ 0 h 5403342"/>
              <a:gd name="connsiteX0" fmla="*/ 0 w 3497682"/>
              <a:gd name="connsiteY0" fmla="*/ 0 h 5403342"/>
              <a:gd name="connsiteX1" fmla="*/ 1884035 w 3497682"/>
              <a:gd name="connsiteY1" fmla="*/ 0 h 5403342"/>
              <a:gd name="connsiteX2" fmla="*/ 3497682 w 3497682"/>
              <a:gd name="connsiteY2" fmla="*/ 4704095 h 5403342"/>
              <a:gd name="connsiteX3" fmla="*/ 0 w 3497682"/>
              <a:gd name="connsiteY3" fmla="*/ 5403342 h 5403342"/>
              <a:gd name="connsiteX4" fmla="*/ 0 w 3497682"/>
              <a:gd name="connsiteY4" fmla="*/ 0 h 5403342"/>
              <a:gd name="connsiteX0" fmla="*/ 0 w 3497682"/>
              <a:gd name="connsiteY0" fmla="*/ 0 h 5134400"/>
              <a:gd name="connsiteX1" fmla="*/ 1884035 w 3497682"/>
              <a:gd name="connsiteY1" fmla="*/ 0 h 5134400"/>
              <a:gd name="connsiteX2" fmla="*/ 3497682 w 3497682"/>
              <a:gd name="connsiteY2" fmla="*/ 4704095 h 5134400"/>
              <a:gd name="connsiteX3" fmla="*/ 1644383 w 3497682"/>
              <a:gd name="connsiteY3" fmla="*/ 5134400 h 5134400"/>
              <a:gd name="connsiteX4" fmla="*/ 0 w 3497682"/>
              <a:gd name="connsiteY4" fmla="*/ 0 h 5134400"/>
              <a:gd name="connsiteX0" fmla="*/ 0 w 3466946"/>
              <a:gd name="connsiteY0" fmla="*/ 0 h 5134400"/>
              <a:gd name="connsiteX1" fmla="*/ 1884035 w 3466946"/>
              <a:gd name="connsiteY1" fmla="*/ 0 h 5134400"/>
              <a:gd name="connsiteX2" fmla="*/ 3466946 w 3466946"/>
              <a:gd name="connsiteY2" fmla="*/ 4711779 h 5134400"/>
              <a:gd name="connsiteX3" fmla="*/ 1644383 w 3466946"/>
              <a:gd name="connsiteY3" fmla="*/ 5134400 h 5134400"/>
              <a:gd name="connsiteX4" fmla="*/ 0 w 3466946"/>
              <a:gd name="connsiteY4" fmla="*/ 0 h 5134400"/>
              <a:gd name="connsiteX0" fmla="*/ 0 w 3466946"/>
              <a:gd name="connsiteY0" fmla="*/ 0 h 4896195"/>
              <a:gd name="connsiteX1" fmla="*/ 1884035 w 3466946"/>
              <a:gd name="connsiteY1" fmla="*/ 0 h 4896195"/>
              <a:gd name="connsiteX2" fmla="*/ 3466946 w 3466946"/>
              <a:gd name="connsiteY2" fmla="*/ 4711779 h 4896195"/>
              <a:gd name="connsiteX3" fmla="*/ 2243738 w 3466946"/>
              <a:gd name="connsiteY3" fmla="*/ 4896195 h 4896195"/>
              <a:gd name="connsiteX4" fmla="*/ 0 w 3466946"/>
              <a:gd name="connsiteY4" fmla="*/ 0 h 4896195"/>
              <a:gd name="connsiteX0" fmla="*/ 0 w 3974092"/>
              <a:gd name="connsiteY0" fmla="*/ 0 h 4896195"/>
              <a:gd name="connsiteX1" fmla="*/ 1884035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974092"/>
              <a:gd name="connsiteY0" fmla="*/ 0 h 4896195"/>
              <a:gd name="connsiteX1" fmla="*/ 2076136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974092"/>
              <a:gd name="connsiteY0" fmla="*/ 0 h 4896195"/>
              <a:gd name="connsiteX1" fmla="*/ 2076136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4092" h="4896195">
                <a:moveTo>
                  <a:pt x="0" y="0"/>
                </a:moveTo>
                <a:lnTo>
                  <a:pt x="2076136" y="0"/>
                </a:lnTo>
                <a:lnTo>
                  <a:pt x="3974092" y="4112424"/>
                </a:lnTo>
                <a:cubicBezTo>
                  <a:pt x="2943949" y="3720538"/>
                  <a:pt x="2820523" y="4634938"/>
                  <a:pt x="2243738" y="4896195"/>
                </a:cubicBezTo>
                <a:lnTo>
                  <a:pt x="0" y="0"/>
                </a:lnTo>
                <a:close/>
              </a:path>
            </a:pathLst>
          </a:cu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11" name="그림 개체 틀 3"/>
          <p:cNvSpPr>
            <a:spLocks noGrp="1"/>
          </p:cNvSpPr>
          <p:nvPr>
            <p:ph type="pic" sz="quarter" idx="24" hasCustomPrompt="1"/>
          </p:nvPr>
        </p:nvSpPr>
        <p:spPr>
          <a:xfrm>
            <a:off x="14435213" y="4072557"/>
            <a:ext cx="7853928" cy="9700181"/>
          </a:xfrm>
          <a:custGeom>
            <a:avLst/>
            <a:gdLst>
              <a:gd name="connsiteX0" fmla="*/ 0 w 1884035"/>
              <a:gd name="connsiteY0" fmla="*/ 0 h 5403342"/>
              <a:gd name="connsiteX1" fmla="*/ 1884035 w 1884035"/>
              <a:gd name="connsiteY1" fmla="*/ 0 h 5403342"/>
              <a:gd name="connsiteX2" fmla="*/ 1884035 w 1884035"/>
              <a:gd name="connsiteY2" fmla="*/ 5403342 h 5403342"/>
              <a:gd name="connsiteX3" fmla="*/ 0 w 1884035"/>
              <a:gd name="connsiteY3" fmla="*/ 5403342 h 5403342"/>
              <a:gd name="connsiteX4" fmla="*/ 0 w 1884035"/>
              <a:gd name="connsiteY4" fmla="*/ 0 h 5403342"/>
              <a:gd name="connsiteX0" fmla="*/ 0 w 3497682"/>
              <a:gd name="connsiteY0" fmla="*/ 0 h 5403342"/>
              <a:gd name="connsiteX1" fmla="*/ 1884035 w 3497682"/>
              <a:gd name="connsiteY1" fmla="*/ 0 h 5403342"/>
              <a:gd name="connsiteX2" fmla="*/ 3497682 w 3497682"/>
              <a:gd name="connsiteY2" fmla="*/ 4704095 h 5403342"/>
              <a:gd name="connsiteX3" fmla="*/ 0 w 3497682"/>
              <a:gd name="connsiteY3" fmla="*/ 5403342 h 5403342"/>
              <a:gd name="connsiteX4" fmla="*/ 0 w 3497682"/>
              <a:gd name="connsiteY4" fmla="*/ 0 h 5403342"/>
              <a:gd name="connsiteX0" fmla="*/ 0 w 3497682"/>
              <a:gd name="connsiteY0" fmla="*/ 0 h 5134400"/>
              <a:gd name="connsiteX1" fmla="*/ 1884035 w 3497682"/>
              <a:gd name="connsiteY1" fmla="*/ 0 h 5134400"/>
              <a:gd name="connsiteX2" fmla="*/ 3497682 w 3497682"/>
              <a:gd name="connsiteY2" fmla="*/ 4704095 h 5134400"/>
              <a:gd name="connsiteX3" fmla="*/ 1644383 w 3497682"/>
              <a:gd name="connsiteY3" fmla="*/ 5134400 h 5134400"/>
              <a:gd name="connsiteX4" fmla="*/ 0 w 3497682"/>
              <a:gd name="connsiteY4" fmla="*/ 0 h 5134400"/>
              <a:gd name="connsiteX0" fmla="*/ 0 w 3466946"/>
              <a:gd name="connsiteY0" fmla="*/ 0 h 5134400"/>
              <a:gd name="connsiteX1" fmla="*/ 1884035 w 3466946"/>
              <a:gd name="connsiteY1" fmla="*/ 0 h 5134400"/>
              <a:gd name="connsiteX2" fmla="*/ 3466946 w 3466946"/>
              <a:gd name="connsiteY2" fmla="*/ 4711779 h 5134400"/>
              <a:gd name="connsiteX3" fmla="*/ 1644383 w 3466946"/>
              <a:gd name="connsiteY3" fmla="*/ 5134400 h 5134400"/>
              <a:gd name="connsiteX4" fmla="*/ 0 w 3466946"/>
              <a:gd name="connsiteY4" fmla="*/ 0 h 5134400"/>
              <a:gd name="connsiteX0" fmla="*/ 0 w 3466946"/>
              <a:gd name="connsiteY0" fmla="*/ 0 h 4896195"/>
              <a:gd name="connsiteX1" fmla="*/ 1884035 w 3466946"/>
              <a:gd name="connsiteY1" fmla="*/ 0 h 4896195"/>
              <a:gd name="connsiteX2" fmla="*/ 3466946 w 3466946"/>
              <a:gd name="connsiteY2" fmla="*/ 4711779 h 4896195"/>
              <a:gd name="connsiteX3" fmla="*/ 2243738 w 3466946"/>
              <a:gd name="connsiteY3" fmla="*/ 4896195 h 4896195"/>
              <a:gd name="connsiteX4" fmla="*/ 0 w 3466946"/>
              <a:gd name="connsiteY4" fmla="*/ 0 h 4896195"/>
              <a:gd name="connsiteX0" fmla="*/ 0 w 3974092"/>
              <a:gd name="connsiteY0" fmla="*/ 0 h 4896195"/>
              <a:gd name="connsiteX1" fmla="*/ 1884035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974092"/>
              <a:gd name="connsiteY0" fmla="*/ 0 h 4896195"/>
              <a:gd name="connsiteX1" fmla="*/ 2076136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643678"/>
              <a:gd name="connsiteY0" fmla="*/ 437990 h 4896195"/>
              <a:gd name="connsiteX1" fmla="*/ 1745722 w 3643678"/>
              <a:gd name="connsiteY1" fmla="*/ 0 h 4896195"/>
              <a:gd name="connsiteX2" fmla="*/ 3643678 w 3643678"/>
              <a:gd name="connsiteY2" fmla="*/ 4112424 h 4896195"/>
              <a:gd name="connsiteX3" fmla="*/ 1913324 w 3643678"/>
              <a:gd name="connsiteY3" fmla="*/ 4896195 h 4896195"/>
              <a:gd name="connsiteX4" fmla="*/ 0 w 3643678"/>
              <a:gd name="connsiteY4" fmla="*/ 437990 h 4896195"/>
              <a:gd name="connsiteX0" fmla="*/ 0 w 3828095"/>
              <a:gd name="connsiteY0" fmla="*/ 245889 h 4896195"/>
              <a:gd name="connsiteX1" fmla="*/ 1930139 w 3828095"/>
              <a:gd name="connsiteY1" fmla="*/ 0 h 4896195"/>
              <a:gd name="connsiteX2" fmla="*/ 3828095 w 3828095"/>
              <a:gd name="connsiteY2" fmla="*/ 4112424 h 4896195"/>
              <a:gd name="connsiteX3" fmla="*/ 2097741 w 3828095"/>
              <a:gd name="connsiteY3" fmla="*/ 4896195 h 4896195"/>
              <a:gd name="connsiteX4" fmla="*/ 0 w 3828095"/>
              <a:gd name="connsiteY4" fmla="*/ 245889 h 4896195"/>
              <a:gd name="connsiteX0" fmla="*/ 0 w 3828095"/>
              <a:gd name="connsiteY0" fmla="*/ 783771 h 5434077"/>
              <a:gd name="connsiteX1" fmla="*/ 1714986 w 3828095"/>
              <a:gd name="connsiteY1" fmla="*/ 0 h 5434077"/>
              <a:gd name="connsiteX2" fmla="*/ 3828095 w 3828095"/>
              <a:gd name="connsiteY2" fmla="*/ 4650306 h 5434077"/>
              <a:gd name="connsiteX3" fmla="*/ 2097741 w 3828095"/>
              <a:gd name="connsiteY3" fmla="*/ 5434077 h 5434077"/>
              <a:gd name="connsiteX4" fmla="*/ 0 w 3828095"/>
              <a:gd name="connsiteY4" fmla="*/ 783771 h 5434077"/>
              <a:gd name="connsiteX0" fmla="*/ 0 w 3927987"/>
              <a:gd name="connsiteY0" fmla="*/ 783771 h 5434077"/>
              <a:gd name="connsiteX1" fmla="*/ 1714986 w 3927987"/>
              <a:gd name="connsiteY1" fmla="*/ 0 h 5434077"/>
              <a:gd name="connsiteX2" fmla="*/ 3927987 w 3927987"/>
              <a:gd name="connsiteY2" fmla="*/ 4834723 h 5434077"/>
              <a:gd name="connsiteX3" fmla="*/ 2097741 w 3927987"/>
              <a:gd name="connsiteY3" fmla="*/ 5434077 h 5434077"/>
              <a:gd name="connsiteX4" fmla="*/ 0 w 3927987"/>
              <a:gd name="connsiteY4" fmla="*/ 783771 h 5434077"/>
              <a:gd name="connsiteX0" fmla="*/ 0 w 3927987"/>
              <a:gd name="connsiteY0" fmla="*/ 783771 h 4850090"/>
              <a:gd name="connsiteX1" fmla="*/ 1714986 w 3927987"/>
              <a:gd name="connsiteY1" fmla="*/ 0 h 4850090"/>
              <a:gd name="connsiteX2" fmla="*/ 3927987 w 3927987"/>
              <a:gd name="connsiteY2" fmla="*/ 4834723 h 4850090"/>
              <a:gd name="connsiteX3" fmla="*/ 1828800 w 3927987"/>
              <a:gd name="connsiteY3" fmla="*/ 4850090 h 4850090"/>
              <a:gd name="connsiteX4" fmla="*/ 0 w 3927987"/>
              <a:gd name="connsiteY4" fmla="*/ 783771 h 4850090"/>
              <a:gd name="connsiteX0" fmla="*/ 0 w 3927987"/>
              <a:gd name="connsiteY0" fmla="*/ 783771 h 4850090"/>
              <a:gd name="connsiteX1" fmla="*/ 1714986 w 3927987"/>
              <a:gd name="connsiteY1" fmla="*/ 0 h 4850090"/>
              <a:gd name="connsiteX2" fmla="*/ 3927987 w 3927987"/>
              <a:gd name="connsiteY2" fmla="*/ 4834723 h 4850090"/>
              <a:gd name="connsiteX3" fmla="*/ 1828800 w 3927987"/>
              <a:gd name="connsiteY3" fmla="*/ 4850090 h 4850090"/>
              <a:gd name="connsiteX4" fmla="*/ 0 w 3927987"/>
              <a:gd name="connsiteY4" fmla="*/ 783771 h 4850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7987" h="4850090">
                <a:moveTo>
                  <a:pt x="0" y="783771"/>
                </a:moveTo>
                <a:cubicBezTo>
                  <a:pt x="571662" y="522514"/>
                  <a:pt x="1212480" y="991240"/>
                  <a:pt x="1714986" y="0"/>
                </a:cubicBezTo>
                <a:lnTo>
                  <a:pt x="3927987" y="4834723"/>
                </a:lnTo>
                <a:lnTo>
                  <a:pt x="1828800" y="4850090"/>
                </a:lnTo>
                <a:lnTo>
                  <a:pt x="0" y="783771"/>
                </a:lnTo>
                <a:close/>
              </a:path>
            </a:pathLst>
          </a:cu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12" name="그림 개체 틀 3"/>
          <p:cNvSpPr>
            <a:spLocks noGrp="1"/>
          </p:cNvSpPr>
          <p:nvPr>
            <p:ph type="pic" sz="quarter" idx="25" hasCustomPrompt="1"/>
          </p:nvPr>
        </p:nvSpPr>
        <p:spPr>
          <a:xfrm>
            <a:off x="9881506" y="-4303043"/>
            <a:ext cx="7946115" cy="9792389"/>
          </a:xfrm>
          <a:custGeom>
            <a:avLst/>
            <a:gdLst>
              <a:gd name="connsiteX0" fmla="*/ 0 w 1884035"/>
              <a:gd name="connsiteY0" fmla="*/ 0 h 5403342"/>
              <a:gd name="connsiteX1" fmla="*/ 1884035 w 1884035"/>
              <a:gd name="connsiteY1" fmla="*/ 0 h 5403342"/>
              <a:gd name="connsiteX2" fmla="*/ 1884035 w 1884035"/>
              <a:gd name="connsiteY2" fmla="*/ 5403342 h 5403342"/>
              <a:gd name="connsiteX3" fmla="*/ 0 w 1884035"/>
              <a:gd name="connsiteY3" fmla="*/ 5403342 h 5403342"/>
              <a:gd name="connsiteX4" fmla="*/ 0 w 1884035"/>
              <a:gd name="connsiteY4" fmla="*/ 0 h 5403342"/>
              <a:gd name="connsiteX0" fmla="*/ 0 w 3497682"/>
              <a:gd name="connsiteY0" fmla="*/ 0 h 5403342"/>
              <a:gd name="connsiteX1" fmla="*/ 1884035 w 3497682"/>
              <a:gd name="connsiteY1" fmla="*/ 0 h 5403342"/>
              <a:gd name="connsiteX2" fmla="*/ 3497682 w 3497682"/>
              <a:gd name="connsiteY2" fmla="*/ 4704095 h 5403342"/>
              <a:gd name="connsiteX3" fmla="*/ 0 w 3497682"/>
              <a:gd name="connsiteY3" fmla="*/ 5403342 h 5403342"/>
              <a:gd name="connsiteX4" fmla="*/ 0 w 3497682"/>
              <a:gd name="connsiteY4" fmla="*/ 0 h 5403342"/>
              <a:gd name="connsiteX0" fmla="*/ 0 w 3497682"/>
              <a:gd name="connsiteY0" fmla="*/ 0 h 5134400"/>
              <a:gd name="connsiteX1" fmla="*/ 1884035 w 3497682"/>
              <a:gd name="connsiteY1" fmla="*/ 0 h 5134400"/>
              <a:gd name="connsiteX2" fmla="*/ 3497682 w 3497682"/>
              <a:gd name="connsiteY2" fmla="*/ 4704095 h 5134400"/>
              <a:gd name="connsiteX3" fmla="*/ 1644383 w 3497682"/>
              <a:gd name="connsiteY3" fmla="*/ 5134400 h 5134400"/>
              <a:gd name="connsiteX4" fmla="*/ 0 w 3497682"/>
              <a:gd name="connsiteY4" fmla="*/ 0 h 5134400"/>
              <a:gd name="connsiteX0" fmla="*/ 0 w 3466946"/>
              <a:gd name="connsiteY0" fmla="*/ 0 h 5134400"/>
              <a:gd name="connsiteX1" fmla="*/ 1884035 w 3466946"/>
              <a:gd name="connsiteY1" fmla="*/ 0 h 5134400"/>
              <a:gd name="connsiteX2" fmla="*/ 3466946 w 3466946"/>
              <a:gd name="connsiteY2" fmla="*/ 4711779 h 5134400"/>
              <a:gd name="connsiteX3" fmla="*/ 1644383 w 3466946"/>
              <a:gd name="connsiteY3" fmla="*/ 5134400 h 5134400"/>
              <a:gd name="connsiteX4" fmla="*/ 0 w 3466946"/>
              <a:gd name="connsiteY4" fmla="*/ 0 h 5134400"/>
              <a:gd name="connsiteX0" fmla="*/ 0 w 3466946"/>
              <a:gd name="connsiteY0" fmla="*/ 0 h 4896195"/>
              <a:gd name="connsiteX1" fmla="*/ 1884035 w 3466946"/>
              <a:gd name="connsiteY1" fmla="*/ 0 h 4896195"/>
              <a:gd name="connsiteX2" fmla="*/ 3466946 w 3466946"/>
              <a:gd name="connsiteY2" fmla="*/ 4711779 h 4896195"/>
              <a:gd name="connsiteX3" fmla="*/ 2243738 w 3466946"/>
              <a:gd name="connsiteY3" fmla="*/ 4896195 h 4896195"/>
              <a:gd name="connsiteX4" fmla="*/ 0 w 3466946"/>
              <a:gd name="connsiteY4" fmla="*/ 0 h 4896195"/>
              <a:gd name="connsiteX0" fmla="*/ 0 w 3974092"/>
              <a:gd name="connsiteY0" fmla="*/ 0 h 4896195"/>
              <a:gd name="connsiteX1" fmla="*/ 1884035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974092"/>
              <a:gd name="connsiteY0" fmla="*/ 0 h 4896195"/>
              <a:gd name="connsiteX1" fmla="*/ 2076136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974092"/>
              <a:gd name="connsiteY0" fmla="*/ 0 h 4896195"/>
              <a:gd name="connsiteX1" fmla="*/ 2076136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4092" h="4896195">
                <a:moveTo>
                  <a:pt x="0" y="0"/>
                </a:moveTo>
                <a:lnTo>
                  <a:pt x="2076136" y="0"/>
                </a:lnTo>
                <a:lnTo>
                  <a:pt x="3974092" y="4112424"/>
                </a:lnTo>
                <a:cubicBezTo>
                  <a:pt x="3504884" y="5080612"/>
                  <a:pt x="2820523" y="4634938"/>
                  <a:pt x="2243738" y="4896195"/>
                </a:cubicBezTo>
                <a:lnTo>
                  <a:pt x="0" y="0"/>
                </a:lnTo>
                <a:close/>
              </a:path>
            </a:pathLst>
          </a:cu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13" name="그림 개체 틀 3"/>
          <p:cNvSpPr>
            <a:spLocks noGrp="1"/>
          </p:cNvSpPr>
          <p:nvPr>
            <p:ph type="pic" sz="quarter" idx="26" hasCustomPrompt="1"/>
          </p:nvPr>
        </p:nvSpPr>
        <p:spPr>
          <a:xfrm>
            <a:off x="16893461" y="-38402"/>
            <a:ext cx="8360942" cy="13849557"/>
          </a:xfrm>
          <a:custGeom>
            <a:avLst/>
            <a:gdLst>
              <a:gd name="connsiteX0" fmla="*/ 0 w 1884035"/>
              <a:gd name="connsiteY0" fmla="*/ 0 h 5403342"/>
              <a:gd name="connsiteX1" fmla="*/ 1884035 w 1884035"/>
              <a:gd name="connsiteY1" fmla="*/ 0 h 5403342"/>
              <a:gd name="connsiteX2" fmla="*/ 1884035 w 1884035"/>
              <a:gd name="connsiteY2" fmla="*/ 5403342 h 5403342"/>
              <a:gd name="connsiteX3" fmla="*/ 0 w 1884035"/>
              <a:gd name="connsiteY3" fmla="*/ 5403342 h 5403342"/>
              <a:gd name="connsiteX4" fmla="*/ 0 w 1884035"/>
              <a:gd name="connsiteY4" fmla="*/ 0 h 5403342"/>
              <a:gd name="connsiteX0" fmla="*/ 0 w 3497682"/>
              <a:gd name="connsiteY0" fmla="*/ 0 h 5403342"/>
              <a:gd name="connsiteX1" fmla="*/ 1884035 w 3497682"/>
              <a:gd name="connsiteY1" fmla="*/ 0 h 5403342"/>
              <a:gd name="connsiteX2" fmla="*/ 3497682 w 3497682"/>
              <a:gd name="connsiteY2" fmla="*/ 4704095 h 5403342"/>
              <a:gd name="connsiteX3" fmla="*/ 0 w 3497682"/>
              <a:gd name="connsiteY3" fmla="*/ 5403342 h 5403342"/>
              <a:gd name="connsiteX4" fmla="*/ 0 w 3497682"/>
              <a:gd name="connsiteY4" fmla="*/ 0 h 5403342"/>
              <a:gd name="connsiteX0" fmla="*/ 0 w 3497682"/>
              <a:gd name="connsiteY0" fmla="*/ 0 h 5134400"/>
              <a:gd name="connsiteX1" fmla="*/ 1884035 w 3497682"/>
              <a:gd name="connsiteY1" fmla="*/ 0 h 5134400"/>
              <a:gd name="connsiteX2" fmla="*/ 3497682 w 3497682"/>
              <a:gd name="connsiteY2" fmla="*/ 4704095 h 5134400"/>
              <a:gd name="connsiteX3" fmla="*/ 1644383 w 3497682"/>
              <a:gd name="connsiteY3" fmla="*/ 5134400 h 5134400"/>
              <a:gd name="connsiteX4" fmla="*/ 0 w 3497682"/>
              <a:gd name="connsiteY4" fmla="*/ 0 h 5134400"/>
              <a:gd name="connsiteX0" fmla="*/ 0 w 3466946"/>
              <a:gd name="connsiteY0" fmla="*/ 0 h 5134400"/>
              <a:gd name="connsiteX1" fmla="*/ 1884035 w 3466946"/>
              <a:gd name="connsiteY1" fmla="*/ 0 h 5134400"/>
              <a:gd name="connsiteX2" fmla="*/ 3466946 w 3466946"/>
              <a:gd name="connsiteY2" fmla="*/ 4711779 h 5134400"/>
              <a:gd name="connsiteX3" fmla="*/ 1644383 w 3466946"/>
              <a:gd name="connsiteY3" fmla="*/ 5134400 h 5134400"/>
              <a:gd name="connsiteX4" fmla="*/ 0 w 3466946"/>
              <a:gd name="connsiteY4" fmla="*/ 0 h 5134400"/>
              <a:gd name="connsiteX0" fmla="*/ 0 w 3466946"/>
              <a:gd name="connsiteY0" fmla="*/ 0 h 4896195"/>
              <a:gd name="connsiteX1" fmla="*/ 1884035 w 3466946"/>
              <a:gd name="connsiteY1" fmla="*/ 0 h 4896195"/>
              <a:gd name="connsiteX2" fmla="*/ 3466946 w 3466946"/>
              <a:gd name="connsiteY2" fmla="*/ 4711779 h 4896195"/>
              <a:gd name="connsiteX3" fmla="*/ 2243738 w 3466946"/>
              <a:gd name="connsiteY3" fmla="*/ 4896195 h 4896195"/>
              <a:gd name="connsiteX4" fmla="*/ 0 w 3466946"/>
              <a:gd name="connsiteY4" fmla="*/ 0 h 4896195"/>
              <a:gd name="connsiteX0" fmla="*/ 0 w 3974092"/>
              <a:gd name="connsiteY0" fmla="*/ 0 h 4896195"/>
              <a:gd name="connsiteX1" fmla="*/ 1884035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974092"/>
              <a:gd name="connsiteY0" fmla="*/ 0 h 4896195"/>
              <a:gd name="connsiteX1" fmla="*/ 2076136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643678"/>
              <a:gd name="connsiteY0" fmla="*/ 437990 h 4896195"/>
              <a:gd name="connsiteX1" fmla="*/ 1745722 w 3643678"/>
              <a:gd name="connsiteY1" fmla="*/ 0 h 4896195"/>
              <a:gd name="connsiteX2" fmla="*/ 3643678 w 3643678"/>
              <a:gd name="connsiteY2" fmla="*/ 4112424 h 4896195"/>
              <a:gd name="connsiteX3" fmla="*/ 1913324 w 3643678"/>
              <a:gd name="connsiteY3" fmla="*/ 4896195 h 4896195"/>
              <a:gd name="connsiteX4" fmla="*/ 0 w 3643678"/>
              <a:gd name="connsiteY4" fmla="*/ 437990 h 4896195"/>
              <a:gd name="connsiteX0" fmla="*/ 0 w 3828095"/>
              <a:gd name="connsiteY0" fmla="*/ 245889 h 4896195"/>
              <a:gd name="connsiteX1" fmla="*/ 1930139 w 3828095"/>
              <a:gd name="connsiteY1" fmla="*/ 0 h 4896195"/>
              <a:gd name="connsiteX2" fmla="*/ 3828095 w 3828095"/>
              <a:gd name="connsiteY2" fmla="*/ 4112424 h 4896195"/>
              <a:gd name="connsiteX3" fmla="*/ 2097741 w 3828095"/>
              <a:gd name="connsiteY3" fmla="*/ 4896195 h 4896195"/>
              <a:gd name="connsiteX4" fmla="*/ 0 w 3828095"/>
              <a:gd name="connsiteY4" fmla="*/ 245889 h 4896195"/>
              <a:gd name="connsiteX0" fmla="*/ 0 w 3828095"/>
              <a:gd name="connsiteY0" fmla="*/ 783771 h 5434077"/>
              <a:gd name="connsiteX1" fmla="*/ 1714986 w 3828095"/>
              <a:gd name="connsiteY1" fmla="*/ 0 h 5434077"/>
              <a:gd name="connsiteX2" fmla="*/ 3828095 w 3828095"/>
              <a:gd name="connsiteY2" fmla="*/ 4650306 h 5434077"/>
              <a:gd name="connsiteX3" fmla="*/ 2097741 w 3828095"/>
              <a:gd name="connsiteY3" fmla="*/ 5434077 h 5434077"/>
              <a:gd name="connsiteX4" fmla="*/ 0 w 3828095"/>
              <a:gd name="connsiteY4" fmla="*/ 783771 h 5434077"/>
              <a:gd name="connsiteX0" fmla="*/ 0 w 3927987"/>
              <a:gd name="connsiteY0" fmla="*/ 783771 h 5434077"/>
              <a:gd name="connsiteX1" fmla="*/ 1714986 w 3927987"/>
              <a:gd name="connsiteY1" fmla="*/ 0 h 5434077"/>
              <a:gd name="connsiteX2" fmla="*/ 3927987 w 3927987"/>
              <a:gd name="connsiteY2" fmla="*/ 4834723 h 5434077"/>
              <a:gd name="connsiteX3" fmla="*/ 2097741 w 3927987"/>
              <a:gd name="connsiteY3" fmla="*/ 5434077 h 5434077"/>
              <a:gd name="connsiteX4" fmla="*/ 0 w 3927987"/>
              <a:gd name="connsiteY4" fmla="*/ 783771 h 5434077"/>
              <a:gd name="connsiteX0" fmla="*/ 0 w 3927987"/>
              <a:gd name="connsiteY0" fmla="*/ 783771 h 4850090"/>
              <a:gd name="connsiteX1" fmla="*/ 1714986 w 3927987"/>
              <a:gd name="connsiteY1" fmla="*/ 0 h 4850090"/>
              <a:gd name="connsiteX2" fmla="*/ 3927987 w 3927987"/>
              <a:gd name="connsiteY2" fmla="*/ 4834723 h 4850090"/>
              <a:gd name="connsiteX3" fmla="*/ 1828800 w 3927987"/>
              <a:gd name="connsiteY3" fmla="*/ 4850090 h 4850090"/>
              <a:gd name="connsiteX4" fmla="*/ 0 w 3927987"/>
              <a:gd name="connsiteY4" fmla="*/ 783771 h 4850090"/>
              <a:gd name="connsiteX0" fmla="*/ 0 w 3927987"/>
              <a:gd name="connsiteY0" fmla="*/ 783771 h 6924779"/>
              <a:gd name="connsiteX1" fmla="*/ 1714986 w 3927987"/>
              <a:gd name="connsiteY1" fmla="*/ 0 h 6924779"/>
              <a:gd name="connsiteX2" fmla="*/ 3927987 w 3927987"/>
              <a:gd name="connsiteY2" fmla="*/ 4834723 h 6924779"/>
              <a:gd name="connsiteX3" fmla="*/ 2804672 w 3927987"/>
              <a:gd name="connsiteY3" fmla="*/ 6924779 h 6924779"/>
              <a:gd name="connsiteX4" fmla="*/ 0 w 3927987"/>
              <a:gd name="connsiteY4" fmla="*/ 783771 h 6924779"/>
              <a:gd name="connsiteX0" fmla="*/ 0 w 4181560"/>
              <a:gd name="connsiteY0" fmla="*/ 783771 h 6924779"/>
              <a:gd name="connsiteX1" fmla="*/ 1714986 w 4181560"/>
              <a:gd name="connsiteY1" fmla="*/ 0 h 6924779"/>
              <a:gd name="connsiteX2" fmla="*/ 4181560 w 4181560"/>
              <a:gd name="connsiteY2" fmla="*/ 5364921 h 6924779"/>
              <a:gd name="connsiteX3" fmla="*/ 2804672 w 4181560"/>
              <a:gd name="connsiteY3" fmla="*/ 6924779 h 6924779"/>
              <a:gd name="connsiteX4" fmla="*/ 0 w 4181560"/>
              <a:gd name="connsiteY4" fmla="*/ 783771 h 6924779"/>
              <a:gd name="connsiteX0" fmla="*/ 0 w 4181560"/>
              <a:gd name="connsiteY0" fmla="*/ 783771 h 6924779"/>
              <a:gd name="connsiteX1" fmla="*/ 1714986 w 4181560"/>
              <a:gd name="connsiteY1" fmla="*/ 0 h 6924779"/>
              <a:gd name="connsiteX2" fmla="*/ 4181560 w 4181560"/>
              <a:gd name="connsiteY2" fmla="*/ 5364921 h 6924779"/>
              <a:gd name="connsiteX3" fmla="*/ 2804672 w 4181560"/>
              <a:gd name="connsiteY3" fmla="*/ 6924779 h 6924779"/>
              <a:gd name="connsiteX4" fmla="*/ 0 w 4181560"/>
              <a:gd name="connsiteY4" fmla="*/ 783771 h 6924779"/>
              <a:gd name="connsiteX0" fmla="*/ 0 w 4181560"/>
              <a:gd name="connsiteY0" fmla="*/ 783771 h 6924779"/>
              <a:gd name="connsiteX1" fmla="*/ 1714986 w 4181560"/>
              <a:gd name="connsiteY1" fmla="*/ 0 h 6924779"/>
              <a:gd name="connsiteX2" fmla="*/ 4181560 w 4181560"/>
              <a:gd name="connsiteY2" fmla="*/ 5364921 h 6924779"/>
              <a:gd name="connsiteX3" fmla="*/ 2804672 w 4181560"/>
              <a:gd name="connsiteY3" fmla="*/ 6924779 h 6924779"/>
              <a:gd name="connsiteX4" fmla="*/ 0 w 4181560"/>
              <a:gd name="connsiteY4" fmla="*/ 783771 h 6924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560" h="6924779">
                <a:moveTo>
                  <a:pt x="0" y="783771"/>
                </a:moveTo>
                <a:lnTo>
                  <a:pt x="1714986" y="0"/>
                </a:lnTo>
                <a:lnTo>
                  <a:pt x="4181560" y="5364921"/>
                </a:lnTo>
                <a:cubicBezTo>
                  <a:pt x="2669885" y="5200995"/>
                  <a:pt x="3263635" y="6404826"/>
                  <a:pt x="2804672" y="6924779"/>
                </a:cubicBezTo>
                <a:lnTo>
                  <a:pt x="0" y="783771"/>
                </a:lnTo>
                <a:close/>
              </a:path>
            </a:pathLst>
          </a:cu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Tree>
    <p:extLst>
      <p:ext uri="{BB962C8B-B14F-4D97-AF65-F5344CB8AC3E}">
        <p14:creationId xmlns:p14="http://schemas.microsoft.com/office/powerpoint/2010/main" val="3586816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10" name="그림 개체 틀 3"/>
          <p:cNvSpPr>
            <a:spLocks noGrp="1"/>
          </p:cNvSpPr>
          <p:nvPr>
            <p:ph type="pic" sz="quarter" idx="20" hasCustomPrompt="1"/>
          </p:nvPr>
        </p:nvSpPr>
        <p:spPr>
          <a:xfrm>
            <a:off x="25" y="3554460"/>
            <a:ext cx="4870406" cy="431400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8"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9" name="Rectangle 8"/>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17" name="그림 개체 틀 3"/>
          <p:cNvSpPr>
            <a:spLocks noGrp="1"/>
          </p:cNvSpPr>
          <p:nvPr>
            <p:ph type="pic" sz="quarter" idx="21" hasCustomPrompt="1"/>
          </p:nvPr>
        </p:nvSpPr>
        <p:spPr>
          <a:xfrm>
            <a:off x="4870435" y="7868463"/>
            <a:ext cx="4870406" cy="431400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18" name="그림 개체 틀 3"/>
          <p:cNvSpPr>
            <a:spLocks noGrp="1"/>
          </p:cNvSpPr>
          <p:nvPr>
            <p:ph type="pic" sz="quarter" idx="22" hasCustomPrompt="1"/>
          </p:nvPr>
        </p:nvSpPr>
        <p:spPr>
          <a:xfrm>
            <a:off x="9740823" y="3554460"/>
            <a:ext cx="4870406" cy="431400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19" name="그림 개체 틀 3"/>
          <p:cNvSpPr>
            <a:spLocks noGrp="1"/>
          </p:cNvSpPr>
          <p:nvPr>
            <p:ph type="pic" sz="quarter" idx="23" hasCustomPrompt="1"/>
          </p:nvPr>
        </p:nvSpPr>
        <p:spPr>
          <a:xfrm>
            <a:off x="14611231" y="7868463"/>
            <a:ext cx="4870406" cy="431400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20" name="그림 개체 틀 3"/>
          <p:cNvSpPr>
            <a:spLocks noGrp="1"/>
          </p:cNvSpPr>
          <p:nvPr>
            <p:ph type="pic" sz="quarter" idx="24" hasCustomPrompt="1"/>
          </p:nvPr>
        </p:nvSpPr>
        <p:spPr>
          <a:xfrm>
            <a:off x="19481637" y="3554460"/>
            <a:ext cx="4870406" cy="431400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2" name="Rectangle 1"/>
          <p:cNvSpPr/>
          <p:nvPr userDrawn="1"/>
        </p:nvSpPr>
        <p:spPr>
          <a:xfrm>
            <a:off x="4870435" y="3554460"/>
            <a:ext cx="4870406" cy="4314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21" name="Rectangle 20"/>
          <p:cNvSpPr/>
          <p:nvPr userDrawn="1"/>
        </p:nvSpPr>
        <p:spPr>
          <a:xfrm>
            <a:off x="14611231" y="3554460"/>
            <a:ext cx="4870406" cy="43140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22" name="Rectangle 21"/>
          <p:cNvSpPr/>
          <p:nvPr userDrawn="1"/>
        </p:nvSpPr>
        <p:spPr>
          <a:xfrm>
            <a:off x="9740823" y="7868460"/>
            <a:ext cx="4870406" cy="4314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23" name="Rectangle 22"/>
          <p:cNvSpPr/>
          <p:nvPr userDrawn="1"/>
        </p:nvSpPr>
        <p:spPr>
          <a:xfrm>
            <a:off x="23" y="7868460"/>
            <a:ext cx="4870406" cy="4314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24" name="Rectangle 23"/>
          <p:cNvSpPr/>
          <p:nvPr userDrawn="1"/>
        </p:nvSpPr>
        <p:spPr>
          <a:xfrm>
            <a:off x="19481637" y="7868460"/>
            <a:ext cx="4870406" cy="43140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1927847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3" name="Rectangle 2"/>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4" name="Picture Placeholder 2"/>
          <p:cNvSpPr>
            <a:spLocks noGrp="1"/>
          </p:cNvSpPr>
          <p:nvPr>
            <p:ph type="pic" sz="quarter" idx="11" hasCustomPrompt="1"/>
          </p:nvPr>
        </p:nvSpPr>
        <p:spPr>
          <a:xfrm>
            <a:off x="1152322" y="3749819"/>
            <a:ext cx="3641283" cy="3642229"/>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5" name="Picture Placeholder 2"/>
          <p:cNvSpPr>
            <a:spLocks noGrp="1"/>
          </p:cNvSpPr>
          <p:nvPr>
            <p:ph type="pic" sz="quarter" idx="12" hasCustomPrompt="1"/>
          </p:nvPr>
        </p:nvSpPr>
        <p:spPr>
          <a:xfrm>
            <a:off x="4793610" y="3749819"/>
            <a:ext cx="3641283" cy="3642229"/>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6" name="Picture Placeholder 2"/>
          <p:cNvSpPr>
            <a:spLocks noGrp="1"/>
          </p:cNvSpPr>
          <p:nvPr>
            <p:ph type="pic" sz="quarter" idx="13" hasCustomPrompt="1"/>
          </p:nvPr>
        </p:nvSpPr>
        <p:spPr>
          <a:xfrm>
            <a:off x="8434891" y="3749819"/>
            <a:ext cx="3641283" cy="3642229"/>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7" name="Picture Placeholder 2"/>
          <p:cNvSpPr>
            <a:spLocks noGrp="1"/>
          </p:cNvSpPr>
          <p:nvPr>
            <p:ph type="pic" sz="quarter" idx="14" hasCustomPrompt="1"/>
          </p:nvPr>
        </p:nvSpPr>
        <p:spPr>
          <a:xfrm>
            <a:off x="12076176" y="3749819"/>
            <a:ext cx="3641283" cy="3642229"/>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8" name="Picture Placeholder 2"/>
          <p:cNvSpPr>
            <a:spLocks noGrp="1"/>
          </p:cNvSpPr>
          <p:nvPr>
            <p:ph type="pic" sz="quarter" idx="15" hasCustomPrompt="1"/>
          </p:nvPr>
        </p:nvSpPr>
        <p:spPr>
          <a:xfrm>
            <a:off x="15717457" y="3749819"/>
            <a:ext cx="3641283" cy="3642229"/>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9" name="Picture Placeholder 2"/>
          <p:cNvSpPr>
            <a:spLocks noGrp="1"/>
          </p:cNvSpPr>
          <p:nvPr>
            <p:ph type="pic" sz="quarter" idx="16" hasCustomPrompt="1"/>
          </p:nvPr>
        </p:nvSpPr>
        <p:spPr>
          <a:xfrm>
            <a:off x="19358742" y="3749819"/>
            <a:ext cx="3641283" cy="3642229"/>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3348422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10" name="그림 개체 틀 3"/>
          <p:cNvSpPr>
            <a:spLocks noGrp="1"/>
          </p:cNvSpPr>
          <p:nvPr>
            <p:ph type="pic" sz="quarter" idx="18" hasCustomPrompt="1"/>
          </p:nvPr>
        </p:nvSpPr>
        <p:spPr>
          <a:xfrm>
            <a:off x="11412040" y="3063656"/>
            <a:ext cx="11321992" cy="467347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11" name="그림 개체 틀 3"/>
          <p:cNvSpPr>
            <a:spLocks noGrp="1"/>
          </p:cNvSpPr>
          <p:nvPr>
            <p:ph type="pic" sz="quarter" idx="19" hasCustomPrompt="1"/>
          </p:nvPr>
        </p:nvSpPr>
        <p:spPr>
          <a:xfrm>
            <a:off x="11412035" y="7914512"/>
            <a:ext cx="7419522" cy="361958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12" name="그림 개체 틀 3"/>
          <p:cNvSpPr>
            <a:spLocks noGrp="1"/>
          </p:cNvSpPr>
          <p:nvPr>
            <p:ph type="pic" sz="quarter" idx="20" hasCustomPrompt="1"/>
          </p:nvPr>
        </p:nvSpPr>
        <p:spPr>
          <a:xfrm>
            <a:off x="18985176" y="7914512"/>
            <a:ext cx="3748830" cy="361958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7"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13" name="Rectangle 12"/>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2186564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7" name="그림 개체 틀 3"/>
          <p:cNvSpPr>
            <a:spLocks noGrp="1"/>
          </p:cNvSpPr>
          <p:nvPr>
            <p:ph type="pic" sz="quarter" idx="21" hasCustomPrompt="1"/>
          </p:nvPr>
        </p:nvSpPr>
        <p:spPr>
          <a:xfrm>
            <a:off x="11277250" y="3266016"/>
            <a:ext cx="5945895" cy="379233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8" name="그림 개체 틀 3"/>
          <p:cNvSpPr>
            <a:spLocks noGrp="1"/>
          </p:cNvSpPr>
          <p:nvPr>
            <p:ph type="pic" sz="quarter" idx="22" hasCustomPrompt="1"/>
          </p:nvPr>
        </p:nvSpPr>
        <p:spPr>
          <a:xfrm>
            <a:off x="11277250" y="7315184"/>
            <a:ext cx="5945895" cy="379233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6"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11" name="Rectangle 10"/>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2341402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 y="2855501"/>
            <a:ext cx="24377650" cy="6777582"/>
          </a:xfr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5"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8" name="Rectangle 7"/>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3848624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5" name="Picture Placeholder 2"/>
          <p:cNvSpPr>
            <a:spLocks noGrp="1"/>
          </p:cNvSpPr>
          <p:nvPr>
            <p:ph type="pic" sz="quarter" idx="11" hasCustomPrompt="1"/>
          </p:nvPr>
        </p:nvSpPr>
        <p:spPr>
          <a:xfrm>
            <a:off x="1682364" y="9052830"/>
            <a:ext cx="1582499" cy="1582912"/>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7" name="Picture Placeholder 2"/>
          <p:cNvSpPr>
            <a:spLocks noGrp="1"/>
          </p:cNvSpPr>
          <p:nvPr>
            <p:ph type="pic" sz="quarter" idx="13" hasCustomPrompt="1"/>
          </p:nvPr>
        </p:nvSpPr>
        <p:spPr>
          <a:xfrm>
            <a:off x="8659543" y="9052830"/>
            <a:ext cx="1582499" cy="1582912"/>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8" name="Picture Placeholder 2"/>
          <p:cNvSpPr>
            <a:spLocks noGrp="1"/>
          </p:cNvSpPr>
          <p:nvPr>
            <p:ph type="pic" sz="quarter" idx="14" hasCustomPrompt="1"/>
          </p:nvPr>
        </p:nvSpPr>
        <p:spPr>
          <a:xfrm>
            <a:off x="15636722" y="9052830"/>
            <a:ext cx="1582499" cy="1582912"/>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11"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12" name="Rectangle 11"/>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2" name="Rectangle 1"/>
          <p:cNvSpPr/>
          <p:nvPr userDrawn="1"/>
        </p:nvSpPr>
        <p:spPr>
          <a:xfrm>
            <a:off x="1682372" y="4210853"/>
            <a:ext cx="6545090" cy="3934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3" name="Isosceles Triangle 2"/>
          <p:cNvSpPr/>
          <p:nvPr userDrawn="1"/>
        </p:nvSpPr>
        <p:spPr>
          <a:xfrm rot="5400000">
            <a:off x="2012610" y="8175898"/>
            <a:ext cx="660829" cy="599202"/>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13" name="Rectangle 12"/>
          <p:cNvSpPr/>
          <p:nvPr userDrawn="1"/>
        </p:nvSpPr>
        <p:spPr>
          <a:xfrm>
            <a:off x="8659547" y="4210853"/>
            <a:ext cx="6545090" cy="3934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14" name="Isosceles Triangle 13"/>
          <p:cNvSpPr/>
          <p:nvPr userDrawn="1"/>
        </p:nvSpPr>
        <p:spPr>
          <a:xfrm rot="5400000">
            <a:off x="8989788" y="8175898"/>
            <a:ext cx="660829" cy="599202"/>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17" name="Rectangle 16"/>
          <p:cNvSpPr/>
          <p:nvPr userDrawn="1"/>
        </p:nvSpPr>
        <p:spPr>
          <a:xfrm>
            <a:off x="15636724" y="4210853"/>
            <a:ext cx="6545090" cy="3934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18" name="Isosceles Triangle 17"/>
          <p:cNvSpPr/>
          <p:nvPr userDrawn="1"/>
        </p:nvSpPr>
        <p:spPr>
          <a:xfrm rot="5400000">
            <a:off x="15966967" y="8175898"/>
            <a:ext cx="660829" cy="599202"/>
          </a:xfrm>
          <a:prstGeom prst="triangl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4160211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17" y="2855503"/>
            <a:ext cx="24377650" cy="5743072"/>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7"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8" name="Rectangle 7"/>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2862948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1_Title Slide">
    <p:spTree>
      <p:nvGrpSpPr>
        <p:cNvPr id="1" name=""/>
        <p:cNvGrpSpPr/>
        <p:nvPr/>
      </p:nvGrpSpPr>
      <p:grpSpPr>
        <a:xfrm>
          <a:off x="0" y="0"/>
          <a:ext cx="0" cy="0"/>
          <a:chOff x="0" y="0"/>
          <a:chExt cx="0" cy="0"/>
        </a:xfrm>
      </p:grpSpPr>
      <p:sp>
        <p:nvSpPr>
          <p:cNvPr id="6" name="그림 개체 틀 3"/>
          <p:cNvSpPr>
            <a:spLocks noGrp="1"/>
          </p:cNvSpPr>
          <p:nvPr>
            <p:ph type="pic" sz="quarter" idx="20" hasCustomPrompt="1"/>
          </p:nvPr>
        </p:nvSpPr>
        <p:spPr>
          <a:xfrm>
            <a:off x="1428868" y="3745819"/>
            <a:ext cx="4732130" cy="328912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7" name="그림 개체 틀 3"/>
          <p:cNvSpPr>
            <a:spLocks noGrp="1"/>
          </p:cNvSpPr>
          <p:nvPr>
            <p:ph type="pic" sz="quarter" idx="21" hasCustomPrompt="1"/>
          </p:nvPr>
        </p:nvSpPr>
        <p:spPr>
          <a:xfrm>
            <a:off x="6686797" y="3745819"/>
            <a:ext cx="4732130" cy="328912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9" name="그림 개체 틀 3"/>
          <p:cNvSpPr>
            <a:spLocks noGrp="1"/>
          </p:cNvSpPr>
          <p:nvPr>
            <p:ph type="pic" sz="quarter" idx="22" hasCustomPrompt="1"/>
          </p:nvPr>
        </p:nvSpPr>
        <p:spPr>
          <a:xfrm>
            <a:off x="11944719" y="3745819"/>
            <a:ext cx="4732130" cy="328912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10" name="그림 개체 틀 3"/>
          <p:cNvSpPr>
            <a:spLocks noGrp="1"/>
          </p:cNvSpPr>
          <p:nvPr>
            <p:ph type="pic" sz="quarter" idx="23" hasCustomPrompt="1"/>
          </p:nvPr>
        </p:nvSpPr>
        <p:spPr>
          <a:xfrm>
            <a:off x="17202640" y="3745819"/>
            <a:ext cx="4732130" cy="328912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8" name="Title 1"/>
          <p:cNvSpPr>
            <a:spLocks noGrp="1"/>
          </p:cNvSpPr>
          <p:nvPr>
            <p:ph type="title"/>
          </p:nvPr>
        </p:nvSpPr>
        <p:spPr>
          <a:xfrm>
            <a:off x="1029397" y="1212821"/>
            <a:ext cx="6867735" cy="1635123"/>
          </a:xfrm>
        </p:spPr>
        <p:txBody>
          <a:bodyPr>
            <a:normAutofit/>
          </a:bodyPr>
          <a:lstStyle>
            <a:lvl1pPr algn="l">
              <a:defRPr sz="5900">
                <a:solidFill>
                  <a:srgbClr val="FFFFFF"/>
                </a:solidFill>
                <a:latin typeface="+mj-lt"/>
              </a:defRPr>
            </a:lvl1pPr>
          </a:lstStyle>
          <a:p>
            <a:r>
              <a:rPr lang="en-US" smtClean="0"/>
              <a:t>Click to edit Master title style</a:t>
            </a:r>
            <a:endParaRPr lang="en-US" dirty="0"/>
          </a:p>
        </p:txBody>
      </p:sp>
      <p:sp>
        <p:nvSpPr>
          <p:cNvPr id="13" name="Rectangle 12"/>
          <p:cNvSpPr/>
          <p:nvPr userDrawn="1"/>
        </p:nvSpPr>
        <p:spPr>
          <a:xfrm>
            <a:off x="17" y="1335749"/>
            <a:ext cx="122913" cy="13844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11" name="Slide Number Placeholder 5"/>
          <p:cNvSpPr txBox="1">
            <a:spLocks/>
          </p:cNvSpPr>
          <p:nvPr userDrawn="1"/>
        </p:nvSpPr>
        <p:spPr>
          <a:xfrm>
            <a:off x="20807318" y="12884028"/>
            <a:ext cx="748416" cy="656589"/>
          </a:xfrm>
          <a:prstGeom prst="rect">
            <a:avLst/>
          </a:prstGeom>
        </p:spPr>
        <p:txBody>
          <a:bodyPr vert="horz" wrap="none" lIns="243074" tIns="121541" rIns="243074" bIns="121541"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2400" smtClean="0">
                <a:solidFill>
                  <a:schemeClr val="tx1"/>
                </a:solidFill>
                <a:ea typeface="Open Sans Light" panose="020B0306030504020204" pitchFamily="34" charset="0"/>
                <a:cs typeface="Open Sans Light" panose="020B0306030504020204" pitchFamily="34" charset="0"/>
              </a:rPr>
              <a:pPr algn="l"/>
              <a:t>‹#›</a:t>
            </a:fld>
            <a:endParaRPr lang="en-US" sz="2400" dirty="0">
              <a:solidFill>
                <a:schemeClr val="tx1"/>
              </a:solidFill>
              <a:ea typeface="Open Sans Light" panose="020B0306030504020204" pitchFamily="34" charset="0"/>
              <a:cs typeface="Open Sans Light" panose="020B0306030504020204" pitchFamily="34" charset="0"/>
            </a:endParaRPr>
          </a:p>
        </p:txBody>
      </p:sp>
      <p:sp>
        <p:nvSpPr>
          <p:cNvPr id="12" name="Oval 11"/>
          <p:cNvSpPr/>
          <p:nvPr userDrawn="1"/>
        </p:nvSpPr>
        <p:spPr>
          <a:xfrm>
            <a:off x="21993160" y="12919600"/>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14" name="Rectangle 9"/>
          <p:cNvSpPr/>
          <p:nvPr userDrawn="1"/>
        </p:nvSpPr>
        <p:spPr>
          <a:xfrm rot="2700000">
            <a:off x="22221350"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15" name="Oval 14"/>
          <p:cNvSpPr/>
          <p:nvPr userDrawn="1"/>
        </p:nvSpPr>
        <p:spPr>
          <a:xfrm rot="10800000">
            <a:off x="22668600" y="12919606"/>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16" name="Rectangle 9"/>
          <p:cNvSpPr/>
          <p:nvPr userDrawn="1"/>
        </p:nvSpPr>
        <p:spPr>
          <a:xfrm rot="13500000">
            <a:off x="22807164"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17" name="Action Button: Forward or Next 16">
            <a:hlinkClick r:id="" action="ppaction://hlinkshowjump?jump=nextslide" highlightClick="1"/>
          </p:cNvPr>
          <p:cNvSpPr/>
          <p:nvPr userDrawn="1"/>
        </p:nvSpPr>
        <p:spPr>
          <a:xfrm>
            <a:off x="22659247" y="12884443"/>
            <a:ext cx="664846" cy="665019"/>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18" name="Rectangle 17">
            <a:hlinkClick r:id="" action="ppaction://hlinkshowjump?jump=previousslide" highlightClick="1"/>
          </p:cNvPr>
          <p:cNvSpPr/>
          <p:nvPr userDrawn="1"/>
        </p:nvSpPr>
        <p:spPr>
          <a:xfrm>
            <a:off x="21912317" y="12875329"/>
            <a:ext cx="664846" cy="665019"/>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19" name="Slide Number Placeholder 5"/>
          <p:cNvSpPr txBox="1">
            <a:spLocks/>
          </p:cNvSpPr>
          <p:nvPr userDrawn="1"/>
        </p:nvSpPr>
        <p:spPr>
          <a:xfrm>
            <a:off x="791715" y="12930071"/>
            <a:ext cx="5200295"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Sphere3D</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0" name="Straight Connector 19"/>
          <p:cNvCxnSpPr/>
          <p:nvPr userDrawn="1"/>
        </p:nvCxnSpPr>
        <p:spPr>
          <a:xfrm>
            <a:off x="17" y="12752358"/>
            <a:ext cx="2437765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txBox="1">
            <a:spLocks/>
          </p:cNvSpPr>
          <p:nvPr userDrawn="1"/>
        </p:nvSpPr>
        <p:spPr>
          <a:xfrm>
            <a:off x="20056584" y="12930073"/>
            <a:ext cx="1282457"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Page:</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p:cNvSpPr txBox="1"/>
          <p:nvPr userDrawn="1"/>
        </p:nvSpPr>
        <p:spPr>
          <a:xfrm>
            <a:off x="3391866" y="12977013"/>
            <a:ext cx="17512162" cy="461667"/>
          </a:xfrm>
          <a:prstGeom prst="rect">
            <a:avLst/>
          </a:prstGeom>
          <a:noFill/>
        </p:spPr>
        <p:txBody>
          <a:bodyPr wrap="square" lIns="0" tIns="45622" rIns="0" bIns="45622" rtlCol="0">
            <a:spAutoFit/>
          </a:bodyPr>
          <a:lstStyle/>
          <a:p>
            <a:pPr algn="just" defTabSz="1823041"/>
            <a:r>
              <a:rPr lang="en-US" sz="2400" dirty="0" smtClean="0">
                <a:solidFill>
                  <a:schemeClr val="tx1"/>
                </a:solidFill>
              </a:rPr>
              <a:t>	FOR INTERNAL USE ONLY 			NOT FOR DISTRIBUTION</a:t>
            </a:r>
            <a:endParaRPr lang="en-US" sz="2400" dirty="0">
              <a:solidFill>
                <a:schemeClr val="tx1"/>
              </a:solidFill>
            </a:endParaRPr>
          </a:p>
        </p:txBody>
      </p:sp>
    </p:spTree>
    <p:extLst>
      <p:ext uri="{BB962C8B-B14F-4D97-AF65-F5344CB8AC3E}">
        <p14:creationId xmlns:p14="http://schemas.microsoft.com/office/powerpoint/2010/main" val="3356851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4" name="Rounded Rectangle 3"/>
          <p:cNvSpPr/>
          <p:nvPr userDrawn="1"/>
        </p:nvSpPr>
        <p:spPr>
          <a:xfrm>
            <a:off x="1828329" y="3622426"/>
            <a:ext cx="4891568" cy="7611509"/>
          </a:xfrm>
          <a:prstGeom prst="roundRect">
            <a:avLst>
              <a:gd name="adj" fmla="val 1585"/>
            </a:avLst>
          </a:prstGeom>
          <a:solidFill>
            <a:schemeClr val="bg1"/>
          </a:solidFill>
          <a:ln w="6350">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91180" tIns="45589" rIns="91180" bIns="45589" rtlCol="0" anchor="ctr"/>
          <a:lstStyle/>
          <a:p>
            <a:pPr algn="ctr" defTabSz="1823041"/>
            <a:endParaRPr lang="en-US" sz="3700" dirty="0">
              <a:solidFill>
                <a:srgbClr val="F6F8F8"/>
              </a:solidFill>
            </a:endParaRPr>
          </a:p>
        </p:txBody>
      </p:sp>
      <p:sp>
        <p:nvSpPr>
          <p:cNvPr id="5" name="그림 개체 틀 8"/>
          <p:cNvSpPr>
            <a:spLocks noGrp="1"/>
          </p:cNvSpPr>
          <p:nvPr>
            <p:ph type="pic" sz="quarter" idx="12" hasCustomPrompt="1"/>
          </p:nvPr>
        </p:nvSpPr>
        <p:spPr>
          <a:xfrm>
            <a:off x="2794132" y="4050630"/>
            <a:ext cx="2959962" cy="2960733"/>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2000" dirty="0">
                <a:solidFill>
                  <a:schemeClr val="bg1">
                    <a:lumMod val="65000"/>
                  </a:schemeClr>
                </a:solidFill>
                <a:latin typeface="Roboto condensed"/>
                <a:cs typeface="Roboto condensed"/>
              </a:defRPr>
            </a:lvl1pPr>
          </a:lstStyle>
          <a:p>
            <a:pPr marL="0" lvl="0" algn="ctr"/>
            <a:r>
              <a:rPr lang="en-US" altLang="ko-KR" dirty="0" smtClean="0"/>
              <a:t>Insert Image</a:t>
            </a:r>
            <a:endParaRPr lang="ko-KR" altLang="en-US" dirty="0"/>
          </a:p>
        </p:txBody>
      </p:sp>
      <p:sp>
        <p:nvSpPr>
          <p:cNvPr id="6" name="Text Placeholder 27"/>
          <p:cNvSpPr>
            <a:spLocks noGrp="1"/>
          </p:cNvSpPr>
          <p:nvPr>
            <p:ph type="body" sz="quarter" idx="13" hasCustomPrompt="1"/>
          </p:nvPr>
        </p:nvSpPr>
        <p:spPr>
          <a:xfrm>
            <a:off x="1828329" y="7139768"/>
            <a:ext cx="4891568" cy="571597"/>
          </a:xfrm>
          <a:prstGeom prst="rect">
            <a:avLst/>
          </a:prstGeom>
        </p:spPr>
        <p:txBody>
          <a:bodyPr vert="horz"/>
          <a:lstStyle>
            <a:lvl1pPr marL="0" indent="0" algn="ctr">
              <a:buNone/>
              <a:defRPr sz="3900" baseline="0">
                <a:solidFill>
                  <a:schemeClr val="tx1"/>
                </a:solidFill>
                <a:latin typeface="+mn-lt"/>
                <a:cs typeface="Roboto condensed"/>
              </a:defRPr>
            </a:lvl1pPr>
          </a:lstStyle>
          <a:p>
            <a:pPr lvl="0"/>
            <a:r>
              <a:rPr lang="en-US" dirty="0" smtClean="0"/>
              <a:t>Name</a:t>
            </a:r>
            <a:endParaRPr lang="en-US" dirty="0"/>
          </a:p>
        </p:txBody>
      </p:sp>
      <p:sp>
        <p:nvSpPr>
          <p:cNvPr id="7" name="Text Placeholder 27"/>
          <p:cNvSpPr>
            <a:spLocks noGrp="1"/>
          </p:cNvSpPr>
          <p:nvPr>
            <p:ph type="body" sz="quarter" idx="14" hasCustomPrompt="1"/>
          </p:nvPr>
        </p:nvSpPr>
        <p:spPr>
          <a:xfrm>
            <a:off x="1828329" y="7679472"/>
            <a:ext cx="4891568" cy="469998"/>
          </a:xfrm>
          <a:prstGeom prst="rect">
            <a:avLst/>
          </a:prstGeom>
        </p:spPr>
        <p:txBody>
          <a:bodyPr vert="horz">
            <a:normAutofit/>
          </a:bodyPr>
          <a:lstStyle>
            <a:lvl1pPr marL="0" indent="0" algn="ctr">
              <a:buNone/>
              <a:defRPr sz="2400" baseline="0">
                <a:solidFill>
                  <a:schemeClr val="tx1">
                    <a:alpha val="70000"/>
                  </a:schemeClr>
                </a:solidFill>
                <a:latin typeface="+mn-lt"/>
                <a:cs typeface="Roboto condensed"/>
              </a:defRPr>
            </a:lvl1pPr>
          </a:lstStyle>
          <a:p>
            <a:pPr lvl="0"/>
            <a:r>
              <a:rPr lang="en-US" altLang="ko-KR" dirty="0" smtClean="0"/>
              <a:t>Position</a:t>
            </a:r>
            <a:endParaRPr lang="ko-KR" altLang="en-US" dirty="0"/>
          </a:p>
        </p:txBody>
      </p:sp>
      <p:cxnSp>
        <p:nvCxnSpPr>
          <p:cNvPr id="8" name="Straight Connector 7"/>
          <p:cNvCxnSpPr/>
          <p:nvPr userDrawn="1"/>
        </p:nvCxnSpPr>
        <p:spPr>
          <a:xfrm>
            <a:off x="2088635" y="8202045"/>
            <a:ext cx="4454869" cy="0"/>
          </a:xfrm>
          <a:prstGeom prst="line">
            <a:avLst/>
          </a:prstGeom>
          <a:ln w="63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31" name="Rounded Rectangle 30"/>
          <p:cNvSpPr/>
          <p:nvPr userDrawn="1"/>
        </p:nvSpPr>
        <p:spPr>
          <a:xfrm>
            <a:off x="7104803" y="3622426"/>
            <a:ext cx="4891568" cy="7611509"/>
          </a:xfrm>
          <a:prstGeom prst="roundRect">
            <a:avLst>
              <a:gd name="adj" fmla="val 1585"/>
            </a:avLst>
          </a:prstGeom>
          <a:solidFill>
            <a:schemeClr val="bg1"/>
          </a:solidFill>
          <a:ln w="6350">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91180" tIns="45589" rIns="91180" bIns="45589" rtlCol="0" anchor="ctr"/>
          <a:lstStyle/>
          <a:p>
            <a:pPr algn="ctr" defTabSz="1823041"/>
            <a:endParaRPr lang="en-US" sz="3700" dirty="0">
              <a:solidFill>
                <a:srgbClr val="F6F8F8"/>
              </a:solidFill>
            </a:endParaRPr>
          </a:p>
        </p:txBody>
      </p:sp>
      <p:sp>
        <p:nvSpPr>
          <p:cNvPr id="32" name="Rounded Rectangle 31"/>
          <p:cNvSpPr/>
          <p:nvPr userDrawn="1"/>
        </p:nvSpPr>
        <p:spPr>
          <a:xfrm>
            <a:off x="12381296" y="3622426"/>
            <a:ext cx="4891568" cy="7611509"/>
          </a:xfrm>
          <a:prstGeom prst="roundRect">
            <a:avLst>
              <a:gd name="adj" fmla="val 1585"/>
            </a:avLst>
          </a:prstGeom>
          <a:solidFill>
            <a:schemeClr val="bg1"/>
          </a:solidFill>
          <a:ln w="6350">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91180" tIns="45589" rIns="91180" bIns="45589" rtlCol="0" anchor="ctr"/>
          <a:lstStyle/>
          <a:p>
            <a:pPr algn="ctr" defTabSz="1823041"/>
            <a:endParaRPr lang="en-US" sz="3700" dirty="0">
              <a:solidFill>
                <a:srgbClr val="F6F8F8"/>
              </a:solidFill>
            </a:endParaRPr>
          </a:p>
        </p:txBody>
      </p:sp>
      <p:sp>
        <p:nvSpPr>
          <p:cNvPr id="33" name="Rounded Rectangle 32"/>
          <p:cNvSpPr/>
          <p:nvPr userDrawn="1"/>
        </p:nvSpPr>
        <p:spPr>
          <a:xfrm>
            <a:off x="17657758" y="3622426"/>
            <a:ext cx="4891568" cy="7611509"/>
          </a:xfrm>
          <a:prstGeom prst="roundRect">
            <a:avLst>
              <a:gd name="adj" fmla="val 1585"/>
            </a:avLst>
          </a:prstGeom>
          <a:solidFill>
            <a:schemeClr val="bg1"/>
          </a:solidFill>
          <a:ln w="6350">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91180" tIns="45589" rIns="91180" bIns="45589" rtlCol="0" anchor="ctr"/>
          <a:lstStyle/>
          <a:p>
            <a:pPr algn="ctr" defTabSz="1823041"/>
            <a:endParaRPr lang="en-US" sz="3700" dirty="0">
              <a:solidFill>
                <a:srgbClr val="F6F8F8"/>
              </a:solidFill>
            </a:endParaRPr>
          </a:p>
        </p:txBody>
      </p:sp>
      <p:sp>
        <p:nvSpPr>
          <p:cNvPr id="43" name="그림 개체 틀 8"/>
          <p:cNvSpPr>
            <a:spLocks noGrp="1"/>
          </p:cNvSpPr>
          <p:nvPr>
            <p:ph type="pic" sz="quarter" idx="15" hasCustomPrompt="1"/>
          </p:nvPr>
        </p:nvSpPr>
        <p:spPr>
          <a:xfrm>
            <a:off x="8070634" y="4050630"/>
            <a:ext cx="2959962" cy="2960733"/>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2000" dirty="0">
                <a:solidFill>
                  <a:schemeClr val="bg1">
                    <a:lumMod val="65000"/>
                  </a:schemeClr>
                </a:solidFill>
                <a:latin typeface="Roboto condensed"/>
                <a:cs typeface="Roboto condensed"/>
              </a:defRPr>
            </a:lvl1pPr>
          </a:lstStyle>
          <a:p>
            <a:pPr marL="0" lvl="0" algn="ctr"/>
            <a:r>
              <a:rPr lang="en-US" altLang="ko-KR" dirty="0" smtClean="0"/>
              <a:t>Insert Image</a:t>
            </a:r>
            <a:endParaRPr lang="ko-KR" altLang="en-US" dirty="0"/>
          </a:p>
        </p:txBody>
      </p:sp>
      <p:sp>
        <p:nvSpPr>
          <p:cNvPr id="44" name="Text Placeholder 27"/>
          <p:cNvSpPr>
            <a:spLocks noGrp="1"/>
          </p:cNvSpPr>
          <p:nvPr>
            <p:ph type="body" sz="quarter" idx="16" hasCustomPrompt="1"/>
          </p:nvPr>
        </p:nvSpPr>
        <p:spPr>
          <a:xfrm>
            <a:off x="7104803" y="7139768"/>
            <a:ext cx="4891568" cy="571597"/>
          </a:xfrm>
          <a:prstGeom prst="rect">
            <a:avLst/>
          </a:prstGeom>
        </p:spPr>
        <p:txBody>
          <a:bodyPr vert="horz"/>
          <a:lstStyle>
            <a:lvl1pPr marL="0" indent="0" algn="ctr">
              <a:buNone/>
              <a:defRPr sz="3900" baseline="0">
                <a:solidFill>
                  <a:schemeClr val="tx1"/>
                </a:solidFill>
                <a:latin typeface="+mn-lt"/>
                <a:cs typeface="Roboto condensed"/>
              </a:defRPr>
            </a:lvl1pPr>
          </a:lstStyle>
          <a:p>
            <a:pPr lvl="0"/>
            <a:r>
              <a:rPr lang="en-US" dirty="0" smtClean="0"/>
              <a:t>Name</a:t>
            </a:r>
            <a:endParaRPr lang="en-US" dirty="0"/>
          </a:p>
        </p:txBody>
      </p:sp>
      <p:sp>
        <p:nvSpPr>
          <p:cNvPr id="45" name="Text Placeholder 27"/>
          <p:cNvSpPr>
            <a:spLocks noGrp="1"/>
          </p:cNvSpPr>
          <p:nvPr>
            <p:ph type="body" sz="quarter" idx="17" hasCustomPrompt="1"/>
          </p:nvPr>
        </p:nvSpPr>
        <p:spPr>
          <a:xfrm>
            <a:off x="7104803" y="7679472"/>
            <a:ext cx="4891568" cy="469998"/>
          </a:xfrm>
          <a:prstGeom prst="rect">
            <a:avLst/>
          </a:prstGeom>
        </p:spPr>
        <p:txBody>
          <a:bodyPr vert="horz">
            <a:normAutofit/>
          </a:bodyPr>
          <a:lstStyle>
            <a:lvl1pPr marL="0" indent="0" algn="ctr">
              <a:buNone/>
              <a:defRPr sz="2400" baseline="0">
                <a:solidFill>
                  <a:schemeClr val="tx1">
                    <a:alpha val="70000"/>
                  </a:schemeClr>
                </a:solidFill>
                <a:latin typeface="+mn-lt"/>
                <a:cs typeface="Roboto condensed"/>
              </a:defRPr>
            </a:lvl1pPr>
          </a:lstStyle>
          <a:p>
            <a:pPr lvl="0"/>
            <a:r>
              <a:rPr lang="en-US" altLang="ko-KR" dirty="0" smtClean="0"/>
              <a:t>Position</a:t>
            </a:r>
            <a:endParaRPr lang="ko-KR" altLang="en-US" dirty="0"/>
          </a:p>
        </p:txBody>
      </p:sp>
      <p:cxnSp>
        <p:nvCxnSpPr>
          <p:cNvPr id="46" name="Straight Connector 45"/>
          <p:cNvCxnSpPr/>
          <p:nvPr userDrawn="1"/>
        </p:nvCxnSpPr>
        <p:spPr>
          <a:xfrm>
            <a:off x="7365104" y="8202045"/>
            <a:ext cx="4438831" cy="0"/>
          </a:xfrm>
          <a:prstGeom prst="line">
            <a:avLst/>
          </a:prstGeom>
          <a:ln w="63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47" name="그림 개체 틀 8"/>
          <p:cNvSpPr>
            <a:spLocks noGrp="1"/>
          </p:cNvSpPr>
          <p:nvPr>
            <p:ph type="pic" sz="quarter" idx="18" hasCustomPrompt="1"/>
          </p:nvPr>
        </p:nvSpPr>
        <p:spPr>
          <a:xfrm>
            <a:off x="13347099" y="4050630"/>
            <a:ext cx="2959962" cy="2960733"/>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2000" dirty="0">
                <a:solidFill>
                  <a:schemeClr val="bg1">
                    <a:lumMod val="65000"/>
                  </a:schemeClr>
                </a:solidFill>
                <a:latin typeface="Roboto condensed"/>
                <a:cs typeface="Roboto condensed"/>
              </a:defRPr>
            </a:lvl1pPr>
          </a:lstStyle>
          <a:p>
            <a:pPr marL="0" lvl="0" algn="ctr"/>
            <a:r>
              <a:rPr lang="en-US" altLang="ko-KR" dirty="0" smtClean="0"/>
              <a:t>Insert Image</a:t>
            </a:r>
            <a:endParaRPr lang="ko-KR" altLang="en-US" dirty="0"/>
          </a:p>
        </p:txBody>
      </p:sp>
      <p:sp>
        <p:nvSpPr>
          <p:cNvPr id="48" name="Text Placeholder 27"/>
          <p:cNvSpPr>
            <a:spLocks noGrp="1"/>
          </p:cNvSpPr>
          <p:nvPr>
            <p:ph type="body" sz="quarter" idx="19" hasCustomPrompt="1"/>
          </p:nvPr>
        </p:nvSpPr>
        <p:spPr>
          <a:xfrm>
            <a:off x="12381296" y="7139768"/>
            <a:ext cx="4891568" cy="571597"/>
          </a:xfrm>
          <a:prstGeom prst="rect">
            <a:avLst/>
          </a:prstGeom>
        </p:spPr>
        <p:txBody>
          <a:bodyPr vert="horz"/>
          <a:lstStyle>
            <a:lvl1pPr marL="0" indent="0" algn="ctr">
              <a:buNone/>
              <a:defRPr sz="3900" baseline="0">
                <a:solidFill>
                  <a:schemeClr val="tx1"/>
                </a:solidFill>
                <a:latin typeface="+mn-lt"/>
                <a:cs typeface="Roboto condensed"/>
              </a:defRPr>
            </a:lvl1pPr>
          </a:lstStyle>
          <a:p>
            <a:pPr lvl="0"/>
            <a:r>
              <a:rPr lang="en-US" dirty="0" smtClean="0"/>
              <a:t>Name</a:t>
            </a:r>
            <a:endParaRPr lang="en-US" dirty="0"/>
          </a:p>
        </p:txBody>
      </p:sp>
      <p:sp>
        <p:nvSpPr>
          <p:cNvPr id="49" name="Text Placeholder 27"/>
          <p:cNvSpPr>
            <a:spLocks noGrp="1"/>
          </p:cNvSpPr>
          <p:nvPr>
            <p:ph type="body" sz="quarter" idx="20" hasCustomPrompt="1"/>
          </p:nvPr>
        </p:nvSpPr>
        <p:spPr>
          <a:xfrm>
            <a:off x="12381296" y="7679472"/>
            <a:ext cx="4891568" cy="469998"/>
          </a:xfrm>
          <a:prstGeom prst="rect">
            <a:avLst/>
          </a:prstGeom>
        </p:spPr>
        <p:txBody>
          <a:bodyPr vert="horz">
            <a:normAutofit/>
          </a:bodyPr>
          <a:lstStyle>
            <a:lvl1pPr marL="0" indent="0" algn="ctr">
              <a:buNone/>
              <a:defRPr sz="2400" baseline="0">
                <a:solidFill>
                  <a:schemeClr val="tx1">
                    <a:alpha val="70000"/>
                  </a:schemeClr>
                </a:solidFill>
                <a:latin typeface="+mn-lt"/>
                <a:cs typeface="Roboto condensed"/>
              </a:defRPr>
            </a:lvl1pPr>
          </a:lstStyle>
          <a:p>
            <a:pPr lvl="0"/>
            <a:r>
              <a:rPr lang="en-US" altLang="ko-KR" dirty="0" smtClean="0"/>
              <a:t>Position</a:t>
            </a:r>
            <a:endParaRPr lang="ko-KR" altLang="en-US" dirty="0"/>
          </a:p>
        </p:txBody>
      </p:sp>
      <p:cxnSp>
        <p:nvCxnSpPr>
          <p:cNvPr id="50" name="Straight Connector 49"/>
          <p:cNvCxnSpPr/>
          <p:nvPr userDrawn="1"/>
        </p:nvCxnSpPr>
        <p:spPr>
          <a:xfrm>
            <a:off x="12641567" y="8202045"/>
            <a:ext cx="4438829" cy="0"/>
          </a:xfrm>
          <a:prstGeom prst="line">
            <a:avLst/>
          </a:prstGeom>
          <a:ln w="63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51" name="그림 개체 틀 8"/>
          <p:cNvSpPr>
            <a:spLocks noGrp="1"/>
          </p:cNvSpPr>
          <p:nvPr>
            <p:ph type="pic" sz="quarter" idx="21" hasCustomPrompt="1"/>
          </p:nvPr>
        </p:nvSpPr>
        <p:spPr>
          <a:xfrm>
            <a:off x="18623569" y="4050630"/>
            <a:ext cx="2959962" cy="2960733"/>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2000" dirty="0">
                <a:solidFill>
                  <a:schemeClr val="bg1">
                    <a:lumMod val="65000"/>
                  </a:schemeClr>
                </a:solidFill>
                <a:latin typeface="Roboto condensed"/>
                <a:cs typeface="Roboto condensed"/>
              </a:defRPr>
            </a:lvl1pPr>
          </a:lstStyle>
          <a:p>
            <a:pPr marL="0" lvl="0" algn="ctr"/>
            <a:r>
              <a:rPr lang="en-US" altLang="ko-KR" dirty="0" smtClean="0"/>
              <a:t>Insert Image</a:t>
            </a:r>
            <a:endParaRPr lang="ko-KR" altLang="en-US" dirty="0"/>
          </a:p>
        </p:txBody>
      </p:sp>
      <p:sp>
        <p:nvSpPr>
          <p:cNvPr id="52" name="Text Placeholder 27"/>
          <p:cNvSpPr>
            <a:spLocks noGrp="1"/>
          </p:cNvSpPr>
          <p:nvPr>
            <p:ph type="body" sz="quarter" idx="22" hasCustomPrompt="1"/>
          </p:nvPr>
        </p:nvSpPr>
        <p:spPr>
          <a:xfrm>
            <a:off x="17657758" y="7139768"/>
            <a:ext cx="4891568" cy="571597"/>
          </a:xfrm>
          <a:prstGeom prst="rect">
            <a:avLst/>
          </a:prstGeom>
        </p:spPr>
        <p:txBody>
          <a:bodyPr vert="horz"/>
          <a:lstStyle>
            <a:lvl1pPr marL="0" indent="0" algn="ctr">
              <a:buNone/>
              <a:defRPr sz="3900" baseline="0">
                <a:solidFill>
                  <a:schemeClr val="tx1"/>
                </a:solidFill>
                <a:latin typeface="+mn-lt"/>
                <a:cs typeface="Roboto condensed"/>
              </a:defRPr>
            </a:lvl1pPr>
          </a:lstStyle>
          <a:p>
            <a:pPr lvl="0"/>
            <a:r>
              <a:rPr lang="en-US" dirty="0" smtClean="0"/>
              <a:t>Name</a:t>
            </a:r>
            <a:endParaRPr lang="en-US" dirty="0"/>
          </a:p>
        </p:txBody>
      </p:sp>
      <p:sp>
        <p:nvSpPr>
          <p:cNvPr id="53" name="Text Placeholder 27"/>
          <p:cNvSpPr>
            <a:spLocks noGrp="1"/>
          </p:cNvSpPr>
          <p:nvPr>
            <p:ph type="body" sz="quarter" idx="23" hasCustomPrompt="1"/>
          </p:nvPr>
        </p:nvSpPr>
        <p:spPr>
          <a:xfrm>
            <a:off x="17657758" y="7679472"/>
            <a:ext cx="4891568" cy="469998"/>
          </a:xfrm>
          <a:prstGeom prst="rect">
            <a:avLst/>
          </a:prstGeom>
        </p:spPr>
        <p:txBody>
          <a:bodyPr vert="horz">
            <a:normAutofit/>
          </a:bodyPr>
          <a:lstStyle>
            <a:lvl1pPr marL="0" indent="0" algn="ctr">
              <a:buNone/>
              <a:defRPr sz="2400" baseline="0">
                <a:solidFill>
                  <a:schemeClr val="tx1">
                    <a:alpha val="70000"/>
                  </a:schemeClr>
                </a:solidFill>
                <a:latin typeface="+mn-lt"/>
                <a:cs typeface="Roboto condensed"/>
              </a:defRPr>
            </a:lvl1pPr>
          </a:lstStyle>
          <a:p>
            <a:pPr lvl="0"/>
            <a:r>
              <a:rPr lang="en-US" altLang="ko-KR" dirty="0" smtClean="0"/>
              <a:t>Position</a:t>
            </a:r>
            <a:endParaRPr lang="ko-KR" altLang="en-US" dirty="0"/>
          </a:p>
        </p:txBody>
      </p:sp>
      <p:cxnSp>
        <p:nvCxnSpPr>
          <p:cNvPr id="54" name="Straight Connector 53"/>
          <p:cNvCxnSpPr/>
          <p:nvPr userDrawn="1"/>
        </p:nvCxnSpPr>
        <p:spPr>
          <a:xfrm>
            <a:off x="17918041" y="8202045"/>
            <a:ext cx="4454867" cy="0"/>
          </a:xfrm>
          <a:prstGeom prst="line">
            <a:avLst/>
          </a:prstGeom>
          <a:ln w="63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4"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25" name="Rectangle 24"/>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2123833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Our Working Type 1">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16928" y="2980269"/>
            <a:ext cx="4054560" cy="3072000"/>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4" name="Picture Placeholder 6"/>
          <p:cNvSpPr>
            <a:spLocks noGrp="1"/>
          </p:cNvSpPr>
          <p:nvPr>
            <p:ph type="pic" sz="quarter" idx="17" hasCustomPrompt="1"/>
          </p:nvPr>
        </p:nvSpPr>
        <p:spPr>
          <a:xfrm>
            <a:off x="4078261" y="2980269"/>
            <a:ext cx="4054560" cy="3072000"/>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5" name="Picture Placeholder 6"/>
          <p:cNvSpPr>
            <a:spLocks noGrp="1"/>
          </p:cNvSpPr>
          <p:nvPr>
            <p:ph type="pic" sz="quarter" idx="18" hasCustomPrompt="1"/>
          </p:nvPr>
        </p:nvSpPr>
        <p:spPr>
          <a:xfrm>
            <a:off x="8139592" y="2980269"/>
            <a:ext cx="4054560" cy="3072000"/>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6" name="Picture Placeholder 6"/>
          <p:cNvSpPr>
            <a:spLocks noGrp="1"/>
          </p:cNvSpPr>
          <p:nvPr>
            <p:ph type="pic" sz="quarter" idx="19" hasCustomPrompt="1"/>
          </p:nvPr>
        </p:nvSpPr>
        <p:spPr>
          <a:xfrm>
            <a:off x="12200922" y="2980269"/>
            <a:ext cx="4054560" cy="3072000"/>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7" name="Picture Placeholder 6"/>
          <p:cNvSpPr>
            <a:spLocks noGrp="1"/>
          </p:cNvSpPr>
          <p:nvPr>
            <p:ph type="pic" sz="quarter" idx="20" hasCustomPrompt="1"/>
          </p:nvPr>
        </p:nvSpPr>
        <p:spPr>
          <a:xfrm>
            <a:off x="16262257" y="2980269"/>
            <a:ext cx="4054560" cy="3072000"/>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8" name="Picture Placeholder 6"/>
          <p:cNvSpPr>
            <a:spLocks noGrp="1"/>
          </p:cNvSpPr>
          <p:nvPr>
            <p:ph type="pic" sz="quarter" idx="21" hasCustomPrompt="1"/>
          </p:nvPr>
        </p:nvSpPr>
        <p:spPr>
          <a:xfrm>
            <a:off x="20323586" y="2980269"/>
            <a:ext cx="4054560" cy="3072000"/>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9" name="Picture Placeholder 6"/>
          <p:cNvSpPr>
            <a:spLocks noGrp="1"/>
          </p:cNvSpPr>
          <p:nvPr>
            <p:ph type="pic" sz="quarter" idx="22" hasCustomPrompt="1"/>
          </p:nvPr>
        </p:nvSpPr>
        <p:spPr>
          <a:xfrm>
            <a:off x="16928" y="6052269"/>
            <a:ext cx="4054560" cy="3072000"/>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10" name="Picture Placeholder 6"/>
          <p:cNvSpPr>
            <a:spLocks noGrp="1"/>
          </p:cNvSpPr>
          <p:nvPr>
            <p:ph type="pic" sz="quarter" idx="23" hasCustomPrompt="1"/>
          </p:nvPr>
        </p:nvSpPr>
        <p:spPr>
          <a:xfrm>
            <a:off x="4078261" y="6052269"/>
            <a:ext cx="4054560" cy="3072000"/>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11" name="Picture Placeholder 6"/>
          <p:cNvSpPr>
            <a:spLocks noGrp="1"/>
          </p:cNvSpPr>
          <p:nvPr>
            <p:ph type="pic" sz="quarter" idx="24" hasCustomPrompt="1"/>
          </p:nvPr>
        </p:nvSpPr>
        <p:spPr>
          <a:xfrm>
            <a:off x="8139592" y="6052269"/>
            <a:ext cx="4054560" cy="3072000"/>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12" name="Picture Placeholder 6"/>
          <p:cNvSpPr>
            <a:spLocks noGrp="1"/>
          </p:cNvSpPr>
          <p:nvPr>
            <p:ph type="pic" sz="quarter" idx="25" hasCustomPrompt="1"/>
          </p:nvPr>
        </p:nvSpPr>
        <p:spPr>
          <a:xfrm>
            <a:off x="12200922" y="6052269"/>
            <a:ext cx="4054560" cy="3072000"/>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13" name="Picture Placeholder 6"/>
          <p:cNvSpPr>
            <a:spLocks noGrp="1"/>
          </p:cNvSpPr>
          <p:nvPr>
            <p:ph type="pic" sz="quarter" idx="26" hasCustomPrompt="1"/>
          </p:nvPr>
        </p:nvSpPr>
        <p:spPr>
          <a:xfrm>
            <a:off x="16262257" y="6052269"/>
            <a:ext cx="4054560" cy="3072000"/>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14" name="Picture Placeholder 6"/>
          <p:cNvSpPr>
            <a:spLocks noGrp="1"/>
          </p:cNvSpPr>
          <p:nvPr>
            <p:ph type="pic" sz="quarter" idx="27" hasCustomPrompt="1"/>
          </p:nvPr>
        </p:nvSpPr>
        <p:spPr>
          <a:xfrm>
            <a:off x="20323586" y="6052269"/>
            <a:ext cx="4054560" cy="3072000"/>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17" name="Picture Placeholder 6"/>
          <p:cNvSpPr>
            <a:spLocks noGrp="1"/>
          </p:cNvSpPr>
          <p:nvPr>
            <p:ph type="pic" sz="quarter" idx="28" hasCustomPrompt="1"/>
          </p:nvPr>
        </p:nvSpPr>
        <p:spPr>
          <a:xfrm>
            <a:off x="16928" y="9124270"/>
            <a:ext cx="4054560" cy="3072000"/>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18" name="Picture Placeholder 6"/>
          <p:cNvSpPr>
            <a:spLocks noGrp="1"/>
          </p:cNvSpPr>
          <p:nvPr>
            <p:ph type="pic" sz="quarter" idx="29" hasCustomPrompt="1"/>
          </p:nvPr>
        </p:nvSpPr>
        <p:spPr>
          <a:xfrm>
            <a:off x="4078261" y="9124270"/>
            <a:ext cx="4054560" cy="3072000"/>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19" name="Picture Placeholder 6"/>
          <p:cNvSpPr>
            <a:spLocks noGrp="1"/>
          </p:cNvSpPr>
          <p:nvPr>
            <p:ph type="pic" sz="quarter" idx="30" hasCustomPrompt="1"/>
          </p:nvPr>
        </p:nvSpPr>
        <p:spPr>
          <a:xfrm>
            <a:off x="8139592" y="9124270"/>
            <a:ext cx="4054560" cy="3072000"/>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20" name="Picture Placeholder 6"/>
          <p:cNvSpPr>
            <a:spLocks noGrp="1"/>
          </p:cNvSpPr>
          <p:nvPr>
            <p:ph type="pic" sz="quarter" idx="31" hasCustomPrompt="1"/>
          </p:nvPr>
        </p:nvSpPr>
        <p:spPr>
          <a:xfrm>
            <a:off x="12200922" y="9124270"/>
            <a:ext cx="4054560" cy="3072000"/>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21" name="Picture Placeholder 6"/>
          <p:cNvSpPr>
            <a:spLocks noGrp="1"/>
          </p:cNvSpPr>
          <p:nvPr>
            <p:ph type="pic" sz="quarter" idx="32" hasCustomPrompt="1"/>
          </p:nvPr>
        </p:nvSpPr>
        <p:spPr>
          <a:xfrm>
            <a:off x="16262257" y="9124270"/>
            <a:ext cx="4054560" cy="3072000"/>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22" name="Picture Placeholder 6"/>
          <p:cNvSpPr>
            <a:spLocks noGrp="1"/>
          </p:cNvSpPr>
          <p:nvPr>
            <p:ph type="pic" sz="quarter" idx="33" hasCustomPrompt="1"/>
          </p:nvPr>
        </p:nvSpPr>
        <p:spPr>
          <a:xfrm>
            <a:off x="20323586" y="9124270"/>
            <a:ext cx="4054560" cy="3072000"/>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23"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24" name="Rectangle 23"/>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25" name="Slide Number Placeholder 5"/>
          <p:cNvSpPr txBox="1">
            <a:spLocks/>
          </p:cNvSpPr>
          <p:nvPr userDrawn="1"/>
        </p:nvSpPr>
        <p:spPr>
          <a:xfrm>
            <a:off x="20807318" y="12884028"/>
            <a:ext cx="748416" cy="656589"/>
          </a:xfrm>
          <a:prstGeom prst="rect">
            <a:avLst/>
          </a:prstGeom>
        </p:spPr>
        <p:txBody>
          <a:bodyPr vert="horz" wrap="none" lIns="243074" tIns="121541" rIns="243074" bIns="121541"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2400" smtClean="0">
                <a:solidFill>
                  <a:schemeClr val="tx1"/>
                </a:solidFill>
                <a:ea typeface="Open Sans Light" panose="020B0306030504020204" pitchFamily="34" charset="0"/>
                <a:cs typeface="Open Sans Light" panose="020B0306030504020204" pitchFamily="34" charset="0"/>
              </a:rPr>
              <a:pPr algn="l"/>
              <a:t>‹#›</a:t>
            </a:fld>
            <a:endParaRPr lang="en-US" sz="2400" dirty="0">
              <a:solidFill>
                <a:schemeClr val="tx1"/>
              </a:solidFill>
              <a:ea typeface="Open Sans Light" panose="020B0306030504020204" pitchFamily="34" charset="0"/>
              <a:cs typeface="Open Sans Light" panose="020B0306030504020204" pitchFamily="34" charset="0"/>
            </a:endParaRPr>
          </a:p>
        </p:txBody>
      </p:sp>
      <p:sp>
        <p:nvSpPr>
          <p:cNvPr id="26" name="Oval 25"/>
          <p:cNvSpPr/>
          <p:nvPr userDrawn="1"/>
        </p:nvSpPr>
        <p:spPr>
          <a:xfrm>
            <a:off x="21993160" y="12919600"/>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27" name="Rectangle 9"/>
          <p:cNvSpPr/>
          <p:nvPr userDrawn="1"/>
        </p:nvSpPr>
        <p:spPr>
          <a:xfrm rot="2700000">
            <a:off x="22221350"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28" name="Oval 27"/>
          <p:cNvSpPr/>
          <p:nvPr userDrawn="1"/>
        </p:nvSpPr>
        <p:spPr>
          <a:xfrm rot="10800000">
            <a:off x="22668600" y="12919606"/>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29" name="Rectangle 9"/>
          <p:cNvSpPr/>
          <p:nvPr userDrawn="1"/>
        </p:nvSpPr>
        <p:spPr>
          <a:xfrm rot="13500000">
            <a:off x="22807164"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30" name="Action Button: Forward or Next 29">
            <a:hlinkClick r:id="" action="ppaction://hlinkshowjump?jump=nextslide" highlightClick="1"/>
          </p:cNvPr>
          <p:cNvSpPr/>
          <p:nvPr userDrawn="1"/>
        </p:nvSpPr>
        <p:spPr>
          <a:xfrm>
            <a:off x="22659247" y="12884443"/>
            <a:ext cx="664846" cy="665019"/>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31" name="Rectangle 30">
            <a:hlinkClick r:id="" action="ppaction://hlinkshowjump?jump=previousslide" highlightClick="1"/>
          </p:cNvPr>
          <p:cNvSpPr/>
          <p:nvPr userDrawn="1"/>
        </p:nvSpPr>
        <p:spPr>
          <a:xfrm>
            <a:off x="21912317" y="12875329"/>
            <a:ext cx="664846" cy="665019"/>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32" name="Slide Number Placeholder 5"/>
          <p:cNvSpPr txBox="1">
            <a:spLocks/>
          </p:cNvSpPr>
          <p:nvPr userDrawn="1"/>
        </p:nvSpPr>
        <p:spPr>
          <a:xfrm>
            <a:off x="791715" y="12930071"/>
            <a:ext cx="5200295"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Sphere3D</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3" name="Straight Connector 32"/>
          <p:cNvCxnSpPr/>
          <p:nvPr userDrawn="1"/>
        </p:nvCxnSpPr>
        <p:spPr>
          <a:xfrm>
            <a:off x="17" y="12752358"/>
            <a:ext cx="2437765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 name="Slide Number Placeholder 5"/>
          <p:cNvSpPr txBox="1">
            <a:spLocks/>
          </p:cNvSpPr>
          <p:nvPr userDrawn="1"/>
        </p:nvSpPr>
        <p:spPr>
          <a:xfrm>
            <a:off x="20056584" y="12930073"/>
            <a:ext cx="1282457"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Page:</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p:cNvSpPr txBox="1"/>
          <p:nvPr userDrawn="1"/>
        </p:nvSpPr>
        <p:spPr>
          <a:xfrm>
            <a:off x="3391866" y="12977013"/>
            <a:ext cx="17512162" cy="461667"/>
          </a:xfrm>
          <a:prstGeom prst="rect">
            <a:avLst/>
          </a:prstGeom>
          <a:noFill/>
        </p:spPr>
        <p:txBody>
          <a:bodyPr wrap="square" lIns="0" tIns="45622" rIns="0" bIns="45622" rtlCol="0">
            <a:spAutoFit/>
          </a:bodyPr>
          <a:lstStyle/>
          <a:p>
            <a:pPr algn="just" defTabSz="1823041"/>
            <a:r>
              <a:rPr lang="en-US" sz="2400" dirty="0" smtClean="0">
                <a:solidFill>
                  <a:schemeClr val="tx1"/>
                </a:solidFill>
              </a:rPr>
              <a:t>	FOR INTERNAL USE ONLY 			NOT FOR DISTRIBUTION</a:t>
            </a:r>
            <a:endParaRPr lang="en-US" sz="2400" dirty="0">
              <a:solidFill>
                <a:schemeClr val="tx1"/>
              </a:solidFill>
            </a:endParaRPr>
          </a:p>
        </p:txBody>
      </p:sp>
    </p:spTree>
    <p:extLst>
      <p:ext uri="{BB962C8B-B14F-4D97-AF65-F5344CB8AC3E}">
        <p14:creationId xmlns:p14="http://schemas.microsoft.com/office/powerpoint/2010/main" val="2036493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ur Working Type 2">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16942" y="2980285"/>
            <a:ext cx="12183988" cy="9231393"/>
          </a:xfrm>
          <a:prstGeom prst="rect">
            <a:avLst/>
          </a:prstGeom>
          <a:solidFill>
            <a:schemeClr val="bg1">
              <a:lumMod val="95000"/>
            </a:schemeClr>
          </a:solidFill>
        </p:spPr>
        <p:txBody>
          <a:bodyPr vert="horz" anchor="ctr"/>
          <a:lstStyle>
            <a:lvl1pPr marL="0" indent="0" algn="ctr">
              <a:buNone/>
              <a:defRPr sz="27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9" hasCustomPrompt="1"/>
          </p:nvPr>
        </p:nvSpPr>
        <p:spPr>
          <a:xfrm>
            <a:off x="12200922" y="2980269"/>
            <a:ext cx="4054560" cy="3072000"/>
          </a:xfrm>
          <a:prstGeom prst="rect">
            <a:avLst/>
          </a:prstGeom>
          <a:solidFill>
            <a:schemeClr val="bg1">
              <a:lumMod val="95000"/>
            </a:schemeClr>
          </a:solidFill>
        </p:spPr>
        <p:txBody>
          <a:bodyPr vert="horz" anchor="ctr"/>
          <a:lstStyle>
            <a:lvl1pPr marL="0" indent="0" algn="ctr">
              <a:buNone/>
              <a:defRPr sz="27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20" hasCustomPrompt="1"/>
          </p:nvPr>
        </p:nvSpPr>
        <p:spPr>
          <a:xfrm>
            <a:off x="16262257" y="2980269"/>
            <a:ext cx="4054560" cy="3072000"/>
          </a:xfrm>
          <a:prstGeom prst="rect">
            <a:avLst/>
          </a:prstGeom>
          <a:solidFill>
            <a:schemeClr val="bg1">
              <a:lumMod val="95000"/>
            </a:schemeClr>
          </a:solidFill>
        </p:spPr>
        <p:txBody>
          <a:bodyPr vert="horz" anchor="ctr"/>
          <a:lstStyle>
            <a:lvl1pPr marL="0" indent="0" algn="ctr">
              <a:buNone/>
              <a:defRPr sz="27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21" hasCustomPrompt="1"/>
          </p:nvPr>
        </p:nvSpPr>
        <p:spPr>
          <a:xfrm>
            <a:off x="20323586" y="2980269"/>
            <a:ext cx="4054560" cy="3072000"/>
          </a:xfrm>
          <a:prstGeom prst="rect">
            <a:avLst/>
          </a:prstGeom>
          <a:solidFill>
            <a:schemeClr val="bg1">
              <a:lumMod val="95000"/>
            </a:schemeClr>
          </a:solidFill>
        </p:spPr>
        <p:txBody>
          <a:bodyPr vert="horz" anchor="ctr"/>
          <a:lstStyle>
            <a:lvl1pPr marL="0" indent="0" algn="ctr">
              <a:buNone/>
              <a:defRPr sz="27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5" hasCustomPrompt="1"/>
          </p:nvPr>
        </p:nvSpPr>
        <p:spPr>
          <a:xfrm>
            <a:off x="12200922" y="6052269"/>
            <a:ext cx="4054560" cy="3072000"/>
          </a:xfrm>
          <a:prstGeom prst="rect">
            <a:avLst/>
          </a:prstGeom>
          <a:solidFill>
            <a:schemeClr val="bg1">
              <a:lumMod val="95000"/>
            </a:schemeClr>
          </a:solidFill>
        </p:spPr>
        <p:txBody>
          <a:bodyPr vert="horz" anchor="ctr"/>
          <a:lstStyle>
            <a:lvl1pPr marL="0" indent="0" algn="ctr">
              <a:buNone/>
              <a:defRPr sz="27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6" hasCustomPrompt="1"/>
          </p:nvPr>
        </p:nvSpPr>
        <p:spPr>
          <a:xfrm>
            <a:off x="16262257" y="6052269"/>
            <a:ext cx="4054560" cy="3072000"/>
          </a:xfrm>
          <a:prstGeom prst="rect">
            <a:avLst/>
          </a:prstGeom>
          <a:solidFill>
            <a:schemeClr val="bg1">
              <a:lumMod val="95000"/>
            </a:schemeClr>
          </a:solidFill>
        </p:spPr>
        <p:txBody>
          <a:bodyPr vert="horz" anchor="ctr"/>
          <a:lstStyle>
            <a:lvl1pPr marL="0" indent="0" algn="ctr">
              <a:buNone/>
              <a:defRPr sz="27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7" hasCustomPrompt="1"/>
          </p:nvPr>
        </p:nvSpPr>
        <p:spPr>
          <a:xfrm>
            <a:off x="20323586" y="6052269"/>
            <a:ext cx="4054560" cy="3072000"/>
          </a:xfrm>
          <a:prstGeom prst="rect">
            <a:avLst/>
          </a:prstGeom>
          <a:solidFill>
            <a:schemeClr val="bg1">
              <a:lumMod val="95000"/>
            </a:schemeClr>
          </a:solidFill>
        </p:spPr>
        <p:txBody>
          <a:bodyPr vert="horz" anchor="ctr"/>
          <a:lstStyle>
            <a:lvl1pPr marL="0" indent="0" algn="ctr">
              <a:buNone/>
              <a:defRPr sz="27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8" hasCustomPrompt="1"/>
          </p:nvPr>
        </p:nvSpPr>
        <p:spPr>
          <a:xfrm>
            <a:off x="12200922" y="9141203"/>
            <a:ext cx="4054560" cy="3072000"/>
          </a:xfrm>
          <a:prstGeom prst="rect">
            <a:avLst/>
          </a:prstGeom>
          <a:solidFill>
            <a:schemeClr val="bg1">
              <a:lumMod val="95000"/>
            </a:schemeClr>
          </a:solidFill>
        </p:spPr>
        <p:txBody>
          <a:bodyPr vert="horz" anchor="ctr"/>
          <a:lstStyle>
            <a:lvl1pPr marL="0" indent="0" algn="ctr">
              <a:buNone/>
              <a:defRPr sz="27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9" hasCustomPrompt="1"/>
          </p:nvPr>
        </p:nvSpPr>
        <p:spPr>
          <a:xfrm>
            <a:off x="16262257" y="9141203"/>
            <a:ext cx="4054560" cy="3072000"/>
          </a:xfrm>
          <a:prstGeom prst="rect">
            <a:avLst/>
          </a:prstGeom>
          <a:solidFill>
            <a:schemeClr val="bg1">
              <a:lumMod val="95000"/>
            </a:schemeClr>
          </a:solidFill>
        </p:spPr>
        <p:txBody>
          <a:bodyPr vert="horz" anchor="ctr"/>
          <a:lstStyle>
            <a:lvl1pPr marL="0" indent="0" algn="ctr">
              <a:buNone/>
              <a:defRPr sz="27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0" hasCustomPrompt="1"/>
          </p:nvPr>
        </p:nvSpPr>
        <p:spPr>
          <a:xfrm>
            <a:off x="20323586" y="9141203"/>
            <a:ext cx="4054560" cy="3072000"/>
          </a:xfrm>
          <a:prstGeom prst="rect">
            <a:avLst/>
          </a:prstGeom>
          <a:solidFill>
            <a:schemeClr val="bg1">
              <a:lumMod val="95000"/>
            </a:schemeClr>
          </a:solidFill>
        </p:spPr>
        <p:txBody>
          <a:bodyPr vert="horz" anchor="ctr"/>
          <a:lstStyle>
            <a:lvl1pPr marL="0" indent="0" algn="ctr">
              <a:buNone/>
              <a:defRPr sz="2700" baseline="0">
                <a:solidFill>
                  <a:schemeClr val="bg1">
                    <a:lumMod val="65000"/>
                  </a:schemeClr>
                </a:solidFill>
              </a:defRPr>
            </a:lvl1pPr>
          </a:lstStyle>
          <a:p>
            <a:r>
              <a:rPr lang="en-US" dirty="0" smtClean="0"/>
              <a:t>Insert Image</a:t>
            </a:r>
            <a:endParaRPr lang="en-US" dirty="0"/>
          </a:p>
        </p:txBody>
      </p:sp>
      <p:sp>
        <p:nvSpPr>
          <p:cNvPr id="14"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15" name="Rectangle 14"/>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16" name="Slide Number Placeholder 5"/>
          <p:cNvSpPr txBox="1">
            <a:spLocks/>
          </p:cNvSpPr>
          <p:nvPr userDrawn="1"/>
        </p:nvSpPr>
        <p:spPr>
          <a:xfrm>
            <a:off x="20807318" y="12884028"/>
            <a:ext cx="748416" cy="656589"/>
          </a:xfrm>
          <a:prstGeom prst="rect">
            <a:avLst/>
          </a:prstGeom>
        </p:spPr>
        <p:txBody>
          <a:bodyPr vert="horz" wrap="none" lIns="243074" tIns="121541" rIns="243074" bIns="121541"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2400" smtClean="0">
                <a:solidFill>
                  <a:schemeClr val="tx1"/>
                </a:solidFill>
                <a:ea typeface="Open Sans Light" panose="020B0306030504020204" pitchFamily="34" charset="0"/>
                <a:cs typeface="Open Sans Light" panose="020B0306030504020204" pitchFamily="34" charset="0"/>
              </a:rPr>
              <a:pPr algn="l"/>
              <a:t>‹#›</a:t>
            </a:fld>
            <a:endParaRPr lang="en-US" sz="2400" dirty="0">
              <a:solidFill>
                <a:schemeClr val="tx1"/>
              </a:solidFill>
              <a:ea typeface="Open Sans Light" panose="020B0306030504020204" pitchFamily="34" charset="0"/>
              <a:cs typeface="Open Sans Light" panose="020B0306030504020204" pitchFamily="34" charset="0"/>
            </a:endParaRPr>
          </a:p>
        </p:txBody>
      </p:sp>
      <p:sp>
        <p:nvSpPr>
          <p:cNvPr id="17" name="Oval 16"/>
          <p:cNvSpPr/>
          <p:nvPr userDrawn="1"/>
        </p:nvSpPr>
        <p:spPr>
          <a:xfrm>
            <a:off x="21993160" y="12919600"/>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18" name="Rectangle 9"/>
          <p:cNvSpPr/>
          <p:nvPr userDrawn="1"/>
        </p:nvSpPr>
        <p:spPr>
          <a:xfrm rot="2700000">
            <a:off x="22221350"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19" name="Oval 18"/>
          <p:cNvSpPr/>
          <p:nvPr userDrawn="1"/>
        </p:nvSpPr>
        <p:spPr>
          <a:xfrm rot="10800000">
            <a:off x="22668600" y="12919606"/>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20" name="Rectangle 9"/>
          <p:cNvSpPr/>
          <p:nvPr userDrawn="1"/>
        </p:nvSpPr>
        <p:spPr>
          <a:xfrm rot="13500000">
            <a:off x="22807164"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21" name="Action Button: Forward or Next 20">
            <a:hlinkClick r:id="" action="ppaction://hlinkshowjump?jump=nextslide" highlightClick="1"/>
          </p:cNvPr>
          <p:cNvSpPr/>
          <p:nvPr userDrawn="1"/>
        </p:nvSpPr>
        <p:spPr>
          <a:xfrm>
            <a:off x="22659247" y="12884443"/>
            <a:ext cx="664846" cy="665019"/>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22" name="Rectangle 21">
            <a:hlinkClick r:id="" action="ppaction://hlinkshowjump?jump=previousslide" highlightClick="1"/>
          </p:cNvPr>
          <p:cNvSpPr/>
          <p:nvPr userDrawn="1"/>
        </p:nvSpPr>
        <p:spPr>
          <a:xfrm>
            <a:off x="21912317" y="12875329"/>
            <a:ext cx="664846" cy="665019"/>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23" name="Slide Number Placeholder 5"/>
          <p:cNvSpPr txBox="1">
            <a:spLocks/>
          </p:cNvSpPr>
          <p:nvPr userDrawn="1"/>
        </p:nvSpPr>
        <p:spPr>
          <a:xfrm>
            <a:off x="791715" y="12930071"/>
            <a:ext cx="5200295"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Sphere3D</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4" name="Straight Connector 23"/>
          <p:cNvCxnSpPr/>
          <p:nvPr userDrawn="1"/>
        </p:nvCxnSpPr>
        <p:spPr>
          <a:xfrm>
            <a:off x="17" y="12752358"/>
            <a:ext cx="2437765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Slide Number Placeholder 5"/>
          <p:cNvSpPr txBox="1">
            <a:spLocks/>
          </p:cNvSpPr>
          <p:nvPr userDrawn="1"/>
        </p:nvSpPr>
        <p:spPr>
          <a:xfrm>
            <a:off x="20056584" y="12930073"/>
            <a:ext cx="1282457"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Page:</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p:cNvSpPr txBox="1"/>
          <p:nvPr userDrawn="1"/>
        </p:nvSpPr>
        <p:spPr>
          <a:xfrm>
            <a:off x="3391866" y="12977013"/>
            <a:ext cx="17512162" cy="461667"/>
          </a:xfrm>
          <a:prstGeom prst="rect">
            <a:avLst/>
          </a:prstGeom>
          <a:noFill/>
        </p:spPr>
        <p:txBody>
          <a:bodyPr wrap="square" lIns="0" tIns="45622" rIns="0" bIns="45622" rtlCol="0">
            <a:spAutoFit/>
          </a:bodyPr>
          <a:lstStyle/>
          <a:p>
            <a:pPr algn="just" defTabSz="1823041"/>
            <a:r>
              <a:rPr lang="en-US" sz="2400" dirty="0" smtClean="0">
                <a:solidFill>
                  <a:schemeClr val="tx1"/>
                </a:solidFill>
              </a:rPr>
              <a:t>	FOR INTERNAL USE ONLY 			NOT FOR DISTRIBUTION</a:t>
            </a:r>
            <a:endParaRPr lang="en-US" sz="2400" dirty="0">
              <a:solidFill>
                <a:schemeClr val="tx1"/>
              </a:solidFill>
            </a:endParaRPr>
          </a:p>
        </p:txBody>
      </p:sp>
    </p:spTree>
    <p:extLst>
      <p:ext uri="{BB962C8B-B14F-4D97-AF65-F5344CB8AC3E}">
        <p14:creationId xmlns:p14="http://schemas.microsoft.com/office/powerpoint/2010/main" val="257109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17" y="2855529"/>
            <a:ext cx="24377650" cy="7162797"/>
          </a:xfrm>
          <a:prstGeom prst="rect">
            <a:avLst/>
          </a:prstGeom>
          <a:solidFill>
            <a:schemeClr val="bg1">
              <a:lumMod val="95000"/>
            </a:schemeClr>
          </a:solidFill>
        </p:spPr>
        <p:txBody>
          <a:bodyPr vert="horz" anchor="ctr"/>
          <a:lstStyle>
            <a:lvl1pPr marL="0" indent="0" algn="ctr">
              <a:buNone/>
              <a:defRPr sz="2700" baseline="0">
                <a:solidFill>
                  <a:schemeClr val="tx1"/>
                </a:solidFill>
              </a:defRPr>
            </a:lvl1pPr>
          </a:lstStyle>
          <a:p>
            <a:r>
              <a:rPr lang="en-US" dirty="0" smtClean="0"/>
              <a:t>Insert Image</a:t>
            </a:r>
            <a:endParaRPr lang="en-US" dirty="0"/>
          </a:p>
        </p:txBody>
      </p:sp>
      <p:sp>
        <p:nvSpPr>
          <p:cNvPr id="5"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6" name="Rectangle 5"/>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914287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3" name="Rectangle 2"/>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4" name="Picture Placeholder 2"/>
          <p:cNvSpPr>
            <a:spLocks noGrp="1"/>
          </p:cNvSpPr>
          <p:nvPr>
            <p:ph type="pic" sz="quarter" idx="10" hasCustomPrompt="1"/>
          </p:nvPr>
        </p:nvSpPr>
        <p:spPr>
          <a:xfrm>
            <a:off x="3779562" y="3811296"/>
            <a:ext cx="3656649" cy="3657601"/>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3531832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Our Working Type 6">
    <p:spTree>
      <p:nvGrpSpPr>
        <p:cNvPr id="1" name=""/>
        <p:cNvGrpSpPr/>
        <p:nvPr/>
      </p:nvGrpSpPr>
      <p:grpSpPr>
        <a:xfrm>
          <a:off x="0" y="0"/>
          <a:ext cx="0" cy="0"/>
          <a:chOff x="0" y="0"/>
          <a:chExt cx="0" cy="0"/>
        </a:xfrm>
      </p:grpSpPr>
      <p:sp>
        <p:nvSpPr>
          <p:cNvPr id="5" name="그림 개체 틀 8"/>
          <p:cNvSpPr>
            <a:spLocks noGrp="1"/>
          </p:cNvSpPr>
          <p:nvPr>
            <p:ph type="pic" sz="quarter" idx="10" hasCustomPrompt="1"/>
          </p:nvPr>
        </p:nvSpPr>
        <p:spPr>
          <a:xfrm>
            <a:off x="1012367" y="3788865"/>
            <a:ext cx="2965151" cy="2965922"/>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2200"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6" name="그림 개체 틀 8"/>
          <p:cNvSpPr>
            <a:spLocks noGrp="1"/>
          </p:cNvSpPr>
          <p:nvPr>
            <p:ph type="pic" sz="quarter" idx="32" hasCustomPrompt="1"/>
          </p:nvPr>
        </p:nvSpPr>
        <p:spPr>
          <a:xfrm>
            <a:off x="4240149" y="3788865"/>
            <a:ext cx="2965151" cy="2965922"/>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2200"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7" name="그림 개체 틀 8"/>
          <p:cNvSpPr>
            <a:spLocks noGrp="1"/>
          </p:cNvSpPr>
          <p:nvPr>
            <p:ph type="pic" sz="quarter" idx="33" hasCustomPrompt="1"/>
          </p:nvPr>
        </p:nvSpPr>
        <p:spPr>
          <a:xfrm>
            <a:off x="7467936" y="3788865"/>
            <a:ext cx="2965151" cy="2965922"/>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2200"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8" name="그림 개체 틀 8"/>
          <p:cNvSpPr>
            <a:spLocks noGrp="1"/>
          </p:cNvSpPr>
          <p:nvPr>
            <p:ph type="pic" sz="quarter" idx="34" hasCustomPrompt="1"/>
          </p:nvPr>
        </p:nvSpPr>
        <p:spPr>
          <a:xfrm>
            <a:off x="10695718" y="3788865"/>
            <a:ext cx="2965151" cy="2965922"/>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2200"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9" name="그림 개체 틀 8"/>
          <p:cNvSpPr>
            <a:spLocks noGrp="1"/>
          </p:cNvSpPr>
          <p:nvPr>
            <p:ph type="pic" sz="quarter" idx="35" hasCustomPrompt="1"/>
          </p:nvPr>
        </p:nvSpPr>
        <p:spPr>
          <a:xfrm>
            <a:off x="13923497" y="3788865"/>
            <a:ext cx="2965151" cy="2965922"/>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2200"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0" name="그림 개체 틀 8"/>
          <p:cNvSpPr>
            <a:spLocks noGrp="1"/>
          </p:cNvSpPr>
          <p:nvPr>
            <p:ph type="pic" sz="quarter" idx="36" hasCustomPrompt="1"/>
          </p:nvPr>
        </p:nvSpPr>
        <p:spPr>
          <a:xfrm>
            <a:off x="17151274" y="3788865"/>
            <a:ext cx="2965151" cy="2965922"/>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2200"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1" name="그림 개체 틀 8"/>
          <p:cNvSpPr>
            <a:spLocks noGrp="1"/>
          </p:cNvSpPr>
          <p:nvPr>
            <p:ph type="pic" sz="quarter" idx="37" hasCustomPrompt="1"/>
          </p:nvPr>
        </p:nvSpPr>
        <p:spPr>
          <a:xfrm>
            <a:off x="20379058" y="3788865"/>
            <a:ext cx="2965151" cy="2965922"/>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2200"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2" name="그림 개체 틀 8"/>
          <p:cNvSpPr>
            <a:spLocks noGrp="1"/>
          </p:cNvSpPr>
          <p:nvPr>
            <p:ph type="pic" sz="quarter" idx="38" hasCustomPrompt="1"/>
          </p:nvPr>
        </p:nvSpPr>
        <p:spPr>
          <a:xfrm>
            <a:off x="1012367" y="7006182"/>
            <a:ext cx="2965151" cy="2965922"/>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2200"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3" name="그림 개체 틀 8"/>
          <p:cNvSpPr>
            <a:spLocks noGrp="1"/>
          </p:cNvSpPr>
          <p:nvPr>
            <p:ph type="pic" sz="quarter" idx="39" hasCustomPrompt="1"/>
          </p:nvPr>
        </p:nvSpPr>
        <p:spPr>
          <a:xfrm>
            <a:off x="4240149" y="7006182"/>
            <a:ext cx="2965151" cy="2965922"/>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2200"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4" name="그림 개체 틀 8"/>
          <p:cNvSpPr>
            <a:spLocks noGrp="1"/>
          </p:cNvSpPr>
          <p:nvPr>
            <p:ph type="pic" sz="quarter" idx="40" hasCustomPrompt="1"/>
          </p:nvPr>
        </p:nvSpPr>
        <p:spPr>
          <a:xfrm>
            <a:off x="7467936" y="7006182"/>
            <a:ext cx="2965151" cy="2965922"/>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2200"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5" name="그림 개체 틀 8"/>
          <p:cNvSpPr>
            <a:spLocks noGrp="1"/>
          </p:cNvSpPr>
          <p:nvPr>
            <p:ph type="pic" sz="quarter" idx="41" hasCustomPrompt="1"/>
          </p:nvPr>
        </p:nvSpPr>
        <p:spPr>
          <a:xfrm>
            <a:off x="10695718" y="7006182"/>
            <a:ext cx="2965151" cy="2965922"/>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2200"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6" name="그림 개체 틀 8"/>
          <p:cNvSpPr>
            <a:spLocks noGrp="1"/>
          </p:cNvSpPr>
          <p:nvPr>
            <p:ph type="pic" sz="quarter" idx="42" hasCustomPrompt="1"/>
          </p:nvPr>
        </p:nvSpPr>
        <p:spPr>
          <a:xfrm>
            <a:off x="13923497" y="7006182"/>
            <a:ext cx="2965151" cy="2965922"/>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2200"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7" name="그림 개체 틀 8"/>
          <p:cNvSpPr>
            <a:spLocks noGrp="1"/>
          </p:cNvSpPr>
          <p:nvPr>
            <p:ph type="pic" sz="quarter" idx="43" hasCustomPrompt="1"/>
          </p:nvPr>
        </p:nvSpPr>
        <p:spPr>
          <a:xfrm>
            <a:off x="17151274" y="7006182"/>
            <a:ext cx="2965151" cy="2965922"/>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2200"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8" name="그림 개체 틀 8"/>
          <p:cNvSpPr>
            <a:spLocks noGrp="1"/>
          </p:cNvSpPr>
          <p:nvPr>
            <p:ph type="pic" sz="quarter" idx="44" hasCustomPrompt="1"/>
          </p:nvPr>
        </p:nvSpPr>
        <p:spPr>
          <a:xfrm>
            <a:off x="20379058" y="7006182"/>
            <a:ext cx="2965151" cy="2965922"/>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2200"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9"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20" name="Rectangle 19"/>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4290413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16" name="그림 개체 틀 3"/>
          <p:cNvSpPr>
            <a:spLocks noGrp="1"/>
          </p:cNvSpPr>
          <p:nvPr>
            <p:ph type="pic" sz="quarter" idx="16" hasCustomPrompt="1"/>
          </p:nvPr>
        </p:nvSpPr>
        <p:spPr>
          <a:xfrm>
            <a:off x="2568398" y="4603987"/>
            <a:ext cx="8596471" cy="532531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683625" indent="-683625" algn="ctr">
              <a:buNone/>
              <a:defRPr lang="ko-KR" altLang="en-US" sz="2200" kern="1200" baseline="0" dirty="0">
                <a:solidFill>
                  <a:schemeClr val="tx1"/>
                </a:solidFill>
                <a:latin typeface="+mn-lt"/>
                <a:ea typeface="+mn-ea"/>
                <a:cs typeface="+mn-cs"/>
              </a:defRPr>
            </a:lvl1pPr>
          </a:lstStyle>
          <a:p>
            <a:pPr marL="0" lvl="0" indent="0" algn="ctr" defTabSz="1822996" rtl="0" eaLnBrk="1" latinLnBrk="1" hangingPunct="1">
              <a:spcBef>
                <a:spcPct val="20000"/>
              </a:spcBef>
            </a:pPr>
            <a:r>
              <a:rPr lang="en-US" altLang="ko-KR" dirty="0" smtClean="0"/>
              <a:t>Image Here</a:t>
            </a:r>
            <a:endParaRPr lang="ko-KR" altLang="en-US" dirty="0"/>
          </a:p>
        </p:txBody>
      </p:sp>
      <p:sp>
        <p:nvSpPr>
          <p:cNvPr id="7"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8" name="Rectangle 7"/>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Tree>
    <p:extLst>
      <p:ext uri="{BB962C8B-B14F-4D97-AF65-F5344CB8AC3E}">
        <p14:creationId xmlns:p14="http://schemas.microsoft.com/office/powerpoint/2010/main" val="567777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8_Title Slide">
    <p:spTree>
      <p:nvGrpSpPr>
        <p:cNvPr id="1" name=""/>
        <p:cNvGrpSpPr/>
        <p:nvPr/>
      </p:nvGrpSpPr>
      <p:grpSpPr>
        <a:xfrm>
          <a:off x="0" y="0"/>
          <a:ext cx="0" cy="0"/>
          <a:chOff x="0" y="0"/>
          <a:chExt cx="0" cy="0"/>
        </a:xfrm>
      </p:grpSpPr>
      <p:sp>
        <p:nvSpPr>
          <p:cNvPr id="2" name="Slide Number Placeholder 5"/>
          <p:cNvSpPr txBox="1">
            <a:spLocks/>
          </p:cNvSpPr>
          <p:nvPr userDrawn="1"/>
        </p:nvSpPr>
        <p:spPr>
          <a:xfrm>
            <a:off x="20807318" y="12884028"/>
            <a:ext cx="748416" cy="656589"/>
          </a:xfrm>
          <a:prstGeom prst="rect">
            <a:avLst/>
          </a:prstGeom>
        </p:spPr>
        <p:txBody>
          <a:bodyPr vert="horz" wrap="none" lIns="243074" tIns="121541" rIns="243074" bIns="121541"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2400" smtClean="0">
                <a:solidFill>
                  <a:schemeClr val="tx1"/>
                </a:solidFill>
                <a:ea typeface="Open Sans Light" panose="020B0306030504020204" pitchFamily="34" charset="0"/>
                <a:cs typeface="Open Sans Light" panose="020B0306030504020204" pitchFamily="34" charset="0"/>
              </a:rPr>
              <a:pPr algn="l"/>
              <a:t>‹#›</a:t>
            </a:fld>
            <a:endParaRPr lang="en-US" sz="2400" dirty="0">
              <a:solidFill>
                <a:schemeClr val="tx1"/>
              </a:solidFill>
              <a:ea typeface="Open Sans Light" panose="020B0306030504020204" pitchFamily="34" charset="0"/>
              <a:cs typeface="Open Sans Light" panose="020B0306030504020204" pitchFamily="34" charset="0"/>
            </a:endParaRPr>
          </a:p>
        </p:txBody>
      </p:sp>
      <p:sp>
        <p:nvSpPr>
          <p:cNvPr id="3" name="Oval 2"/>
          <p:cNvSpPr/>
          <p:nvPr userDrawn="1"/>
        </p:nvSpPr>
        <p:spPr>
          <a:xfrm>
            <a:off x="21993160" y="12919600"/>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4" name="Rectangle 9"/>
          <p:cNvSpPr/>
          <p:nvPr userDrawn="1"/>
        </p:nvSpPr>
        <p:spPr>
          <a:xfrm rot="2700000">
            <a:off x="22221350"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5" name="Oval 4"/>
          <p:cNvSpPr/>
          <p:nvPr userDrawn="1"/>
        </p:nvSpPr>
        <p:spPr>
          <a:xfrm rot="10800000">
            <a:off x="22668600" y="12919606"/>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6" name="Rectangle 9"/>
          <p:cNvSpPr/>
          <p:nvPr userDrawn="1"/>
        </p:nvSpPr>
        <p:spPr>
          <a:xfrm rot="13500000">
            <a:off x="22807164"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7" name="Action Button: Forward or Next 6">
            <a:hlinkClick r:id="" action="ppaction://hlinkshowjump?jump=nextslide" highlightClick="1"/>
          </p:cNvPr>
          <p:cNvSpPr/>
          <p:nvPr userDrawn="1"/>
        </p:nvSpPr>
        <p:spPr>
          <a:xfrm>
            <a:off x="22659247" y="12884443"/>
            <a:ext cx="664846" cy="665019"/>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8" name="Rectangle 7">
            <a:hlinkClick r:id="" action="ppaction://hlinkshowjump?jump=previousslide" highlightClick="1"/>
          </p:cNvPr>
          <p:cNvSpPr/>
          <p:nvPr userDrawn="1"/>
        </p:nvSpPr>
        <p:spPr>
          <a:xfrm>
            <a:off x="21912317" y="12875329"/>
            <a:ext cx="664846" cy="665019"/>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9" name="Slide Number Placeholder 5"/>
          <p:cNvSpPr txBox="1">
            <a:spLocks/>
          </p:cNvSpPr>
          <p:nvPr userDrawn="1"/>
        </p:nvSpPr>
        <p:spPr>
          <a:xfrm>
            <a:off x="791715" y="12930071"/>
            <a:ext cx="5200295"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Sphere3D</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 name="Straight Connector 9"/>
          <p:cNvCxnSpPr/>
          <p:nvPr userDrawn="1"/>
        </p:nvCxnSpPr>
        <p:spPr>
          <a:xfrm>
            <a:off x="17" y="12752358"/>
            <a:ext cx="2437765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userDrawn="1"/>
        </p:nvSpPr>
        <p:spPr>
          <a:xfrm>
            <a:off x="20056584" y="12930073"/>
            <a:ext cx="1282457"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Page:</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userDrawn="1"/>
        </p:nvSpPr>
        <p:spPr>
          <a:xfrm>
            <a:off x="3391866" y="12977013"/>
            <a:ext cx="17512162" cy="461667"/>
          </a:xfrm>
          <a:prstGeom prst="rect">
            <a:avLst/>
          </a:prstGeom>
          <a:noFill/>
        </p:spPr>
        <p:txBody>
          <a:bodyPr wrap="square" lIns="0" tIns="45622" rIns="0" bIns="45622" rtlCol="0">
            <a:spAutoFit/>
          </a:bodyPr>
          <a:lstStyle/>
          <a:p>
            <a:pPr algn="just" defTabSz="1823041"/>
            <a:r>
              <a:rPr lang="en-US" sz="2400" dirty="0" smtClean="0">
                <a:solidFill>
                  <a:schemeClr val="tx1"/>
                </a:solidFill>
              </a:rPr>
              <a:t>	FOR INTERNAL USE ONLY 			NOT FOR DISTRIBUTION</a:t>
            </a:r>
            <a:endParaRPr lang="en-US" sz="2400" dirty="0">
              <a:solidFill>
                <a:schemeClr val="tx1"/>
              </a:solidFill>
            </a:endParaRPr>
          </a:p>
        </p:txBody>
      </p:sp>
    </p:spTree>
    <p:extLst>
      <p:ext uri="{BB962C8B-B14F-4D97-AF65-F5344CB8AC3E}">
        <p14:creationId xmlns:p14="http://schemas.microsoft.com/office/powerpoint/2010/main" val="1456757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888778" y="508679"/>
            <a:ext cx="22269999" cy="1371601"/>
          </a:xfrm>
          <a:prstGeom prst="rect">
            <a:avLst/>
          </a:prstGeom>
          <a:noFill/>
          <a:ln w="9525">
            <a:noFill/>
            <a:miter lim="800000"/>
            <a:headEnd/>
            <a:tailEnd/>
          </a:ln>
        </p:spPr>
        <p:txBody>
          <a:bodyPr vert="horz" wrap="square" lIns="243184" tIns="121594" rIns="243184" bIns="121594"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360933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8885" y="549277"/>
            <a:ext cx="21939886" cy="2286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1218885" y="3200429"/>
            <a:ext cx="21939886" cy="9051926"/>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3379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Header &amp; Footer (Light Version)">
    <p:spTree>
      <p:nvGrpSpPr>
        <p:cNvPr id="1" name=""/>
        <p:cNvGrpSpPr/>
        <p:nvPr/>
      </p:nvGrpSpPr>
      <p:grpSpPr>
        <a:xfrm>
          <a:off x="0" y="0"/>
          <a:ext cx="0" cy="0"/>
          <a:chOff x="0" y="0"/>
          <a:chExt cx="0" cy="0"/>
        </a:xfrm>
      </p:grpSpPr>
      <p:sp>
        <p:nvSpPr>
          <p:cNvPr id="23" name="Shape 23"/>
          <p:cNvSpPr>
            <a:spLocks noGrp="1"/>
          </p:cNvSpPr>
          <p:nvPr>
            <p:ph type="body" idx="1"/>
          </p:nvPr>
        </p:nvSpPr>
        <p:spPr>
          <a:prstGeom prst="rect">
            <a:avLst/>
          </a:prstGeom>
        </p:spPr>
        <p:txBody>
          <a:bodyPr/>
          <a:lstStyle/>
          <a:p>
            <a:pPr lvl="0">
              <a:defRPr sz="1800"/>
            </a:pPr>
            <a:r>
              <a:rPr lang="en-US" sz="2000" smtClean="0"/>
              <a:t>Click to edit Master text styles</a:t>
            </a:r>
          </a:p>
          <a:p>
            <a:pPr lvl="1">
              <a:defRPr sz="1800"/>
            </a:pPr>
            <a:r>
              <a:rPr lang="en-US" sz="2000" smtClean="0"/>
              <a:t>Second level</a:t>
            </a:r>
          </a:p>
          <a:p>
            <a:pPr lvl="2">
              <a:defRPr sz="1800"/>
            </a:pPr>
            <a:r>
              <a:rPr lang="en-US" sz="2000" smtClean="0"/>
              <a:t>Third level</a:t>
            </a:r>
          </a:p>
          <a:p>
            <a:pPr lvl="3">
              <a:defRPr sz="1800"/>
            </a:pPr>
            <a:r>
              <a:rPr lang="en-US" sz="2000" smtClean="0"/>
              <a:t>Fourth level</a:t>
            </a:r>
          </a:p>
          <a:p>
            <a:pPr lvl="4">
              <a:defRPr sz="1800"/>
            </a:pPr>
            <a:r>
              <a:rPr lang="en-US" sz="2000" smtClean="0"/>
              <a:t>Fifth level</a:t>
            </a:r>
            <a:endParaRPr sz="200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7169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888778" y="2235199"/>
            <a:ext cx="22269999" cy="9601201"/>
          </a:xfrm>
        </p:spPr>
        <p:txBody>
          <a:bodyPr/>
          <a:lstStyle>
            <a:lvl1pPr>
              <a:buClr>
                <a:schemeClr val="accent6"/>
              </a:buClr>
              <a:buFont typeface="Arial" pitchFamily="34" charset="0"/>
              <a:buChar char="•"/>
              <a:defRPr sz="5300">
                <a:solidFill>
                  <a:schemeClr val="tx1">
                    <a:lumMod val="75000"/>
                  </a:schemeClr>
                </a:solidFill>
                <a:latin typeface="Arial" pitchFamily="34" charset="0"/>
                <a:cs typeface="Arial" pitchFamily="34" charset="0"/>
              </a:defRPr>
            </a:lvl1pPr>
            <a:lvl2pPr>
              <a:buClr>
                <a:schemeClr val="accent6"/>
              </a:buClr>
              <a:defRPr sz="4700">
                <a:solidFill>
                  <a:schemeClr val="tx1">
                    <a:lumMod val="75000"/>
                  </a:schemeClr>
                </a:solidFill>
                <a:latin typeface="Arial" pitchFamily="34" charset="0"/>
                <a:cs typeface="Arial" pitchFamily="34" charset="0"/>
              </a:defRPr>
            </a:lvl2pPr>
            <a:lvl3pPr>
              <a:buClr>
                <a:schemeClr val="accent6"/>
              </a:buClr>
              <a:defRPr sz="4500">
                <a:solidFill>
                  <a:schemeClr val="tx1">
                    <a:lumMod val="75000"/>
                  </a:schemeClr>
                </a:solidFill>
                <a:latin typeface="Arial" pitchFamily="34" charset="0"/>
                <a:cs typeface="Arial" pitchFamily="34" charset="0"/>
              </a:defRPr>
            </a:lvl3pPr>
            <a:lvl4pPr>
              <a:buClr>
                <a:schemeClr val="accent6"/>
              </a:buClr>
              <a:defRPr sz="3700">
                <a:solidFill>
                  <a:schemeClr val="tx1">
                    <a:lumMod val="75000"/>
                  </a:schemeClr>
                </a:solidFill>
                <a:latin typeface="Arial" pitchFamily="34" charset="0"/>
                <a:cs typeface="Arial" pitchFamily="34" charset="0"/>
              </a:defRPr>
            </a:lvl4pPr>
            <a:lvl5pPr>
              <a:buClr>
                <a:schemeClr val="accent6"/>
              </a:buClr>
              <a:defRPr sz="3700">
                <a:solidFill>
                  <a:schemeClr val="tx1">
                    <a:lumMod val="7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itle Placeholder 1"/>
          <p:cNvSpPr>
            <a:spLocks noGrp="1"/>
          </p:cNvSpPr>
          <p:nvPr>
            <p:ph type="title"/>
          </p:nvPr>
        </p:nvSpPr>
        <p:spPr bwMode="auto">
          <a:xfrm>
            <a:off x="888778" y="508677"/>
            <a:ext cx="22269999" cy="1371601"/>
          </a:xfrm>
          <a:prstGeom prst="rect">
            <a:avLst/>
          </a:prstGeom>
          <a:noFill/>
          <a:ln w="9525">
            <a:noFill/>
            <a:miter lim="800000"/>
            <a:headEnd/>
            <a:tailEnd/>
          </a:ln>
        </p:spPr>
        <p:txBody>
          <a:bodyPr vert="horz" wrap="square" lIns="91180" tIns="45589" rIns="91180" bIns="45589" numCol="1" anchor="ctr" anchorCtr="0" compatLnSpc="1">
            <a:prstTxWarp prst="textNoShape">
              <a:avLst/>
            </a:prstTxWarp>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4201604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190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218883" y="12712701"/>
            <a:ext cx="5688118" cy="730251"/>
          </a:xfrm>
          <a:prstGeom prst="rect">
            <a:avLst/>
          </a:prstGeom>
        </p:spPr>
        <p:txBody>
          <a:bodyPr lIns="217285" tIns="108641" rIns="217285" bIns="108641"/>
          <a:lstStyle/>
          <a:p>
            <a:fld id="{803C162F-5DE7-4C09-BBDE-31AB29749171}" type="datetimeFigureOut">
              <a:rPr lang="en-US" smtClean="0"/>
              <a:t>2/1/16</a:t>
            </a:fld>
            <a:endParaRPr lang="en-US"/>
          </a:p>
        </p:txBody>
      </p:sp>
      <p:sp>
        <p:nvSpPr>
          <p:cNvPr id="4" name="Footer Placeholder 3"/>
          <p:cNvSpPr>
            <a:spLocks noGrp="1"/>
          </p:cNvSpPr>
          <p:nvPr>
            <p:ph type="ftr" sz="quarter" idx="11"/>
          </p:nvPr>
        </p:nvSpPr>
        <p:spPr>
          <a:xfrm>
            <a:off x="8329049" y="12712701"/>
            <a:ext cx="7719589" cy="730251"/>
          </a:xfrm>
          <a:prstGeom prst="rect">
            <a:avLst/>
          </a:prstGeom>
        </p:spPr>
        <p:txBody>
          <a:bodyPr lIns="217285" tIns="108641" rIns="217285" bIns="108641"/>
          <a:lstStyle/>
          <a:p>
            <a:endParaRPr lang="en-US"/>
          </a:p>
        </p:txBody>
      </p:sp>
      <p:sp>
        <p:nvSpPr>
          <p:cNvPr id="5" name="Slide Number Placeholder 4"/>
          <p:cNvSpPr>
            <a:spLocks noGrp="1"/>
          </p:cNvSpPr>
          <p:nvPr>
            <p:ph type="sldNum" sz="quarter" idx="12"/>
          </p:nvPr>
        </p:nvSpPr>
        <p:spPr>
          <a:xfrm>
            <a:off x="17470649" y="12712701"/>
            <a:ext cx="5688118" cy="730251"/>
          </a:xfrm>
          <a:prstGeom prst="rect">
            <a:avLst/>
          </a:prstGeom>
        </p:spPr>
        <p:txBody>
          <a:bodyPr lIns="217285" tIns="108641" rIns="217285" bIns="108641"/>
          <a:lstStyle/>
          <a:p>
            <a:fld id="{2C3B0E7D-2769-4660-A29E-3599B80C248E}" type="slidenum">
              <a:rPr lang="en-US" smtClean="0"/>
              <a:t>‹#›</a:t>
            </a:fld>
            <a:endParaRPr lang="en-US"/>
          </a:p>
        </p:txBody>
      </p:sp>
    </p:spTree>
    <p:extLst>
      <p:ext uri="{BB962C8B-B14F-4D97-AF65-F5344CB8AC3E}">
        <p14:creationId xmlns:p14="http://schemas.microsoft.com/office/powerpoint/2010/main" val="29016015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8" y="17"/>
            <a:ext cx="13565279" cy="13716000"/>
          </a:xfrm>
          <a:effectLst/>
        </p:spPr>
        <p:txBody>
          <a:bodyPr>
            <a:normAutofit/>
          </a:bodyPr>
          <a:lstStyle>
            <a:lvl1pPr marL="0" indent="0">
              <a:buNone/>
              <a:defRPr sz="43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164529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3" name="Rectangle 2"/>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4" name="Picture Placeholder 2"/>
          <p:cNvSpPr>
            <a:spLocks noGrp="1"/>
          </p:cNvSpPr>
          <p:nvPr>
            <p:ph type="pic" sz="quarter" idx="10" hasCustomPrompt="1"/>
          </p:nvPr>
        </p:nvSpPr>
        <p:spPr>
          <a:xfrm>
            <a:off x="2919173" y="3811296"/>
            <a:ext cx="3656649" cy="3657601"/>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5" name="Picture Placeholder 2"/>
          <p:cNvSpPr>
            <a:spLocks noGrp="1"/>
          </p:cNvSpPr>
          <p:nvPr>
            <p:ph type="pic" sz="quarter" idx="11" hasCustomPrompt="1"/>
          </p:nvPr>
        </p:nvSpPr>
        <p:spPr>
          <a:xfrm>
            <a:off x="7861282" y="3811296"/>
            <a:ext cx="3656649" cy="3657601"/>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6" name="Picture Placeholder 2"/>
          <p:cNvSpPr>
            <a:spLocks noGrp="1"/>
          </p:cNvSpPr>
          <p:nvPr>
            <p:ph type="pic" sz="quarter" idx="12" hasCustomPrompt="1"/>
          </p:nvPr>
        </p:nvSpPr>
        <p:spPr>
          <a:xfrm>
            <a:off x="12803389" y="3811296"/>
            <a:ext cx="3656649" cy="3657601"/>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7" name="Picture Placeholder 2"/>
          <p:cNvSpPr>
            <a:spLocks noGrp="1"/>
          </p:cNvSpPr>
          <p:nvPr>
            <p:ph type="pic" sz="quarter" idx="13" hasCustomPrompt="1"/>
          </p:nvPr>
        </p:nvSpPr>
        <p:spPr>
          <a:xfrm>
            <a:off x="17745497" y="3811296"/>
            <a:ext cx="3656649" cy="3657601"/>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1220266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888778" y="508679"/>
            <a:ext cx="22269999" cy="1371601"/>
          </a:xfrm>
          <a:prstGeom prst="rect">
            <a:avLst/>
          </a:prstGeom>
          <a:noFill/>
          <a:ln w="9525">
            <a:noFill/>
            <a:miter lim="800000"/>
            <a:headEnd/>
            <a:tailEnd/>
          </a:ln>
        </p:spPr>
        <p:txBody>
          <a:bodyPr vert="horz" wrap="square" lIns="217285" tIns="108641" rIns="217285" bIns="108641"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424126265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4" y="5400691"/>
            <a:ext cx="13304520" cy="8315325"/>
          </a:xfrm>
          <a:prstGeom prst="rect">
            <a:avLst/>
          </a:prstGeom>
        </p:spPr>
      </p:pic>
      <p:sp>
        <p:nvSpPr>
          <p:cNvPr id="4" name="Slide Number Placeholder 5"/>
          <p:cNvSpPr txBox="1">
            <a:spLocks/>
          </p:cNvSpPr>
          <p:nvPr userDrawn="1"/>
        </p:nvSpPr>
        <p:spPr>
          <a:xfrm>
            <a:off x="20807318" y="12884028"/>
            <a:ext cx="748416" cy="656589"/>
          </a:xfrm>
          <a:prstGeom prst="rect">
            <a:avLst/>
          </a:prstGeom>
        </p:spPr>
        <p:txBody>
          <a:bodyPr vert="horz" wrap="none" lIns="243074" tIns="121541" rIns="243074" bIns="121541"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2400" smtClean="0">
                <a:solidFill>
                  <a:schemeClr val="tx1"/>
                </a:solidFill>
                <a:ea typeface="Open Sans Light" panose="020B0306030504020204" pitchFamily="34" charset="0"/>
                <a:cs typeface="Open Sans Light" panose="020B0306030504020204" pitchFamily="34" charset="0"/>
              </a:rPr>
              <a:pPr algn="l"/>
              <a:t>‹#›</a:t>
            </a:fld>
            <a:endParaRPr lang="en-US" sz="2400">
              <a:solidFill>
                <a:schemeClr val="tx1"/>
              </a:solidFill>
              <a:ea typeface="Open Sans Light" panose="020B0306030504020204" pitchFamily="34" charset="0"/>
              <a:cs typeface="Open Sans Light" panose="020B0306030504020204" pitchFamily="34" charset="0"/>
            </a:endParaRPr>
          </a:p>
        </p:txBody>
      </p:sp>
      <p:sp>
        <p:nvSpPr>
          <p:cNvPr id="5" name="Oval 4"/>
          <p:cNvSpPr/>
          <p:nvPr userDrawn="1"/>
        </p:nvSpPr>
        <p:spPr>
          <a:xfrm>
            <a:off x="21993160" y="12919600"/>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6" name="Rectangle 9"/>
          <p:cNvSpPr/>
          <p:nvPr userDrawn="1"/>
        </p:nvSpPr>
        <p:spPr>
          <a:xfrm rot="2700000">
            <a:off x="22221350"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7" name="Oval 6"/>
          <p:cNvSpPr/>
          <p:nvPr userDrawn="1"/>
        </p:nvSpPr>
        <p:spPr>
          <a:xfrm rot="10800000">
            <a:off x="22668600" y="12919606"/>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8" name="Rectangle 9"/>
          <p:cNvSpPr/>
          <p:nvPr userDrawn="1"/>
        </p:nvSpPr>
        <p:spPr>
          <a:xfrm rot="13500000">
            <a:off x="22807164"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9" name="Action Button: Forward or Next 8">
            <a:hlinkClick r:id="" action="ppaction://hlinkshowjump?jump=nextslide" highlightClick="1"/>
          </p:cNvPr>
          <p:cNvSpPr/>
          <p:nvPr userDrawn="1"/>
        </p:nvSpPr>
        <p:spPr>
          <a:xfrm>
            <a:off x="22659247" y="12884443"/>
            <a:ext cx="664846" cy="665019"/>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10" name="Rectangle 9">
            <a:hlinkClick r:id="" action="ppaction://hlinkshowjump?jump=previousslide" highlightClick="1"/>
          </p:cNvPr>
          <p:cNvSpPr/>
          <p:nvPr userDrawn="1"/>
        </p:nvSpPr>
        <p:spPr>
          <a:xfrm>
            <a:off x="21912317" y="12875329"/>
            <a:ext cx="664846" cy="665019"/>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11" name="Slide Number Placeholder 5"/>
          <p:cNvSpPr txBox="1">
            <a:spLocks/>
          </p:cNvSpPr>
          <p:nvPr userDrawn="1"/>
        </p:nvSpPr>
        <p:spPr>
          <a:xfrm>
            <a:off x="791715" y="12930071"/>
            <a:ext cx="5200295"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smtClean="0">
                <a:solidFill>
                  <a:schemeClr val="tx1"/>
                </a:solidFill>
                <a:ea typeface="Open Sans Light" panose="020B0306030504020204" pitchFamily="34" charset="0"/>
                <a:cs typeface="Open Sans Light" panose="020B0306030504020204" pitchFamily="34" charset="0"/>
              </a:rPr>
              <a:t>Sphere3D</a:t>
            </a:r>
            <a:endParaRPr lang="en-US" sz="22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p:cNvCxnSpPr/>
          <p:nvPr userDrawn="1"/>
        </p:nvCxnSpPr>
        <p:spPr>
          <a:xfrm>
            <a:off x="17" y="12752358"/>
            <a:ext cx="2437765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20056584" y="12930073"/>
            <a:ext cx="1282457"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smtClean="0">
                <a:solidFill>
                  <a:schemeClr val="tx1"/>
                </a:solidFill>
                <a:ea typeface="Open Sans Light" panose="020B0306030504020204" pitchFamily="34" charset="0"/>
                <a:cs typeface="Open Sans Light" panose="020B0306030504020204" pitchFamily="34" charset="0"/>
              </a:rPr>
              <a:t>Page:</a:t>
            </a:r>
            <a:endParaRPr lang="en-US" sz="22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userDrawn="1"/>
        </p:nvSpPr>
        <p:spPr>
          <a:xfrm>
            <a:off x="3391866" y="12977013"/>
            <a:ext cx="17512162" cy="461667"/>
          </a:xfrm>
          <a:prstGeom prst="rect">
            <a:avLst/>
          </a:prstGeom>
          <a:noFill/>
        </p:spPr>
        <p:txBody>
          <a:bodyPr wrap="square" lIns="0" tIns="45622" rIns="0" bIns="45622" rtlCol="0">
            <a:spAutoFit/>
          </a:bodyPr>
          <a:lstStyle/>
          <a:p>
            <a:pPr algn="just" defTabSz="1823041"/>
            <a:r>
              <a:rPr lang="en-US" sz="2400" dirty="0" smtClean="0">
                <a:solidFill>
                  <a:schemeClr val="tx1"/>
                </a:solidFill>
              </a:rPr>
              <a:t>	FOR INTERNAL USE ONLY 			NOT FOR DISTRIBUTION</a:t>
            </a:r>
            <a:endParaRPr lang="en-US" sz="2400" dirty="0">
              <a:solidFill>
                <a:schemeClr val="tx1"/>
              </a:solidFill>
            </a:endParaRPr>
          </a:p>
        </p:txBody>
      </p:sp>
      <p:sp>
        <p:nvSpPr>
          <p:cNvPr id="16" name="Content Placeholder 15"/>
          <p:cNvSpPr>
            <a:spLocks noGrp="1"/>
          </p:cNvSpPr>
          <p:nvPr>
            <p:ph sz="quarter" idx="10"/>
          </p:nvPr>
        </p:nvSpPr>
        <p:spPr>
          <a:xfrm>
            <a:off x="888778" y="2628916"/>
            <a:ext cx="22269999" cy="92583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888778" y="508679"/>
            <a:ext cx="22269999" cy="1371601"/>
          </a:xfrm>
          <a:prstGeom prst="rect">
            <a:avLst/>
          </a:prstGeom>
          <a:noFill/>
          <a:ln w="9525">
            <a:noFill/>
            <a:miter lim="800000"/>
            <a:headEnd/>
            <a:tailEnd/>
          </a:ln>
        </p:spPr>
        <p:txBody>
          <a:bodyPr vert="horz" wrap="square" lIns="217285" tIns="108641" rIns="217285" bIns="108641"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646805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888786" y="508677"/>
            <a:ext cx="22269999" cy="1371601"/>
          </a:xfrm>
          <a:prstGeom prst="rect">
            <a:avLst/>
          </a:prstGeom>
          <a:noFill/>
          <a:ln w="9525">
            <a:noFill/>
            <a:miter lim="800000"/>
            <a:headEnd/>
            <a:tailEnd/>
          </a:ln>
        </p:spPr>
        <p:txBody>
          <a:bodyPr vert="horz" wrap="square" lIns="102100" tIns="51051" rIns="102100" bIns="51051"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65472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re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045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Screen Picture">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17" y="17"/>
            <a:ext cx="24377650" cy="13716000"/>
          </a:xfrm>
          <a:prstGeom prst="rect">
            <a:avLst/>
          </a:prstGeom>
        </p:spPr>
        <p:txBody>
          <a:bodyPr lIns="91180" tIns="45589" rIns="91180" bIns="45589" anchor="b"/>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Tree>
    <p:extLst>
      <p:ext uri="{BB962C8B-B14F-4D97-AF65-F5344CB8AC3E}">
        <p14:creationId xmlns:p14="http://schemas.microsoft.com/office/powerpoint/2010/main" val="2677057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p Smal Pictures">
    <p:spTree>
      <p:nvGrpSpPr>
        <p:cNvPr id="1" name=""/>
        <p:cNvGrpSpPr/>
        <p:nvPr/>
      </p:nvGrpSpPr>
      <p:grpSpPr>
        <a:xfrm>
          <a:off x="0" y="0"/>
          <a:ext cx="0" cy="0"/>
          <a:chOff x="0" y="0"/>
          <a:chExt cx="0" cy="0"/>
        </a:xfrm>
      </p:grpSpPr>
      <p:sp>
        <p:nvSpPr>
          <p:cNvPr id="17" name="Flowchart: Off-page Connector 1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8"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12" name="Picture Placeholder 6"/>
          <p:cNvSpPr>
            <a:spLocks noGrp="1"/>
          </p:cNvSpPr>
          <p:nvPr>
            <p:ph type="pic" sz="quarter" idx="14" hasCustomPrompt="1"/>
          </p:nvPr>
        </p:nvSpPr>
        <p:spPr>
          <a:xfrm>
            <a:off x="10373946" y="3353482"/>
            <a:ext cx="3629379" cy="3629477"/>
          </a:xfrm>
          <a:prstGeom prst="ellipse">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14" name="Picture Placeholder 6"/>
          <p:cNvSpPr>
            <a:spLocks noGrp="1"/>
          </p:cNvSpPr>
          <p:nvPr>
            <p:ph type="pic" sz="quarter" idx="10" hasCustomPrompt="1"/>
          </p:nvPr>
        </p:nvSpPr>
        <p:spPr>
          <a:xfrm>
            <a:off x="0" y="20"/>
            <a:ext cx="24377644" cy="5168197"/>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Tree>
    <p:extLst>
      <p:ext uri="{BB962C8B-B14F-4D97-AF65-F5344CB8AC3E}">
        <p14:creationId xmlns:p14="http://schemas.microsoft.com/office/powerpoint/2010/main" val="2025437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17" name="Flowchart: Off-page Connector 1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8"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15" name="Picture Placeholder 6"/>
          <p:cNvSpPr>
            <a:spLocks noGrp="1"/>
          </p:cNvSpPr>
          <p:nvPr>
            <p:ph type="pic" sz="quarter" idx="14"/>
          </p:nvPr>
        </p:nvSpPr>
        <p:spPr>
          <a:xfrm>
            <a:off x="2144872" y="3554593"/>
            <a:ext cx="3978221" cy="3978334"/>
          </a:xfrm>
          <a:prstGeom prst="ellipse">
            <a:avLst/>
          </a:prstGeom>
          <a:ln w="28575">
            <a:solidFill>
              <a:schemeClr val="accent1"/>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
        <p:nvSpPr>
          <p:cNvPr id="16" name="Picture Placeholder 6"/>
          <p:cNvSpPr>
            <a:spLocks noGrp="1"/>
          </p:cNvSpPr>
          <p:nvPr>
            <p:ph type="pic" sz="quarter" idx="15"/>
          </p:nvPr>
        </p:nvSpPr>
        <p:spPr>
          <a:xfrm>
            <a:off x="7372479" y="3554593"/>
            <a:ext cx="3978221" cy="3978334"/>
          </a:xfrm>
          <a:prstGeom prst="ellipse">
            <a:avLst/>
          </a:prstGeom>
          <a:ln w="28575">
            <a:solidFill>
              <a:schemeClr val="accent2"/>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6"/>
          </p:nvPr>
        </p:nvSpPr>
        <p:spPr>
          <a:xfrm>
            <a:off x="12752744" y="3554593"/>
            <a:ext cx="3978221" cy="3978334"/>
          </a:xfrm>
          <a:prstGeom prst="ellipse">
            <a:avLst/>
          </a:prstGeom>
          <a:ln w="28575">
            <a:solidFill>
              <a:schemeClr val="accent3"/>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7"/>
          </p:nvPr>
        </p:nvSpPr>
        <p:spPr>
          <a:xfrm>
            <a:off x="18104355" y="3554593"/>
            <a:ext cx="3978221" cy="3978334"/>
          </a:xfrm>
          <a:prstGeom prst="ellipse">
            <a:avLst/>
          </a:prstGeom>
          <a:ln w="28575">
            <a:solidFill>
              <a:schemeClr val="accent4"/>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3748440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Slide 02">
    <p:spTree>
      <p:nvGrpSpPr>
        <p:cNvPr id="1" name=""/>
        <p:cNvGrpSpPr/>
        <p:nvPr/>
      </p:nvGrpSpPr>
      <p:grpSpPr>
        <a:xfrm>
          <a:off x="0" y="0"/>
          <a:ext cx="0" cy="0"/>
          <a:chOff x="0" y="0"/>
          <a:chExt cx="0" cy="0"/>
        </a:xfrm>
      </p:grpSpPr>
      <p:sp>
        <p:nvSpPr>
          <p:cNvPr id="17" name="Flowchart: Off-page Connector 1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8"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15" name="Picture Placeholder 6"/>
          <p:cNvSpPr>
            <a:spLocks noGrp="1"/>
          </p:cNvSpPr>
          <p:nvPr>
            <p:ph type="pic" sz="quarter" idx="14"/>
          </p:nvPr>
        </p:nvSpPr>
        <p:spPr>
          <a:xfrm>
            <a:off x="2144872" y="3554593"/>
            <a:ext cx="3978221" cy="3978334"/>
          </a:xfrm>
          <a:prstGeom prst="roundRect">
            <a:avLst/>
          </a:prstGeom>
          <a:ln w="28575">
            <a:solidFill>
              <a:schemeClr val="accent1"/>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
        <p:nvSpPr>
          <p:cNvPr id="16" name="Picture Placeholder 6"/>
          <p:cNvSpPr>
            <a:spLocks noGrp="1"/>
          </p:cNvSpPr>
          <p:nvPr>
            <p:ph type="pic" sz="quarter" idx="15"/>
          </p:nvPr>
        </p:nvSpPr>
        <p:spPr>
          <a:xfrm>
            <a:off x="7372479" y="3554593"/>
            <a:ext cx="3978221" cy="3978334"/>
          </a:xfrm>
          <a:prstGeom prst="roundRect">
            <a:avLst/>
          </a:prstGeom>
          <a:ln w="28575">
            <a:solidFill>
              <a:schemeClr val="accent2"/>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6"/>
          </p:nvPr>
        </p:nvSpPr>
        <p:spPr>
          <a:xfrm>
            <a:off x="12752744" y="3554593"/>
            <a:ext cx="3978221" cy="3978334"/>
          </a:xfrm>
          <a:prstGeom prst="roundRect">
            <a:avLst/>
          </a:prstGeom>
          <a:ln w="28575">
            <a:solidFill>
              <a:schemeClr val="accent3"/>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7"/>
          </p:nvPr>
        </p:nvSpPr>
        <p:spPr>
          <a:xfrm>
            <a:off x="18104355" y="3554593"/>
            <a:ext cx="3978221" cy="3978334"/>
          </a:xfrm>
          <a:prstGeom prst="roundRect">
            <a:avLst/>
          </a:prstGeom>
          <a:ln w="28575">
            <a:solidFill>
              <a:schemeClr val="accent4"/>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1254698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am Slide 03">
    <p:spTree>
      <p:nvGrpSpPr>
        <p:cNvPr id="1" name=""/>
        <p:cNvGrpSpPr/>
        <p:nvPr/>
      </p:nvGrpSpPr>
      <p:grpSpPr>
        <a:xfrm>
          <a:off x="0" y="0"/>
          <a:ext cx="0" cy="0"/>
          <a:chOff x="0" y="0"/>
          <a:chExt cx="0" cy="0"/>
        </a:xfrm>
      </p:grpSpPr>
      <p:sp>
        <p:nvSpPr>
          <p:cNvPr id="17" name="Flowchart: Off-page Connector 1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8"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9" name="Picture Placeholder 6"/>
          <p:cNvSpPr>
            <a:spLocks noGrp="1"/>
          </p:cNvSpPr>
          <p:nvPr>
            <p:ph type="pic" sz="quarter" idx="15"/>
          </p:nvPr>
        </p:nvSpPr>
        <p:spPr>
          <a:xfrm>
            <a:off x="1799662" y="3554604"/>
            <a:ext cx="6486867" cy="6520629"/>
          </a:xfrm>
          <a:prstGeom prst="roundRect">
            <a:avLst>
              <a:gd name="adj" fmla="val 8446"/>
            </a:avLst>
          </a:prstGeom>
          <a:ln w="28575">
            <a:solidFill>
              <a:schemeClr val="accent2"/>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203643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Slide 04">
    <p:spTree>
      <p:nvGrpSpPr>
        <p:cNvPr id="1" name=""/>
        <p:cNvGrpSpPr/>
        <p:nvPr/>
      </p:nvGrpSpPr>
      <p:grpSpPr>
        <a:xfrm>
          <a:off x="0" y="0"/>
          <a:ext cx="0" cy="0"/>
          <a:chOff x="0" y="0"/>
          <a:chExt cx="0" cy="0"/>
        </a:xfrm>
      </p:grpSpPr>
      <p:sp>
        <p:nvSpPr>
          <p:cNvPr id="17" name="Flowchart: Off-page Connector 1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8"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12" name="Picture Placeholder 6"/>
          <p:cNvSpPr>
            <a:spLocks noGrp="1"/>
          </p:cNvSpPr>
          <p:nvPr>
            <p:ph type="pic" sz="quarter" idx="14"/>
          </p:nvPr>
        </p:nvSpPr>
        <p:spPr>
          <a:xfrm>
            <a:off x="998507" y="2977223"/>
            <a:ext cx="3611608" cy="3611708"/>
          </a:xfrm>
          <a:prstGeom prst="roundRect">
            <a:avLst>
              <a:gd name="adj" fmla="val 11041"/>
            </a:avLst>
          </a:prstGeom>
          <a:ln w="28575">
            <a:solidFill>
              <a:schemeClr val="accent1"/>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5112962" y="2977223"/>
            <a:ext cx="3611608" cy="3611708"/>
          </a:xfrm>
          <a:prstGeom prst="roundRect">
            <a:avLst>
              <a:gd name="adj" fmla="val 13151"/>
            </a:avLst>
          </a:prstGeom>
          <a:ln w="28575">
            <a:solidFill>
              <a:schemeClr val="accent2"/>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9227419" y="2977223"/>
            <a:ext cx="3611608" cy="3611708"/>
          </a:xfrm>
          <a:prstGeom prst="roundRect">
            <a:avLst>
              <a:gd name="adj" fmla="val 11744"/>
            </a:avLst>
          </a:prstGeom>
          <a:ln w="28575">
            <a:solidFill>
              <a:schemeClr val="accent3"/>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13346377" y="2977223"/>
            <a:ext cx="3611608" cy="3611708"/>
          </a:xfrm>
          <a:prstGeom prst="roundRect">
            <a:avLst>
              <a:gd name="adj" fmla="val 7524"/>
            </a:avLst>
          </a:prstGeom>
          <a:ln w="28575">
            <a:solidFill>
              <a:schemeClr val="accent4"/>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
        <p:nvSpPr>
          <p:cNvPr id="8" name="Title 1"/>
          <p:cNvSpPr>
            <a:spLocks noGrp="1"/>
          </p:cNvSpPr>
          <p:nvPr>
            <p:ph type="title" hasCustomPrompt="1"/>
          </p:nvPr>
        </p:nvSpPr>
        <p:spPr>
          <a:xfrm>
            <a:off x="4672400" y="713261"/>
            <a:ext cx="15032883" cy="942733"/>
          </a:xfrm>
          <a:prstGeom prst="rect">
            <a:avLst/>
          </a:prstGeom>
        </p:spPr>
        <p:txBody>
          <a:bodyPr wrap="none" lIns="0" tIns="0" rIns="0" bIns="0" anchor="ctr">
            <a:noAutofit/>
          </a:bodyPr>
          <a:lstStyle>
            <a:lvl1pPr algn="ctr">
              <a:defRPr sz="6500" b="1" baseline="0">
                <a:solidFill>
                  <a:schemeClr val="bg1">
                    <a:lumMod val="95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6703856" y="1651920"/>
            <a:ext cx="10969943" cy="535325"/>
          </a:xfrm>
          <a:prstGeom prst="rect">
            <a:avLst/>
          </a:prstGeom>
        </p:spPr>
        <p:txBody>
          <a:bodyPr wrap="square" lIns="0" tIns="0" rIns="0" bIns="0" anchor="ctr">
            <a:noAutofit/>
          </a:bodyPr>
          <a:lstStyle>
            <a:lvl1pPr marL="0" indent="0" algn="ctr">
              <a:buNone/>
              <a:defRPr sz="3100" b="1" i="0" baseline="0">
                <a:solidFill>
                  <a:schemeClr val="bg1">
                    <a:lumMod val="9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Tree>
    <p:extLst>
      <p:ext uri="{BB962C8B-B14F-4D97-AF65-F5344CB8AC3E}">
        <p14:creationId xmlns:p14="http://schemas.microsoft.com/office/powerpoint/2010/main" val="235512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29397" y="1212821"/>
            <a:ext cx="6867735" cy="1635123"/>
          </a:xfrm>
        </p:spPr>
        <p:txBody>
          <a:bodyPr>
            <a:normAutofit/>
          </a:bodyPr>
          <a:lstStyle>
            <a:lvl1pPr algn="l">
              <a:defRPr sz="5900">
                <a:latin typeface="+mj-lt"/>
              </a:defRPr>
            </a:lvl1pPr>
          </a:lstStyle>
          <a:p>
            <a:r>
              <a:rPr lang="en-US" smtClean="0"/>
              <a:t>Click to edit Master title style</a:t>
            </a:r>
            <a:endParaRPr lang="en-US" dirty="0"/>
          </a:p>
        </p:txBody>
      </p:sp>
      <p:sp>
        <p:nvSpPr>
          <p:cNvPr id="3" name="Rectangle 2"/>
          <p:cNvSpPr/>
          <p:nvPr userDrawn="1"/>
        </p:nvSpPr>
        <p:spPr>
          <a:xfrm>
            <a:off x="17" y="1335749"/>
            <a:ext cx="122913" cy="138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1823041"/>
            <a:endParaRPr lang="en-US" sz="3700">
              <a:solidFill>
                <a:srgbClr val="2B2B2B"/>
              </a:solidFill>
            </a:endParaRPr>
          </a:p>
        </p:txBody>
      </p:sp>
      <p:sp>
        <p:nvSpPr>
          <p:cNvPr id="4" name="Picture Placeholder 2"/>
          <p:cNvSpPr>
            <a:spLocks noGrp="1"/>
          </p:cNvSpPr>
          <p:nvPr>
            <p:ph type="pic" sz="quarter" idx="10" hasCustomPrompt="1"/>
          </p:nvPr>
        </p:nvSpPr>
        <p:spPr>
          <a:xfrm>
            <a:off x="2227798" y="3842024"/>
            <a:ext cx="6145626" cy="4979254"/>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8" name="Picture Placeholder 2"/>
          <p:cNvSpPr>
            <a:spLocks noGrp="1"/>
          </p:cNvSpPr>
          <p:nvPr>
            <p:ph type="pic" sz="quarter" idx="11" hasCustomPrompt="1"/>
          </p:nvPr>
        </p:nvSpPr>
        <p:spPr>
          <a:xfrm>
            <a:off x="9064809" y="3842024"/>
            <a:ext cx="6145626" cy="4979254"/>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9" name="Picture Placeholder 2"/>
          <p:cNvSpPr>
            <a:spLocks noGrp="1"/>
          </p:cNvSpPr>
          <p:nvPr>
            <p:ph type="pic" sz="quarter" idx="12" hasCustomPrompt="1"/>
          </p:nvPr>
        </p:nvSpPr>
        <p:spPr>
          <a:xfrm>
            <a:off x="15901820" y="3842024"/>
            <a:ext cx="6145626" cy="4979254"/>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2088354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am Slide 05">
    <p:spTree>
      <p:nvGrpSpPr>
        <p:cNvPr id="1" name=""/>
        <p:cNvGrpSpPr/>
        <p:nvPr/>
      </p:nvGrpSpPr>
      <p:grpSpPr>
        <a:xfrm>
          <a:off x="0" y="0"/>
          <a:ext cx="0" cy="0"/>
          <a:chOff x="0" y="0"/>
          <a:chExt cx="0" cy="0"/>
        </a:xfrm>
      </p:grpSpPr>
      <p:sp>
        <p:nvSpPr>
          <p:cNvPr id="17" name="Flowchart: Off-page Connector 1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8"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10" name="Picture Placeholder 6"/>
          <p:cNvSpPr>
            <a:spLocks noGrp="1"/>
          </p:cNvSpPr>
          <p:nvPr>
            <p:ph type="pic" sz="quarter" idx="16"/>
          </p:nvPr>
        </p:nvSpPr>
        <p:spPr>
          <a:xfrm>
            <a:off x="8450256" y="3485813"/>
            <a:ext cx="3611608" cy="3611708"/>
          </a:xfrm>
          <a:prstGeom prst="roundRect">
            <a:avLst>
              <a:gd name="adj" fmla="val 11744"/>
            </a:avLst>
          </a:prstGeom>
          <a:ln w="28575">
            <a:solidFill>
              <a:schemeClr val="accent3"/>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
        <p:nvSpPr>
          <p:cNvPr id="11" name="Picture Placeholder 6"/>
          <p:cNvSpPr>
            <a:spLocks noGrp="1"/>
          </p:cNvSpPr>
          <p:nvPr>
            <p:ph type="pic" sz="quarter" idx="17"/>
          </p:nvPr>
        </p:nvSpPr>
        <p:spPr>
          <a:xfrm>
            <a:off x="12343862" y="3485813"/>
            <a:ext cx="3611608" cy="3611708"/>
          </a:xfrm>
          <a:prstGeom prst="roundRect">
            <a:avLst>
              <a:gd name="adj" fmla="val 7524"/>
            </a:avLst>
          </a:prstGeom>
          <a:ln w="28575">
            <a:solidFill>
              <a:schemeClr val="accent4"/>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
        <p:nvSpPr>
          <p:cNvPr id="6" name="Title 1"/>
          <p:cNvSpPr>
            <a:spLocks noGrp="1"/>
          </p:cNvSpPr>
          <p:nvPr>
            <p:ph type="title" hasCustomPrompt="1"/>
          </p:nvPr>
        </p:nvSpPr>
        <p:spPr>
          <a:xfrm>
            <a:off x="4672400" y="713261"/>
            <a:ext cx="15032883" cy="942733"/>
          </a:xfrm>
          <a:prstGeom prst="rect">
            <a:avLst/>
          </a:prstGeom>
        </p:spPr>
        <p:txBody>
          <a:bodyPr wrap="none" lIns="0" tIns="0" rIns="0" bIns="0" anchor="ctr">
            <a:noAutofit/>
          </a:bodyPr>
          <a:lstStyle>
            <a:lvl1pPr algn="ctr">
              <a:defRPr sz="6500" b="1" baseline="0">
                <a:solidFill>
                  <a:schemeClr val="bg1">
                    <a:lumMod val="95000"/>
                  </a:schemeClr>
                </a:solidFill>
              </a:defRPr>
            </a:lvl1pPr>
          </a:lstStyle>
          <a:p>
            <a:r>
              <a:rPr lang="en-US" dirty="0" smtClean="0"/>
              <a:t>Click To Edit Master Title Style</a:t>
            </a:r>
            <a:endParaRPr lang="en-US" dirty="0"/>
          </a:p>
        </p:txBody>
      </p:sp>
      <p:sp>
        <p:nvSpPr>
          <p:cNvPr id="7" name="Text Placeholder 3"/>
          <p:cNvSpPr>
            <a:spLocks noGrp="1"/>
          </p:cNvSpPr>
          <p:nvPr>
            <p:ph type="body" sz="half" idx="2" hasCustomPrompt="1"/>
          </p:nvPr>
        </p:nvSpPr>
        <p:spPr>
          <a:xfrm>
            <a:off x="6703856" y="1651920"/>
            <a:ext cx="10969943" cy="535325"/>
          </a:xfrm>
          <a:prstGeom prst="rect">
            <a:avLst/>
          </a:prstGeom>
        </p:spPr>
        <p:txBody>
          <a:bodyPr wrap="square" lIns="0" tIns="0" rIns="0" bIns="0" anchor="ctr">
            <a:noAutofit/>
          </a:bodyPr>
          <a:lstStyle>
            <a:lvl1pPr marL="0" indent="0" algn="ctr">
              <a:buNone/>
              <a:defRPr sz="3100" b="1" i="0" baseline="0">
                <a:solidFill>
                  <a:schemeClr val="bg1">
                    <a:lumMod val="9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Tree>
    <p:extLst>
      <p:ext uri="{BB962C8B-B14F-4D97-AF65-F5344CB8AC3E}">
        <p14:creationId xmlns:p14="http://schemas.microsoft.com/office/powerpoint/2010/main" val="1603290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am Slide 06">
    <p:spTree>
      <p:nvGrpSpPr>
        <p:cNvPr id="1" name=""/>
        <p:cNvGrpSpPr/>
        <p:nvPr/>
      </p:nvGrpSpPr>
      <p:grpSpPr>
        <a:xfrm>
          <a:off x="0" y="0"/>
          <a:ext cx="0" cy="0"/>
          <a:chOff x="0" y="0"/>
          <a:chExt cx="0" cy="0"/>
        </a:xfrm>
      </p:grpSpPr>
      <p:sp>
        <p:nvSpPr>
          <p:cNvPr id="17" name="Flowchart: Off-page Connector 1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8"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16" name="Picture Placeholder 6"/>
          <p:cNvSpPr>
            <a:spLocks noGrp="1"/>
          </p:cNvSpPr>
          <p:nvPr>
            <p:ph type="pic" sz="quarter" idx="14"/>
          </p:nvPr>
        </p:nvSpPr>
        <p:spPr>
          <a:xfrm>
            <a:off x="7191514" y="6414119"/>
            <a:ext cx="2594470" cy="2594543"/>
          </a:xfrm>
          <a:prstGeom prst="ellipse">
            <a:avLst/>
          </a:prstGeom>
          <a:ln w="28575">
            <a:solidFill>
              <a:schemeClr val="accent1"/>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5"/>
          </p:nvPr>
        </p:nvSpPr>
        <p:spPr>
          <a:xfrm>
            <a:off x="10780969" y="2754798"/>
            <a:ext cx="2594470" cy="2594543"/>
          </a:xfrm>
          <a:prstGeom prst="ellipse">
            <a:avLst/>
          </a:prstGeom>
          <a:ln w="28575">
            <a:solidFill>
              <a:schemeClr val="accent2"/>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6"/>
          </p:nvPr>
        </p:nvSpPr>
        <p:spPr>
          <a:xfrm>
            <a:off x="14445731" y="6396729"/>
            <a:ext cx="2594470" cy="2594543"/>
          </a:xfrm>
          <a:prstGeom prst="ellipse">
            <a:avLst/>
          </a:prstGeom>
          <a:ln w="28575">
            <a:solidFill>
              <a:schemeClr val="accent3"/>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10795517" y="10024782"/>
            <a:ext cx="2594470" cy="2594543"/>
          </a:xfrm>
          <a:prstGeom prst="ellipse">
            <a:avLst/>
          </a:prstGeom>
          <a:ln w="28575">
            <a:solidFill>
              <a:schemeClr val="accent4"/>
            </a:solidFill>
          </a:ln>
        </p:spPr>
        <p:txBody>
          <a:bodyPr lIns="91180" tIns="45589" rIns="91180" bIns="45589" anchor="t"/>
          <a:lstStyle>
            <a:lvl1pPr algn="ctr">
              <a:buNone/>
              <a:defRPr sz="3100" baseline="0">
                <a:solidFill>
                  <a:schemeClr val="tx1">
                    <a:lumMod val="75000"/>
                    <a:lumOff val="25000"/>
                  </a:schemeClr>
                </a:solidFill>
              </a:defRPr>
            </a:lvl1pPr>
          </a:lstStyle>
          <a:p>
            <a:endParaRPr lang="en-US" dirty="0"/>
          </a:p>
        </p:txBody>
      </p:sp>
      <p:sp>
        <p:nvSpPr>
          <p:cNvPr id="8" name="Title 1"/>
          <p:cNvSpPr>
            <a:spLocks noGrp="1"/>
          </p:cNvSpPr>
          <p:nvPr>
            <p:ph type="title" hasCustomPrompt="1"/>
          </p:nvPr>
        </p:nvSpPr>
        <p:spPr>
          <a:xfrm>
            <a:off x="4672400" y="713261"/>
            <a:ext cx="15032883" cy="942733"/>
          </a:xfrm>
          <a:prstGeom prst="rect">
            <a:avLst/>
          </a:prstGeom>
        </p:spPr>
        <p:txBody>
          <a:bodyPr wrap="none" lIns="0" tIns="0" rIns="0" bIns="0" anchor="ctr">
            <a:noAutofit/>
          </a:bodyPr>
          <a:lstStyle>
            <a:lvl1pPr algn="ctr">
              <a:defRPr sz="6500" b="1" baseline="0">
                <a:solidFill>
                  <a:schemeClr val="bg1">
                    <a:lumMod val="95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6703856" y="1651920"/>
            <a:ext cx="10969943" cy="535325"/>
          </a:xfrm>
          <a:prstGeom prst="rect">
            <a:avLst/>
          </a:prstGeom>
        </p:spPr>
        <p:txBody>
          <a:bodyPr wrap="square" lIns="0" tIns="0" rIns="0" bIns="0" anchor="ctr">
            <a:noAutofit/>
          </a:bodyPr>
          <a:lstStyle>
            <a:lvl1pPr marL="0" indent="0" algn="ctr">
              <a:buNone/>
              <a:defRPr sz="3100" b="1" i="0" baseline="0">
                <a:solidFill>
                  <a:schemeClr val="bg1">
                    <a:lumMod val="9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Tree>
    <p:extLst>
      <p:ext uri="{BB962C8B-B14F-4D97-AF65-F5344CB8AC3E}">
        <p14:creationId xmlns:p14="http://schemas.microsoft.com/office/powerpoint/2010/main" val="1324211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ne Pictures">
    <p:spTree>
      <p:nvGrpSpPr>
        <p:cNvPr id="1" name=""/>
        <p:cNvGrpSpPr/>
        <p:nvPr/>
      </p:nvGrpSpPr>
      <p:grpSpPr>
        <a:xfrm>
          <a:off x="0" y="0"/>
          <a:ext cx="0" cy="0"/>
          <a:chOff x="0" y="0"/>
          <a:chExt cx="0" cy="0"/>
        </a:xfrm>
      </p:grpSpPr>
      <p:sp>
        <p:nvSpPr>
          <p:cNvPr id="17" name="Flowchart: Off-page Connector 1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8"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19" name="Title 1"/>
          <p:cNvSpPr>
            <a:spLocks noGrp="1"/>
          </p:cNvSpPr>
          <p:nvPr>
            <p:ph type="title" hasCustomPrompt="1"/>
          </p:nvPr>
        </p:nvSpPr>
        <p:spPr>
          <a:xfrm>
            <a:off x="4672400" y="713261"/>
            <a:ext cx="15032883" cy="942733"/>
          </a:xfrm>
          <a:prstGeom prst="rect">
            <a:avLst/>
          </a:prstGeom>
        </p:spPr>
        <p:txBody>
          <a:bodyPr wrap="none" lIns="0" tIns="0" rIns="0" bIns="0" anchor="ctr">
            <a:noAutofit/>
          </a:bodyPr>
          <a:lstStyle>
            <a:lvl1pPr algn="ctr">
              <a:defRPr sz="6500" b="1" baseline="0">
                <a:solidFill>
                  <a:schemeClr val="bg1">
                    <a:lumMod val="95000"/>
                  </a:schemeClr>
                </a:solidFill>
              </a:defRPr>
            </a:lvl1pPr>
          </a:lstStyle>
          <a:p>
            <a:r>
              <a:rPr lang="en-US" dirty="0" smtClean="0"/>
              <a:t>Click To Edit Master Title Style</a:t>
            </a:r>
            <a:endParaRPr lang="en-US" dirty="0"/>
          </a:p>
        </p:txBody>
      </p:sp>
      <p:sp>
        <p:nvSpPr>
          <p:cNvPr id="20" name="Text Placeholder 3"/>
          <p:cNvSpPr>
            <a:spLocks noGrp="1"/>
          </p:cNvSpPr>
          <p:nvPr>
            <p:ph type="body" sz="half" idx="2" hasCustomPrompt="1"/>
          </p:nvPr>
        </p:nvSpPr>
        <p:spPr>
          <a:xfrm>
            <a:off x="6703856" y="1651920"/>
            <a:ext cx="10969943" cy="535325"/>
          </a:xfrm>
          <a:prstGeom prst="rect">
            <a:avLst/>
          </a:prstGeom>
        </p:spPr>
        <p:txBody>
          <a:bodyPr wrap="square" lIns="0" tIns="0" rIns="0" bIns="0" anchor="ctr">
            <a:noAutofit/>
          </a:bodyPr>
          <a:lstStyle>
            <a:lvl1pPr marL="0" indent="0" algn="ctr">
              <a:buNone/>
              <a:defRPr sz="3100" b="1" i="0" baseline="0">
                <a:solidFill>
                  <a:schemeClr val="bg1">
                    <a:lumMod val="9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
        <p:nvSpPr>
          <p:cNvPr id="13" name="Picture Placeholder 6"/>
          <p:cNvSpPr>
            <a:spLocks noGrp="1"/>
          </p:cNvSpPr>
          <p:nvPr>
            <p:ph type="pic" sz="quarter" idx="10" hasCustomPrompt="1"/>
          </p:nvPr>
        </p:nvSpPr>
        <p:spPr>
          <a:xfrm>
            <a:off x="0" y="2544847"/>
            <a:ext cx="24377644" cy="9843441"/>
          </a:xfrm>
          <a:prstGeom prst="downArrowCallout">
            <a:avLst>
              <a:gd name="adj1" fmla="val 50000"/>
              <a:gd name="adj2" fmla="val 15352"/>
              <a:gd name="adj3" fmla="val 5443"/>
              <a:gd name="adj4" fmla="val 94557"/>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Tree>
    <p:extLst>
      <p:ext uri="{BB962C8B-B14F-4D97-AF65-F5344CB8AC3E}">
        <p14:creationId xmlns:p14="http://schemas.microsoft.com/office/powerpoint/2010/main" val="2847949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One Top Pictures">
    <p:spTree>
      <p:nvGrpSpPr>
        <p:cNvPr id="1" name=""/>
        <p:cNvGrpSpPr/>
        <p:nvPr/>
      </p:nvGrpSpPr>
      <p:grpSpPr>
        <a:xfrm>
          <a:off x="0" y="0"/>
          <a:ext cx="0" cy="0"/>
          <a:chOff x="0" y="0"/>
          <a:chExt cx="0" cy="0"/>
        </a:xfrm>
      </p:grpSpPr>
      <p:sp>
        <p:nvSpPr>
          <p:cNvPr id="17" name="Flowchart: Off-page Connector 1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8"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8" name="Picture Placeholder 6"/>
          <p:cNvSpPr>
            <a:spLocks noGrp="1"/>
          </p:cNvSpPr>
          <p:nvPr>
            <p:ph type="pic" sz="quarter" idx="10" hasCustomPrompt="1"/>
          </p:nvPr>
        </p:nvSpPr>
        <p:spPr>
          <a:xfrm>
            <a:off x="0" y="12"/>
            <a:ext cx="24377644" cy="7933324"/>
          </a:xfrm>
          <a:prstGeom prst="downArrowCallout">
            <a:avLst>
              <a:gd name="adj1" fmla="val 15820"/>
              <a:gd name="adj2" fmla="val 7910"/>
              <a:gd name="adj3" fmla="val 7060"/>
              <a:gd name="adj4" fmla="val 92940"/>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Tree>
    <p:extLst>
      <p:ext uri="{BB962C8B-B14F-4D97-AF65-F5344CB8AC3E}">
        <p14:creationId xmlns:p14="http://schemas.microsoft.com/office/powerpoint/2010/main" val="4242870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One Top Pictures">
    <p:spTree>
      <p:nvGrpSpPr>
        <p:cNvPr id="1" name=""/>
        <p:cNvGrpSpPr/>
        <p:nvPr/>
      </p:nvGrpSpPr>
      <p:grpSpPr>
        <a:xfrm>
          <a:off x="0" y="0"/>
          <a:ext cx="0" cy="0"/>
          <a:chOff x="0" y="0"/>
          <a:chExt cx="0" cy="0"/>
        </a:xfrm>
      </p:grpSpPr>
      <p:sp>
        <p:nvSpPr>
          <p:cNvPr id="17" name="Flowchart: Off-page Connector 1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8"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7" name="Picture Placeholder 6"/>
          <p:cNvSpPr>
            <a:spLocks noGrp="1"/>
          </p:cNvSpPr>
          <p:nvPr>
            <p:ph type="pic" sz="quarter" idx="10" hasCustomPrompt="1"/>
          </p:nvPr>
        </p:nvSpPr>
        <p:spPr>
          <a:xfrm>
            <a:off x="1760755" y="3278666"/>
            <a:ext cx="9813750" cy="8540375"/>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9" name="Flowchart: Off-page Connector 8"/>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0" name="Slide Number Placeholder 4"/>
          <p:cNvSpPr txBox="1">
            <a:spLocks/>
          </p:cNvSpPr>
          <p:nvPr userDrawn="1"/>
        </p:nvSpPr>
        <p:spPr>
          <a:xfrm>
            <a:off x="23280362" y="12681749"/>
            <a:ext cx="1220165" cy="732365"/>
          </a:xfrm>
          <a:prstGeom prst="rect">
            <a:avLst/>
          </a:prstGeom>
        </p:spPr>
        <p:txBody>
          <a:bodyPr lIns="91180" tIns="45589" rIns="91180" bIns="45589" anchor="ctr"/>
          <a:lstStyle>
            <a:lvl1pPr algn="ctr">
              <a:defRPr sz="1000" b="1">
                <a:solidFill>
                  <a:schemeClr val="tx1">
                    <a:lumMod val="75000"/>
                    <a:lumOff val="25000"/>
                  </a:schemeClr>
                </a:solidFill>
              </a:defRPr>
            </a:lvl1pPr>
          </a:lstStyle>
          <a:p>
            <a:pPr defTabSz="2742341">
              <a:defRPr/>
            </a:pPr>
            <a:fld id="{C136B7D2-B98C-44FD-8D04-7EC62A564975}" type="slidenum">
              <a:rPr lang="en-US" sz="2700" smtClean="0">
                <a:solidFill>
                  <a:prstClr val="black">
                    <a:lumMod val="75000"/>
                    <a:lumOff val="25000"/>
                  </a:prstClr>
                </a:solidFill>
              </a:rPr>
              <a:pPr defTabSz="2742341">
                <a:defRPr/>
              </a:pPr>
              <a:t>‹#›</a:t>
            </a:fld>
            <a:endParaRPr lang="en-US" sz="2700" dirty="0">
              <a:solidFill>
                <a:prstClr val="black">
                  <a:lumMod val="75000"/>
                  <a:lumOff val="25000"/>
                </a:prstClr>
              </a:solidFill>
            </a:endParaRPr>
          </a:p>
        </p:txBody>
      </p:sp>
      <p:sp>
        <p:nvSpPr>
          <p:cNvPr id="11" name="Title 1"/>
          <p:cNvSpPr>
            <a:spLocks noGrp="1"/>
          </p:cNvSpPr>
          <p:nvPr>
            <p:ph type="title" hasCustomPrompt="1"/>
          </p:nvPr>
        </p:nvSpPr>
        <p:spPr>
          <a:xfrm>
            <a:off x="4672400" y="713261"/>
            <a:ext cx="15032883" cy="942733"/>
          </a:xfrm>
          <a:prstGeom prst="rect">
            <a:avLst/>
          </a:prstGeom>
        </p:spPr>
        <p:txBody>
          <a:bodyPr wrap="none" lIns="0" tIns="0" rIns="0" bIns="0" anchor="ctr">
            <a:noAutofit/>
          </a:bodyPr>
          <a:lstStyle>
            <a:lvl1pPr algn="ctr">
              <a:defRPr sz="6500" b="1" baseline="0">
                <a:solidFill>
                  <a:schemeClr val="bg1">
                    <a:lumMod val="95000"/>
                  </a:schemeClr>
                </a:solidFill>
              </a:defRPr>
            </a:lvl1pPr>
          </a:lstStyle>
          <a:p>
            <a:r>
              <a:rPr lang="en-US" dirty="0" smtClean="0"/>
              <a:t>Click To Edit Master Title Style</a:t>
            </a:r>
            <a:endParaRPr lang="en-US" dirty="0"/>
          </a:p>
        </p:txBody>
      </p:sp>
      <p:sp>
        <p:nvSpPr>
          <p:cNvPr id="12" name="Text Placeholder 3"/>
          <p:cNvSpPr>
            <a:spLocks noGrp="1"/>
          </p:cNvSpPr>
          <p:nvPr>
            <p:ph type="body" sz="half" idx="2" hasCustomPrompt="1"/>
          </p:nvPr>
        </p:nvSpPr>
        <p:spPr>
          <a:xfrm>
            <a:off x="6703856" y="1651920"/>
            <a:ext cx="10969943" cy="535325"/>
          </a:xfrm>
          <a:prstGeom prst="rect">
            <a:avLst/>
          </a:prstGeom>
        </p:spPr>
        <p:txBody>
          <a:bodyPr wrap="square" lIns="0" tIns="0" rIns="0" bIns="0" anchor="ctr">
            <a:noAutofit/>
          </a:bodyPr>
          <a:lstStyle>
            <a:lvl1pPr marL="0" indent="0" algn="ctr">
              <a:buNone/>
              <a:defRPr sz="3100" b="1" i="0" baseline="0">
                <a:solidFill>
                  <a:schemeClr val="bg1">
                    <a:lumMod val="9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Tree>
    <p:extLst>
      <p:ext uri="{BB962C8B-B14F-4D97-AF65-F5344CB8AC3E}">
        <p14:creationId xmlns:p14="http://schemas.microsoft.com/office/powerpoint/2010/main" val="1034119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ne Left Picture">
    <p:spTree>
      <p:nvGrpSpPr>
        <p:cNvPr id="1" name=""/>
        <p:cNvGrpSpPr/>
        <p:nvPr/>
      </p:nvGrpSpPr>
      <p:grpSpPr>
        <a:xfrm>
          <a:off x="0" y="0"/>
          <a:ext cx="0" cy="0"/>
          <a:chOff x="0" y="0"/>
          <a:chExt cx="0" cy="0"/>
        </a:xfrm>
      </p:grpSpPr>
      <p:sp>
        <p:nvSpPr>
          <p:cNvPr id="17" name="Flowchart: Off-page Connector 1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8"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9" name="Flowchart: Off-page Connector 8"/>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0" name="Slide Number Placeholder 4"/>
          <p:cNvSpPr txBox="1">
            <a:spLocks/>
          </p:cNvSpPr>
          <p:nvPr userDrawn="1"/>
        </p:nvSpPr>
        <p:spPr>
          <a:xfrm>
            <a:off x="23280362" y="12681749"/>
            <a:ext cx="1220165" cy="732365"/>
          </a:xfrm>
          <a:prstGeom prst="rect">
            <a:avLst/>
          </a:prstGeom>
        </p:spPr>
        <p:txBody>
          <a:bodyPr lIns="91180" tIns="45589" rIns="91180" bIns="45589" anchor="ctr"/>
          <a:lstStyle>
            <a:lvl1pPr algn="ctr">
              <a:defRPr sz="1000" b="1">
                <a:solidFill>
                  <a:schemeClr val="tx1">
                    <a:lumMod val="75000"/>
                    <a:lumOff val="25000"/>
                  </a:schemeClr>
                </a:solidFill>
              </a:defRPr>
            </a:lvl1pPr>
          </a:lstStyle>
          <a:p>
            <a:pPr defTabSz="2742341">
              <a:defRPr/>
            </a:pPr>
            <a:fld id="{C136B7D2-B98C-44FD-8D04-7EC62A564975}" type="slidenum">
              <a:rPr lang="en-US" sz="2700" smtClean="0">
                <a:solidFill>
                  <a:prstClr val="black">
                    <a:lumMod val="75000"/>
                    <a:lumOff val="25000"/>
                  </a:prstClr>
                </a:solidFill>
              </a:rPr>
              <a:pPr defTabSz="2742341">
                <a:defRPr/>
              </a:pPr>
              <a:t>‹#›</a:t>
            </a:fld>
            <a:endParaRPr lang="en-US" sz="2700" dirty="0">
              <a:solidFill>
                <a:prstClr val="black">
                  <a:lumMod val="75000"/>
                  <a:lumOff val="25000"/>
                </a:prstClr>
              </a:solidFill>
            </a:endParaRPr>
          </a:p>
        </p:txBody>
      </p:sp>
      <p:sp>
        <p:nvSpPr>
          <p:cNvPr id="14" name="Picture Placeholder 6"/>
          <p:cNvSpPr>
            <a:spLocks noGrp="1"/>
          </p:cNvSpPr>
          <p:nvPr>
            <p:ph type="pic" sz="quarter" idx="10" hasCustomPrompt="1"/>
          </p:nvPr>
        </p:nvSpPr>
        <p:spPr>
          <a:xfrm>
            <a:off x="20" y="17"/>
            <a:ext cx="11881669" cy="13716000"/>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Tree>
    <p:extLst>
      <p:ext uri="{BB962C8B-B14F-4D97-AF65-F5344CB8AC3E}">
        <p14:creationId xmlns:p14="http://schemas.microsoft.com/office/powerpoint/2010/main" val="973399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One Righ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2496004" y="17"/>
            <a:ext cx="11881669" cy="13716000"/>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Tree>
    <p:extLst>
      <p:ext uri="{BB962C8B-B14F-4D97-AF65-F5344CB8AC3E}">
        <p14:creationId xmlns:p14="http://schemas.microsoft.com/office/powerpoint/2010/main" val="3233501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Pictures 02">
    <p:spTree>
      <p:nvGrpSpPr>
        <p:cNvPr id="1" name=""/>
        <p:cNvGrpSpPr/>
        <p:nvPr/>
      </p:nvGrpSpPr>
      <p:grpSpPr>
        <a:xfrm>
          <a:off x="0" y="0"/>
          <a:ext cx="0" cy="0"/>
          <a:chOff x="0" y="0"/>
          <a:chExt cx="0" cy="0"/>
        </a:xfrm>
      </p:grpSpPr>
      <p:sp>
        <p:nvSpPr>
          <p:cNvPr id="17" name="Flowchart: Off-page Connector 1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8"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9" name="Flowchart: Off-page Connector 8"/>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0" name="Slide Number Placeholder 4"/>
          <p:cNvSpPr txBox="1">
            <a:spLocks/>
          </p:cNvSpPr>
          <p:nvPr userDrawn="1"/>
        </p:nvSpPr>
        <p:spPr>
          <a:xfrm>
            <a:off x="23280362" y="12681749"/>
            <a:ext cx="1220165" cy="732365"/>
          </a:xfrm>
          <a:prstGeom prst="rect">
            <a:avLst/>
          </a:prstGeom>
        </p:spPr>
        <p:txBody>
          <a:bodyPr lIns="91180" tIns="45589" rIns="91180" bIns="45589" anchor="ctr"/>
          <a:lstStyle>
            <a:lvl1pPr algn="ctr">
              <a:defRPr sz="1000" b="1">
                <a:solidFill>
                  <a:schemeClr val="tx1">
                    <a:lumMod val="75000"/>
                    <a:lumOff val="25000"/>
                  </a:schemeClr>
                </a:solidFill>
              </a:defRPr>
            </a:lvl1pPr>
          </a:lstStyle>
          <a:p>
            <a:pPr defTabSz="2742341">
              <a:defRPr/>
            </a:pPr>
            <a:fld id="{C136B7D2-B98C-44FD-8D04-7EC62A564975}" type="slidenum">
              <a:rPr lang="en-US" sz="2700" smtClean="0">
                <a:solidFill>
                  <a:prstClr val="black">
                    <a:lumMod val="75000"/>
                    <a:lumOff val="25000"/>
                  </a:prstClr>
                </a:solidFill>
              </a:rPr>
              <a:pPr defTabSz="2742341">
                <a:defRPr/>
              </a:pPr>
              <a:t>‹#›</a:t>
            </a:fld>
            <a:endParaRPr lang="en-US" sz="2700" dirty="0">
              <a:solidFill>
                <a:prstClr val="black">
                  <a:lumMod val="75000"/>
                  <a:lumOff val="25000"/>
                </a:prstClr>
              </a:solidFill>
            </a:endParaRPr>
          </a:p>
        </p:txBody>
      </p:sp>
      <p:sp>
        <p:nvSpPr>
          <p:cNvPr id="11" name="Title 1"/>
          <p:cNvSpPr>
            <a:spLocks noGrp="1"/>
          </p:cNvSpPr>
          <p:nvPr>
            <p:ph type="title" hasCustomPrompt="1"/>
          </p:nvPr>
        </p:nvSpPr>
        <p:spPr>
          <a:xfrm>
            <a:off x="4672400" y="713261"/>
            <a:ext cx="15032883" cy="942733"/>
          </a:xfrm>
          <a:prstGeom prst="rect">
            <a:avLst/>
          </a:prstGeom>
        </p:spPr>
        <p:txBody>
          <a:bodyPr wrap="none" lIns="0" tIns="0" rIns="0" bIns="0" anchor="ctr">
            <a:noAutofit/>
          </a:bodyPr>
          <a:lstStyle>
            <a:lvl1pPr algn="ctr">
              <a:defRPr sz="6500" b="1" baseline="0">
                <a:solidFill>
                  <a:schemeClr val="bg1">
                    <a:lumMod val="95000"/>
                  </a:schemeClr>
                </a:solidFill>
              </a:defRPr>
            </a:lvl1pPr>
          </a:lstStyle>
          <a:p>
            <a:r>
              <a:rPr lang="en-US" dirty="0" smtClean="0"/>
              <a:t>Click To Edit Master Title Style</a:t>
            </a:r>
            <a:endParaRPr lang="en-US" dirty="0"/>
          </a:p>
        </p:txBody>
      </p:sp>
      <p:sp>
        <p:nvSpPr>
          <p:cNvPr id="12" name="Text Placeholder 3"/>
          <p:cNvSpPr>
            <a:spLocks noGrp="1"/>
          </p:cNvSpPr>
          <p:nvPr>
            <p:ph type="body" sz="half" idx="2" hasCustomPrompt="1"/>
          </p:nvPr>
        </p:nvSpPr>
        <p:spPr>
          <a:xfrm>
            <a:off x="6703856" y="1651920"/>
            <a:ext cx="10969943" cy="535325"/>
          </a:xfrm>
          <a:prstGeom prst="rect">
            <a:avLst/>
          </a:prstGeom>
        </p:spPr>
        <p:txBody>
          <a:bodyPr wrap="square" lIns="0" tIns="0" rIns="0" bIns="0" anchor="ctr">
            <a:noAutofit/>
          </a:bodyPr>
          <a:lstStyle>
            <a:lvl1pPr marL="0" indent="0" algn="ctr">
              <a:buNone/>
              <a:defRPr sz="3100" b="1" i="0" baseline="0">
                <a:solidFill>
                  <a:schemeClr val="bg1">
                    <a:lumMod val="9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
        <p:nvSpPr>
          <p:cNvPr id="21" name="Picture Placeholder 6"/>
          <p:cNvSpPr>
            <a:spLocks noGrp="1"/>
          </p:cNvSpPr>
          <p:nvPr>
            <p:ph type="pic" sz="quarter" idx="10" hasCustomPrompt="1"/>
          </p:nvPr>
        </p:nvSpPr>
        <p:spPr>
          <a:xfrm>
            <a:off x="366734" y="3150761"/>
            <a:ext cx="7193035" cy="7086873"/>
          </a:xfrm>
          <a:prstGeom prst="downArrowCallout">
            <a:avLst>
              <a:gd name="adj1" fmla="val 15820"/>
              <a:gd name="adj2" fmla="val 7910"/>
              <a:gd name="adj3" fmla="val 7060"/>
              <a:gd name="adj4" fmla="val 92940"/>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22" name="Picture Placeholder 6"/>
          <p:cNvSpPr>
            <a:spLocks noGrp="1"/>
          </p:cNvSpPr>
          <p:nvPr>
            <p:ph type="pic" sz="quarter" idx="14" hasCustomPrompt="1"/>
          </p:nvPr>
        </p:nvSpPr>
        <p:spPr>
          <a:xfrm>
            <a:off x="8592338" y="3150761"/>
            <a:ext cx="7193035" cy="7086873"/>
          </a:xfrm>
          <a:prstGeom prst="downArrowCallout">
            <a:avLst>
              <a:gd name="adj1" fmla="val 15820"/>
              <a:gd name="adj2" fmla="val 7910"/>
              <a:gd name="adj3" fmla="val 7060"/>
              <a:gd name="adj4" fmla="val 92940"/>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23" name="Picture Placeholder 6"/>
          <p:cNvSpPr>
            <a:spLocks noGrp="1"/>
          </p:cNvSpPr>
          <p:nvPr>
            <p:ph type="pic" sz="quarter" idx="15" hasCustomPrompt="1"/>
          </p:nvPr>
        </p:nvSpPr>
        <p:spPr>
          <a:xfrm>
            <a:off x="16817934" y="3150761"/>
            <a:ext cx="7193035" cy="7086873"/>
          </a:xfrm>
          <a:prstGeom prst="downArrowCallout">
            <a:avLst>
              <a:gd name="adj1" fmla="val 15820"/>
              <a:gd name="adj2" fmla="val 7910"/>
              <a:gd name="adj3" fmla="val 7060"/>
              <a:gd name="adj4" fmla="val 92940"/>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Tree>
    <p:extLst>
      <p:ext uri="{BB962C8B-B14F-4D97-AF65-F5344CB8AC3E}">
        <p14:creationId xmlns:p14="http://schemas.microsoft.com/office/powerpoint/2010/main" val="3761896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ree Pictures 03">
    <p:spTree>
      <p:nvGrpSpPr>
        <p:cNvPr id="1" name=""/>
        <p:cNvGrpSpPr/>
        <p:nvPr/>
      </p:nvGrpSpPr>
      <p:grpSpPr>
        <a:xfrm>
          <a:off x="0" y="0"/>
          <a:ext cx="0" cy="0"/>
          <a:chOff x="0" y="0"/>
          <a:chExt cx="0" cy="0"/>
        </a:xfrm>
      </p:grpSpPr>
      <p:sp>
        <p:nvSpPr>
          <p:cNvPr id="17" name="Flowchart: Off-page Connector 1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8"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9" name="Flowchart: Off-page Connector 8"/>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0" name="Slide Number Placeholder 4"/>
          <p:cNvSpPr txBox="1">
            <a:spLocks/>
          </p:cNvSpPr>
          <p:nvPr userDrawn="1"/>
        </p:nvSpPr>
        <p:spPr>
          <a:xfrm>
            <a:off x="23280362" y="12681749"/>
            <a:ext cx="1220165" cy="732365"/>
          </a:xfrm>
          <a:prstGeom prst="rect">
            <a:avLst/>
          </a:prstGeom>
        </p:spPr>
        <p:txBody>
          <a:bodyPr lIns="91180" tIns="45589" rIns="91180" bIns="45589" anchor="ctr"/>
          <a:lstStyle>
            <a:lvl1pPr algn="ctr">
              <a:defRPr sz="1000" b="1">
                <a:solidFill>
                  <a:schemeClr val="tx1">
                    <a:lumMod val="75000"/>
                    <a:lumOff val="25000"/>
                  </a:schemeClr>
                </a:solidFill>
              </a:defRPr>
            </a:lvl1pPr>
          </a:lstStyle>
          <a:p>
            <a:pPr defTabSz="2742341">
              <a:defRPr/>
            </a:pPr>
            <a:fld id="{C136B7D2-B98C-44FD-8D04-7EC62A564975}" type="slidenum">
              <a:rPr lang="en-US" sz="2700" smtClean="0">
                <a:solidFill>
                  <a:prstClr val="black">
                    <a:lumMod val="75000"/>
                    <a:lumOff val="25000"/>
                  </a:prstClr>
                </a:solidFill>
              </a:rPr>
              <a:pPr defTabSz="2742341">
                <a:defRPr/>
              </a:pPr>
              <a:t>‹#›</a:t>
            </a:fld>
            <a:endParaRPr lang="en-US" sz="2700" dirty="0">
              <a:solidFill>
                <a:prstClr val="black">
                  <a:lumMod val="75000"/>
                  <a:lumOff val="25000"/>
                </a:prstClr>
              </a:solidFill>
            </a:endParaRPr>
          </a:p>
        </p:txBody>
      </p:sp>
      <p:sp>
        <p:nvSpPr>
          <p:cNvPr id="11" name="Title 1"/>
          <p:cNvSpPr>
            <a:spLocks noGrp="1"/>
          </p:cNvSpPr>
          <p:nvPr>
            <p:ph type="title" hasCustomPrompt="1"/>
          </p:nvPr>
        </p:nvSpPr>
        <p:spPr>
          <a:xfrm>
            <a:off x="4672400" y="713261"/>
            <a:ext cx="15032883" cy="942733"/>
          </a:xfrm>
          <a:prstGeom prst="rect">
            <a:avLst/>
          </a:prstGeom>
        </p:spPr>
        <p:txBody>
          <a:bodyPr wrap="none" lIns="0" tIns="0" rIns="0" bIns="0" anchor="ctr">
            <a:noAutofit/>
          </a:bodyPr>
          <a:lstStyle>
            <a:lvl1pPr algn="ctr">
              <a:defRPr sz="6500" b="1" baseline="0">
                <a:solidFill>
                  <a:schemeClr val="bg1">
                    <a:lumMod val="95000"/>
                  </a:schemeClr>
                </a:solidFill>
              </a:defRPr>
            </a:lvl1pPr>
          </a:lstStyle>
          <a:p>
            <a:r>
              <a:rPr lang="en-US" dirty="0" smtClean="0"/>
              <a:t>Click To Edit Master Title Style</a:t>
            </a:r>
            <a:endParaRPr lang="en-US" dirty="0"/>
          </a:p>
        </p:txBody>
      </p:sp>
      <p:sp>
        <p:nvSpPr>
          <p:cNvPr id="12" name="Text Placeholder 3"/>
          <p:cNvSpPr>
            <a:spLocks noGrp="1"/>
          </p:cNvSpPr>
          <p:nvPr>
            <p:ph type="body" sz="half" idx="2" hasCustomPrompt="1"/>
          </p:nvPr>
        </p:nvSpPr>
        <p:spPr>
          <a:xfrm>
            <a:off x="6703856" y="1651920"/>
            <a:ext cx="10969943" cy="535325"/>
          </a:xfrm>
          <a:prstGeom prst="rect">
            <a:avLst/>
          </a:prstGeom>
        </p:spPr>
        <p:txBody>
          <a:bodyPr wrap="square" lIns="0" tIns="0" rIns="0" bIns="0" anchor="ctr">
            <a:noAutofit/>
          </a:bodyPr>
          <a:lstStyle>
            <a:lvl1pPr marL="0" indent="0" algn="ctr">
              <a:buNone/>
              <a:defRPr sz="3100" b="1" i="0" baseline="0">
                <a:solidFill>
                  <a:schemeClr val="bg1">
                    <a:lumMod val="9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
        <p:nvSpPr>
          <p:cNvPr id="20" name="Picture Placeholder 6"/>
          <p:cNvSpPr>
            <a:spLocks noGrp="1"/>
          </p:cNvSpPr>
          <p:nvPr>
            <p:ph type="pic" sz="quarter" idx="10" hasCustomPrompt="1"/>
          </p:nvPr>
        </p:nvSpPr>
        <p:spPr>
          <a:xfrm>
            <a:off x="951541" y="2891318"/>
            <a:ext cx="6937262" cy="4703360"/>
          </a:xfrm>
          <a:prstGeom prst="downArrowCallout">
            <a:avLst>
              <a:gd name="adj1" fmla="val 15820"/>
              <a:gd name="adj2" fmla="val 7910"/>
              <a:gd name="adj3" fmla="val 7060"/>
              <a:gd name="adj4" fmla="val 92940"/>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24" name="Picture Placeholder 6"/>
          <p:cNvSpPr>
            <a:spLocks noGrp="1"/>
          </p:cNvSpPr>
          <p:nvPr>
            <p:ph type="pic" sz="quarter" idx="14" hasCustomPrompt="1"/>
          </p:nvPr>
        </p:nvSpPr>
        <p:spPr>
          <a:xfrm>
            <a:off x="8720199" y="2891318"/>
            <a:ext cx="6937262" cy="4703360"/>
          </a:xfrm>
          <a:prstGeom prst="downArrowCallout">
            <a:avLst>
              <a:gd name="adj1" fmla="val 15820"/>
              <a:gd name="adj2" fmla="val 7910"/>
              <a:gd name="adj3" fmla="val 7060"/>
              <a:gd name="adj4" fmla="val 92940"/>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25" name="Picture Placeholder 6"/>
          <p:cNvSpPr>
            <a:spLocks noGrp="1"/>
          </p:cNvSpPr>
          <p:nvPr>
            <p:ph type="pic" sz="quarter" idx="15" hasCustomPrompt="1"/>
          </p:nvPr>
        </p:nvSpPr>
        <p:spPr>
          <a:xfrm>
            <a:off x="16479297" y="2891318"/>
            <a:ext cx="6937262" cy="4703360"/>
          </a:xfrm>
          <a:prstGeom prst="downArrowCallout">
            <a:avLst>
              <a:gd name="adj1" fmla="val 15820"/>
              <a:gd name="adj2" fmla="val 7910"/>
              <a:gd name="adj3" fmla="val 7060"/>
              <a:gd name="adj4" fmla="val 92940"/>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Tree>
    <p:extLst>
      <p:ext uri="{BB962C8B-B14F-4D97-AF65-F5344CB8AC3E}">
        <p14:creationId xmlns:p14="http://schemas.microsoft.com/office/powerpoint/2010/main" val="1203669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366734" y="3150741"/>
            <a:ext cx="7193035" cy="6800049"/>
          </a:xfrm>
          <a:prstGeom prst="downArrowCallout">
            <a:avLst>
              <a:gd name="adj1" fmla="val 15820"/>
              <a:gd name="adj2" fmla="val 7910"/>
              <a:gd name="adj3" fmla="val 7060"/>
              <a:gd name="adj4" fmla="val 92940"/>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23" name="Picture Placeholder 6"/>
          <p:cNvSpPr>
            <a:spLocks noGrp="1"/>
          </p:cNvSpPr>
          <p:nvPr>
            <p:ph type="pic" sz="quarter" idx="15" hasCustomPrompt="1"/>
          </p:nvPr>
        </p:nvSpPr>
        <p:spPr>
          <a:xfrm>
            <a:off x="16817934" y="3150756"/>
            <a:ext cx="7193035" cy="6800045"/>
          </a:xfrm>
          <a:prstGeom prst="downArrowCallout">
            <a:avLst>
              <a:gd name="adj1" fmla="val 15820"/>
              <a:gd name="adj2" fmla="val 7910"/>
              <a:gd name="adj3" fmla="val 7060"/>
              <a:gd name="adj4" fmla="val 92940"/>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Tree>
    <p:extLst>
      <p:ext uri="{BB962C8B-B14F-4D97-AF65-F5344CB8AC3E}">
        <p14:creationId xmlns:p14="http://schemas.microsoft.com/office/powerpoint/2010/main" val="690966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Picture Placeholder 2"/>
          <p:cNvSpPr>
            <a:spLocks noGrp="1"/>
          </p:cNvSpPr>
          <p:nvPr>
            <p:ph type="pic" sz="quarter" idx="10" hasCustomPrompt="1"/>
          </p:nvPr>
        </p:nvSpPr>
        <p:spPr>
          <a:xfrm>
            <a:off x="3236494" y="2130829"/>
            <a:ext cx="3022023" cy="3022812"/>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5" name="Picture Placeholder 2"/>
          <p:cNvSpPr>
            <a:spLocks noGrp="1"/>
          </p:cNvSpPr>
          <p:nvPr>
            <p:ph type="pic" sz="quarter" idx="11" hasCustomPrompt="1"/>
          </p:nvPr>
        </p:nvSpPr>
        <p:spPr>
          <a:xfrm>
            <a:off x="8178603" y="2130829"/>
            <a:ext cx="3022023" cy="3022812"/>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6" name="Picture Placeholder 2"/>
          <p:cNvSpPr>
            <a:spLocks noGrp="1"/>
          </p:cNvSpPr>
          <p:nvPr>
            <p:ph type="pic" sz="quarter" idx="12" hasCustomPrompt="1"/>
          </p:nvPr>
        </p:nvSpPr>
        <p:spPr>
          <a:xfrm>
            <a:off x="13120710" y="2130829"/>
            <a:ext cx="3022023" cy="3022812"/>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7" name="Picture Placeholder 2"/>
          <p:cNvSpPr>
            <a:spLocks noGrp="1"/>
          </p:cNvSpPr>
          <p:nvPr>
            <p:ph type="pic" sz="quarter" idx="13" hasCustomPrompt="1"/>
          </p:nvPr>
        </p:nvSpPr>
        <p:spPr>
          <a:xfrm>
            <a:off x="18062818" y="2130829"/>
            <a:ext cx="3022023" cy="3022812"/>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8" name="Picture Placeholder 2"/>
          <p:cNvSpPr>
            <a:spLocks noGrp="1"/>
          </p:cNvSpPr>
          <p:nvPr>
            <p:ph type="pic" sz="quarter" idx="14" hasCustomPrompt="1"/>
          </p:nvPr>
        </p:nvSpPr>
        <p:spPr>
          <a:xfrm>
            <a:off x="3236494" y="7340611"/>
            <a:ext cx="3022023" cy="3022812"/>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9" name="Picture Placeholder 2"/>
          <p:cNvSpPr>
            <a:spLocks noGrp="1"/>
          </p:cNvSpPr>
          <p:nvPr>
            <p:ph type="pic" sz="quarter" idx="15" hasCustomPrompt="1"/>
          </p:nvPr>
        </p:nvSpPr>
        <p:spPr>
          <a:xfrm>
            <a:off x="8178603" y="7340611"/>
            <a:ext cx="3022023" cy="3022812"/>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10" name="Picture Placeholder 2"/>
          <p:cNvSpPr>
            <a:spLocks noGrp="1"/>
          </p:cNvSpPr>
          <p:nvPr>
            <p:ph type="pic" sz="quarter" idx="16" hasCustomPrompt="1"/>
          </p:nvPr>
        </p:nvSpPr>
        <p:spPr>
          <a:xfrm>
            <a:off x="13120710" y="7340611"/>
            <a:ext cx="3022023" cy="3022812"/>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11" name="Picture Placeholder 2"/>
          <p:cNvSpPr>
            <a:spLocks noGrp="1"/>
          </p:cNvSpPr>
          <p:nvPr>
            <p:ph type="pic" sz="quarter" idx="17" hasCustomPrompt="1"/>
          </p:nvPr>
        </p:nvSpPr>
        <p:spPr>
          <a:xfrm>
            <a:off x="18062818" y="7340611"/>
            <a:ext cx="3022023" cy="3022812"/>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1134891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iddle Picture">
    <p:spTree>
      <p:nvGrpSpPr>
        <p:cNvPr id="1" name=""/>
        <p:cNvGrpSpPr/>
        <p:nvPr/>
      </p:nvGrpSpPr>
      <p:grpSpPr>
        <a:xfrm>
          <a:off x="0" y="0"/>
          <a:ext cx="0" cy="0"/>
          <a:chOff x="0" y="0"/>
          <a:chExt cx="0" cy="0"/>
        </a:xfrm>
      </p:grpSpPr>
      <p:sp>
        <p:nvSpPr>
          <p:cNvPr id="5" name="Picture Placeholder 6"/>
          <p:cNvSpPr>
            <a:spLocks noGrp="1"/>
          </p:cNvSpPr>
          <p:nvPr>
            <p:ph type="pic" sz="quarter" idx="10" hasCustomPrompt="1"/>
          </p:nvPr>
        </p:nvSpPr>
        <p:spPr>
          <a:xfrm>
            <a:off x="10038733" y="2765145"/>
            <a:ext cx="6719648" cy="9930372"/>
          </a:xfrm>
          <a:prstGeom prst="downArrowCallout">
            <a:avLst>
              <a:gd name="adj1" fmla="val 15820"/>
              <a:gd name="adj2" fmla="val 7910"/>
              <a:gd name="adj3" fmla="val 7060"/>
              <a:gd name="adj4" fmla="val 95221"/>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6" name="Flowchart: Off-page Connector 5"/>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7"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8" name="Flowchart: Off-page Connector 7"/>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9" name="Slide Number Placeholder 4"/>
          <p:cNvSpPr txBox="1">
            <a:spLocks/>
          </p:cNvSpPr>
          <p:nvPr userDrawn="1"/>
        </p:nvSpPr>
        <p:spPr>
          <a:xfrm>
            <a:off x="23280362" y="12681749"/>
            <a:ext cx="1220165" cy="732365"/>
          </a:xfrm>
          <a:prstGeom prst="rect">
            <a:avLst/>
          </a:prstGeom>
        </p:spPr>
        <p:txBody>
          <a:bodyPr lIns="91180" tIns="45589" rIns="91180" bIns="45589" anchor="ctr"/>
          <a:lstStyle>
            <a:lvl1pPr algn="ctr">
              <a:defRPr sz="1000" b="1">
                <a:solidFill>
                  <a:schemeClr val="tx1">
                    <a:lumMod val="75000"/>
                    <a:lumOff val="25000"/>
                  </a:schemeClr>
                </a:solidFill>
              </a:defRPr>
            </a:lvl1pPr>
          </a:lstStyle>
          <a:p>
            <a:pPr defTabSz="2742341">
              <a:defRPr/>
            </a:pPr>
            <a:fld id="{C136B7D2-B98C-44FD-8D04-7EC62A564975}" type="slidenum">
              <a:rPr lang="en-US" sz="2700" smtClean="0">
                <a:solidFill>
                  <a:prstClr val="black">
                    <a:lumMod val="75000"/>
                    <a:lumOff val="25000"/>
                  </a:prstClr>
                </a:solidFill>
              </a:rPr>
              <a:pPr defTabSz="2742341">
                <a:defRPr/>
              </a:pPr>
              <a:t>‹#›</a:t>
            </a:fld>
            <a:endParaRPr lang="en-US" sz="2700" dirty="0">
              <a:solidFill>
                <a:prstClr val="black">
                  <a:lumMod val="75000"/>
                  <a:lumOff val="25000"/>
                </a:prstClr>
              </a:solidFill>
            </a:endParaRPr>
          </a:p>
        </p:txBody>
      </p:sp>
      <p:sp>
        <p:nvSpPr>
          <p:cNvPr id="10" name="Title 1"/>
          <p:cNvSpPr>
            <a:spLocks noGrp="1"/>
          </p:cNvSpPr>
          <p:nvPr>
            <p:ph type="title" hasCustomPrompt="1"/>
          </p:nvPr>
        </p:nvSpPr>
        <p:spPr>
          <a:xfrm>
            <a:off x="4672400" y="713261"/>
            <a:ext cx="15032883" cy="942733"/>
          </a:xfrm>
          <a:prstGeom prst="rect">
            <a:avLst/>
          </a:prstGeom>
        </p:spPr>
        <p:txBody>
          <a:bodyPr wrap="none" lIns="0" tIns="0" rIns="0" bIns="0" anchor="ctr">
            <a:noAutofit/>
          </a:bodyPr>
          <a:lstStyle>
            <a:lvl1pPr algn="ctr">
              <a:defRPr sz="6500" b="1" baseline="0">
                <a:solidFill>
                  <a:schemeClr val="bg1">
                    <a:lumMod val="95000"/>
                  </a:schemeClr>
                </a:solidFill>
              </a:defRPr>
            </a:lvl1pPr>
          </a:lstStyle>
          <a:p>
            <a:r>
              <a:rPr lang="en-US" dirty="0" smtClean="0"/>
              <a:t>Click To Edit Master Title Style</a:t>
            </a:r>
            <a:endParaRPr lang="en-US" dirty="0"/>
          </a:p>
        </p:txBody>
      </p:sp>
      <p:sp>
        <p:nvSpPr>
          <p:cNvPr id="11" name="Text Placeholder 3"/>
          <p:cNvSpPr>
            <a:spLocks noGrp="1"/>
          </p:cNvSpPr>
          <p:nvPr>
            <p:ph type="body" sz="half" idx="2" hasCustomPrompt="1"/>
          </p:nvPr>
        </p:nvSpPr>
        <p:spPr>
          <a:xfrm>
            <a:off x="6703856" y="1651920"/>
            <a:ext cx="10969943" cy="535325"/>
          </a:xfrm>
          <a:prstGeom prst="rect">
            <a:avLst/>
          </a:prstGeom>
        </p:spPr>
        <p:txBody>
          <a:bodyPr wrap="square" lIns="0" tIns="0" rIns="0" bIns="0" anchor="ctr">
            <a:noAutofit/>
          </a:bodyPr>
          <a:lstStyle>
            <a:lvl1pPr marL="0" indent="0" algn="ctr">
              <a:buNone/>
              <a:defRPr sz="3100" b="1" i="0" baseline="0">
                <a:solidFill>
                  <a:schemeClr val="bg1">
                    <a:lumMod val="9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Tree>
    <p:extLst>
      <p:ext uri="{BB962C8B-B14F-4D97-AF65-F5344CB8AC3E}">
        <p14:creationId xmlns:p14="http://schemas.microsoft.com/office/powerpoint/2010/main" val="2469095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2925340" y="3516417"/>
            <a:ext cx="6499091" cy="8540375"/>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15" name="Picture Placeholder 6"/>
          <p:cNvSpPr>
            <a:spLocks noGrp="1"/>
          </p:cNvSpPr>
          <p:nvPr>
            <p:ph type="pic" sz="quarter" idx="11" hasCustomPrompt="1"/>
          </p:nvPr>
        </p:nvSpPr>
        <p:spPr>
          <a:xfrm>
            <a:off x="14953264" y="3516417"/>
            <a:ext cx="6499091" cy="8540375"/>
          </a:xfrm>
          <a:prstGeom prst="rect">
            <a:avLst/>
          </a:prstGeom>
        </p:spPr>
        <p:txBody>
          <a:bodyPr lIns="91180" tIns="45589" rIns="91180" bIns="45589" anchor="t"/>
          <a:lstStyle>
            <a:lvl1pPr algn="ctr" rtl="0">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16" name="Picture Placeholder 6"/>
          <p:cNvSpPr>
            <a:spLocks noGrp="1"/>
          </p:cNvSpPr>
          <p:nvPr>
            <p:ph type="pic" sz="quarter" idx="12" hasCustomPrompt="1"/>
          </p:nvPr>
        </p:nvSpPr>
        <p:spPr>
          <a:xfrm>
            <a:off x="8687297" y="2877696"/>
            <a:ext cx="7293943" cy="9817821"/>
          </a:xfrm>
          <a:prstGeom prst="rect">
            <a:avLst/>
          </a:prstGeom>
        </p:spPr>
        <p:txBody>
          <a:bodyPr lIns="91180" tIns="45589" rIns="91180" bIns="45589" anchor="t"/>
          <a:lstStyle>
            <a:lvl1pPr algn="ctr" rtl="0">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17" name="Flowchart: Off-page Connector 1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8"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19" name="Title 1"/>
          <p:cNvSpPr>
            <a:spLocks noGrp="1"/>
          </p:cNvSpPr>
          <p:nvPr>
            <p:ph type="title" hasCustomPrompt="1"/>
          </p:nvPr>
        </p:nvSpPr>
        <p:spPr>
          <a:xfrm>
            <a:off x="4672400" y="713261"/>
            <a:ext cx="15032883" cy="942733"/>
          </a:xfrm>
          <a:prstGeom prst="rect">
            <a:avLst/>
          </a:prstGeom>
        </p:spPr>
        <p:txBody>
          <a:bodyPr wrap="none" lIns="0" tIns="0" rIns="0" bIns="0" anchor="ctr">
            <a:noAutofit/>
          </a:bodyPr>
          <a:lstStyle>
            <a:lvl1pPr algn="ctr">
              <a:defRPr sz="6500" b="1" baseline="0">
                <a:solidFill>
                  <a:schemeClr val="bg1">
                    <a:lumMod val="95000"/>
                  </a:schemeClr>
                </a:solidFill>
              </a:defRPr>
            </a:lvl1pPr>
          </a:lstStyle>
          <a:p>
            <a:r>
              <a:rPr lang="en-US" dirty="0" smtClean="0"/>
              <a:t>Click To Edit Master Title Style</a:t>
            </a:r>
            <a:endParaRPr lang="en-US" dirty="0"/>
          </a:p>
        </p:txBody>
      </p:sp>
      <p:sp>
        <p:nvSpPr>
          <p:cNvPr id="20" name="Text Placeholder 3"/>
          <p:cNvSpPr>
            <a:spLocks noGrp="1"/>
          </p:cNvSpPr>
          <p:nvPr>
            <p:ph type="body" sz="half" idx="2" hasCustomPrompt="1"/>
          </p:nvPr>
        </p:nvSpPr>
        <p:spPr>
          <a:xfrm>
            <a:off x="6703856" y="1651920"/>
            <a:ext cx="10969943" cy="535325"/>
          </a:xfrm>
          <a:prstGeom prst="rect">
            <a:avLst/>
          </a:prstGeom>
        </p:spPr>
        <p:txBody>
          <a:bodyPr wrap="square" lIns="0" tIns="0" rIns="0" bIns="0" anchor="ctr">
            <a:noAutofit/>
          </a:bodyPr>
          <a:lstStyle>
            <a:lvl1pPr marL="0" indent="0" algn="ctr">
              <a:buNone/>
              <a:defRPr sz="3100" b="1" i="0" baseline="0">
                <a:solidFill>
                  <a:schemeClr val="bg1">
                    <a:lumMod val="9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Tree>
    <p:extLst>
      <p:ext uri="{BB962C8B-B14F-4D97-AF65-F5344CB8AC3E}">
        <p14:creationId xmlns:p14="http://schemas.microsoft.com/office/powerpoint/2010/main" val="3598414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17" name="Flowchart: Off-page Connector 1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8"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19" name="Title 1"/>
          <p:cNvSpPr>
            <a:spLocks noGrp="1"/>
          </p:cNvSpPr>
          <p:nvPr>
            <p:ph type="title" hasCustomPrompt="1"/>
          </p:nvPr>
        </p:nvSpPr>
        <p:spPr>
          <a:xfrm>
            <a:off x="4672400" y="713261"/>
            <a:ext cx="15032883" cy="942733"/>
          </a:xfrm>
          <a:prstGeom prst="rect">
            <a:avLst/>
          </a:prstGeom>
        </p:spPr>
        <p:txBody>
          <a:bodyPr wrap="none" lIns="0" tIns="0" rIns="0" bIns="0" anchor="ctr">
            <a:noAutofit/>
          </a:bodyPr>
          <a:lstStyle>
            <a:lvl1pPr algn="ctr">
              <a:defRPr sz="6500" b="1" baseline="0">
                <a:solidFill>
                  <a:schemeClr val="bg1">
                    <a:lumMod val="95000"/>
                  </a:schemeClr>
                </a:solidFill>
              </a:defRPr>
            </a:lvl1pPr>
          </a:lstStyle>
          <a:p>
            <a:r>
              <a:rPr lang="en-US" dirty="0" smtClean="0"/>
              <a:t>Click To Edit Master Title Style</a:t>
            </a:r>
            <a:endParaRPr lang="en-US" dirty="0"/>
          </a:p>
        </p:txBody>
      </p:sp>
      <p:sp>
        <p:nvSpPr>
          <p:cNvPr id="20" name="Text Placeholder 3"/>
          <p:cNvSpPr>
            <a:spLocks noGrp="1"/>
          </p:cNvSpPr>
          <p:nvPr>
            <p:ph type="body" sz="half" idx="2" hasCustomPrompt="1"/>
          </p:nvPr>
        </p:nvSpPr>
        <p:spPr>
          <a:xfrm>
            <a:off x="6703856" y="1651920"/>
            <a:ext cx="10969943" cy="535325"/>
          </a:xfrm>
          <a:prstGeom prst="rect">
            <a:avLst/>
          </a:prstGeom>
        </p:spPr>
        <p:txBody>
          <a:bodyPr wrap="square" lIns="0" tIns="0" rIns="0" bIns="0" anchor="ctr">
            <a:noAutofit/>
          </a:bodyPr>
          <a:lstStyle>
            <a:lvl1pPr marL="0" indent="0" algn="ctr">
              <a:buNone/>
              <a:defRPr sz="3100" b="1" i="0" baseline="0">
                <a:solidFill>
                  <a:schemeClr val="bg1">
                    <a:lumMod val="9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
        <p:nvSpPr>
          <p:cNvPr id="23" name="Picture Placeholder 6"/>
          <p:cNvSpPr>
            <a:spLocks noGrp="1"/>
          </p:cNvSpPr>
          <p:nvPr>
            <p:ph type="pic" sz="quarter" idx="10" hasCustomPrompt="1"/>
          </p:nvPr>
        </p:nvSpPr>
        <p:spPr>
          <a:xfrm>
            <a:off x="243775" y="2877719"/>
            <a:ext cx="5606861" cy="7052685"/>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24" name="Picture Placeholder 6"/>
          <p:cNvSpPr>
            <a:spLocks noGrp="1"/>
          </p:cNvSpPr>
          <p:nvPr>
            <p:ph type="pic" sz="quarter" idx="14" hasCustomPrompt="1"/>
          </p:nvPr>
        </p:nvSpPr>
        <p:spPr>
          <a:xfrm>
            <a:off x="6338188" y="2877719"/>
            <a:ext cx="5606861" cy="7052685"/>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25" name="Picture Placeholder 6"/>
          <p:cNvSpPr>
            <a:spLocks noGrp="1"/>
          </p:cNvSpPr>
          <p:nvPr>
            <p:ph type="pic" sz="quarter" idx="15" hasCustomPrompt="1"/>
          </p:nvPr>
        </p:nvSpPr>
        <p:spPr>
          <a:xfrm>
            <a:off x="12432601" y="2877719"/>
            <a:ext cx="5606861" cy="7052685"/>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26" name="Picture Placeholder 6"/>
          <p:cNvSpPr>
            <a:spLocks noGrp="1"/>
          </p:cNvSpPr>
          <p:nvPr>
            <p:ph type="pic" sz="quarter" idx="16" hasCustomPrompt="1"/>
          </p:nvPr>
        </p:nvSpPr>
        <p:spPr>
          <a:xfrm>
            <a:off x="18527014" y="2877719"/>
            <a:ext cx="5606861" cy="7052685"/>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Tree>
    <p:extLst>
      <p:ext uri="{BB962C8B-B14F-4D97-AF65-F5344CB8AC3E}">
        <p14:creationId xmlns:p14="http://schemas.microsoft.com/office/powerpoint/2010/main" val="3257666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Pictures 02">
    <p:spTree>
      <p:nvGrpSpPr>
        <p:cNvPr id="1" name=""/>
        <p:cNvGrpSpPr/>
        <p:nvPr/>
      </p:nvGrpSpPr>
      <p:grpSpPr>
        <a:xfrm>
          <a:off x="0" y="0"/>
          <a:ext cx="0" cy="0"/>
          <a:chOff x="0" y="0"/>
          <a:chExt cx="0" cy="0"/>
        </a:xfrm>
      </p:grpSpPr>
      <p:sp>
        <p:nvSpPr>
          <p:cNvPr id="17" name="Flowchart: Off-page Connector 1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8"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19" name="Title 1"/>
          <p:cNvSpPr>
            <a:spLocks noGrp="1"/>
          </p:cNvSpPr>
          <p:nvPr>
            <p:ph type="title" hasCustomPrompt="1"/>
          </p:nvPr>
        </p:nvSpPr>
        <p:spPr>
          <a:xfrm>
            <a:off x="4672400" y="713261"/>
            <a:ext cx="15032883" cy="942733"/>
          </a:xfrm>
          <a:prstGeom prst="rect">
            <a:avLst/>
          </a:prstGeom>
        </p:spPr>
        <p:txBody>
          <a:bodyPr wrap="none" lIns="0" tIns="0" rIns="0" bIns="0" anchor="ctr">
            <a:noAutofit/>
          </a:bodyPr>
          <a:lstStyle>
            <a:lvl1pPr algn="ctr">
              <a:defRPr sz="6500" b="1" baseline="0">
                <a:solidFill>
                  <a:schemeClr val="bg1">
                    <a:lumMod val="95000"/>
                  </a:schemeClr>
                </a:solidFill>
              </a:defRPr>
            </a:lvl1pPr>
          </a:lstStyle>
          <a:p>
            <a:r>
              <a:rPr lang="en-US" dirty="0" smtClean="0"/>
              <a:t>Click To Edit Master Title Style</a:t>
            </a:r>
            <a:endParaRPr lang="en-US" dirty="0"/>
          </a:p>
        </p:txBody>
      </p:sp>
      <p:sp>
        <p:nvSpPr>
          <p:cNvPr id="20" name="Text Placeholder 3"/>
          <p:cNvSpPr>
            <a:spLocks noGrp="1"/>
          </p:cNvSpPr>
          <p:nvPr>
            <p:ph type="body" sz="half" idx="2" hasCustomPrompt="1"/>
          </p:nvPr>
        </p:nvSpPr>
        <p:spPr>
          <a:xfrm>
            <a:off x="6703856" y="1651920"/>
            <a:ext cx="10969943" cy="535325"/>
          </a:xfrm>
          <a:prstGeom prst="rect">
            <a:avLst/>
          </a:prstGeom>
        </p:spPr>
        <p:txBody>
          <a:bodyPr wrap="square" lIns="0" tIns="0" rIns="0" bIns="0" anchor="ctr">
            <a:noAutofit/>
          </a:bodyPr>
          <a:lstStyle>
            <a:lvl1pPr marL="0" indent="0" algn="ctr">
              <a:buNone/>
              <a:defRPr sz="3100" b="1" i="0" baseline="0">
                <a:solidFill>
                  <a:schemeClr val="bg1">
                    <a:lumMod val="9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
        <p:nvSpPr>
          <p:cNvPr id="29" name="Picture Placeholder 6"/>
          <p:cNvSpPr>
            <a:spLocks noGrp="1"/>
          </p:cNvSpPr>
          <p:nvPr>
            <p:ph type="pic" sz="quarter" idx="10" hasCustomPrompt="1"/>
          </p:nvPr>
        </p:nvSpPr>
        <p:spPr>
          <a:xfrm>
            <a:off x="951541" y="2403088"/>
            <a:ext cx="6937262" cy="4730757"/>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30" name="Picture Placeholder 6"/>
          <p:cNvSpPr>
            <a:spLocks noGrp="1"/>
          </p:cNvSpPr>
          <p:nvPr>
            <p:ph type="pic" sz="quarter" idx="14" hasCustomPrompt="1"/>
          </p:nvPr>
        </p:nvSpPr>
        <p:spPr>
          <a:xfrm>
            <a:off x="8720199" y="2403088"/>
            <a:ext cx="6937262" cy="4730757"/>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31" name="Picture Placeholder 6"/>
          <p:cNvSpPr>
            <a:spLocks noGrp="1"/>
          </p:cNvSpPr>
          <p:nvPr>
            <p:ph type="pic" sz="quarter" idx="15" hasCustomPrompt="1"/>
          </p:nvPr>
        </p:nvSpPr>
        <p:spPr>
          <a:xfrm>
            <a:off x="16479297" y="2403088"/>
            <a:ext cx="6937262" cy="4730757"/>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32" name="Picture Placeholder 6"/>
          <p:cNvSpPr>
            <a:spLocks noGrp="1"/>
          </p:cNvSpPr>
          <p:nvPr>
            <p:ph type="pic" sz="quarter" idx="16" hasCustomPrompt="1"/>
          </p:nvPr>
        </p:nvSpPr>
        <p:spPr>
          <a:xfrm>
            <a:off x="951541" y="7612343"/>
            <a:ext cx="6937262" cy="4730757"/>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33" name="Picture Placeholder 6"/>
          <p:cNvSpPr>
            <a:spLocks noGrp="1"/>
          </p:cNvSpPr>
          <p:nvPr>
            <p:ph type="pic" sz="quarter" idx="17" hasCustomPrompt="1"/>
          </p:nvPr>
        </p:nvSpPr>
        <p:spPr>
          <a:xfrm>
            <a:off x="16479297" y="7612343"/>
            <a:ext cx="6937262" cy="4730757"/>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34" name="Picture Placeholder 6"/>
          <p:cNvSpPr>
            <a:spLocks noGrp="1"/>
          </p:cNvSpPr>
          <p:nvPr>
            <p:ph type="pic" sz="quarter" idx="18" hasCustomPrompt="1"/>
          </p:nvPr>
        </p:nvSpPr>
        <p:spPr>
          <a:xfrm>
            <a:off x="8720199" y="7612343"/>
            <a:ext cx="6937262" cy="4730757"/>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Tree>
    <p:extLst>
      <p:ext uri="{BB962C8B-B14F-4D97-AF65-F5344CB8AC3E}">
        <p14:creationId xmlns:p14="http://schemas.microsoft.com/office/powerpoint/2010/main" val="3702892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Four Pictures">
    <p:spTree>
      <p:nvGrpSpPr>
        <p:cNvPr id="1" name=""/>
        <p:cNvGrpSpPr/>
        <p:nvPr/>
      </p:nvGrpSpPr>
      <p:grpSpPr>
        <a:xfrm>
          <a:off x="0" y="0"/>
          <a:ext cx="0" cy="0"/>
          <a:chOff x="0" y="0"/>
          <a:chExt cx="0" cy="0"/>
        </a:xfrm>
      </p:grpSpPr>
      <p:sp>
        <p:nvSpPr>
          <p:cNvPr id="17" name="Flowchart: Off-page Connector 1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8"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19" name="Title 1"/>
          <p:cNvSpPr>
            <a:spLocks noGrp="1"/>
          </p:cNvSpPr>
          <p:nvPr>
            <p:ph type="title" hasCustomPrompt="1"/>
          </p:nvPr>
        </p:nvSpPr>
        <p:spPr>
          <a:xfrm>
            <a:off x="4672400" y="713261"/>
            <a:ext cx="15032883" cy="942733"/>
          </a:xfrm>
          <a:prstGeom prst="rect">
            <a:avLst/>
          </a:prstGeom>
        </p:spPr>
        <p:txBody>
          <a:bodyPr wrap="none" lIns="0" tIns="0" rIns="0" bIns="0" anchor="ctr">
            <a:noAutofit/>
          </a:bodyPr>
          <a:lstStyle>
            <a:lvl1pPr algn="ctr">
              <a:defRPr sz="6500" b="1" baseline="0">
                <a:solidFill>
                  <a:schemeClr val="bg1">
                    <a:lumMod val="95000"/>
                  </a:schemeClr>
                </a:solidFill>
              </a:defRPr>
            </a:lvl1pPr>
          </a:lstStyle>
          <a:p>
            <a:r>
              <a:rPr lang="en-US" dirty="0" smtClean="0"/>
              <a:t>Click To Edit Master Title Style</a:t>
            </a:r>
            <a:endParaRPr lang="en-US" dirty="0"/>
          </a:p>
        </p:txBody>
      </p:sp>
      <p:sp>
        <p:nvSpPr>
          <p:cNvPr id="20" name="Text Placeholder 3"/>
          <p:cNvSpPr>
            <a:spLocks noGrp="1"/>
          </p:cNvSpPr>
          <p:nvPr>
            <p:ph type="body" sz="half" idx="2" hasCustomPrompt="1"/>
          </p:nvPr>
        </p:nvSpPr>
        <p:spPr>
          <a:xfrm>
            <a:off x="6703856" y="1651920"/>
            <a:ext cx="10969943" cy="535325"/>
          </a:xfrm>
          <a:prstGeom prst="rect">
            <a:avLst/>
          </a:prstGeom>
        </p:spPr>
        <p:txBody>
          <a:bodyPr wrap="square" lIns="0" tIns="0" rIns="0" bIns="0" anchor="ctr">
            <a:noAutofit/>
          </a:bodyPr>
          <a:lstStyle>
            <a:lvl1pPr marL="0" indent="0" algn="ctr">
              <a:buNone/>
              <a:defRPr sz="3100" b="1" i="0" baseline="0">
                <a:solidFill>
                  <a:schemeClr val="bg1">
                    <a:lumMod val="9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
        <p:nvSpPr>
          <p:cNvPr id="23" name="Picture Placeholder 6"/>
          <p:cNvSpPr>
            <a:spLocks noGrp="1"/>
          </p:cNvSpPr>
          <p:nvPr>
            <p:ph type="pic" sz="quarter" idx="10" hasCustomPrompt="1"/>
          </p:nvPr>
        </p:nvSpPr>
        <p:spPr>
          <a:xfrm>
            <a:off x="243775" y="2877719"/>
            <a:ext cx="5606861" cy="7052685"/>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24" name="Picture Placeholder 6"/>
          <p:cNvSpPr>
            <a:spLocks noGrp="1"/>
          </p:cNvSpPr>
          <p:nvPr>
            <p:ph type="pic" sz="quarter" idx="14" hasCustomPrompt="1"/>
          </p:nvPr>
        </p:nvSpPr>
        <p:spPr>
          <a:xfrm>
            <a:off x="6338188" y="2877719"/>
            <a:ext cx="5606861" cy="7052685"/>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25" name="Picture Placeholder 6"/>
          <p:cNvSpPr>
            <a:spLocks noGrp="1"/>
          </p:cNvSpPr>
          <p:nvPr>
            <p:ph type="pic" sz="quarter" idx="15" hasCustomPrompt="1"/>
          </p:nvPr>
        </p:nvSpPr>
        <p:spPr>
          <a:xfrm>
            <a:off x="12432601" y="2877719"/>
            <a:ext cx="5606861" cy="7052685"/>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26" name="Picture Placeholder 6"/>
          <p:cNvSpPr>
            <a:spLocks noGrp="1"/>
          </p:cNvSpPr>
          <p:nvPr>
            <p:ph type="pic" sz="quarter" idx="16" hasCustomPrompt="1"/>
          </p:nvPr>
        </p:nvSpPr>
        <p:spPr>
          <a:xfrm>
            <a:off x="18527014" y="2877719"/>
            <a:ext cx="5606861" cy="7052685"/>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Tree>
    <p:extLst>
      <p:ext uri="{BB962C8B-B14F-4D97-AF65-F5344CB8AC3E}">
        <p14:creationId xmlns:p14="http://schemas.microsoft.com/office/powerpoint/2010/main" val="3763099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592523" y="431817"/>
            <a:ext cx="11757137" cy="12852400"/>
          </a:xfrm>
          <a:prstGeom prst="round1Rect">
            <a:avLst>
              <a:gd name="adj" fmla="val 5318"/>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13" name="Picture Placeholder 6"/>
          <p:cNvSpPr>
            <a:spLocks noGrp="1"/>
          </p:cNvSpPr>
          <p:nvPr>
            <p:ph type="pic" sz="quarter" idx="11" hasCustomPrompt="1"/>
          </p:nvPr>
        </p:nvSpPr>
        <p:spPr>
          <a:xfrm>
            <a:off x="12810396" y="433441"/>
            <a:ext cx="10973622" cy="9036079"/>
          </a:xfrm>
          <a:prstGeom prst="round1Rect">
            <a:avLst>
              <a:gd name="adj" fmla="val 6441"/>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14" name="Picture Placeholder 6"/>
          <p:cNvSpPr>
            <a:spLocks noGrp="1"/>
          </p:cNvSpPr>
          <p:nvPr>
            <p:ph type="pic" sz="quarter" idx="12" hasCustomPrompt="1"/>
          </p:nvPr>
        </p:nvSpPr>
        <p:spPr>
          <a:xfrm>
            <a:off x="12810396" y="9957773"/>
            <a:ext cx="10973622" cy="3324768"/>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Tree>
    <p:extLst>
      <p:ext uri="{BB962C8B-B14F-4D97-AF65-F5344CB8AC3E}">
        <p14:creationId xmlns:p14="http://schemas.microsoft.com/office/powerpoint/2010/main" val="812295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6" name="Picture Placeholder 6"/>
          <p:cNvSpPr>
            <a:spLocks noGrp="1"/>
          </p:cNvSpPr>
          <p:nvPr>
            <p:ph type="pic" sz="quarter" idx="13" hasCustomPrompt="1"/>
          </p:nvPr>
        </p:nvSpPr>
        <p:spPr>
          <a:xfrm>
            <a:off x="592532" y="431800"/>
            <a:ext cx="11289155" cy="9036079"/>
          </a:xfrm>
          <a:prstGeom prst="round1Rect">
            <a:avLst>
              <a:gd name="adj" fmla="val 6441"/>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7" name="Picture Placeholder 6"/>
          <p:cNvSpPr>
            <a:spLocks noGrp="1"/>
          </p:cNvSpPr>
          <p:nvPr>
            <p:ph type="pic" sz="quarter" idx="14" hasCustomPrompt="1"/>
          </p:nvPr>
        </p:nvSpPr>
        <p:spPr>
          <a:xfrm>
            <a:off x="592532" y="9957773"/>
            <a:ext cx="11289155" cy="3324768"/>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8" name="Picture Placeholder 6"/>
          <p:cNvSpPr>
            <a:spLocks noGrp="1"/>
          </p:cNvSpPr>
          <p:nvPr>
            <p:ph type="pic" sz="quarter" idx="15" hasCustomPrompt="1"/>
          </p:nvPr>
        </p:nvSpPr>
        <p:spPr>
          <a:xfrm>
            <a:off x="12496000" y="431800"/>
            <a:ext cx="11289155" cy="9036079"/>
          </a:xfrm>
          <a:prstGeom prst="round1Rect">
            <a:avLst>
              <a:gd name="adj" fmla="val 6441"/>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9" name="Picture Placeholder 6"/>
          <p:cNvSpPr>
            <a:spLocks noGrp="1"/>
          </p:cNvSpPr>
          <p:nvPr>
            <p:ph type="pic" sz="quarter" idx="16" hasCustomPrompt="1"/>
          </p:nvPr>
        </p:nvSpPr>
        <p:spPr>
          <a:xfrm>
            <a:off x="12496000" y="9957773"/>
            <a:ext cx="11289155" cy="3324768"/>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Tree>
    <p:extLst>
      <p:ext uri="{BB962C8B-B14F-4D97-AF65-F5344CB8AC3E}">
        <p14:creationId xmlns:p14="http://schemas.microsoft.com/office/powerpoint/2010/main" val="2349627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26" name="Picture Placeholder 6"/>
          <p:cNvSpPr>
            <a:spLocks noGrp="1"/>
          </p:cNvSpPr>
          <p:nvPr>
            <p:ph type="pic" sz="quarter" idx="10" hasCustomPrompt="1"/>
          </p:nvPr>
        </p:nvSpPr>
        <p:spPr>
          <a:xfrm>
            <a:off x="974257" y="7251340"/>
            <a:ext cx="5353195" cy="4732133"/>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27" name="Picture Placeholder 6"/>
          <p:cNvSpPr>
            <a:spLocks noGrp="1"/>
          </p:cNvSpPr>
          <p:nvPr>
            <p:ph type="pic" sz="quarter" idx="11" hasCustomPrompt="1"/>
          </p:nvPr>
        </p:nvSpPr>
        <p:spPr>
          <a:xfrm>
            <a:off x="6685940" y="2877715"/>
            <a:ext cx="5353195" cy="4732133"/>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28" name="Picture Placeholder 6"/>
          <p:cNvSpPr>
            <a:spLocks noGrp="1"/>
          </p:cNvSpPr>
          <p:nvPr>
            <p:ph type="pic" sz="quarter" idx="12" hasCustomPrompt="1"/>
          </p:nvPr>
        </p:nvSpPr>
        <p:spPr>
          <a:xfrm>
            <a:off x="12339081" y="7251340"/>
            <a:ext cx="5353195" cy="4732133"/>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29" name="Picture Placeholder 6"/>
          <p:cNvSpPr>
            <a:spLocks noGrp="1"/>
          </p:cNvSpPr>
          <p:nvPr>
            <p:ph type="pic" sz="quarter" idx="13" hasCustomPrompt="1"/>
          </p:nvPr>
        </p:nvSpPr>
        <p:spPr>
          <a:xfrm>
            <a:off x="18021487" y="2877715"/>
            <a:ext cx="5353195" cy="4732133"/>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12" name="Down Arrow Callout 11"/>
          <p:cNvSpPr/>
          <p:nvPr userDrawn="1"/>
        </p:nvSpPr>
        <p:spPr>
          <a:xfrm>
            <a:off x="974245" y="2847858"/>
            <a:ext cx="5353199" cy="5324999"/>
          </a:xfrm>
          <a:prstGeom prst="downArrowCallout">
            <a:avLst>
              <a:gd name="adj1" fmla="val 23554"/>
              <a:gd name="adj2" fmla="val 10346"/>
              <a:gd name="adj3" fmla="val 10003"/>
              <a:gd name="adj4" fmla="val 89997"/>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430725">
              <a:spcBef>
                <a:spcPct val="20000"/>
              </a:spcBef>
              <a:defRPr/>
            </a:pPr>
            <a:endParaRPr lang="en-US" sz="11800" dirty="0" smtClean="0">
              <a:solidFill>
                <a:prstClr val="white"/>
              </a:solidFill>
              <a:latin typeface="FontAwesome" pitchFamily="2" charset="0"/>
            </a:endParaRPr>
          </a:p>
          <a:p>
            <a:pPr algn="ctr" defTabSz="2430725">
              <a:spcBef>
                <a:spcPct val="20000"/>
              </a:spcBef>
              <a:defRPr/>
            </a:pPr>
            <a:endParaRPr lang="en-US" sz="3100" b="1" dirty="0" smtClean="0">
              <a:solidFill>
                <a:prstClr val="white">
                  <a:lumMod val="95000"/>
                </a:prstClr>
              </a:solidFill>
            </a:endParaRPr>
          </a:p>
        </p:txBody>
      </p:sp>
      <p:sp>
        <p:nvSpPr>
          <p:cNvPr id="13" name="Up Arrow Callout 12"/>
          <p:cNvSpPr/>
          <p:nvPr userDrawn="1"/>
        </p:nvSpPr>
        <p:spPr>
          <a:xfrm>
            <a:off x="6685927" y="6636663"/>
            <a:ext cx="5353199" cy="5376653"/>
          </a:xfrm>
          <a:prstGeom prst="upArrowCallout">
            <a:avLst>
              <a:gd name="adj1" fmla="val 25000"/>
              <a:gd name="adj2" fmla="val 9346"/>
              <a:gd name="adj3" fmla="val 11156"/>
              <a:gd name="adj4" fmla="val 88844"/>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430725">
              <a:spcBef>
                <a:spcPct val="20000"/>
              </a:spcBef>
              <a:defRPr/>
            </a:pPr>
            <a:endParaRPr lang="en-US" sz="11000" dirty="0" smtClean="0">
              <a:solidFill>
                <a:prstClr val="white"/>
              </a:solidFill>
              <a:latin typeface="FontAwesome" pitchFamily="2" charset="0"/>
            </a:endParaRPr>
          </a:p>
        </p:txBody>
      </p:sp>
      <p:sp>
        <p:nvSpPr>
          <p:cNvPr id="15" name="Down Arrow Callout 14"/>
          <p:cNvSpPr/>
          <p:nvPr userDrawn="1"/>
        </p:nvSpPr>
        <p:spPr>
          <a:xfrm>
            <a:off x="12339065" y="2847858"/>
            <a:ext cx="5353199" cy="5324999"/>
          </a:xfrm>
          <a:prstGeom prst="downArrowCallout">
            <a:avLst>
              <a:gd name="adj1" fmla="val 23554"/>
              <a:gd name="adj2" fmla="val 10346"/>
              <a:gd name="adj3" fmla="val 10003"/>
              <a:gd name="adj4" fmla="val 89997"/>
            </a:avLst>
          </a:prstGeom>
          <a:solidFill>
            <a:schemeClr val="accent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430725">
              <a:spcBef>
                <a:spcPct val="20000"/>
              </a:spcBef>
              <a:defRPr/>
            </a:pPr>
            <a:r>
              <a:rPr lang="en-US" sz="2700" dirty="0" smtClean="0">
                <a:solidFill>
                  <a:prstClr val="white"/>
                </a:solidFill>
              </a:rPr>
              <a:t> </a:t>
            </a:r>
          </a:p>
        </p:txBody>
      </p:sp>
      <p:sp>
        <p:nvSpPr>
          <p:cNvPr id="17" name="Up Arrow Callout 16"/>
          <p:cNvSpPr/>
          <p:nvPr userDrawn="1"/>
        </p:nvSpPr>
        <p:spPr>
          <a:xfrm>
            <a:off x="18021475" y="6636663"/>
            <a:ext cx="5353199" cy="5376653"/>
          </a:xfrm>
          <a:prstGeom prst="upArrowCallout">
            <a:avLst>
              <a:gd name="adj1" fmla="val 25000"/>
              <a:gd name="adj2" fmla="val 9346"/>
              <a:gd name="adj3" fmla="val 11156"/>
              <a:gd name="adj4" fmla="val 88844"/>
            </a:avLst>
          </a:prstGeom>
          <a:solidFill>
            <a:schemeClr val="accent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430725">
              <a:spcBef>
                <a:spcPct val="20000"/>
              </a:spcBef>
              <a:defRPr/>
            </a:pPr>
            <a:r>
              <a:rPr lang="en-US" sz="16100" dirty="0" smtClean="0">
                <a:solidFill>
                  <a:prstClr val="white"/>
                </a:solidFill>
                <a:latin typeface="FontAwesome" pitchFamily="2" charset="0"/>
              </a:rPr>
              <a:t/>
            </a:r>
            <a:br>
              <a:rPr lang="en-US" sz="16100" dirty="0" smtClean="0">
                <a:solidFill>
                  <a:prstClr val="white"/>
                </a:solidFill>
                <a:latin typeface="FontAwesome" pitchFamily="2" charset="0"/>
              </a:rPr>
            </a:br>
            <a:endParaRPr lang="en-US" sz="3100" b="1" dirty="0" smtClean="0">
              <a:solidFill>
                <a:prstClr val="white">
                  <a:lumMod val="95000"/>
                </a:prstClr>
              </a:solidFill>
            </a:endParaRPr>
          </a:p>
        </p:txBody>
      </p:sp>
      <p:sp>
        <p:nvSpPr>
          <p:cNvPr id="30" name="Flowchart: Off-page Connector 29"/>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31" name="Slide Number Placeholder 4"/>
          <p:cNvSpPr>
            <a:spLocks noGrp="1"/>
          </p:cNvSpPr>
          <p:nvPr>
            <p:ph type="sldNum" sz="quarter" idx="14"/>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32" name="Title 1"/>
          <p:cNvSpPr>
            <a:spLocks noGrp="1"/>
          </p:cNvSpPr>
          <p:nvPr>
            <p:ph type="title" hasCustomPrompt="1"/>
          </p:nvPr>
        </p:nvSpPr>
        <p:spPr>
          <a:xfrm>
            <a:off x="4672400" y="713261"/>
            <a:ext cx="15032883" cy="942733"/>
          </a:xfrm>
          <a:prstGeom prst="rect">
            <a:avLst/>
          </a:prstGeom>
        </p:spPr>
        <p:txBody>
          <a:bodyPr wrap="none" lIns="0" tIns="0" rIns="0" bIns="0" anchor="ctr">
            <a:noAutofit/>
          </a:bodyPr>
          <a:lstStyle>
            <a:lvl1pPr algn="ctr">
              <a:defRPr sz="6500" b="1" baseline="0">
                <a:solidFill>
                  <a:schemeClr val="tx1">
                    <a:lumMod val="90000"/>
                    <a:lumOff val="10000"/>
                  </a:schemeClr>
                </a:solidFill>
              </a:defRPr>
            </a:lvl1pPr>
          </a:lstStyle>
          <a:p>
            <a:r>
              <a:rPr lang="en-US" dirty="0" smtClean="0"/>
              <a:t>Click To Edit Master Title Style</a:t>
            </a:r>
            <a:endParaRPr lang="en-US" dirty="0"/>
          </a:p>
        </p:txBody>
      </p:sp>
      <p:sp>
        <p:nvSpPr>
          <p:cNvPr id="33" name="Text Placeholder 3"/>
          <p:cNvSpPr>
            <a:spLocks noGrp="1"/>
          </p:cNvSpPr>
          <p:nvPr>
            <p:ph type="body" sz="half" idx="2" hasCustomPrompt="1"/>
          </p:nvPr>
        </p:nvSpPr>
        <p:spPr>
          <a:xfrm>
            <a:off x="6703856" y="1651920"/>
            <a:ext cx="10969943" cy="535325"/>
          </a:xfrm>
          <a:prstGeom prst="rect">
            <a:avLst/>
          </a:prstGeom>
        </p:spPr>
        <p:txBody>
          <a:bodyPr wrap="square" lIns="0" tIns="0" rIns="0" bIns="0" anchor="ctr">
            <a:noAutofit/>
          </a:bodyPr>
          <a:lstStyle>
            <a:lvl1pPr marL="0" indent="0" algn="ctr">
              <a:buNone/>
              <a:defRPr sz="3100" b="1" i="0" baseline="0">
                <a:solidFill>
                  <a:schemeClr val="bg1">
                    <a:lumMod val="7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Tree>
    <p:extLst>
      <p:ext uri="{BB962C8B-B14F-4D97-AF65-F5344CB8AC3E}">
        <p14:creationId xmlns:p14="http://schemas.microsoft.com/office/powerpoint/2010/main" val="1177706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par>
                                <p:cTn id="18" presetID="2" presetClass="entr" presetSubtype="4" accel="50000" decel="5000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anim calcmode="lin" valueType="num">
                                      <p:cBhvr>
                                        <p:cTn id="25" dur="500" fill="hold"/>
                                        <p:tgtEl>
                                          <p:spTgt spid="32"/>
                                        </p:tgtEl>
                                        <p:attrNameLst>
                                          <p:attrName>ppt_x</p:attrName>
                                        </p:attrNameLst>
                                      </p:cBhvr>
                                      <p:tavLst>
                                        <p:tav tm="0">
                                          <p:val>
                                            <p:strVal val="#ppt_x"/>
                                          </p:val>
                                        </p:tav>
                                        <p:tav tm="100000">
                                          <p:val>
                                            <p:strVal val="#ppt_x"/>
                                          </p:val>
                                        </p:tav>
                                      </p:tavLst>
                                    </p:anim>
                                    <p:anim calcmode="lin" valueType="num">
                                      <p:cBhvr>
                                        <p:cTn id="26" dur="500" fill="hold"/>
                                        <p:tgtEl>
                                          <p:spTgt spid="32"/>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fade">
                                      <p:cBhvr>
                                        <p:cTn id="30"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7" grpId="0" animBg="1"/>
      <p:bldP spid="32" grpId="0"/>
      <p:bldP spid="33"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ne Picture with three Columes">
    <p:spTree>
      <p:nvGrpSpPr>
        <p:cNvPr id="1" name=""/>
        <p:cNvGrpSpPr/>
        <p:nvPr/>
      </p:nvGrpSpPr>
      <p:grpSpPr>
        <a:xfrm>
          <a:off x="0" y="0"/>
          <a:ext cx="0" cy="0"/>
          <a:chOff x="0" y="0"/>
          <a:chExt cx="0" cy="0"/>
        </a:xfrm>
      </p:grpSpPr>
      <p:sp>
        <p:nvSpPr>
          <p:cNvPr id="30" name="Flowchart: Off-page Connector 29"/>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31" name="Slide Number Placeholder 4"/>
          <p:cNvSpPr>
            <a:spLocks noGrp="1"/>
          </p:cNvSpPr>
          <p:nvPr>
            <p:ph type="sldNum" sz="quarter" idx="14"/>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32" name="Title 1"/>
          <p:cNvSpPr>
            <a:spLocks noGrp="1"/>
          </p:cNvSpPr>
          <p:nvPr>
            <p:ph type="title" hasCustomPrompt="1"/>
          </p:nvPr>
        </p:nvSpPr>
        <p:spPr>
          <a:xfrm>
            <a:off x="4672400" y="713261"/>
            <a:ext cx="15032883" cy="942733"/>
          </a:xfrm>
          <a:prstGeom prst="rect">
            <a:avLst/>
          </a:prstGeom>
        </p:spPr>
        <p:txBody>
          <a:bodyPr wrap="none" lIns="0" tIns="0" rIns="0" bIns="0" anchor="ctr">
            <a:noAutofit/>
          </a:bodyPr>
          <a:lstStyle>
            <a:lvl1pPr algn="ctr">
              <a:defRPr sz="6500" b="1" baseline="0">
                <a:solidFill>
                  <a:schemeClr val="bg1">
                    <a:lumMod val="95000"/>
                  </a:schemeClr>
                </a:solidFill>
              </a:defRPr>
            </a:lvl1pPr>
          </a:lstStyle>
          <a:p>
            <a:r>
              <a:rPr lang="en-US" dirty="0" smtClean="0"/>
              <a:t>Click To Edit Master Title Style</a:t>
            </a:r>
            <a:endParaRPr lang="en-US" dirty="0"/>
          </a:p>
        </p:txBody>
      </p:sp>
      <p:sp>
        <p:nvSpPr>
          <p:cNvPr id="33" name="Text Placeholder 3"/>
          <p:cNvSpPr>
            <a:spLocks noGrp="1"/>
          </p:cNvSpPr>
          <p:nvPr>
            <p:ph type="body" sz="half" idx="2" hasCustomPrompt="1"/>
          </p:nvPr>
        </p:nvSpPr>
        <p:spPr>
          <a:xfrm>
            <a:off x="6703856" y="1651920"/>
            <a:ext cx="10969943" cy="535325"/>
          </a:xfrm>
          <a:prstGeom prst="rect">
            <a:avLst/>
          </a:prstGeom>
        </p:spPr>
        <p:txBody>
          <a:bodyPr wrap="square" lIns="0" tIns="0" rIns="0" bIns="0" anchor="ctr">
            <a:noAutofit/>
          </a:bodyPr>
          <a:lstStyle>
            <a:lvl1pPr marL="0" indent="0" algn="ctr">
              <a:buNone/>
              <a:defRPr sz="3100" b="1" i="0" baseline="0">
                <a:solidFill>
                  <a:schemeClr val="bg1">
                    <a:lumMod val="9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
        <p:nvSpPr>
          <p:cNvPr id="14" name="Down Arrow Callout 13"/>
          <p:cNvSpPr/>
          <p:nvPr userDrawn="1"/>
        </p:nvSpPr>
        <p:spPr>
          <a:xfrm>
            <a:off x="12383277" y="3324777"/>
            <a:ext cx="4943095" cy="8602646"/>
          </a:xfrm>
          <a:prstGeom prst="downArrowCallout">
            <a:avLst>
              <a:gd name="adj1" fmla="val 25000"/>
              <a:gd name="adj2" fmla="val 6698"/>
              <a:gd name="adj3" fmla="val 4369"/>
              <a:gd name="adj4" fmla="val 97489"/>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6" name="Down Arrow Callout 15"/>
          <p:cNvSpPr/>
          <p:nvPr userDrawn="1"/>
        </p:nvSpPr>
        <p:spPr>
          <a:xfrm>
            <a:off x="7077477" y="3324777"/>
            <a:ext cx="4943095" cy="8602646"/>
          </a:xfrm>
          <a:prstGeom prst="downArrowCallout">
            <a:avLst>
              <a:gd name="adj1" fmla="val 25000"/>
              <a:gd name="adj2" fmla="val 6698"/>
              <a:gd name="adj3" fmla="val 4369"/>
              <a:gd name="adj4" fmla="val 97489"/>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9" name="Down Arrow Callout 18"/>
          <p:cNvSpPr/>
          <p:nvPr userDrawn="1"/>
        </p:nvSpPr>
        <p:spPr>
          <a:xfrm>
            <a:off x="17689079" y="3324777"/>
            <a:ext cx="4943095" cy="8602646"/>
          </a:xfrm>
          <a:prstGeom prst="downArrowCallout">
            <a:avLst>
              <a:gd name="adj1" fmla="val 25000"/>
              <a:gd name="adj2" fmla="val 6698"/>
              <a:gd name="adj3" fmla="val 4369"/>
              <a:gd name="adj4" fmla="val 97489"/>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21" name="Picture Placeholder 6"/>
          <p:cNvSpPr>
            <a:spLocks noGrp="1"/>
          </p:cNvSpPr>
          <p:nvPr>
            <p:ph type="pic" sz="quarter" idx="15" hasCustomPrompt="1"/>
          </p:nvPr>
        </p:nvSpPr>
        <p:spPr>
          <a:xfrm>
            <a:off x="1771678" y="3324771"/>
            <a:ext cx="4943095" cy="8602646"/>
          </a:xfrm>
          <a:prstGeom prst="downArrowCallout">
            <a:avLst>
              <a:gd name="adj1" fmla="val 26120"/>
              <a:gd name="adj2" fmla="val 6382"/>
              <a:gd name="adj3" fmla="val 5273"/>
              <a:gd name="adj4" fmla="val 96969"/>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Tree>
    <p:extLst>
      <p:ext uri="{BB962C8B-B14F-4D97-AF65-F5344CB8AC3E}">
        <p14:creationId xmlns:p14="http://schemas.microsoft.com/office/powerpoint/2010/main" val="3905156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fade">
                                      <p:cBhvr>
                                        <p:cTn id="13" dur="500"/>
                                        <p:tgtEl>
                                          <p:spTgt spid="33">
                                            <p:txEl>
                                              <p:pRg st="0" end="0"/>
                                            </p:txEl>
                                          </p:spTgt>
                                        </p:tgtEl>
                                      </p:cBhvr>
                                    </p:animEffect>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14" grpId="0" animBg="1"/>
      <p:bldP spid="16" grpId="0" animBg="1"/>
      <p:bldP spid="19" grpId="0"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ulome With Picture">
    <p:spTree>
      <p:nvGrpSpPr>
        <p:cNvPr id="1" name=""/>
        <p:cNvGrpSpPr/>
        <p:nvPr/>
      </p:nvGrpSpPr>
      <p:grpSpPr>
        <a:xfrm>
          <a:off x="0" y="0"/>
          <a:ext cx="0" cy="0"/>
          <a:chOff x="0" y="0"/>
          <a:chExt cx="0" cy="0"/>
        </a:xfrm>
      </p:grpSpPr>
      <p:sp>
        <p:nvSpPr>
          <p:cNvPr id="17" name="Flowchart: Off-page Connector 1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8" name="Slide Number Placeholder 4"/>
          <p:cNvSpPr>
            <a:spLocks noGrp="1"/>
          </p:cNvSpPr>
          <p:nvPr>
            <p:ph type="sldNum" sz="quarter" idx="13"/>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9" name="Flowchart: Off-page Connector 8"/>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10" name="Slide Number Placeholder 4"/>
          <p:cNvSpPr txBox="1">
            <a:spLocks/>
          </p:cNvSpPr>
          <p:nvPr userDrawn="1"/>
        </p:nvSpPr>
        <p:spPr>
          <a:xfrm>
            <a:off x="23280362" y="12681749"/>
            <a:ext cx="1220165" cy="732365"/>
          </a:xfrm>
          <a:prstGeom prst="rect">
            <a:avLst/>
          </a:prstGeom>
        </p:spPr>
        <p:txBody>
          <a:bodyPr lIns="91180" tIns="45589" rIns="91180" bIns="45589" anchor="ctr"/>
          <a:lstStyle>
            <a:lvl1pPr algn="ctr">
              <a:defRPr sz="1000" b="1">
                <a:solidFill>
                  <a:schemeClr val="tx1">
                    <a:lumMod val="75000"/>
                    <a:lumOff val="25000"/>
                  </a:schemeClr>
                </a:solidFill>
              </a:defRPr>
            </a:lvl1pPr>
          </a:lstStyle>
          <a:p>
            <a:pPr defTabSz="2742341">
              <a:defRPr/>
            </a:pPr>
            <a:fld id="{C136B7D2-B98C-44FD-8D04-7EC62A564975}" type="slidenum">
              <a:rPr lang="en-US" sz="2700" smtClean="0">
                <a:solidFill>
                  <a:prstClr val="black">
                    <a:lumMod val="75000"/>
                    <a:lumOff val="25000"/>
                  </a:prstClr>
                </a:solidFill>
              </a:rPr>
              <a:pPr defTabSz="2742341">
                <a:defRPr/>
              </a:pPr>
              <a:t>‹#›</a:t>
            </a:fld>
            <a:endParaRPr lang="en-US" sz="2700" dirty="0">
              <a:solidFill>
                <a:prstClr val="black">
                  <a:lumMod val="75000"/>
                  <a:lumOff val="25000"/>
                </a:prstClr>
              </a:solidFill>
            </a:endParaRPr>
          </a:p>
        </p:txBody>
      </p:sp>
      <p:sp>
        <p:nvSpPr>
          <p:cNvPr id="11" name="Title 1"/>
          <p:cNvSpPr>
            <a:spLocks noGrp="1"/>
          </p:cNvSpPr>
          <p:nvPr>
            <p:ph type="title" hasCustomPrompt="1"/>
          </p:nvPr>
        </p:nvSpPr>
        <p:spPr>
          <a:xfrm>
            <a:off x="4672400" y="713261"/>
            <a:ext cx="15032883" cy="942733"/>
          </a:xfrm>
          <a:prstGeom prst="rect">
            <a:avLst/>
          </a:prstGeom>
        </p:spPr>
        <p:txBody>
          <a:bodyPr wrap="none" lIns="0" tIns="0" rIns="0" bIns="0" anchor="ctr">
            <a:noAutofit/>
          </a:bodyPr>
          <a:lstStyle>
            <a:lvl1pPr algn="ctr">
              <a:defRPr sz="6500" b="1" baseline="0">
                <a:solidFill>
                  <a:schemeClr val="bg1">
                    <a:lumMod val="95000"/>
                  </a:schemeClr>
                </a:solidFill>
              </a:defRPr>
            </a:lvl1pPr>
          </a:lstStyle>
          <a:p>
            <a:r>
              <a:rPr lang="en-US" dirty="0" smtClean="0"/>
              <a:t>Click To Edit Master Title Style</a:t>
            </a:r>
            <a:endParaRPr lang="en-US" dirty="0"/>
          </a:p>
        </p:txBody>
      </p:sp>
      <p:sp>
        <p:nvSpPr>
          <p:cNvPr id="12" name="Text Placeholder 3"/>
          <p:cNvSpPr>
            <a:spLocks noGrp="1"/>
          </p:cNvSpPr>
          <p:nvPr>
            <p:ph type="body" sz="half" idx="2" hasCustomPrompt="1"/>
          </p:nvPr>
        </p:nvSpPr>
        <p:spPr>
          <a:xfrm>
            <a:off x="6703856" y="1651920"/>
            <a:ext cx="10969943" cy="535325"/>
          </a:xfrm>
          <a:prstGeom prst="rect">
            <a:avLst/>
          </a:prstGeom>
        </p:spPr>
        <p:txBody>
          <a:bodyPr wrap="square" lIns="0" tIns="0" rIns="0" bIns="0" anchor="ctr">
            <a:noAutofit/>
          </a:bodyPr>
          <a:lstStyle>
            <a:lvl1pPr marL="0" indent="0" algn="ctr">
              <a:buNone/>
              <a:defRPr sz="3100" b="1" i="0" baseline="0">
                <a:solidFill>
                  <a:schemeClr val="bg1">
                    <a:lumMod val="9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
        <p:nvSpPr>
          <p:cNvPr id="28" name="Picture Placeholder 6"/>
          <p:cNvSpPr>
            <a:spLocks noGrp="1"/>
          </p:cNvSpPr>
          <p:nvPr>
            <p:ph type="pic" sz="quarter" idx="10" hasCustomPrompt="1"/>
          </p:nvPr>
        </p:nvSpPr>
        <p:spPr>
          <a:xfrm>
            <a:off x="1791721" y="2897793"/>
            <a:ext cx="9824278" cy="6144744"/>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
        <p:nvSpPr>
          <p:cNvPr id="29" name="Picture Placeholder 6"/>
          <p:cNvSpPr>
            <a:spLocks noGrp="1"/>
          </p:cNvSpPr>
          <p:nvPr>
            <p:ph type="pic" sz="quarter" idx="14" hasCustomPrompt="1"/>
          </p:nvPr>
        </p:nvSpPr>
        <p:spPr>
          <a:xfrm>
            <a:off x="12768031" y="2891327"/>
            <a:ext cx="9817927" cy="6151213"/>
          </a:xfrm>
          <a:prstGeom prst="rect">
            <a:avLst/>
          </a:prstGeom>
        </p:spPr>
        <p:txBody>
          <a:bodyPr lIns="91180" tIns="45589" rIns="91180" bIns="45589" anchor="t"/>
          <a:lstStyle>
            <a:lvl1pPr algn="ctr">
              <a:buNone/>
              <a:defRPr sz="3100" baseline="0">
                <a:solidFill>
                  <a:schemeClr val="tx1">
                    <a:lumMod val="75000"/>
                    <a:lumOff val="25000"/>
                  </a:schemeClr>
                </a:solidFill>
              </a:defRPr>
            </a:lvl1pPr>
          </a:lstStyle>
          <a:p>
            <a:r>
              <a:rPr lang="en-US" dirty="0" smtClean="0"/>
              <a:t>Click to insert your image here !</a:t>
            </a:r>
            <a:endParaRPr lang="en-US" dirty="0"/>
          </a:p>
        </p:txBody>
      </p:sp>
    </p:spTree>
    <p:extLst>
      <p:ext uri="{BB962C8B-B14F-4D97-AF65-F5344CB8AC3E}">
        <p14:creationId xmlns:p14="http://schemas.microsoft.com/office/powerpoint/2010/main" val="535314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Picture Placeholder 2"/>
          <p:cNvSpPr>
            <a:spLocks noGrp="1"/>
          </p:cNvSpPr>
          <p:nvPr>
            <p:ph type="pic" sz="quarter" idx="10" hasCustomPrompt="1"/>
          </p:nvPr>
        </p:nvSpPr>
        <p:spPr>
          <a:xfrm>
            <a:off x="3236494" y="2130829"/>
            <a:ext cx="3022023" cy="3022812"/>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5" name="Picture Placeholder 2"/>
          <p:cNvSpPr>
            <a:spLocks noGrp="1"/>
          </p:cNvSpPr>
          <p:nvPr>
            <p:ph type="pic" sz="quarter" idx="11" hasCustomPrompt="1"/>
          </p:nvPr>
        </p:nvSpPr>
        <p:spPr>
          <a:xfrm>
            <a:off x="8178603" y="2130829"/>
            <a:ext cx="3022023" cy="3022812"/>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6" name="Picture Placeholder 2"/>
          <p:cNvSpPr>
            <a:spLocks noGrp="1"/>
          </p:cNvSpPr>
          <p:nvPr>
            <p:ph type="pic" sz="quarter" idx="12" hasCustomPrompt="1"/>
          </p:nvPr>
        </p:nvSpPr>
        <p:spPr>
          <a:xfrm>
            <a:off x="13120710" y="2130829"/>
            <a:ext cx="3022023" cy="3022812"/>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7" name="Picture Placeholder 2"/>
          <p:cNvSpPr>
            <a:spLocks noGrp="1"/>
          </p:cNvSpPr>
          <p:nvPr>
            <p:ph type="pic" sz="quarter" idx="13" hasCustomPrompt="1"/>
          </p:nvPr>
        </p:nvSpPr>
        <p:spPr>
          <a:xfrm>
            <a:off x="18062818" y="2130829"/>
            <a:ext cx="3022023" cy="3022812"/>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8" name="Picture Placeholder 2"/>
          <p:cNvSpPr>
            <a:spLocks noGrp="1"/>
          </p:cNvSpPr>
          <p:nvPr>
            <p:ph type="pic" sz="quarter" idx="14" hasCustomPrompt="1"/>
          </p:nvPr>
        </p:nvSpPr>
        <p:spPr>
          <a:xfrm>
            <a:off x="3236494" y="7340611"/>
            <a:ext cx="3022023" cy="3022812"/>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9" name="Picture Placeholder 2"/>
          <p:cNvSpPr>
            <a:spLocks noGrp="1"/>
          </p:cNvSpPr>
          <p:nvPr>
            <p:ph type="pic" sz="quarter" idx="15" hasCustomPrompt="1"/>
          </p:nvPr>
        </p:nvSpPr>
        <p:spPr>
          <a:xfrm>
            <a:off x="8178603" y="7340611"/>
            <a:ext cx="3022023" cy="3022812"/>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10" name="Picture Placeholder 2"/>
          <p:cNvSpPr>
            <a:spLocks noGrp="1"/>
          </p:cNvSpPr>
          <p:nvPr>
            <p:ph type="pic" sz="quarter" idx="16" hasCustomPrompt="1"/>
          </p:nvPr>
        </p:nvSpPr>
        <p:spPr>
          <a:xfrm>
            <a:off x="13120710" y="7340611"/>
            <a:ext cx="3022023" cy="3022812"/>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
        <p:nvSpPr>
          <p:cNvPr id="11" name="Picture Placeholder 2"/>
          <p:cNvSpPr>
            <a:spLocks noGrp="1"/>
          </p:cNvSpPr>
          <p:nvPr>
            <p:ph type="pic" sz="quarter" idx="17" hasCustomPrompt="1"/>
          </p:nvPr>
        </p:nvSpPr>
        <p:spPr>
          <a:xfrm>
            <a:off x="18062818" y="7340611"/>
            <a:ext cx="3022023" cy="3022812"/>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3700"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2949272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ree Blank With Footer">
    <p:spTree>
      <p:nvGrpSpPr>
        <p:cNvPr id="1" name=""/>
        <p:cNvGrpSpPr/>
        <p:nvPr/>
      </p:nvGrpSpPr>
      <p:grpSpPr>
        <a:xfrm>
          <a:off x="0" y="0"/>
          <a:ext cx="0" cy="0"/>
          <a:chOff x="0" y="0"/>
          <a:chExt cx="0" cy="0"/>
        </a:xfrm>
      </p:grpSpPr>
      <p:sp>
        <p:nvSpPr>
          <p:cNvPr id="5" name="Flowchart: Off-page Connector 4"/>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6" name="Slide Number Placeholder 4"/>
          <p:cNvSpPr>
            <a:spLocks noGrp="1"/>
          </p:cNvSpPr>
          <p:nvPr>
            <p:ph type="sldNum" sz="quarter" idx="12"/>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540674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Free Blank With Footer">
    <p:spTree>
      <p:nvGrpSpPr>
        <p:cNvPr id="1" name=""/>
        <p:cNvGrpSpPr/>
        <p:nvPr/>
      </p:nvGrpSpPr>
      <p:grpSpPr>
        <a:xfrm>
          <a:off x="0" y="0"/>
          <a:ext cx="0" cy="0"/>
          <a:chOff x="0" y="0"/>
          <a:chExt cx="0" cy="0"/>
        </a:xfrm>
      </p:grpSpPr>
      <p:sp>
        <p:nvSpPr>
          <p:cNvPr id="7" name="Flowchart: Off-page Connector 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4" name="Slide Number Placeholder 4"/>
          <p:cNvSpPr>
            <a:spLocks noGrp="1"/>
          </p:cNvSpPr>
          <p:nvPr>
            <p:ph type="sldNum" sz="quarter" idx="12"/>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5" name="Title 1"/>
          <p:cNvSpPr>
            <a:spLocks noGrp="1"/>
          </p:cNvSpPr>
          <p:nvPr>
            <p:ph type="title" hasCustomPrompt="1"/>
          </p:nvPr>
        </p:nvSpPr>
        <p:spPr>
          <a:xfrm>
            <a:off x="4672400" y="713261"/>
            <a:ext cx="15032883" cy="942733"/>
          </a:xfrm>
          <a:prstGeom prst="rect">
            <a:avLst/>
          </a:prstGeom>
        </p:spPr>
        <p:txBody>
          <a:bodyPr wrap="none" lIns="0" tIns="0" rIns="0" bIns="0" anchor="ctr">
            <a:noAutofit/>
          </a:bodyPr>
          <a:lstStyle>
            <a:lvl1pPr algn="ctr">
              <a:defRPr sz="6500" b="1" baseline="0">
                <a:solidFill>
                  <a:schemeClr val="bg1">
                    <a:lumMod val="95000"/>
                  </a:schemeClr>
                </a:solidFill>
              </a:defRPr>
            </a:lvl1pPr>
          </a:lstStyle>
          <a:p>
            <a:r>
              <a:rPr lang="en-US" dirty="0" smtClean="0"/>
              <a:t>Click To Edit Master Title Style</a:t>
            </a:r>
            <a:endParaRPr lang="en-US" dirty="0"/>
          </a:p>
        </p:txBody>
      </p:sp>
      <p:sp>
        <p:nvSpPr>
          <p:cNvPr id="6" name="Text Placeholder 3"/>
          <p:cNvSpPr>
            <a:spLocks noGrp="1"/>
          </p:cNvSpPr>
          <p:nvPr>
            <p:ph type="body" sz="half" idx="2" hasCustomPrompt="1"/>
          </p:nvPr>
        </p:nvSpPr>
        <p:spPr>
          <a:xfrm>
            <a:off x="6703856" y="1651920"/>
            <a:ext cx="10969943" cy="535325"/>
          </a:xfrm>
          <a:prstGeom prst="rect">
            <a:avLst/>
          </a:prstGeom>
        </p:spPr>
        <p:txBody>
          <a:bodyPr wrap="square" lIns="0" tIns="0" rIns="0" bIns="0" anchor="ctr">
            <a:noAutofit/>
          </a:bodyPr>
          <a:lstStyle>
            <a:lvl1pPr marL="0" indent="0" algn="ctr">
              <a:buNone/>
              <a:defRPr sz="3100" b="1" i="0" baseline="0">
                <a:solidFill>
                  <a:schemeClr val="bg1">
                    <a:lumMod val="9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Tree>
    <p:extLst>
      <p:ext uri="{BB962C8B-B14F-4D97-AF65-F5344CB8AC3E}">
        <p14:creationId xmlns:p14="http://schemas.microsoft.com/office/powerpoint/2010/main" val="3867693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Free Blank With Footer">
    <p:spTree>
      <p:nvGrpSpPr>
        <p:cNvPr id="1" name=""/>
        <p:cNvGrpSpPr/>
        <p:nvPr/>
      </p:nvGrpSpPr>
      <p:grpSpPr>
        <a:xfrm>
          <a:off x="0" y="0"/>
          <a:ext cx="0" cy="0"/>
          <a:chOff x="0" y="0"/>
          <a:chExt cx="0" cy="0"/>
        </a:xfrm>
      </p:grpSpPr>
      <p:sp>
        <p:nvSpPr>
          <p:cNvPr id="7" name="Flowchart: Off-page Connector 6"/>
          <p:cNvSpPr/>
          <p:nvPr userDrawn="1"/>
        </p:nvSpPr>
        <p:spPr>
          <a:xfrm rot="5400000">
            <a:off x="23356377" y="12494459"/>
            <a:ext cx="911385" cy="113115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9" rIns="91180" bIns="45589" rtlCol="0" anchor="ctr"/>
          <a:lstStyle/>
          <a:p>
            <a:pPr algn="ctr" defTabSz="2742341"/>
            <a:endParaRPr lang="en-US" sz="5300" dirty="0">
              <a:solidFill>
                <a:prstClr val="white"/>
              </a:solidFill>
            </a:endParaRPr>
          </a:p>
        </p:txBody>
      </p:sp>
      <p:sp>
        <p:nvSpPr>
          <p:cNvPr id="4" name="Slide Number Placeholder 4"/>
          <p:cNvSpPr>
            <a:spLocks noGrp="1"/>
          </p:cNvSpPr>
          <p:nvPr>
            <p:ph type="sldNum" sz="quarter" idx="12"/>
          </p:nvPr>
        </p:nvSpPr>
        <p:spPr>
          <a:xfrm>
            <a:off x="23280362" y="12681749"/>
            <a:ext cx="1220165" cy="732365"/>
          </a:xfrm>
          <a:prstGeom prst="rect">
            <a:avLst/>
          </a:prstGeom>
        </p:spPr>
        <p:txBody>
          <a:bodyPr lIns="91180" tIns="45589" rIns="91180" bIns="45589" anchor="ctr"/>
          <a:lstStyle>
            <a:lvl1pPr algn="ctr">
              <a:defRPr sz="2700" b="1">
                <a:solidFill>
                  <a:schemeClr val="tx1">
                    <a:lumMod val="75000"/>
                    <a:lumOff val="25000"/>
                  </a:schemeClr>
                </a:solidFill>
              </a:defRPr>
            </a:lvl1pPr>
          </a:lstStyle>
          <a:p>
            <a:pPr defTabSz="2742341"/>
            <a:fld id="{C136B7D2-B98C-44FD-8D04-7EC62A564975}" type="slidenum">
              <a:rPr lang="en-US" smtClean="0">
                <a:solidFill>
                  <a:prstClr val="black">
                    <a:lumMod val="75000"/>
                    <a:lumOff val="25000"/>
                  </a:prstClr>
                </a:solidFill>
              </a:rPr>
              <a:pPr defTabSz="2742341"/>
              <a:t>‹#›</a:t>
            </a:fld>
            <a:endParaRPr lang="en-US" dirty="0">
              <a:solidFill>
                <a:prstClr val="black">
                  <a:lumMod val="75000"/>
                  <a:lumOff val="25000"/>
                </a:prstClr>
              </a:solidFill>
            </a:endParaRPr>
          </a:p>
        </p:txBody>
      </p:sp>
      <p:sp>
        <p:nvSpPr>
          <p:cNvPr id="5" name="Title 1"/>
          <p:cNvSpPr>
            <a:spLocks noGrp="1"/>
          </p:cNvSpPr>
          <p:nvPr>
            <p:ph type="title" hasCustomPrompt="1"/>
          </p:nvPr>
        </p:nvSpPr>
        <p:spPr>
          <a:xfrm>
            <a:off x="7581482" y="1082716"/>
            <a:ext cx="15032883" cy="942733"/>
          </a:xfrm>
          <a:prstGeom prst="rect">
            <a:avLst/>
          </a:prstGeom>
        </p:spPr>
        <p:txBody>
          <a:bodyPr wrap="none" lIns="0" tIns="0" rIns="0" bIns="0" anchor="ctr">
            <a:noAutofit/>
          </a:bodyPr>
          <a:lstStyle>
            <a:lvl1pPr algn="r">
              <a:defRPr sz="5300" b="1" baseline="0">
                <a:solidFill>
                  <a:schemeClr val="bg1">
                    <a:lumMod val="95000"/>
                  </a:schemeClr>
                </a:solidFill>
              </a:defRPr>
            </a:lvl1pPr>
          </a:lstStyle>
          <a:p>
            <a:r>
              <a:rPr lang="en-US" dirty="0" smtClean="0"/>
              <a:t>Click To Edit Master Title Style</a:t>
            </a:r>
            <a:endParaRPr lang="en-US" dirty="0"/>
          </a:p>
        </p:txBody>
      </p:sp>
      <p:sp>
        <p:nvSpPr>
          <p:cNvPr id="6" name="Text Placeholder 3"/>
          <p:cNvSpPr>
            <a:spLocks noGrp="1"/>
          </p:cNvSpPr>
          <p:nvPr>
            <p:ph type="body" sz="half" idx="2" hasCustomPrompt="1"/>
          </p:nvPr>
        </p:nvSpPr>
        <p:spPr>
          <a:xfrm>
            <a:off x="11644407" y="2021377"/>
            <a:ext cx="10969943" cy="535325"/>
          </a:xfrm>
          <a:prstGeom prst="rect">
            <a:avLst/>
          </a:prstGeom>
        </p:spPr>
        <p:txBody>
          <a:bodyPr wrap="square" lIns="0" tIns="0" rIns="0" bIns="0" anchor="ctr">
            <a:noAutofit/>
          </a:bodyPr>
          <a:lstStyle>
            <a:lvl1pPr marL="0" indent="0" algn="r">
              <a:buNone/>
              <a:defRPr sz="2900" b="1" i="0" baseline="0">
                <a:solidFill>
                  <a:schemeClr val="bg1">
                    <a:lumMod val="9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Tree>
    <p:extLst>
      <p:ext uri="{BB962C8B-B14F-4D97-AF65-F5344CB8AC3E}">
        <p14:creationId xmlns:p14="http://schemas.microsoft.com/office/powerpoint/2010/main" val="4222066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672400" y="713261"/>
            <a:ext cx="15032883" cy="942733"/>
          </a:xfrm>
          <a:prstGeom prst="rect">
            <a:avLst/>
          </a:prstGeom>
        </p:spPr>
        <p:txBody>
          <a:bodyPr wrap="none" lIns="0" tIns="0" rIns="0" bIns="0" anchor="ctr">
            <a:noAutofit/>
          </a:bodyPr>
          <a:lstStyle>
            <a:lvl1pPr algn="ctr">
              <a:defRPr sz="6500" b="1" baseline="0">
                <a:solidFill>
                  <a:schemeClr val="bg1">
                    <a:lumMod val="95000"/>
                  </a:schemeClr>
                </a:solidFill>
              </a:defRPr>
            </a:lvl1pPr>
          </a:lstStyle>
          <a:p>
            <a:r>
              <a:rPr lang="en-US" dirty="0" smtClean="0"/>
              <a:t>Click To Edit Master Title Style</a:t>
            </a:r>
            <a:endParaRPr lang="en-US" dirty="0"/>
          </a:p>
        </p:txBody>
      </p:sp>
      <p:sp>
        <p:nvSpPr>
          <p:cNvPr id="6" name="Text Placeholder 3"/>
          <p:cNvSpPr>
            <a:spLocks noGrp="1"/>
          </p:cNvSpPr>
          <p:nvPr>
            <p:ph type="body" sz="half" idx="2" hasCustomPrompt="1"/>
          </p:nvPr>
        </p:nvSpPr>
        <p:spPr>
          <a:xfrm>
            <a:off x="6703856" y="1651920"/>
            <a:ext cx="10969943" cy="535325"/>
          </a:xfrm>
          <a:prstGeom prst="rect">
            <a:avLst/>
          </a:prstGeom>
        </p:spPr>
        <p:txBody>
          <a:bodyPr wrap="square" lIns="0" tIns="0" rIns="0" bIns="0" anchor="ctr">
            <a:noAutofit/>
          </a:bodyPr>
          <a:lstStyle>
            <a:lvl1pPr marL="0" indent="0" algn="ctr">
              <a:buNone/>
              <a:defRPr sz="3100" b="1" i="0" baseline="0">
                <a:solidFill>
                  <a:schemeClr val="bg1">
                    <a:lumMod val="9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Tree>
    <p:extLst>
      <p:ext uri="{BB962C8B-B14F-4D97-AF65-F5344CB8AC3E}">
        <p14:creationId xmlns:p14="http://schemas.microsoft.com/office/powerpoint/2010/main" val="1995810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672400" y="713261"/>
            <a:ext cx="15032883" cy="942733"/>
          </a:xfrm>
          <a:prstGeom prst="rect">
            <a:avLst/>
          </a:prstGeom>
        </p:spPr>
        <p:txBody>
          <a:bodyPr wrap="none" lIns="0" tIns="0" rIns="0" bIns="0" anchor="ctr">
            <a:noAutofit/>
          </a:bodyPr>
          <a:lstStyle>
            <a:lvl1pPr algn="ctr">
              <a:defRPr sz="6500" b="1" baseline="0">
                <a:solidFill>
                  <a:schemeClr val="bg1">
                    <a:lumMod val="95000"/>
                  </a:schemeClr>
                </a:solidFill>
              </a:defRPr>
            </a:lvl1pPr>
          </a:lstStyle>
          <a:p>
            <a:r>
              <a:rPr lang="en-US" dirty="0" smtClean="0"/>
              <a:t>Click To Edit Master Title Style</a:t>
            </a:r>
            <a:endParaRPr lang="en-US" dirty="0"/>
          </a:p>
        </p:txBody>
      </p:sp>
      <p:sp>
        <p:nvSpPr>
          <p:cNvPr id="6" name="Text Placeholder 3"/>
          <p:cNvSpPr>
            <a:spLocks noGrp="1"/>
          </p:cNvSpPr>
          <p:nvPr>
            <p:ph type="body" sz="half" idx="2" hasCustomPrompt="1"/>
          </p:nvPr>
        </p:nvSpPr>
        <p:spPr>
          <a:xfrm>
            <a:off x="6703856" y="1651920"/>
            <a:ext cx="10969943" cy="535325"/>
          </a:xfrm>
          <a:prstGeom prst="rect">
            <a:avLst/>
          </a:prstGeom>
        </p:spPr>
        <p:txBody>
          <a:bodyPr wrap="square" lIns="0" tIns="0" rIns="0" bIns="0" anchor="ctr">
            <a:noAutofit/>
          </a:bodyPr>
          <a:lstStyle>
            <a:lvl1pPr marL="0" indent="0" algn="ctr">
              <a:buNone/>
              <a:defRPr sz="3100" b="1" i="0" baseline="0">
                <a:solidFill>
                  <a:schemeClr val="bg1">
                    <a:lumMod val="95000"/>
                  </a:schemeClr>
                </a:solidFill>
                <a:latin typeface="+mn-lt"/>
              </a:defRPr>
            </a:lvl1pPr>
            <a:lvl2pPr marL="1215358" indent="0">
              <a:buNone/>
              <a:defRPr sz="3100"/>
            </a:lvl2pPr>
            <a:lvl3pPr marL="2430725" indent="0">
              <a:buNone/>
              <a:defRPr sz="2700"/>
            </a:lvl3pPr>
            <a:lvl4pPr marL="3646081" indent="0">
              <a:buNone/>
              <a:defRPr sz="2400"/>
            </a:lvl4pPr>
            <a:lvl5pPr marL="4861445" indent="0">
              <a:buNone/>
              <a:defRPr sz="2400"/>
            </a:lvl5pPr>
            <a:lvl6pPr marL="6076799" indent="0">
              <a:buNone/>
              <a:defRPr sz="2400"/>
            </a:lvl6pPr>
            <a:lvl7pPr marL="7292167" indent="0">
              <a:buNone/>
              <a:defRPr sz="2400"/>
            </a:lvl7pPr>
            <a:lvl8pPr marL="8507522" indent="0">
              <a:buNone/>
              <a:defRPr sz="2400"/>
            </a:lvl8pPr>
            <a:lvl9pPr marL="9722886" indent="0">
              <a:buNone/>
              <a:defRPr sz="2400"/>
            </a:lvl9pPr>
          </a:lstStyle>
          <a:p>
            <a:pPr lvl="0"/>
            <a:r>
              <a:rPr lang="en-US" dirty="0" smtClean="0"/>
              <a:t>Subtext Goes Here</a:t>
            </a:r>
          </a:p>
        </p:txBody>
      </p:sp>
    </p:spTree>
    <p:extLst>
      <p:ext uri="{BB962C8B-B14F-4D97-AF65-F5344CB8AC3E}">
        <p14:creationId xmlns:p14="http://schemas.microsoft.com/office/powerpoint/2010/main" val="1577350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888778" y="508677"/>
            <a:ext cx="22269999" cy="1371601"/>
          </a:xfrm>
          <a:prstGeom prst="rect">
            <a:avLst/>
          </a:prstGeom>
          <a:noFill/>
          <a:ln w="9525">
            <a:noFill/>
            <a:miter lim="800000"/>
            <a:headEnd/>
            <a:tailEnd/>
          </a:ln>
        </p:spPr>
        <p:txBody>
          <a:bodyPr vert="horz" wrap="square" lIns="91180" tIns="45589" rIns="91180" bIns="45589"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430227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1359706" y="8427268"/>
            <a:ext cx="10237089" cy="889000"/>
          </a:xfrm>
        </p:spPr>
        <p:txBody>
          <a:bodyPr anchor="b"/>
          <a:lstStyle>
            <a:lvl1pPr marL="0" indent="0">
              <a:buNone/>
              <a:defRPr sz="4700">
                <a:solidFill>
                  <a:schemeClr val="accent6">
                    <a:lumMod val="60000"/>
                    <a:lumOff val="40000"/>
                  </a:schemeClr>
                </a:solidFill>
                <a:latin typeface="Arial" pitchFamily="34" charset="0"/>
                <a:cs typeface="Arial" pitchFamily="34" charset="0"/>
              </a:defRPr>
            </a:lvl1pPr>
            <a:lvl2pPr marL="1215236" indent="0">
              <a:buNone/>
              <a:defRPr sz="4700">
                <a:solidFill>
                  <a:schemeClr val="tx1">
                    <a:tint val="75000"/>
                  </a:schemeClr>
                </a:solidFill>
              </a:defRPr>
            </a:lvl2pPr>
            <a:lvl3pPr marL="2430455" indent="0">
              <a:buNone/>
              <a:defRPr sz="4300">
                <a:solidFill>
                  <a:schemeClr val="tx1">
                    <a:tint val="75000"/>
                  </a:schemeClr>
                </a:solidFill>
              </a:defRPr>
            </a:lvl3pPr>
            <a:lvl4pPr marL="3645701" indent="0">
              <a:buNone/>
              <a:defRPr sz="3700">
                <a:solidFill>
                  <a:schemeClr val="tx1">
                    <a:tint val="75000"/>
                  </a:schemeClr>
                </a:solidFill>
              </a:defRPr>
            </a:lvl4pPr>
            <a:lvl5pPr marL="4860916" indent="0">
              <a:buNone/>
              <a:defRPr sz="3700">
                <a:solidFill>
                  <a:schemeClr val="tx1">
                    <a:tint val="75000"/>
                  </a:schemeClr>
                </a:solidFill>
              </a:defRPr>
            </a:lvl5pPr>
            <a:lvl6pPr marL="6076146" indent="0">
              <a:buNone/>
              <a:defRPr sz="3700">
                <a:solidFill>
                  <a:schemeClr val="tx1">
                    <a:tint val="75000"/>
                  </a:schemeClr>
                </a:solidFill>
              </a:defRPr>
            </a:lvl6pPr>
            <a:lvl7pPr marL="7291376" indent="0">
              <a:buNone/>
              <a:defRPr sz="3700">
                <a:solidFill>
                  <a:schemeClr val="tx1">
                    <a:tint val="75000"/>
                  </a:schemeClr>
                </a:solidFill>
              </a:defRPr>
            </a:lvl7pPr>
            <a:lvl8pPr marL="8506599" indent="0">
              <a:buNone/>
              <a:defRPr sz="3700">
                <a:solidFill>
                  <a:schemeClr val="tx1">
                    <a:tint val="75000"/>
                  </a:schemeClr>
                </a:solidFill>
              </a:defRPr>
            </a:lvl8pPr>
            <a:lvl9pPr marL="9721831" indent="0">
              <a:buNone/>
              <a:defRPr sz="37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8555827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9" y="4"/>
            <a:ext cx="24377650" cy="11912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43046" tIns="121515" rIns="243046" bIns="121515" rtlCol="0" anchor="ctr"/>
          <a:lstStyle/>
          <a:p>
            <a:pPr algn="ctr" defTabSz="1215236"/>
            <a:endParaRPr lang="en-US" sz="4700">
              <a:solidFill>
                <a:prstClr val="white"/>
              </a:solidFill>
              <a:latin typeface="Calibri"/>
            </a:endParaRPr>
          </a:p>
        </p:txBody>
      </p:sp>
      <p:sp>
        <p:nvSpPr>
          <p:cNvPr id="2" name="Title 1"/>
          <p:cNvSpPr>
            <a:spLocks noGrp="1"/>
          </p:cNvSpPr>
          <p:nvPr>
            <p:ph type="title"/>
          </p:nvPr>
        </p:nvSpPr>
        <p:spPr>
          <a:xfrm>
            <a:off x="1218883" y="6538094"/>
            <a:ext cx="21427787" cy="1775106"/>
          </a:xfrm>
        </p:spPr>
        <p:txBody>
          <a:bodyPr anchor="t"/>
          <a:lstStyle>
            <a:lvl1pPr algn="l">
              <a:defRPr sz="96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2" name="TextBox 11"/>
          <p:cNvSpPr txBox="1"/>
          <p:nvPr userDrawn="1"/>
        </p:nvSpPr>
        <p:spPr>
          <a:xfrm>
            <a:off x="0" y="12649265"/>
            <a:ext cx="1828324" cy="819025"/>
          </a:xfrm>
          <a:prstGeom prst="rect">
            <a:avLst/>
          </a:prstGeom>
          <a:noFill/>
        </p:spPr>
        <p:txBody>
          <a:bodyPr lIns="243046" tIns="121515" rIns="243046" bIns="121515">
            <a:spAutoFit/>
          </a:bodyPr>
          <a:lstStyle/>
          <a:p>
            <a:pPr algn="ctr" defTabSz="2430455">
              <a:defRPr/>
            </a:pPr>
            <a:fld id="{20B0A04A-B8A3-428A-BC26-7F23AEE053E3}" type="slidenum">
              <a:rPr lang="en-US">
                <a:solidFill>
                  <a:prstClr val="white"/>
                </a:solidFill>
                <a:latin typeface="Arial Black" pitchFamily="34" charset="0"/>
              </a:rPr>
              <a:pPr algn="ctr" defTabSz="2430455">
                <a:defRPr/>
              </a:pPr>
              <a:t>‹#›</a:t>
            </a:fld>
            <a:endParaRPr lang="en-US" dirty="0">
              <a:solidFill>
                <a:prstClr val="white"/>
              </a:solidFill>
              <a:latin typeface="Arial Black" pitchFamily="34" charset="0"/>
            </a:endParaRPr>
          </a:p>
        </p:txBody>
      </p:sp>
      <p:sp>
        <p:nvSpPr>
          <p:cNvPr id="18" name="TextBox 17"/>
          <p:cNvSpPr txBox="1"/>
          <p:nvPr userDrawn="1"/>
        </p:nvSpPr>
        <p:spPr>
          <a:xfrm>
            <a:off x="9370159" y="12944481"/>
            <a:ext cx="5688118" cy="584147"/>
          </a:xfrm>
          <a:prstGeom prst="rect">
            <a:avLst/>
          </a:prstGeom>
          <a:noFill/>
        </p:spPr>
        <p:txBody>
          <a:bodyPr lIns="243046" tIns="121515" rIns="243046" bIns="121515">
            <a:spAutoFit/>
          </a:bodyPr>
          <a:lstStyle/>
          <a:p>
            <a:pPr algn="ctr" defTabSz="2430455">
              <a:defRPr/>
            </a:pPr>
            <a:r>
              <a:rPr lang="en-US" sz="2200" dirty="0">
                <a:solidFill>
                  <a:prstClr val="white"/>
                </a:solidFill>
                <a:latin typeface="Arial" pitchFamily="34" charset="0"/>
                <a:cs typeface="Arial" pitchFamily="34" charset="0"/>
              </a:rPr>
              <a:t>© 2010 Overland Storage, Inc.</a:t>
            </a:r>
          </a:p>
        </p:txBody>
      </p:sp>
      <p:sp>
        <p:nvSpPr>
          <p:cNvPr id="29" name="TextBox 28"/>
          <p:cNvSpPr txBox="1"/>
          <p:nvPr userDrawn="1"/>
        </p:nvSpPr>
        <p:spPr>
          <a:xfrm>
            <a:off x="888777" y="12534751"/>
            <a:ext cx="1237801" cy="614924"/>
          </a:xfrm>
          <a:prstGeom prst="rect">
            <a:avLst/>
          </a:prstGeom>
          <a:noFill/>
        </p:spPr>
        <p:txBody>
          <a:bodyPr wrap="square" lIns="243046" tIns="121515" rIns="243046" bIns="121515" anchor="b">
            <a:spAutoFit/>
          </a:bodyPr>
          <a:lstStyle/>
          <a:p>
            <a:pPr defTabSz="2430455">
              <a:defRPr/>
            </a:pPr>
            <a:fld id="{20B0A04A-B8A3-428A-BC26-7F23AEE053E3}" type="slidenum">
              <a:rPr lang="en-US" sz="2400" smtClean="0">
                <a:solidFill>
                  <a:srgbClr val="808080"/>
                </a:solidFill>
                <a:latin typeface="Arial" pitchFamily="34" charset="0"/>
                <a:cs typeface="Arial" pitchFamily="34" charset="0"/>
              </a:rPr>
              <a:pPr defTabSz="2430455">
                <a:defRPr/>
              </a:pPr>
              <a:t>‹#›</a:t>
            </a:fld>
            <a:endParaRPr lang="en-US" sz="2400" dirty="0">
              <a:solidFill>
                <a:srgbClr val="808080"/>
              </a:solidFill>
              <a:latin typeface="Arial" pitchFamily="34" charset="0"/>
              <a:cs typeface="Arial" pitchFamily="34" charset="0"/>
            </a:endParaRPr>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372493" y="12534114"/>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4164251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888772" y="2235199"/>
            <a:ext cx="22269999" cy="9601201"/>
          </a:xfrm>
        </p:spPr>
        <p:txBody>
          <a:bodyPr/>
          <a:lstStyle>
            <a:lvl1pPr>
              <a:buClr>
                <a:schemeClr val="accent6"/>
              </a:buClr>
              <a:buFont typeface="Arial" pitchFamily="34" charset="0"/>
              <a:buChar char="•"/>
              <a:defRPr sz="5300">
                <a:solidFill>
                  <a:schemeClr val="tx1">
                    <a:lumMod val="75000"/>
                  </a:schemeClr>
                </a:solidFill>
                <a:latin typeface="Arial" pitchFamily="34" charset="0"/>
                <a:cs typeface="Arial" pitchFamily="34" charset="0"/>
              </a:defRPr>
            </a:lvl1pPr>
            <a:lvl2pPr>
              <a:buClr>
                <a:schemeClr val="accent6"/>
              </a:buClr>
              <a:defRPr sz="4700">
                <a:solidFill>
                  <a:schemeClr val="tx1">
                    <a:lumMod val="75000"/>
                  </a:schemeClr>
                </a:solidFill>
                <a:latin typeface="Arial" pitchFamily="34" charset="0"/>
                <a:cs typeface="Arial" pitchFamily="34" charset="0"/>
              </a:defRPr>
            </a:lvl2pPr>
            <a:lvl3pPr>
              <a:buClr>
                <a:schemeClr val="accent6"/>
              </a:buClr>
              <a:defRPr sz="4300">
                <a:solidFill>
                  <a:schemeClr val="tx1">
                    <a:lumMod val="75000"/>
                  </a:schemeClr>
                </a:solidFill>
                <a:latin typeface="Arial" pitchFamily="34" charset="0"/>
                <a:cs typeface="Arial" pitchFamily="34" charset="0"/>
              </a:defRPr>
            </a:lvl3pPr>
            <a:lvl4pPr>
              <a:buClr>
                <a:schemeClr val="accent6"/>
              </a:buClr>
              <a:defRPr sz="3700">
                <a:solidFill>
                  <a:schemeClr val="tx1">
                    <a:lumMod val="75000"/>
                  </a:schemeClr>
                </a:solidFill>
                <a:latin typeface="Arial" pitchFamily="34" charset="0"/>
                <a:cs typeface="Arial" pitchFamily="34" charset="0"/>
              </a:defRPr>
            </a:lvl4pPr>
            <a:lvl5pPr>
              <a:buClr>
                <a:schemeClr val="accent6"/>
              </a:buClr>
              <a:defRPr sz="37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481942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888772" y="508671"/>
            <a:ext cx="22269999" cy="1371601"/>
          </a:xfrm>
          <a:prstGeom prst="rect">
            <a:avLst/>
          </a:prstGeom>
          <a:noFill/>
          <a:ln w="9525">
            <a:noFill/>
            <a:miter lim="800000"/>
            <a:headEnd/>
            <a:tailEnd/>
          </a:ln>
        </p:spPr>
        <p:txBody>
          <a:bodyPr vert="horz" wrap="square" lIns="243046" tIns="121515" rIns="243046" bIns="121515"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9702652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63" Type="http://schemas.openxmlformats.org/officeDocument/2006/relationships/theme" Target="../theme/theme1.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82.xml"/><Relationship Id="rId21" Type="http://schemas.openxmlformats.org/officeDocument/2006/relationships/slideLayout" Target="../slideLayouts/slideLayout83.xml"/><Relationship Id="rId22" Type="http://schemas.openxmlformats.org/officeDocument/2006/relationships/slideLayout" Target="../slideLayouts/slideLayout84.xml"/><Relationship Id="rId23" Type="http://schemas.openxmlformats.org/officeDocument/2006/relationships/slideLayout" Target="../slideLayouts/slideLayout85.xml"/><Relationship Id="rId24" Type="http://schemas.openxmlformats.org/officeDocument/2006/relationships/slideLayout" Target="../slideLayouts/slideLayout86.xml"/><Relationship Id="rId25" Type="http://schemas.openxmlformats.org/officeDocument/2006/relationships/slideLayout" Target="../slideLayouts/slideLayout87.xml"/><Relationship Id="rId26" Type="http://schemas.openxmlformats.org/officeDocument/2006/relationships/slideLayout" Target="../slideLayouts/slideLayout88.xml"/><Relationship Id="rId27" Type="http://schemas.openxmlformats.org/officeDocument/2006/relationships/slideLayout" Target="../slideLayouts/slideLayout89.xml"/><Relationship Id="rId28" Type="http://schemas.openxmlformats.org/officeDocument/2006/relationships/slideLayout" Target="../slideLayouts/slideLayout90.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slideLayout" Target="../slideLayouts/slideLayout67.xml"/><Relationship Id="rId30" Type="http://schemas.openxmlformats.org/officeDocument/2006/relationships/slideLayout" Target="../slideLayouts/slideLayout92.xml"/><Relationship Id="rId31" Type="http://schemas.openxmlformats.org/officeDocument/2006/relationships/slideLayout" Target="../slideLayouts/slideLayout93.xml"/><Relationship Id="rId32" Type="http://schemas.openxmlformats.org/officeDocument/2006/relationships/slideLayout" Target="../slideLayouts/slideLayout94.xml"/><Relationship Id="rId9" Type="http://schemas.openxmlformats.org/officeDocument/2006/relationships/slideLayout" Target="../slideLayouts/slideLayout71.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 Id="rId33" Type="http://schemas.openxmlformats.org/officeDocument/2006/relationships/slideLayout" Target="../slideLayouts/slideLayout95.xml"/><Relationship Id="rId34" Type="http://schemas.openxmlformats.org/officeDocument/2006/relationships/theme" Target="../theme/theme2.xml"/><Relationship Id="rId10" Type="http://schemas.openxmlformats.org/officeDocument/2006/relationships/slideLayout" Target="../slideLayouts/slideLayout72.xml"/><Relationship Id="rId11" Type="http://schemas.openxmlformats.org/officeDocument/2006/relationships/slideLayout" Target="../slideLayouts/slideLayout73.xml"/><Relationship Id="rId12" Type="http://schemas.openxmlformats.org/officeDocument/2006/relationships/slideLayout" Target="../slideLayouts/slideLayout74.xml"/><Relationship Id="rId13" Type="http://schemas.openxmlformats.org/officeDocument/2006/relationships/slideLayout" Target="../slideLayouts/slideLayout75.xml"/><Relationship Id="rId14" Type="http://schemas.openxmlformats.org/officeDocument/2006/relationships/slideLayout" Target="../slideLayouts/slideLayout76.xml"/><Relationship Id="rId15" Type="http://schemas.openxmlformats.org/officeDocument/2006/relationships/slideLayout" Target="../slideLayouts/slideLayout77.xml"/><Relationship Id="rId16" Type="http://schemas.openxmlformats.org/officeDocument/2006/relationships/slideLayout" Target="../slideLayouts/slideLayout78.xml"/><Relationship Id="rId17" Type="http://schemas.openxmlformats.org/officeDocument/2006/relationships/slideLayout" Target="../slideLayouts/slideLayout79.xml"/><Relationship Id="rId18" Type="http://schemas.openxmlformats.org/officeDocument/2006/relationships/slideLayout" Target="../slideLayouts/slideLayout80.xml"/><Relationship Id="rId19" Type="http://schemas.openxmlformats.org/officeDocument/2006/relationships/slideLayout" Target="../slideLayouts/slideLayout8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04.xml"/><Relationship Id="rId20" Type="http://schemas.openxmlformats.org/officeDocument/2006/relationships/slideLayout" Target="../slideLayouts/slideLayout115.xml"/><Relationship Id="rId21" Type="http://schemas.openxmlformats.org/officeDocument/2006/relationships/slideLayout" Target="../slideLayouts/slideLayout116.xml"/><Relationship Id="rId22" Type="http://schemas.openxmlformats.org/officeDocument/2006/relationships/slideLayout" Target="../slideLayouts/slideLayout117.xml"/><Relationship Id="rId23" Type="http://schemas.openxmlformats.org/officeDocument/2006/relationships/slideLayout" Target="../slideLayouts/slideLayout118.xml"/><Relationship Id="rId24" Type="http://schemas.openxmlformats.org/officeDocument/2006/relationships/slideLayout" Target="../slideLayouts/slideLayout119.xml"/><Relationship Id="rId25" Type="http://schemas.openxmlformats.org/officeDocument/2006/relationships/slideLayout" Target="../slideLayouts/slideLayout120.xml"/><Relationship Id="rId26" Type="http://schemas.openxmlformats.org/officeDocument/2006/relationships/slideLayout" Target="../slideLayouts/slideLayout121.xml"/><Relationship Id="rId27" Type="http://schemas.openxmlformats.org/officeDocument/2006/relationships/slideLayout" Target="../slideLayouts/slideLayout122.xml"/><Relationship Id="rId28" Type="http://schemas.openxmlformats.org/officeDocument/2006/relationships/slideLayout" Target="../slideLayouts/slideLayout123.xml"/><Relationship Id="rId29" Type="http://schemas.openxmlformats.org/officeDocument/2006/relationships/slideLayout" Target="../slideLayouts/slideLayout124.xml"/><Relationship Id="rId30" Type="http://schemas.openxmlformats.org/officeDocument/2006/relationships/theme" Target="../theme/theme3.xml"/><Relationship Id="rId31" Type="http://schemas.openxmlformats.org/officeDocument/2006/relationships/image" Target="../media/image2.png"/><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Relationship Id="rId14" Type="http://schemas.openxmlformats.org/officeDocument/2006/relationships/slideLayout" Target="../slideLayouts/slideLayout109.xml"/><Relationship Id="rId15" Type="http://schemas.openxmlformats.org/officeDocument/2006/relationships/slideLayout" Target="../slideLayouts/slideLayout110.xml"/><Relationship Id="rId16" Type="http://schemas.openxmlformats.org/officeDocument/2006/relationships/slideLayout" Target="../slideLayouts/slideLayout111.xml"/><Relationship Id="rId17" Type="http://schemas.openxmlformats.org/officeDocument/2006/relationships/slideLayout" Target="../slideLayouts/slideLayout112.xml"/><Relationship Id="rId18" Type="http://schemas.openxmlformats.org/officeDocument/2006/relationships/slideLayout" Target="../slideLayouts/slideLayout113.xml"/><Relationship Id="rId19" Type="http://schemas.openxmlformats.org/officeDocument/2006/relationships/slideLayout" Target="../slideLayouts/slideLayout114.xml"/><Relationship Id="rId1" Type="http://schemas.openxmlformats.org/officeDocument/2006/relationships/slideLayout" Target="../slideLayouts/slideLayout96.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144.xml"/><Relationship Id="rId21" Type="http://schemas.openxmlformats.org/officeDocument/2006/relationships/slideLayout" Target="../slideLayouts/slideLayout145.xml"/><Relationship Id="rId22" Type="http://schemas.openxmlformats.org/officeDocument/2006/relationships/slideLayout" Target="../slideLayouts/slideLayout146.xml"/><Relationship Id="rId23" Type="http://schemas.openxmlformats.org/officeDocument/2006/relationships/slideLayout" Target="../slideLayouts/slideLayout147.xml"/><Relationship Id="rId24" Type="http://schemas.openxmlformats.org/officeDocument/2006/relationships/slideLayout" Target="../slideLayouts/slideLayout148.xml"/><Relationship Id="rId25" Type="http://schemas.openxmlformats.org/officeDocument/2006/relationships/slideLayout" Target="../slideLayouts/slideLayout149.xml"/><Relationship Id="rId26" Type="http://schemas.openxmlformats.org/officeDocument/2006/relationships/slideLayout" Target="../slideLayouts/slideLayout150.xml"/><Relationship Id="rId27" Type="http://schemas.openxmlformats.org/officeDocument/2006/relationships/slideLayout" Target="../slideLayouts/slideLayout151.xml"/><Relationship Id="rId28" Type="http://schemas.openxmlformats.org/officeDocument/2006/relationships/slideLayout" Target="../slideLayouts/slideLayout152.xml"/><Relationship Id="rId29" Type="http://schemas.openxmlformats.org/officeDocument/2006/relationships/slideLayout" Target="../slideLayouts/slideLayout153.xml"/><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30" Type="http://schemas.openxmlformats.org/officeDocument/2006/relationships/slideLayout" Target="../slideLayouts/slideLayout154.xml"/><Relationship Id="rId31" Type="http://schemas.openxmlformats.org/officeDocument/2006/relationships/slideLayout" Target="../slideLayouts/slideLayout155.xml"/><Relationship Id="rId32" Type="http://schemas.openxmlformats.org/officeDocument/2006/relationships/slideLayout" Target="../slideLayouts/slideLayout156.xml"/><Relationship Id="rId9" Type="http://schemas.openxmlformats.org/officeDocument/2006/relationships/slideLayout" Target="../slideLayouts/slideLayout133.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33" Type="http://schemas.openxmlformats.org/officeDocument/2006/relationships/theme" Target="../theme/theme4.xml"/><Relationship Id="rId34" Type="http://schemas.openxmlformats.org/officeDocument/2006/relationships/image" Target="../media/image2.png"/><Relationship Id="rId10" Type="http://schemas.openxmlformats.org/officeDocument/2006/relationships/slideLayout" Target="../slideLayouts/slideLayout134.xml"/><Relationship Id="rId11" Type="http://schemas.openxmlformats.org/officeDocument/2006/relationships/slideLayout" Target="../slideLayouts/slideLayout135.xml"/><Relationship Id="rId12" Type="http://schemas.openxmlformats.org/officeDocument/2006/relationships/slideLayout" Target="../slideLayouts/slideLayout136.xml"/><Relationship Id="rId13" Type="http://schemas.openxmlformats.org/officeDocument/2006/relationships/slideLayout" Target="../slideLayouts/slideLayout137.xml"/><Relationship Id="rId14" Type="http://schemas.openxmlformats.org/officeDocument/2006/relationships/slideLayout" Target="../slideLayouts/slideLayout138.xml"/><Relationship Id="rId15" Type="http://schemas.openxmlformats.org/officeDocument/2006/relationships/slideLayout" Target="../slideLayouts/slideLayout139.xml"/><Relationship Id="rId16" Type="http://schemas.openxmlformats.org/officeDocument/2006/relationships/slideLayout" Target="../slideLayouts/slideLayout140.xml"/><Relationship Id="rId17" Type="http://schemas.openxmlformats.org/officeDocument/2006/relationships/slideLayout" Target="../slideLayouts/slideLayout141.xml"/><Relationship Id="rId18" Type="http://schemas.openxmlformats.org/officeDocument/2006/relationships/slideLayout" Target="../slideLayouts/slideLayout142.xml"/><Relationship Id="rId19"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20807318" y="12884028"/>
            <a:ext cx="748416" cy="656589"/>
          </a:xfrm>
          <a:prstGeom prst="rect">
            <a:avLst/>
          </a:prstGeom>
        </p:spPr>
        <p:txBody>
          <a:bodyPr vert="horz" wrap="none" lIns="243074" tIns="121541" rIns="243074" bIns="121541"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2400" smtClean="0">
                <a:solidFill>
                  <a:schemeClr val="tx1"/>
                </a:solidFill>
                <a:ea typeface="Open Sans Light" panose="020B0306030504020204" pitchFamily="34" charset="0"/>
                <a:cs typeface="Open Sans Light" panose="020B0306030504020204" pitchFamily="34" charset="0"/>
              </a:rPr>
              <a:pPr algn="l"/>
              <a:t>‹#›</a:t>
            </a:fld>
            <a:endParaRPr lang="en-US" sz="2400" dirty="0">
              <a:solidFill>
                <a:schemeClr val="tx1"/>
              </a:solidFill>
              <a:ea typeface="Open Sans Light" panose="020B0306030504020204" pitchFamily="34" charset="0"/>
              <a:cs typeface="Open Sans Light" panose="020B0306030504020204" pitchFamily="34" charset="0"/>
            </a:endParaRPr>
          </a:p>
        </p:txBody>
      </p:sp>
      <p:sp>
        <p:nvSpPr>
          <p:cNvPr id="10" name="Oval 9"/>
          <p:cNvSpPr/>
          <p:nvPr userDrawn="1"/>
        </p:nvSpPr>
        <p:spPr>
          <a:xfrm>
            <a:off x="21993160" y="12919600"/>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11" name="Rectangle 9"/>
          <p:cNvSpPr/>
          <p:nvPr userDrawn="1"/>
        </p:nvSpPr>
        <p:spPr>
          <a:xfrm rot="2700000">
            <a:off x="22221350"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12" name="Oval 11"/>
          <p:cNvSpPr/>
          <p:nvPr userDrawn="1"/>
        </p:nvSpPr>
        <p:spPr>
          <a:xfrm rot="10800000">
            <a:off x="22668600" y="12919606"/>
            <a:ext cx="550601" cy="550744"/>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13" name="Rectangle 9"/>
          <p:cNvSpPr/>
          <p:nvPr userDrawn="1"/>
        </p:nvSpPr>
        <p:spPr>
          <a:xfrm rot="13500000">
            <a:off x="22807164" y="13122258"/>
            <a:ext cx="180236" cy="180189"/>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2400">
              <a:solidFill>
                <a:schemeClr val="tx1"/>
              </a:solidFill>
            </a:endParaRPr>
          </a:p>
        </p:txBody>
      </p:sp>
      <p:sp>
        <p:nvSpPr>
          <p:cNvPr id="23" name="Action Button: Forward or Next 22">
            <a:hlinkClick r:id="" action="ppaction://hlinkshowjump?jump=nextslide" highlightClick="1"/>
          </p:cNvPr>
          <p:cNvSpPr/>
          <p:nvPr userDrawn="1"/>
        </p:nvSpPr>
        <p:spPr>
          <a:xfrm>
            <a:off x="22659247" y="12884443"/>
            <a:ext cx="664846" cy="665019"/>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24" name="Rectangle 23">
            <a:hlinkClick r:id="" action="ppaction://hlinkshowjump?jump=previousslide" highlightClick="1"/>
          </p:cNvPr>
          <p:cNvSpPr/>
          <p:nvPr userDrawn="1"/>
        </p:nvSpPr>
        <p:spPr>
          <a:xfrm>
            <a:off x="21912317" y="12875329"/>
            <a:ext cx="664846" cy="665019"/>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180" tIns="45589" rIns="91180" bIns="45589" rtlCol="0" anchor="ctr"/>
          <a:lstStyle/>
          <a:p>
            <a:pPr algn="ctr" defTabSz="1823041"/>
            <a:endParaRPr lang="en-US" sz="3700">
              <a:solidFill>
                <a:schemeClr val="tx1"/>
              </a:solidFill>
            </a:endParaRPr>
          </a:p>
        </p:txBody>
      </p:sp>
      <p:sp>
        <p:nvSpPr>
          <p:cNvPr id="26" name="Slide Number Placeholder 5"/>
          <p:cNvSpPr txBox="1">
            <a:spLocks/>
          </p:cNvSpPr>
          <p:nvPr userDrawn="1"/>
        </p:nvSpPr>
        <p:spPr>
          <a:xfrm>
            <a:off x="791715" y="12930071"/>
            <a:ext cx="5200295"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Sphere3D</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7" name="Straight Connector 26"/>
          <p:cNvCxnSpPr/>
          <p:nvPr userDrawn="1"/>
        </p:nvCxnSpPr>
        <p:spPr>
          <a:xfrm>
            <a:off x="17" y="12752358"/>
            <a:ext cx="2437765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1828326" y="1176372"/>
            <a:ext cx="20721003" cy="1635123"/>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5" name="Text Placeholder 2"/>
          <p:cNvSpPr>
            <a:spLocks noGrp="1"/>
          </p:cNvSpPr>
          <p:nvPr>
            <p:ph type="body" idx="1"/>
          </p:nvPr>
        </p:nvSpPr>
        <p:spPr>
          <a:xfrm>
            <a:off x="1828326" y="3054837"/>
            <a:ext cx="20721003" cy="848627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Slide Number Placeholder 5"/>
          <p:cNvSpPr txBox="1">
            <a:spLocks/>
          </p:cNvSpPr>
          <p:nvPr userDrawn="1"/>
        </p:nvSpPr>
        <p:spPr>
          <a:xfrm>
            <a:off x="20056584" y="12930073"/>
            <a:ext cx="1282457" cy="584667"/>
          </a:xfrm>
          <a:prstGeom prst="rect">
            <a:avLst/>
          </a:prstGeom>
        </p:spPr>
        <p:txBody>
          <a:bodyPr vert="horz" wrap="square" lIns="243074" tIns="121541" rIns="243074" bIns="121541"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200" dirty="0" smtClean="0">
                <a:solidFill>
                  <a:schemeClr val="tx1"/>
                </a:solidFill>
                <a:ea typeface="Open Sans Light" panose="020B0306030504020204" pitchFamily="34" charset="0"/>
                <a:cs typeface="Open Sans Light" panose="020B0306030504020204" pitchFamily="34" charset="0"/>
              </a:rPr>
              <a:t>Page:</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3391866" y="12977013"/>
            <a:ext cx="17512162" cy="461667"/>
          </a:xfrm>
          <a:prstGeom prst="rect">
            <a:avLst/>
          </a:prstGeom>
          <a:noFill/>
        </p:spPr>
        <p:txBody>
          <a:bodyPr wrap="square" lIns="0" tIns="45622" rIns="0" bIns="45622" rtlCol="0">
            <a:spAutoFit/>
          </a:bodyPr>
          <a:lstStyle/>
          <a:p>
            <a:pPr algn="just" defTabSz="1823041"/>
            <a:r>
              <a:rPr lang="en-US" sz="2400" dirty="0" smtClean="0">
                <a:solidFill>
                  <a:schemeClr val="tx1"/>
                </a:solidFill>
              </a:rPr>
              <a:t>	FOR INTERNAL USE ONLY 			NOT FOR DISTRIBUTION</a:t>
            </a:r>
            <a:endParaRPr lang="en-US" sz="2400" dirty="0">
              <a:solidFill>
                <a:schemeClr val="tx1"/>
              </a:solidFill>
            </a:endParaRPr>
          </a:p>
        </p:txBody>
      </p:sp>
    </p:spTree>
    <p:extLst>
      <p:ext uri="{BB962C8B-B14F-4D97-AF65-F5344CB8AC3E}">
        <p14:creationId xmlns:p14="http://schemas.microsoft.com/office/powerpoint/2010/main" val="3600617742"/>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3987" r:id="rId19"/>
    <p:sldLayoutId id="2147483988" r:id="rId20"/>
    <p:sldLayoutId id="2147483989" r:id="rId21"/>
    <p:sldLayoutId id="2147483990" r:id="rId22"/>
    <p:sldLayoutId id="2147483991" r:id="rId23"/>
    <p:sldLayoutId id="2147483992" r:id="rId24"/>
    <p:sldLayoutId id="2147483993"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3" r:id="rId34"/>
    <p:sldLayoutId id="2147484004" r:id="rId35"/>
    <p:sldLayoutId id="2147484005" r:id="rId36"/>
    <p:sldLayoutId id="2147484006" r:id="rId37"/>
    <p:sldLayoutId id="2147484007" r:id="rId38"/>
    <p:sldLayoutId id="2147484008" r:id="rId39"/>
    <p:sldLayoutId id="2147484010" r:id="rId40"/>
    <p:sldLayoutId id="2147484011" r:id="rId41"/>
    <p:sldLayoutId id="2147484012" r:id="rId42"/>
    <p:sldLayoutId id="2147484013" r:id="rId43"/>
    <p:sldLayoutId id="2147484014" r:id="rId44"/>
    <p:sldLayoutId id="2147484015" r:id="rId45"/>
    <p:sldLayoutId id="2147484016" r:id="rId46"/>
    <p:sldLayoutId id="2147484017" r:id="rId47"/>
    <p:sldLayoutId id="2147484018" r:id="rId48"/>
    <p:sldLayoutId id="2147484019" r:id="rId49"/>
    <p:sldLayoutId id="2147484020" r:id="rId50"/>
    <p:sldLayoutId id="2147484021" r:id="rId51"/>
    <p:sldLayoutId id="2147484025" r:id="rId52"/>
    <p:sldLayoutId id="2147484772" r:id="rId53"/>
    <p:sldLayoutId id="2147484773" r:id="rId54"/>
    <p:sldLayoutId id="2147484774" r:id="rId55"/>
    <p:sldLayoutId id="2147484776" r:id="rId56"/>
    <p:sldLayoutId id="2147484777" r:id="rId57"/>
    <p:sldLayoutId id="2147484781" r:id="rId58"/>
    <p:sldLayoutId id="2147484782" r:id="rId59"/>
    <p:sldLayoutId id="2147484783" r:id="rId60"/>
    <p:sldLayoutId id="2147484785" r:id="rId61"/>
    <p:sldLayoutId id="2147484786" r:id="rId6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txStyles>
    <p:titleStyle>
      <a:lvl1pPr algn="l" defTabSz="1822996" rtl="0" eaLnBrk="1" latinLnBrk="0" hangingPunct="1">
        <a:lnSpc>
          <a:spcPct val="90000"/>
        </a:lnSpc>
        <a:spcBef>
          <a:spcPct val="0"/>
        </a:spcBef>
        <a:buNone/>
        <a:defRPr sz="5900" kern="1200">
          <a:solidFill>
            <a:schemeClr val="tx1"/>
          </a:solidFill>
          <a:latin typeface="+mj-lt"/>
          <a:ea typeface="Open Sans Light" panose="020B0306030504020204" pitchFamily="34" charset="0"/>
          <a:cs typeface="Open Sans Light" panose="020B0306030504020204" pitchFamily="34" charset="0"/>
        </a:defRPr>
      </a:lvl1pPr>
    </p:titleStyle>
    <p:bodyStyle>
      <a:lvl1pPr marL="455748" indent="-455748" algn="l" defTabSz="1822996" rtl="0" eaLnBrk="1" latinLnBrk="0" hangingPunct="1">
        <a:lnSpc>
          <a:spcPct val="90000"/>
        </a:lnSpc>
        <a:spcBef>
          <a:spcPts val="2000"/>
        </a:spcBef>
        <a:buFont typeface="Arial" panose="020B0604020202020204" pitchFamily="34" charset="0"/>
        <a:buChar char="•"/>
        <a:defRPr sz="4700" kern="1200">
          <a:solidFill>
            <a:schemeClr val="tx1"/>
          </a:solidFill>
          <a:latin typeface="+mn-lt"/>
          <a:ea typeface="Open Sans Light" panose="020B0306030504020204" pitchFamily="34" charset="0"/>
          <a:cs typeface="Open Sans Light" panose="020B0306030504020204" pitchFamily="34" charset="0"/>
        </a:defRPr>
      </a:lvl1pPr>
      <a:lvl2pPr marL="1367246" indent="-455748" algn="l" defTabSz="1822996" rtl="0" eaLnBrk="1" latinLnBrk="0" hangingPunct="1">
        <a:lnSpc>
          <a:spcPct val="90000"/>
        </a:lnSpc>
        <a:spcBef>
          <a:spcPts val="1000"/>
        </a:spcBef>
        <a:buFont typeface="Arial" panose="020B0604020202020204" pitchFamily="34" charset="0"/>
        <a:buChar char="•"/>
        <a:defRPr sz="3900" kern="1200">
          <a:solidFill>
            <a:schemeClr val="tx1"/>
          </a:solidFill>
          <a:latin typeface="+mn-lt"/>
          <a:ea typeface="Open Sans Light" panose="020B0306030504020204" pitchFamily="34" charset="0"/>
          <a:cs typeface="Open Sans Light" panose="020B0306030504020204" pitchFamily="34" charset="0"/>
        </a:defRPr>
      </a:lvl2pPr>
      <a:lvl3pPr marL="2278745" indent="-455748" algn="l" defTabSz="1822996"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Open Sans Light" panose="020B0306030504020204" pitchFamily="34" charset="0"/>
          <a:cs typeface="Open Sans Light" panose="020B0306030504020204" pitchFamily="34" charset="0"/>
        </a:defRPr>
      </a:lvl3pPr>
      <a:lvl4pPr marL="3190239" indent="-455748" algn="l" defTabSz="1822996" rtl="0" eaLnBrk="1" latinLnBrk="0" hangingPunct="1">
        <a:lnSpc>
          <a:spcPct val="90000"/>
        </a:lnSpc>
        <a:spcBef>
          <a:spcPts val="1000"/>
        </a:spcBef>
        <a:buFont typeface="Arial" panose="020B0604020202020204" pitchFamily="34" charset="0"/>
        <a:buChar char="•"/>
        <a:defRPr sz="3100" kern="1200">
          <a:solidFill>
            <a:schemeClr val="tx1"/>
          </a:solidFill>
          <a:latin typeface="+mn-lt"/>
          <a:ea typeface="Open Sans Light" panose="020B0306030504020204" pitchFamily="34" charset="0"/>
          <a:cs typeface="Open Sans Light" panose="020B0306030504020204" pitchFamily="34" charset="0"/>
        </a:defRPr>
      </a:lvl4pPr>
      <a:lvl5pPr marL="4101743" indent="-455748" algn="l" defTabSz="1822996" rtl="0" eaLnBrk="1" latinLnBrk="0" hangingPunct="1">
        <a:lnSpc>
          <a:spcPct val="90000"/>
        </a:lnSpc>
        <a:spcBef>
          <a:spcPts val="1000"/>
        </a:spcBef>
        <a:buFont typeface="Arial" panose="020B0604020202020204" pitchFamily="34" charset="0"/>
        <a:buChar char="•"/>
        <a:defRPr sz="3100" kern="1200">
          <a:solidFill>
            <a:schemeClr val="tx1"/>
          </a:solidFill>
          <a:latin typeface="+mn-lt"/>
          <a:ea typeface="Open Sans Light" panose="020B0306030504020204" pitchFamily="34" charset="0"/>
          <a:cs typeface="Open Sans Light" panose="020B0306030504020204" pitchFamily="34" charset="0"/>
        </a:defRPr>
      </a:lvl5pPr>
      <a:lvl6pPr marL="5013237" indent="-455748" algn="l" defTabSz="1822996"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6pPr>
      <a:lvl7pPr marL="5924737" indent="-455748" algn="l" defTabSz="1822996"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7pPr>
      <a:lvl8pPr marL="6836234" indent="-455748" algn="l" defTabSz="1822996"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8pPr>
      <a:lvl9pPr marL="7747728" indent="-455748" algn="l" defTabSz="1822996"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9pPr>
    </p:bodyStyle>
    <p:otherStyle>
      <a:defPPr>
        <a:defRPr lang="en-US"/>
      </a:defPPr>
      <a:lvl1pPr marL="0" algn="l" defTabSz="1822996" rtl="0" eaLnBrk="1" latinLnBrk="0" hangingPunct="1">
        <a:defRPr sz="3700" kern="1200">
          <a:solidFill>
            <a:schemeClr val="tx1"/>
          </a:solidFill>
          <a:latin typeface="+mn-lt"/>
          <a:ea typeface="+mn-ea"/>
          <a:cs typeface="+mn-cs"/>
        </a:defRPr>
      </a:lvl1pPr>
      <a:lvl2pPr marL="911504" algn="l" defTabSz="1822996" rtl="0" eaLnBrk="1" latinLnBrk="0" hangingPunct="1">
        <a:defRPr sz="3700" kern="1200">
          <a:solidFill>
            <a:schemeClr val="tx1"/>
          </a:solidFill>
          <a:latin typeface="+mn-lt"/>
          <a:ea typeface="+mn-ea"/>
          <a:cs typeface="+mn-cs"/>
        </a:defRPr>
      </a:lvl2pPr>
      <a:lvl3pPr marL="1822996" algn="l" defTabSz="1822996" rtl="0" eaLnBrk="1" latinLnBrk="0" hangingPunct="1">
        <a:defRPr sz="3700" kern="1200">
          <a:solidFill>
            <a:schemeClr val="tx1"/>
          </a:solidFill>
          <a:latin typeface="+mn-lt"/>
          <a:ea typeface="+mn-ea"/>
          <a:cs typeface="+mn-cs"/>
        </a:defRPr>
      </a:lvl3pPr>
      <a:lvl4pPr marL="2734491" algn="l" defTabSz="1822996" rtl="0" eaLnBrk="1" latinLnBrk="0" hangingPunct="1">
        <a:defRPr sz="3700" kern="1200">
          <a:solidFill>
            <a:schemeClr val="tx1"/>
          </a:solidFill>
          <a:latin typeface="+mn-lt"/>
          <a:ea typeface="+mn-ea"/>
          <a:cs typeface="+mn-cs"/>
        </a:defRPr>
      </a:lvl4pPr>
      <a:lvl5pPr marL="3645989" algn="l" defTabSz="1822996" rtl="0" eaLnBrk="1" latinLnBrk="0" hangingPunct="1">
        <a:defRPr sz="3700" kern="1200">
          <a:solidFill>
            <a:schemeClr val="tx1"/>
          </a:solidFill>
          <a:latin typeface="+mn-lt"/>
          <a:ea typeface="+mn-ea"/>
          <a:cs typeface="+mn-cs"/>
        </a:defRPr>
      </a:lvl5pPr>
      <a:lvl6pPr marL="4557485" algn="l" defTabSz="1822996" rtl="0" eaLnBrk="1" latinLnBrk="0" hangingPunct="1">
        <a:defRPr sz="3700" kern="1200">
          <a:solidFill>
            <a:schemeClr val="tx1"/>
          </a:solidFill>
          <a:latin typeface="+mn-lt"/>
          <a:ea typeface="+mn-ea"/>
          <a:cs typeface="+mn-cs"/>
        </a:defRPr>
      </a:lvl6pPr>
      <a:lvl7pPr marL="5468983" algn="l" defTabSz="1822996" rtl="0" eaLnBrk="1" latinLnBrk="0" hangingPunct="1">
        <a:defRPr sz="3700" kern="1200">
          <a:solidFill>
            <a:schemeClr val="tx1"/>
          </a:solidFill>
          <a:latin typeface="+mn-lt"/>
          <a:ea typeface="+mn-ea"/>
          <a:cs typeface="+mn-cs"/>
        </a:defRPr>
      </a:lvl7pPr>
      <a:lvl8pPr marL="6380483" algn="l" defTabSz="1822996" rtl="0" eaLnBrk="1" latinLnBrk="0" hangingPunct="1">
        <a:defRPr sz="3700" kern="1200">
          <a:solidFill>
            <a:schemeClr val="tx1"/>
          </a:solidFill>
          <a:latin typeface="+mn-lt"/>
          <a:ea typeface="+mn-ea"/>
          <a:cs typeface="+mn-cs"/>
        </a:defRPr>
      </a:lvl8pPr>
      <a:lvl9pPr marL="7291982" algn="l" defTabSz="1822996" rtl="0" eaLnBrk="1" latinLnBrk="0" hangingPunct="1">
        <a:defRPr sz="3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637694"/>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 id="2147484155" r:id="rId16"/>
    <p:sldLayoutId id="2147484156" r:id="rId17"/>
    <p:sldLayoutId id="2147484157" r:id="rId18"/>
    <p:sldLayoutId id="2147484158" r:id="rId19"/>
    <p:sldLayoutId id="2147484159" r:id="rId20"/>
    <p:sldLayoutId id="2147484160" r:id="rId21"/>
    <p:sldLayoutId id="2147484161" r:id="rId22"/>
    <p:sldLayoutId id="2147484162" r:id="rId23"/>
    <p:sldLayoutId id="2147484163" r:id="rId24"/>
    <p:sldLayoutId id="2147484164" r:id="rId25"/>
    <p:sldLayoutId id="2147484165" r:id="rId26"/>
    <p:sldLayoutId id="2147484166" r:id="rId27"/>
    <p:sldLayoutId id="2147484167" r:id="rId28"/>
    <p:sldLayoutId id="2147484168" r:id="rId29"/>
    <p:sldLayoutId id="2147484169" r:id="rId30"/>
    <p:sldLayoutId id="2147484170" r:id="rId31"/>
    <p:sldLayoutId id="2147484171" r:id="rId32"/>
    <p:sldLayoutId id="2147484442" r:id="rId3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hf hdr="0" ftr="0" dt="0"/>
  <p:txStyles>
    <p:titleStyle>
      <a:lvl1pPr algn="ctr" defTabSz="2430725" rtl="0" eaLnBrk="1" latinLnBrk="0" hangingPunct="1">
        <a:spcBef>
          <a:spcPct val="0"/>
        </a:spcBef>
        <a:buNone/>
        <a:defRPr sz="11800" kern="1200">
          <a:solidFill>
            <a:schemeClr val="tx1"/>
          </a:solidFill>
          <a:latin typeface="+mj-lt"/>
          <a:ea typeface="+mj-ea"/>
          <a:cs typeface="+mj-cs"/>
        </a:defRPr>
      </a:lvl1pPr>
    </p:titleStyle>
    <p:bodyStyle>
      <a:lvl1pPr marL="911525" indent="-911525" algn="l" defTabSz="2430725" rtl="0" eaLnBrk="1" latinLnBrk="0" hangingPunct="1">
        <a:spcBef>
          <a:spcPct val="20000"/>
        </a:spcBef>
        <a:buFont typeface="Arial" pitchFamily="34" charset="0"/>
        <a:buChar char="•"/>
        <a:defRPr sz="8400" kern="1200">
          <a:solidFill>
            <a:schemeClr val="tx1"/>
          </a:solidFill>
          <a:latin typeface="+mn-lt"/>
          <a:ea typeface="+mn-ea"/>
          <a:cs typeface="+mn-cs"/>
        </a:defRPr>
      </a:lvl1pPr>
      <a:lvl2pPr marL="1974956" indent="-759602" algn="l" defTabSz="2430725" rtl="0" eaLnBrk="1" latinLnBrk="0" hangingPunct="1">
        <a:spcBef>
          <a:spcPct val="20000"/>
        </a:spcBef>
        <a:buFont typeface="Arial" pitchFamily="34" charset="0"/>
        <a:buChar char="–"/>
        <a:defRPr sz="7400" kern="1200">
          <a:solidFill>
            <a:schemeClr val="tx1"/>
          </a:solidFill>
          <a:latin typeface="+mn-lt"/>
          <a:ea typeface="+mn-ea"/>
          <a:cs typeface="+mn-cs"/>
        </a:defRPr>
      </a:lvl2pPr>
      <a:lvl3pPr marL="3038404" indent="-607677" algn="l" defTabSz="2430725" rtl="0" eaLnBrk="1" latinLnBrk="0" hangingPunct="1">
        <a:spcBef>
          <a:spcPct val="20000"/>
        </a:spcBef>
        <a:buFont typeface="Arial" pitchFamily="34" charset="0"/>
        <a:buChar char="•"/>
        <a:defRPr sz="6500" kern="1200">
          <a:solidFill>
            <a:schemeClr val="tx1"/>
          </a:solidFill>
          <a:latin typeface="+mn-lt"/>
          <a:ea typeface="+mn-ea"/>
          <a:cs typeface="+mn-cs"/>
        </a:defRPr>
      </a:lvl3pPr>
      <a:lvl4pPr marL="4253760" indent="-607677" algn="l" defTabSz="2430725" rtl="0" eaLnBrk="1" latinLnBrk="0" hangingPunct="1">
        <a:spcBef>
          <a:spcPct val="20000"/>
        </a:spcBef>
        <a:buFont typeface="Arial" pitchFamily="34" charset="0"/>
        <a:buChar char="–"/>
        <a:defRPr sz="5300" kern="1200">
          <a:solidFill>
            <a:schemeClr val="tx1"/>
          </a:solidFill>
          <a:latin typeface="+mn-lt"/>
          <a:ea typeface="+mn-ea"/>
          <a:cs typeface="+mn-cs"/>
        </a:defRPr>
      </a:lvl4pPr>
      <a:lvl5pPr marL="5469128" indent="-607677" algn="l" defTabSz="2430725" rtl="0" eaLnBrk="1" latinLnBrk="0" hangingPunct="1">
        <a:spcBef>
          <a:spcPct val="20000"/>
        </a:spcBef>
        <a:buFont typeface="Arial" pitchFamily="34" charset="0"/>
        <a:buChar char="»"/>
        <a:defRPr sz="5300" kern="1200">
          <a:solidFill>
            <a:schemeClr val="tx1"/>
          </a:solidFill>
          <a:latin typeface="+mn-lt"/>
          <a:ea typeface="+mn-ea"/>
          <a:cs typeface="+mn-cs"/>
        </a:defRPr>
      </a:lvl5pPr>
      <a:lvl6pPr marL="6684482" indent="-607677" algn="l" defTabSz="2430725"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899840" indent="-607677" algn="l" defTabSz="2430725"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15201" indent="-607677" algn="l" defTabSz="2430725"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30565" indent="-607677" algn="l" defTabSz="2430725" rtl="0" eaLnBrk="1" latinLnBrk="0" hangingPunct="1">
        <a:spcBef>
          <a:spcPct val="20000"/>
        </a:spcBef>
        <a:buFont typeface="Arial" pitchFamily="34" charset="0"/>
        <a:buChar char="•"/>
        <a:defRPr sz="5300" kern="1200">
          <a:solidFill>
            <a:schemeClr val="tx1"/>
          </a:solidFill>
          <a:latin typeface="+mn-lt"/>
          <a:ea typeface="+mn-ea"/>
          <a:cs typeface="+mn-cs"/>
        </a:defRPr>
      </a:lvl9pPr>
    </p:bodyStyle>
    <p:otherStyle>
      <a:defPPr>
        <a:defRPr lang="en-US"/>
      </a:defPPr>
      <a:lvl1pPr marL="0" algn="l" defTabSz="2430725" rtl="0" eaLnBrk="1" latinLnBrk="0" hangingPunct="1">
        <a:defRPr sz="4700" kern="1200">
          <a:solidFill>
            <a:schemeClr val="tx1"/>
          </a:solidFill>
          <a:latin typeface="+mn-lt"/>
          <a:ea typeface="+mn-ea"/>
          <a:cs typeface="+mn-cs"/>
        </a:defRPr>
      </a:lvl1pPr>
      <a:lvl2pPr marL="1215358" algn="l" defTabSz="2430725" rtl="0" eaLnBrk="1" latinLnBrk="0" hangingPunct="1">
        <a:defRPr sz="4700" kern="1200">
          <a:solidFill>
            <a:schemeClr val="tx1"/>
          </a:solidFill>
          <a:latin typeface="+mn-lt"/>
          <a:ea typeface="+mn-ea"/>
          <a:cs typeface="+mn-cs"/>
        </a:defRPr>
      </a:lvl2pPr>
      <a:lvl3pPr marL="2430725" algn="l" defTabSz="2430725" rtl="0" eaLnBrk="1" latinLnBrk="0" hangingPunct="1">
        <a:defRPr sz="4700" kern="1200">
          <a:solidFill>
            <a:schemeClr val="tx1"/>
          </a:solidFill>
          <a:latin typeface="+mn-lt"/>
          <a:ea typeface="+mn-ea"/>
          <a:cs typeface="+mn-cs"/>
        </a:defRPr>
      </a:lvl3pPr>
      <a:lvl4pPr marL="3646081" algn="l" defTabSz="2430725" rtl="0" eaLnBrk="1" latinLnBrk="0" hangingPunct="1">
        <a:defRPr sz="4700" kern="1200">
          <a:solidFill>
            <a:schemeClr val="tx1"/>
          </a:solidFill>
          <a:latin typeface="+mn-lt"/>
          <a:ea typeface="+mn-ea"/>
          <a:cs typeface="+mn-cs"/>
        </a:defRPr>
      </a:lvl4pPr>
      <a:lvl5pPr marL="4861445" algn="l" defTabSz="2430725" rtl="0" eaLnBrk="1" latinLnBrk="0" hangingPunct="1">
        <a:defRPr sz="4700" kern="1200">
          <a:solidFill>
            <a:schemeClr val="tx1"/>
          </a:solidFill>
          <a:latin typeface="+mn-lt"/>
          <a:ea typeface="+mn-ea"/>
          <a:cs typeface="+mn-cs"/>
        </a:defRPr>
      </a:lvl5pPr>
      <a:lvl6pPr marL="6076799" algn="l" defTabSz="2430725" rtl="0" eaLnBrk="1" latinLnBrk="0" hangingPunct="1">
        <a:defRPr sz="4700" kern="1200">
          <a:solidFill>
            <a:schemeClr val="tx1"/>
          </a:solidFill>
          <a:latin typeface="+mn-lt"/>
          <a:ea typeface="+mn-ea"/>
          <a:cs typeface="+mn-cs"/>
        </a:defRPr>
      </a:lvl6pPr>
      <a:lvl7pPr marL="7292167" algn="l" defTabSz="2430725" rtl="0" eaLnBrk="1" latinLnBrk="0" hangingPunct="1">
        <a:defRPr sz="4700" kern="1200">
          <a:solidFill>
            <a:schemeClr val="tx1"/>
          </a:solidFill>
          <a:latin typeface="+mn-lt"/>
          <a:ea typeface="+mn-ea"/>
          <a:cs typeface="+mn-cs"/>
        </a:defRPr>
      </a:lvl7pPr>
      <a:lvl8pPr marL="8507522" algn="l" defTabSz="2430725" rtl="0" eaLnBrk="1" latinLnBrk="0" hangingPunct="1">
        <a:defRPr sz="4700" kern="1200">
          <a:solidFill>
            <a:schemeClr val="tx1"/>
          </a:solidFill>
          <a:latin typeface="+mn-lt"/>
          <a:ea typeface="+mn-ea"/>
          <a:cs typeface="+mn-cs"/>
        </a:defRPr>
      </a:lvl8pPr>
      <a:lvl9pPr marL="9722886" algn="l" defTabSz="2430725" rtl="0" eaLnBrk="1" latinLnBrk="0" hangingPunct="1">
        <a:defRPr sz="4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TextBox 18"/>
          <p:cNvSpPr txBox="1"/>
          <p:nvPr/>
        </p:nvSpPr>
        <p:spPr>
          <a:xfrm>
            <a:off x="0" y="12649265"/>
            <a:ext cx="1828324" cy="819025"/>
          </a:xfrm>
          <a:prstGeom prst="rect">
            <a:avLst/>
          </a:prstGeom>
          <a:noFill/>
        </p:spPr>
        <p:txBody>
          <a:bodyPr lIns="243046" tIns="121515" rIns="243046" bIns="121515">
            <a:spAutoFit/>
          </a:bodyPr>
          <a:lstStyle/>
          <a:p>
            <a:pPr algn="ctr" defTabSz="2430455">
              <a:defRPr/>
            </a:pPr>
            <a:fld id="{20B0A04A-B8A3-428A-BC26-7F23AEE053E3}" type="slidenum">
              <a:rPr lang="en-US">
                <a:solidFill>
                  <a:prstClr val="white"/>
                </a:solidFill>
                <a:latin typeface="Arial Black" pitchFamily="34" charset="0"/>
              </a:rPr>
              <a:pPr algn="ctr" defTabSz="2430455">
                <a:defRPr/>
              </a:pPr>
              <a:t>‹#›</a:t>
            </a:fld>
            <a:endParaRPr lang="en-US" dirty="0">
              <a:solidFill>
                <a:prstClr val="white"/>
              </a:solidFill>
              <a:latin typeface="Arial Black" pitchFamily="34" charset="0"/>
            </a:endParaRPr>
          </a:p>
        </p:txBody>
      </p:sp>
      <p:sp>
        <p:nvSpPr>
          <p:cNvPr id="1026" name="Title Placeholder 1"/>
          <p:cNvSpPr>
            <a:spLocks noGrp="1"/>
          </p:cNvSpPr>
          <p:nvPr>
            <p:ph type="title"/>
          </p:nvPr>
        </p:nvSpPr>
        <p:spPr bwMode="auto">
          <a:xfrm>
            <a:off x="888777" y="508671"/>
            <a:ext cx="22280394" cy="1371601"/>
          </a:xfrm>
          <a:prstGeom prst="rect">
            <a:avLst/>
          </a:prstGeom>
          <a:noFill/>
          <a:ln w="9525">
            <a:noFill/>
            <a:miter lim="800000"/>
            <a:headEnd/>
            <a:tailEnd/>
          </a:ln>
        </p:spPr>
        <p:txBody>
          <a:bodyPr vert="horz" wrap="square" lIns="243046" tIns="121515" rIns="243046" bIns="121515"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88777" y="2232572"/>
            <a:ext cx="22280394" cy="9571510"/>
          </a:xfrm>
          <a:prstGeom prst="rect">
            <a:avLst/>
          </a:prstGeom>
          <a:noFill/>
          <a:ln w="9525">
            <a:noFill/>
            <a:miter lim="800000"/>
            <a:headEnd/>
            <a:tailEnd/>
          </a:ln>
        </p:spPr>
        <p:txBody>
          <a:bodyPr vert="horz" wrap="square" lIns="243046" tIns="121515" rIns="243046" bIns="121515"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TextBox 13"/>
          <p:cNvSpPr txBox="1"/>
          <p:nvPr/>
        </p:nvSpPr>
        <p:spPr>
          <a:xfrm>
            <a:off x="888777" y="12534751"/>
            <a:ext cx="1237801" cy="614924"/>
          </a:xfrm>
          <a:prstGeom prst="rect">
            <a:avLst/>
          </a:prstGeom>
          <a:noFill/>
        </p:spPr>
        <p:txBody>
          <a:bodyPr wrap="square" lIns="243046" tIns="121515" rIns="243046" bIns="121515" anchor="b">
            <a:spAutoFit/>
          </a:bodyPr>
          <a:lstStyle/>
          <a:p>
            <a:pPr defTabSz="2430455">
              <a:defRPr/>
            </a:pPr>
            <a:fld id="{20B0A04A-B8A3-428A-BC26-7F23AEE053E3}" type="slidenum">
              <a:rPr lang="en-US" sz="2400" smtClean="0">
                <a:solidFill>
                  <a:srgbClr val="808080"/>
                </a:solidFill>
                <a:latin typeface="Arial" pitchFamily="34" charset="0"/>
                <a:cs typeface="Arial" pitchFamily="34" charset="0"/>
              </a:rPr>
              <a:pPr defTabSz="2430455">
                <a:defRPr/>
              </a:pPr>
              <a:t>‹#›</a:t>
            </a:fld>
            <a:endParaRPr lang="en-US" sz="2400" dirty="0">
              <a:solidFill>
                <a:srgbClr val="808080"/>
              </a:solidFill>
              <a:latin typeface="Arial" pitchFamily="34" charset="0"/>
              <a:cs typeface="Arial" pitchFamily="34" charset="0"/>
            </a:endParaRPr>
          </a:p>
        </p:txBody>
      </p:sp>
      <p:pic>
        <p:nvPicPr>
          <p:cNvPr id="13" name="Picture 12"/>
          <p:cNvPicPr>
            <a:picLocks noChangeAspect="1" noChangeArrowheads="1"/>
          </p:cNvPicPr>
          <p:nvPr userDrawn="1"/>
        </p:nvPicPr>
        <p:blipFill>
          <a:blip r:embed="rId31" cstate="print">
            <a:extLst>
              <a:ext uri="{28A0092B-C50C-407E-A947-70E740481C1C}">
                <a14:useLocalDpi xmlns:a14="http://schemas.microsoft.com/office/drawing/2010/main"/>
              </a:ext>
            </a:extLst>
          </a:blip>
          <a:srcRect/>
          <a:stretch>
            <a:fillRect/>
          </a:stretch>
        </p:blipFill>
        <p:spPr bwMode="auto">
          <a:xfrm>
            <a:off x="21372493" y="12534114"/>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userDrawn="1"/>
        </p:nvSpPr>
        <p:spPr>
          <a:xfrm>
            <a:off x="8794365" y="12534116"/>
            <a:ext cx="5623818" cy="698318"/>
          </a:xfrm>
          <a:prstGeom prst="rect">
            <a:avLst/>
          </a:prstGeom>
          <a:noFill/>
        </p:spPr>
        <p:txBody>
          <a:bodyPr wrap="none" lIns="243046" tIns="121515" rIns="243046" bIns="121515" rtlCol="0">
            <a:spAutoFit/>
          </a:bodyPr>
          <a:lstStyle/>
          <a:p>
            <a:pPr defTabSz="1215236"/>
            <a:r>
              <a:rPr lang="en-US" sz="2900" b="1" dirty="0" smtClean="0">
                <a:solidFill>
                  <a:srgbClr val="808080">
                    <a:lumMod val="75000"/>
                  </a:srgbClr>
                </a:solidFill>
                <a:latin typeface="Arial" panose="020B0604020202020204" pitchFamily="34" charset="0"/>
                <a:cs typeface="Arial" panose="020B0604020202020204" pitchFamily="34" charset="0"/>
              </a:rPr>
              <a:t>Sphere3D Corp. Confidential</a:t>
            </a:r>
            <a:endParaRPr lang="en-US" sz="2900" b="1" dirty="0">
              <a:solidFill>
                <a:srgbClr val="808080">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941590"/>
      </p:ext>
    </p:extLst>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 id="2147484795" r:id="rId8"/>
    <p:sldLayoutId id="2147484796" r:id="rId9"/>
    <p:sldLayoutId id="2147484797" r:id="rId10"/>
    <p:sldLayoutId id="2147484798" r:id="rId11"/>
    <p:sldLayoutId id="2147484799" r:id="rId12"/>
    <p:sldLayoutId id="2147484800" r:id="rId13"/>
    <p:sldLayoutId id="2147484801" r:id="rId14"/>
    <p:sldLayoutId id="2147484802" r:id="rId15"/>
    <p:sldLayoutId id="2147484803" r:id="rId16"/>
    <p:sldLayoutId id="2147484804" r:id="rId17"/>
    <p:sldLayoutId id="2147484805" r:id="rId18"/>
    <p:sldLayoutId id="2147484806" r:id="rId19"/>
    <p:sldLayoutId id="2147484807" r:id="rId20"/>
    <p:sldLayoutId id="2147484808" r:id="rId21"/>
    <p:sldLayoutId id="2147484809" r:id="rId22"/>
    <p:sldLayoutId id="2147484810" r:id="rId23"/>
    <p:sldLayoutId id="2147484811" r:id="rId24"/>
    <p:sldLayoutId id="2147484812" r:id="rId25"/>
    <p:sldLayoutId id="2147484813" r:id="rId26"/>
    <p:sldLayoutId id="2147484814" r:id="rId27"/>
    <p:sldLayoutId id="2147484815" r:id="rId28"/>
    <p:sldLayoutId id="2147484816" r:id="rId29"/>
  </p:sldLayoutIdLst>
  <p:transition xmlns:p14="http://schemas.microsoft.com/office/powerpoint/2010/main" spd="slow">
    <p:push dir="u"/>
  </p:transition>
  <p:timing>
    <p:tnLst>
      <p:par>
        <p:cTn xmlns:p14="http://schemas.microsoft.com/office/powerpoint/2010/main" id="1" dur="indefinite" restart="never" nodeType="tmRoot"/>
      </p:par>
    </p:tnLst>
  </p:timing>
  <p:hf sldNum="0" hdr="0" dt="0"/>
  <p:txStyles>
    <p:titleStyle>
      <a:lvl1pPr algn="l" rtl="0" fontAlgn="base">
        <a:lnSpc>
          <a:spcPts val="9324"/>
        </a:lnSpc>
        <a:spcBef>
          <a:spcPct val="0"/>
        </a:spcBef>
        <a:spcAft>
          <a:spcPct val="0"/>
        </a:spcAft>
        <a:defRPr sz="7400" b="0" kern="1200">
          <a:solidFill>
            <a:schemeClr val="tx2"/>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11600">
          <a:solidFill>
            <a:schemeClr val="tx1"/>
          </a:solidFill>
          <a:latin typeface="Calibri" pitchFamily="34" charset="0"/>
        </a:defRPr>
      </a:lvl2pPr>
      <a:lvl3pPr algn="ctr" rtl="0" fontAlgn="base">
        <a:spcBef>
          <a:spcPct val="0"/>
        </a:spcBef>
        <a:spcAft>
          <a:spcPct val="0"/>
        </a:spcAft>
        <a:defRPr sz="11600">
          <a:solidFill>
            <a:schemeClr val="tx1"/>
          </a:solidFill>
          <a:latin typeface="Calibri" pitchFamily="34" charset="0"/>
        </a:defRPr>
      </a:lvl3pPr>
      <a:lvl4pPr algn="ctr" rtl="0" fontAlgn="base">
        <a:spcBef>
          <a:spcPct val="0"/>
        </a:spcBef>
        <a:spcAft>
          <a:spcPct val="0"/>
        </a:spcAft>
        <a:defRPr sz="11600">
          <a:solidFill>
            <a:schemeClr val="tx1"/>
          </a:solidFill>
          <a:latin typeface="Calibri" pitchFamily="34" charset="0"/>
        </a:defRPr>
      </a:lvl4pPr>
      <a:lvl5pPr algn="ctr" rtl="0" fontAlgn="base">
        <a:spcBef>
          <a:spcPct val="0"/>
        </a:spcBef>
        <a:spcAft>
          <a:spcPct val="0"/>
        </a:spcAft>
        <a:defRPr sz="11600">
          <a:solidFill>
            <a:schemeClr val="tx1"/>
          </a:solidFill>
          <a:latin typeface="Calibri" pitchFamily="34" charset="0"/>
        </a:defRPr>
      </a:lvl5pPr>
      <a:lvl6pPr marL="1215236" algn="ctr" rtl="0" fontAlgn="base">
        <a:spcBef>
          <a:spcPct val="0"/>
        </a:spcBef>
        <a:spcAft>
          <a:spcPct val="0"/>
        </a:spcAft>
        <a:defRPr sz="11600">
          <a:solidFill>
            <a:schemeClr val="tx1"/>
          </a:solidFill>
          <a:latin typeface="Calibri" pitchFamily="34" charset="0"/>
        </a:defRPr>
      </a:lvl6pPr>
      <a:lvl7pPr marL="2430455" algn="ctr" rtl="0" fontAlgn="base">
        <a:spcBef>
          <a:spcPct val="0"/>
        </a:spcBef>
        <a:spcAft>
          <a:spcPct val="0"/>
        </a:spcAft>
        <a:defRPr sz="11600">
          <a:solidFill>
            <a:schemeClr val="tx1"/>
          </a:solidFill>
          <a:latin typeface="Calibri" pitchFamily="34" charset="0"/>
        </a:defRPr>
      </a:lvl7pPr>
      <a:lvl8pPr marL="3645701" algn="ctr" rtl="0" fontAlgn="base">
        <a:spcBef>
          <a:spcPct val="0"/>
        </a:spcBef>
        <a:spcAft>
          <a:spcPct val="0"/>
        </a:spcAft>
        <a:defRPr sz="11600">
          <a:solidFill>
            <a:schemeClr val="tx1"/>
          </a:solidFill>
          <a:latin typeface="Calibri" pitchFamily="34" charset="0"/>
        </a:defRPr>
      </a:lvl8pPr>
      <a:lvl9pPr marL="4860916" algn="ctr" rtl="0" fontAlgn="base">
        <a:spcBef>
          <a:spcPct val="0"/>
        </a:spcBef>
        <a:spcAft>
          <a:spcPct val="0"/>
        </a:spcAft>
        <a:defRPr sz="11600">
          <a:solidFill>
            <a:schemeClr val="tx1"/>
          </a:solidFill>
          <a:latin typeface="Calibri" pitchFamily="34" charset="0"/>
        </a:defRPr>
      </a:lvl9pPr>
    </p:titleStyle>
    <p:bodyStyle>
      <a:lvl1pPr marL="911419" indent="-911419" algn="l" rtl="0" fontAlgn="base">
        <a:spcBef>
          <a:spcPct val="20000"/>
        </a:spcBef>
        <a:spcAft>
          <a:spcPct val="0"/>
        </a:spcAft>
        <a:buClr>
          <a:schemeClr val="accent6"/>
        </a:buClr>
        <a:buFont typeface="Arial" pitchFamily="34" charset="0"/>
        <a:buChar char="•"/>
        <a:defRPr sz="5300" kern="1200">
          <a:solidFill>
            <a:schemeClr val="tx1">
              <a:lumMod val="75000"/>
            </a:schemeClr>
          </a:solidFill>
          <a:latin typeface="Arial" panose="020B0604020202020204" pitchFamily="34" charset="0"/>
          <a:ea typeface="+mn-ea"/>
          <a:cs typeface="Arial" panose="020B0604020202020204" pitchFamily="34" charset="0"/>
        </a:defRPr>
      </a:lvl1pPr>
      <a:lvl2pPr marL="1974748" indent="-759537" algn="l" rtl="0" fontAlgn="base">
        <a:spcBef>
          <a:spcPct val="20000"/>
        </a:spcBef>
        <a:spcAft>
          <a:spcPct val="0"/>
        </a:spcAft>
        <a:buClr>
          <a:schemeClr val="accent6"/>
        </a:buClr>
        <a:buFont typeface="Arial" pitchFamily="34" charset="0"/>
        <a:buChar char="–"/>
        <a:defRPr sz="4700" kern="1200">
          <a:solidFill>
            <a:schemeClr val="tx1">
              <a:lumMod val="75000"/>
            </a:schemeClr>
          </a:solidFill>
          <a:latin typeface="Arial" panose="020B0604020202020204" pitchFamily="34" charset="0"/>
          <a:ea typeface="+mn-ea"/>
          <a:cs typeface="Arial" panose="020B0604020202020204" pitchFamily="34" charset="0"/>
        </a:defRPr>
      </a:lvl2pPr>
      <a:lvl3pPr marL="3038069" indent="-607618" algn="l" rtl="0" fontAlgn="base">
        <a:spcBef>
          <a:spcPct val="20000"/>
        </a:spcBef>
        <a:spcAft>
          <a:spcPct val="0"/>
        </a:spcAft>
        <a:buClr>
          <a:schemeClr val="accent6"/>
        </a:buClr>
        <a:buFont typeface="Arial" pitchFamily="34" charset="0"/>
        <a:buChar char="•"/>
        <a:defRPr sz="4300" kern="1200">
          <a:solidFill>
            <a:schemeClr val="tx1">
              <a:lumMod val="75000"/>
            </a:schemeClr>
          </a:solidFill>
          <a:latin typeface="Arial" panose="020B0604020202020204" pitchFamily="34" charset="0"/>
          <a:ea typeface="+mn-ea"/>
          <a:cs typeface="Arial" panose="020B0604020202020204" pitchFamily="34" charset="0"/>
        </a:defRPr>
      </a:lvl3pPr>
      <a:lvl4pPr marL="4253296" indent="-607618" algn="l" rtl="0" fontAlgn="base">
        <a:spcBef>
          <a:spcPct val="20000"/>
        </a:spcBef>
        <a:spcAft>
          <a:spcPct val="0"/>
        </a:spcAft>
        <a:buClr>
          <a:schemeClr val="accent6"/>
        </a:buClr>
        <a:buFont typeface="Arial" pitchFamily="34" charset="0"/>
        <a:buChar char="–"/>
        <a:defRPr sz="3700" kern="1200">
          <a:solidFill>
            <a:schemeClr val="tx1">
              <a:lumMod val="75000"/>
            </a:schemeClr>
          </a:solidFill>
          <a:latin typeface="Arial" panose="020B0604020202020204" pitchFamily="34" charset="0"/>
          <a:ea typeface="+mn-ea"/>
          <a:cs typeface="Arial" panose="020B0604020202020204" pitchFamily="34" charset="0"/>
        </a:defRPr>
      </a:lvl4pPr>
      <a:lvl5pPr marL="5468530" indent="-607618" algn="l" rtl="0" fontAlgn="base">
        <a:spcBef>
          <a:spcPct val="20000"/>
        </a:spcBef>
        <a:spcAft>
          <a:spcPct val="0"/>
        </a:spcAft>
        <a:buClr>
          <a:schemeClr val="accent6"/>
        </a:buClr>
        <a:buFont typeface="Arial" pitchFamily="34" charset="0"/>
        <a:buChar char="»"/>
        <a:defRPr sz="3700" kern="1200">
          <a:solidFill>
            <a:schemeClr val="tx1">
              <a:lumMod val="75000"/>
            </a:schemeClr>
          </a:solidFill>
          <a:latin typeface="Arial" panose="020B0604020202020204" pitchFamily="34" charset="0"/>
          <a:ea typeface="+mn-ea"/>
          <a:cs typeface="Arial" panose="020B0604020202020204" pitchFamily="34" charset="0"/>
        </a:defRPr>
      </a:lvl5pPr>
      <a:lvl6pPr marL="6683747" indent="-607618" algn="l" defTabSz="2430455"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898983" indent="-607618" algn="l" defTabSz="2430455"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14209" indent="-607618" algn="l" defTabSz="2430455"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29442" indent="-607618" algn="l" defTabSz="2430455" rtl="0" eaLnBrk="1" latinLnBrk="0" hangingPunct="1">
        <a:spcBef>
          <a:spcPct val="20000"/>
        </a:spcBef>
        <a:buFont typeface="Arial" pitchFamily="34" charset="0"/>
        <a:buChar char="•"/>
        <a:defRPr sz="5300" kern="1200">
          <a:solidFill>
            <a:schemeClr val="tx1"/>
          </a:solidFill>
          <a:latin typeface="+mn-lt"/>
          <a:ea typeface="+mn-ea"/>
          <a:cs typeface="+mn-cs"/>
        </a:defRPr>
      </a:lvl9pPr>
    </p:bodyStyle>
    <p:otherStyle>
      <a:defPPr>
        <a:defRPr lang="en-US"/>
      </a:defPPr>
      <a:lvl1pPr marL="0" algn="l" defTabSz="2430455" rtl="0" eaLnBrk="1" latinLnBrk="0" hangingPunct="1">
        <a:defRPr sz="4700" kern="1200">
          <a:solidFill>
            <a:schemeClr val="tx1"/>
          </a:solidFill>
          <a:latin typeface="+mn-lt"/>
          <a:ea typeface="+mn-ea"/>
          <a:cs typeface="+mn-cs"/>
        </a:defRPr>
      </a:lvl1pPr>
      <a:lvl2pPr marL="1215236" algn="l" defTabSz="2430455" rtl="0" eaLnBrk="1" latinLnBrk="0" hangingPunct="1">
        <a:defRPr sz="4700" kern="1200">
          <a:solidFill>
            <a:schemeClr val="tx1"/>
          </a:solidFill>
          <a:latin typeface="+mn-lt"/>
          <a:ea typeface="+mn-ea"/>
          <a:cs typeface="+mn-cs"/>
        </a:defRPr>
      </a:lvl2pPr>
      <a:lvl3pPr marL="2430455" algn="l" defTabSz="2430455" rtl="0" eaLnBrk="1" latinLnBrk="0" hangingPunct="1">
        <a:defRPr sz="4700" kern="1200">
          <a:solidFill>
            <a:schemeClr val="tx1"/>
          </a:solidFill>
          <a:latin typeface="+mn-lt"/>
          <a:ea typeface="+mn-ea"/>
          <a:cs typeface="+mn-cs"/>
        </a:defRPr>
      </a:lvl3pPr>
      <a:lvl4pPr marL="3645701" algn="l" defTabSz="2430455" rtl="0" eaLnBrk="1" latinLnBrk="0" hangingPunct="1">
        <a:defRPr sz="4700" kern="1200">
          <a:solidFill>
            <a:schemeClr val="tx1"/>
          </a:solidFill>
          <a:latin typeface="+mn-lt"/>
          <a:ea typeface="+mn-ea"/>
          <a:cs typeface="+mn-cs"/>
        </a:defRPr>
      </a:lvl4pPr>
      <a:lvl5pPr marL="4860916" algn="l" defTabSz="2430455" rtl="0" eaLnBrk="1" latinLnBrk="0" hangingPunct="1">
        <a:defRPr sz="4700" kern="1200">
          <a:solidFill>
            <a:schemeClr val="tx1"/>
          </a:solidFill>
          <a:latin typeface="+mn-lt"/>
          <a:ea typeface="+mn-ea"/>
          <a:cs typeface="+mn-cs"/>
        </a:defRPr>
      </a:lvl5pPr>
      <a:lvl6pPr marL="6076146" algn="l" defTabSz="2430455" rtl="0" eaLnBrk="1" latinLnBrk="0" hangingPunct="1">
        <a:defRPr sz="4700" kern="1200">
          <a:solidFill>
            <a:schemeClr val="tx1"/>
          </a:solidFill>
          <a:latin typeface="+mn-lt"/>
          <a:ea typeface="+mn-ea"/>
          <a:cs typeface="+mn-cs"/>
        </a:defRPr>
      </a:lvl6pPr>
      <a:lvl7pPr marL="7291376" algn="l" defTabSz="2430455" rtl="0" eaLnBrk="1" latinLnBrk="0" hangingPunct="1">
        <a:defRPr sz="4700" kern="1200">
          <a:solidFill>
            <a:schemeClr val="tx1"/>
          </a:solidFill>
          <a:latin typeface="+mn-lt"/>
          <a:ea typeface="+mn-ea"/>
          <a:cs typeface="+mn-cs"/>
        </a:defRPr>
      </a:lvl7pPr>
      <a:lvl8pPr marL="8506599" algn="l" defTabSz="2430455" rtl="0" eaLnBrk="1" latinLnBrk="0" hangingPunct="1">
        <a:defRPr sz="4700" kern="1200">
          <a:solidFill>
            <a:schemeClr val="tx1"/>
          </a:solidFill>
          <a:latin typeface="+mn-lt"/>
          <a:ea typeface="+mn-ea"/>
          <a:cs typeface="+mn-cs"/>
        </a:defRPr>
      </a:lvl8pPr>
      <a:lvl9pPr marL="9721831" algn="l" defTabSz="2430455" rtl="0" eaLnBrk="1" latinLnBrk="0" hangingPunct="1">
        <a:defRPr sz="4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TextBox 18"/>
          <p:cNvSpPr txBox="1"/>
          <p:nvPr/>
        </p:nvSpPr>
        <p:spPr>
          <a:xfrm>
            <a:off x="0" y="12649243"/>
            <a:ext cx="1828324" cy="819219"/>
          </a:xfrm>
          <a:prstGeom prst="rect">
            <a:avLst/>
          </a:prstGeom>
          <a:noFill/>
        </p:spPr>
        <p:txBody>
          <a:bodyPr lIns="243280" tIns="121635" rIns="243280" bIns="121635">
            <a:spAutoFit/>
          </a:bodyPr>
          <a:lstStyle/>
          <a:p>
            <a:pPr algn="ctr" defTabSz="2432803">
              <a:defRPr/>
            </a:pPr>
            <a:fld id="{20B0A04A-B8A3-428A-BC26-7F23AEE053E3}" type="slidenum">
              <a:rPr lang="en-US">
                <a:solidFill>
                  <a:prstClr val="white"/>
                </a:solidFill>
                <a:latin typeface="Arial Black" pitchFamily="34" charset="0"/>
              </a:rPr>
              <a:pPr algn="ctr" defTabSz="2432803">
                <a:defRPr/>
              </a:pPr>
              <a:t>‹#›</a:t>
            </a:fld>
            <a:endParaRPr lang="en-US" dirty="0">
              <a:solidFill>
                <a:prstClr val="white"/>
              </a:solidFill>
              <a:latin typeface="Arial Black" pitchFamily="34" charset="0"/>
            </a:endParaRPr>
          </a:p>
        </p:txBody>
      </p:sp>
      <p:sp>
        <p:nvSpPr>
          <p:cNvPr id="1026" name="Title Placeholder 1"/>
          <p:cNvSpPr>
            <a:spLocks noGrp="1"/>
          </p:cNvSpPr>
          <p:nvPr>
            <p:ph type="title"/>
          </p:nvPr>
        </p:nvSpPr>
        <p:spPr bwMode="auto">
          <a:xfrm>
            <a:off x="888775" y="508669"/>
            <a:ext cx="22280394" cy="1371601"/>
          </a:xfrm>
          <a:prstGeom prst="rect">
            <a:avLst/>
          </a:prstGeom>
          <a:noFill/>
          <a:ln w="9525">
            <a:noFill/>
            <a:miter lim="800000"/>
            <a:headEnd/>
            <a:tailEnd/>
          </a:ln>
        </p:spPr>
        <p:txBody>
          <a:bodyPr vert="horz" wrap="square" lIns="243280" tIns="121635" rIns="243280" bIns="121635"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88775" y="2232572"/>
            <a:ext cx="22280394" cy="9571510"/>
          </a:xfrm>
          <a:prstGeom prst="rect">
            <a:avLst/>
          </a:prstGeom>
          <a:noFill/>
          <a:ln w="9525">
            <a:noFill/>
            <a:miter lim="800000"/>
            <a:headEnd/>
            <a:tailEnd/>
          </a:ln>
        </p:spPr>
        <p:txBody>
          <a:bodyPr vert="horz" wrap="square" lIns="243280" tIns="121635" rIns="243280" bIns="121635"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TextBox 13"/>
          <p:cNvSpPr txBox="1"/>
          <p:nvPr/>
        </p:nvSpPr>
        <p:spPr>
          <a:xfrm>
            <a:off x="888775" y="12534552"/>
            <a:ext cx="1237801" cy="615121"/>
          </a:xfrm>
          <a:prstGeom prst="rect">
            <a:avLst/>
          </a:prstGeom>
          <a:noFill/>
        </p:spPr>
        <p:txBody>
          <a:bodyPr wrap="square" lIns="243280" tIns="121635" rIns="243280" bIns="121635" anchor="b">
            <a:spAutoFit/>
          </a:bodyPr>
          <a:lstStyle/>
          <a:p>
            <a:pPr defTabSz="2432803">
              <a:defRPr/>
            </a:pPr>
            <a:fld id="{20B0A04A-B8A3-428A-BC26-7F23AEE053E3}" type="slidenum">
              <a:rPr lang="en-US" sz="2400" smtClean="0">
                <a:solidFill>
                  <a:srgbClr val="808080"/>
                </a:solidFill>
                <a:latin typeface="Arial" pitchFamily="34" charset="0"/>
                <a:cs typeface="Arial" pitchFamily="34" charset="0"/>
              </a:rPr>
              <a:pPr defTabSz="2432803">
                <a:defRPr/>
              </a:pPr>
              <a:t>‹#›</a:t>
            </a:fld>
            <a:endParaRPr lang="en-US" sz="2400" dirty="0">
              <a:solidFill>
                <a:srgbClr val="808080"/>
              </a:solidFill>
              <a:latin typeface="Arial" pitchFamily="34" charset="0"/>
              <a:cs typeface="Arial" pitchFamily="34" charset="0"/>
            </a:endParaRPr>
          </a:p>
        </p:txBody>
      </p:sp>
      <p:pic>
        <p:nvPicPr>
          <p:cNvPr id="13" name="Picture 12"/>
          <p:cNvPicPr>
            <a:picLocks noChangeAspect="1" noChangeArrowheads="1"/>
          </p:cNvPicPr>
          <p:nvPr/>
        </p:nvPicPr>
        <p:blipFill>
          <a:blip r:embed="rId34" cstate="print">
            <a:extLst>
              <a:ext uri="{28A0092B-C50C-407E-A947-70E740481C1C}">
                <a14:useLocalDpi xmlns:a14="http://schemas.microsoft.com/office/drawing/2010/main"/>
              </a:ext>
            </a:extLst>
          </a:blip>
          <a:srcRect/>
          <a:stretch>
            <a:fillRect/>
          </a:stretch>
        </p:blipFill>
        <p:spPr bwMode="auto">
          <a:xfrm>
            <a:off x="21372481" y="12534114"/>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userDrawn="1"/>
        </p:nvPicPr>
        <p:blipFill>
          <a:blip r:embed="rId34" cstate="print">
            <a:extLst>
              <a:ext uri="{28A0092B-C50C-407E-A947-70E740481C1C}">
                <a14:useLocalDpi xmlns:a14="http://schemas.microsoft.com/office/drawing/2010/main"/>
              </a:ext>
            </a:extLst>
          </a:blip>
          <a:srcRect/>
          <a:stretch>
            <a:fillRect/>
          </a:stretch>
        </p:blipFill>
        <p:spPr bwMode="auto">
          <a:xfrm>
            <a:off x="21372493" y="12534114"/>
            <a:ext cx="2617006" cy="949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p:cNvSpPr txBox="1"/>
          <p:nvPr userDrawn="1"/>
        </p:nvSpPr>
        <p:spPr>
          <a:xfrm>
            <a:off x="8794365" y="12534116"/>
            <a:ext cx="5623818" cy="698318"/>
          </a:xfrm>
          <a:prstGeom prst="rect">
            <a:avLst/>
          </a:prstGeom>
          <a:noFill/>
        </p:spPr>
        <p:txBody>
          <a:bodyPr wrap="none" lIns="243095" tIns="121539" rIns="243095" bIns="121539" rtlCol="0">
            <a:spAutoFit/>
          </a:bodyPr>
          <a:lstStyle/>
          <a:p>
            <a:pPr defTabSz="1215475"/>
            <a:r>
              <a:rPr lang="en-US" sz="2900" b="1" dirty="0" smtClean="0">
                <a:solidFill>
                  <a:srgbClr val="808080">
                    <a:lumMod val="75000"/>
                  </a:srgbClr>
                </a:solidFill>
                <a:latin typeface="Arial" panose="020B0604020202020204" pitchFamily="34" charset="0"/>
                <a:cs typeface="Arial" panose="020B0604020202020204" pitchFamily="34" charset="0"/>
              </a:rPr>
              <a:t>Sphere3D Corp. Confidential</a:t>
            </a:r>
            <a:endParaRPr lang="en-US" sz="2900" b="1" dirty="0">
              <a:solidFill>
                <a:srgbClr val="808080">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941250"/>
      </p:ext>
    </p:extLst>
  </p:cSld>
  <p:clrMap bg1="lt1" tx1="dk1" bg2="lt2" tx2="dk2" accent1="accent1" accent2="accent2" accent3="accent3" accent4="accent4" accent5="accent5" accent6="accent6" hlink="hlink" folHlink="folHlink"/>
  <p:sldLayoutIdLst>
    <p:sldLayoutId id="2147484818" r:id="rId1"/>
    <p:sldLayoutId id="2147484819" r:id="rId2"/>
    <p:sldLayoutId id="2147484820" r:id="rId3"/>
    <p:sldLayoutId id="2147484821" r:id="rId4"/>
    <p:sldLayoutId id="2147484822" r:id="rId5"/>
    <p:sldLayoutId id="2147484823" r:id="rId6"/>
    <p:sldLayoutId id="2147484824" r:id="rId7"/>
    <p:sldLayoutId id="2147484825" r:id="rId8"/>
    <p:sldLayoutId id="2147484826" r:id="rId9"/>
    <p:sldLayoutId id="2147484827" r:id="rId10"/>
    <p:sldLayoutId id="2147484828" r:id="rId11"/>
    <p:sldLayoutId id="2147484829" r:id="rId12"/>
    <p:sldLayoutId id="2147484830" r:id="rId13"/>
    <p:sldLayoutId id="2147484831" r:id="rId14"/>
    <p:sldLayoutId id="2147484832" r:id="rId15"/>
    <p:sldLayoutId id="2147484833" r:id="rId16"/>
    <p:sldLayoutId id="2147484834" r:id="rId17"/>
    <p:sldLayoutId id="2147484835" r:id="rId18"/>
    <p:sldLayoutId id="2147484836" r:id="rId19"/>
    <p:sldLayoutId id="2147484837" r:id="rId20"/>
    <p:sldLayoutId id="2147484838" r:id="rId21"/>
    <p:sldLayoutId id="2147484839" r:id="rId22"/>
    <p:sldLayoutId id="2147484840" r:id="rId23"/>
    <p:sldLayoutId id="2147484841" r:id="rId24"/>
    <p:sldLayoutId id="2147484842" r:id="rId25"/>
    <p:sldLayoutId id="2147484843" r:id="rId26"/>
    <p:sldLayoutId id="2147484844" r:id="rId27"/>
    <p:sldLayoutId id="2147484845" r:id="rId28"/>
    <p:sldLayoutId id="2147484846" r:id="rId29"/>
    <p:sldLayoutId id="2147484847" r:id="rId30"/>
    <p:sldLayoutId id="2147484848" r:id="rId31"/>
    <p:sldLayoutId id="2147484849" r:id="rId32"/>
  </p:sldLayoutIdLst>
  <p:transition xmlns:p14="http://schemas.microsoft.com/office/powerpoint/2010/main" spd="slow">
    <p:push dir="u"/>
  </p:transition>
  <p:timing>
    <p:tnLst>
      <p:par>
        <p:cTn xmlns:p14="http://schemas.microsoft.com/office/powerpoint/2010/main" id="1" dur="indefinite" restart="never" nodeType="tmRoot"/>
      </p:par>
    </p:tnLst>
  </p:timing>
  <p:hf sldNum="0" hdr="0" dt="0"/>
  <p:txStyles>
    <p:titleStyle>
      <a:lvl1pPr algn="l" rtl="0" fontAlgn="base">
        <a:lnSpc>
          <a:spcPts val="9326"/>
        </a:lnSpc>
        <a:spcBef>
          <a:spcPct val="0"/>
        </a:spcBef>
        <a:spcAft>
          <a:spcPct val="0"/>
        </a:spcAft>
        <a:defRPr sz="7400" b="0" kern="1200">
          <a:solidFill>
            <a:schemeClr val="tx2"/>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11600">
          <a:solidFill>
            <a:schemeClr val="tx1"/>
          </a:solidFill>
          <a:latin typeface="Calibri" pitchFamily="34" charset="0"/>
        </a:defRPr>
      </a:lvl2pPr>
      <a:lvl3pPr algn="ctr" rtl="0" fontAlgn="base">
        <a:spcBef>
          <a:spcPct val="0"/>
        </a:spcBef>
        <a:spcAft>
          <a:spcPct val="0"/>
        </a:spcAft>
        <a:defRPr sz="11600">
          <a:solidFill>
            <a:schemeClr val="tx1"/>
          </a:solidFill>
          <a:latin typeface="Calibri" pitchFamily="34" charset="0"/>
        </a:defRPr>
      </a:lvl3pPr>
      <a:lvl4pPr algn="ctr" rtl="0" fontAlgn="base">
        <a:spcBef>
          <a:spcPct val="0"/>
        </a:spcBef>
        <a:spcAft>
          <a:spcPct val="0"/>
        </a:spcAft>
        <a:defRPr sz="11600">
          <a:solidFill>
            <a:schemeClr val="tx1"/>
          </a:solidFill>
          <a:latin typeface="Calibri" pitchFamily="34" charset="0"/>
        </a:defRPr>
      </a:lvl4pPr>
      <a:lvl5pPr algn="ctr" rtl="0" fontAlgn="base">
        <a:spcBef>
          <a:spcPct val="0"/>
        </a:spcBef>
        <a:spcAft>
          <a:spcPct val="0"/>
        </a:spcAft>
        <a:defRPr sz="11600">
          <a:solidFill>
            <a:schemeClr val="tx1"/>
          </a:solidFill>
          <a:latin typeface="Calibri" pitchFamily="34" charset="0"/>
        </a:defRPr>
      </a:lvl5pPr>
      <a:lvl6pPr marL="1216403" algn="ctr" rtl="0" fontAlgn="base">
        <a:spcBef>
          <a:spcPct val="0"/>
        </a:spcBef>
        <a:spcAft>
          <a:spcPct val="0"/>
        </a:spcAft>
        <a:defRPr sz="11600">
          <a:solidFill>
            <a:schemeClr val="tx1"/>
          </a:solidFill>
          <a:latin typeface="Calibri" pitchFamily="34" charset="0"/>
        </a:defRPr>
      </a:lvl6pPr>
      <a:lvl7pPr marL="2432803" algn="ctr" rtl="0" fontAlgn="base">
        <a:spcBef>
          <a:spcPct val="0"/>
        </a:spcBef>
        <a:spcAft>
          <a:spcPct val="0"/>
        </a:spcAft>
        <a:defRPr sz="11600">
          <a:solidFill>
            <a:schemeClr val="tx1"/>
          </a:solidFill>
          <a:latin typeface="Calibri" pitchFamily="34" charset="0"/>
        </a:defRPr>
      </a:lvl7pPr>
      <a:lvl8pPr marL="3649214" algn="ctr" rtl="0" fontAlgn="base">
        <a:spcBef>
          <a:spcPct val="0"/>
        </a:spcBef>
        <a:spcAft>
          <a:spcPct val="0"/>
        </a:spcAft>
        <a:defRPr sz="11600">
          <a:solidFill>
            <a:schemeClr val="tx1"/>
          </a:solidFill>
          <a:latin typeface="Calibri" pitchFamily="34" charset="0"/>
        </a:defRPr>
      </a:lvl8pPr>
      <a:lvl9pPr marL="4865603" algn="ctr" rtl="0" fontAlgn="base">
        <a:spcBef>
          <a:spcPct val="0"/>
        </a:spcBef>
        <a:spcAft>
          <a:spcPct val="0"/>
        </a:spcAft>
        <a:defRPr sz="11600">
          <a:solidFill>
            <a:schemeClr val="tx1"/>
          </a:solidFill>
          <a:latin typeface="Calibri" pitchFamily="34" charset="0"/>
        </a:defRPr>
      </a:lvl9pPr>
    </p:titleStyle>
    <p:bodyStyle>
      <a:lvl1pPr marL="912298" indent="-912298" algn="l" rtl="0" fontAlgn="base">
        <a:spcBef>
          <a:spcPct val="20000"/>
        </a:spcBef>
        <a:spcAft>
          <a:spcPct val="0"/>
        </a:spcAft>
        <a:buClr>
          <a:schemeClr val="accent6"/>
        </a:buClr>
        <a:buFont typeface="Arial" pitchFamily="34" charset="0"/>
        <a:buChar char="•"/>
        <a:defRPr sz="5300" kern="1200">
          <a:solidFill>
            <a:schemeClr val="tx1">
              <a:lumMod val="75000"/>
            </a:schemeClr>
          </a:solidFill>
          <a:latin typeface="Arial" panose="020B0604020202020204" pitchFamily="34" charset="0"/>
          <a:ea typeface="+mn-ea"/>
          <a:cs typeface="Arial" panose="020B0604020202020204" pitchFamily="34" charset="0"/>
        </a:defRPr>
      </a:lvl1pPr>
      <a:lvl2pPr marL="1976652" indent="-760263" algn="l" rtl="0" fontAlgn="base">
        <a:spcBef>
          <a:spcPct val="20000"/>
        </a:spcBef>
        <a:spcAft>
          <a:spcPct val="0"/>
        </a:spcAft>
        <a:buClr>
          <a:schemeClr val="accent6"/>
        </a:buClr>
        <a:buFont typeface="Arial" pitchFamily="34" charset="0"/>
        <a:buChar char="–"/>
        <a:defRPr sz="4700" kern="1200">
          <a:solidFill>
            <a:schemeClr val="tx1">
              <a:lumMod val="75000"/>
            </a:schemeClr>
          </a:solidFill>
          <a:latin typeface="Arial" panose="020B0604020202020204" pitchFamily="34" charset="0"/>
          <a:ea typeface="+mn-ea"/>
          <a:cs typeface="Arial" panose="020B0604020202020204" pitchFamily="34" charset="0"/>
        </a:defRPr>
      </a:lvl2pPr>
      <a:lvl3pPr marL="3041000" indent="-608204" algn="l" rtl="0" fontAlgn="base">
        <a:spcBef>
          <a:spcPct val="20000"/>
        </a:spcBef>
        <a:spcAft>
          <a:spcPct val="0"/>
        </a:spcAft>
        <a:buClr>
          <a:schemeClr val="accent6"/>
        </a:buClr>
        <a:buFont typeface="Arial" pitchFamily="34" charset="0"/>
        <a:buChar char="•"/>
        <a:defRPr sz="4300" kern="1200">
          <a:solidFill>
            <a:schemeClr val="tx1">
              <a:lumMod val="75000"/>
            </a:schemeClr>
          </a:solidFill>
          <a:latin typeface="Arial" panose="020B0604020202020204" pitchFamily="34" charset="0"/>
          <a:ea typeface="+mn-ea"/>
          <a:cs typeface="Arial" panose="020B0604020202020204" pitchFamily="34" charset="0"/>
        </a:defRPr>
      </a:lvl3pPr>
      <a:lvl4pPr marL="4257401" indent="-608204" algn="l" rtl="0" fontAlgn="base">
        <a:spcBef>
          <a:spcPct val="20000"/>
        </a:spcBef>
        <a:spcAft>
          <a:spcPct val="0"/>
        </a:spcAft>
        <a:buClr>
          <a:schemeClr val="accent6"/>
        </a:buClr>
        <a:buFont typeface="Arial" pitchFamily="34" charset="0"/>
        <a:buChar char="–"/>
        <a:defRPr sz="3700" kern="1200">
          <a:solidFill>
            <a:schemeClr val="tx1">
              <a:lumMod val="75000"/>
            </a:schemeClr>
          </a:solidFill>
          <a:latin typeface="Arial" panose="020B0604020202020204" pitchFamily="34" charset="0"/>
          <a:ea typeface="+mn-ea"/>
          <a:cs typeface="Arial" panose="020B0604020202020204" pitchFamily="34" charset="0"/>
        </a:defRPr>
      </a:lvl4pPr>
      <a:lvl5pPr marL="5473805" indent="-608204" algn="l" rtl="0" fontAlgn="base">
        <a:spcBef>
          <a:spcPct val="20000"/>
        </a:spcBef>
        <a:spcAft>
          <a:spcPct val="0"/>
        </a:spcAft>
        <a:buClr>
          <a:schemeClr val="accent6"/>
        </a:buClr>
        <a:buFont typeface="Arial" pitchFamily="34" charset="0"/>
        <a:buChar char="»"/>
        <a:defRPr sz="3700" kern="1200">
          <a:solidFill>
            <a:schemeClr val="tx1">
              <a:lumMod val="75000"/>
            </a:schemeClr>
          </a:solidFill>
          <a:latin typeface="Arial" panose="020B0604020202020204" pitchFamily="34" charset="0"/>
          <a:ea typeface="+mn-ea"/>
          <a:cs typeface="Arial" panose="020B0604020202020204" pitchFamily="34" charset="0"/>
        </a:defRPr>
      </a:lvl5pPr>
      <a:lvl6pPr marL="6690196" indent="-608204" algn="l" defTabSz="2432803"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06605" indent="-608204" algn="l" defTabSz="2432803"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23002" indent="-608204" algn="l" defTabSz="2432803"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39410" indent="-608204" algn="l" defTabSz="2432803" rtl="0" eaLnBrk="1" latinLnBrk="0" hangingPunct="1">
        <a:spcBef>
          <a:spcPct val="20000"/>
        </a:spcBef>
        <a:buFont typeface="Arial" pitchFamily="34" charset="0"/>
        <a:buChar char="•"/>
        <a:defRPr sz="5300" kern="1200">
          <a:solidFill>
            <a:schemeClr val="tx1"/>
          </a:solidFill>
          <a:latin typeface="+mn-lt"/>
          <a:ea typeface="+mn-ea"/>
          <a:cs typeface="+mn-cs"/>
        </a:defRPr>
      </a:lvl9pPr>
    </p:bodyStyle>
    <p:otherStyle>
      <a:defPPr>
        <a:defRPr lang="en-US"/>
      </a:defPPr>
      <a:lvl1pPr marL="0" algn="l" defTabSz="2432803" rtl="0" eaLnBrk="1" latinLnBrk="0" hangingPunct="1">
        <a:defRPr sz="4700" kern="1200">
          <a:solidFill>
            <a:schemeClr val="tx1"/>
          </a:solidFill>
          <a:latin typeface="+mn-lt"/>
          <a:ea typeface="+mn-ea"/>
          <a:cs typeface="+mn-cs"/>
        </a:defRPr>
      </a:lvl1pPr>
      <a:lvl2pPr marL="1216403" algn="l" defTabSz="2432803" rtl="0" eaLnBrk="1" latinLnBrk="0" hangingPunct="1">
        <a:defRPr sz="4700" kern="1200">
          <a:solidFill>
            <a:schemeClr val="tx1"/>
          </a:solidFill>
          <a:latin typeface="+mn-lt"/>
          <a:ea typeface="+mn-ea"/>
          <a:cs typeface="+mn-cs"/>
        </a:defRPr>
      </a:lvl2pPr>
      <a:lvl3pPr marL="2432803" algn="l" defTabSz="2432803" rtl="0" eaLnBrk="1" latinLnBrk="0" hangingPunct="1">
        <a:defRPr sz="4700" kern="1200">
          <a:solidFill>
            <a:schemeClr val="tx1"/>
          </a:solidFill>
          <a:latin typeface="+mn-lt"/>
          <a:ea typeface="+mn-ea"/>
          <a:cs typeface="+mn-cs"/>
        </a:defRPr>
      </a:lvl3pPr>
      <a:lvl4pPr marL="3649214" algn="l" defTabSz="2432803" rtl="0" eaLnBrk="1" latinLnBrk="0" hangingPunct="1">
        <a:defRPr sz="4700" kern="1200">
          <a:solidFill>
            <a:schemeClr val="tx1"/>
          </a:solidFill>
          <a:latin typeface="+mn-lt"/>
          <a:ea typeface="+mn-ea"/>
          <a:cs typeface="+mn-cs"/>
        </a:defRPr>
      </a:lvl4pPr>
      <a:lvl5pPr marL="4865603" algn="l" defTabSz="2432803" rtl="0" eaLnBrk="1" latinLnBrk="0" hangingPunct="1">
        <a:defRPr sz="4700" kern="1200">
          <a:solidFill>
            <a:schemeClr val="tx1"/>
          </a:solidFill>
          <a:latin typeface="+mn-lt"/>
          <a:ea typeface="+mn-ea"/>
          <a:cs typeface="+mn-cs"/>
        </a:defRPr>
      </a:lvl5pPr>
      <a:lvl6pPr marL="6082008" algn="l" defTabSz="2432803" rtl="0" eaLnBrk="1" latinLnBrk="0" hangingPunct="1">
        <a:defRPr sz="4700" kern="1200">
          <a:solidFill>
            <a:schemeClr val="tx1"/>
          </a:solidFill>
          <a:latin typeface="+mn-lt"/>
          <a:ea typeface="+mn-ea"/>
          <a:cs typeface="+mn-cs"/>
        </a:defRPr>
      </a:lvl6pPr>
      <a:lvl7pPr marL="7298403" algn="l" defTabSz="2432803" rtl="0" eaLnBrk="1" latinLnBrk="0" hangingPunct="1">
        <a:defRPr sz="4700" kern="1200">
          <a:solidFill>
            <a:schemeClr val="tx1"/>
          </a:solidFill>
          <a:latin typeface="+mn-lt"/>
          <a:ea typeface="+mn-ea"/>
          <a:cs typeface="+mn-cs"/>
        </a:defRPr>
      </a:lvl7pPr>
      <a:lvl8pPr marL="8514807" algn="l" defTabSz="2432803" rtl="0" eaLnBrk="1" latinLnBrk="0" hangingPunct="1">
        <a:defRPr sz="4700" kern="1200">
          <a:solidFill>
            <a:schemeClr val="tx1"/>
          </a:solidFill>
          <a:latin typeface="+mn-lt"/>
          <a:ea typeface="+mn-ea"/>
          <a:cs typeface="+mn-cs"/>
        </a:defRPr>
      </a:lvl8pPr>
      <a:lvl9pPr marL="9731208" algn="l" defTabSz="2432803" rtl="0" eaLnBrk="1" latinLnBrk="0" hangingPunct="1">
        <a:defRPr sz="4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7.jpeg"/><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7.jpe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image" Target="../media/image23.emf"/><Relationship Id="rId3" Type="http://schemas.openxmlformats.org/officeDocument/2006/relationships/image" Target="../media/image2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hyperlink" Target="https://www.synology.com/en-us/company/legal/warrant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23.emf"/><Relationship Id="rId3" Type="http://schemas.openxmlformats.org/officeDocument/2006/relationships/image" Target="../media/image2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2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1" Type="http://schemas.openxmlformats.org/officeDocument/2006/relationships/image" Target="../media/image46.emf"/><Relationship Id="rId12" Type="http://schemas.openxmlformats.org/officeDocument/2006/relationships/image" Target="../media/image47.emf"/><Relationship Id="rId13" Type="http://schemas.openxmlformats.org/officeDocument/2006/relationships/image" Target="../media/image48.emf"/><Relationship Id="rId14" Type="http://schemas.openxmlformats.org/officeDocument/2006/relationships/image" Target="../media/image49.emf"/><Relationship Id="rId15" Type="http://schemas.openxmlformats.org/officeDocument/2006/relationships/image" Target="../media/image22.emf"/><Relationship Id="rId16" Type="http://schemas.openxmlformats.org/officeDocument/2006/relationships/image" Target="../media/image23.emf"/><Relationship Id="rId17" Type="http://schemas.openxmlformats.org/officeDocument/2006/relationships/image" Target="../media/image27.emf"/><Relationship Id="rId18" Type="http://schemas.openxmlformats.org/officeDocument/2006/relationships/image" Target="../media/image50.emf"/><Relationship Id="rId19" Type="http://schemas.openxmlformats.org/officeDocument/2006/relationships/chart" Target="../charts/chart1.xml"/><Relationship Id="rId1" Type="http://schemas.openxmlformats.org/officeDocument/2006/relationships/slideLayout" Target="../slideLayouts/slideLayout53.xml"/><Relationship Id="rId2" Type="http://schemas.openxmlformats.org/officeDocument/2006/relationships/image" Target="../media/image37.emf"/><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0.emf"/><Relationship Id="rId6" Type="http://schemas.openxmlformats.org/officeDocument/2006/relationships/image" Target="../media/image41.emf"/><Relationship Id="rId7" Type="http://schemas.openxmlformats.org/officeDocument/2006/relationships/image" Target="../media/image42.emf"/><Relationship Id="rId8" Type="http://schemas.openxmlformats.org/officeDocument/2006/relationships/image" Target="../media/image43.emf"/><Relationship Id="rId9" Type="http://schemas.openxmlformats.org/officeDocument/2006/relationships/image" Target="../media/image44.emf"/><Relationship Id="rId10" Type="http://schemas.openxmlformats.org/officeDocument/2006/relationships/image" Target="../media/image4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53.xml"/><Relationship Id="rId2" Type="http://schemas.openxmlformats.org/officeDocument/2006/relationships/image" Target="../media/image51.png"/></Relationships>
</file>

<file path=ppt/slides/_rels/slide23.xml.rels><?xml version="1.0" encoding="UTF-8" standalone="yes"?>
<Relationships xmlns="http://schemas.openxmlformats.org/package/2006/relationships"><Relationship Id="rId9" Type="http://schemas.openxmlformats.org/officeDocument/2006/relationships/image" Target="../media/image60.emf"/><Relationship Id="rId20" Type="http://schemas.openxmlformats.org/officeDocument/2006/relationships/image" Target="../media/image41.emf"/><Relationship Id="rId21" Type="http://schemas.openxmlformats.org/officeDocument/2006/relationships/image" Target="../media/image42.emf"/><Relationship Id="rId22" Type="http://schemas.openxmlformats.org/officeDocument/2006/relationships/image" Target="../media/image43.emf"/><Relationship Id="rId23" Type="http://schemas.openxmlformats.org/officeDocument/2006/relationships/image" Target="../media/image44.emf"/><Relationship Id="rId24" Type="http://schemas.openxmlformats.org/officeDocument/2006/relationships/image" Target="../media/image47.emf"/><Relationship Id="rId25" Type="http://schemas.openxmlformats.org/officeDocument/2006/relationships/image" Target="../media/image48.emf"/><Relationship Id="rId26" Type="http://schemas.openxmlformats.org/officeDocument/2006/relationships/image" Target="../media/image49.emf"/><Relationship Id="rId10" Type="http://schemas.openxmlformats.org/officeDocument/2006/relationships/image" Target="../media/image61.emf"/><Relationship Id="rId11" Type="http://schemas.openxmlformats.org/officeDocument/2006/relationships/image" Target="../media/image62.emf"/><Relationship Id="rId12" Type="http://schemas.openxmlformats.org/officeDocument/2006/relationships/image" Target="../media/image63.emf"/><Relationship Id="rId13" Type="http://schemas.openxmlformats.org/officeDocument/2006/relationships/image" Target="../media/image64.emf"/><Relationship Id="rId14" Type="http://schemas.openxmlformats.org/officeDocument/2006/relationships/image" Target="../media/image65.emf"/><Relationship Id="rId15" Type="http://schemas.openxmlformats.org/officeDocument/2006/relationships/image" Target="../media/image46.emf"/><Relationship Id="rId16" Type="http://schemas.openxmlformats.org/officeDocument/2006/relationships/image" Target="../media/image37.emf"/><Relationship Id="rId17" Type="http://schemas.openxmlformats.org/officeDocument/2006/relationships/image" Target="../media/image38.emf"/><Relationship Id="rId18" Type="http://schemas.openxmlformats.org/officeDocument/2006/relationships/image" Target="../media/image39.emf"/><Relationship Id="rId19" Type="http://schemas.openxmlformats.org/officeDocument/2006/relationships/image" Target="../media/image40.emf"/><Relationship Id="rId1" Type="http://schemas.openxmlformats.org/officeDocument/2006/relationships/slideLayout" Target="../slideLayouts/slideLayout58.xml"/><Relationship Id="rId2" Type="http://schemas.openxmlformats.org/officeDocument/2006/relationships/notesSlide" Target="../notesSlides/notesSlide6.xml"/><Relationship Id="rId3" Type="http://schemas.openxmlformats.org/officeDocument/2006/relationships/image" Target="../media/image56.png"/><Relationship Id="rId4" Type="http://schemas.openxmlformats.org/officeDocument/2006/relationships/image" Target="../media/image57.emf"/><Relationship Id="rId5" Type="http://schemas.openxmlformats.org/officeDocument/2006/relationships/image" Target="../media/image58.emf"/><Relationship Id="rId6" Type="http://schemas.openxmlformats.org/officeDocument/2006/relationships/image" Target="../media/image45.emf"/><Relationship Id="rId7" Type="http://schemas.openxmlformats.org/officeDocument/2006/relationships/image" Target="../media/image50.emf"/><Relationship Id="rId8" Type="http://schemas.openxmlformats.org/officeDocument/2006/relationships/image" Target="../media/image5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6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103.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1" Type="http://schemas.openxmlformats.org/officeDocument/2006/relationships/slideLayout" Target="../slideLayouts/slideLayout5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19.png"/></Relationships>
</file>

<file path=ppt/slides/_rels/slide6.xml.rels><?xml version="1.0" encoding="UTF-8" standalone="yes"?>
<Relationships xmlns="http://schemas.openxmlformats.org/package/2006/relationships"><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png"/><Relationship Id="rId14" Type="http://schemas.openxmlformats.org/officeDocument/2006/relationships/image" Target="../media/image32.png"/><Relationship Id="rId15" Type="http://schemas.openxmlformats.org/officeDocument/2006/relationships/image" Target="../media/image33.png"/><Relationship Id="rId16" Type="http://schemas.openxmlformats.org/officeDocument/2006/relationships/image" Target="../media/image34.png"/><Relationship Id="rId1" Type="http://schemas.openxmlformats.org/officeDocument/2006/relationships/slideLayout" Target="../slideLayouts/slideLayout99.xml"/><Relationship Id="rId2" Type="http://schemas.openxmlformats.org/officeDocument/2006/relationships/image" Target="../media/image20.emf"/><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22.emf"/><Relationship Id="rId7" Type="http://schemas.openxmlformats.org/officeDocument/2006/relationships/image" Target="../media/image23.emf"/><Relationship Id="rId8" Type="http://schemas.openxmlformats.org/officeDocument/2006/relationships/image" Target="../media/image27.emf"/><Relationship Id="rId9" Type="http://schemas.openxmlformats.org/officeDocument/2006/relationships/image" Target="../media/image25.emf"/><Relationship Id="rId1" Type="http://schemas.openxmlformats.org/officeDocument/2006/relationships/themeOverride" Target="../theme/themeOverride1.xml"/><Relationship Id="rId2" Type="http://schemas.openxmlformats.org/officeDocument/2006/relationships/slideLayout" Target="../slideLayouts/slideLayout1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t="7166" b="20226"/>
          <a:stretch/>
        </p:blipFill>
        <p:spPr bwMode="auto">
          <a:xfrm>
            <a:off x="17" y="0"/>
            <a:ext cx="24377650" cy="1183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p:cNvSpPr txBox="1">
            <a:spLocks/>
          </p:cNvSpPr>
          <p:nvPr/>
        </p:nvSpPr>
        <p:spPr>
          <a:xfrm>
            <a:off x="981329" y="6965016"/>
            <a:ext cx="12522951" cy="2898661"/>
          </a:xfrm>
          <a:prstGeom prst="rect">
            <a:avLst/>
          </a:prstGeom>
        </p:spPr>
        <p:txBody>
          <a:bodyPr lIns="243331" tIns="121664" rIns="243331" bIns="121664"/>
          <a:lstStyle>
            <a:defPPr>
              <a:defRPr lang="en-US"/>
            </a:defPPr>
            <a:lvl1pPr indent="0" defTabSz="914400" fontAlgn="base">
              <a:spcBef>
                <a:spcPct val="20000"/>
              </a:spcBef>
              <a:spcAft>
                <a:spcPct val="0"/>
              </a:spcAft>
              <a:buClr>
                <a:schemeClr val="accent6"/>
              </a:buClr>
              <a:buFont typeface="Arial" pitchFamily="34" charset="0"/>
              <a:buNone/>
              <a:defRPr sz="3600">
                <a:solidFill>
                  <a:schemeClr val="bg1"/>
                </a:solidFill>
              </a:defRPr>
            </a:lvl1pPr>
            <a:lvl2pPr marL="742950" indent="-285750" fontAlgn="base">
              <a:spcBef>
                <a:spcPct val="20000"/>
              </a:spcBef>
              <a:spcAft>
                <a:spcPct val="0"/>
              </a:spcAft>
              <a:buClr>
                <a:schemeClr val="accent6"/>
              </a:buClr>
              <a:buFont typeface="Arial" pitchFamily="34" charset="0"/>
              <a:buChar char="–"/>
              <a:defRPr sz="2000">
                <a:solidFill>
                  <a:schemeClr val="tx1">
                    <a:lumMod val="75000"/>
                  </a:schemeClr>
                </a:solidFill>
              </a:defRPr>
            </a:lvl2pPr>
            <a:lvl3pPr marL="1143000" indent="-228600" fontAlgn="base">
              <a:spcBef>
                <a:spcPct val="20000"/>
              </a:spcBef>
              <a:spcAft>
                <a:spcPct val="0"/>
              </a:spcAft>
              <a:buClr>
                <a:schemeClr val="accent6"/>
              </a:buClr>
              <a:buFont typeface="Arial" pitchFamily="34" charset="0"/>
              <a:buChar char="•"/>
              <a:defRPr>
                <a:solidFill>
                  <a:schemeClr val="tx1">
                    <a:lumMod val="75000"/>
                  </a:schemeClr>
                </a:solidFill>
              </a:defRPr>
            </a:lvl3pPr>
            <a:lvl4pPr marL="1600200" indent="-228600" fontAlgn="base">
              <a:spcBef>
                <a:spcPct val="20000"/>
              </a:spcBef>
              <a:spcAft>
                <a:spcPct val="0"/>
              </a:spcAft>
              <a:buClr>
                <a:schemeClr val="accent6"/>
              </a:buClr>
              <a:buFont typeface="Arial" pitchFamily="34" charset="0"/>
              <a:buChar char="–"/>
              <a:defRPr sz="1600">
                <a:solidFill>
                  <a:schemeClr val="tx1">
                    <a:lumMod val="75000"/>
                  </a:schemeClr>
                </a:solidFill>
              </a:defRPr>
            </a:lvl4pPr>
            <a:lvl5pPr marL="2057400" indent="-228600" fontAlgn="base">
              <a:spcBef>
                <a:spcPct val="20000"/>
              </a:spcBef>
              <a:spcAft>
                <a:spcPct val="0"/>
              </a:spcAft>
              <a:buClr>
                <a:schemeClr val="accent6"/>
              </a:buClr>
              <a:buFont typeface="Arial" pitchFamily="34" charset="0"/>
              <a:buChar char="»"/>
              <a:defRPr sz="1600">
                <a:solidFill>
                  <a:schemeClr val="tx1">
                    <a:lumMod val="75000"/>
                  </a:schemeClr>
                </a:solidFill>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a:spcBef>
                <a:spcPts val="0"/>
              </a:spcBef>
              <a:spcAft>
                <a:spcPts val="2400"/>
              </a:spcAft>
            </a:pPr>
            <a:r>
              <a:rPr lang="en-US" sz="7300" dirty="0">
                <a:latin typeface="Arial" panose="020B0604020202020204" pitchFamily="34" charset="0"/>
                <a:cs typeface="Arial" panose="020B0604020202020204" pitchFamily="34" charset="0"/>
              </a:rPr>
              <a:t>Private &amp; Hybrid Cloud on Snap Storage</a:t>
            </a:r>
          </a:p>
          <a:p>
            <a:pPr>
              <a:spcBef>
                <a:spcPts val="0"/>
              </a:spcBef>
              <a:spcAft>
                <a:spcPts val="2400"/>
              </a:spcAft>
            </a:pPr>
            <a:r>
              <a:rPr lang="en-US" sz="5500" dirty="0">
                <a:latin typeface="Arial" panose="020B0604020202020204" pitchFamily="34" charset="0"/>
                <a:cs typeface="Arial" panose="020B0604020202020204" pitchFamily="34" charset="0"/>
              </a:rPr>
              <a:t>February 2016</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0832" y="1144489"/>
            <a:ext cx="5159788" cy="1870423"/>
          </a:xfrm>
          <a:prstGeom prst="rect">
            <a:avLst/>
          </a:prstGeom>
        </p:spPr>
      </p:pic>
    </p:spTree>
    <p:extLst>
      <p:ext uri="{BB962C8B-B14F-4D97-AF65-F5344CB8AC3E}">
        <p14:creationId xmlns:p14="http://schemas.microsoft.com/office/powerpoint/2010/main" val="335885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82598" y="2048565"/>
            <a:ext cx="23077616" cy="2279587"/>
          </a:xfrm>
          <a:prstGeom prst="round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217483" tIns="108741" rIns="217483" bIns="108741" rtlCol="0" anchor="ctr"/>
          <a:lstStyle/>
          <a:p>
            <a:pPr algn="ctr" defTabSz="1822952"/>
            <a:endParaRPr lang="en-US" sz="3500">
              <a:solidFill>
                <a:prstClr val="white"/>
              </a:solidFill>
              <a:latin typeface="Calibri"/>
            </a:endParaRPr>
          </a:p>
        </p:txBody>
      </p:sp>
      <p:sp>
        <p:nvSpPr>
          <p:cNvPr id="2" name="Title 1"/>
          <p:cNvSpPr>
            <a:spLocks noGrp="1"/>
          </p:cNvSpPr>
          <p:nvPr>
            <p:ph type="title"/>
          </p:nvPr>
        </p:nvSpPr>
        <p:spPr>
          <a:xfrm>
            <a:off x="743127" y="397513"/>
            <a:ext cx="22269999" cy="1371603"/>
          </a:xfrm>
        </p:spPr>
        <p:txBody>
          <a:bodyPr/>
          <a:lstStyle/>
          <a:p>
            <a:r>
              <a:rPr lang="en-US" dirty="0" smtClean="0"/>
              <a:t>Summary</a:t>
            </a:r>
            <a:endParaRPr lang="en-US" dirty="0"/>
          </a:p>
        </p:txBody>
      </p:sp>
      <p:sp>
        <p:nvSpPr>
          <p:cNvPr id="3" name="TextBox 2"/>
          <p:cNvSpPr txBox="1"/>
          <p:nvPr/>
        </p:nvSpPr>
        <p:spPr>
          <a:xfrm>
            <a:off x="996548" y="2371980"/>
            <a:ext cx="22282399" cy="1970104"/>
          </a:xfrm>
          <a:prstGeom prst="rect">
            <a:avLst/>
          </a:prstGeom>
          <a:noFill/>
        </p:spPr>
        <p:txBody>
          <a:bodyPr wrap="square" lIns="217483" tIns="108741" rIns="217483" bIns="108741" rtlCol="0">
            <a:spAutoFit/>
          </a:bodyPr>
          <a:lstStyle/>
          <a:p>
            <a:pPr defTabSz="1822952"/>
            <a:r>
              <a:rPr lang="en-US" sz="5700" dirty="0">
                <a:solidFill>
                  <a:prstClr val="white"/>
                </a:solidFill>
                <a:latin typeface="Calibri"/>
              </a:rPr>
              <a:t>Innovative technology can help you modernize your business to fuel growth and develop a competitive edge while lowering your </a:t>
            </a:r>
            <a:endParaRPr lang="en-US" sz="4700" b="1" dirty="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614131" y="4565254"/>
            <a:ext cx="7342471" cy="8081541"/>
          </a:xfrm>
          <a:prstGeom prst="rect">
            <a:avLst/>
          </a:prstGeom>
          <a:noFill/>
        </p:spPr>
        <p:style>
          <a:lnRef idx="1">
            <a:schemeClr val="accent1"/>
          </a:lnRef>
          <a:fillRef idx="3">
            <a:schemeClr val="accent1"/>
          </a:fillRef>
          <a:effectRef idx="2">
            <a:schemeClr val="accent1"/>
          </a:effectRef>
          <a:fontRef idx="minor">
            <a:schemeClr val="lt1"/>
          </a:fontRef>
        </p:style>
        <p:txBody>
          <a:bodyPr lIns="217483" tIns="108741" rIns="217483" bIns="108741" rtlCol="0" anchor="ctr"/>
          <a:lstStyle/>
          <a:p>
            <a:pPr algn="ctr" defTabSz="1822952"/>
            <a:endParaRPr lang="en-US" sz="3500">
              <a:solidFill>
                <a:prstClr val="white"/>
              </a:solidFill>
              <a:latin typeface="Calibri"/>
            </a:endParaRPr>
          </a:p>
        </p:txBody>
      </p:sp>
      <p:sp>
        <p:nvSpPr>
          <p:cNvPr id="4" name="TextBox 3"/>
          <p:cNvSpPr txBox="1"/>
          <p:nvPr/>
        </p:nvSpPr>
        <p:spPr>
          <a:xfrm>
            <a:off x="16527512" y="4629994"/>
            <a:ext cx="7031635" cy="6285404"/>
          </a:xfrm>
          <a:prstGeom prst="rect">
            <a:avLst/>
          </a:prstGeom>
          <a:noFill/>
        </p:spPr>
        <p:txBody>
          <a:bodyPr wrap="square" lIns="217483" tIns="108741" rIns="217483" bIns="108741" rtlCol="0">
            <a:spAutoFit/>
          </a:bodyPr>
          <a:lstStyle/>
          <a:p>
            <a:pPr defTabSz="1822952"/>
            <a:r>
              <a:rPr lang="en-US" sz="5700" b="1" dirty="0">
                <a:solidFill>
                  <a:srgbClr val="009EE1"/>
                </a:solidFill>
                <a:latin typeface="Calibri"/>
              </a:rPr>
              <a:t>Take Your Business With you </a:t>
            </a:r>
          </a:p>
          <a:p>
            <a:pPr defTabSz="1822952"/>
            <a:r>
              <a:rPr lang="en-US" sz="3500" dirty="0">
                <a:solidFill>
                  <a:srgbClr val="404040"/>
                </a:solidFill>
                <a:latin typeface="Calibri"/>
              </a:rPr>
              <a:t>Y</a:t>
            </a:r>
            <a:r>
              <a:rPr lang="en-US" sz="3500" dirty="0">
                <a:solidFill>
                  <a:srgbClr val="808080">
                    <a:lumMod val="50000"/>
                  </a:srgbClr>
                </a:solidFill>
                <a:latin typeface="Calibri"/>
              </a:rPr>
              <a:t>our customer data is your business. You need access to it all all times in the office or at remotes sites. It’s all about increasing productivity and the level of customer satisfaction you can deliver. </a:t>
            </a:r>
          </a:p>
          <a:p>
            <a:pPr defTabSz="1822952"/>
            <a:endParaRPr lang="en-US" sz="3300" b="1" dirty="0">
              <a:solidFill>
                <a:srgbClr val="164165">
                  <a:lumMod val="50000"/>
                </a:srgbClr>
              </a:solidFill>
              <a:latin typeface="Arial" panose="020B0604020202020204" pitchFamily="34" charset="0"/>
              <a:cs typeface="Arial" panose="020B0604020202020204" pitchFamily="34" charset="0"/>
            </a:endParaRPr>
          </a:p>
        </p:txBody>
      </p:sp>
      <p:sp>
        <p:nvSpPr>
          <p:cNvPr id="9" name="Rectangle 8"/>
          <p:cNvSpPr/>
          <p:nvPr/>
        </p:nvSpPr>
        <p:spPr>
          <a:xfrm>
            <a:off x="8484961" y="4565261"/>
            <a:ext cx="7216616" cy="8049042"/>
          </a:xfrm>
          <a:prstGeom prst="rect">
            <a:avLst/>
          </a:prstGeom>
          <a:noFill/>
        </p:spPr>
        <p:style>
          <a:lnRef idx="1">
            <a:schemeClr val="accent1"/>
          </a:lnRef>
          <a:fillRef idx="3">
            <a:schemeClr val="accent1"/>
          </a:fillRef>
          <a:effectRef idx="2">
            <a:schemeClr val="accent1"/>
          </a:effectRef>
          <a:fontRef idx="minor">
            <a:schemeClr val="lt1"/>
          </a:fontRef>
        </p:style>
        <p:txBody>
          <a:bodyPr lIns="217483" tIns="108741" rIns="217483" bIns="108741" rtlCol="0" anchor="ctr"/>
          <a:lstStyle/>
          <a:p>
            <a:pPr algn="ctr" defTabSz="1822952"/>
            <a:endParaRPr lang="en-US" sz="3500">
              <a:solidFill>
                <a:prstClr val="white"/>
              </a:solidFill>
              <a:latin typeface="Calibri"/>
            </a:endParaRPr>
          </a:p>
        </p:txBody>
      </p:sp>
      <p:sp>
        <p:nvSpPr>
          <p:cNvPr id="10" name="Rectangle 9"/>
          <p:cNvSpPr/>
          <p:nvPr/>
        </p:nvSpPr>
        <p:spPr>
          <a:xfrm>
            <a:off x="16463381" y="4565261"/>
            <a:ext cx="7212308" cy="8049042"/>
          </a:xfrm>
          <a:prstGeom prst="rect">
            <a:avLst/>
          </a:prstGeom>
          <a:noFill/>
        </p:spPr>
        <p:style>
          <a:lnRef idx="1">
            <a:schemeClr val="accent1"/>
          </a:lnRef>
          <a:fillRef idx="3">
            <a:schemeClr val="accent1"/>
          </a:fillRef>
          <a:effectRef idx="2">
            <a:schemeClr val="accent1"/>
          </a:effectRef>
          <a:fontRef idx="minor">
            <a:schemeClr val="lt1"/>
          </a:fontRef>
        </p:style>
        <p:txBody>
          <a:bodyPr lIns="217483" tIns="108741" rIns="217483" bIns="108741" rtlCol="0" anchor="ctr"/>
          <a:lstStyle/>
          <a:p>
            <a:pPr algn="ctr" defTabSz="1822952"/>
            <a:endParaRPr lang="en-US" sz="3500">
              <a:solidFill>
                <a:prstClr val="white"/>
              </a:solidFill>
              <a:latin typeface="Calibri"/>
            </a:endParaRPr>
          </a:p>
        </p:txBody>
      </p:sp>
      <p:sp>
        <p:nvSpPr>
          <p:cNvPr id="13" name="TextBox 12"/>
          <p:cNvSpPr txBox="1"/>
          <p:nvPr/>
        </p:nvSpPr>
        <p:spPr>
          <a:xfrm>
            <a:off x="8611345" y="4531700"/>
            <a:ext cx="7031635" cy="5772397"/>
          </a:xfrm>
          <a:prstGeom prst="rect">
            <a:avLst/>
          </a:prstGeom>
          <a:noFill/>
        </p:spPr>
        <p:txBody>
          <a:bodyPr wrap="square" lIns="217483" tIns="108741" rIns="217483" bIns="108741" rtlCol="0">
            <a:spAutoFit/>
          </a:bodyPr>
          <a:lstStyle/>
          <a:p>
            <a:pPr defTabSz="1822952"/>
            <a:r>
              <a:rPr lang="en-US" sz="5700" b="1" dirty="0">
                <a:solidFill>
                  <a:srgbClr val="009EE1"/>
                </a:solidFill>
                <a:latin typeface="Calibri"/>
              </a:rPr>
              <a:t>Always Stay Open for Business</a:t>
            </a:r>
          </a:p>
          <a:p>
            <a:pPr defTabSz="1822952"/>
            <a:r>
              <a:rPr lang="en-US" sz="3500" dirty="0">
                <a:solidFill>
                  <a:srgbClr val="404040"/>
                </a:solidFill>
                <a:latin typeface="Calibri"/>
              </a:rPr>
              <a:t>You only make money when the lights stay on. But unforeseen events can happen. Your business data must be safe and normal operations must return in a flash. No exceptions! Don</a:t>
            </a:r>
            <a:r>
              <a:rPr lang="fr-FR" sz="3500" dirty="0">
                <a:solidFill>
                  <a:srgbClr val="404040"/>
                </a:solidFill>
                <a:latin typeface="Calibri"/>
              </a:rPr>
              <a:t>’</a:t>
            </a:r>
            <a:r>
              <a:rPr lang="en-US" sz="3500" dirty="0">
                <a:solidFill>
                  <a:srgbClr val="404040"/>
                </a:solidFill>
                <a:latin typeface="Calibri"/>
              </a:rPr>
              <a:t>t be caught without a data protection solution</a:t>
            </a:r>
            <a:endParaRPr lang="en-US" sz="3300" b="1" dirty="0">
              <a:solidFill>
                <a:srgbClr val="164165">
                  <a:lumMod val="50000"/>
                </a:srgbClr>
              </a:solidFill>
              <a:latin typeface="Arial" panose="020B0604020202020204" pitchFamily="34" charset="0"/>
              <a:cs typeface="Arial" panose="020B0604020202020204" pitchFamily="34" charset="0"/>
            </a:endParaRPr>
          </a:p>
        </p:txBody>
      </p:sp>
      <p:sp>
        <p:nvSpPr>
          <p:cNvPr id="14" name="TextBox 13"/>
          <p:cNvSpPr txBox="1"/>
          <p:nvPr/>
        </p:nvSpPr>
        <p:spPr>
          <a:xfrm>
            <a:off x="694661" y="4662737"/>
            <a:ext cx="7244717" cy="7613189"/>
          </a:xfrm>
          <a:prstGeom prst="rect">
            <a:avLst/>
          </a:prstGeom>
          <a:noFill/>
        </p:spPr>
        <p:txBody>
          <a:bodyPr wrap="square" lIns="217483" tIns="108741" rIns="217483" bIns="108741" rtlCol="0">
            <a:spAutoFit/>
          </a:bodyPr>
          <a:lstStyle/>
          <a:p>
            <a:pPr defTabSz="1822952"/>
            <a:r>
              <a:rPr lang="en-US" sz="5700" b="1" dirty="0">
                <a:solidFill>
                  <a:srgbClr val="009EE1"/>
                </a:solidFill>
                <a:latin typeface="Calibri"/>
              </a:rPr>
              <a:t>Reduce IT Spend</a:t>
            </a:r>
          </a:p>
          <a:p>
            <a:pPr defTabSz="1822952"/>
            <a:r>
              <a:rPr lang="en-US" sz="3500" dirty="0">
                <a:solidFill>
                  <a:srgbClr val="808080"/>
                </a:solidFill>
                <a:latin typeface="Calibri"/>
              </a:rPr>
              <a:t>While data continues to grow, the IT staff managing it remain relatively constant. So they need to get very efficient. This creates a need for an end-to-end solution managed with a single tool. This will increase IT staff efficiency and lower expertise required. Add the cloud readiness to this architecture to reduce capital investments and land on a pay for what you use model. Because growing is non-disruptive &amp; seamless </a:t>
            </a:r>
            <a:endParaRPr lang="en-US" sz="3300" b="1" dirty="0">
              <a:solidFill>
                <a:srgbClr val="164165">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76642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t="7166" b="20226"/>
          <a:stretch/>
        </p:blipFill>
        <p:spPr bwMode="auto">
          <a:xfrm>
            <a:off x="17" y="0"/>
            <a:ext cx="24377650" cy="1183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p:cNvSpPr txBox="1">
            <a:spLocks/>
          </p:cNvSpPr>
          <p:nvPr/>
        </p:nvSpPr>
        <p:spPr>
          <a:xfrm>
            <a:off x="981329" y="6965016"/>
            <a:ext cx="12522951" cy="2898661"/>
          </a:xfrm>
          <a:prstGeom prst="rect">
            <a:avLst/>
          </a:prstGeom>
        </p:spPr>
        <p:txBody>
          <a:bodyPr lIns="243331" tIns="121664" rIns="243331" bIns="121664"/>
          <a:lstStyle>
            <a:defPPr>
              <a:defRPr lang="en-US"/>
            </a:defPPr>
            <a:lvl1pPr indent="0" defTabSz="914400" fontAlgn="base">
              <a:spcBef>
                <a:spcPct val="20000"/>
              </a:spcBef>
              <a:spcAft>
                <a:spcPct val="0"/>
              </a:spcAft>
              <a:buClr>
                <a:schemeClr val="accent6"/>
              </a:buClr>
              <a:buFont typeface="Arial" pitchFamily="34" charset="0"/>
              <a:buNone/>
              <a:defRPr sz="3600">
                <a:solidFill>
                  <a:schemeClr val="bg1"/>
                </a:solidFill>
              </a:defRPr>
            </a:lvl1pPr>
            <a:lvl2pPr marL="742950" indent="-285750" fontAlgn="base">
              <a:spcBef>
                <a:spcPct val="20000"/>
              </a:spcBef>
              <a:spcAft>
                <a:spcPct val="0"/>
              </a:spcAft>
              <a:buClr>
                <a:schemeClr val="accent6"/>
              </a:buClr>
              <a:buFont typeface="Arial" pitchFamily="34" charset="0"/>
              <a:buChar char="–"/>
              <a:defRPr sz="2000">
                <a:solidFill>
                  <a:schemeClr val="tx1">
                    <a:lumMod val="75000"/>
                  </a:schemeClr>
                </a:solidFill>
              </a:defRPr>
            </a:lvl2pPr>
            <a:lvl3pPr marL="1143000" indent="-228600" fontAlgn="base">
              <a:spcBef>
                <a:spcPct val="20000"/>
              </a:spcBef>
              <a:spcAft>
                <a:spcPct val="0"/>
              </a:spcAft>
              <a:buClr>
                <a:schemeClr val="accent6"/>
              </a:buClr>
              <a:buFont typeface="Arial" pitchFamily="34" charset="0"/>
              <a:buChar char="•"/>
              <a:defRPr>
                <a:solidFill>
                  <a:schemeClr val="tx1">
                    <a:lumMod val="75000"/>
                  </a:schemeClr>
                </a:solidFill>
              </a:defRPr>
            </a:lvl3pPr>
            <a:lvl4pPr marL="1600200" indent="-228600" fontAlgn="base">
              <a:spcBef>
                <a:spcPct val="20000"/>
              </a:spcBef>
              <a:spcAft>
                <a:spcPct val="0"/>
              </a:spcAft>
              <a:buClr>
                <a:schemeClr val="accent6"/>
              </a:buClr>
              <a:buFont typeface="Arial" pitchFamily="34" charset="0"/>
              <a:buChar char="–"/>
              <a:defRPr sz="1600">
                <a:solidFill>
                  <a:schemeClr val="tx1">
                    <a:lumMod val="75000"/>
                  </a:schemeClr>
                </a:solidFill>
              </a:defRPr>
            </a:lvl4pPr>
            <a:lvl5pPr marL="2057400" indent="-228600" fontAlgn="base">
              <a:spcBef>
                <a:spcPct val="20000"/>
              </a:spcBef>
              <a:spcAft>
                <a:spcPct val="0"/>
              </a:spcAft>
              <a:buClr>
                <a:schemeClr val="accent6"/>
              </a:buClr>
              <a:buFont typeface="Arial" pitchFamily="34" charset="0"/>
              <a:buChar char="»"/>
              <a:defRPr sz="1600">
                <a:solidFill>
                  <a:schemeClr val="tx1">
                    <a:lumMod val="75000"/>
                  </a:schemeClr>
                </a:solidFill>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a:spcBef>
                <a:spcPts val="0"/>
              </a:spcBef>
              <a:spcAft>
                <a:spcPts val="2400"/>
              </a:spcAft>
            </a:pPr>
            <a:r>
              <a:rPr lang="en-US" sz="7300" dirty="0">
                <a:latin typeface="Arial" panose="020B0604020202020204" pitchFamily="34" charset="0"/>
                <a:cs typeface="Arial" panose="020B0604020202020204" pitchFamily="34" charset="0"/>
              </a:rPr>
              <a:t>Private &amp; Hybrid Cloud on Snap Storage</a:t>
            </a:r>
          </a:p>
          <a:p>
            <a:pPr>
              <a:spcBef>
                <a:spcPts val="0"/>
              </a:spcBef>
              <a:spcAft>
                <a:spcPts val="2400"/>
              </a:spcAft>
            </a:pPr>
            <a:r>
              <a:rPr lang="en-US" sz="5500" dirty="0">
                <a:latin typeface="Arial" panose="020B0604020202020204" pitchFamily="34" charset="0"/>
                <a:cs typeface="Arial" panose="020B0604020202020204" pitchFamily="34" charset="0"/>
              </a:rPr>
              <a:t>February 2016</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0832" y="1144489"/>
            <a:ext cx="5159788" cy="1870423"/>
          </a:xfrm>
          <a:prstGeom prst="rect">
            <a:avLst/>
          </a:prstGeom>
        </p:spPr>
      </p:pic>
    </p:spTree>
    <p:extLst>
      <p:ext uri="{BB962C8B-B14F-4D97-AF65-F5344CB8AC3E}">
        <p14:creationId xmlns:p14="http://schemas.microsoft.com/office/powerpoint/2010/main" val="1332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SnapServer XSR/XSD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69219099"/>
              </p:ext>
            </p:extLst>
          </p:nvPr>
        </p:nvGraphicFramePr>
        <p:xfrm>
          <a:off x="1138988" y="2023826"/>
          <a:ext cx="21795626" cy="10515219"/>
        </p:xfrm>
        <a:graphic>
          <a:graphicData uri="http://schemas.openxmlformats.org/drawingml/2006/table">
            <a:tbl>
              <a:tblPr firstRow="1" bandRow="1">
                <a:tableStyleId>{5A111915-BE36-4E01-A7E5-04B1672EAD32}</a:tableStyleId>
              </a:tblPr>
              <a:tblGrid>
                <a:gridCol w="4989097"/>
                <a:gridCol w="7684169"/>
                <a:gridCol w="9122360"/>
              </a:tblGrid>
              <a:tr h="853376">
                <a:tc>
                  <a:txBody>
                    <a:bodyPr/>
                    <a:lstStyle/>
                    <a:p>
                      <a:pPr algn="ctr"/>
                      <a:r>
                        <a:rPr lang="en-US" sz="3900" dirty="0" smtClean="0"/>
                        <a:t>Core Features</a:t>
                      </a:r>
                      <a:endParaRPr lang="en-US" sz="3900" dirty="0"/>
                    </a:p>
                  </a:txBody>
                  <a:tcPr marL="243777" marR="243777" marT="121888" marB="121888" anchor="ctr"/>
                </a:tc>
                <a:tc>
                  <a:txBody>
                    <a:bodyPr/>
                    <a:lstStyle/>
                    <a:p>
                      <a:pPr algn="ctr"/>
                      <a:r>
                        <a:rPr lang="en-US" sz="3900" dirty="0" smtClean="0"/>
                        <a:t>Function</a:t>
                      </a:r>
                      <a:endParaRPr lang="en-US" sz="3900" dirty="0"/>
                    </a:p>
                  </a:txBody>
                  <a:tcPr marL="243777" marR="243777" marT="121888" marB="121888" anchor="ctr"/>
                </a:tc>
                <a:tc>
                  <a:txBody>
                    <a:bodyPr/>
                    <a:lstStyle/>
                    <a:p>
                      <a:pPr algn="ctr"/>
                      <a:r>
                        <a:rPr lang="en-US" sz="3900" baseline="0" dirty="0" smtClean="0"/>
                        <a:t>Benefits</a:t>
                      </a:r>
                      <a:endParaRPr lang="en-US" sz="3900" dirty="0"/>
                    </a:p>
                  </a:txBody>
                  <a:tcPr marL="243777" marR="243777" marT="121888" marB="121888" anchor="ctr"/>
                </a:tc>
              </a:tr>
              <a:tr h="2621216">
                <a:tc>
                  <a:txBody>
                    <a:bodyPr/>
                    <a:lstStyle/>
                    <a:p>
                      <a:r>
                        <a:rPr lang="en-US" sz="2700" b="1" dirty="0" smtClean="0">
                          <a:solidFill>
                            <a:schemeClr val="accent4">
                              <a:lumMod val="75000"/>
                            </a:schemeClr>
                          </a:solidFill>
                        </a:rPr>
                        <a:t>Enterprise-grade</a:t>
                      </a:r>
                      <a:r>
                        <a:rPr lang="en-US" sz="2700" b="1" baseline="0" dirty="0" smtClean="0">
                          <a:solidFill>
                            <a:schemeClr val="accent4">
                              <a:lumMod val="75000"/>
                            </a:schemeClr>
                          </a:solidFill>
                        </a:rPr>
                        <a:t> Unified Storage </a:t>
                      </a:r>
                      <a:r>
                        <a:rPr lang="en-US" sz="2700" baseline="0" dirty="0" smtClean="0"/>
                        <a:t>solution with </a:t>
                      </a:r>
                      <a:r>
                        <a:rPr lang="en-US" sz="2700" dirty="0" smtClean="0"/>
                        <a:t>file (NFS</a:t>
                      </a:r>
                      <a:r>
                        <a:rPr lang="en-US" sz="2700" baseline="0" dirty="0" smtClean="0"/>
                        <a:t>, SMB/CIFS) and block (iSCSI) protocol, and </a:t>
                      </a:r>
                      <a:r>
                        <a:rPr lang="en-US" sz="2700" b="1" kern="1200" dirty="0" smtClean="0">
                          <a:solidFill>
                            <a:schemeClr val="accent4">
                              <a:lumMod val="75000"/>
                            </a:schemeClr>
                          </a:solidFill>
                          <a:latin typeface="+mn-lt"/>
                          <a:ea typeface="+mn-ea"/>
                          <a:cs typeface="+mn-cs"/>
                        </a:rPr>
                        <a:t>native Microsoft AD </a:t>
                      </a:r>
                      <a:r>
                        <a:rPr lang="en-US" sz="2700" baseline="0" dirty="0" smtClean="0"/>
                        <a:t>integration</a:t>
                      </a:r>
                      <a:endParaRPr lang="en-US" sz="2700" dirty="0">
                        <a:solidFill>
                          <a:srgbClr val="1D4658"/>
                        </a:solidFill>
                      </a:endParaRPr>
                    </a:p>
                  </a:txBody>
                  <a:tcPr marL="243777" marR="243777" marT="121888" marB="121888" anchor="ctr"/>
                </a:tc>
                <a:tc>
                  <a:txBody>
                    <a:bodyPr/>
                    <a:lstStyle/>
                    <a:p>
                      <a:r>
                        <a:rPr lang="en-US" sz="2500" dirty="0" smtClean="0"/>
                        <a:t>Robust</a:t>
                      </a:r>
                      <a:r>
                        <a:rPr lang="en-US" sz="2500" baseline="0" dirty="0" smtClean="0"/>
                        <a:t> enterprise grade unified storage appliance scales up from 2TB to 786TB.</a:t>
                      </a:r>
                    </a:p>
                    <a:p>
                      <a:r>
                        <a:rPr lang="en-US" sz="2500" baseline="0" dirty="0" smtClean="0">
                          <a:solidFill>
                            <a:srgbClr val="1D4658"/>
                          </a:solidFill>
                        </a:rPr>
                        <a:t>Integrates seamlessly, including mixed (Unix/Windows) permissions in a MS Active Directory domain.</a:t>
                      </a:r>
                      <a:endParaRPr lang="en-US" sz="2500" dirty="0">
                        <a:solidFill>
                          <a:srgbClr val="1D4658"/>
                        </a:solidFill>
                      </a:endParaRPr>
                    </a:p>
                  </a:txBody>
                  <a:tcPr marL="243777" marR="243777" marT="121888" marB="121888" anchor="ctr"/>
                </a:tc>
                <a:tc>
                  <a:txBody>
                    <a:bodyPr/>
                    <a:lstStyle/>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aseline="0" dirty="0" smtClean="0"/>
                        <a:t>Either SMB, a ROBO or a large corporate workgroup, SnapServer meets need for all</a:t>
                      </a:r>
                      <a:endParaRPr lang="en-US" sz="2500" baseline="0" dirty="0">
                        <a:solidFill>
                          <a:srgbClr val="1D4658"/>
                        </a:solidFill>
                      </a:endParaRPr>
                    </a:p>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aseline="0" dirty="0" smtClean="0">
                          <a:solidFill>
                            <a:srgbClr val="1D4658"/>
                          </a:solidFill>
                        </a:rPr>
                        <a:t>From shared storage to enterprise application data, SnapServer does it all, including mixed workload</a:t>
                      </a:r>
                    </a:p>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aseline="0" dirty="0" smtClean="0">
                          <a:solidFill>
                            <a:srgbClr val="1D4658"/>
                          </a:solidFill>
                        </a:rPr>
                        <a:t>Seamless integration in </a:t>
                      </a:r>
                      <a:r>
                        <a:rPr lang="en-US" sz="2500" baseline="0" dirty="0" err="1" smtClean="0">
                          <a:solidFill>
                            <a:srgbClr val="1D4658"/>
                          </a:solidFill>
                        </a:rPr>
                        <a:t>corp</a:t>
                      </a:r>
                      <a:r>
                        <a:rPr lang="en-US" sz="2500" baseline="0" dirty="0" smtClean="0">
                          <a:solidFill>
                            <a:srgbClr val="1D4658"/>
                          </a:solidFill>
                        </a:rPr>
                        <a:t> IT including hybrid cloud across mixed user between Unix, Linux and windows</a:t>
                      </a:r>
                      <a:endParaRPr lang="en-US" sz="2500" baseline="0" dirty="0" smtClean="0"/>
                    </a:p>
                  </a:txBody>
                  <a:tcPr marL="243777" marR="243777" marT="121888" marB="121888" anchor="ctr"/>
                </a:tc>
              </a:tr>
              <a:tr h="1950656">
                <a:tc>
                  <a:txBody>
                    <a:bodyPr/>
                    <a:lstStyle/>
                    <a:p>
                      <a:r>
                        <a:rPr lang="en-US" sz="2700" dirty="0" smtClean="0"/>
                        <a:t>Built in resiliency</a:t>
                      </a:r>
                      <a:r>
                        <a:rPr lang="en-US" sz="2700" baseline="0" dirty="0" smtClean="0"/>
                        <a:t> with </a:t>
                      </a:r>
                      <a:r>
                        <a:rPr lang="en-US" sz="2700" b="1" dirty="0" err="1" smtClean="0">
                          <a:solidFill>
                            <a:schemeClr val="accent3">
                              <a:lumMod val="75000"/>
                            </a:schemeClr>
                          </a:solidFill>
                        </a:rPr>
                        <a:t>DynamicRAID</a:t>
                      </a:r>
                      <a:r>
                        <a:rPr lang="en-US" sz="2700" b="1" dirty="0" smtClean="0">
                          <a:solidFill>
                            <a:schemeClr val="accent3">
                              <a:lumMod val="75000"/>
                            </a:schemeClr>
                          </a:solidFill>
                        </a:rPr>
                        <a:t> </a:t>
                      </a:r>
                      <a:r>
                        <a:rPr lang="en-US" sz="2700" b="0" dirty="0" smtClean="0">
                          <a:solidFill>
                            <a:schemeClr val="tx1"/>
                          </a:solidFill>
                        </a:rPr>
                        <a:t>technology with </a:t>
                      </a:r>
                      <a:r>
                        <a:rPr lang="en-US" sz="2700" b="1" kern="1200" dirty="0" smtClean="0">
                          <a:solidFill>
                            <a:schemeClr val="accent3">
                              <a:lumMod val="75000"/>
                            </a:schemeClr>
                          </a:solidFill>
                          <a:latin typeface="+mn-lt"/>
                          <a:ea typeface="+mn-ea"/>
                          <a:cs typeface="+mn-cs"/>
                        </a:rPr>
                        <a:t>data </a:t>
                      </a:r>
                      <a:r>
                        <a:rPr lang="en-US" sz="2700" b="1" kern="1200" dirty="0" err="1" smtClean="0">
                          <a:solidFill>
                            <a:schemeClr val="accent3">
                              <a:lumMod val="75000"/>
                            </a:schemeClr>
                          </a:solidFill>
                          <a:latin typeface="+mn-lt"/>
                          <a:ea typeface="+mn-ea"/>
                          <a:cs typeface="+mn-cs"/>
                        </a:rPr>
                        <a:t>tiering</a:t>
                      </a:r>
                      <a:r>
                        <a:rPr lang="en-US" sz="2700" b="1" kern="1200" dirty="0" smtClean="0">
                          <a:solidFill>
                            <a:schemeClr val="accent3">
                              <a:lumMod val="75000"/>
                            </a:schemeClr>
                          </a:solidFill>
                          <a:latin typeface="+mn-lt"/>
                          <a:ea typeface="+mn-ea"/>
                          <a:cs typeface="+mn-cs"/>
                        </a:rPr>
                        <a:t> and mixed drive</a:t>
                      </a:r>
                      <a:r>
                        <a:rPr lang="en-US" sz="2700" b="0" dirty="0" smtClean="0">
                          <a:solidFill>
                            <a:schemeClr val="tx1"/>
                          </a:solidFill>
                        </a:rPr>
                        <a:t> support</a:t>
                      </a:r>
                      <a:endParaRPr lang="en-US" sz="2700" b="0" dirty="0">
                        <a:solidFill>
                          <a:schemeClr val="tx1"/>
                        </a:solidFill>
                      </a:endParaRPr>
                    </a:p>
                  </a:txBody>
                  <a:tcPr marL="243777" marR="243777" marT="121888" marB="121888" anchor="ctr"/>
                </a:tc>
                <a:tc>
                  <a:txBody>
                    <a:bodyPr/>
                    <a:lstStyle/>
                    <a:p>
                      <a:r>
                        <a:rPr lang="en-US" sz="2500" dirty="0" smtClean="0">
                          <a:solidFill>
                            <a:srgbClr val="1D4658"/>
                          </a:solidFill>
                        </a:rPr>
                        <a:t>Create, grow</a:t>
                      </a:r>
                      <a:r>
                        <a:rPr lang="en-US" sz="2500" baseline="0" dirty="0" smtClean="0">
                          <a:solidFill>
                            <a:srgbClr val="1D4658"/>
                          </a:solidFill>
                        </a:rPr>
                        <a:t> and shrink volumes for users or groups dynamically. Support tiered storage with mix of SSD and SATA. Mix drive sizes without sacrificing capacity</a:t>
                      </a:r>
                      <a:endParaRPr lang="en-US" sz="2500" dirty="0">
                        <a:solidFill>
                          <a:srgbClr val="1D4658"/>
                        </a:solidFill>
                      </a:endParaRPr>
                    </a:p>
                  </a:txBody>
                  <a:tcPr marL="243777" marR="243777" marT="121888" marB="121888" anchor="ctr"/>
                </a:tc>
                <a:tc>
                  <a:txBody>
                    <a:bodyPr/>
                    <a:lstStyle/>
                    <a:p>
                      <a:pPr marL="457200" indent="-457200">
                        <a:buFont typeface="Arial" panose="020B0604020202020204" pitchFamily="34" charset="0"/>
                        <a:buChar char="•"/>
                      </a:pPr>
                      <a:r>
                        <a:rPr lang="en-US" sz="2500" baseline="0" dirty="0" smtClean="0"/>
                        <a:t>Maximize your storage efficiency by granularly allocating and utilizing your capacity across drive types and sizes – no wastage</a:t>
                      </a:r>
                    </a:p>
                    <a:p>
                      <a:pPr marL="457200" indent="-457200">
                        <a:buFont typeface="Arial" panose="020B0604020202020204" pitchFamily="34" charset="0"/>
                        <a:buChar char="•"/>
                      </a:pPr>
                      <a:r>
                        <a:rPr lang="en-US" sz="2500" dirty="0" smtClean="0">
                          <a:solidFill>
                            <a:srgbClr val="1D4658"/>
                          </a:solidFill>
                        </a:rPr>
                        <a:t>Overprovision</a:t>
                      </a:r>
                      <a:r>
                        <a:rPr lang="en-US" sz="2500" baseline="0" dirty="0" smtClean="0">
                          <a:solidFill>
                            <a:srgbClr val="1D4658"/>
                          </a:solidFill>
                        </a:rPr>
                        <a:t> and optimize workload performance</a:t>
                      </a:r>
                      <a:endParaRPr lang="en-US" sz="2500" dirty="0">
                        <a:solidFill>
                          <a:srgbClr val="1D4658"/>
                        </a:solidFill>
                      </a:endParaRPr>
                    </a:p>
                  </a:txBody>
                  <a:tcPr marL="243777" marR="243777" marT="121888" marB="121888" anchor="ctr"/>
                </a:tc>
              </a:tr>
              <a:tr h="1828737">
                <a:tc>
                  <a:txBody>
                    <a:bodyPr/>
                    <a:lstStyle/>
                    <a:p>
                      <a:r>
                        <a:rPr lang="en-US" sz="2700" dirty="0" smtClean="0"/>
                        <a:t>Built-in</a:t>
                      </a:r>
                      <a:r>
                        <a:rPr lang="en-US" sz="2700" baseline="0" dirty="0" smtClean="0"/>
                        <a:t> near </a:t>
                      </a:r>
                      <a:r>
                        <a:rPr lang="en-US" sz="2700" b="1" baseline="0" dirty="0" smtClean="0">
                          <a:solidFill>
                            <a:schemeClr val="accent3">
                              <a:lumMod val="75000"/>
                            </a:schemeClr>
                          </a:solidFill>
                        </a:rPr>
                        <a:t>synchronous data replication </a:t>
                      </a:r>
                      <a:r>
                        <a:rPr lang="en-US" sz="2700" baseline="0" dirty="0" smtClean="0"/>
                        <a:t>for business continuity</a:t>
                      </a:r>
                      <a:endParaRPr lang="en-US" sz="2700" dirty="0">
                        <a:solidFill>
                          <a:srgbClr val="1D4658"/>
                        </a:solidFill>
                      </a:endParaRPr>
                    </a:p>
                  </a:txBody>
                  <a:tcPr marL="243777" marR="243777" marT="121888" marB="121888" anchor="ctr"/>
                </a:tc>
                <a:tc>
                  <a:txBody>
                    <a:bodyPr/>
                    <a:lstStyle/>
                    <a:p>
                      <a:r>
                        <a:rPr lang="en-US" sz="2500" dirty="0" smtClean="0">
                          <a:solidFill>
                            <a:srgbClr val="1D4658"/>
                          </a:solidFill>
                        </a:rPr>
                        <a:t>Copy</a:t>
                      </a:r>
                      <a:r>
                        <a:rPr lang="en-US" sz="2500" baseline="0" dirty="0" smtClean="0">
                          <a:solidFill>
                            <a:srgbClr val="1D4658"/>
                          </a:solidFill>
                        </a:rPr>
                        <a:t> your original data and subsequent changes to another Snap family appliance using the built-in parallel replication engine. Set up granular backup scheduling as needed- hourly, daily, etc.</a:t>
                      </a:r>
                      <a:endParaRPr lang="en-US" sz="2500" dirty="0">
                        <a:solidFill>
                          <a:srgbClr val="1D4658"/>
                        </a:solidFill>
                      </a:endParaRPr>
                    </a:p>
                  </a:txBody>
                  <a:tcPr marL="243777" marR="243777" marT="121888" marB="121888" anchor="ctr"/>
                </a:tc>
                <a:tc>
                  <a:txBody>
                    <a:bodyPr/>
                    <a:lstStyle/>
                    <a:p>
                      <a:pPr marL="457200" indent="-457200">
                        <a:buFont typeface="Arial" panose="020B0604020202020204" pitchFamily="34" charset="0"/>
                        <a:buChar char="•"/>
                      </a:pPr>
                      <a:r>
                        <a:rPr lang="en-US" sz="2500" dirty="0" smtClean="0"/>
                        <a:t>Enjoy peace of mind with data</a:t>
                      </a:r>
                      <a:r>
                        <a:rPr lang="en-US" sz="2500" baseline="0" dirty="0" smtClean="0"/>
                        <a:t> availability in case of system or site failure.</a:t>
                      </a:r>
                    </a:p>
                    <a:p>
                      <a:pPr marL="457200" indent="-457200">
                        <a:buFont typeface="Arial" panose="020B0604020202020204" pitchFamily="34" charset="0"/>
                        <a:buChar char="•"/>
                      </a:pPr>
                      <a:r>
                        <a:rPr lang="en-US" sz="2500" baseline="0" dirty="0" smtClean="0">
                          <a:solidFill>
                            <a:srgbClr val="1D4658"/>
                          </a:solidFill>
                        </a:rPr>
                        <a:t>No additional cost for the replication feature means you save thousands of dollars in SW cost</a:t>
                      </a:r>
                      <a:endParaRPr lang="en-US" sz="2500" dirty="0">
                        <a:solidFill>
                          <a:srgbClr val="1D4658"/>
                        </a:solidFill>
                      </a:endParaRPr>
                    </a:p>
                  </a:txBody>
                  <a:tcPr marL="243777" marR="243777" marT="121888" marB="121888" anchor="ctr"/>
                </a:tc>
              </a:tr>
              <a:tr h="1432497">
                <a:tc>
                  <a:txBody>
                    <a:bodyPr/>
                    <a:lstStyle/>
                    <a:p>
                      <a:r>
                        <a:rPr lang="en-US" sz="2700" dirty="0" smtClean="0">
                          <a:solidFill>
                            <a:srgbClr val="1D4658"/>
                          </a:solidFill>
                        </a:rPr>
                        <a:t>Build </a:t>
                      </a:r>
                      <a:r>
                        <a:rPr lang="en-US" sz="2700" baseline="0" dirty="0" smtClean="0">
                          <a:solidFill>
                            <a:srgbClr val="1D4658"/>
                          </a:solidFill>
                        </a:rPr>
                        <a:t>a </a:t>
                      </a:r>
                      <a:r>
                        <a:rPr lang="en-US" sz="2700" b="1" baseline="0" dirty="0" smtClean="0">
                          <a:solidFill>
                            <a:schemeClr val="accent3">
                              <a:lumMod val="75000"/>
                            </a:schemeClr>
                          </a:solidFill>
                        </a:rPr>
                        <a:t>hybrid cloud with SnapCLOUD</a:t>
                      </a:r>
                      <a:endParaRPr lang="en-US" sz="2700" dirty="0">
                        <a:solidFill>
                          <a:srgbClr val="1D4658"/>
                        </a:solidFill>
                      </a:endParaRPr>
                    </a:p>
                  </a:txBody>
                  <a:tcPr marL="243777" marR="243777" marT="121888" marB="121888" anchor="ctr"/>
                </a:tc>
                <a:tc>
                  <a:txBody>
                    <a:bodyPr/>
                    <a:lstStyle/>
                    <a:p>
                      <a:r>
                        <a:rPr lang="en-US" sz="2500" baseline="0" dirty="0" smtClean="0">
                          <a:solidFill>
                            <a:srgbClr val="1D4658"/>
                          </a:solidFill>
                        </a:rPr>
                        <a:t>Integrate and replicate data on to SnapCLOUD, and ensure business continuity and DR against site level failure.</a:t>
                      </a:r>
                      <a:endParaRPr lang="en-US" sz="2500" dirty="0">
                        <a:solidFill>
                          <a:srgbClr val="1D4658"/>
                        </a:solidFill>
                      </a:endParaRPr>
                    </a:p>
                  </a:txBody>
                  <a:tcPr marL="243777" marR="243777" marT="121888" marB="121888" anchor="ctr"/>
                </a:tc>
                <a:tc>
                  <a:txBody>
                    <a:bodyPr/>
                    <a:lstStyle/>
                    <a:p>
                      <a:pPr marL="457200" indent="-457200">
                        <a:buFont typeface="Arial" panose="020B0604020202020204" pitchFamily="34" charset="0"/>
                        <a:buChar char="•"/>
                      </a:pPr>
                      <a:r>
                        <a:rPr lang="en-US" sz="2500" dirty="0" smtClean="0">
                          <a:solidFill>
                            <a:srgbClr val="1D4658"/>
                          </a:solidFill>
                        </a:rPr>
                        <a:t>Enjoy cloud based</a:t>
                      </a:r>
                      <a:r>
                        <a:rPr lang="en-US" sz="2500" baseline="0" dirty="0" smtClean="0">
                          <a:solidFill>
                            <a:srgbClr val="1D4658"/>
                          </a:solidFill>
                        </a:rPr>
                        <a:t> DR with SnapCLOUD. Common features and tools across Snap family reduce complexity and cost of managing a hybrid cloud.</a:t>
                      </a:r>
                      <a:endParaRPr lang="en-US" sz="2500" dirty="0">
                        <a:solidFill>
                          <a:srgbClr val="1D4658"/>
                        </a:solidFill>
                      </a:endParaRPr>
                    </a:p>
                  </a:txBody>
                  <a:tcPr marL="243777" marR="243777" marT="121888" marB="121888" anchor="ctr"/>
                </a:tc>
              </a:tr>
              <a:tr h="1828737">
                <a:tc>
                  <a:txBody>
                    <a:bodyPr/>
                    <a:lstStyle/>
                    <a:p>
                      <a:r>
                        <a:rPr lang="en-US" sz="2700" dirty="0" smtClean="0">
                          <a:solidFill>
                            <a:srgbClr val="1D4658"/>
                          </a:solidFill>
                        </a:rPr>
                        <a:t>Set up </a:t>
                      </a:r>
                      <a:r>
                        <a:rPr lang="en-US" sz="2700" b="1" dirty="0" smtClean="0">
                          <a:solidFill>
                            <a:schemeClr val="accent4">
                              <a:lumMod val="75000"/>
                            </a:schemeClr>
                          </a:solidFill>
                        </a:rPr>
                        <a:t>a private cloud </a:t>
                      </a:r>
                      <a:r>
                        <a:rPr lang="en-US" sz="2700" dirty="0" smtClean="0">
                          <a:solidFill>
                            <a:srgbClr val="1D4658"/>
                          </a:solidFill>
                        </a:rPr>
                        <a:t>with </a:t>
                      </a:r>
                      <a:r>
                        <a:rPr lang="en-US" sz="2700" dirty="0" err="1" smtClean="0">
                          <a:solidFill>
                            <a:srgbClr val="1D4658"/>
                          </a:solidFill>
                        </a:rPr>
                        <a:t>SnapStorage</a:t>
                      </a:r>
                      <a:r>
                        <a:rPr lang="en-US" sz="2700" dirty="0" smtClean="0">
                          <a:solidFill>
                            <a:srgbClr val="1D4658"/>
                          </a:solidFill>
                        </a:rPr>
                        <a:t> Manager and </a:t>
                      </a:r>
                      <a:r>
                        <a:rPr lang="en-US" sz="2700" dirty="0" err="1" smtClean="0">
                          <a:solidFill>
                            <a:srgbClr val="1D4658"/>
                          </a:solidFill>
                        </a:rPr>
                        <a:t>SnapSync</a:t>
                      </a:r>
                      <a:endParaRPr lang="en-US" sz="2700" dirty="0">
                        <a:solidFill>
                          <a:srgbClr val="1D4658"/>
                        </a:solidFill>
                      </a:endParaRPr>
                    </a:p>
                  </a:txBody>
                  <a:tcPr marL="243777" marR="243777" marT="121888" marB="121888" anchor="ctr"/>
                </a:tc>
                <a:tc>
                  <a:txBody>
                    <a:bodyPr/>
                    <a:lstStyle/>
                    <a:p>
                      <a:r>
                        <a:rPr lang="en-US" sz="2500" baseline="0" dirty="0" smtClean="0">
                          <a:solidFill>
                            <a:srgbClr val="1D4658"/>
                          </a:solidFill>
                        </a:rPr>
                        <a:t>Centrally manage all the Snap family appliances with SnapServer Manager. Securely Sync and share files between end-users and devices.</a:t>
                      </a:r>
                      <a:endParaRPr lang="en-US" sz="2500" dirty="0">
                        <a:solidFill>
                          <a:srgbClr val="1D4658"/>
                        </a:solidFill>
                      </a:endParaRPr>
                    </a:p>
                  </a:txBody>
                  <a:tcPr marL="243777" marR="243777" marT="121888" marB="121888" anchor="ctr"/>
                </a:tc>
                <a:tc>
                  <a:txBody>
                    <a:bodyPr/>
                    <a:lstStyle/>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aseline="0" dirty="0" smtClean="0">
                          <a:solidFill>
                            <a:srgbClr val="1D4658"/>
                          </a:solidFill>
                        </a:rPr>
                        <a:t>Keep all your corporate data in your control and protected in a private cloud. </a:t>
                      </a:r>
                    </a:p>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aseline="0" dirty="0" smtClean="0">
                          <a:solidFill>
                            <a:srgbClr val="1D4658"/>
                          </a:solidFill>
                        </a:rPr>
                        <a:t>Sync and share data with users and their devices with Dropbox like simplicity but not cost.</a:t>
                      </a:r>
                      <a:endParaRPr lang="en-US" sz="2500" dirty="0">
                        <a:solidFill>
                          <a:srgbClr val="1D4658"/>
                        </a:solidFill>
                      </a:endParaRPr>
                    </a:p>
                  </a:txBody>
                  <a:tcPr marL="243777" marR="243777" marT="121888" marB="121888" anchor="ctr"/>
                </a:tc>
              </a:tr>
            </a:tbl>
          </a:graphicData>
        </a:graphic>
      </p:graphicFrame>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1939" y="1122947"/>
            <a:ext cx="2176971" cy="75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144343" y="712908"/>
            <a:ext cx="1458985" cy="116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45740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5" y="59630"/>
            <a:ext cx="21939886" cy="1301197"/>
          </a:xfrm>
        </p:spPr>
        <p:txBody>
          <a:bodyPr/>
          <a:lstStyle/>
          <a:p>
            <a:r>
              <a:rPr lang="en-US" dirty="0" err="1" smtClean="0"/>
              <a:t>SnapServer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9345051"/>
              </p:ext>
            </p:extLst>
          </p:nvPr>
        </p:nvGraphicFramePr>
        <p:xfrm>
          <a:off x="498949" y="1166247"/>
          <a:ext cx="23609382" cy="11430000"/>
        </p:xfrm>
        <a:graphic>
          <a:graphicData uri="http://schemas.openxmlformats.org/drawingml/2006/table">
            <a:tbl>
              <a:tblPr firstRow="1" bandRow="1">
                <a:tableStyleId>{5C22544A-7EE6-4342-B048-85BDC9FD1C3A}</a:tableStyleId>
              </a:tblPr>
              <a:tblGrid>
                <a:gridCol w="5107107"/>
                <a:gridCol w="8545965"/>
                <a:gridCol w="9956310"/>
              </a:tblGrid>
              <a:tr h="370840">
                <a:tc>
                  <a:txBody>
                    <a:bodyPr/>
                    <a:lstStyle/>
                    <a:p>
                      <a:r>
                        <a:rPr lang="en-US" sz="3200" dirty="0" smtClean="0"/>
                        <a:t>Feature</a:t>
                      </a:r>
                      <a:endParaRPr lang="en-US" sz="3200" dirty="0"/>
                    </a:p>
                  </a:txBody>
                  <a:tcPr/>
                </a:tc>
                <a:tc>
                  <a:txBody>
                    <a:bodyPr/>
                    <a:lstStyle/>
                    <a:p>
                      <a:r>
                        <a:rPr lang="en-US" sz="3200" dirty="0" smtClean="0"/>
                        <a:t>Function</a:t>
                      </a:r>
                      <a:endParaRPr lang="en-US" sz="3200" dirty="0"/>
                    </a:p>
                  </a:txBody>
                  <a:tcPr/>
                </a:tc>
                <a:tc>
                  <a:txBody>
                    <a:bodyPr/>
                    <a:lstStyle/>
                    <a:p>
                      <a:r>
                        <a:rPr lang="en-US" sz="3200" dirty="0" smtClean="0"/>
                        <a:t>Benefit</a:t>
                      </a:r>
                      <a:endParaRPr lang="en-US" sz="3200" dirty="0"/>
                    </a:p>
                  </a:txBody>
                  <a:tcPr/>
                </a:tc>
              </a:tr>
              <a:tr h="370840">
                <a:tc>
                  <a:txBody>
                    <a:bodyPr/>
                    <a:lstStyle/>
                    <a:p>
                      <a:r>
                        <a:rPr lang="en-US" sz="3200" dirty="0" smtClean="0"/>
                        <a:t>NAS/SAN</a:t>
                      </a:r>
                      <a:endParaRPr lang="en-US" sz="3200" dirty="0"/>
                    </a:p>
                  </a:txBody>
                  <a:tcPr/>
                </a:tc>
                <a:tc>
                  <a:txBody>
                    <a:bodyPr/>
                    <a:lstStyle/>
                    <a:p>
                      <a:r>
                        <a:rPr lang="en-US" sz="3200" dirty="0" smtClean="0"/>
                        <a:t>Files, virtualization, databases, etc. structured</a:t>
                      </a:r>
                      <a:r>
                        <a:rPr lang="en-US" sz="3200" baseline="0" dirty="0" smtClean="0"/>
                        <a:t> and unstructured </a:t>
                      </a:r>
                      <a:r>
                        <a:rPr lang="en-US" sz="3200" baseline="0" dirty="0" err="1" smtClean="0"/>
                        <a:t>dara</a:t>
                      </a:r>
                      <a:endParaRPr lang="en-US" sz="3200" dirty="0"/>
                    </a:p>
                  </a:txBody>
                  <a:tcPr/>
                </a:tc>
                <a:tc>
                  <a:txBody>
                    <a:bodyPr/>
                    <a:lstStyle/>
                    <a:p>
                      <a:pPr marL="457200" indent="-457200">
                        <a:buFont typeface="Arial"/>
                        <a:buChar char="•"/>
                      </a:pPr>
                      <a:r>
                        <a:rPr lang="en-US" sz="3200" dirty="0" smtClean="0"/>
                        <a:t>One destination for</a:t>
                      </a:r>
                      <a:r>
                        <a:rPr lang="en-US" sz="3200" baseline="0" dirty="0" smtClean="0"/>
                        <a:t> all your applications</a:t>
                      </a:r>
                      <a:endParaRPr lang="en-US" sz="3200" dirty="0"/>
                    </a:p>
                  </a:txBody>
                  <a:tcPr/>
                </a:tc>
              </a:tr>
              <a:tr h="370840">
                <a:tc>
                  <a:txBody>
                    <a:bodyPr/>
                    <a:lstStyle/>
                    <a:p>
                      <a:r>
                        <a:rPr lang="en-US" sz="3200" dirty="0" smtClean="0"/>
                        <a:t>Scalability</a:t>
                      </a:r>
                      <a:endParaRPr lang="en-US" sz="3200" dirty="0"/>
                    </a:p>
                  </a:txBody>
                  <a:tcPr/>
                </a:tc>
                <a:tc>
                  <a:txBody>
                    <a:bodyPr/>
                    <a:lstStyle/>
                    <a:p>
                      <a:r>
                        <a:rPr lang="en-US" sz="3200" dirty="0" smtClean="0"/>
                        <a:t>2TB to 768TB</a:t>
                      </a:r>
                      <a:endParaRPr lang="en-US" sz="3200" dirty="0"/>
                    </a:p>
                  </a:txBody>
                  <a:tcPr/>
                </a:tc>
                <a:tc>
                  <a:txBody>
                    <a:bodyPr/>
                    <a:lstStyle/>
                    <a:p>
                      <a:pPr marL="457200" indent="-457200">
                        <a:buFont typeface="Arial"/>
                        <a:buChar char="•"/>
                      </a:pPr>
                      <a:r>
                        <a:rPr lang="en-US" sz="3200" dirty="0" smtClean="0"/>
                        <a:t>Scale as you grow</a:t>
                      </a:r>
                    </a:p>
                    <a:p>
                      <a:pPr marL="457200" indent="-457200">
                        <a:buFont typeface="Arial"/>
                        <a:buChar char="•"/>
                      </a:pPr>
                      <a:r>
                        <a:rPr lang="en-US" sz="3200" dirty="0" smtClean="0"/>
                        <a:t>no forklift upgrades</a:t>
                      </a:r>
                      <a:endParaRPr lang="en-US" sz="3200" dirty="0"/>
                    </a:p>
                  </a:txBody>
                  <a:tcPr/>
                </a:tc>
              </a:tr>
              <a:tr h="370840">
                <a:tc>
                  <a:txBody>
                    <a:bodyPr/>
                    <a:lstStyle/>
                    <a:p>
                      <a:r>
                        <a:rPr lang="en-US" sz="3200" dirty="0" err="1" smtClean="0"/>
                        <a:t>Tiering</a:t>
                      </a:r>
                      <a:endParaRPr lang="en-US" sz="3200" dirty="0"/>
                    </a:p>
                  </a:txBody>
                  <a:tcPr/>
                </a:tc>
                <a:tc>
                  <a:txBody>
                    <a:bodyPr/>
                    <a:lstStyle/>
                    <a:p>
                      <a:r>
                        <a:rPr lang="en-US" sz="3200" dirty="0" smtClean="0"/>
                        <a:t>Mixing different data</a:t>
                      </a:r>
                      <a:r>
                        <a:rPr lang="en-US" sz="3200" baseline="0" dirty="0" smtClean="0"/>
                        <a:t> drive speeds</a:t>
                      </a:r>
                      <a:endParaRPr lang="en-US" sz="3200" dirty="0"/>
                    </a:p>
                  </a:txBody>
                  <a:tcPr/>
                </a:tc>
                <a:tc>
                  <a:txBody>
                    <a:bodyPr/>
                    <a:lstStyle/>
                    <a:p>
                      <a:pPr marL="457200" indent="-457200">
                        <a:buFont typeface="Arial"/>
                        <a:buChar char="•"/>
                      </a:pPr>
                      <a:r>
                        <a:rPr lang="en-US" sz="3200" dirty="0" smtClean="0"/>
                        <a:t>Optimized for price/performance</a:t>
                      </a:r>
                      <a:endParaRPr lang="en-US" sz="3200" dirty="0"/>
                    </a:p>
                  </a:txBody>
                  <a:tcPr/>
                </a:tc>
              </a:tr>
              <a:tr h="370840">
                <a:tc>
                  <a:txBody>
                    <a:bodyPr/>
                    <a:lstStyle/>
                    <a:p>
                      <a:r>
                        <a:rPr lang="en-US" sz="3200" dirty="0" smtClean="0"/>
                        <a:t>Thin Provisioning</a:t>
                      </a:r>
                      <a:endParaRPr lang="en-US" sz="3200" dirty="0"/>
                    </a:p>
                  </a:txBody>
                  <a:tcPr/>
                </a:tc>
                <a:tc>
                  <a:txBody>
                    <a:bodyPr/>
                    <a:lstStyle/>
                    <a:p>
                      <a:r>
                        <a:rPr lang="en-US" sz="3200" dirty="0" smtClean="0"/>
                        <a:t>Over</a:t>
                      </a:r>
                      <a:r>
                        <a:rPr lang="en-US" sz="3200" baseline="0" dirty="0" smtClean="0"/>
                        <a:t> provision</a:t>
                      </a:r>
                      <a:endParaRPr lang="en-US" sz="3200" dirty="0"/>
                    </a:p>
                  </a:txBody>
                  <a:tcPr/>
                </a:tc>
                <a:tc>
                  <a:txBody>
                    <a:bodyPr/>
                    <a:lstStyle/>
                    <a:p>
                      <a:pPr marL="457200" indent="-457200">
                        <a:buFont typeface="Arial"/>
                        <a:buChar char="•"/>
                      </a:pPr>
                      <a:r>
                        <a:rPr lang="en-US" sz="3200" dirty="0" smtClean="0"/>
                        <a:t>Dynamic space allocation</a:t>
                      </a:r>
                      <a:endParaRPr lang="en-US" sz="3200" dirty="0"/>
                    </a:p>
                  </a:txBody>
                  <a:tcPr/>
                </a:tc>
              </a:tr>
              <a:tr h="370840">
                <a:tc>
                  <a:txBody>
                    <a:bodyPr/>
                    <a:lstStyle/>
                    <a:p>
                      <a:r>
                        <a:rPr lang="en-US" sz="3200" dirty="0" smtClean="0"/>
                        <a:t>Dynamic RAID</a:t>
                      </a:r>
                      <a:endParaRPr lang="en-US" sz="3200" dirty="0"/>
                    </a:p>
                  </a:txBody>
                  <a:tcPr/>
                </a:tc>
                <a:tc>
                  <a:txBody>
                    <a:bodyPr/>
                    <a:lstStyle/>
                    <a:p>
                      <a:r>
                        <a:rPr lang="en-US" sz="3200" dirty="0" smtClean="0"/>
                        <a:t>Mix drive sizes</a:t>
                      </a:r>
                      <a:endParaRPr lang="en-US" sz="3200" dirty="0"/>
                    </a:p>
                  </a:txBody>
                  <a:tcPr/>
                </a:tc>
                <a:tc>
                  <a:txBody>
                    <a:bodyPr/>
                    <a:lstStyle/>
                    <a:p>
                      <a:pPr marL="457200" indent="-457200">
                        <a:buFont typeface="Arial"/>
                        <a:buChar char="•"/>
                      </a:pPr>
                      <a:r>
                        <a:rPr lang="en-US" sz="3200" dirty="0" smtClean="0"/>
                        <a:t>Upgrade </a:t>
                      </a:r>
                      <a:r>
                        <a:rPr lang="en-US" sz="3200" dirty="0" err="1" smtClean="0"/>
                        <a:t>hw</a:t>
                      </a:r>
                      <a:r>
                        <a:rPr lang="en-US" sz="3200" dirty="0" smtClean="0"/>
                        <a:t> with high utilization</a:t>
                      </a:r>
                      <a:r>
                        <a:rPr lang="en-US" sz="3200" baseline="0" dirty="0" smtClean="0"/>
                        <a:t> and non-disruptively</a:t>
                      </a:r>
                      <a:endParaRPr lang="en-US" sz="3200" dirty="0"/>
                    </a:p>
                  </a:txBody>
                  <a:tcPr/>
                </a:tc>
              </a:tr>
              <a:tr h="370840">
                <a:tc>
                  <a:txBody>
                    <a:bodyPr/>
                    <a:lstStyle/>
                    <a:p>
                      <a:r>
                        <a:rPr lang="en-US" sz="3200" dirty="0" smtClean="0"/>
                        <a:t>Replication</a:t>
                      </a:r>
                      <a:endParaRPr lang="en-US" sz="3200" dirty="0"/>
                    </a:p>
                  </a:txBody>
                  <a:tcPr/>
                </a:tc>
                <a:tc>
                  <a:txBody>
                    <a:bodyPr/>
                    <a:lstStyle/>
                    <a:p>
                      <a:r>
                        <a:rPr lang="en-US" sz="3200" dirty="0" smtClean="0"/>
                        <a:t>Copy data for secondary storage</a:t>
                      </a:r>
                    </a:p>
                    <a:p>
                      <a:r>
                        <a:rPr lang="en-US" sz="3200" smtClean="0"/>
                        <a:t>Encrypted</a:t>
                      </a:r>
                      <a:endParaRPr lang="en-US" sz="3200" dirty="0"/>
                    </a:p>
                  </a:txBody>
                  <a:tcPr/>
                </a:tc>
                <a:tc>
                  <a:txBody>
                    <a:bodyPr/>
                    <a:lstStyle/>
                    <a:p>
                      <a:pPr marL="457200" indent="-457200">
                        <a:buFont typeface="Arial"/>
                        <a:buChar char="•"/>
                      </a:pPr>
                      <a:r>
                        <a:rPr lang="en-US" sz="3200" dirty="0" smtClean="0"/>
                        <a:t>Always on, business</a:t>
                      </a:r>
                      <a:r>
                        <a:rPr lang="en-US" sz="3200" baseline="0" dirty="0" smtClean="0"/>
                        <a:t> continuity, no additional cost</a:t>
                      </a:r>
                    </a:p>
                    <a:p>
                      <a:pPr marL="457200" indent="-457200">
                        <a:buFont typeface="Arial"/>
                        <a:buChar char="•"/>
                      </a:pPr>
                      <a:r>
                        <a:rPr lang="en-US" sz="3200" baseline="0" dirty="0" smtClean="0"/>
                        <a:t>No VPN needed</a:t>
                      </a:r>
                      <a:endParaRPr lang="en-US" sz="3200" dirty="0"/>
                    </a:p>
                  </a:txBody>
                  <a:tcPr/>
                </a:tc>
              </a:tr>
              <a:tr h="370840">
                <a:tc>
                  <a:txBody>
                    <a:bodyPr/>
                    <a:lstStyle/>
                    <a:p>
                      <a:r>
                        <a:rPr lang="en-US" sz="3200" dirty="0" smtClean="0"/>
                        <a:t>Snap Manager</a:t>
                      </a:r>
                      <a:endParaRPr lang="en-US" sz="3200" dirty="0"/>
                    </a:p>
                  </a:txBody>
                  <a:tcPr/>
                </a:tc>
                <a:tc>
                  <a:txBody>
                    <a:bodyPr/>
                    <a:lstStyle/>
                    <a:p>
                      <a:r>
                        <a:rPr lang="en-US" sz="3200" dirty="0" smtClean="0"/>
                        <a:t>Single Pane of glass for management</a:t>
                      </a:r>
                      <a:endParaRPr lang="en-US" sz="3200" dirty="0"/>
                    </a:p>
                  </a:txBody>
                  <a:tcPr/>
                </a:tc>
                <a:tc>
                  <a:txBody>
                    <a:bodyPr/>
                    <a:lstStyle/>
                    <a:p>
                      <a:pPr marL="457200" indent="-457200">
                        <a:buFont typeface="Arial"/>
                        <a:buChar char="•"/>
                      </a:pPr>
                      <a:r>
                        <a:rPr lang="en-US" sz="3200" dirty="0" smtClean="0"/>
                        <a:t>Reduce operational cost</a:t>
                      </a:r>
                      <a:endParaRPr lang="en-US" sz="3200" dirty="0"/>
                    </a:p>
                  </a:txBody>
                  <a:tcPr/>
                </a:tc>
              </a:tr>
              <a:tr h="370840">
                <a:tc>
                  <a:txBody>
                    <a:bodyPr/>
                    <a:lstStyle/>
                    <a:p>
                      <a:r>
                        <a:rPr lang="en-US" sz="3200" dirty="0" smtClean="0"/>
                        <a:t>Snap Sync</a:t>
                      </a:r>
                      <a:endParaRPr lang="en-US" sz="3200" dirty="0"/>
                    </a:p>
                  </a:txBody>
                  <a:tcPr/>
                </a:tc>
                <a:tc>
                  <a:txBody>
                    <a:bodyPr/>
                    <a:lstStyle/>
                    <a:p>
                      <a:r>
                        <a:rPr lang="en-US" sz="3200" dirty="0" smtClean="0"/>
                        <a:t>Encrypted replication, Selective sync</a:t>
                      </a:r>
                      <a:r>
                        <a:rPr lang="en-US" sz="3200" baseline="0" dirty="0" smtClean="0"/>
                        <a:t> with bandwidth and space reductions</a:t>
                      </a:r>
                      <a:endParaRPr lang="en-US" sz="3200" dirty="0"/>
                    </a:p>
                  </a:txBody>
                  <a:tcPr/>
                </a:tc>
                <a:tc>
                  <a:txBody>
                    <a:bodyPr/>
                    <a:lstStyle/>
                    <a:p>
                      <a:pPr marL="457200" indent="-457200">
                        <a:buFont typeface="Arial"/>
                        <a:buChar char="•"/>
                      </a:pPr>
                      <a:r>
                        <a:rPr lang="en-US" sz="3200" dirty="0" smtClean="0"/>
                        <a:t>Secure access to</a:t>
                      </a:r>
                      <a:r>
                        <a:rPr lang="en-US" sz="3200" baseline="0" dirty="0" smtClean="0"/>
                        <a:t> data anywhere, from any device. </a:t>
                      </a:r>
                    </a:p>
                    <a:p>
                      <a:pPr marL="457200" indent="-457200">
                        <a:buFont typeface="Arial"/>
                        <a:buChar char="•"/>
                      </a:pPr>
                      <a:r>
                        <a:rPr lang="en-US" sz="3200" dirty="0" smtClean="0"/>
                        <a:t>Network cost savings </a:t>
                      </a:r>
                    </a:p>
                    <a:p>
                      <a:pPr marL="457200" indent="-457200">
                        <a:buFont typeface="Arial"/>
                        <a:buChar char="•"/>
                      </a:pPr>
                      <a:r>
                        <a:rPr lang="en-US" sz="3200" dirty="0" smtClean="0"/>
                        <a:t>Access to unlimited data on a limited device memory</a:t>
                      </a:r>
                      <a:endParaRPr lang="en-US" sz="3200" dirty="0"/>
                    </a:p>
                  </a:txBody>
                  <a:tcPr/>
                </a:tc>
              </a:tr>
              <a:tr h="370840">
                <a:tc>
                  <a:txBody>
                    <a:bodyPr/>
                    <a:lstStyle/>
                    <a:p>
                      <a:r>
                        <a:rPr lang="en-US" sz="3200" dirty="0" smtClean="0"/>
                        <a:t>Services &amp; Support</a:t>
                      </a:r>
                      <a:endParaRPr lang="en-US" sz="3200" dirty="0"/>
                    </a:p>
                  </a:txBody>
                  <a:tcPr/>
                </a:tc>
                <a:tc>
                  <a:txBody>
                    <a:bodyPr/>
                    <a:lstStyle/>
                    <a:p>
                      <a:r>
                        <a:rPr lang="en-US" sz="3200" dirty="0" smtClean="0"/>
                        <a:t>Global</a:t>
                      </a:r>
                      <a:r>
                        <a:rPr lang="en-US" sz="3200" baseline="0" dirty="0" smtClean="0"/>
                        <a:t> phone support, default advanced replacement, 24*7, enterprise class, 4 hour SLA, phone support</a:t>
                      </a:r>
                      <a:endParaRPr lang="en-US" sz="3200" dirty="0"/>
                    </a:p>
                  </a:txBody>
                  <a:tcPr/>
                </a:tc>
                <a:tc>
                  <a:txBody>
                    <a:bodyPr/>
                    <a:lstStyle/>
                    <a:p>
                      <a:pPr marL="457200" indent="-457200">
                        <a:buFont typeface="Arial"/>
                        <a:buChar char="•"/>
                      </a:pPr>
                      <a:r>
                        <a:rPr lang="en-US" sz="3200" dirty="0" smtClean="0"/>
                        <a:t>Ensure business</a:t>
                      </a:r>
                      <a:r>
                        <a:rPr lang="en-US" sz="3200" baseline="0" dirty="0" smtClean="0"/>
                        <a:t> continuity</a:t>
                      </a:r>
                      <a:endParaRPr lang="en-US" sz="3200" dirty="0" smtClean="0">
                        <a:hlinkClick r:id="rId2"/>
                      </a:endParaRPr>
                    </a:p>
                    <a:p>
                      <a:pPr marL="457200" indent="-457200">
                        <a:buFont typeface="Arial"/>
                        <a:buChar char="•"/>
                      </a:pPr>
                      <a:r>
                        <a:rPr lang="en-US" sz="3200" dirty="0" smtClean="0">
                          <a:hlinkClick r:id="rId2"/>
                        </a:rPr>
                        <a:t>https://www.synology.com/en-us/company/legal/warranty</a:t>
                      </a:r>
                      <a:r>
                        <a:rPr lang="en-US" sz="3200" dirty="0" smtClean="0"/>
                        <a:t> read 2.3</a:t>
                      </a:r>
                      <a:r>
                        <a:rPr lang="en-US" sz="3200" baseline="0" dirty="0" smtClean="0"/>
                        <a:t> to 2.5</a:t>
                      </a:r>
                      <a:endParaRPr lang="en-US" sz="3200" dirty="0"/>
                    </a:p>
                  </a:txBody>
                  <a:tcPr/>
                </a:tc>
              </a:tr>
              <a:tr h="370840">
                <a:tc>
                  <a:txBody>
                    <a:bodyPr/>
                    <a:lstStyle/>
                    <a:p>
                      <a:r>
                        <a:rPr lang="en-US" sz="3200" dirty="0" smtClean="0"/>
                        <a:t>Data Import</a:t>
                      </a:r>
                      <a:endParaRPr lang="en-US" sz="3200" dirty="0"/>
                    </a:p>
                  </a:txBody>
                  <a:tcPr/>
                </a:tc>
                <a:tc>
                  <a:txBody>
                    <a:bodyPr/>
                    <a:lstStyle/>
                    <a:p>
                      <a:r>
                        <a:rPr lang="en-US" sz="3200" dirty="0" smtClean="0"/>
                        <a:t>Import data from a competitive, legacy</a:t>
                      </a:r>
                      <a:endParaRPr lang="en-US" sz="3200" dirty="0"/>
                    </a:p>
                  </a:txBody>
                  <a:tcPr/>
                </a:tc>
                <a:tc>
                  <a:txBody>
                    <a:bodyPr/>
                    <a:lstStyle/>
                    <a:p>
                      <a:pPr marL="457200" indent="-457200">
                        <a:buFont typeface="Arial"/>
                        <a:buChar char="•"/>
                      </a:pPr>
                      <a:r>
                        <a:rPr lang="en-US" sz="3200" dirty="0" smtClean="0"/>
                        <a:t>Save</a:t>
                      </a:r>
                      <a:r>
                        <a:rPr lang="en-US" sz="3200" baseline="0" dirty="0" smtClean="0"/>
                        <a:t> time, money and resources in data migration</a:t>
                      </a:r>
                      <a:endParaRPr lang="en-US" sz="3200" dirty="0"/>
                    </a:p>
                  </a:txBody>
                  <a:tcPr/>
                </a:tc>
              </a:tr>
              <a:tr h="370840">
                <a:tc>
                  <a:txBody>
                    <a:bodyPr/>
                    <a:lstStyle/>
                    <a:p>
                      <a:r>
                        <a:rPr lang="en-US" sz="3200" dirty="0" smtClean="0"/>
                        <a:t>High Availability</a:t>
                      </a:r>
                      <a:endParaRPr lang="en-US" sz="3200" dirty="0"/>
                    </a:p>
                  </a:txBody>
                  <a:tcPr/>
                </a:tc>
                <a:tc>
                  <a:txBody>
                    <a:bodyPr/>
                    <a:lstStyle/>
                    <a:p>
                      <a:r>
                        <a:rPr lang="en-US" sz="3200" dirty="0" smtClean="0"/>
                        <a:t>Operations</a:t>
                      </a:r>
                      <a:r>
                        <a:rPr lang="en-US" sz="3200" baseline="0" dirty="0" smtClean="0"/>
                        <a:t> data shows 5 9s availability</a:t>
                      </a:r>
                      <a:endParaRPr lang="en-US" sz="3200" dirty="0"/>
                    </a:p>
                  </a:txBody>
                  <a:tcPr/>
                </a:tc>
                <a:tc>
                  <a:txBody>
                    <a:bodyPr/>
                    <a:lstStyle/>
                    <a:p>
                      <a:pPr marL="457200" indent="-457200">
                        <a:buFont typeface="Arial"/>
                        <a:buChar char="•"/>
                      </a:pPr>
                      <a:r>
                        <a:rPr lang="en-US" sz="3200" dirty="0" smtClean="0"/>
                        <a:t>No downtime for 3+ years, </a:t>
                      </a:r>
                      <a:endParaRPr lang="en-US" sz="3200" dirty="0"/>
                    </a:p>
                  </a:txBody>
                  <a:tcPr/>
                </a:tc>
              </a:tr>
              <a:tr h="370840">
                <a:tc>
                  <a:txBody>
                    <a:bodyPr/>
                    <a:lstStyle/>
                    <a:p>
                      <a:r>
                        <a:rPr lang="en-US" sz="3200" dirty="0" smtClean="0"/>
                        <a:t>Hybrid Cloud</a:t>
                      </a:r>
                      <a:endParaRPr lang="en-US" sz="3200" dirty="0"/>
                    </a:p>
                  </a:txBody>
                  <a:tcPr/>
                </a:tc>
                <a:tc>
                  <a:txBody>
                    <a:bodyPr/>
                    <a:lstStyle/>
                    <a:p>
                      <a:r>
                        <a:rPr lang="en-US" sz="3200" dirty="0" smtClean="0"/>
                        <a:t>Extension of on-premise data storage infrastructure</a:t>
                      </a:r>
                      <a:endParaRPr lang="en-US" sz="3200" dirty="0"/>
                    </a:p>
                  </a:txBody>
                  <a:tcPr/>
                </a:tc>
                <a:tc>
                  <a:txBody>
                    <a:bodyPr/>
                    <a:lstStyle/>
                    <a:p>
                      <a:pPr marL="457200" indent="-457200">
                        <a:buFont typeface="Arial"/>
                        <a:buChar char="•"/>
                      </a:pPr>
                      <a:r>
                        <a:rPr lang="en-US" sz="3200" dirty="0" smtClean="0"/>
                        <a:t>Pay as you go</a:t>
                      </a:r>
                      <a:endParaRPr lang="en-US" sz="3200" dirty="0"/>
                    </a:p>
                  </a:txBody>
                  <a:tcPr/>
                </a:tc>
              </a:tr>
            </a:tbl>
          </a:graphicData>
        </a:graphic>
      </p:graphicFrame>
    </p:spTree>
    <p:extLst>
      <p:ext uri="{BB962C8B-B14F-4D97-AF65-F5344CB8AC3E}">
        <p14:creationId xmlns:p14="http://schemas.microsoft.com/office/powerpoint/2010/main" val="1555855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Sphere 3D’s Private Cloud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55504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SnapServer XSR/XSD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95191902"/>
              </p:ext>
            </p:extLst>
          </p:nvPr>
        </p:nvGraphicFramePr>
        <p:xfrm>
          <a:off x="1138988" y="2023826"/>
          <a:ext cx="21795626" cy="10515219"/>
        </p:xfrm>
        <a:graphic>
          <a:graphicData uri="http://schemas.openxmlformats.org/drawingml/2006/table">
            <a:tbl>
              <a:tblPr firstRow="1" bandRow="1">
                <a:tableStyleId>{5A111915-BE36-4E01-A7E5-04B1672EAD32}</a:tableStyleId>
              </a:tblPr>
              <a:tblGrid>
                <a:gridCol w="4989097"/>
                <a:gridCol w="7684169"/>
                <a:gridCol w="9122360"/>
              </a:tblGrid>
              <a:tr h="853376">
                <a:tc>
                  <a:txBody>
                    <a:bodyPr/>
                    <a:lstStyle/>
                    <a:p>
                      <a:pPr algn="ctr"/>
                      <a:r>
                        <a:rPr lang="en-US" sz="3900" dirty="0" smtClean="0"/>
                        <a:t>Core Features</a:t>
                      </a:r>
                      <a:endParaRPr lang="en-US" sz="3900" dirty="0"/>
                    </a:p>
                  </a:txBody>
                  <a:tcPr marL="243777" marR="243777" marT="121888" marB="121888" anchor="ctr"/>
                </a:tc>
                <a:tc>
                  <a:txBody>
                    <a:bodyPr/>
                    <a:lstStyle/>
                    <a:p>
                      <a:pPr algn="ctr"/>
                      <a:r>
                        <a:rPr lang="en-US" sz="3900" dirty="0" smtClean="0"/>
                        <a:t>Function</a:t>
                      </a:r>
                      <a:endParaRPr lang="en-US" sz="3900" dirty="0"/>
                    </a:p>
                  </a:txBody>
                  <a:tcPr marL="243777" marR="243777" marT="121888" marB="121888" anchor="ctr"/>
                </a:tc>
                <a:tc>
                  <a:txBody>
                    <a:bodyPr/>
                    <a:lstStyle/>
                    <a:p>
                      <a:pPr algn="ctr"/>
                      <a:r>
                        <a:rPr lang="en-US" sz="3900" baseline="0" dirty="0" smtClean="0"/>
                        <a:t>Benefits</a:t>
                      </a:r>
                      <a:endParaRPr lang="en-US" sz="3900" dirty="0"/>
                    </a:p>
                  </a:txBody>
                  <a:tcPr marL="243777" marR="243777" marT="121888" marB="121888" anchor="ctr"/>
                </a:tc>
              </a:tr>
              <a:tr h="2621216">
                <a:tc>
                  <a:txBody>
                    <a:bodyPr/>
                    <a:lstStyle/>
                    <a:p>
                      <a:r>
                        <a:rPr lang="en-US" sz="2700" b="1" dirty="0" smtClean="0">
                          <a:solidFill>
                            <a:schemeClr val="accent4">
                              <a:lumMod val="75000"/>
                            </a:schemeClr>
                          </a:solidFill>
                        </a:rPr>
                        <a:t>Enterprise-grade</a:t>
                      </a:r>
                      <a:r>
                        <a:rPr lang="en-US" sz="2700" b="1" baseline="0" dirty="0" smtClean="0">
                          <a:solidFill>
                            <a:schemeClr val="accent4">
                              <a:lumMod val="75000"/>
                            </a:schemeClr>
                          </a:solidFill>
                        </a:rPr>
                        <a:t> Unified Storage </a:t>
                      </a:r>
                      <a:r>
                        <a:rPr lang="en-US" sz="2700" baseline="0" dirty="0" smtClean="0"/>
                        <a:t>solution with </a:t>
                      </a:r>
                      <a:r>
                        <a:rPr lang="en-US" sz="2700" dirty="0" smtClean="0"/>
                        <a:t>file (NFS</a:t>
                      </a:r>
                      <a:r>
                        <a:rPr lang="en-US" sz="2700" baseline="0" dirty="0" smtClean="0"/>
                        <a:t>, SMB/CIFS) and block (iSCSI) protocol, and </a:t>
                      </a:r>
                      <a:r>
                        <a:rPr lang="en-US" sz="2700" b="1" kern="1200" dirty="0" smtClean="0">
                          <a:solidFill>
                            <a:schemeClr val="accent4">
                              <a:lumMod val="75000"/>
                            </a:schemeClr>
                          </a:solidFill>
                          <a:latin typeface="+mn-lt"/>
                          <a:ea typeface="+mn-ea"/>
                          <a:cs typeface="+mn-cs"/>
                        </a:rPr>
                        <a:t>native Microsoft AD </a:t>
                      </a:r>
                      <a:r>
                        <a:rPr lang="en-US" sz="2700" baseline="0" dirty="0" smtClean="0"/>
                        <a:t>integration</a:t>
                      </a:r>
                      <a:endParaRPr lang="en-US" sz="2700" dirty="0">
                        <a:solidFill>
                          <a:srgbClr val="1D4658"/>
                        </a:solidFill>
                      </a:endParaRPr>
                    </a:p>
                  </a:txBody>
                  <a:tcPr marL="243777" marR="243777" marT="121888" marB="121888" anchor="ctr"/>
                </a:tc>
                <a:tc>
                  <a:txBody>
                    <a:bodyPr/>
                    <a:lstStyle/>
                    <a:p>
                      <a:r>
                        <a:rPr lang="en-US" sz="2500" dirty="0" smtClean="0"/>
                        <a:t>Robust</a:t>
                      </a:r>
                      <a:r>
                        <a:rPr lang="en-US" sz="2500" baseline="0" dirty="0" smtClean="0"/>
                        <a:t> enterprise grade unified storage appliance scales up from 2TB to 786TB.</a:t>
                      </a:r>
                    </a:p>
                    <a:p>
                      <a:r>
                        <a:rPr lang="en-US" sz="2500" baseline="0" dirty="0" smtClean="0">
                          <a:solidFill>
                            <a:srgbClr val="1D4658"/>
                          </a:solidFill>
                        </a:rPr>
                        <a:t>Integrates seamlessly, including mixed (Unix/Windows) permissions in a MS Active Directory domain.</a:t>
                      </a:r>
                      <a:endParaRPr lang="en-US" sz="2500" dirty="0">
                        <a:solidFill>
                          <a:srgbClr val="1D4658"/>
                        </a:solidFill>
                      </a:endParaRPr>
                    </a:p>
                  </a:txBody>
                  <a:tcPr marL="243777" marR="243777" marT="121888" marB="121888" anchor="ctr"/>
                </a:tc>
                <a:tc>
                  <a:txBody>
                    <a:bodyPr/>
                    <a:lstStyle/>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aseline="0" dirty="0" smtClean="0"/>
                        <a:t>Either SMB, a ROBO or a large corporate workgroup, SnapServer meets need for all</a:t>
                      </a:r>
                      <a:endParaRPr lang="en-US" sz="2500" baseline="0" dirty="0">
                        <a:solidFill>
                          <a:srgbClr val="1D4658"/>
                        </a:solidFill>
                      </a:endParaRPr>
                    </a:p>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aseline="0" dirty="0" smtClean="0">
                          <a:solidFill>
                            <a:srgbClr val="1D4658"/>
                          </a:solidFill>
                        </a:rPr>
                        <a:t>From shared storage to enterprise application data, SnapServer does it all, including mixed workload</a:t>
                      </a:r>
                    </a:p>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aseline="0" dirty="0" smtClean="0">
                          <a:solidFill>
                            <a:srgbClr val="1D4658"/>
                          </a:solidFill>
                        </a:rPr>
                        <a:t>Seamless integration in </a:t>
                      </a:r>
                      <a:r>
                        <a:rPr lang="en-US" sz="2500" baseline="0" dirty="0" err="1" smtClean="0">
                          <a:solidFill>
                            <a:srgbClr val="1D4658"/>
                          </a:solidFill>
                        </a:rPr>
                        <a:t>corp</a:t>
                      </a:r>
                      <a:r>
                        <a:rPr lang="en-US" sz="2500" baseline="0" dirty="0" smtClean="0">
                          <a:solidFill>
                            <a:srgbClr val="1D4658"/>
                          </a:solidFill>
                        </a:rPr>
                        <a:t> IT including hybrid cloud across mixed user between Unix, Linux and windows</a:t>
                      </a:r>
                      <a:endParaRPr lang="en-US" sz="2500" baseline="0" dirty="0" smtClean="0"/>
                    </a:p>
                  </a:txBody>
                  <a:tcPr marL="243777" marR="243777" marT="121888" marB="121888" anchor="ctr"/>
                </a:tc>
              </a:tr>
              <a:tr h="1950656">
                <a:tc>
                  <a:txBody>
                    <a:bodyPr/>
                    <a:lstStyle/>
                    <a:p>
                      <a:r>
                        <a:rPr lang="en-US" sz="2700" dirty="0" smtClean="0"/>
                        <a:t>Built in resiliency</a:t>
                      </a:r>
                      <a:r>
                        <a:rPr lang="en-US" sz="2700" baseline="0" dirty="0" smtClean="0"/>
                        <a:t> with </a:t>
                      </a:r>
                      <a:r>
                        <a:rPr lang="en-US" sz="2700" b="1" dirty="0" err="1" smtClean="0">
                          <a:solidFill>
                            <a:schemeClr val="accent3">
                              <a:lumMod val="75000"/>
                            </a:schemeClr>
                          </a:solidFill>
                        </a:rPr>
                        <a:t>DynamicRAID</a:t>
                      </a:r>
                      <a:r>
                        <a:rPr lang="en-US" sz="2700" b="1" dirty="0" smtClean="0">
                          <a:solidFill>
                            <a:schemeClr val="accent3">
                              <a:lumMod val="75000"/>
                            </a:schemeClr>
                          </a:solidFill>
                        </a:rPr>
                        <a:t> </a:t>
                      </a:r>
                      <a:r>
                        <a:rPr lang="en-US" sz="2700" b="0" dirty="0" smtClean="0">
                          <a:solidFill>
                            <a:schemeClr val="tx1"/>
                          </a:solidFill>
                        </a:rPr>
                        <a:t>technology with </a:t>
                      </a:r>
                      <a:r>
                        <a:rPr lang="en-US" sz="2700" b="1" kern="1200" dirty="0" smtClean="0">
                          <a:solidFill>
                            <a:schemeClr val="accent3">
                              <a:lumMod val="75000"/>
                            </a:schemeClr>
                          </a:solidFill>
                          <a:latin typeface="+mn-lt"/>
                          <a:ea typeface="+mn-ea"/>
                          <a:cs typeface="+mn-cs"/>
                        </a:rPr>
                        <a:t>data </a:t>
                      </a:r>
                      <a:r>
                        <a:rPr lang="en-US" sz="2700" b="1" kern="1200" dirty="0" err="1" smtClean="0">
                          <a:solidFill>
                            <a:schemeClr val="accent3">
                              <a:lumMod val="75000"/>
                            </a:schemeClr>
                          </a:solidFill>
                          <a:latin typeface="+mn-lt"/>
                          <a:ea typeface="+mn-ea"/>
                          <a:cs typeface="+mn-cs"/>
                        </a:rPr>
                        <a:t>tiering</a:t>
                      </a:r>
                      <a:r>
                        <a:rPr lang="en-US" sz="2700" b="1" kern="1200" dirty="0" smtClean="0">
                          <a:solidFill>
                            <a:schemeClr val="accent3">
                              <a:lumMod val="75000"/>
                            </a:schemeClr>
                          </a:solidFill>
                          <a:latin typeface="+mn-lt"/>
                          <a:ea typeface="+mn-ea"/>
                          <a:cs typeface="+mn-cs"/>
                        </a:rPr>
                        <a:t> and mixed drive</a:t>
                      </a:r>
                      <a:r>
                        <a:rPr lang="en-US" sz="2700" b="0" dirty="0" smtClean="0">
                          <a:solidFill>
                            <a:schemeClr val="tx1"/>
                          </a:solidFill>
                        </a:rPr>
                        <a:t> support</a:t>
                      </a:r>
                      <a:endParaRPr lang="en-US" sz="2700" b="0" dirty="0">
                        <a:solidFill>
                          <a:schemeClr val="tx1"/>
                        </a:solidFill>
                      </a:endParaRPr>
                    </a:p>
                  </a:txBody>
                  <a:tcPr marL="243777" marR="243777" marT="121888" marB="121888" anchor="ctr"/>
                </a:tc>
                <a:tc>
                  <a:txBody>
                    <a:bodyPr/>
                    <a:lstStyle/>
                    <a:p>
                      <a:r>
                        <a:rPr lang="en-US" sz="2500" dirty="0" smtClean="0">
                          <a:solidFill>
                            <a:srgbClr val="1D4658"/>
                          </a:solidFill>
                        </a:rPr>
                        <a:t>Create, grow</a:t>
                      </a:r>
                      <a:r>
                        <a:rPr lang="en-US" sz="2500" baseline="0" dirty="0" smtClean="0">
                          <a:solidFill>
                            <a:srgbClr val="1D4658"/>
                          </a:solidFill>
                        </a:rPr>
                        <a:t> and shrink volumes for users or groups dynamically. Support tiered storage with mix of SSD and SATA. Mix drive sizes without sacrificing capacity</a:t>
                      </a:r>
                      <a:endParaRPr lang="en-US" sz="2500" dirty="0">
                        <a:solidFill>
                          <a:srgbClr val="1D4658"/>
                        </a:solidFill>
                      </a:endParaRPr>
                    </a:p>
                  </a:txBody>
                  <a:tcPr marL="243777" marR="243777" marT="121888" marB="121888" anchor="ctr"/>
                </a:tc>
                <a:tc>
                  <a:txBody>
                    <a:bodyPr/>
                    <a:lstStyle/>
                    <a:p>
                      <a:pPr marL="457200" indent="-457200">
                        <a:buFont typeface="Arial" panose="020B0604020202020204" pitchFamily="34" charset="0"/>
                        <a:buChar char="•"/>
                      </a:pPr>
                      <a:r>
                        <a:rPr lang="en-US" sz="2500" baseline="0" dirty="0" smtClean="0"/>
                        <a:t>Maximize your storage efficiency by granularly allocating and utilizing your capacity across drive types and sizes – no wastage</a:t>
                      </a:r>
                    </a:p>
                    <a:p>
                      <a:pPr marL="457200" indent="-457200">
                        <a:buFont typeface="Arial" panose="020B0604020202020204" pitchFamily="34" charset="0"/>
                        <a:buChar char="•"/>
                      </a:pPr>
                      <a:r>
                        <a:rPr lang="en-US" sz="2500" dirty="0" smtClean="0">
                          <a:solidFill>
                            <a:srgbClr val="1D4658"/>
                          </a:solidFill>
                        </a:rPr>
                        <a:t>Overprovision</a:t>
                      </a:r>
                      <a:r>
                        <a:rPr lang="en-US" sz="2500" baseline="0" dirty="0" smtClean="0">
                          <a:solidFill>
                            <a:srgbClr val="1D4658"/>
                          </a:solidFill>
                        </a:rPr>
                        <a:t> and optimize workload performance</a:t>
                      </a:r>
                      <a:endParaRPr lang="en-US" sz="2500" dirty="0">
                        <a:solidFill>
                          <a:srgbClr val="1D4658"/>
                        </a:solidFill>
                      </a:endParaRPr>
                    </a:p>
                  </a:txBody>
                  <a:tcPr marL="243777" marR="243777" marT="121888" marB="121888" anchor="ctr"/>
                </a:tc>
              </a:tr>
              <a:tr h="1828737">
                <a:tc>
                  <a:txBody>
                    <a:bodyPr/>
                    <a:lstStyle/>
                    <a:p>
                      <a:r>
                        <a:rPr lang="en-US" sz="2700" dirty="0" smtClean="0"/>
                        <a:t>Built-in</a:t>
                      </a:r>
                      <a:r>
                        <a:rPr lang="en-US" sz="2700" baseline="0" dirty="0" smtClean="0"/>
                        <a:t> near </a:t>
                      </a:r>
                      <a:r>
                        <a:rPr lang="en-US" sz="2700" b="1" baseline="0" dirty="0" smtClean="0">
                          <a:solidFill>
                            <a:schemeClr val="accent3">
                              <a:lumMod val="75000"/>
                            </a:schemeClr>
                          </a:solidFill>
                        </a:rPr>
                        <a:t>synchronous data replication </a:t>
                      </a:r>
                      <a:r>
                        <a:rPr lang="en-US" sz="2700" baseline="0" dirty="0" smtClean="0"/>
                        <a:t>for business continuity</a:t>
                      </a:r>
                      <a:endParaRPr lang="en-US" sz="2700" dirty="0">
                        <a:solidFill>
                          <a:srgbClr val="1D4658"/>
                        </a:solidFill>
                      </a:endParaRPr>
                    </a:p>
                  </a:txBody>
                  <a:tcPr marL="243777" marR="243777" marT="121888" marB="121888" anchor="ctr"/>
                </a:tc>
                <a:tc>
                  <a:txBody>
                    <a:bodyPr/>
                    <a:lstStyle/>
                    <a:p>
                      <a:r>
                        <a:rPr lang="en-US" sz="2500" dirty="0" smtClean="0">
                          <a:solidFill>
                            <a:srgbClr val="1D4658"/>
                          </a:solidFill>
                        </a:rPr>
                        <a:t>Copy</a:t>
                      </a:r>
                      <a:r>
                        <a:rPr lang="en-US" sz="2500" baseline="0" dirty="0" smtClean="0">
                          <a:solidFill>
                            <a:srgbClr val="1D4658"/>
                          </a:solidFill>
                        </a:rPr>
                        <a:t> your original data and subsequent changes to another Snap family appliance using the built-in parallel replication engine. Set up granular backup scheduling as needed- hourly, daily, etc.</a:t>
                      </a:r>
                      <a:endParaRPr lang="en-US" sz="2500" dirty="0">
                        <a:solidFill>
                          <a:srgbClr val="1D4658"/>
                        </a:solidFill>
                      </a:endParaRPr>
                    </a:p>
                  </a:txBody>
                  <a:tcPr marL="243777" marR="243777" marT="121888" marB="121888" anchor="ctr"/>
                </a:tc>
                <a:tc>
                  <a:txBody>
                    <a:bodyPr/>
                    <a:lstStyle/>
                    <a:p>
                      <a:pPr marL="457200" indent="-457200">
                        <a:buFont typeface="Arial" panose="020B0604020202020204" pitchFamily="34" charset="0"/>
                        <a:buChar char="•"/>
                      </a:pPr>
                      <a:r>
                        <a:rPr lang="en-US" sz="2500" dirty="0" smtClean="0"/>
                        <a:t>Enjoy peace of mind with data</a:t>
                      </a:r>
                      <a:r>
                        <a:rPr lang="en-US" sz="2500" baseline="0" dirty="0" smtClean="0"/>
                        <a:t> availability in case of system or site failure.</a:t>
                      </a:r>
                    </a:p>
                    <a:p>
                      <a:pPr marL="457200" indent="-457200">
                        <a:buFont typeface="Arial" panose="020B0604020202020204" pitchFamily="34" charset="0"/>
                        <a:buChar char="•"/>
                      </a:pPr>
                      <a:r>
                        <a:rPr lang="en-US" sz="2500" baseline="0" dirty="0" smtClean="0">
                          <a:solidFill>
                            <a:srgbClr val="1D4658"/>
                          </a:solidFill>
                        </a:rPr>
                        <a:t>No additional cost for the replication feature means you save thousands of dollars in SW cost</a:t>
                      </a:r>
                      <a:endParaRPr lang="en-US" sz="2500" dirty="0">
                        <a:solidFill>
                          <a:srgbClr val="1D4658"/>
                        </a:solidFill>
                      </a:endParaRPr>
                    </a:p>
                  </a:txBody>
                  <a:tcPr marL="243777" marR="243777" marT="121888" marB="121888" anchor="ctr"/>
                </a:tc>
              </a:tr>
              <a:tr h="1432497">
                <a:tc>
                  <a:txBody>
                    <a:bodyPr/>
                    <a:lstStyle/>
                    <a:p>
                      <a:r>
                        <a:rPr lang="en-US" sz="2700" dirty="0" smtClean="0">
                          <a:solidFill>
                            <a:srgbClr val="1D4658"/>
                          </a:solidFill>
                        </a:rPr>
                        <a:t>Build </a:t>
                      </a:r>
                      <a:r>
                        <a:rPr lang="en-US" sz="2700" baseline="0" dirty="0" smtClean="0">
                          <a:solidFill>
                            <a:srgbClr val="1D4658"/>
                          </a:solidFill>
                        </a:rPr>
                        <a:t>a </a:t>
                      </a:r>
                      <a:r>
                        <a:rPr lang="en-US" sz="2700" b="1" baseline="0" dirty="0" smtClean="0">
                          <a:solidFill>
                            <a:schemeClr val="accent3">
                              <a:lumMod val="75000"/>
                            </a:schemeClr>
                          </a:solidFill>
                        </a:rPr>
                        <a:t>hybrid cloud with SnapCLOUD</a:t>
                      </a:r>
                      <a:endParaRPr lang="en-US" sz="2700" dirty="0">
                        <a:solidFill>
                          <a:srgbClr val="1D4658"/>
                        </a:solidFill>
                      </a:endParaRPr>
                    </a:p>
                  </a:txBody>
                  <a:tcPr marL="243777" marR="243777" marT="121888" marB="121888" anchor="ctr"/>
                </a:tc>
                <a:tc>
                  <a:txBody>
                    <a:bodyPr/>
                    <a:lstStyle/>
                    <a:p>
                      <a:r>
                        <a:rPr lang="en-US" sz="2500" baseline="0" dirty="0" smtClean="0">
                          <a:solidFill>
                            <a:srgbClr val="1D4658"/>
                          </a:solidFill>
                        </a:rPr>
                        <a:t>Integrate and replicate data on to SnapCLOUD, and ensure business continuity and DR against site level failure.</a:t>
                      </a:r>
                      <a:endParaRPr lang="en-US" sz="2500" dirty="0">
                        <a:solidFill>
                          <a:srgbClr val="1D4658"/>
                        </a:solidFill>
                      </a:endParaRPr>
                    </a:p>
                  </a:txBody>
                  <a:tcPr marL="243777" marR="243777" marT="121888" marB="121888" anchor="ctr"/>
                </a:tc>
                <a:tc>
                  <a:txBody>
                    <a:bodyPr/>
                    <a:lstStyle/>
                    <a:p>
                      <a:pPr marL="457200" indent="-457200">
                        <a:buFont typeface="Arial" panose="020B0604020202020204" pitchFamily="34" charset="0"/>
                        <a:buChar char="•"/>
                      </a:pPr>
                      <a:r>
                        <a:rPr lang="en-US" sz="2500" dirty="0" smtClean="0">
                          <a:solidFill>
                            <a:srgbClr val="1D4658"/>
                          </a:solidFill>
                        </a:rPr>
                        <a:t>Enjoy cloud based</a:t>
                      </a:r>
                      <a:r>
                        <a:rPr lang="en-US" sz="2500" baseline="0" dirty="0" smtClean="0">
                          <a:solidFill>
                            <a:srgbClr val="1D4658"/>
                          </a:solidFill>
                        </a:rPr>
                        <a:t> DR with SnapCLOUD. Common features and tools across Snap family reduce complexity and cost of managing a hybrid cloud.</a:t>
                      </a:r>
                      <a:endParaRPr lang="en-US" sz="2500" dirty="0">
                        <a:solidFill>
                          <a:srgbClr val="1D4658"/>
                        </a:solidFill>
                      </a:endParaRPr>
                    </a:p>
                  </a:txBody>
                  <a:tcPr marL="243777" marR="243777" marT="121888" marB="121888" anchor="ctr"/>
                </a:tc>
              </a:tr>
              <a:tr h="1828737">
                <a:tc>
                  <a:txBody>
                    <a:bodyPr/>
                    <a:lstStyle/>
                    <a:p>
                      <a:r>
                        <a:rPr lang="en-US" sz="2700" dirty="0" smtClean="0">
                          <a:solidFill>
                            <a:srgbClr val="1D4658"/>
                          </a:solidFill>
                        </a:rPr>
                        <a:t>Set up </a:t>
                      </a:r>
                      <a:r>
                        <a:rPr lang="en-US" sz="2700" b="1" dirty="0" smtClean="0">
                          <a:solidFill>
                            <a:schemeClr val="accent4">
                              <a:lumMod val="75000"/>
                            </a:schemeClr>
                          </a:solidFill>
                        </a:rPr>
                        <a:t>a private cloud </a:t>
                      </a:r>
                      <a:r>
                        <a:rPr lang="en-US" sz="2700" dirty="0" smtClean="0">
                          <a:solidFill>
                            <a:srgbClr val="1D4658"/>
                          </a:solidFill>
                        </a:rPr>
                        <a:t>with </a:t>
                      </a:r>
                      <a:r>
                        <a:rPr lang="en-US" sz="2700" dirty="0" err="1" smtClean="0">
                          <a:solidFill>
                            <a:srgbClr val="1D4658"/>
                          </a:solidFill>
                        </a:rPr>
                        <a:t>SnapStorage</a:t>
                      </a:r>
                      <a:r>
                        <a:rPr lang="en-US" sz="2700" dirty="0" smtClean="0">
                          <a:solidFill>
                            <a:srgbClr val="1D4658"/>
                          </a:solidFill>
                        </a:rPr>
                        <a:t> Manager and </a:t>
                      </a:r>
                      <a:r>
                        <a:rPr lang="en-US" sz="2700" dirty="0" err="1" smtClean="0">
                          <a:solidFill>
                            <a:srgbClr val="1D4658"/>
                          </a:solidFill>
                        </a:rPr>
                        <a:t>SnapSync</a:t>
                      </a:r>
                      <a:endParaRPr lang="en-US" sz="2700" dirty="0">
                        <a:solidFill>
                          <a:srgbClr val="1D4658"/>
                        </a:solidFill>
                      </a:endParaRPr>
                    </a:p>
                  </a:txBody>
                  <a:tcPr marL="243777" marR="243777" marT="121888" marB="121888" anchor="ctr"/>
                </a:tc>
                <a:tc>
                  <a:txBody>
                    <a:bodyPr/>
                    <a:lstStyle/>
                    <a:p>
                      <a:r>
                        <a:rPr lang="en-US" sz="2500" baseline="0" dirty="0" smtClean="0">
                          <a:solidFill>
                            <a:srgbClr val="1D4658"/>
                          </a:solidFill>
                        </a:rPr>
                        <a:t>Centrally manage all the Snap family appliances with SnapServer Manager. Securely Sync and share files between end-users and devices.</a:t>
                      </a:r>
                      <a:endParaRPr lang="en-US" sz="2500" dirty="0">
                        <a:solidFill>
                          <a:srgbClr val="1D4658"/>
                        </a:solidFill>
                      </a:endParaRPr>
                    </a:p>
                  </a:txBody>
                  <a:tcPr marL="243777" marR="243777" marT="121888" marB="121888" anchor="ctr"/>
                </a:tc>
                <a:tc>
                  <a:txBody>
                    <a:bodyPr/>
                    <a:lstStyle/>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aseline="0" dirty="0" smtClean="0">
                          <a:solidFill>
                            <a:srgbClr val="1D4658"/>
                          </a:solidFill>
                        </a:rPr>
                        <a:t>Keep all your corporate data in your control and protected in a private cloud. </a:t>
                      </a:r>
                    </a:p>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aseline="0" dirty="0" smtClean="0">
                          <a:solidFill>
                            <a:srgbClr val="1D4658"/>
                          </a:solidFill>
                        </a:rPr>
                        <a:t>Sync and share data with users and their devices with Dropbox like simplicity but not cost.</a:t>
                      </a:r>
                      <a:endParaRPr lang="en-US" sz="2500" dirty="0">
                        <a:solidFill>
                          <a:srgbClr val="1D4658"/>
                        </a:solidFill>
                      </a:endParaRPr>
                    </a:p>
                  </a:txBody>
                  <a:tcPr marL="243777" marR="243777" marT="121888" marB="121888" anchor="ctr"/>
                </a:tc>
              </a:tr>
            </a:tbl>
          </a:graphicData>
        </a:graphic>
      </p:graphicFrame>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1939" y="1122947"/>
            <a:ext cx="2176971" cy="75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144343" y="712908"/>
            <a:ext cx="1458985" cy="116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62003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41003651"/>
              </p:ext>
            </p:extLst>
          </p:nvPr>
        </p:nvGraphicFramePr>
        <p:xfrm>
          <a:off x="1443049" y="1676412"/>
          <a:ext cx="21489984" cy="10988961"/>
        </p:xfrm>
        <a:graphic>
          <a:graphicData uri="http://schemas.openxmlformats.org/drawingml/2006/table">
            <a:tbl>
              <a:tblPr firstRow="1" bandRow="1">
                <a:tableStyleId>{5C22544A-7EE6-4342-B048-85BDC9FD1C3A}</a:tableStyleId>
              </a:tblPr>
              <a:tblGrid>
                <a:gridCol w="7466299"/>
                <a:gridCol w="3106575"/>
                <a:gridCol w="4031779"/>
                <a:gridCol w="3596491"/>
                <a:gridCol w="3288840"/>
              </a:tblGrid>
              <a:tr h="1005915">
                <a:tc>
                  <a:txBody>
                    <a:bodyPr/>
                    <a:lstStyle/>
                    <a:p>
                      <a:pPr algn="ctr"/>
                      <a:endParaRPr lang="en-US" sz="2400" dirty="0"/>
                    </a:p>
                  </a:txBody>
                  <a:tcPr marL="102895" marR="102895" marT="137197" marB="137197">
                    <a:lnL w="9525" cap="flat" cmpd="sng" algn="ctr">
                      <a:solidFill>
                        <a:schemeClr val="tx1">
                          <a:lumMod val="25000"/>
                          <a:lumOff val="75000"/>
                        </a:schemeClr>
                      </a:solidFill>
                      <a:prstDash val="solid"/>
                      <a:round/>
                      <a:headEnd type="none" w="med" len="med"/>
                      <a:tailEnd type="none" w="med" len="med"/>
                    </a:lnL>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2400" dirty="0" smtClean="0">
                          <a:solidFill>
                            <a:schemeClr val="tx2"/>
                          </a:solidFill>
                        </a:rPr>
                        <a:t>Sphere3D</a:t>
                      </a:r>
                    </a:p>
                    <a:p>
                      <a:pPr algn="ctr"/>
                      <a:r>
                        <a:rPr lang="en-US" sz="2400" dirty="0" smtClean="0">
                          <a:solidFill>
                            <a:schemeClr val="tx2"/>
                          </a:solidFill>
                        </a:rPr>
                        <a:t>XSD/R</a:t>
                      </a:r>
                      <a:endParaRPr lang="en-US" sz="2400" dirty="0">
                        <a:solidFill>
                          <a:schemeClr val="tx2"/>
                        </a:solidFill>
                      </a:endParaRPr>
                    </a:p>
                  </a:txBody>
                  <a:tcPr marL="102895" marR="102895" marT="137197" marB="137197">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2400" dirty="0" smtClean="0">
                          <a:solidFill>
                            <a:schemeClr val="tx2"/>
                          </a:solidFill>
                        </a:rPr>
                        <a:t>Dell</a:t>
                      </a:r>
                    </a:p>
                    <a:p>
                      <a:pPr algn="ctr"/>
                      <a:r>
                        <a:rPr lang="en-US" sz="2400" dirty="0" smtClean="0">
                          <a:solidFill>
                            <a:schemeClr val="tx2"/>
                          </a:solidFill>
                        </a:rPr>
                        <a:t>NX-Series</a:t>
                      </a:r>
                      <a:endParaRPr lang="en-US" sz="2400" dirty="0">
                        <a:solidFill>
                          <a:schemeClr val="tx2"/>
                        </a:solidFill>
                      </a:endParaRPr>
                    </a:p>
                  </a:txBody>
                  <a:tcPr marL="102895" marR="102895" marT="137197" marB="137197">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2400" dirty="0" smtClean="0">
                          <a:solidFill>
                            <a:schemeClr val="tx2"/>
                          </a:solidFill>
                        </a:rPr>
                        <a:t>Synology</a:t>
                      </a:r>
                    </a:p>
                    <a:p>
                      <a:pPr algn="ctr"/>
                      <a:r>
                        <a:rPr lang="en-US" sz="2400" dirty="0" smtClean="0">
                          <a:solidFill>
                            <a:schemeClr val="tx2"/>
                          </a:solidFill>
                        </a:rPr>
                        <a:t>2415/1416</a:t>
                      </a:r>
                    </a:p>
                  </a:txBody>
                  <a:tcPr marL="102895" marR="102895" marT="137197" marB="137197">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2400" dirty="0" smtClean="0">
                          <a:solidFill>
                            <a:schemeClr val="tx2"/>
                          </a:solidFill>
                        </a:rPr>
                        <a:t>NetApp</a:t>
                      </a:r>
                      <a:r>
                        <a:rPr lang="en-US" sz="2400" baseline="0" dirty="0" smtClean="0">
                          <a:solidFill>
                            <a:schemeClr val="tx2"/>
                          </a:solidFill>
                        </a:rPr>
                        <a:t> FAS2520</a:t>
                      </a:r>
                      <a:endParaRPr lang="en-US" sz="2400" dirty="0">
                        <a:solidFill>
                          <a:schemeClr val="tx2"/>
                        </a:solidFill>
                      </a:endParaRPr>
                    </a:p>
                  </a:txBody>
                  <a:tcPr marL="102895" marR="102895" marT="137197" marB="137197">
                    <a:lnT w="9525" cap="flat" cmpd="sng" algn="ctr">
                      <a:solidFill>
                        <a:schemeClr val="tx1">
                          <a:lumMod val="25000"/>
                          <a:lumOff val="75000"/>
                        </a:schemeClr>
                      </a:solidFill>
                      <a:prstDash val="solid"/>
                      <a:round/>
                      <a:headEnd type="none" w="med" len="med"/>
                      <a:tailEnd type="none" w="med" len="med"/>
                    </a:lnT>
                    <a:solidFill>
                      <a:schemeClr val="bg2"/>
                    </a:solidFill>
                  </a:tcPr>
                </a:tc>
              </a:tr>
              <a:tr h="381037">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1600" b="1" dirty="0" smtClean="0"/>
                        <a:t>System</a:t>
                      </a:r>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r>
              <a:tr h="38103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b="0" dirty="0" smtClean="0"/>
                        <a:t>Max Capacity</a:t>
                      </a:r>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1600" dirty="0" smtClean="0"/>
                        <a:t>768TB</a:t>
                      </a:r>
                      <a:endParaRPr lang="en-US" sz="1600" dirty="0"/>
                    </a:p>
                  </a:txBody>
                  <a:tcPr marL="102895" marR="102895" marT="68598" marB="68598"/>
                </a:tc>
                <a:tc>
                  <a:txBody>
                    <a:bodyPr/>
                    <a:lstStyle/>
                    <a:p>
                      <a:pPr algn="ctr"/>
                      <a:r>
                        <a:rPr lang="en-US" sz="1600" dirty="0" smtClean="0"/>
                        <a:t>192TB + SAN</a:t>
                      </a:r>
                      <a:r>
                        <a:rPr lang="en-US" sz="1600" baseline="0" dirty="0" smtClean="0"/>
                        <a:t> expansion</a:t>
                      </a:r>
                      <a:endParaRPr lang="en-US" sz="1600" dirty="0"/>
                    </a:p>
                  </a:txBody>
                  <a:tcPr marL="102895" marR="102895" marT="68598" marB="68598"/>
                </a:tc>
                <a:tc>
                  <a:txBody>
                    <a:bodyPr/>
                    <a:lstStyle/>
                    <a:p>
                      <a:pPr algn="ctr"/>
                      <a:r>
                        <a:rPr lang="en-US" sz="1600" dirty="0" smtClean="0"/>
                        <a:t>144TB</a:t>
                      </a:r>
                      <a:endParaRPr lang="en-US" sz="1600" dirty="0"/>
                    </a:p>
                  </a:txBody>
                  <a:tcPr marL="102895" marR="102895" marT="68598" marB="68598"/>
                </a:tc>
                <a:tc>
                  <a:txBody>
                    <a:bodyPr/>
                    <a:lstStyle/>
                    <a:p>
                      <a:pPr algn="ctr"/>
                      <a:r>
                        <a:rPr lang="en-US" sz="1600" dirty="0" smtClean="0"/>
                        <a:t>576TB</a:t>
                      </a:r>
                      <a:endParaRPr lang="en-US" sz="1600" dirty="0"/>
                    </a:p>
                  </a:txBody>
                  <a:tcPr marL="102895" marR="102895" marT="68598" marB="68598"/>
                </a:tc>
              </a:tr>
              <a:tr h="38103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b="0" dirty="0" smtClean="0"/>
                        <a:t>Entry price point</a:t>
                      </a:r>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1600" dirty="0" smtClean="0"/>
                        <a:t>Sub $1000</a:t>
                      </a:r>
                      <a:endParaRPr lang="en-US" sz="1600" dirty="0"/>
                    </a:p>
                  </a:txBody>
                  <a:tcPr marL="102895" marR="102895" marT="68598" marB="68598"/>
                </a:tc>
                <a:tc>
                  <a:txBody>
                    <a:bodyPr/>
                    <a:lstStyle/>
                    <a:p>
                      <a:pPr algn="ctr"/>
                      <a:r>
                        <a:rPr lang="en-US" sz="1600" dirty="0" smtClean="0"/>
                        <a:t>$3000+</a:t>
                      </a:r>
                      <a:endParaRPr lang="en-US" sz="1600" dirty="0"/>
                    </a:p>
                  </a:txBody>
                  <a:tcPr marL="102895" marR="102895" marT="68598" marB="68598"/>
                </a:tc>
                <a:tc>
                  <a:txBody>
                    <a:bodyPr/>
                    <a:lstStyle/>
                    <a:p>
                      <a:pPr algn="ctr"/>
                      <a:r>
                        <a:rPr lang="en-US" sz="1600" dirty="0" smtClean="0"/>
                        <a:t>Sub $1000</a:t>
                      </a:r>
                      <a:endParaRPr lang="en-US" sz="1600" dirty="0"/>
                    </a:p>
                  </a:txBody>
                  <a:tcPr marL="102895" marR="102895" marT="68598" marB="68598"/>
                </a:tc>
                <a:tc>
                  <a:txBody>
                    <a:bodyPr/>
                    <a:lstStyle/>
                    <a:p>
                      <a:pPr algn="ctr"/>
                      <a:r>
                        <a:rPr lang="en-US" sz="1600" dirty="0" smtClean="0"/>
                        <a:t>$5000+</a:t>
                      </a:r>
                      <a:endParaRPr lang="en-US" sz="1600" dirty="0"/>
                    </a:p>
                  </a:txBody>
                  <a:tcPr marL="102895" marR="102895" marT="68598" marB="68598"/>
                </a:tc>
              </a:tr>
              <a:tr h="624876">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b="0" dirty="0" smtClean="0"/>
                        <a:t>Form factor scale</a:t>
                      </a:r>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1600" dirty="0" smtClean="0"/>
                        <a:t>Table top to 2U Rack mount</a:t>
                      </a:r>
                      <a:endParaRPr lang="en-US" sz="1600" dirty="0"/>
                    </a:p>
                  </a:txBody>
                  <a:tcPr marL="102895" marR="102895" marT="68598" marB="68598"/>
                </a:tc>
                <a:tc>
                  <a:txBody>
                    <a:bodyPr/>
                    <a:lstStyle/>
                    <a:p>
                      <a:pPr algn="ctr"/>
                      <a:r>
                        <a:rPr lang="en-US" sz="1600" dirty="0" smtClean="0"/>
                        <a:t>Rack mount only</a:t>
                      </a:r>
                      <a:endParaRPr lang="en-US" sz="1600" dirty="0"/>
                    </a:p>
                  </a:txBody>
                  <a:tcPr marL="102895" marR="102895" marT="68598" marB="68598"/>
                </a:tc>
                <a:tc>
                  <a:txBody>
                    <a:bodyPr/>
                    <a:lstStyle/>
                    <a:p>
                      <a:pPr algn="ctr"/>
                      <a:r>
                        <a:rPr lang="en-US" sz="1600" dirty="0" smtClean="0"/>
                        <a:t>Table top to 2U Rack mount</a:t>
                      </a:r>
                      <a:endParaRPr lang="en-US" sz="1600" dirty="0"/>
                    </a:p>
                  </a:txBody>
                  <a:tcPr marL="102895" marR="102895" marT="68598" marB="68598"/>
                </a:tc>
                <a:tc>
                  <a:txBody>
                    <a:bodyPr/>
                    <a:lstStyle/>
                    <a:p>
                      <a:pPr algn="ctr"/>
                      <a:r>
                        <a:rPr lang="en-US" sz="1600" dirty="0" smtClean="0"/>
                        <a:t>Rack mount only</a:t>
                      </a:r>
                      <a:endParaRPr lang="en-US" sz="1600" dirty="0"/>
                    </a:p>
                  </a:txBody>
                  <a:tcPr marL="102895" marR="102895" marT="68598" marB="68598"/>
                </a:tc>
              </a:tr>
              <a:tr h="38103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b="0" dirty="0" smtClean="0"/>
                        <a:t>SOHO/Branch office use case</a:t>
                      </a:r>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sym typeface="Wingdings 2" panose="05020102010507070707" pitchFamily="18" charset="2"/>
                        </a:rPr>
                        <a:t></a:t>
                      </a:r>
                      <a:endParaRPr lang="en-US" sz="1600" dirty="0" smtClean="0"/>
                    </a:p>
                  </a:txBody>
                  <a:tcPr marL="102895" marR="102895" marT="68598" marB="68598"/>
                </a:tc>
                <a:tc>
                  <a:txBody>
                    <a:bodyPr/>
                    <a:lstStyle/>
                    <a:p>
                      <a:pPr algn="ctr"/>
                      <a:r>
                        <a:rPr lang="en-US" sz="1600" dirty="0" smtClean="0"/>
                        <a:t>-</a:t>
                      </a:r>
                      <a:endParaRPr lang="en-US" sz="1600" dirty="0"/>
                    </a:p>
                  </a:txBody>
                  <a:tcPr marL="102895" marR="102895" marT="68598" marB="68598"/>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sym typeface="Wingdings 2" panose="05020102010507070707" pitchFamily="18" charset="2"/>
                        </a:rPr>
                        <a:t></a:t>
                      </a:r>
                      <a:endParaRPr lang="en-US" sz="1600" dirty="0" smtClean="0"/>
                    </a:p>
                  </a:txBody>
                  <a:tcPr marL="102895" marR="102895" marT="68598" marB="68598"/>
                </a:tc>
                <a:tc>
                  <a:txBody>
                    <a:bodyPr/>
                    <a:lstStyle/>
                    <a:p>
                      <a:pPr algn="ctr"/>
                      <a:r>
                        <a:rPr lang="en-US" sz="1600" dirty="0" smtClean="0"/>
                        <a:t>-</a:t>
                      </a:r>
                      <a:endParaRPr lang="en-US" sz="1600" dirty="0"/>
                    </a:p>
                  </a:txBody>
                  <a:tcPr marL="102895" marR="102895" marT="68598" marB="68598"/>
                </a:tc>
              </a:tr>
              <a:tr h="38103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b="0" dirty="0" smtClean="0"/>
                        <a:t>Enterprise use case</a:t>
                      </a:r>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sym typeface="Wingdings 2" panose="05020102010507070707" pitchFamily="18" charset="2"/>
                        </a:rPr>
                        <a:t></a:t>
                      </a:r>
                      <a:endParaRPr lang="en-US" sz="1600" dirty="0" smtClean="0"/>
                    </a:p>
                  </a:txBody>
                  <a:tcPr marL="102895" marR="102895" marT="68598" marB="68598"/>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sym typeface="Wingdings 2" panose="05020102010507070707" pitchFamily="18" charset="2"/>
                        </a:rPr>
                        <a:t></a:t>
                      </a:r>
                      <a:endParaRPr lang="en-US" sz="1600" dirty="0" smtClean="0"/>
                    </a:p>
                  </a:txBody>
                  <a:tcPr marL="102895" marR="102895" marT="68598" marB="68598"/>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sym typeface="Wingdings 2" panose="05020102010507070707" pitchFamily="18" charset="2"/>
                        </a:rPr>
                        <a:t></a:t>
                      </a:r>
                      <a:endParaRPr lang="en-US" sz="1600" dirty="0" smtClean="0"/>
                    </a:p>
                  </a:txBody>
                  <a:tcPr marL="102895" marR="102895" marT="68598" marB="68598"/>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sym typeface="Wingdings 2" panose="05020102010507070707" pitchFamily="18" charset="2"/>
                        </a:rPr>
                        <a:t></a:t>
                      </a:r>
                      <a:endParaRPr lang="en-US" sz="1600" dirty="0" smtClean="0"/>
                    </a:p>
                  </a:txBody>
                  <a:tcPr marL="102895" marR="102895" marT="68598" marB="68598"/>
                </a:tc>
              </a:tr>
              <a:tr h="38103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b="0" dirty="0" smtClean="0"/>
                        <a:t>Noise free / Quite mode operation</a:t>
                      </a:r>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sym typeface="Wingdings 2" panose="05020102010507070707" pitchFamily="18" charset="2"/>
                        </a:rPr>
                        <a:t></a:t>
                      </a:r>
                      <a:endParaRPr lang="en-US" sz="1600" dirty="0" smtClean="0"/>
                    </a:p>
                  </a:txBody>
                  <a:tcPr marL="102895" marR="102895" marT="68598" marB="68598"/>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t>-</a:t>
                      </a:r>
                    </a:p>
                  </a:txBody>
                  <a:tcPr marL="102895" marR="102895" marT="68598" marB="68598"/>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sym typeface="Wingdings 2" panose="05020102010507070707" pitchFamily="18" charset="2"/>
                        </a:rPr>
                        <a:t></a:t>
                      </a:r>
                      <a:endParaRPr lang="en-US" sz="1600" dirty="0" smtClean="0"/>
                    </a:p>
                  </a:txBody>
                  <a:tcPr marL="102895" marR="102895" marT="68598" marB="68598"/>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t>-</a:t>
                      </a:r>
                    </a:p>
                  </a:txBody>
                  <a:tcPr marL="102895" marR="102895" marT="68598" marB="68598"/>
                </a:tc>
              </a:tr>
              <a:tr h="381037">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1600" b="1" dirty="0" smtClean="0"/>
                        <a:t>Storage SW features</a:t>
                      </a:r>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r>
              <a:tr h="38103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b="0" dirty="0" smtClean="0"/>
                        <a:t>Storage operating system</a:t>
                      </a:r>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t>Guardian</a:t>
                      </a:r>
                      <a:r>
                        <a:rPr lang="en-US" sz="1600" baseline="0" dirty="0" smtClean="0"/>
                        <a:t> OS</a:t>
                      </a:r>
                      <a:endParaRPr lang="en-US" sz="1600" dirty="0" smtClean="0"/>
                    </a:p>
                  </a:txBody>
                  <a:tcPr marL="102895" marR="102895" marT="68598" marB="68598"/>
                </a:tc>
                <a:tc>
                  <a:txBody>
                    <a:bodyPr/>
                    <a:lstStyle/>
                    <a:p>
                      <a:pPr algn="ctr"/>
                      <a:r>
                        <a:rPr lang="en-US" sz="1600" dirty="0" smtClean="0"/>
                        <a:t>Windows2012</a:t>
                      </a:r>
                      <a:endParaRPr lang="en-US" sz="1600" dirty="0"/>
                    </a:p>
                  </a:txBody>
                  <a:tcPr marL="102895" marR="102895" marT="68598" marB="68598"/>
                </a:tc>
                <a:tc>
                  <a:txBody>
                    <a:bodyPr/>
                    <a:lstStyle/>
                    <a:p>
                      <a:pPr algn="ctr"/>
                      <a:r>
                        <a:rPr lang="en-US" sz="1600" dirty="0" smtClean="0"/>
                        <a:t>Disk Storage Manager </a:t>
                      </a:r>
                      <a:endParaRPr lang="en-US" sz="1600" dirty="0"/>
                    </a:p>
                  </a:txBody>
                  <a:tcPr marL="102895" marR="102895" marT="68598" marB="68598"/>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t>Data ONTAP</a:t>
                      </a:r>
                    </a:p>
                  </a:txBody>
                  <a:tcPr marL="102895" marR="102895" marT="68598" marB="68598"/>
                </a:tc>
              </a:tr>
              <a:tr h="38103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b="0" dirty="0" smtClean="0"/>
                        <a:t>High performance</a:t>
                      </a:r>
                      <a:r>
                        <a:rPr lang="en-US" sz="1600" b="0" baseline="0" dirty="0" smtClean="0"/>
                        <a:t> snapshot</a:t>
                      </a:r>
                      <a:endParaRPr lang="en-US" sz="16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sym typeface="Wingdings 2" panose="05020102010507070707" pitchFamily="18" charset="2"/>
                        </a:rPr>
                        <a:t></a:t>
                      </a:r>
                      <a:endParaRPr lang="en-US" sz="1600" dirty="0" smtClean="0"/>
                    </a:p>
                  </a:txBody>
                  <a:tcPr marL="102895" marR="102895" marT="68598" marB="68598"/>
                </a:tc>
                <a:tc>
                  <a:txBody>
                    <a:bodyPr/>
                    <a:lstStyle/>
                    <a:p>
                      <a:pPr algn="ctr"/>
                      <a:r>
                        <a:rPr lang="en-US" sz="1600" dirty="0" smtClean="0"/>
                        <a:t>-</a:t>
                      </a:r>
                      <a:endParaRPr lang="en-US" sz="1600" dirty="0"/>
                    </a:p>
                  </a:txBody>
                  <a:tcPr marL="102895" marR="102895" marT="68598" marB="68598"/>
                </a:tc>
                <a:tc>
                  <a:txBody>
                    <a:bodyPr/>
                    <a:lstStyle/>
                    <a:p>
                      <a:pPr algn="ctr"/>
                      <a:r>
                        <a:rPr lang="en-US" sz="1600" dirty="0" smtClean="0"/>
                        <a:t>-</a:t>
                      </a:r>
                      <a:endParaRPr lang="en-US" sz="1600" dirty="0"/>
                    </a:p>
                  </a:txBody>
                  <a:tcPr marL="102895" marR="102895" marT="68598" marB="68598"/>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sym typeface="Wingdings 2" panose="05020102010507070707" pitchFamily="18" charset="2"/>
                        </a:rPr>
                        <a:t></a:t>
                      </a:r>
                      <a:endParaRPr lang="en-US" sz="1600" dirty="0" smtClean="0"/>
                    </a:p>
                  </a:txBody>
                  <a:tcPr marL="102895" marR="102895" marT="68598" marB="68598"/>
                </a:tc>
              </a:tr>
              <a:tr h="38103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b="0" dirty="0" smtClean="0"/>
                        <a:t>Self</a:t>
                      </a:r>
                      <a:r>
                        <a:rPr lang="en-US" sz="1600" b="0" baseline="0" dirty="0" smtClean="0"/>
                        <a:t> Balancing</a:t>
                      </a:r>
                      <a:endParaRPr lang="en-US" sz="16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1600" dirty="0" smtClean="0">
                          <a:sym typeface="Wingdings 2" panose="05020102010507070707" pitchFamily="18" charset="2"/>
                        </a:rPr>
                        <a:t></a:t>
                      </a:r>
                      <a:endParaRPr lang="en-US" sz="1600" dirty="0"/>
                    </a:p>
                  </a:txBody>
                  <a:tcPr marL="102895" marR="102895" marT="68598" marB="68598"/>
                </a:tc>
                <a:tc>
                  <a:txBody>
                    <a:bodyPr/>
                    <a:lstStyle/>
                    <a:p>
                      <a:pPr algn="ctr"/>
                      <a:r>
                        <a:rPr lang="en-US" sz="1600" dirty="0" smtClean="0"/>
                        <a:t>-</a:t>
                      </a:r>
                      <a:endParaRPr lang="en-US" sz="1600" dirty="0"/>
                    </a:p>
                  </a:txBody>
                  <a:tcPr marL="102895" marR="102895" marT="68598" marB="68598"/>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sym typeface="Wingdings 2" panose="05020102010507070707" pitchFamily="18" charset="2"/>
                        </a:rPr>
                        <a:t></a:t>
                      </a:r>
                      <a:endParaRPr lang="en-US" sz="1600" dirty="0" smtClean="0"/>
                    </a:p>
                  </a:txBody>
                  <a:tcPr marL="102895" marR="102895" marT="68598" marB="68598"/>
                </a:tc>
                <a:tc>
                  <a:txBody>
                    <a:bodyPr/>
                    <a:lstStyle/>
                    <a:p>
                      <a:pPr algn="ctr"/>
                      <a:r>
                        <a:rPr lang="en-US" sz="1600" dirty="0" smtClean="0">
                          <a:sym typeface="Wingdings 2" panose="05020102010507070707" pitchFamily="18" charset="2"/>
                        </a:rPr>
                        <a:t></a:t>
                      </a:r>
                      <a:endParaRPr lang="en-US" sz="1600" dirty="0"/>
                    </a:p>
                  </a:txBody>
                  <a:tcPr marL="102895" marR="102895" marT="68598" marB="68598"/>
                </a:tc>
              </a:tr>
              <a:tr h="38103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b="0" dirty="0" smtClean="0"/>
                        <a:t>Self provisioning</a:t>
                      </a:r>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1600" dirty="0" smtClean="0">
                          <a:sym typeface="Wingdings 2" panose="05020102010507070707" pitchFamily="18" charset="2"/>
                        </a:rPr>
                        <a:t></a:t>
                      </a:r>
                      <a:endParaRPr lang="en-US" sz="1600" dirty="0"/>
                    </a:p>
                  </a:txBody>
                  <a:tcPr marL="102895" marR="102895" marT="68598" marB="68598"/>
                </a:tc>
                <a:tc>
                  <a:txBody>
                    <a:bodyPr/>
                    <a:lstStyle/>
                    <a:p>
                      <a:pPr algn="ctr"/>
                      <a:r>
                        <a:rPr lang="en-US" sz="1600" dirty="0" smtClean="0"/>
                        <a:t>-</a:t>
                      </a:r>
                      <a:endParaRPr lang="en-US" sz="1600" dirty="0"/>
                    </a:p>
                  </a:txBody>
                  <a:tcPr marL="102895" marR="102895" marT="68598" marB="68598"/>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sym typeface="Wingdings 2" panose="05020102010507070707" pitchFamily="18" charset="2"/>
                        </a:rPr>
                        <a:t></a:t>
                      </a:r>
                      <a:endParaRPr lang="en-US" sz="1600" dirty="0" smtClean="0"/>
                    </a:p>
                  </a:txBody>
                  <a:tcPr marL="102895" marR="102895" marT="68598" marB="68598"/>
                </a:tc>
                <a:tc>
                  <a:txBody>
                    <a:bodyPr/>
                    <a:lstStyle/>
                    <a:p>
                      <a:pPr algn="ctr"/>
                      <a:r>
                        <a:rPr lang="en-US" sz="1600" dirty="0" smtClean="0">
                          <a:sym typeface="Wingdings 2" panose="05020102010507070707" pitchFamily="18" charset="2"/>
                        </a:rPr>
                        <a:t></a:t>
                      </a:r>
                      <a:endParaRPr lang="en-US" sz="1600" dirty="0"/>
                    </a:p>
                  </a:txBody>
                  <a:tcPr marL="102895" marR="102895" marT="68598" marB="68598"/>
                </a:tc>
              </a:tr>
              <a:tr h="381037">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1600" b="1" dirty="0" smtClean="0"/>
                        <a:t>Data Mobility and Data</a:t>
                      </a:r>
                      <a:r>
                        <a:rPr lang="en-US" sz="1600" b="1" baseline="0" dirty="0" smtClean="0"/>
                        <a:t> Migration</a:t>
                      </a:r>
                      <a:endParaRPr lang="en-US" sz="1600" b="1"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r>
              <a:tr h="624876">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b="0" dirty="0" smtClean="0"/>
                        <a:t>Built in data migration</a:t>
                      </a:r>
                      <a:r>
                        <a:rPr lang="en-US" sz="1600" b="0" baseline="0" dirty="0" smtClean="0"/>
                        <a:t> capability from heterogeneous storage arrays</a:t>
                      </a:r>
                      <a:endParaRPr lang="en-US" sz="16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chemeClr val="accent2">
                        <a:lumMod val="20000"/>
                        <a:lumOff val="80000"/>
                      </a:schemeClr>
                    </a:solidFil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sym typeface="Wingdings 2" panose="05020102010507070707" pitchFamily="18" charset="2"/>
                        </a:rPr>
                        <a:t></a:t>
                      </a:r>
                      <a:endParaRPr lang="en-US" sz="1600" dirty="0" smtClean="0"/>
                    </a:p>
                    <a:p>
                      <a:pPr algn="ctr"/>
                      <a:endParaRPr lang="en-US" sz="1600" dirty="0"/>
                    </a:p>
                  </a:txBody>
                  <a:tcPr marL="102895" marR="102895" marT="68598" marB="68598">
                    <a:solidFill>
                      <a:schemeClr val="accent2">
                        <a:lumMod val="20000"/>
                        <a:lumOff val="80000"/>
                      </a:schemeClr>
                    </a:solidFill>
                  </a:tcPr>
                </a:tc>
                <a:tc>
                  <a:txBody>
                    <a:bodyPr/>
                    <a:lstStyle/>
                    <a:p>
                      <a:pPr algn="ctr"/>
                      <a:r>
                        <a:rPr lang="en-US" sz="1600" dirty="0" smtClean="0"/>
                        <a:t>-</a:t>
                      </a:r>
                      <a:endParaRPr lang="en-US" sz="1600" dirty="0"/>
                    </a:p>
                  </a:txBody>
                  <a:tcPr marL="102895" marR="102895" marT="68598" marB="68598">
                    <a:solidFill>
                      <a:schemeClr val="accent2">
                        <a:lumMod val="20000"/>
                        <a:lumOff val="80000"/>
                      </a:schemeClr>
                    </a:solidFil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sym typeface="Wingdings 2" panose="05020102010507070707" pitchFamily="18" charset="2"/>
                        </a:rPr>
                        <a:t>-</a:t>
                      </a:r>
                      <a:endParaRPr lang="en-US" sz="1600" dirty="0" smtClean="0"/>
                    </a:p>
                  </a:txBody>
                  <a:tcPr marL="102895" marR="102895" marT="68598" marB="68598">
                    <a:solidFill>
                      <a:schemeClr val="accent2">
                        <a:lumMod val="20000"/>
                        <a:lumOff val="80000"/>
                      </a:schemeClr>
                    </a:solidFill>
                  </a:tcPr>
                </a:tc>
                <a:tc>
                  <a:txBody>
                    <a:bodyPr/>
                    <a:lstStyle/>
                    <a:p>
                      <a:pPr algn="ctr"/>
                      <a:r>
                        <a:rPr lang="en-US" sz="1600" dirty="0" smtClean="0"/>
                        <a:t>-</a:t>
                      </a:r>
                      <a:endParaRPr lang="en-US" sz="1600" dirty="0"/>
                    </a:p>
                  </a:txBody>
                  <a:tcPr marL="102895" marR="102895" marT="68598" marB="68598">
                    <a:solidFill>
                      <a:schemeClr val="accent2">
                        <a:lumMod val="20000"/>
                        <a:lumOff val="80000"/>
                      </a:schemeClr>
                    </a:solidFill>
                  </a:tcPr>
                </a:tc>
              </a:tr>
              <a:tr h="624876">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b="0" dirty="0" smtClean="0"/>
                        <a:t>Built-in</a:t>
                      </a:r>
                      <a:r>
                        <a:rPr lang="en-US" sz="1600" b="0" baseline="0" dirty="0" smtClean="0"/>
                        <a:t> sync and share capability between storage systems and end-user devices</a:t>
                      </a:r>
                      <a:endParaRPr lang="en-US" sz="16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rgbClr val="E3F6F9"/>
                    </a:solidFill>
                  </a:tcPr>
                </a:tc>
                <a:tc>
                  <a:txBody>
                    <a:bodyPr/>
                    <a:lstStyle/>
                    <a:p>
                      <a:pPr algn="ctr"/>
                      <a:r>
                        <a:rPr lang="en-US" sz="1600" dirty="0" smtClean="0">
                          <a:sym typeface="Wingdings 2" panose="05020102010507070707" pitchFamily="18" charset="2"/>
                        </a:rPr>
                        <a:t></a:t>
                      </a:r>
                      <a:endParaRPr lang="en-US" sz="1600" dirty="0"/>
                    </a:p>
                  </a:txBody>
                  <a:tcPr marL="102895" marR="102895" marT="68598" marB="68598">
                    <a:solidFill>
                      <a:srgbClr val="E3F6F9"/>
                    </a:solidFill>
                  </a:tcPr>
                </a:tc>
                <a:tc>
                  <a:txBody>
                    <a:bodyPr/>
                    <a:lstStyle/>
                    <a:p>
                      <a:pPr algn="ctr"/>
                      <a:r>
                        <a:rPr lang="en-US" sz="1600" dirty="0" smtClean="0"/>
                        <a:t>-</a:t>
                      </a:r>
                      <a:endParaRPr lang="en-US" sz="1600" dirty="0"/>
                    </a:p>
                  </a:txBody>
                  <a:tcPr marL="102895" marR="102895" marT="68598" marB="68598">
                    <a:solidFill>
                      <a:srgbClr val="E3F6F9"/>
                    </a:solidFil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sym typeface="Wingdings 2" panose="05020102010507070707" pitchFamily="18" charset="2"/>
                        </a:rPr>
                        <a:t></a:t>
                      </a:r>
                      <a:endParaRPr lang="en-US" sz="1600" dirty="0" smtClean="0"/>
                    </a:p>
                  </a:txBody>
                  <a:tcPr marL="102895" marR="102895" marT="68598" marB="68598">
                    <a:solidFill>
                      <a:srgbClr val="E3F6F9"/>
                    </a:solidFill>
                  </a:tcPr>
                </a:tc>
                <a:tc>
                  <a:txBody>
                    <a:bodyPr/>
                    <a:lstStyle/>
                    <a:p>
                      <a:pPr algn="ctr"/>
                      <a:r>
                        <a:rPr lang="en-US" sz="1600" dirty="0" smtClean="0"/>
                        <a:t>-</a:t>
                      </a:r>
                      <a:endParaRPr lang="en-US" sz="1600" dirty="0"/>
                    </a:p>
                  </a:txBody>
                  <a:tcPr marL="102895" marR="102895" marT="68598" marB="68598">
                    <a:solidFill>
                      <a:srgbClr val="E3F6F9"/>
                    </a:solidFill>
                  </a:tcPr>
                </a:tc>
              </a:tr>
              <a:tr h="381037">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1600" b="1" dirty="0" smtClean="0"/>
                        <a:t>Cloud integration</a:t>
                      </a:r>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chemeClr val="accent4">
                        <a:lumMod val="60000"/>
                        <a:lumOff val="40000"/>
                      </a:schemeClr>
                    </a:solidFill>
                  </a:tcPr>
                </a:tc>
                <a:tc>
                  <a:txBody>
                    <a:bodyPr/>
                    <a:lstStyle/>
                    <a:p>
                      <a:pPr algn="ctr"/>
                      <a:endParaRPr lang="en-US" sz="1600" dirty="0"/>
                    </a:p>
                  </a:txBody>
                  <a:tcPr marL="102895" marR="102895" marT="68598" marB="68598">
                    <a:solidFill>
                      <a:schemeClr val="accent4">
                        <a:lumMod val="60000"/>
                        <a:lumOff val="40000"/>
                      </a:schemeClr>
                    </a:solidFill>
                  </a:tcPr>
                </a:tc>
                <a:tc>
                  <a:txBody>
                    <a:bodyPr/>
                    <a:lstStyle/>
                    <a:p>
                      <a:pPr algn="ctr"/>
                      <a:endParaRPr lang="en-US" sz="1600" dirty="0"/>
                    </a:p>
                  </a:txBody>
                  <a:tcPr marL="102895" marR="102895" marT="68598" marB="68598">
                    <a:solidFill>
                      <a:schemeClr val="accent4">
                        <a:lumMod val="60000"/>
                        <a:lumOff val="40000"/>
                      </a:schemeClr>
                    </a:solidFill>
                  </a:tcPr>
                </a:tc>
                <a:tc>
                  <a:txBody>
                    <a:bodyPr/>
                    <a:lstStyle/>
                    <a:p>
                      <a:pPr algn="ctr"/>
                      <a:endParaRPr lang="en-US" sz="1600" dirty="0"/>
                    </a:p>
                  </a:txBody>
                  <a:tcPr marL="102895" marR="102895" marT="68598" marB="68598">
                    <a:solidFill>
                      <a:schemeClr val="accent4">
                        <a:lumMod val="60000"/>
                        <a:lumOff val="40000"/>
                      </a:schemeClr>
                    </a:solidFill>
                  </a:tcPr>
                </a:tc>
                <a:tc>
                  <a:txBody>
                    <a:bodyPr/>
                    <a:lstStyle/>
                    <a:p>
                      <a:pPr algn="ctr"/>
                      <a:endParaRPr lang="en-US" sz="1600" dirty="0"/>
                    </a:p>
                  </a:txBody>
                  <a:tcPr marL="102895" marR="102895" marT="68598" marB="68598">
                    <a:solidFill>
                      <a:schemeClr val="accent4">
                        <a:lumMod val="60000"/>
                        <a:lumOff val="40000"/>
                      </a:schemeClr>
                    </a:solidFill>
                  </a:tcPr>
                </a:tc>
              </a:tr>
              <a:tr h="38103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b="0" dirty="0" smtClean="0"/>
                        <a:t>Virtual primary storage i</a:t>
                      </a:r>
                      <a:r>
                        <a:rPr lang="en-US" sz="1600" b="0" baseline="0" dirty="0" smtClean="0"/>
                        <a:t>nstance in the Cloud</a:t>
                      </a:r>
                      <a:endParaRPr lang="en-US" sz="16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chemeClr val="accent4">
                        <a:lumMod val="20000"/>
                        <a:lumOff val="80000"/>
                      </a:schemeClr>
                    </a:solidFil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sym typeface="Wingdings 2" panose="05020102010507070707" pitchFamily="18" charset="2"/>
                        </a:rPr>
                        <a:t></a:t>
                      </a:r>
                      <a:endParaRPr lang="en-US" sz="1600" dirty="0" smtClean="0"/>
                    </a:p>
                  </a:txBody>
                  <a:tcPr marL="102895" marR="102895" marT="68598" marB="68598">
                    <a:solidFill>
                      <a:schemeClr val="accent4">
                        <a:lumMod val="20000"/>
                        <a:lumOff val="80000"/>
                      </a:schemeClr>
                    </a:solidFill>
                  </a:tcPr>
                </a:tc>
                <a:tc>
                  <a:txBody>
                    <a:bodyPr/>
                    <a:lstStyle/>
                    <a:p>
                      <a:pPr algn="ctr"/>
                      <a:r>
                        <a:rPr lang="en-US" sz="1600" dirty="0" smtClean="0"/>
                        <a:t>-</a:t>
                      </a:r>
                      <a:endParaRPr lang="en-US" sz="1600" dirty="0"/>
                    </a:p>
                  </a:txBody>
                  <a:tcPr marL="102895" marR="102895" marT="68598" marB="68598">
                    <a:solidFill>
                      <a:schemeClr val="accent4">
                        <a:lumMod val="20000"/>
                        <a:lumOff val="80000"/>
                      </a:schemeClr>
                    </a:solidFill>
                  </a:tcPr>
                </a:tc>
                <a:tc>
                  <a:txBody>
                    <a:bodyPr/>
                    <a:lstStyle/>
                    <a:p>
                      <a:pPr algn="ctr"/>
                      <a:r>
                        <a:rPr lang="en-US" sz="1600" dirty="0" smtClean="0"/>
                        <a:t>-</a:t>
                      </a:r>
                      <a:endParaRPr lang="en-US" sz="1600" dirty="0"/>
                    </a:p>
                  </a:txBody>
                  <a:tcPr marL="102895" marR="102895" marT="68598" marB="68598">
                    <a:solidFill>
                      <a:schemeClr val="accent4">
                        <a:lumMod val="20000"/>
                        <a:lumOff val="80000"/>
                      </a:schemeClr>
                    </a:solidFil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1600" dirty="0" smtClean="0">
                          <a:sym typeface="Wingdings 2" panose="05020102010507070707" pitchFamily="18" charset="2"/>
                        </a:rPr>
                        <a:t></a:t>
                      </a:r>
                      <a:endParaRPr lang="en-US" sz="1600" dirty="0" smtClean="0"/>
                    </a:p>
                  </a:txBody>
                  <a:tcPr marL="102895" marR="102895" marT="68598" marB="68598">
                    <a:solidFill>
                      <a:schemeClr val="accent4">
                        <a:lumMod val="20000"/>
                        <a:lumOff val="80000"/>
                      </a:schemeClr>
                    </a:solidFill>
                  </a:tcPr>
                </a:tc>
              </a:tr>
              <a:tr h="381037">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1600" b="1" dirty="0" smtClean="0"/>
                        <a:t>Replication</a:t>
                      </a:r>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1600"/>
                    </a:p>
                  </a:txBody>
                  <a:tcPr marL="102895" marR="102895" marT="68598" marB="68598">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r>
              <a:tr h="38103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b="0" dirty="0" smtClean="0"/>
                        <a:t>Continuous Replication</a:t>
                      </a:r>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1600" dirty="0" smtClean="0">
                          <a:sym typeface="Wingdings 2" panose="05020102010507070707" pitchFamily="18" charset="2"/>
                        </a:rPr>
                        <a:t></a:t>
                      </a:r>
                      <a:endParaRPr lang="en-US" sz="1600" dirty="0"/>
                    </a:p>
                  </a:txBody>
                  <a:tcPr marL="102895" marR="102895" marT="68598" marB="68598"/>
                </a:tc>
                <a:tc>
                  <a:txBody>
                    <a:bodyPr/>
                    <a:lstStyle/>
                    <a:p>
                      <a:pPr algn="ctr"/>
                      <a:r>
                        <a:rPr lang="en-US" sz="1600" dirty="0" smtClean="0">
                          <a:sym typeface="Wingdings 2" panose="05020102010507070707" pitchFamily="18" charset="2"/>
                        </a:rPr>
                        <a:t></a:t>
                      </a:r>
                      <a:endParaRPr lang="en-US" sz="1600" dirty="0"/>
                    </a:p>
                  </a:txBody>
                  <a:tcPr marL="102895" marR="102895" marT="68598" marB="68598"/>
                </a:tc>
                <a:tc>
                  <a:txBody>
                    <a:bodyPr/>
                    <a:lstStyle/>
                    <a:p>
                      <a:pPr algn="ctr"/>
                      <a:r>
                        <a:rPr lang="en-US" sz="1600" dirty="0" smtClean="0">
                          <a:sym typeface="Wingdings 2" panose="05020102010507070707" pitchFamily="18" charset="2"/>
                        </a:rPr>
                        <a:t></a:t>
                      </a:r>
                      <a:endParaRPr lang="en-US" sz="1600" dirty="0"/>
                    </a:p>
                  </a:txBody>
                  <a:tcPr marL="102895" marR="102895" marT="68598" marB="68598"/>
                </a:tc>
                <a:tc>
                  <a:txBody>
                    <a:bodyPr/>
                    <a:lstStyle/>
                    <a:p>
                      <a:pPr algn="ctr"/>
                      <a:r>
                        <a:rPr lang="en-US" sz="1600" dirty="0" smtClean="0">
                          <a:sym typeface="Wingdings 2" panose="05020102010507070707" pitchFamily="18" charset="2"/>
                        </a:rPr>
                        <a:t></a:t>
                      </a:r>
                      <a:endParaRPr lang="en-US" sz="1600" dirty="0"/>
                    </a:p>
                  </a:txBody>
                  <a:tcPr marL="102895" marR="102895" marT="68598" marB="68598"/>
                </a:tc>
              </a:tr>
              <a:tr h="38103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b="0" dirty="0" smtClean="0"/>
                        <a:t>High</a:t>
                      </a:r>
                      <a:r>
                        <a:rPr lang="en-US" sz="1600" b="0" baseline="0" dirty="0" smtClean="0"/>
                        <a:t> Performance – Near Sync</a:t>
                      </a:r>
                      <a:endParaRPr lang="en-US" sz="16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1600" dirty="0" smtClean="0">
                          <a:sym typeface="Wingdings 2" panose="05020102010507070707" pitchFamily="18" charset="2"/>
                        </a:rPr>
                        <a:t></a:t>
                      </a:r>
                      <a:endParaRPr lang="en-US" sz="1600" dirty="0"/>
                    </a:p>
                  </a:txBody>
                  <a:tcPr marL="102895" marR="102895" marT="68598" marB="68598"/>
                </a:tc>
                <a:tc>
                  <a:txBody>
                    <a:bodyPr/>
                    <a:lstStyle/>
                    <a:p>
                      <a:pPr algn="ctr"/>
                      <a:r>
                        <a:rPr lang="en-US" sz="1600" dirty="0" smtClean="0"/>
                        <a:t>-</a:t>
                      </a:r>
                      <a:endParaRPr lang="en-US" sz="1600" dirty="0"/>
                    </a:p>
                  </a:txBody>
                  <a:tcPr marL="102895" marR="102895" marT="68598" marB="68598"/>
                </a:tc>
                <a:tc>
                  <a:txBody>
                    <a:bodyPr/>
                    <a:lstStyle/>
                    <a:p>
                      <a:pPr algn="ctr"/>
                      <a:r>
                        <a:rPr lang="en-US" sz="1600" dirty="0" smtClean="0">
                          <a:sym typeface="Wingdings 2" panose="05020102010507070707" pitchFamily="18" charset="2"/>
                        </a:rPr>
                        <a:t></a:t>
                      </a:r>
                      <a:endParaRPr lang="en-US" sz="1600" dirty="0"/>
                    </a:p>
                  </a:txBody>
                  <a:tcPr marL="102895" marR="102895" marT="68598" marB="68598"/>
                </a:tc>
                <a:tc>
                  <a:txBody>
                    <a:bodyPr/>
                    <a:lstStyle/>
                    <a:p>
                      <a:pPr algn="ctr"/>
                      <a:r>
                        <a:rPr lang="en-US" sz="1600" dirty="0" smtClean="0"/>
                        <a:t>-</a:t>
                      </a:r>
                      <a:endParaRPr lang="en-US" sz="1600" dirty="0"/>
                    </a:p>
                  </a:txBody>
                  <a:tcPr marL="102895" marR="102895" marT="68598" marB="68598"/>
                </a:tc>
              </a:tr>
              <a:tr h="381037">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1600" b="1" dirty="0" smtClean="0"/>
                        <a:t>Remote &amp; Central Office Solutions</a:t>
                      </a:r>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c>
                  <a:txBody>
                    <a:bodyPr/>
                    <a:lstStyle/>
                    <a:p>
                      <a:pPr algn="ctr"/>
                      <a:endParaRPr lang="en-US" sz="1600" dirty="0"/>
                    </a:p>
                  </a:txBody>
                  <a:tcPr marL="102895" marR="102895" marT="68598" marB="68598">
                    <a:solidFill>
                      <a:schemeClr val="accent3">
                        <a:lumMod val="60000"/>
                        <a:lumOff val="40000"/>
                      </a:schemeClr>
                    </a:solidFill>
                  </a:tcPr>
                </a:tc>
              </a:tr>
              <a:tr h="624876">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b="0" dirty="0" smtClean="0"/>
                        <a:t>Data</a:t>
                      </a:r>
                      <a:r>
                        <a:rPr lang="en-US" sz="1600" b="0" baseline="0" dirty="0" smtClean="0"/>
                        <a:t> Replication between scale up and scale out storage products for distributed enterprise</a:t>
                      </a:r>
                      <a:endParaRPr lang="en-US" sz="16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1600" dirty="0" smtClean="0">
                          <a:sym typeface="Wingdings 2" panose="05020102010507070707" pitchFamily="18" charset="2"/>
                        </a:rPr>
                        <a:t></a:t>
                      </a:r>
                      <a:endParaRPr lang="en-US" sz="1600" dirty="0"/>
                    </a:p>
                  </a:txBody>
                  <a:tcPr marL="102895" marR="102895" marT="68598" marB="68598"/>
                </a:tc>
                <a:tc>
                  <a:txBody>
                    <a:bodyPr/>
                    <a:lstStyle/>
                    <a:p>
                      <a:pPr marL="0" indent="0" algn="ctr">
                        <a:buFont typeface="Arial" panose="020B0604020202020204" pitchFamily="34" charset="0"/>
                        <a:buNone/>
                      </a:pPr>
                      <a:r>
                        <a:rPr lang="en-US" sz="1600" dirty="0" smtClean="0"/>
                        <a:t>-</a:t>
                      </a:r>
                      <a:endParaRPr lang="en-US" sz="1600" dirty="0"/>
                    </a:p>
                  </a:txBody>
                  <a:tcPr marL="102895" marR="102895" marT="68598" marB="68598"/>
                </a:tc>
                <a:tc>
                  <a:txBody>
                    <a:bodyPr/>
                    <a:lstStyle/>
                    <a:p>
                      <a:pPr marL="0" indent="0" algn="ctr">
                        <a:buFont typeface="Arial" panose="020B0604020202020204" pitchFamily="34" charset="0"/>
                        <a:buNone/>
                      </a:pPr>
                      <a:r>
                        <a:rPr lang="en-US" sz="1600" dirty="0" smtClean="0"/>
                        <a:t>-</a:t>
                      </a:r>
                      <a:endParaRPr lang="en-US" sz="1600" dirty="0"/>
                    </a:p>
                  </a:txBody>
                  <a:tcPr marL="102895" marR="102895" marT="68598" marB="68598"/>
                </a:tc>
                <a:tc>
                  <a:txBody>
                    <a:bodyPr/>
                    <a:lstStyle/>
                    <a:p>
                      <a:pPr marL="0" indent="0" algn="ctr">
                        <a:buFont typeface="Arial" panose="020B0604020202020204" pitchFamily="34" charset="0"/>
                        <a:buNone/>
                      </a:pPr>
                      <a:r>
                        <a:rPr lang="en-US" sz="1600" dirty="0" smtClean="0"/>
                        <a:t>-</a:t>
                      </a:r>
                      <a:endParaRPr lang="en-US" sz="1600" dirty="0"/>
                    </a:p>
                  </a:txBody>
                  <a:tcPr marL="102895" marR="102895" marT="68598" marB="68598"/>
                </a:tc>
              </a:tr>
              <a:tr h="624876">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b="0" dirty="0" smtClean="0"/>
                        <a:t>Single management between</a:t>
                      </a:r>
                      <a:r>
                        <a:rPr lang="en-US" sz="1600" b="0" baseline="0" dirty="0" smtClean="0"/>
                        <a:t> Scale-out NAS and cloud based instances</a:t>
                      </a:r>
                      <a:endParaRPr lang="en-US" sz="16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1600" dirty="0" smtClean="0">
                          <a:sym typeface="Wingdings 2" panose="05020102010507070707" pitchFamily="18" charset="2"/>
                        </a:rPr>
                        <a:t></a:t>
                      </a:r>
                      <a:endParaRPr lang="en-US" sz="1600" dirty="0"/>
                    </a:p>
                  </a:txBody>
                  <a:tcPr marL="102895" marR="102895" marT="68598" marB="68598"/>
                </a:tc>
                <a:tc>
                  <a:txBody>
                    <a:bodyPr/>
                    <a:lstStyle/>
                    <a:p>
                      <a:pPr marL="0" indent="0" algn="ctr">
                        <a:buFont typeface="Arial" panose="020B0604020202020204" pitchFamily="34" charset="0"/>
                        <a:buNone/>
                      </a:pPr>
                      <a:r>
                        <a:rPr lang="en-US" sz="1600" dirty="0" smtClean="0"/>
                        <a:t>-</a:t>
                      </a:r>
                      <a:endParaRPr lang="en-US" sz="1600" dirty="0"/>
                    </a:p>
                  </a:txBody>
                  <a:tcPr marL="102895" marR="102895" marT="68598" marB="68598"/>
                </a:tc>
                <a:tc>
                  <a:txBody>
                    <a:bodyPr/>
                    <a:lstStyle/>
                    <a:p>
                      <a:pPr marL="0" indent="0" algn="ctr">
                        <a:buFont typeface="Arial" panose="020B0604020202020204" pitchFamily="34" charset="0"/>
                        <a:buNone/>
                      </a:pPr>
                      <a:r>
                        <a:rPr lang="en-US" sz="1600" dirty="0" smtClean="0"/>
                        <a:t>-</a:t>
                      </a:r>
                      <a:endParaRPr lang="en-US" sz="1600" dirty="0"/>
                    </a:p>
                  </a:txBody>
                  <a:tcPr marL="102895" marR="102895" marT="68598" marB="68598"/>
                </a:tc>
                <a:tc>
                  <a:txBody>
                    <a:bodyPr/>
                    <a:lstStyle/>
                    <a:p>
                      <a:pPr marL="0" indent="0" algn="ctr">
                        <a:buFont typeface="Arial" panose="020B0604020202020204" pitchFamily="34" charset="0"/>
                        <a:buNone/>
                      </a:pPr>
                      <a:r>
                        <a:rPr lang="en-US" sz="1600" dirty="0" smtClean="0"/>
                        <a:t>-</a:t>
                      </a:r>
                      <a:endParaRPr lang="en-US" sz="1600" dirty="0"/>
                    </a:p>
                  </a:txBody>
                  <a:tcPr marL="102895" marR="102895" marT="68598" marB="68598"/>
                </a:tc>
              </a:tr>
            </a:tbl>
          </a:graphicData>
        </a:graphic>
      </p:graphicFrame>
      <p:sp>
        <p:nvSpPr>
          <p:cNvPr id="2" name="Title 1"/>
          <p:cNvSpPr>
            <a:spLocks noGrp="1"/>
          </p:cNvSpPr>
          <p:nvPr>
            <p:ph type="title"/>
          </p:nvPr>
        </p:nvSpPr>
        <p:spPr/>
        <p:txBody>
          <a:bodyPr/>
          <a:lstStyle/>
          <a:p>
            <a:r>
              <a:rPr lang="en-US" dirty="0" smtClean="0"/>
              <a:t>SnapServer Competitors</a:t>
            </a:r>
            <a:endParaRPr lang="en-US" dirty="0"/>
          </a:p>
        </p:txBody>
      </p:sp>
    </p:spTree>
    <p:extLst>
      <p:ext uri="{BB962C8B-B14F-4D97-AF65-F5344CB8AC3E}">
        <p14:creationId xmlns:p14="http://schemas.microsoft.com/office/powerpoint/2010/main" val="2454640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SnapScale X2/X4</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46230324"/>
              </p:ext>
            </p:extLst>
          </p:nvPr>
        </p:nvGraphicFramePr>
        <p:xfrm>
          <a:off x="1138993" y="2023816"/>
          <a:ext cx="21795623" cy="10802433"/>
        </p:xfrm>
        <a:graphic>
          <a:graphicData uri="http://schemas.openxmlformats.org/drawingml/2006/table">
            <a:tbl>
              <a:tblPr firstRow="1" bandRow="1">
                <a:tableStyleId>{5A111915-BE36-4E01-A7E5-04B1672EAD32}</a:tableStyleId>
              </a:tblPr>
              <a:tblGrid>
                <a:gridCol w="5422232"/>
                <a:gridCol w="7251031"/>
                <a:gridCol w="9122360"/>
              </a:tblGrid>
              <a:tr h="853376">
                <a:tc>
                  <a:txBody>
                    <a:bodyPr/>
                    <a:lstStyle/>
                    <a:p>
                      <a:pPr algn="ctr"/>
                      <a:r>
                        <a:rPr lang="en-US" sz="3900" dirty="0" smtClean="0"/>
                        <a:t>Core Features</a:t>
                      </a:r>
                      <a:endParaRPr lang="en-US" sz="3900" dirty="0"/>
                    </a:p>
                  </a:txBody>
                  <a:tcPr marL="243777" marR="243777" marT="121888" marB="121888" anchor="ctr"/>
                </a:tc>
                <a:tc>
                  <a:txBody>
                    <a:bodyPr/>
                    <a:lstStyle/>
                    <a:p>
                      <a:pPr algn="ctr"/>
                      <a:r>
                        <a:rPr lang="en-US" sz="3900" dirty="0" smtClean="0"/>
                        <a:t>Function</a:t>
                      </a:r>
                      <a:endParaRPr lang="en-US" sz="3900" dirty="0"/>
                    </a:p>
                  </a:txBody>
                  <a:tcPr marL="243777" marR="243777" marT="121888" marB="121888" anchor="ctr"/>
                </a:tc>
                <a:tc>
                  <a:txBody>
                    <a:bodyPr/>
                    <a:lstStyle/>
                    <a:p>
                      <a:pPr algn="ctr"/>
                      <a:r>
                        <a:rPr lang="en-US" sz="3900" baseline="0" dirty="0" smtClean="0"/>
                        <a:t>Benefits</a:t>
                      </a:r>
                      <a:endParaRPr lang="en-US" sz="3900" dirty="0"/>
                    </a:p>
                  </a:txBody>
                  <a:tcPr marL="243777" marR="243777" marT="121888" marB="121888" anchor="ctr"/>
                </a:tc>
              </a:tr>
              <a:tr h="2621216">
                <a:tc>
                  <a:txBody>
                    <a:bodyPr/>
                    <a:lstStyle/>
                    <a:p>
                      <a:r>
                        <a:rPr lang="en-US" sz="2700" dirty="0" smtClean="0"/>
                        <a:t>High performance </a:t>
                      </a:r>
                      <a:r>
                        <a:rPr lang="en-US" sz="2700" b="1" dirty="0" smtClean="0">
                          <a:solidFill>
                            <a:schemeClr val="accent3">
                              <a:lumMod val="75000"/>
                            </a:schemeClr>
                          </a:solidFill>
                        </a:rPr>
                        <a:t>scale-out Cluster file system </a:t>
                      </a:r>
                      <a:r>
                        <a:rPr lang="en-US" sz="2700" dirty="0" smtClean="0"/>
                        <a:t>with NFS</a:t>
                      </a:r>
                      <a:r>
                        <a:rPr lang="en-US" sz="2700" baseline="0" dirty="0" smtClean="0"/>
                        <a:t> and SMB/CIFS protocol and self balancing data layout</a:t>
                      </a:r>
                      <a:endParaRPr lang="en-US" sz="2700" dirty="0">
                        <a:solidFill>
                          <a:srgbClr val="1D4658"/>
                        </a:solidFill>
                      </a:endParaRPr>
                    </a:p>
                  </a:txBody>
                  <a:tcPr marL="243777" marR="243777" marT="121888" marB="121888" anchor="ctr"/>
                </a:tc>
                <a:tc>
                  <a:txBody>
                    <a:bodyPr/>
                    <a:lstStyle/>
                    <a:p>
                      <a:r>
                        <a:rPr lang="en-US" sz="2500" dirty="0" smtClean="0"/>
                        <a:t>File</a:t>
                      </a:r>
                      <a:r>
                        <a:rPr lang="en-US" sz="2500" baseline="0" dirty="0" smtClean="0"/>
                        <a:t> services that scale linearly and deliver multiple GB/s throughput performance, while growing non-disruptively as you a</a:t>
                      </a:r>
                      <a:r>
                        <a:rPr lang="en-US" sz="2500" dirty="0" smtClean="0"/>
                        <a:t>dd drives and nodes. Data gets distributed evenly across nodes automatically,</a:t>
                      </a:r>
                      <a:endParaRPr lang="en-US" sz="2500" dirty="0">
                        <a:solidFill>
                          <a:srgbClr val="1D4658"/>
                        </a:solidFill>
                      </a:endParaRPr>
                    </a:p>
                  </a:txBody>
                  <a:tcPr marL="243777" marR="243777" marT="121888" marB="121888" anchor="ctr"/>
                </a:tc>
                <a:tc>
                  <a:txBody>
                    <a:bodyPr/>
                    <a:lstStyle/>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aseline="0" dirty="0" smtClean="0"/>
                        <a:t>Improve employee productivity - </a:t>
                      </a:r>
                      <a:r>
                        <a:rPr lang="en-US" sz="2500" dirty="0" smtClean="0"/>
                        <a:t>Get more high performance tasks done in</a:t>
                      </a:r>
                      <a:r>
                        <a:rPr lang="en-US" sz="2500" baseline="0" dirty="0" smtClean="0"/>
                        <a:t> shorter amount of time</a:t>
                      </a:r>
                    </a:p>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aseline="0" dirty="0" smtClean="0"/>
                        <a:t>Scale as your needs grow - </a:t>
                      </a:r>
                      <a:r>
                        <a:rPr lang="en-US" sz="2500" dirty="0" smtClean="0"/>
                        <a:t>Start small</a:t>
                      </a:r>
                      <a:r>
                        <a:rPr lang="en-US" sz="2500" baseline="0" dirty="0" smtClean="0"/>
                        <a:t> (12 drives) and grow to 100s of PBs</a:t>
                      </a:r>
                    </a:p>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aseline="0" dirty="0" smtClean="0">
                          <a:solidFill>
                            <a:srgbClr val="1D4658"/>
                          </a:solidFill>
                        </a:rPr>
                        <a:t>Self balancing ensures consistent performance across all the workloads and users</a:t>
                      </a:r>
                      <a:endParaRPr lang="en-US" sz="2500" dirty="0">
                        <a:solidFill>
                          <a:srgbClr val="1D4658"/>
                        </a:solidFill>
                      </a:endParaRPr>
                    </a:p>
                  </a:txBody>
                  <a:tcPr marL="243777" marR="243777" marT="121888" marB="121888" anchor="ctr"/>
                </a:tc>
              </a:tr>
              <a:tr h="1797798">
                <a:tc>
                  <a:txBody>
                    <a:bodyPr/>
                    <a:lstStyle/>
                    <a:p>
                      <a:r>
                        <a:rPr lang="en-US" sz="2700" dirty="0" smtClean="0"/>
                        <a:t>Built in resiliency</a:t>
                      </a:r>
                      <a:r>
                        <a:rPr lang="en-US" sz="2700" baseline="0" dirty="0" smtClean="0"/>
                        <a:t> with </a:t>
                      </a:r>
                      <a:r>
                        <a:rPr lang="en-US" sz="2700" b="1" dirty="0" smtClean="0">
                          <a:solidFill>
                            <a:schemeClr val="accent3">
                              <a:lumMod val="75000"/>
                            </a:schemeClr>
                          </a:solidFill>
                        </a:rPr>
                        <a:t>Peer Set Protection technology</a:t>
                      </a:r>
                      <a:endParaRPr lang="en-US" sz="2700" b="1" dirty="0">
                        <a:solidFill>
                          <a:schemeClr val="accent3">
                            <a:lumMod val="75000"/>
                          </a:schemeClr>
                        </a:solidFill>
                      </a:endParaRPr>
                    </a:p>
                  </a:txBody>
                  <a:tcPr marL="243777" marR="243777" marT="121888" marB="121888" anchor="ctr"/>
                </a:tc>
                <a:tc>
                  <a:txBody>
                    <a:bodyPr/>
                    <a:lstStyle/>
                    <a:p>
                      <a:r>
                        <a:rPr lang="en-US" sz="2500" dirty="0" smtClean="0"/>
                        <a:t>Automatic data protection</a:t>
                      </a:r>
                      <a:r>
                        <a:rPr lang="en-US" sz="2500" baseline="0" dirty="0" smtClean="0"/>
                        <a:t> with built-in redundancy across multiple nodes and disks </a:t>
                      </a:r>
                      <a:endParaRPr lang="en-US" sz="2500" dirty="0">
                        <a:solidFill>
                          <a:srgbClr val="1D4658"/>
                        </a:solidFill>
                      </a:endParaRPr>
                    </a:p>
                  </a:txBody>
                  <a:tcPr marL="243777" marR="243777" marT="121888" marB="121888" anchor="ctr"/>
                </a:tc>
                <a:tc>
                  <a:txBody>
                    <a:bodyPr/>
                    <a:lstStyle/>
                    <a:p>
                      <a:pPr marL="457200" indent="-457200">
                        <a:buFont typeface="Arial" panose="020B0604020202020204" pitchFamily="34" charset="0"/>
                        <a:buChar char="•"/>
                      </a:pPr>
                      <a:r>
                        <a:rPr lang="en-US" sz="2500" dirty="0" smtClean="0"/>
                        <a:t>No service disruption even if multiple drives fail (</a:t>
                      </a:r>
                      <a:r>
                        <a:rPr lang="en-US" sz="2500" baseline="0" dirty="0" smtClean="0"/>
                        <a:t>traditional RAID can’t survive more than 2 failed drives)</a:t>
                      </a:r>
                    </a:p>
                    <a:p>
                      <a:pPr marL="457200" indent="-457200">
                        <a:buFont typeface="Arial" panose="020B0604020202020204" pitchFamily="34" charset="0"/>
                        <a:buChar char="•"/>
                      </a:pPr>
                      <a:r>
                        <a:rPr lang="en-US" sz="2500" baseline="0" dirty="0" smtClean="0"/>
                        <a:t>Over 3x </a:t>
                      </a:r>
                      <a:r>
                        <a:rPr lang="en-US" sz="2500" dirty="0" smtClean="0"/>
                        <a:t>faster </a:t>
                      </a:r>
                      <a:r>
                        <a:rPr lang="en-US" sz="2500" baseline="0" dirty="0" smtClean="0"/>
                        <a:t>rebuild times on replaced drives</a:t>
                      </a:r>
                      <a:endParaRPr lang="en-US" sz="2500" dirty="0">
                        <a:solidFill>
                          <a:srgbClr val="1D4658"/>
                        </a:solidFill>
                      </a:endParaRPr>
                    </a:p>
                  </a:txBody>
                  <a:tcPr marL="243777" marR="243777" marT="121888" marB="121888" anchor="ctr"/>
                </a:tc>
              </a:tr>
              <a:tr h="2224976">
                <a:tc>
                  <a:txBody>
                    <a:bodyPr/>
                    <a:lstStyle/>
                    <a:p>
                      <a:r>
                        <a:rPr lang="en-US" sz="2700" dirty="0" smtClean="0"/>
                        <a:t>Built-in</a:t>
                      </a:r>
                      <a:r>
                        <a:rPr lang="en-US" sz="2700" baseline="0" dirty="0" smtClean="0"/>
                        <a:t> near </a:t>
                      </a:r>
                      <a:r>
                        <a:rPr lang="en-US" sz="2700" b="1" baseline="0" dirty="0" smtClean="0">
                          <a:solidFill>
                            <a:schemeClr val="accent3">
                              <a:lumMod val="75000"/>
                            </a:schemeClr>
                          </a:solidFill>
                        </a:rPr>
                        <a:t>synchronous data replication </a:t>
                      </a:r>
                      <a:r>
                        <a:rPr lang="en-US" sz="2700" baseline="0" dirty="0" smtClean="0"/>
                        <a:t>and </a:t>
                      </a:r>
                      <a:r>
                        <a:rPr lang="en-US" sz="2700" b="1" kern="1200" baseline="0" dirty="0" smtClean="0">
                          <a:solidFill>
                            <a:schemeClr val="accent3">
                              <a:lumMod val="75000"/>
                            </a:schemeClr>
                          </a:solidFill>
                          <a:latin typeface="+mn-lt"/>
                          <a:ea typeface="+mn-ea"/>
                          <a:cs typeface="+mn-cs"/>
                        </a:rPr>
                        <a:t>Data Migration</a:t>
                      </a:r>
                      <a:r>
                        <a:rPr lang="en-US" sz="2700" baseline="0" dirty="0" smtClean="0"/>
                        <a:t> capability </a:t>
                      </a:r>
                      <a:endParaRPr lang="en-US" sz="2700" dirty="0">
                        <a:solidFill>
                          <a:srgbClr val="1D4658"/>
                        </a:solidFill>
                      </a:endParaRPr>
                    </a:p>
                  </a:txBody>
                  <a:tcPr marL="243777" marR="243777" marT="121888" marB="121888" anchor="ctr"/>
                </a:tc>
                <a:tc>
                  <a:txBody>
                    <a:bodyPr/>
                    <a:lstStyle/>
                    <a:p>
                      <a:r>
                        <a:rPr lang="en-US" sz="2500" dirty="0" smtClean="0">
                          <a:solidFill>
                            <a:srgbClr val="1D4658"/>
                          </a:solidFill>
                        </a:rPr>
                        <a:t>Copy</a:t>
                      </a:r>
                      <a:r>
                        <a:rPr lang="en-US" sz="2500" baseline="0" dirty="0" smtClean="0">
                          <a:solidFill>
                            <a:srgbClr val="1D4658"/>
                          </a:solidFill>
                        </a:rPr>
                        <a:t> your original data and subsequent changes to another SnapScale cluster at very high speed using the built-in parallel replication engine. Data import feature enable ease of migration from heterogeneous NAS.</a:t>
                      </a:r>
                      <a:endParaRPr lang="en-US" sz="2500" dirty="0">
                        <a:solidFill>
                          <a:srgbClr val="1D4658"/>
                        </a:solidFill>
                      </a:endParaRPr>
                    </a:p>
                  </a:txBody>
                  <a:tcPr marL="243777" marR="243777" marT="121888" marB="121888" anchor="ctr"/>
                </a:tc>
                <a:tc>
                  <a:txBody>
                    <a:bodyPr/>
                    <a:lstStyle/>
                    <a:p>
                      <a:pPr marL="457200" indent="-457200">
                        <a:buFont typeface="Arial" panose="020B0604020202020204" pitchFamily="34" charset="0"/>
                        <a:buChar char="•"/>
                      </a:pPr>
                      <a:r>
                        <a:rPr lang="en-US" sz="2500" dirty="0" smtClean="0"/>
                        <a:t>Enjoy peace of mind with data</a:t>
                      </a:r>
                      <a:r>
                        <a:rPr lang="en-US" sz="2500" baseline="0" dirty="0" smtClean="0"/>
                        <a:t> availability in case of system or site failure.</a:t>
                      </a:r>
                    </a:p>
                    <a:p>
                      <a:pPr marL="457200" indent="-457200">
                        <a:buFont typeface="Arial" panose="020B0604020202020204" pitchFamily="34" charset="0"/>
                        <a:buChar char="•"/>
                      </a:pPr>
                      <a:r>
                        <a:rPr lang="en-US" sz="2500" baseline="0" dirty="0" smtClean="0">
                          <a:solidFill>
                            <a:srgbClr val="1D4658"/>
                          </a:solidFill>
                        </a:rPr>
                        <a:t>No additional cost for the replication feature means you save thousands of dollars in SW cost</a:t>
                      </a:r>
                    </a:p>
                    <a:p>
                      <a:pPr marL="457200" indent="-457200">
                        <a:buFont typeface="Arial" panose="020B0604020202020204" pitchFamily="34" charset="0"/>
                        <a:buChar char="•"/>
                      </a:pPr>
                      <a:r>
                        <a:rPr lang="en-US" sz="2500" baseline="0" dirty="0" smtClean="0">
                          <a:solidFill>
                            <a:srgbClr val="1D4658"/>
                          </a:solidFill>
                        </a:rPr>
                        <a:t>No need to spend extra for data migration project.</a:t>
                      </a:r>
                      <a:endParaRPr lang="en-US" sz="2500" dirty="0">
                        <a:solidFill>
                          <a:srgbClr val="1D4658"/>
                        </a:solidFill>
                      </a:endParaRPr>
                    </a:p>
                  </a:txBody>
                  <a:tcPr marL="243777" marR="243777" marT="121888" marB="121888" anchor="ctr"/>
                </a:tc>
              </a:tr>
              <a:tr h="1476330">
                <a:tc>
                  <a:txBody>
                    <a:bodyPr/>
                    <a:lstStyle/>
                    <a:p>
                      <a:r>
                        <a:rPr lang="en-US" sz="2700" dirty="0" smtClean="0">
                          <a:solidFill>
                            <a:srgbClr val="1D4658"/>
                          </a:solidFill>
                        </a:rPr>
                        <a:t>Build </a:t>
                      </a:r>
                      <a:r>
                        <a:rPr lang="en-US" sz="2700" baseline="0" dirty="0" smtClean="0">
                          <a:solidFill>
                            <a:srgbClr val="1D4658"/>
                          </a:solidFill>
                        </a:rPr>
                        <a:t>a </a:t>
                      </a:r>
                      <a:r>
                        <a:rPr lang="en-US" sz="2700" b="1" baseline="0" dirty="0" smtClean="0">
                          <a:solidFill>
                            <a:schemeClr val="accent3">
                              <a:lumMod val="75000"/>
                            </a:schemeClr>
                          </a:solidFill>
                        </a:rPr>
                        <a:t>hybrid cloud with SnapCLOUD</a:t>
                      </a:r>
                      <a:endParaRPr lang="en-US" sz="2700" dirty="0">
                        <a:solidFill>
                          <a:srgbClr val="1D4658"/>
                        </a:solidFill>
                      </a:endParaRPr>
                    </a:p>
                  </a:txBody>
                  <a:tcPr marL="243777" marR="243777" marT="121888" marB="121888" anchor="ctr"/>
                </a:tc>
                <a:tc>
                  <a:txBody>
                    <a:bodyPr/>
                    <a:lstStyle/>
                    <a:p>
                      <a:r>
                        <a:rPr lang="en-US" sz="2500" baseline="0" dirty="0" smtClean="0">
                          <a:solidFill>
                            <a:srgbClr val="1D4658"/>
                          </a:solidFill>
                        </a:rPr>
                        <a:t>Integrate and replicate data on to SnapCLOUD, and ensure business continuity and DR against site level failure.</a:t>
                      </a:r>
                      <a:endParaRPr lang="en-US" sz="2500" dirty="0">
                        <a:solidFill>
                          <a:srgbClr val="1D4658"/>
                        </a:solidFill>
                      </a:endParaRPr>
                    </a:p>
                  </a:txBody>
                  <a:tcPr marL="243777" marR="243777" marT="121888" marB="121888" anchor="ctr"/>
                </a:tc>
                <a:tc>
                  <a:txBody>
                    <a:bodyPr/>
                    <a:lstStyle/>
                    <a:p>
                      <a:pPr marL="457200" indent="-457200">
                        <a:buFont typeface="Arial" panose="020B0604020202020204" pitchFamily="34" charset="0"/>
                        <a:buChar char="•"/>
                      </a:pPr>
                      <a:r>
                        <a:rPr lang="en-US" sz="2500" dirty="0" smtClean="0">
                          <a:solidFill>
                            <a:srgbClr val="1D4658"/>
                          </a:solidFill>
                        </a:rPr>
                        <a:t>Enjoy cloud based</a:t>
                      </a:r>
                      <a:r>
                        <a:rPr lang="en-US" sz="2500" baseline="0" dirty="0" smtClean="0">
                          <a:solidFill>
                            <a:srgbClr val="1D4658"/>
                          </a:solidFill>
                        </a:rPr>
                        <a:t> DR with SnapCLOUD. Common features and tools across Snap family reduce complexity and cost of managing a hybrid cloud.</a:t>
                      </a:r>
                      <a:endParaRPr lang="en-US" sz="2500" dirty="0">
                        <a:solidFill>
                          <a:srgbClr val="1D4658"/>
                        </a:solidFill>
                      </a:endParaRPr>
                    </a:p>
                  </a:txBody>
                  <a:tcPr marL="243777" marR="243777" marT="121888" marB="121888" anchor="ctr"/>
                </a:tc>
              </a:tr>
              <a:tr h="1828737">
                <a:tc>
                  <a:txBody>
                    <a:bodyPr/>
                    <a:lstStyle/>
                    <a:p>
                      <a:r>
                        <a:rPr lang="en-US" sz="2700" dirty="0" smtClean="0">
                          <a:solidFill>
                            <a:srgbClr val="1D4658"/>
                          </a:solidFill>
                        </a:rPr>
                        <a:t>Set up </a:t>
                      </a:r>
                      <a:r>
                        <a:rPr lang="en-US" sz="2700" b="1" dirty="0" smtClean="0">
                          <a:solidFill>
                            <a:schemeClr val="accent4">
                              <a:lumMod val="75000"/>
                            </a:schemeClr>
                          </a:solidFill>
                        </a:rPr>
                        <a:t>a private cloud </a:t>
                      </a:r>
                      <a:r>
                        <a:rPr lang="en-US" sz="2700" dirty="0" smtClean="0">
                          <a:solidFill>
                            <a:srgbClr val="1D4658"/>
                          </a:solidFill>
                        </a:rPr>
                        <a:t>with </a:t>
                      </a:r>
                      <a:r>
                        <a:rPr lang="en-US" sz="2700" dirty="0" err="1" smtClean="0">
                          <a:solidFill>
                            <a:srgbClr val="1D4658"/>
                          </a:solidFill>
                        </a:rPr>
                        <a:t>SnapStorage</a:t>
                      </a:r>
                      <a:r>
                        <a:rPr lang="en-US" sz="2700" dirty="0" smtClean="0">
                          <a:solidFill>
                            <a:srgbClr val="1D4658"/>
                          </a:solidFill>
                        </a:rPr>
                        <a:t> Manager and </a:t>
                      </a:r>
                      <a:r>
                        <a:rPr lang="en-US" sz="2700" dirty="0" err="1" smtClean="0">
                          <a:solidFill>
                            <a:srgbClr val="1D4658"/>
                          </a:solidFill>
                        </a:rPr>
                        <a:t>SnapSync</a:t>
                      </a:r>
                      <a:endParaRPr lang="en-US" sz="2700" dirty="0">
                        <a:solidFill>
                          <a:srgbClr val="1D4658"/>
                        </a:solidFill>
                      </a:endParaRPr>
                    </a:p>
                  </a:txBody>
                  <a:tcPr marL="243777" marR="243777" marT="121888" marB="121888" anchor="ctr"/>
                </a:tc>
                <a:tc>
                  <a:txBody>
                    <a:bodyPr/>
                    <a:lstStyle/>
                    <a:p>
                      <a:r>
                        <a:rPr lang="en-US" sz="2500" baseline="0" dirty="0" smtClean="0">
                          <a:solidFill>
                            <a:srgbClr val="1D4658"/>
                          </a:solidFill>
                        </a:rPr>
                        <a:t>Centrally manage all the Snap family storage appliances with SnapServer Manager. Securely Sync and share files between end-users and devices.</a:t>
                      </a:r>
                      <a:endParaRPr lang="en-US" sz="2500" dirty="0">
                        <a:solidFill>
                          <a:srgbClr val="1D4658"/>
                        </a:solidFill>
                      </a:endParaRPr>
                    </a:p>
                  </a:txBody>
                  <a:tcPr marL="243777" marR="243777" marT="121888" marB="121888" anchor="ctr"/>
                </a:tc>
                <a:tc>
                  <a:txBody>
                    <a:bodyPr/>
                    <a:lstStyle/>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aseline="0" dirty="0" smtClean="0">
                          <a:solidFill>
                            <a:srgbClr val="1D4658"/>
                          </a:solidFill>
                        </a:rPr>
                        <a:t>Keep all your corporate data in your control and protected in a private cloud. </a:t>
                      </a:r>
                    </a:p>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aseline="0" dirty="0" smtClean="0">
                          <a:solidFill>
                            <a:srgbClr val="1D4658"/>
                          </a:solidFill>
                        </a:rPr>
                        <a:t>Sync and share data with users and their devices with Dropbox like simplicity but not cost.</a:t>
                      </a:r>
                      <a:endParaRPr lang="en-US" sz="2500" dirty="0">
                        <a:solidFill>
                          <a:srgbClr val="1D4658"/>
                        </a:solidFill>
                      </a:endParaRPr>
                    </a:p>
                  </a:txBody>
                  <a:tcPr marL="243777" marR="243777" marT="121888" marB="121888" anchor="ctr"/>
                </a:tc>
              </a:tr>
            </a:tbl>
          </a:graphicData>
        </a:graphic>
      </p:graphicFrame>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3061" y="858011"/>
            <a:ext cx="1818718" cy="10323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3692" y="624264"/>
            <a:ext cx="1818718" cy="10323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14320" y="359454"/>
            <a:ext cx="1818718" cy="10323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49721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35866755"/>
              </p:ext>
            </p:extLst>
          </p:nvPr>
        </p:nvGraphicFramePr>
        <p:xfrm>
          <a:off x="1497728" y="1676400"/>
          <a:ext cx="21435300" cy="10928005"/>
        </p:xfrm>
        <a:graphic>
          <a:graphicData uri="http://schemas.openxmlformats.org/drawingml/2006/table">
            <a:tbl>
              <a:tblPr firstRow="1" bandRow="1">
                <a:tableStyleId>{5C22544A-7EE6-4342-B048-85BDC9FD1C3A}</a:tableStyleId>
              </a:tblPr>
              <a:tblGrid>
                <a:gridCol w="9892171"/>
                <a:gridCol w="2935705"/>
                <a:gridCol w="3497179"/>
                <a:gridCol w="2454441"/>
                <a:gridCol w="2655804"/>
              </a:tblGrid>
              <a:tr h="640154">
                <a:tc>
                  <a:txBody>
                    <a:bodyPr/>
                    <a:lstStyle/>
                    <a:p>
                      <a:pPr algn="ctr"/>
                      <a:endParaRPr lang="en-US" sz="2400" dirty="0"/>
                    </a:p>
                  </a:txBody>
                  <a:tcPr marL="102895" marR="102895" marT="137197" marB="137197">
                    <a:lnL w="9525" cap="flat" cmpd="sng" algn="ctr">
                      <a:solidFill>
                        <a:schemeClr val="tx1">
                          <a:lumMod val="25000"/>
                          <a:lumOff val="75000"/>
                        </a:schemeClr>
                      </a:solidFill>
                      <a:prstDash val="solid"/>
                      <a:round/>
                      <a:headEnd type="none" w="med" len="med"/>
                      <a:tailEnd type="none" w="med" len="med"/>
                    </a:lnL>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2400" dirty="0" smtClean="0">
                          <a:solidFill>
                            <a:schemeClr val="tx2"/>
                          </a:solidFill>
                        </a:rPr>
                        <a:t>Sphere3D</a:t>
                      </a:r>
                      <a:endParaRPr lang="en-US" sz="2400" dirty="0">
                        <a:solidFill>
                          <a:schemeClr val="tx2"/>
                        </a:solidFill>
                      </a:endParaRPr>
                    </a:p>
                  </a:txBody>
                  <a:tcPr marL="102895" marR="102895" marT="137197" marB="137197">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2400" dirty="0" smtClean="0">
                          <a:solidFill>
                            <a:schemeClr val="tx2"/>
                          </a:solidFill>
                        </a:rPr>
                        <a:t>Dell-</a:t>
                      </a:r>
                      <a:r>
                        <a:rPr lang="en-US" sz="2400" dirty="0" err="1" smtClean="0">
                          <a:solidFill>
                            <a:schemeClr val="tx2"/>
                          </a:solidFill>
                        </a:rPr>
                        <a:t>Compellant</a:t>
                      </a:r>
                      <a:endParaRPr lang="en-US" sz="2400" dirty="0">
                        <a:solidFill>
                          <a:schemeClr val="tx2"/>
                        </a:solidFill>
                      </a:endParaRPr>
                    </a:p>
                  </a:txBody>
                  <a:tcPr marL="102895" marR="102895" marT="137197" marB="137197">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2400" dirty="0" err="1" smtClean="0">
                          <a:solidFill>
                            <a:schemeClr val="tx2"/>
                          </a:solidFill>
                        </a:rPr>
                        <a:t>NetApp</a:t>
                      </a:r>
                      <a:r>
                        <a:rPr lang="en-US" sz="2400" dirty="0" smtClean="0">
                          <a:solidFill>
                            <a:schemeClr val="tx2"/>
                          </a:solidFill>
                        </a:rPr>
                        <a:t>-FAS</a:t>
                      </a:r>
                      <a:endParaRPr lang="en-US" sz="2400" dirty="0">
                        <a:solidFill>
                          <a:schemeClr val="tx2"/>
                        </a:solidFill>
                      </a:endParaRPr>
                    </a:p>
                  </a:txBody>
                  <a:tcPr marL="102895" marR="102895" marT="137197" marB="137197">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2400" dirty="0" smtClean="0">
                          <a:solidFill>
                            <a:schemeClr val="tx2"/>
                          </a:solidFill>
                        </a:rPr>
                        <a:t>EMC-</a:t>
                      </a:r>
                      <a:r>
                        <a:rPr lang="en-US" sz="2400" dirty="0" err="1" smtClean="0">
                          <a:solidFill>
                            <a:schemeClr val="tx2"/>
                          </a:solidFill>
                        </a:rPr>
                        <a:t>Isilon</a:t>
                      </a:r>
                      <a:endParaRPr lang="en-US" sz="2400" dirty="0">
                        <a:solidFill>
                          <a:schemeClr val="tx2"/>
                        </a:solidFill>
                      </a:endParaRPr>
                    </a:p>
                  </a:txBody>
                  <a:tcPr marL="102895" marR="102895" marT="137197" marB="137197">
                    <a:lnT w="9525" cap="flat" cmpd="sng" algn="ctr">
                      <a:solidFill>
                        <a:schemeClr val="tx1">
                          <a:lumMod val="25000"/>
                          <a:lumOff val="75000"/>
                        </a:schemeClr>
                      </a:solidFill>
                      <a:prstDash val="solid"/>
                      <a:round/>
                      <a:headEnd type="none" w="med" len="med"/>
                      <a:tailEnd type="none" w="med" len="med"/>
                    </a:lnT>
                    <a:solidFill>
                      <a:schemeClr val="bg2"/>
                    </a:solidFill>
                  </a:tcPr>
                </a:tc>
              </a:tr>
              <a:tr h="441995">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2000" b="1" dirty="0" smtClean="0"/>
                        <a:t>Scale</a:t>
                      </a:r>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r>
              <a:tr h="441995">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b="0" dirty="0" smtClean="0"/>
                        <a:t>Maximum</a:t>
                      </a:r>
                      <a:r>
                        <a:rPr lang="en-US" sz="2000" b="0" baseline="0" dirty="0" smtClean="0"/>
                        <a:t> Cluster Capacity</a:t>
                      </a:r>
                      <a:endParaRPr lang="en-US" sz="20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000" dirty="0" smtClean="0"/>
                        <a:t>Over 500PB</a:t>
                      </a:r>
                      <a:endParaRPr lang="en-US" sz="2000" dirty="0"/>
                    </a:p>
                  </a:txBody>
                  <a:tcPr marL="102895" marR="102895" marT="68598" marB="68598"/>
                </a:tc>
                <a:tc>
                  <a:txBody>
                    <a:bodyPr/>
                    <a:lstStyle/>
                    <a:p>
                      <a:pPr algn="ctr"/>
                      <a:r>
                        <a:rPr lang="en-US" sz="2000" dirty="0" smtClean="0"/>
                        <a:t>24PB</a:t>
                      </a:r>
                      <a:endParaRPr lang="en-US" sz="2000" dirty="0"/>
                    </a:p>
                  </a:txBody>
                  <a:tcPr marL="102895" marR="102895" marT="68598" marB="68598"/>
                </a:tc>
                <a:tc>
                  <a:txBody>
                    <a:bodyPr/>
                    <a:lstStyle/>
                    <a:p>
                      <a:pPr algn="ctr"/>
                      <a:r>
                        <a:rPr lang="en-US" sz="2000" dirty="0" smtClean="0"/>
                        <a:t>103PB</a:t>
                      </a:r>
                      <a:endParaRPr lang="en-US" sz="2000" dirty="0"/>
                    </a:p>
                  </a:txBody>
                  <a:tcPr marL="102895" marR="102895" marT="68598" marB="68598"/>
                </a:tc>
                <a:tc>
                  <a:txBody>
                    <a:bodyPr/>
                    <a:lstStyle/>
                    <a:p>
                      <a:pPr algn="ctr"/>
                      <a:r>
                        <a:rPr lang="en-US" sz="2000" dirty="0" smtClean="0"/>
                        <a:t>20PB</a:t>
                      </a:r>
                      <a:endParaRPr lang="en-US" sz="2000" dirty="0"/>
                    </a:p>
                  </a:txBody>
                  <a:tcPr marL="102895" marR="102895" marT="68598" marB="68598"/>
                </a:tc>
              </a:tr>
              <a:tr h="441995">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b="0" baseline="0" dirty="0" smtClean="0"/>
                        <a:t>Maximum Volume Size</a:t>
                      </a:r>
                      <a:endParaRPr lang="en-US" sz="20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000" dirty="0" smtClean="0"/>
                        <a:t>Over 500PB</a:t>
                      </a:r>
                      <a:endParaRPr lang="en-US" sz="2000" dirty="0"/>
                    </a:p>
                  </a:txBody>
                  <a:tcPr marL="102895" marR="102895" marT="68598" marB="68598"/>
                </a:tc>
                <a:tc>
                  <a:txBody>
                    <a:bodyPr/>
                    <a:lstStyle/>
                    <a:p>
                      <a:pPr algn="ctr"/>
                      <a:r>
                        <a:rPr lang="en-US" sz="2000" dirty="0" smtClean="0"/>
                        <a:t>100TB</a:t>
                      </a:r>
                      <a:endParaRPr lang="en-US" sz="2000" dirty="0"/>
                    </a:p>
                  </a:txBody>
                  <a:tcPr marL="102895" marR="102895" marT="68598" marB="68598"/>
                </a:tc>
                <a:tc>
                  <a:txBody>
                    <a:bodyPr/>
                    <a:lstStyle/>
                    <a:p>
                      <a:pPr algn="ctr"/>
                      <a:r>
                        <a:rPr lang="en-US" sz="2000" dirty="0" smtClean="0"/>
                        <a:t>100TB</a:t>
                      </a:r>
                      <a:endParaRPr lang="en-US" sz="2000" dirty="0"/>
                    </a:p>
                  </a:txBody>
                  <a:tcPr marL="102895" marR="102895" marT="68598" marB="68598"/>
                </a:tc>
                <a:tc>
                  <a:txBody>
                    <a:bodyPr/>
                    <a:lstStyle/>
                    <a:p>
                      <a:pPr algn="ctr"/>
                      <a:r>
                        <a:rPr lang="en-US" sz="2000" dirty="0" smtClean="0"/>
                        <a:t>20PB</a:t>
                      </a:r>
                      <a:endParaRPr lang="en-US" sz="2000" dirty="0"/>
                    </a:p>
                  </a:txBody>
                  <a:tcPr marL="102895" marR="102895" marT="68598" marB="68598"/>
                </a:tc>
              </a:tr>
              <a:tr h="441995">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b="0" dirty="0" smtClean="0"/>
                        <a:t>Maximum Number of Nodes</a:t>
                      </a:r>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000" dirty="0" smtClean="0"/>
                        <a:t>64000</a:t>
                      </a:r>
                      <a:endParaRPr lang="en-US" sz="2000" dirty="0"/>
                    </a:p>
                  </a:txBody>
                  <a:tcPr marL="102895" marR="102895" marT="68598" marB="68598"/>
                </a:tc>
                <a:tc>
                  <a:txBody>
                    <a:bodyPr/>
                    <a:lstStyle/>
                    <a:p>
                      <a:pPr algn="ctr"/>
                      <a:r>
                        <a:rPr lang="en-US" sz="2000" dirty="0" smtClean="0"/>
                        <a:t>8</a:t>
                      </a:r>
                      <a:endParaRPr lang="en-US" sz="2000" dirty="0"/>
                    </a:p>
                  </a:txBody>
                  <a:tcPr marL="102895" marR="102895" marT="68598" marB="68598"/>
                </a:tc>
                <a:tc>
                  <a:txBody>
                    <a:bodyPr/>
                    <a:lstStyle/>
                    <a:p>
                      <a:pPr algn="ctr"/>
                      <a:r>
                        <a:rPr lang="en-US" sz="2000" dirty="0" smtClean="0"/>
                        <a:t>24</a:t>
                      </a:r>
                      <a:endParaRPr lang="en-US" sz="2000" dirty="0"/>
                    </a:p>
                  </a:txBody>
                  <a:tcPr marL="102895" marR="102895" marT="68598" marB="68598"/>
                </a:tc>
                <a:tc>
                  <a:txBody>
                    <a:bodyPr/>
                    <a:lstStyle/>
                    <a:p>
                      <a:pPr algn="ctr"/>
                      <a:r>
                        <a:rPr lang="en-US" sz="2000" dirty="0" smtClean="0"/>
                        <a:t>144</a:t>
                      </a:r>
                      <a:endParaRPr lang="en-US" sz="2000" dirty="0"/>
                    </a:p>
                  </a:txBody>
                  <a:tcPr marL="102895" marR="102895" marT="68598" marB="68598"/>
                </a:tc>
              </a:tr>
              <a:tr h="441995">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b="0" dirty="0" err="1" smtClean="0"/>
                        <a:t>Clusterwide</a:t>
                      </a:r>
                      <a:r>
                        <a:rPr lang="en-US" sz="2000" b="0" dirty="0" smtClean="0"/>
                        <a:t> Global Namespace</a:t>
                      </a:r>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000" dirty="0" smtClean="0">
                          <a:sym typeface="Wingdings 2" panose="05020102010507070707" pitchFamily="18" charset="2"/>
                        </a:rPr>
                        <a:t></a:t>
                      </a:r>
                      <a:endParaRPr lang="en-US" sz="2000" dirty="0"/>
                    </a:p>
                  </a:txBody>
                  <a:tcPr marL="102895" marR="102895" marT="68598" marB="68598"/>
                </a:tc>
                <a:tc>
                  <a:txBody>
                    <a:bodyPr/>
                    <a:lstStyle/>
                    <a:p>
                      <a:pPr algn="ctr"/>
                      <a:r>
                        <a:rPr lang="en-US" sz="2000" dirty="0" smtClean="0"/>
                        <a:t>-</a:t>
                      </a:r>
                      <a:endParaRPr lang="en-US" sz="2000" dirty="0"/>
                    </a:p>
                  </a:txBody>
                  <a:tcPr marL="102895" marR="102895" marT="68598" marB="68598"/>
                </a:tc>
                <a:tc>
                  <a:txBody>
                    <a:bodyPr/>
                    <a:lstStyle/>
                    <a:p>
                      <a:pPr algn="ctr"/>
                      <a:r>
                        <a:rPr lang="en-US" sz="2000" dirty="0" smtClean="0"/>
                        <a:t>-</a:t>
                      </a:r>
                      <a:endParaRPr lang="en-US" sz="2000" dirty="0"/>
                    </a:p>
                  </a:txBody>
                  <a:tcPr marL="102895" marR="102895" marT="68598" marB="68598"/>
                </a:tc>
                <a:tc>
                  <a:txBody>
                    <a:bodyPr/>
                    <a:lstStyle/>
                    <a:p>
                      <a:pPr algn="ctr"/>
                      <a:r>
                        <a:rPr lang="en-US" sz="2000" dirty="0" smtClean="0">
                          <a:sym typeface="Wingdings 2" panose="05020102010507070707" pitchFamily="18" charset="2"/>
                        </a:rPr>
                        <a:t></a:t>
                      </a:r>
                      <a:endParaRPr lang="en-US" sz="2000" dirty="0"/>
                    </a:p>
                  </a:txBody>
                  <a:tcPr marL="102895" marR="102895" marT="68598" marB="68598"/>
                </a:tc>
              </a:tr>
              <a:tr h="441995">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2000" b="1" dirty="0" smtClean="0"/>
                        <a:t>Storage Growth</a:t>
                      </a:r>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r>
              <a:tr h="441995">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b="0" dirty="0" smtClean="0"/>
                        <a:t>Smallest</a:t>
                      </a:r>
                      <a:r>
                        <a:rPr lang="en-US" sz="2000" b="0" baseline="0" dirty="0" smtClean="0"/>
                        <a:t> Cluster Size</a:t>
                      </a:r>
                      <a:endParaRPr lang="en-US" sz="20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000" dirty="0" smtClean="0"/>
                        <a:t>12 Drives</a:t>
                      </a:r>
                      <a:endParaRPr lang="en-US" sz="2000" dirty="0"/>
                    </a:p>
                  </a:txBody>
                  <a:tcPr marL="102895" marR="102895" marT="68598" marB="68598"/>
                </a:tc>
                <a:tc>
                  <a:txBody>
                    <a:bodyPr/>
                    <a:lstStyle/>
                    <a:p>
                      <a:pPr algn="ctr"/>
                      <a:r>
                        <a:rPr lang="en-US" sz="2000" dirty="0" smtClean="0"/>
                        <a:t>Not Specified</a:t>
                      </a:r>
                      <a:endParaRPr lang="en-US" sz="2000" dirty="0"/>
                    </a:p>
                  </a:txBody>
                  <a:tcPr marL="102895" marR="102895" marT="68598" marB="68598"/>
                </a:tc>
                <a:tc>
                  <a:txBody>
                    <a:bodyPr/>
                    <a:lstStyle/>
                    <a:p>
                      <a:pPr algn="ctr"/>
                      <a:r>
                        <a:rPr lang="en-US" sz="2000" smtClean="0"/>
                        <a:t>Not</a:t>
                      </a:r>
                      <a:r>
                        <a:rPr lang="en-US" sz="2000" baseline="0" smtClean="0"/>
                        <a:t> Specified</a:t>
                      </a:r>
                      <a:endParaRPr lang="en-US" sz="2000" dirty="0"/>
                    </a:p>
                  </a:txBody>
                  <a:tcPr marL="102895" marR="102895" marT="68598" marB="68598"/>
                </a:tc>
                <a:tc>
                  <a:txBody>
                    <a:bodyPr/>
                    <a:lstStyle/>
                    <a:p>
                      <a:pPr algn="ctr"/>
                      <a:r>
                        <a:rPr lang="en-US" sz="2000" dirty="0" smtClean="0"/>
                        <a:t>36 Drives</a:t>
                      </a:r>
                      <a:endParaRPr lang="en-US" sz="2000" dirty="0"/>
                    </a:p>
                  </a:txBody>
                  <a:tcPr marL="102895" marR="102895" marT="68598" marB="68598"/>
                </a:tc>
              </a:tr>
              <a:tr h="441995">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b="0" dirty="0" smtClean="0"/>
                        <a:t>Auto</a:t>
                      </a:r>
                      <a:r>
                        <a:rPr lang="en-US" sz="2000" b="0" baseline="0" dirty="0" smtClean="0"/>
                        <a:t> Data Balancing</a:t>
                      </a:r>
                      <a:endParaRPr lang="en-US" sz="20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000" dirty="0" smtClean="0">
                          <a:sym typeface="Wingdings 2" panose="05020102010507070707" pitchFamily="18" charset="2"/>
                        </a:rPr>
                        <a:t></a:t>
                      </a:r>
                      <a:endParaRPr lang="en-US" sz="2000" dirty="0"/>
                    </a:p>
                  </a:txBody>
                  <a:tcPr marL="102895" marR="102895" marT="68598" marB="68598"/>
                </a:tc>
                <a:tc>
                  <a:txBody>
                    <a:bodyPr/>
                    <a:lstStyle/>
                    <a:p>
                      <a:pPr algn="ctr"/>
                      <a:r>
                        <a:rPr lang="en-US" sz="2000" dirty="0" smtClean="0"/>
                        <a:t>-</a:t>
                      </a:r>
                      <a:endParaRPr lang="en-US" sz="2000" dirty="0"/>
                    </a:p>
                  </a:txBody>
                  <a:tcPr marL="102895" marR="102895" marT="68598" marB="68598"/>
                </a:tc>
                <a:tc>
                  <a:txBody>
                    <a:bodyPr/>
                    <a:lstStyle/>
                    <a:p>
                      <a:pPr algn="ctr"/>
                      <a:r>
                        <a:rPr lang="en-US" sz="2000" dirty="0" smtClean="0"/>
                        <a:t>-</a:t>
                      </a:r>
                      <a:endParaRPr lang="en-US" sz="2000" dirty="0"/>
                    </a:p>
                  </a:txBody>
                  <a:tcPr marL="102895" marR="102895" marT="68598" marB="68598"/>
                </a:tc>
                <a:tc>
                  <a:txBody>
                    <a:bodyPr/>
                    <a:lstStyle/>
                    <a:p>
                      <a:pPr algn="ctr"/>
                      <a:r>
                        <a:rPr lang="en-US" sz="2000" dirty="0" smtClean="0">
                          <a:sym typeface="Wingdings 2" panose="05020102010507070707" pitchFamily="18" charset="2"/>
                        </a:rPr>
                        <a:t></a:t>
                      </a:r>
                      <a:endParaRPr lang="en-US" sz="2000" dirty="0"/>
                    </a:p>
                  </a:txBody>
                  <a:tcPr marL="102895" marR="102895" marT="68598" marB="68598"/>
                </a:tc>
              </a:tr>
              <a:tr h="441995">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b="0" dirty="0" smtClean="0"/>
                        <a:t>Auto</a:t>
                      </a:r>
                      <a:r>
                        <a:rPr lang="en-US" sz="2000" b="0" baseline="0" dirty="0" smtClean="0"/>
                        <a:t> Performance Balancing</a:t>
                      </a:r>
                      <a:endParaRPr lang="en-US" sz="20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000" dirty="0" smtClean="0">
                          <a:sym typeface="Wingdings 2" panose="05020102010507070707" pitchFamily="18" charset="2"/>
                        </a:rPr>
                        <a:t></a:t>
                      </a:r>
                      <a:endParaRPr lang="en-US" sz="2000" dirty="0"/>
                    </a:p>
                  </a:txBody>
                  <a:tcPr marL="102895" marR="102895" marT="68598" marB="68598"/>
                </a:tc>
                <a:tc>
                  <a:txBody>
                    <a:bodyPr/>
                    <a:lstStyle/>
                    <a:p>
                      <a:pPr algn="ctr"/>
                      <a:r>
                        <a:rPr lang="en-US" sz="2000" dirty="0" smtClean="0"/>
                        <a:t>-</a:t>
                      </a:r>
                      <a:endParaRPr lang="en-US" sz="2000" dirty="0"/>
                    </a:p>
                  </a:txBody>
                  <a:tcPr marL="102895" marR="102895" marT="68598" marB="68598"/>
                </a:tc>
                <a:tc>
                  <a:txBody>
                    <a:bodyPr/>
                    <a:lstStyle/>
                    <a:p>
                      <a:pPr algn="ctr"/>
                      <a:r>
                        <a:rPr lang="en-US" sz="2000" dirty="0" smtClean="0"/>
                        <a:t>N-</a:t>
                      </a:r>
                      <a:endParaRPr lang="en-US" sz="2000" dirty="0"/>
                    </a:p>
                  </a:txBody>
                  <a:tcPr marL="102895" marR="102895" marT="68598" marB="68598"/>
                </a:tc>
                <a:tc>
                  <a:txBody>
                    <a:bodyPr/>
                    <a:lstStyle/>
                    <a:p>
                      <a:pPr algn="ctr"/>
                      <a:r>
                        <a:rPr lang="en-US" sz="2000" dirty="0" smtClean="0">
                          <a:sym typeface="Wingdings 2" panose="05020102010507070707" pitchFamily="18" charset="2"/>
                        </a:rPr>
                        <a:t></a:t>
                      </a:r>
                      <a:endParaRPr lang="en-US" sz="2000" dirty="0"/>
                    </a:p>
                  </a:txBody>
                  <a:tcPr marL="102895" marR="102895" marT="68598" marB="68598"/>
                </a:tc>
              </a:tr>
              <a:tr h="441995">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2000" b="1" dirty="0" smtClean="0"/>
                        <a:t>Data Mobility and Data</a:t>
                      </a:r>
                      <a:r>
                        <a:rPr lang="en-US" sz="2000" b="1" baseline="0" dirty="0" smtClean="0"/>
                        <a:t> Migration</a:t>
                      </a:r>
                      <a:endParaRPr lang="en-US" sz="2000" b="1"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r>
              <a:tr h="441995">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b="0" dirty="0" smtClean="0"/>
                        <a:t>Built in data migration</a:t>
                      </a:r>
                      <a:r>
                        <a:rPr lang="en-US" sz="2000" b="0" baseline="0" dirty="0" smtClean="0"/>
                        <a:t> capability from heterogeneous storage arrays</a:t>
                      </a:r>
                      <a:endParaRPr lang="en-US" sz="20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chemeClr val="accent2">
                        <a:lumMod val="20000"/>
                        <a:lumOff val="80000"/>
                      </a:schemeClr>
                    </a:solidFil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2000" dirty="0" smtClean="0">
                          <a:sym typeface="Wingdings 2" panose="05020102010507070707" pitchFamily="18" charset="2"/>
                        </a:rPr>
                        <a:t></a:t>
                      </a:r>
                      <a:endParaRPr lang="en-US" sz="2000" dirty="0" smtClean="0"/>
                    </a:p>
                  </a:txBody>
                  <a:tcPr marL="102895" marR="102895" marT="68598" marB="68598">
                    <a:solidFill>
                      <a:schemeClr val="accent2">
                        <a:lumMod val="20000"/>
                        <a:lumOff val="80000"/>
                      </a:schemeClr>
                    </a:solidFill>
                  </a:tcPr>
                </a:tc>
                <a:tc>
                  <a:txBody>
                    <a:bodyPr/>
                    <a:lstStyle/>
                    <a:p>
                      <a:pPr algn="ctr"/>
                      <a:r>
                        <a:rPr lang="en-US" sz="2000" dirty="0" smtClean="0"/>
                        <a:t>-</a:t>
                      </a:r>
                      <a:endParaRPr lang="en-US" sz="2000" dirty="0"/>
                    </a:p>
                  </a:txBody>
                  <a:tcPr marL="102895" marR="102895" marT="68598" marB="68598">
                    <a:solidFill>
                      <a:schemeClr val="accent2">
                        <a:lumMod val="20000"/>
                        <a:lumOff val="80000"/>
                      </a:schemeClr>
                    </a:solidFill>
                  </a:tcPr>
                </a:tc>
                <a:tc>
                  <a:txBody>
                    <a:bodyPr/>
                    <a:lstStyle/>
                    <a:p>
                      <a:pPr algn="ctr"/>
                      <a:r>
                        <a:rPr lang="en-US" sz="2000" dirty="0" smtClean="0"/>
                        <a:t>-</a:t>
                      </a:r>
                      <a:endParaRPr lang="en-US" sz="2000" dirty="0"/>
                    </a:p>
                  </a:txBody>
                  <a:tcPr marL="102895" marR="102895" marT="68598" marB="68598">
                    <a:solidFill>
                      <a:schemeClr val="accent2">
                        <a:lumMod val="20000"/>
                        <a:lumOff val="80000"/>
                      </a:schemeClr>
                    </a:solidFill>
                  </a:tcPr>
                </a:tc>
                <a:tc>
                  <a:txBody>
                    <a:bodyPr/>
                    <a:lstStyle/>
                    <a:p>
                      <a:pPr algn="ctr"/>
                      <a:r>
                        <a:rPr lang="en-US" sz="2000" dirty="0" smtClean="0"/>
                        <a:t>-</a:t>
                      </a:r>
                      <a:endParaRPr lang="en-US" sz="2000" dirty="0"/>
                    </a:p>
                  </a:txBody>
                  <a:tcPr marL="102895" marR="102895" marT="68598" marB="68598">
                    <a:solidFill>
                      <a:schemeClr val="accent2">
                        <a:lumMod val="20000"/>
                        <a:lumOff val="80000"/>
                      </a:schemeClr>
                    </a:solidFill>
                  </a:tcPr>
                </a:tc>
              </a:tr>
              <a:tr h="441995">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b="0" dirty="0" smtClean="0"/>
                        <a:t>Built-in</a:t>
                      </a:r>
                      <a:r>
                        <a:rPr lang="en-US" sz="2000" b="0" baseline="0" dirty="0" smtClean="0"/>
                        <a:t> sync and share capability between storage systems and end-user devices</a:t>
                      </a:r>
                      <a:endParaRPr lang="en-US" sz="20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rgbClr val="E3F6F9"/>
                    </a:solidFill>
                  </a:tcPr>
                </a:tc>
                <a:tc>
                  <a:txBody>
                    <a:bodyPr/>
                    <a:lstStyle/>
                    <a:p>
                      <a:pPr algn="ctr"/>
                      <a:r>
                        <a:rPr lang="en-US" sz="2000" dirty="0" smtClean="0">
                          <a:sym typeface="Wingdings 2" panose="05020102010507070707" pitchFamily="18" charset="2"/>
                        </a:rPr>
                        <a:t></a:t>
                      </a:r>
                      <a:endParaRPr lang="en-US" sz="2000" dirty="0"/>
                    </a:p>
                  </a:txBody>
                  <a:tcPr marL="102895" marR="102895" marT="68598" marB="68598">
                    <a:solidFill>
                      <a:srgbClr val="E3F6F9"/>
                    </a:solidFill>
                  </a:tcPr>
                </a:tc>
                <a:tc>
                  <a:txBody>
                    <a:bodyPr/>
                    <a:lstStyle/>
                    <a:p>
                      <a:pPr algn="ctr"/>
                      <a:r>
                        <a:rPr lang="en-US" sz="2000" dirty="0" smtClean="0"/>
                        <a:t>-</a:t>
                      </a:r>
                      <a:endParaRPr lang="en-US" sz="2000" dirty="0"/>
                    </a:p>
                  </a:txBody>
                  <a:tcPr marL="102895" marR="102895" marT="68598" marB="68598">
                    <a:solidFill>
                      <a:srgbClr val="E3F6F9"/>
                    </a:solidFill>
                  </a:tcPr>
                </a:tc>
                <a:tc>
                  <a:txBody>
                    <a:bodyPr/>
                    <a:lstStyle/>
                    <a:p>
                      <a:pPr algn="ctr"/>
                      <a:r>
                        <a:rPr lang="en-US" sz="2000" dirty="0" smtClean="0"/>
                        <a:t>-</a:t>
                      </a:r>
                      <a:endParaRPr lang="en-US" sz="2000" dirty="0"/>
                    </a:p>
                  </a:txBody>
                  <a:tcPr marL="102895" marR="102895" marT="68598" marB="68598">
                    <a:solidFill>
                      <a:srgbClr val="E3F6F9"/>
                    </a:solidFill>
                  </a:tcPr>
                </a:tc>
                <a:tc>
                  <a:txBody>
                    <a:bodyPr/>
                    <a:lstStyle/>
                    <a:p>
                      <a:pPr algn="ctr"/>
                      <a:r>
                        <a:rPr lang="en-US" sz="2000" dirty="0" smtClean="0"/>
                        <a:t>-</a:t>
                      </a:r>
                      <a:endParaRPr lang="en-US" sz="2000" dirty="0"/>
                    </a:p>
                  </a:txBody>
                  <a:tcPr marL="102895" marR="102895" marT="68598" marB="68598">
                    <a:solidFill>
                      <a:srgbClr val="E3F6F9"/>
                    </a:solidFill>
                  </a:tcPr>
                </a:tc>
              </a:tr>
              <a:tr h="441995">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2000" b="1" dirty="0" smtClean="0"/>
                        <a:t>Cloud integration</a:t>
                      </a:r>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chemeClr val="accent4">
                        <a:lumMod val="60000"/>
                        <a:lumOff val="40000"/>
                      </a:schemeClr>
                    </a:solidFill>
                  </a:tcPr>
                </a:tc>
                <a:tc>
                  <a:txBody>
                    <a:bodyPr/>
                    <a:lstStyle/>
                    <a:p>
                      <a:pPr algn="ctr"/>
                      <a:endParaRPr lang="en-US" sz="2000" dirty="0"/>
                    </a:p>
                  </a:txBody>
                  <a:tcPr marL="102895" marR="102895" marT="68598" marB="68598">
                    <a:solidFill>
                      <a:schemeClr val="accent4">
                        <a:lumMod val="60000"/>
                        <a:lumOff val="40000"/>
                      </a:schemeClr>
                    </a:solidFill>
                  </a:tcPr>
                </a:tc>
                <a:tc>
                  <a:txBody>
                    <a:bodyPr/>
                    <a:lstStyle/>
                    <a:p>
                      <a:pPr algn="ctr"/>
                      <a:endParaRPr lang="en-US" sz="2000" dirty="0"/>
                    </a:p>
                  </a:txBody>
                  <a:tcPr marL="102895" marR="102895" marT="68598" marB="68598">
                    <a:solidFill>
                      <a:schemeClr val="accent4">
                        <a:lumMod val="60000"/>
                        <a:lumOff val="40000"/>
                      </a:schemeClr>
                    </a:solidFill>
                  </a:tcPr>
                </a:tc>
                <a:tc>
                  <a:txBody>
                    <a:bodyPr/>
                    <a:lstStyle/>
                    <a:p>
                      <a:pPr algn="ctr"/>
                      <a:endParaRPr lang="en-US" sz="2000" dirty="0"/>
                    </a:p>
                  </a:txBody>
                  <a:tcPr marL="102895" marR="102895" marT="68598" marB="68598">
                    <a:solidFill>
                      <a:schemeClr val="accent4">
                        <a:lumMod val="60000"/>
                        <a:lumOff val="40000"/>
                      </a:schemeClr>
                    </a:solidFill>
                  </a:tcPr>
                </a:tc>
                <a:tc>
                  <a:txBody>
                    <a:bodyPr/>
                    <a:lstStyle/>
                    <a:p>
                      <a:pPr algn="ctr"/>
                      <a:endParaRPr lang="en-US" sz="2000" dirty="0"/>
                    </a:p>
                  </a:txBody>
                  <a:tcPr marL="102895" marR="102895" marT="68598" marB="68598">
                    <a:solidFill>
                      <a:schemeClr val="accent4">
                        <a:lumMod val="60000"/>
                        <a:lumOff val="40000"/>
                      </a:schemeClr>
                    </a:solidFill>
                  </a:tcPr>
                </a:tc>
              </a:tr>
              <a:tr h="441995">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b="0" dirty="0" smtClean="0"/>
                        <a:t>Replication</a:t>
                      </a:r>
                      <a:r>
                        <a:rPr lang="en-US" sz="2000" b="0" baseline="0" dirty="0" smtClean="0"/>
                        <a:t> with cloud instance</a:t>
                      </a:r>
                      <a:endParaRPr lang="en-US" sz="20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chemeClr val="accent4">
                        <a:lumMod val="20000"/>
                        <a:lumOff val="80000"/>
                      </a:schemeClr>
                    </a:solidFil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2000" dirty="0" smtClean="0">
                          <a:sym typeface="Wingdings 2" panose="05020102010507070707" pitchFamily="18" charset="2"/>
                        </a:rPr>
                        <a:t></a:t>
                      </a:r>
                      <a:endParaRPr lang="en-US" sz="2000" dirty="0" smtClean="0"/>
                    </a:p>
                  </a:txBody>
                  <a:tcPr marL="102895" marR="102895" marT="68598" marB="68598">
                    <a:solidFill>
                      <a:schemeClr val="accent4">
                        <a:lumMod val="20000"/>
                        <a:lumOff val="80000"/>
                      </a:schemeClr>
                    </a:solidFill>
                  </a:tcPr>
                </a:tc>
                <a:tc>
                  <a:txBody>
                    <a:bodyPr/>
                    <a:lstStyle/>
                    <a:p>
                      <a:pPr algn="ctr"/>
                      <a:r>
                        <a:rPr lang="en-US" sz="2000" dirty="0" smtClean="0"/>
                        <a:t>-</a:t>
                      </a:r>
                      <a:endParaRPr lang="en-US" sz="2000" dirty="0"/>
                    </a:p>
                  </a:txBody>
                  <a:tcPr marL="102895" marR="102895" marT="68598" marB="68598">
                    <a:solidFill>
                      <a:schemeClr val="accent4">
                        <a:lumMod val="20000"/>
                        <a:lumOff val="80000"/>
                      </a:schemeClr>
                    </a:solidFil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2000" dirty="0" smtClean="0">
                          <a:sym typeface="Wingdings 2" panose="05020102010507070707" pitchFamily="18" charset="2"/>
                        </a:rPr>
                        <a:t></a:t>
                      </a:r>
                      <a:endParaRPr lang="en-US" sz="2000" dirty="0" smtClean="0"/>
                    </a:p>
                  </a:txBody>
                  <a:tcPr marL="102895" marR="102895" marT="68598" marB="68598">
                    <a:solidFill>
                      <a:schemeClr val="accent4">
                        <a:lumMod val="20000"/>
                        <a:lumOff val="80000"/>
                      </a:schemeClr>
                    </a:solidFill>
                  </a:tcPr>
                </a:tc>
                <a:tc>
                  <a:txBody>
                    <a:bodyPr/>
                    <a:lstStyle/>
                    <a:p>
                      <a:pPr algn="ctr"/>
                      <a:r>
                        <a:rPr lang="en-US" sz="2000" dirty="0" smtClean="0"/>
                        <a:t>-</a:t>
                      </a:r>
                      <a:endParaRPr lang="en-US" sz="2000" dirty="0"/>
                    </a:p>
                  </a:txBody>
                  <a:tcPr marL="102895" marR="102895" marT="68598" marB="68598">
                    <a:solidFill>
                      <a:schemeClr val="accent4">
                        <a:lumMod val="20000"/>
                        <a:lumOff val="80000"/>
                      </a:schemeClr>
                    </a:solidFill>
                  </a:tcPr>
                </a:tc>
              </a:tr>
              <a:tr h="441995">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2000" b="1" dirty="0" smtClean="0"/>
                        <a:t>Fault Tolerance</a:t>
                      </a:r>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r>
              <a:tr h="441995">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b="0" dirty="0" smtClean="0"/>
                        <a:t>Number</a:t>
                      </a:r>
                      <a:r>
                        <a:rPr lang="en-US" sz="2000" b="0" baseline="0" dirty="0" smtClean="0"/>
                        <a:t> of Drive Failures Tolerated before losing data access</a:t>
                      </a:r>
                      <a:endParaRPr lang="en-US" sz="20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000" dirty="0" smtClean="0"/>
                        <a:t>50% of Drives</a:t>
                      </a:r>
                      <a:endParaRPr lang="en-US" sz="2000" dirty="0"/>
                    </a:p>
                  </a:txBody>
                  <a:tcPr marL="102895" marR="102895" marT="68598" marB="68598"/>
                </a:tc>
                <a:tc>
                  <a:txBody>
                    <a:bodyPr/>
                    <a:lstStyle/>
                    <a:p>
                      <a:pPr algn="ctr"/>
                      <a:r>
                        <a:rPr lang="en-US" sz="2000" dirty="0" smtClean="0"/>
                        <a:t>2 in RAID group</a:t>
                      </a:r>
                      <a:endParaRPr lang="en-US" sz="2000" dirty="0"/>
                    </a:p>
                  </a:txBody>
                  <a:tcPr marL="102895" marR="102895" marT="68598" marB="68598"/>
                </a:tc>
                <a:tc>
                  <a:txBody>
                    <a:bodyPr/>
                    <a:lstStyle/>
                    <a:p>
                      <a:pPr algn="ctr"/>
                      <a:r>
                        <a:rPr lang="en-US" sz="2000" dirty="0" smtClean="0"/>
                        <a:t>2 in RAID group</a:t>
                      </a:r>
                      <a:endParaRPr lang="en-US" sz="2000" dirty="0"/>
                    </a:p>
                  </a:txBody>
                  <a:tcPr marL="102895" marR="102895" marT="68598" marB="68598"/>
                </a:tc>
                <a:tc>
                  <a:txBody>
                    <a:bodyPr/>
                    <a:lstStyle/>
                    <a:p>
                      <a:pPr algn="ctr"/>
                      <a:r>
                        <a:rPr lang="en-US" sz="2000" dirty="0" smtClean="0"/>
                        <a:t>2 in storage pool</a:t>
                      </a:r>
                      <a:endParaRPr lang="en-US" sz="2000" dirty="0"/>
                    </a:p>
                  </a:txBody>
                  <a:tcPr marL="102895" marR="102895" marT="68598" marB="68598"/>
                </a:tc>
              </a:tr>
              <a:tr h="441995">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b="0" dirty="0" smtClean="0"/>
                        <a:t>Node</a:t>
                      </a:r>
                      <a:r>
                        <a:rPr lang="en-US" sz="2000" b="0" baseline="0" dirty="0" smtClean="0"/>
                        <a:t> Failures Tolerated</a:t>
                      </a:r>
                      <a:endParaRPr lang="en-US" sz="20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000" dirty="0" err="1" smtClean="0"/>
                        <a:t>Upto</a:t>
                      </a:r>
                      <a:r>
                        <a:rPr lang="en-US" sz="2000" dirty="0" smtClean="0"/>
                        <a:t> 2</a:t>
                      </a:r>
                      <a:endParaRPr lang="en-US" sz="2000" dirty="0"/>
                    </a:p>
                  </a:txBody>
                  <a:tcPr marL="102895" marR="102895" marT="68598" marB="68598"/>
                </a:tc>
                <a:tc>
                  <a:txBody>
                    <a:bodyPr/>
                    <a:lstStyle/>
                    <a:p>
                      <a:pPr algn="ctr"/>
                      <a:r>
                        <a:rPr lang="en-US" sz="2000" dirty="0" err="1" smtClean="0"/>
                        <a:t>Upto</a:t>
                      </a:r>
                      <a:r>
                        <a:rPr lang="en-US" sz="2000" dirty="0" smtClean="0"/>
                        <a:t> 1 in HA pair</a:t>
                      </a:r>
                      <a:endParaRPr lang="en-US" sz="2000" dirty="0"/>
                    </a:p>
                  </a:txBody>
                  <a:tcPr marL="102895" marR="102895" marT="68598" marB="68598"/>
                </a:tc>
                <a:tc>
                  <a:txBody>
                    <a:bodyPr/>
                    <a:lstStyle/>
                    <a:p>
                      <a:pPr algn="ctr"/>
                      <a:r>
                        <a:rPr lang="en-US" sz="2000" dirty="0" err="1" smtClean="0"/>
                        <a:t>Upto</a:t>
                      </a:r>
                      <a:r>
                        <a:rPr lang="en-US" sz="2000" dirty="0" smtClean="0"/>
                        <a:t> 1 in HA pair</a:t>
                      </a:r>
                      <a:endParaRPr lang="en-US" sz="2000" dirty="0"/>
                    </a:p>
                  </a:txBody>
                  <a:tcPr marL="102895" marR="102895" marT="68598" marB="68598"/>
                </a:tc>
                <a:tc>
                  <a:txBody>
                    <a:bodyPr/>
                    <a:lstStyle/>
                    <a:p>
                      <a:pPr algn="ctr"/>
                      <a:r>
                        <a:rPr lang="en-US" sz="2000" dirty="0" smtClean="0"/>
                        <a:t>Varies</a:t>
                      </a:r>
                      <a:endParaRPr lang="en-US" sz="2000" dirty="0"/>
                    </a:p>
                  </a:txBody>
                  <a:tcPr marL="102895" marR="102895" marT="68598" marB="68598"/>
                </a:tc>
              </a:tr>
              <a:tr h="441995">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2000" b="1" dirty="0" smtClean="0"/>
                        <a:t>Replication</a:t>
                      </a:r>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2000"/>
                    </a:p>
                  </a:txBody>
                  <a:tcPr marL="102895" marR="102895" marT="68598" marB="68598">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r>
              <a:tr h="441995">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b="0" dirty="0" smtClean="0"/>
                        <a:t>Continuous Replication</a:t>
                      </a:r>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000" dirty="0" smtClean="0">
                          <a:sym typeface="Wingdings 2" panose="05020102010507070707" pitchFamily="18" charset="2"/>
                        </a:rPr>
                        <a:t></a:t>
                      </a:r>
                      <a:endParaRPr lang="en-US" sz="2000" dirty="0"/>
                    </a:p>
                  </a:txBody>
                  <a:tcPr marL="102895" marR="102895" marT="68598" marB="68598"/>
                </a:tc>
                <a:tc>
                  <a:txBody>
                    <a:bodyPr/>
                    <a:lstStyle/>
                    <a:p>
                      <a:pPr algn="ctr"/>
                      <a:r>
                        <a:rPr lang="en-US" sz="2000" dirty="0" smtClean="0">
                          <a:sym typeface="Wingdings 2" panose="05020102010507070707" pitchFamily="18" charset="2"/>
                        </a:rPr>
                        <a:t></a:t>
                      </a:r>
                      <a:endParaRPr lang="en-US" sz="2000" dirty="0"/>
                    </a:p>
                  </a:txBody>
                  <a:tcPr marL="102895" marR="102895" marT="68598" marB="68598"/>
                </a:tc>
                <a:tc>
                  <a:txBody>
                    <a:bodyPr/>
                    <a:lstStyle/>
                    <a:p>
                      <a:pPr algn="ctr"/>
                      <a:r>
                        <a:rPr lang="en-US" sz="2000" dirty="0" smtClean="0">
                          <a:sym typeface="Wingdings 2" panose="05020102010507070707" pitchFamily="18" charset="2"/>
                        </a:rPr>
                        <a:t></a:t>
                      </a:r>
                      <a:endParaRPr lang="en-US" sz="2000" dirty="0"/>
                    </a:p>
                  </a:txBody>
                  <a:tcPr marL="102895" marR="102895" marT="68598" marB="68598"/>
                </a:tc>
                <a:tc>
                  <a:txBody>
                    <a:bodyPr/>
                    <a:lstStyle/>
                    <a:p>
                      <a:pPr algn="ctr"/>
                      <a:r>
                        <a:rPr lang="en-US" sz="2000" dirty="0" smtClean="0">
                          <a:sym typeface="Wingdings 2" panose="05020102010507070707" pitchFamily="18" charset="2"/>
                        </a:rPr>
                        <a:t></a:t>
                      </a:r>
                      <a:endParaRPr lang="en-US" sz="2000" dirty="0"/>
                    </a:p>
                  </a:txBody>
                  <a:tcPr marL="102895" marR="102895" marT="68598" marB="68598"/>
                </a:tc>
              </a:tr>
              <a:tr h="441995">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b="0" dirty="0" smtClean="0"/>
                        <a:t>High</a:t>
                      </a:r>
                      <a:r>
                        <a:rPr lang="en-US" sz="2000" b="0" baseline="0" dirty="0" smtClean="0"/>
                        <a:t> Performance – Near Sync</a:t>
                      </a:r>
                      <a:endParaRPr lang="en-US" sz="20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000" dirty="0" smtClean="0">
                          <a:sym typeface="Wingdings 2" panose="05020102010507070707" pitchFamily="18" charset="2"/>
                        </a:rPr>
                        <a:t></a:t>
                      </a:r>
                      <a:endParaRPr lang="en-US" sz="2000" dirty="0"/>
                    </a:p>
                  </a:txBody>
                  <a:tcPr marL="102895" marR="102895" marT="68598" marB="68598"/>
                </a:tc>
                <a:tc>
                  <a:txBody>
                    <a:bodyPr/>
                    <a:lstStyle/>
                    <a:p>
                      <a:pPr algn="ctr"/>
                      <a:r>
                        <a:rPr lang="en-US" sz="2000" dirty="0" smtClean="0"/>
                        <a:t>-</a:t>
                      </a:r>
                      <a:endParaRPr lang="en-US" sz="2000" dirty="0"/>
                    </a:p>
                  </a:txBody>
                  <a:tcPr marL="102895" marR="102895" marT="68598" marB="68598"/>
                </a:tc>
                <a:tc>
                  <a:txBody>
                    <a:bodyPr/>
                    <a:lstStyle/>
                    <a:p>
                      <a:pPr algn="ctr"/>
                      <a:r>
                        <a:rPr lang="en-US" sz="2000" dirty="0" smtClean="0">
                          <a:sym typeface="Wingdings 2" panose="05020102010507070707" pitchFamily="18" charset="2"/>
                        </a:rPr>
                        <a:t></a:t>
                      </a:r>
                      <a:endParaRPr lang="en-US" sz="2000" dirty="0"/>
                    </a:p>
                  </a:txBody>
                  <a:tcPr marL="102895" marR="102895" marT="68598" marB="68598"/>
                </a:tc>
                <a:tc>
                  <a:txBody>
                    <a:bodyPr/>
                    <a:lstStyle/>
                    <a:p>
                      <a:pPr algn="ctr"/>
                      <a:r>
                        <a:rPr lang="en-US" sz="2000" dirty="0" smtClean="0"/>
                        <a:t>-</a:t>
                      </a:r>
                      <a:endParaRPr lang="en-US" sz="2000" dirty="0"/>
                    </a:p>
                  </a:txBody>
                  <a:tcPr marL="102895" marR="102895" marT="68598" marB="68598"/>
                </a:tc>
              </a:tr>
              <a:tr h="441995">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2000" b="1" dirty="0" smtClean="0"/>
                        <a:t>Seamles</a:t>
                      </a:r>
                      <a:r>
                        <a:rPr lang="en-US" sz="2000" b="1" baseline="0" dirty="0" smtClean="0"/>
                        <a:t>s integration between </a:t>
                      </a:r>
                      <a:r>
                        <a:rPr lang="en-US" sz="2000" b="1" dirty="0" smtClean="0"/>
                        <a:t>Remote Office &amp; Central Data Center</a:t>
                      </a:r>
                    </a:p>
                  </a:txBody>
                  <a:tcPr marL="102895" marR="102895" marT="68598" marB="68598">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c>
                  <a:txBody>
                    <a:bodyPr/>
                    <a:lstStyle/>
                    <a:p>
                      <a:pPr algn="ctr"/>
                      <a:endParaRPr lang="en-US" sz="2000" dirty="0"/>
                    </a:p>
                  </a:txBody>
                  <a:tcPr marL="102895" marR="102895" marT="68598" marB="68598">
                    <a:solidFill>
                      <a:schemeClr val="accent3">
                        <a:lumMod val="60000"/>
                        <a:lumOff val="40000"/>
                      </a:schemeClr>
                    </a:solidFill>
                  </a:tcPr>
                </a:tc>
              </a:tr>
              <a:tr h="441995">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b="0" dirty="0" smtClean="0"/>
                        <a:t>Data</a:t>
                      </a:r>
                      <a:r>
                        <a:rPr lang="en-US" sz="2000" b="0" baseline="0" dirty="0" smtClean="0"/>
                        <a:t> Replication between different storage products </a:t>
                      </a:r>
                      <a:endParaRPr lang="en-US" sz="20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000" dirty="0" smtClean="0">
                          <a:sym typeface="Wingdings 2" panose="05020102010507070707" pitchFamily="18" charset="2"/>
                        </a:rPr>
                        <a:t></a:t>
                      </a:r>
                      <a:endParaRPr lang="en-US" sz="2000" dirty="0"/>
                    </a:p>
                  </a:txBody>
                  <a:tcPr marL="102895" marR="102895" marT="68598" marB="68598"/>
                </a:tc>
                <a:tc>
                  <a:txBody>
                    <a:bodyPr/>
                    <a:lstStyle/>
                    <a:p>
                      <a:pPr marL="0" indent="0" algn="ctr">
                        <a:buFont typeface="Arial" panose="020B0604020202020204" pitchFamily="34" charset="0"/>
                        <a:buNone/>
                      </a:pPr>
                      <a:r>
                        <a:rPr lang="en-US" sz="2000" dirty="0" smtClean="0"/>
                        <a:t>-</a:t>
                      </a:r>
                      <a:endParaRPr lang="en-US" sz="2000" dirty="0"/>
                    </a:p>
                  </a:txBody>
                  <a:tcPr marL="102895" marR="102895" marT="68598" marB="68598"/>
                </a:tc>
                <a:tc>
                  <a:txBody>
                    <a:bodyPr/>
                    <a:lstStyle/>
                    <a:p>
                      <a:pPr marL="0" indent="0" algn="ctr">
                        <a:buFont typeface="Arial" panose="020B0604020202020204" pitchFamily="34" charset="0"/>
                        <a:buNone/>
                      </a:pPr>
                      <a:r>
                        <a:rPr lang="en-US" sz="2000" dirty="0" smtClean="0"/>
                        <a:t>-</a:t>
                      </a:r>
                      <a:endParaRPr lang="en-US" sz="2000" dirty="0"/>
                    </a:p>
                  </a:txBody>
                  <a:tcPr marL="102895" marR="102895" marT="68598" marB="68598"/>
                </a:tc>
                <a:tc>
                  <a:txBody>
                    <a:bodyPr/>
                    <a:lstStyle/>
                    <a:p>
                      <a:pPr marL="0" indent="0" algn="ctr">
                        <a:buFont typeface="Arial" panose="020B0604020202020204" pitchFamily="34" charset="0"/>
                        <a:buNone/>
                      </a:pPr>
                      <a:r>
                        <a:rPr lang="en-US" sz="2000" dirty="0" smtClean="0"/>
                        <a:t>-</a:t>
                      </a:r>
                      <a:endParaRPr lang="en-US" sz="2000" dirty="0"/>
                    </a:p>
                  </a:txBody>
                  <a:tcPr marL="102895" marR="102895" marT="68598" marB="68598"/>
                </a:tc>
              </a:tr>
              <a:tr h="56393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b="0" dirty="0" smtClean="0"/>
                        <a:t>Single management between</a:t>
                      </a:r>
                      <a:r>
                        <a:rPr lang="en-US" sz="2000" b="0" baseline="0" dirty="0" smtClean="0"/>
                        <a:t> entry NAS, ROBO and cloud based instances</a:t>
                      </a:r>
                      <a:endParaRPr lang="en-US" sz="2000" b="0" dirty="0" smtClean="0"/>
                    </a:p>
                  </a:txBody>
                  <a:tcPr marL="102895" marR="102895" marT="68598" marB="68598">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000" dirty="0" smtClean="0">
                          <a:sym typeface="Wingdings 2" panose="05020102010507070707" pitchFamily="18" charset="2"/>
                        </a:rPr>
                        <a:t></a:t>
                      </a:r>
                      <a:endParaRPr lang="en-US" sz="2000" dirty="0"/>
                    </a:p>
                  </a:txBody>
                  <a:tcPr marL="102895" marR="102895" marT="68598" marB="68598"/>
                </a:tc>
                <a:tc>
                  <a:txBody>
                    <a:bodyPr/>
                    <a:lstStyle/>
                    <a:p>
                      <a:pPr marL="0" indent="0" algn="ctr">
                        <a:buFont typeface="Arial" panose="020B0604020202020204" pitchFamily="34" charset="0"/>
                        <a:buNone/>
                      </a:pPr>
                      <a:r>
                        <a:rPr lang="en-US" sz="2000" dirty="0" smtClean="0"/>
                        <a:t>-</a:t>
                      </a:r>
                      <a:endParaRPr lang="en-US" sz="2000" dirty="0"/>
                    </a:p>
                  </a:txBody>
                  <a:tcPr marL="102895" marR="102895" marT="68598" marB="68598"/>
                </a:tc>
                <a:tc>
                  <a:txBody>
                    <a:bodyPr/>
                    <a:lstStyle/>
                    <a:p>
                      <a:pPr marL="0" indent="0" algn="ctr">
                        <a:buFont typeface="Arial" panose="020B0604020202020204" pitchFamily="34" charset="0"/>
                        <a:buNone/>
                      </a:pPr>
                      <a:r>
                        <a:rPr lang="en-US" sz="2000" dirty="0" smtClean="0"/>
                        <a:t>-</a:t>
                      </a:r>
                      <a:endParaRPr lang="en-US" sz="2000" dirty="0"/>
                    </a:p>
                  </a:txBody>
                  <a:tcPr marL="102895" marR="102895" marT="68598" marB="68598"/>
                </a:tc>
                <a:tc>
                  <a:txBody>
                    <a:bodyPr/>
                    <a:lstStyle/>
                    <a:p>
                      <a:pPr marL="0" indent="0" algn="ctr">
                        <a:buFont typeface="Arial" panose="020B0604020202020204" pitchFamily="34" charset="0"/>
                        <a:buNone/>
                      </a:pPr>
                      <a:r>
                        <a:rPr lang="en-US" sz="2000" dirty="0" smtClean="0"/>
                        <a:t>-</a:t>
                      </a:r>
                      <a:endParaRPr lang="en-US" sz="2000" dirty="0"/>
                    </a:p>
                  </a:txBody>
                  <a:tcPr marL="102895" marR="102895" marT="68598" marB="68598"/>
                </a:tc>
              </a:tr>
            </a:tbl>
          </a:graphicData>
        </a:graphic>
      </p:graphicFrame>
      <p:sp>
        <p:nvSpPr>
          <p:cNvPr id="2" name="Title 1"/>
          <p:cNvSpPr>
            <a:spLocks noGrp="1"/>
          </p:cNvSpPr>
          <p:nvPr>
            <p:ph type="title"/>
          </p:nvPr>
        </p:nvSpPr>
        <p:spPr/>
        <p:txBody>
          <a:bodyPr/>
          <a:lstStyle/>
          <a:p>
            <a:r>
              <a:rPr lang="en-US" dirty="0" err="1" smtClean="0"/>
              <a:t>SnapScale</a:t>
            </a:r>
            <a:r>
              <a:rPr lang="en-US" dirty="0" smtClean="0"/>
              <a:t> Competitors</a:t>
            </a:r>
            <a:endParaRPr lang="en-US" dirty="0"/>
          </a:p>
        </p:txBody>
      </p:sp>
    </p:spTree>
    <p:extLst>
      <p:ext uri="{BB962C8B-B14F-4D97-AF65-F5344CB8AC3E}">
        <p14:creationId xmlns:p14="http://schemas.microsoft.com/office/powerpoint/2010/main" val="1851065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SnapSync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90558517"/>
              </p:ext>
            </p:extLst>
          </p:nvPr>
        </p:nvGraphicFramePr>
        <p:xfrm>
          <a:off x="1138993" y="1914855"/>
          <a:ext cx="21795623" cy="10951765"/>
        </p:xfrm>
        <a:graphic>
          <a:graphicData uri="http://schemas.openxmlformats.org/drawingml/2006/table">
            <a:tbl>
              <a:tblPr firstRow="1" bandRow="1">
                <a:tableStyleId>{5A111915-BE36-4E01-A7E5-04B1672EAD32}</a:tableStyleId>
              </a:tblPr>
              <a:tblGrid>
                <a:gridCol w="5422232"/>
                <a:gridCol w="7251031"/>
                <a:gridCol w="9122360"/>
              </a:tblGrid>
              <a:tr h="853376">
                <a:tc>
                  <a:txBody>
                    <a:bodyPr/>
                    <a:lstStyle/>
                    <a:p>
                      <a:pPr algn="ctr"/>
                      <a:r>
                        <a:rPr lang="en-US" sz="3900" dirty="0" smtClean="0"/>
                        <a:t>Core Features</a:t>
                      </a:r>
                      <a:endParaRPr lang="en-US" sz="3900" dirty="0"/>
                    </a:p>
                  </a:txBody>
                  <a:tcPr marL="243777" marR="243777" marT="121888" marB="121888" anchor="ctr"/>
                </a:tc>
                <a:tc>
                  <a:txBody>
                    <a:bodyPr/>
                    <a:lstStyle/>
                    <a:p>
                      <a:pPr algn="ctr"/>
                      <a:r>
                        <a:rPr lang="en-US" sz="3900" dirty="0" smtClean="0"/>
                        <a:t>Function</a:t>
                      </a:r>
                      <a:endParaRPr lang="en-US" sz="3900" dirty="0"/>
                    </a:p>
                  </a:txBody>
                  <a:tcPr marL="243777" marR="243777" marT="121888" marB="121888" anchor="ctr"/>
                </a:tc>
                <a:tc>
                  <a:txBody>
                    <a:bodyPr/>
                    <a:lstStyle/>
                    <a:p>
                      <a:pPr algn="ctr"/>
                      <a:r>
                        <a:rPr lang="en-US" sz="3900" baseline="0" dirty="0" smtClean="0"/>
                        <a:t>Benefits</a:t>
                      </a:r>
                      <a:endParaRPr lang="en-US" sz="3900" dirty="0"/>
                    </a:p>
                  </a:txBody>
                  <a:tcPr marL="243777" marR="243777" marT="121888" marB="121888" anchor="ctr"/>
                </a:tc>
              </a:tr>
              <a:tr h="2621216">
                <a:tc>
                  <a:txBody>
                    <a:bodyPr/>
                    <a:lstStyle/>
                    <a:p>
                      <a:r>
                        <a:rPr lang="en-US" sz="2700" dirty="0" smtClean="0">
                          <a:solidFill>
                            <a:srgbClr val="1D4658"/>
                          </a:solidFill>
                        </a:rPr>
                        <a:t>Create your personal</a:t>
                      </a:r>
                      <a:r>
                        <a:rPr lang="en-US" sz="2700" baseline="0" dirty="0" smtClean="0">
                          <a:solidFill>
                            <a:srgbClr val="1D4658"/>
                          </a:solidFill>
                        </a:rPr>
                        <a:t> storage cloud for any time access</a:t>
                      </a:r>
                      <a:endParaRPr lang="en-US" sz="2700" dirty="0">
                        <a:solidFill>
                          <a:srgbClr val="1D4658"/>
                        </a:solidFill>
                      </a:endParaRPr>
                    </a:p>
                  </a:txBody>
                  <a:tcPr marL="243777" marR="243777" marT="121888" marB="121888" anchor="ctr"/>
                </a:tc>
                <a:tc>
                  <a:txBody>
                    <a:bodyPr/>
                    <a:lstStyle/>
                    <a:p>
                      <a:r>
                        <a:rPr lang="en-US" sz="2500" dirty="0" smtClean="0">
                          <a:solidFill>
                            <a:srgbClr val="1D4658"/>
                          </a:solidFill>
                        </a:rPr>
                        <a:t>Once all your personal devices (from laptops and phones to storage devices like a NAS device) are linked together – via a private identity – all of your shared folders are available to you, wherever you need them.</a:t>
                      </a:r>
                      <a:endParaRPr lang="en-US" sz="2500" dirty="0">
                        <a:solidFill>
                          <a:srgbClr val="1D4658"/>
                        </a:solidFill>
                      </a:endParaRPr>
                    </a:p>
                  </a:txBody>
                  <a:tcPr marL="243777" marR="243777" marT="121888" marB="121888" anchor="ctr"/>
                </a:tc>
                <a:tc>
                  <a:txBody>
                    <a:bodyPr/>
                    <a:lstStyle/>
                    <a:p>
                      <a:pPr marL="457200" indent="-457200">
                        <a:buFont typeface="Arial" panose="020B0604020202020204" pitchFamily="34" charset="0"/>
                        <a:buChar char="•"/>
                      </a:pPr>
                      <a:r>
                        <a:rPr lang="en-US" sz="2500" dirty="0" smtClean="0">
                          <a:solidFill>
                            <a:srgbClr val="1D4658"/>
                          </a:solidFill>
                        </a:rPr>
                        <a:t>Access all of your synced files from your iOS, Android or Windows Mobile device. Keep files on your mobile devices backed up by syncing photos, videos, docs, pdfs and more to your desktop or NAS device.</a:t>
                      </a:r>
                    </a:p>
                    <a:p>
                      <a:pPr marL="457200" indent="-457200">
                        <a:buFont typeface="Arial" panose="020B0604020202020204" pitchFamily="34" charset="0"/>
                        <a:buChar char="•"/>
                      </a:pPr>
                      <a:r>
                        <a:rPr lang="en-US" sz="2500" dirty="0" smtClean="0">
                          <a:solidFill>
                            <a:srgbClr val="1D4658"/>
                          </a:solidFill>
                        </a:rPr>
                        <a:t>Any time access to all your content on any device in a secured, on-demand fashion.</a:t>
                      </a:r>
                    </a:p>
                  </a:txBody>
                  <a:tcPr marL="243777" marR="243777" marT="121888" marB="121888" anchor="ctr"/>
                </a:tc>
              </a:tr>
              <a:tr h="2234740">
                <a:tc>
                  <a:txBody>
                    <a:bodyPr/>
                    <a:lstStyle/>
                    <a:p>
                      <a:r>
                        <a:rPr lang="en-US" sz="2700" baseline="0" dirty="0" smtClean="0">
                          <a:solidFill>
                            <a:srgbClr val="1D4658"/>
                          </a:solidFill>
                        </a:rPr>
                        <a:t>Control folder ownership and permissions anytime </a:t>
                      </a:r>
                      <a:endParaRPr lang="en-US" sz="2700" dirty="0">
                        <a:solidFill>
                          <a:srgbClr val="1D4658"/>
                        </a:solidFill>
                      </a:endParaRPr>
                    </a:p>
                  </a:txBody>
                  <a:tcPr marL="243777" marR="243777" marT="121888" marB="121888" anchor="ctr"/>
                </a:tc>
                <a:tc>
                  <a:txBody>
                    <a:bodyPr/>
                    <a:lstStyle/>
                    <a:p>
                      <a:r>
                        <a:rPr lang="en-US" sz="2500" dirty="0" smtClean="0">
                          <a:solidFill>
                            <a:srgbClr val="1D4658"/>
                          </a:solidFill>
                        </a:rPr>
                        <a:t>Sharing performed</a:t>
                      </a:r>
                      <a:r>
                        <a:rPr lang="en-US" sz="2500" baseline="0" dirty="0" smtClean="0">
                          <a:solidFill>
                            <a:srgbClr val="1D4658"/>
                          </a:solidFill>
                        </a:rPr>
                        <a:t> under stringent encrypted key control. </a:t>
                      </a:r>
                      <a:r>
                        <a:rPr lang="en-US" sz="2500" dirty="0" smtClean="0">
                          <a:solidFill>
                            <a:srgbClr val="1D4658"/>
                          </a:solidFill>
                        </a:rPr>
                        <a:t>Change access levels (Read-Only or Read &amp; Write), make others owners of a folder, or revoke a user’s access. </a:t>
                      </a:r>
                      <a:endParaRPr lang="en-US" sz="2500" dirty="0">
                        <a:solidFill>
                          <a:srgbClr val="1D4658"/>
                        </a:solidFill>
                      </a:endParaRPr>
                    </a:p>
                  </a:txBody>
                  <a:tcPr marL="243777" marR="243777" marT="121888" marB="121888" anchor="ctr"/>
                </a:tc>
                <a:tc>
                  <a:txBody>
                    <a:bodyPr/>
                    <a:lstStyle/>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dirty="0" smtClean="0">
                          <a:solidFill>
                            <a:srgbClr val="1D4658"/>
                          </a:solidFill>
                        </a:rPr>
                        <a:t>As the dynamics of the team or individuals you’re sharing with changes, this lets you act in real-time.</a:t>
                      </a:r>
                      <a:endParaRPr lang="en-US" sz="2500" dirty="0">
                        <a:solidFill>
                          <a:srgbClr val="1D4658"/>
                        </a:solidFill>
                      </a:endParaRPr>
                    </a:p>
                  </a:txBody>
                  <a:tcPr marL="243777" marR="243777" marT="121888" marB="121888" anchor="ctr"/>
                </a:tc>
              </a:tr>
              <a:tr h="3413696">
                <a:tc>
                  <a:txBody>
                    <a:bodyPr/>
                    <a:lstStyle/>
                    <a:p>
                      <a:r>
                        <a:rPr lang="en-US" sz="2700" b="0" dirty="0" smtClean="0">
                          <a:solidFill>
                            <a:schemeClr val="tx1"/>
                          </a:solidFill>
                        </a:rPr>
                        <a:t>High performance peer-to-peer technology</a:t>
                      </a:r>
                      <a:endParaRPr lang="en-US" sz="2700" b="0" dirty="0">
                        <a:solidFill>
                          <a:schemeClr val="tx1"/>
                        </a:solidFill>
                      </a:endParaRPr>
                    </a:p>
                  </a:txBody>
                  <a:tcPr marL="243777" marR="243777" marT="121888" marB="121888" anchor="ctr"/>
                </a:tc>
                <a:tc>
                  <a:txBody>
                    <a:bodyPr/>
                    <a:lstStyle/>
                    <a:p>
                      <a:pPr marL="0" marR="0" indent="0" algn="l" defTabSz="1826214" rtl="0" eaLnBrk="1" fontAlgn="auto" latinLnBrk="0" hangingPunct="1">
                        <a:lnSpc>
                          <a:spcPct val="100000"/>
                        </a:lnSpc>
                        <a:spcBef>
                          <a:spcPts val="0"/>
                        </a:spcBef>
                        <a:spcAft>
                          <a:spcPts val="0"/>
                        </a:spcAft>
                        <a:buClrTx/>
                        <a:buSzTx/>
                        <a:buFontTx/>
                        <a:buNone/>
                        <a:tabLst/>
                        <a:defRPr/>
                      </a:pPr>
                      <a:r>
                        <a:rPr lang="en-US" sz="2500" dirty="0" smtClean="0">
                          <a:solidFill>
                            <a:srgbClr val="1D4658"/>
                          </a:solidFill>
                        </a:rPr>
                        <a:t>Sync finds the shortest path between devices when transferring data. No uploading to third party servers. Just fast, simple file syncing. Sync splits big files into small pieces and then reassembles them. Sync shares the new and changed pieces of the file rather than having to share the whole huge file every time it gets saved.</a:t>
                      </a:r>
                    </a:p>
                  </a:txBody>
                  <a:tcPr marL="243777" marR="243777" marT="121888" marB="121888" anchor="ctr"/>
                </a:tc>
                <a:tc>
                  <a:txBody>
                    <a:bodyPr/>
                    <a:lstStyle/>
                    <a:p>
                      <a:pPr marL="457200" indent="-457200">
                        <a:buFont typeface="Arial" panose="020B0604020202020204" pitchFamily="34" charset="0"/>
                        <a:buChar char="•"/>
                      </a:pPr>
                      <a:r>
                        <a:rPr lang="en-US" sz="2500" dirty="0" smtClean="0">
                          <a:solidFill>
                            <a:srgbClr val="1D4658"/>
                          </a:solidFill>
                        </a:rPr>
                        <a:t>Near instant access to files and data</a:t>
                      </a:r>
                      <a:r>
                        <a:rPr lang="en-US" sz="2500" baseline="0" dirty="0" smtClean="0">
                          <a:solidFill>
                            <a:srgbClr val="1D4658"/>
                          </a:solidFill>
                        </a:rPr>
                        <a:t> across all your devices.</a:t>
                      </a:r>
                    </a:p>
                  </a:txBody>
                  <a:tcPr marL="243777" marR="243777" marT="121888" marB="121888" anchor="ctr"/>
                </a:tc>
              </a:tr>
              <a:tr h="1828737">
                <a:tc>
                  <a:txBody>
                    <a:bodyPr/>
                    <a:lstStyle/>
                    <a:p>
                      <a:r>
                        <a:rPr lang="en-US" sz="2700" dirty="0" smtClean="0">
                          <a:solidFill>
                            <a:srgbClr val="1D4658"/>
                          </a:solidFill>
                        </a:rPr>
                        <a:t>On-demand access</a:t>
                      </a:r>
                      <a:endParaRPr lang="en-US" sz="2700" dirty="0">
                        <a:solidFill>
                          <a:srgbClr val="1D4658"/>
                        </a:solidFill>
                      </a:endParaRPr>
                    </a:p>
                  </a:txBody>
                  <a:tcPr marL="243777" marR="243777" marT="121888" marB="121888" anchor="ctr"/>
                </a:tc>
                <a:tc>
                  <a:txBody>
                    <a:bodyPr/>
                    <a:lstStyle/>
                    <a:p>
                      <a:r>
                        <a:rPr lang="en-US" sz="2500" dirty="0" smtClean="0">
                          <a:solidFill>
                            <a:srgbClr val="1D4658"/>
                          </a:solidFill>
                        </a:rPr>
                        <a:t>Folders can now be set up to access on-demand, letting you view the contents of a folder and only consume the files you need. </a:t>
                      </a:r>
                      <a:endParaRPr lang="en-US" sz="2500" dirty="0">
                        <a:solidFill>
                          <a:srgbClr val="1D4658"/>
                        </a:solidFill>
                      </a:endParaRPr>
                    </a:p>
                  </a:txBody>
                  <a:tcPr marL="243777" marR="243777" marT="121888" marB="121888" anchor="ctr"/>
                </a:tc>
                <a:tc>
                  <a:txBody>
                    <a:bodyPr/>
                    <a:lstStyle/>
                    <a:p>
                      <a:pPr marL="457200" indent="-457200">
                        <a:buFont typeface="Arial" panose="020B0604020202020204" pitchFamily="34" charset="0"/>
                        <a:buChar char="•"/>
                      </a:pPr>
                      <a:r>
                        <a:rPr lang="en-US" sz="2500" dirty="0" smtClean="0">
                          <a:solidFill>
                            <a:srgbClr val="1D4658"/>
                          </a:solidFill>
                        </a:rPr>
                        <a:t>Preserve the storage capacity of your devices, while having access to all your folders on all your devices.</a:t>
                      </a:r>
                    </a:p>
                    <a:p>
                      <a:pPr marL="457200" indent="-457200">
                        <a:buFont typeface="Arial" panose="020B0604020202020204" pitchFamily="34" charset="0"/>
                        <a:buChar char="•"/>
                      </a:pPr>
                      <a:r>
                        <a:rPr lang="en-US" sz="2500" dirty="0" smtClean="0">
                          <a:solidFill>
                            <a:srgbClr val="1D4658"/>
                          </a:solidFill>
                        </a:rPr>
                        <a:t>Choose</a:t>
                      </a:r>
                      <a:r>
                        <a:rPr lang="en-US" sz="2500" baseline="0" dirty="0" smtClean="0">
                          <a:solidFill>
                            <a:srgbClr val="1D4658"/>
                          </a:solidFill>
                        </a:rPr>
                        <a:t> to download only on WIFI and reduce your cellular data bandwidth cost</a:t>
                      </a:r>
                      <a:endParaRPr lang="en-US" sz="2500" dirty="0">
                        <a:solidFill>
                          <a:srgbClr val="1D4658"/>
                        </a:solidFill>
                      </a:endParaRPr>
                    </a:p>
                  </a:txBody>
                  <a:tcPr marL="243777" marR="243777" marT="121888" marB="121888" anchor="ctr"/>
                </a:tc>
              </a:tr>
            </a:tbl>
          </a:graphicData>
        </a:graphic>
      </p:graphicFrame>
    </p:spTree>
    <p:extLst>
      <p:ext uri="{BB962C8B-B14F-4D97-AF65-F5344CB8AC3E}">
        <p14:creationId xmlns:p14="http://schemas.microsoft.com/office/powerpoint/2010/main" val="417728899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721" y="510321"/>
            <a:ext cx="23164879" cy="1371242"/>
          </a:xfrm>
        </p:spPr>
        <p:txBody>
          <a:bodyPr/>
          <a:lstStyle/>
          <a:p>
            <a:r>
              <a:rPr lang="en-US" sz="6500" dirty="0"/>
              <a:t>Interest Generating Questions</a:t>
            </a:r>
          </a:p>
        </p:txBody>
      </p:sp>
      <p:sp>
        <p:nvSpPr>
          <p:cNvPr id="14" name="Rectangle 2"/>
          <p:cNvSpPr>
            <a:spLocks noChangeArrowheads="1"/>
          </p:cNvSpPr>
          <p:nvPr/>
        </p:nvSpPr>
        <p:spPr bwMode="auto">
          <a:xfrm>
            <a:off x="881225" y="4966065"/>
            <a:ext cx="22308383" cy="7971279"/>
          </a:xfrm>
          <a:prstGeom prst="rect">
            <a:avLst/>
          </a:prstGeom>
          <a:solidFill>
            <a:schemeClr val="accent2"/>
          </a:solidFill>
          <a:ln>
            <a:noFill/>
          </a:ln>
          <a:extLst/>
        </p:spPr>
        <p:txBody>
          <a:bodyPr wrap="square" lIns="243297" tIns="121653" rIns="243297" bIns="121653">
            <a:spAutoFit/>
          </a:bodyPr>
          <a:lstStyle>
            <a:lvl1pPr marL="685800" indent="-685800">
              <a:defRPr sz="5200">
                <a:solidFill>
                  <a:srgbClr val="E5E6E5"/>
                </a:solidFill>
                <a:latin typeface="Helvetica Neue Medium" charset="0"/>
                <a:ea typeface="ヒラギノ角ゴ ProN W6" charset="-128"/>
                <a:sym typeface="Helvetica Neue Medium" charset="0"/>
              </a:defRPr>
            </a:lvl1pPr>
            <a:lvl2pPr marL="742950" indent="-285750">
              <a:defRPr sz="5200">
                <a:solidFill>
                  <a:srgbClr val="E5E6E5"/>
                </a:solidFill>
                <a:latin typeface="Helvetica Neue Medium" charset="0"/>
                <a:ea typeface="ヒラギノ角ゴ ProN W6" charset="-128"/>
                <a:sym typeface="Helvetica Neue Medium" charset="0"/>
              </a:defRPr>
            </a:lvl2pPr>
            <a:lvl3pPr marL="1143000" indent="-228600">
              <a:defRPr sz="5200">
                <a:solidFill>
                  <a:srgbClr val="E5E6E5"/>
                </a:solidFill>
                <a:latin typeface="Helvetica Neue Medium" charset="0"/>
                <a:ea typeface="ヒラギノ角ゴ ProN W6" charset="-128"/>
                <a:sym typeface="Helvetica Neue Medium" charset="0"/>
              </a:defRPr>
            </a:lvl3pPr>
            <a:lvl4pPr marL="1600200" indent="-228600">
              <a:defRPr sz="5200">
                <a:solidFill>
                  <a:srgbClr val="E5E6E5"/>
                </a:solidFill>
                <a:latin typeface="Helvetica Neue Medium" charset="0"/>
                <a:ea typeface="ヒラギノ角ゴ ProN W6" charset="-128"/>
                <a:sym typeface="Helvetica Neue Medium" charset="0"/>
              </a:defRPr>
            </a:lvl4pPr>
            <a:lvl5pPr marL="2057400" indent="-228600">
              <a:defRPr sz="5200">
                <a:solidFill>
                  <a:srgbClr val="E5E6E5"/>
                </a:solidFill>
                <a:latin typeface="Helvetica Neue Medium" charset="0"/>
                <a:ea typeface="ヒラギノ角ゴ ProN W6" charset="-128"/>
                <a:sym typeface="Helvetica Neue Medium" charset="0"/>
              </a:defRPr>
            </a:lvl5pPr>
            <a:lvl6pPr marL="25146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6pPr>
            <a:lvl7pPr marL="29718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7pPr>
            <a:lvl8pPr marL="34290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8pPr>
            <a:lvl9pPr marL="38862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9pPr>
          </a:lstStyle>
          <a:p>
            <a:pPr marL="0" indent="0" defTabSz="1822596"/>
            <a:endParaRPr lang="en-US" sz="3100" dirty="0">
              <a:solidFill>
                <a:prstClr val="white"/>
              </a:solidFill>
              <a:latin typeface="Arial" panose="020B0604020202020204" pitchFamily="34" charset="0"/>
              <a:cs typeface="Arial" panose="020B0604020202020204" pitchFamily="34" charset="0"/>
            </a:endParaRPr>
          </a:p>
          <a:p>
            <a:pPr marL="0" indent="0" defTabSz="1822596"/>
            <a:r>
              <a:rPr lang="en-US" sz="3100" dirty="0">
                <a:solidFill>
                  <a:prstClr val="white"/>
                </a:solidFill>
                <a:latin typeface="Arial" panose="020B0604020202020204" pitchFamily="34" charset="0"/>
                <a:cs typeface="Arial" panose="020B0604020202020204" pitchFamily="34" charset="0"/>
              </a:rPr>
              <a:t>COO/IT Head</a:t>
            </a:r>
          </a:p>
          <a:p>
            <a:pPr marL="671147" indent="-671147" defTabSz="1822596">
              <a:buFont typeface="+mj-lt"/>
              <a:buAutoNum type="arabicPeriod"/>
            </a:pPr>
            <a:r>
              <a:rPr lang="en-US" sz="3100" dirty="0">
                <a:solidFill>
                  <a:prstClr val="white"/>
                </a:solidFill>
                <a:latin typeface="Arial" panose="020B0604020202020204" pitchFamily="34" charset="0"/>
                <a:cs typeface="Arial" panose="020B0604020202020204" pitchFamily="34" charset="0"/>
              </a:rPr>
              <a:t>What is your storage spend? How much data growth are you experiencing? What are your top operational challenges?</a:t>
            </a:r>
          </a:p>
          <a:p>
            <a:pPr marL="671147" indent="-671147" defTabSz="1822596">
              <a:buFont typeface="+mj-lt"/>
              <a:buAutoNum type="arabicPeriod"/>
            </a:pPr>
            <a:r>
              <a:rPr lang="en-US" sz="3100" dirty="0">
                <a:solidFill>
                  <a:prstClr val="white"/>
                </a:solidFill>
                <a:latin typeface="Arial" panose="020B0604020202020204" pitchFamily="34" charset="0"/>
                <a:cs typeface="Arial" panose="020B0604020202020204" pitchFamily="34" charset="0"/>
              </a:rPr>
              <a:t>Our research shows that 70% of businesses don’t survive a disaster resulting in data loss as they don</a:t>
            </a:r>
            <a:r>
              <a:rPr lang="fr-FR" sz="3100" dirty="0">
                <a:solidFill>
                  <a:prstClr val="white"/>
                </a:solidFill>
                <a:latin typeface="Arial" panose="020B0604020202020204" pitchFamily="34" charset="0"/>
                <a:cs typeface="Arial" panose="020B0604020202020204" pitchFamily="34" charset="0"/>
              </a:rPr>
              <a:t>’</a:t>
            </a:r>
            <a:r>
              <a:rPr lang="en-US" sz="3100" dirty="0">
                <a:solidFill>
                  <a:prstClr val="white"/>
                </a:solidFill>
                <a:latin typeface="Arial" panose="020B0604020202020204" pitchFamily="34" charset="0"/>
                <a:cs typeface="Arial" panose="020B0604020202020204" pitchFamily="34" charset="0"/>
              </a:rPr>
              <a:t>t have a second copy of data offsite.  What is your disaster (floods, fire, earthquake..) recovery strategy? </a:t>
            </a:r>
            <a:r>
              <a:rPr lang="en-US" sz="3100" dirty="0">
                <a:solidFill>
                  <a:srgbClr val="FFFF00"/>
                </a:solidFill>
                <a:latin typeface="Arial" panose="020B0604020202020204" pitchFamily="34" charset="0"/>
                <a:cs typeface="Arial" panose="020B0604020202020204" pitchFamily="34" charset="0"/>
              </a:rPr>
              <a:t>&gt;&gt; EDR, CR, SnapCLOUD</a:t>
            </a:r>
          </a:p>
          <a:p>
            <a:pPr marL="671147" indent="-671147" defTabSz="1822596">
              <a:buFont typeface="+mj-lt"/>
              <a:buAutoNum type="arabicPeriod"/>
            </a:pPr>
            <a:r>
              <a:rPr lang="en-US" sz="3100" dirty="0">
                <a:solidFill>
                  <a:prstClr val="white"/>
                </a:solidFill>
                <a:latin typeface="Arial" panose="020B0604020202020204" pitchFamily="34" charset="0"/>
                <a:cs typeface="Arial" panose="020B0604020202020204" pitchFamily="34" charset="0"/>
              </a:rPr>
              <a:t>Majority of businesses need secure access to data outside the physical office or need to share data with partners and customers that is secure and tightly controlled? What tools do you use to share data? </a:t>
            </a:r>
            <a:r>
              <a:rPr lang="en-US" sz="3100" dirty="0">
                <a:solidFill>
                  <a:srgbClr val="FFFF00"/>
                </a:solidFill>
                <a:latin typeface="Arial" panose="020B0604020202020204" pitchFamily="34" charset="0"/>
                <a:cs typeface="Arial" panose="020B0604020202020204" pitchFamily="34" charset="0"/>
              </a:rPr>
              <a:t>&gt;&gt; </a:t>
            </a:r>
            <a:r>
              <a:rPr lang="en-US" sz="3100" dirty="0" err="1">
                <a:solidFill>
                  <a:srgbClr val="FFFF00"/>
                </a:solidFill>
                <a:latin typeface="Arial" panose="020B0604020202020204" pitchFamily="34" charset="0"/>
                <a:cs typeface="Arial" panose="020B0604020202020204" pitchFamily="34" charset="0"/>
              </a:rPr>
              <a:t>SnapSync</a:t>
            </a:r>
            <a:endParaRPr lang="en-US" sz="3100" dirty="0">
              <a:solidFill>
                <a:srgbClr val="FFFF00"/>
              </a:solidFill>
              <a:latin typeface="Arial" panose="020B0604020202020204" pitchFamily="34" charset="0"/>
              <a:cs typeface="Arial" panose="020B0604020202020204" pitchFamily="34" charset="0"/>
            </a:endParaRPr>
          </a:p>
          <a:p>
            <a:pPr marL="671147" indent="-671147" defTabSz="1822596">
              <a:buFont typeface="+mj-lt"/>
              <a:buAutoNum type="arabicPeriod"/>
            </a:pPr>
            <a:r>
              <a:rPr lang="en-US" sz="3100" dirty="0">
                <a:solidFill>
                  <a:prstClr val="white"/>
                </a:solidFill>
                <a:latin typeface="Arial" panose="020B0604020202020204" pitchFamily="34" charset="0"/>
                <a:cs typeface="Arial" panose="020B0604020202020204" pitchFamily="34" charset="0"/>
              </a:rPr>
              <a:t>A single unified storage management solution can reduce storage admin headcounts significantly. How many different tools do you have today to manage all your storage infrastructure? </a:t>
            </a:r>
            <a:r>
              <a:rPr lang="en-US" sz="3100" dirty="0">
                <a:solidFill>
                  <a:srgbClr val="FFFF00"/>
                </a:solidFill>
                <a:latin typeface="Arial" panose="020B0604020202020204" pitchFamily="34" charset="0"/>
                <a:cs typeface="Arial" panose="020B0604020202020204" pitchFamily="34" charset="0"/>
              </a:rPr>
              <a:t>&gt;&gt; Snap Portfolio with </a:t>
            </a:r>
            <a:r>
              <a:rPr lang="en-US" sz="3100" dirty="0" err="1">
                <a:solidFill>
                  <a:srgbClr val="FFFF00"/>
                </a:solidFill>
                <a:latin typeface="Arial" panose="020B0604020202020204" pitchFamily="34" charset="0"/>
                <a:cs typeface="Arial" panose="020B0604020202020204" pitchFamily="34" charset="0"/>
              </a:rPr>
              <a:t>SnapStorage</a:t>
            </a:r>
            <a:r>
              <a:rPr lang="en-US" sz="3100" dirty="0">
                <a:solidFill>
                  <a:srgbClr val="FFFF00"/>
                </a:solidFill>
                <a:latin typeface="Arial" panose="020B0604020202020204" pitchFamily="34" charset="0"/>
                <a:cs typeface="Arial" panose="020B0604020202020204" pitchFamily="34" charset="0"/>
              </a:rPr>
              <a:t> Manager</a:t>
            </a:r>
          </a:p>
          <a:p>
            <a:pPr marL="671147" indent="-671147" defTabSz="1822596">
              <a:buFont typeface="+mj-lt"/>
              <a:buAutoNum type="arabicPeriod"/>
            </a:pPr>
            <a:r>
              <a:rPr lang="en-US" sz="3100" dirty="0">
                <a:solidFill>
                  <a:prstClr val="white"/>
                </a:solidFill>
                <a:latin typeface="Arial" panose="020B0604020202020204" pitchFamily="34" charset="0"/>
                <a:cs typeface="Arial" panose="020B0604020202020204" pitchFamily="34" charset="0"/>
              </a:rPr>
              <a:t>What do you do when you are running out of storage space? What if you had an infinite pool of storage that could start small and grow non-disruptively? </a:t>
            </a:r>
            <a:r>
              <a:rPr lang="en-US" sz="3100" dirty="0">
                <a:solidFill>
                  <a:srgbClr val="FFFF00"/>
                </a:solidFill>
                <a:latin typeface="Arial" panose="020B0604020202020204" pitchFamily="34" charset="0"/>
                <a:cs typeface="Arial" panose="020B0604020202020204" pitchFamily="34" charset="0"/>
              </a:rPr>
              <a:t>&gt;&gt;SnapScale</a:t>
            </a:r>
          </a:p>
          <a:p>
            <a:pPr marL="671147" indent="-671147" defTabSz="1822596">
              <a:buFont typeface="+mj-lt"/>
              <a:buAutoNum type="arabicPeriod"/>
            </a:pPr>
            <a:r>
              <a:rPr lang="en-US" sz="3100" dirty="0">
                <a:solidFill>
                  <a:prstClr val="white"/>
                </a:solidFill>
                <a:latin typeface="Arial" panose="020B0604020202020204" pitchFamily="34" charset="0"/>
                <a:cs typeface="Arial" panose="020B0604020202020204" pitchFamily="34" charset="0"/>
              </a:rPr>
              <a:t>How often are you refreshing your storage hardware? Does that require downtime? What if all the hardware, software upgrades where non-disruptive? </a:t>
            </a:r>
            <a:r>
              <a:rPr lang="en-US" sz="3100" dirty="0">
                <a:solidFill>
                  <a:srgbClr val="FFFF00"/>
                </a:solidFill>
                <a:latin typeface="Arial" panose="020B0604020202020204" pitchFamily="34" charset="0"/>
                <a:cs typeface="Arial" panose="020B0604020202020204" pitchFamily="34" charset="0"/>
              </a:rPr>
              <a:t>&gt;&gt;SnapScale</a:t>
            </a:r>
          </a:p>
          <a:p>
            <a:pPr marL="671147" indent="-671147" defTabSz="1822596">
              <a:buFont typeface="+mj-lt"/>
              <a:buAutoNum type="arabicPeriod"/>
            </a:pPr>
            <a:r>
              <a:rPr lang="en-US" sz="3100" dirty="0">
                <a:solidFill>
                  <a:srgbClr val="FFFF00"/>
                </a:solidFill>
                <a:latin typeface="Arial" panose="020B0604020202020204" pitchFamily="34" charset="0"/>
                <a:cs typeface="Arial" panose="020B0604020202020204" pitchFamily="34" charset="0"/>
              </a:rPr>
              <a:t>Distributed Enterprise  &gt;&gt; SnapServers</a:t>
            </a:r>
          </a:p>
          <a:p>
            <a:pPr marL="0" indent="0" defTabSz="1822596"/>
            <a:endParaRPr lang="en-US" sz="3100" dirty="0">
              <a:solidFill>
                <a:prstClr val="white"/>
              </a:solidFill>
              <a:latin typeface="Arial" panose="020B0604020202020204" pitchFamily="34" charset="0"/>
              <a:cs typeface="Arial" panose="020B0604020202020204" pitchFamily="34" charset="0"/>
            </a:endParaRPr>
          </a:p>
          <a:p>
            <a:pPr marL="0" indent="0" defTabSz="1822596"/>
            <a:endParaRPr lang="en-US" sz="3100" dirty="0">
              <a:solidFill>
                <a:prstClr val="white"/>
              </a:solidFill>
              <a:latin typeface="Arial" panose="020B0604020202020204" pitchFamily="34" charset="0"/>
              <a:cs typeface="Arial" panose="020B0604020202020204" pitchFamily="34" charset="0"/>
            </a:endParaRPr>
          </a:p>
        </p:txBody>
      </p:sp>
      <p:sp>
        <p:nvSpPr>
          <p:cNvPr id="4" name="TextBox 3"/>
          <p:cNvSpPr txBox="1"/>
          <p:nvPr/>
        </p:nvSpPr>
        <p:spPr>
          <a:xfrm>
            <a:off x="18736851" y="2"/>
            <a:ext cx="5841654" cy="1176770"/>
          </a:xfrm>
          <a:prstGeom prst="rect">
            <a:avLst/>
          </a:prstGeom>
          <a:noFill/>
        </p:spPr>
        <p:txBody>
          <a:bodyPr wrap="none" lIns="178955" tIns="89477" rIns="178955" bIns="89477" rtlCol="0">
            <a:spAutoFit/>
          </a:bodyPr>
          <a:lstStyle/>
          <a:p>
            <a:pPr defTabSz="1822596"/>
            <a:r>
              <a:rPr lang="en-US" sz="6500" b="1" dirty="0">
                <a:solidFill>
                  <a:srgbClr val="808080">
                    <a:lumMod val="75000"/>
                  </a:srgbClr>
                </a:solidFill>
                <a:latin typeface="Arial" panose="020B0604020202020204" pitchFamily="34" charset="0"/>
                <a:cs typeface="Arial" panose="020B0604020202020204" pitchFamily="34" charset="0"/>
              </a:rPr>
              <a:t>Internal ONLY</a:t>
            </a:r>
          </a:p>
        </p:txBody>
      </p:sp>
      <p:sp>
        <p:nvSpPr>
          <p:cNvPr id="3" name="TextBox 2"/>
          <p:cNvSpPr txBox="1"/>
          <p:nvPr/>
        </p:nvSpPr>
        <p:spPr>
          <a:xfrm>
            <a:off x="851643" y="1867579"/>
            <a:ext cx="22404183" cy="1230567"/>
          </a:xfrm>
          <a:prstGeom prst="rect">
            <a:avLst/>
          </a:prstGeom>
          <a:solidFill>
            <a:schemeClr val="tx2"/>
          </a:solidFill>
          <a:ln>
            <a:noFill/>
          </a:ln>
        </p:spPr>
        <p:txBody>
          <a:bodyPr wrap="square" lIns="243297" tIns="121653" rIns="243297" bIns="121653">
            <a:spAutoFit/>
          </a:bodyPr>
          <a:lstStyle>
            <a:defPPr>
              <a:defRPr lang="en-US"/>
            </a:defPPr>
            <a:lvl1pPr indent="0">
              <a:defRPr sz="1600">
                <a:solidFill>
                  <a:schemeClr val="bg1"/>
                </a:solidFill>
                <a:latin typeface="Arial" panose="020B0604020202020204" pitchFamily="34" charset="0"/>
                <a:ea typeface="ヒラギノ角ゴ ProN W6" charset="-128"/>
                <a:cs typeface="Arial" panose="020B0604020202020204" pitchFamily="34" charset="0"/>
              </a:defRPr>
            </a:lvl1pPr>
            <a:lvl2pPr marL="742950" indent="-285750">
              <a:defRPr sz="5200">
                <a:solidFill>
                  <a:srgbClr val="E5E6E5"/>
                </a:solidFill>
                <a:latin typeface="Helvetica Neue Medium" charset="0"/>
                <a:ea typeface="ヒラギノ角ゴ ProN W6" charset="-128"/>
              </a:defRPr>
            </a:lvl2pPr>
            <a:lvl3pPr marL="1143000" indent="-228600">
              <a:defRPr sz="5200">
                <a:solidFill>
                  <a:srgbClr val="E5E6E5"/>
                </a:solidFill>
                <a:latin typeface="Helvetica Neue Medium" charset="0"/>
                <a:ea typeface="ヒラギノ角ゴ ProN W6" charset="-128"/>
              </a:defRPr>
            </a:lvl3pPr>
            <a:lvl4pPr marL="1600200" indent="-228600">
              <a:defRPr sz="5200">
                <a:solidFill>
                  <a:srgbClr val="E5E6E5"/>
                </a:solidFill>
                <a:latin typeface="Helvetica Neue Medium" charset="0"/>
                <a:ea typeface="ヒラギノ角ゴ ProN W6" charset="-128"/>
              </a:defRPr>
            </a:lvl4pPr>
            <a:lvl5pPr marL="2057400" indent="-228600">
              <a:defRPr sz="5200">
                <a:solidFill>
                  <a:srgbClr val="E5E6E5"/>
                </a:solidFill>
                <a:latin typeface="Helvetica Neue Medium" charset="0"/>
                <a:ea typeface="ヒラギノ角ゴ ProN W6" charset="-128"/>
              </a:defRPr>
            </a:lvl5pPr>
            <a:lvl6pPr marL="2514600" indent="-228600" eaLnBrk="0" fontAlgn="base" hangingPunct="0">
              <a:spcBef>
                <a:spcPct val="0"/>
              </a:spcBef>
              <a:spcAft>
                <a:spcPct val="0"/>
              </a:spcAft>
              <a:defRPr sz="5200">
                <a:solidFill>
                  <a:srgbClr val="E5E6E5"/>
                </a:solidFill>
                <a:latin typeface="Helvetica Neue Medium" charset="0"/>
                <a:ea typeface="ヒラギノ角ゴ ProN W6" charset="-128"/>
              </a:defRPr>
            </a:lvl6pPr>
            <a:lvl7pPr marL="2971800" indent="-228600" eaLnBrk="0" fontAlgn="base" hangingPunct="0">
              <a:spcBef>
                <a:spcPct val="0"/>
              </a:spcBef>
              <a:spcAft>
                <a:spcPct val="0"/>
              </a:spcAft>
              <a:defRPr sz="5200">
                <a:solidFill>
                  <a:srgbClr val="E5E6E5"/>
                </a:solidFill>
                <a:latin typeface="Helvetica Neue Medium" charset="0"/>
                <a:ea typeface="ヒラギノ角ゴ ProN W6" charset="-128"/>
              </a:defRPr>
            </a:lvl7pPr>
            <a:lvl8pPr marL="3429000" indent="-228600" eaLnBrk="0" fontAlgn="base" hangingPunct="0">
              <a:spcBef>
                <a:spcPct val="0"/>
              </a:spcBef>
              <a:spcAft>
                <a:spcPct val="0"/>
              </a:spcAft>
              <a:defRPr sz="5200">
                <a:solidFill>
                  <a:srgbClr val="E5E6E5"/>
                </a:solidFill>
                <a:latin typeface="Helvetica Neue Medium" charset="0"/>
                <a:ea typeface="ヒラギノ角ゴ ProN W6" charset="-128"/>
              </a:defRPr>
            </a:lvl8pPr>
            <a:lvl9pPr marL="3886200" indent="-228600" eaLnBrk="0" fontAlgn="base" hangingPunct="0">
              <a:spcBef>
                <a:spcPct val="0"/>
              </a:spcBef>
              <a:spcAft>
                <a:spcPct val="0"/>
              </a:spcAft>
              <a:defRPr sz="5200">
                <a:solidFill>
                  <a:srgbClr val="E5E6E5"/>
                </a:solidFill>
                <a:latin typeface="Helvetica Neue Medium" charset="0"/>
                <a:ea typeface="ヒラギノ角ゴ ProN W6" charset="-128"/>
              </a:defRPr>
            </a:lvl9pPr>
          </a:lstStyle>
          <a:p>
            <a:pPr defTabSz="1822596"/>
            <a:r>
              <a:rPr lang="en-US" dirty="0">
                <a:solidFill>
                  <a:prstClr val="white"/>
                </a:solidFill>
              </a:rPr>
              <a:t>CEO</a:t>
            </a:r>
          </a:p>
          <a:p>
            <a:pPr marL="671147" indent="-671147" defTabSz="1822596">
              <a:buFont typeface="+mj-lt"/>
              <a:buAutoNum type="arabicPeriod"/>
            </a:pPr>
            <a:r>
              <a:rPr lang="en-US" dirty="0">
                <a:solidFill>
                  <a:prstClr val="white"/>
                </a:solidFill>
              </a:rPr>
              <a:t>Is your IT infrastructure meeting your business objectives? (</a:t>
            </a:r>
            <a:r>
              <a:rPr lang="en-US" dirty="0" err="1">
                <a:solidFill>
                  <a:prstClr val="white"/>
                </a:solidFill>
              </a:rPr>
              <a:t>exapmle</a:t>
            </a:r>
            <a:r>
              <a:rPr lang="en-US" dirty="0">
                <a:solidFill>
                  <a:prstClr val="white"/>
                </a:solidFill>
              </a:rPr>
              <a:t>: growing fast enough, making your employees more productive)</a:t>
            </a:r>
          </a:p>
          <a:p>
            <a:pPr marL="671147" indent="-671147" defTabSz="1822596">
              <a:buFont typeface="+mj-lt"/>
              <a:buAutoNum type="arabicPeriod"/>
            </a:pPr>
            <a:r>
              <a:rPr lang="en-US" dirty="0">
                <a:solidFill>
                  <a:prstClr val="white"/>
                </a:solidFill>
              </a:rPr>
              <a:t>What are your long term and short term top priorities?</a:t>
            </a:r>
          </a:p>
          <a:p>
            <a:pPr defTabSz="1822596"/>
            <a:endParaRPr lang="en-US" dirty="0">
              <a:solidFill>
                <a:prstClr val="white"/>
              </a:solidFill>
            </a:endParaRPr>
          </a:p>
        </p:txBody>
      </p:sp>
    </p:spTree>
    <p:extLst>
      <p:ext uri="{BB962C8B-B14F-4D97-AF65-F5344CB8AC3E}">
        <p14:creationId xmlns:p14="http://schemas.microsoft.com/office/powerpoint/2010/main" val="79672446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Private Cloud w/ </a:t>
            </a:r>
            <a:r>
              <a:rPr lang="en-US" dirty="0" err="1" smtClean="0"/>
              <a:t>SnapSync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15490291"/>
              </p:ext>
            </p:extLst>
          </p:nvPr>
        </p:nvGraphicFramePr>
        <p:xfrm>
          <a:off x="12433804" y="8758722"/>
          <a:ext cx="5180431" cy="2666785"/>
        </p:xfrm>
        <a:graphic>
          <a:graphicData uri="http://schemas.openxmlformats.org/drawingml/2006/table">
            <a:tbl>
              <a:tblPr/>
              <a:tblGrid>
                <a:gridCol w="1950659"/>
                <a:gridCol w="1507936"/>
                <a:gridCol w="1721836"/>
              </a:tblGrid>
              <a:tr h="414716">
                <a:tc gridSpan="3">
                  <a:txBody>
                    <a:bodyPr/>
                    <a:lstStyle/>
                    <a:p>
                      <a:pPr algn="l" fontAlgn="b"/>
                      <a:r>
                        <a:rPr lang="en-US" sz="2000" b="1" i="0" u="none" strike="noStrike" dirty="0">
                          <a:solidFill>
                            <a:srgbClr val="FFFFFF"/>
                          </a:solidFill>
                          <a:effectLst/>
                          <a:latin typeface="Calibri" panose="020F0502020204030204" pitchFamily="34" charset="0"/>
                        </a:rPr>
                        <a:t>Cost comparison - File sharing and private cloud</a:t>
                      </a:r>
                    </a:p>
                  </a:txBody>
                  <a:tcPr marL="9524"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366092"/>
                    </a:solidFill>
                  </a:tcPr>
                </a:tc>
                <a:tc hMerge="1">
                  <a:txBody>
                    <a:bodyPr/>
                    <a:lstStyle/>
                    <a:p>
                      <a:endParaRPr lang="en-US"/>
                    </a:p>
                  </a:txBody>
                  <a:tcPr/>
                </a:tc>
                <a:tc hMerge="1">
                  <a:txBody>
                    <a:bodyPr/>
                    <a:lstStyle/>
                    <a:p>
                      <a:endParaRPr lang="en-US"/>
                    </a:p>
                  </a:txBody>
                  <a:tcPr/>
                </a:tc>
              </a:tr>
              <a:tr h="414716">
                <a:tc>
                  <a:txBody>
                    <a:bodyPr/>
                    <a:lstStyle/>
                    <a:p>
                      <a:pPr algn="ctr" fontAlgn="b"/>
                      <a:r>
                        <a:rPr lang="en-US" sz="2000" b="0" i="0" u="none" strike="noStrike">
                          <a:solidFill>
                            <a:srgbClr val="000000"/>
                          </a:solidFill>
                          <a:effectLst/>
                          <a:latin typeface="Calibri" panose="020F0502020204030204" pitchFamily="34" charset="0"/>
                        </a:rPr>
                        <a:t> </a:t>
                      </a:r>
                    </a:p>
                  </a:txBody>
                  <a:tcPr marL="9524" marR="9524" marT="952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000" b="0" i="0" u="none" strike="noStrike" dirty="0" err="1">
                          <a:solidFill>
                            <a:srgbClr val="000000"/>
                          </a:solidFill>
                          <a:effectLst/>
                          <a:latin typeface="Calibri" panose="020F0502020204030204" pitchFamily="34" charset="0"/>
                        </a:rPr>
                        <a:t>SnapSync</a:t>
                      </a:r>
                      <a:endParaRPr lang="en-US" sz="2000" b="0" i="0" u="none" strike="noStrike" dirty="0">
                        <a:solidFill>
                          <a:srgbClr val="000000"/>
                        </a:solidFill>
                        <a:effectLst/>
                        <a:latin typeface="Calibri" panose="020F0502020204030204" pitchFamily="34" charset="0"/>
                      </a:endParaRPr>
                    </a:p>
                  </a:txBody>
                  <a:tcPr marL="9524" marR="9524"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Calibri" panose="020F0502020204030204" pitchFamily="34" charset="0"/>
                        </a:rPr>
                        <a:t>Dropbox</a:t>
                      </a:r>
                    </a:p>
                  </a:txBody>
                  <a:tcPr marL="9524" marR="9524" marT="952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619125">
                <a:tc>
                  <a:txBody>
                    <a:bodyPr/>
                    <a:lstStyle/>
                    <a:p>
                      <a:pPr algn="l" fontAlgn="b"/>
                      <a:r>
                        <a:rPr lang="en-US" sz="2000" b="0" i="0" u="none" strike="noStrike">
                          <a:solidFill>
                            <a:srgbClr val="000000"/>
                          </a:solidFill>
                          <a:effectLst/>
                          <a:latin typeface="Calibri" panose="020F0502020204030204" pitchFamily="34" charset="0"/>
                        </a:rPr>
                        <a:t> </a:t>
                      </a:r>
                    </a:p>
                  </a:txBody>
                  <a:tcPr marL="9524" marR="9524" marT="952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Per </a:t>
                      </a:r>
                      <a:r>
                        <a:rPr lang="en-US" sz="2000" b="0" i="0" u="none" strike="noStrike" dirty="0" smtClean="0">
                          <a:solidFill>
                            <a:srgbClr val="000000"/>
                          </a:solidFill>
                          <a:effectLst/>
                          <a:latin typeface="Calibri" panose="020F0502020204030204" pitchFamily="34" charset="0"/>
                        </a:rPr>
                        <a:t>Month/ Per user</a:t>
                      </a:r>
                      <a:endParaRPr lang="en-US" sz="2000" b="0" i="0" u="none" strike="noStrike" dirty="0">
                        <a:solidFill>
                          <a:srgbClr val="000000"/>
                        </a:solidFill>
                        <a:effectLst/>
                        <a:latin typeface="Calibri" panose="020F0502020204030204" pitchFamily="34" charset="0"/>
                      </a:endParaRPr>
                    </a:p>
                  </a:txBody>
                  <a:tcPr marL="9524" marR="9524" marT="952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2000" b="0" i="0" u="none" strike="noStrike" dirty="0">
                          <a:solidFill>
                            <a:srgbClr val="000000"/>
                          </a:solidFill>
                          <a:effectLst/>
                          <a:latin typeface="Calibri" panose="020F0502020204030204" pitchFamily="34" charset="0"/>
                        </a:rPr>
                        <a:t>Per </a:t>
                      </a:r>
                      <a:r>
                        <a:rPr lang="en-US" sz="2000" b="0" i="0" u="none" strike="noStrike" dirty="0" smtClean="0">
                          <a:solidFill>
                            <a:srgbClr val="000000"/>
                          </a:solidFill>
                          <a:effectLst/>
                          <a:latin typeface="Calibri" panose="020F0502020204030204" pitchFamily="34" charset="0"/>
                        </a:rPr>
                        <a:t>Month/ Per User</a:t>
                      </a:r>
                      <a:endParaRPr lang="en-US" sz="2000" b="0" i="0" u="none" strike="noStrike" dirty="0">
                        <a:solidFill>
                          <a:srgbClr val="000000"/>
                        </a:solidFill>
                        <a:effectLst/>
                        <a:latin typeface="Calibri" panose="020F0502020204030204" pitchFamily="34" charset="0"/>
                      </a:endParaRPr>
                    </a:p>
                  </a:txBody>
                  <a:tcPr marL="9524" marR="9524" marT="952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01756">
                <a:tc>
                  <a:txBody>
                    <a:bodyPr/>
                    <a:lstStyle/>
                    <a:p>
                      <a:pPr algn="ctr" fontAlgn="b"/>
                      <a:r>
                        <a:rPr lang="en-US" sz="2000" b="0" i="0" u="none" strike="noStrike">
                          <a:solidFill>
                            <a:srgbClr val="000000"/>
                          </a:solidFill>
                          <a:effectLst/>
                          <a:latin typeface="Calibri" panose="020F0502020204030204" pitchFamily="34" charset="0"/>
                        </a:rPr>
                        <a:t>2TB (0.5TB/User)</a:t>
                      </a:r>
                    </a:p>
                  </a:txBody>
                  <a:tcPr marL="9524" marR="9524" marT="952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panose="020F0502020204030204" pitchFamily="34" charset="0"/>
                        </a:rPr>
                        <a:t>$8.90 </a:t>
                      </a:r>
                    </a:p>
                  </a:txBody>
                  <a:tcPr marL="9524" marR="9524" marT="952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panose="020F0502020204030204" pitchFamily="34" charset="0"/>
                        </a:rPr>
                        <a:t>$15 </a:t>
                      </a:r>
                    </a:p>
                  </a:txBody>
                  <a:tcPr marL="9524" marR="9524" marT="952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756">
                <a:tc>
                  <a:txBody>
                    <a:bodyPr/>
                    <a:lstStyle/>
                    <a:p>
                      <a:pPr algn="ctr" fontAlgn="b"/>
                      <a:r>
                        <a:rPr lang="en-US" sz="2000" b="0" i="0" u="none" strike="noStrike">
                          <a:solidFill>
                            <a:srgbClr val="000000"/>
                          </a:solidFill>
                          <a:effectLst/>
                          <a:latin typeface="Calibri" panose="020F0502020204030204" pitchFamily="34" charset="0"/>
                        </a:rPr>
                        <a:t>24TB (1TB/User)</a:t>
                      </a:r>
                    </a:p>
                  </a:txBody>
                  <a:tcPr marL="9524" marR="9524" marT="952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panose="020F0502020204030204" pitchFamily="34" charset="0"/>
                        </a:rPr>
                        <a:t>$3.40 </a:t>
                      </a:r>
                    </a:p>
                  </a:txBody>
                  <a:tcPr marL="9524" marR="9524" marT="952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panose="020F0502020204030204" pitchFamily="34" charset="0"/>
                        </a:rPr>
                        <a:t>$15 </a:t>
                      </a:r>
                    </a:p>
                  </a:txBody>
                  <a:tcPr marL="9524" marR="9524" marT="952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716">
                <a:tc>
                  <a:txBody>
                    <a:bodyPr/>
                    <a:lstStyle/>
                    <a:p>
                      <a:pPr algn="ctr" fontAlgn="b"/>
                      <a:r>
                        <a:rPr lang="en-US" sz="2000" b="0" i="0" u="none" strike="noStrike" dirty="0">
                          <a:solidFill>
                            <a:srgbClr val="000000"/>
                          </a:solidFill>
                          <a:effectLst/>
                          <a:latin typeface="Calibri" panose="020F0502020204030204" pitchFamily="34" charset="0"/>
                        </a:rPr>
                        <a:t>100TB (1/TB User)</a:t>
                      </a:r>
                    </a:p>
                  </a:txBody>
                  <a:tcPr marL="9524" marR="9524" marT="952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panose="020F0502020204030204" pitchFamily="34" charset="0"/>
                        </a:rPr>
                        <a:t>$9.50 </a:t>
                      </a:r>
                    </a:p>
                  </a:txBody>
                  <a:tcPr marL="9524" marR="9524" marT="952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$15 </a:t>
                      </a:r>
                    </a:p>
                  </a:txBody>
                  <a:tcPr marL="9524" marR="9524" marT="952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1477110" y="2197772"/>
            <a:ext cx="9513720" cy="62380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280" tIns="45642" rIns="91280" bIns="45642" rtlCol="0" anchor="ctr"/>
          <a:lstStyle/>
          <a:p>
            <a:pPr algn="ctr"/>
            <a:r>
              <a:rPr lang="en-US" dirty="0" err="1" smtClean="0"/>
              <a:t>SnapSync</a:t>
            </a:r>
            <a:r>
              <a:rPr lang="en-US" dirty="0" smtClean="0"/>
              <a:t> – Building a private storage cloud</a:t>
            </a:r>
            <a:endParaRPr lang="en-US" dirty="0"/>
          </a:p>
        </p:txBody>
      </p:sp>
      <p:sp>
        <p:nvSpPr>
          <p:cNvPr id="6" name="Rectangle 5"/>
          <p:cNvSpPr/>
          <p:nvPr/>
        </p:nvSpPr>
        <p:spPr>
          <a:xfrm>
            <a:off x="12433815" y="7746009"/>
            <a:ext cx="10563393" cy="62380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280" tIns="45642" rIns="91280" bIns="45642" rtlCol="0" anchor="ctr"/>
          <a:lstStyle/>
          <a:p>
            <a:r>
              <a:rPr lang="en-US" dirty="0" smtClean="0"/>
              <a:t>Economic Benefit: 35%-75% lower Cost</a:t>
            </a:r>
            <a:endParaRPr lang="en-US" dirty="0"/>
          </a:p>
        </p:txBody>
      </p:sp>
      <p:sp>
        <p:nvSpPr>
          <p:cNvPr id="7" name="Rectangle 6"/>
          <p:cNvSpPr/>
          <p:nvPr/>
        </p:nvSpPr>
        <p:spPr>
          <a:xfrm>
            <a:off x="12433815" y="2197772"/>
            <a:ext cx="10563393" cy="62380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280" tIns="45642" rIns="91280" bIns="45642" rtlCol="0" anchor="ctr"/>
          <a:lstStyle/>
          <a:p>
            <a:r>
              <a:rPr lang="en-US" dirty="0" smtClean="0"/>
              <a:t>Faster, more secure compared to alternatives </a:t>
            </a:r>
            <a:endParaRPr lang="en-US" dirty="0"/>
          </a:p>
        </p:txBody>
      </p:sp>
      <p:grpSp>
        <p:nvGrpSpPr>
          <p:cNvPr id="10" name="Group 9"/>
          <p:cNvGrpSpPr>
            <a:grpSpLocks noChangeAspect="1"/>
          </p:cNvGrpSpPr>
          <p:nvPr/>
        </p:nvGrpSpPr>
        <p:grpSpPr>
          <a:xfrm>
            <a:off x="7280569" y="3636385"/>
            <a:ext cx="3450709" cy="3673855"/>
            <a:chOff x="435932" y="-3235002"/>
            <a:chExt cx="8111681" cy="8637460"/>
          </a:xfrm>
        </p:grpSpPr>
        <p:pic>
          <p:nvPicPr>
            <p:cNvPr id="11"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71457" y="2292730"/>
              <a:ext cx="1067555" cy="54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24811" y="2049967"/>
              <a:ext cx="1052298" cy="88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435932" y="3519378"/>
              <a:ext cx="3928250" cy="1883080"/>
              <a:chOff x="435932" y="3519378"/>
              <a:chExt cx="3928250" cy="1883080"/>
            </a:xfrm>
          </p:grpSpPr>
          <p:sp>
            <p:nvSpPr>
              <p:cNvPr id="49" name="Rectangular Callout 48"/>
              <p:cNvSpPr/>
              <p:nvPr/>
            </p:nvSpPr>
            <p:spPr>
              <a:xfrm>
                <a:off x="435932" y="3519378"/>
                <a:ext cx="3928250" cy="1883080"/>
              </a:xfrm>
              <a:prstGeom prst="wedgeRectCallout">
                <a:avLst>
                  <a:gd name="adj1" fmla="val -3169"/>
                  <a:gd name="adj2" fmla="val -77035"/>
                </a:avLst>
              </a:prstGeom>
              <a:solidFill>
                <a:schemeClr val="bg1"/>
              </a:solidFill>
              <a:ln w="254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6091" y="4111669"/>
                <a:ext cx="484687" cy="61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5847767" y="3519378"/>
              <a:ext cx="2428516" cy="1624795"/>
              <a:chOff x="5847767" y="3519378"/>
              <a:chExt cx="2428516" cy="1624795"/>
            </a:xfrm>
          </p:grpSpPr>
          <p:sp>
            <p:nvSpPr>
              <p:cNvPr id="47" name="Rectangular Callout 46"/>
              <p:cNvSpPr/>
              <p:nvPr/>
            </p:nvSpPr>
            <p:spPr>
              <a:xfrm>
                <a:off x="5847767" y="3519378"/>
                <a:ext cx="2428516" cy="1624795"/>
              </a:xfrm>
              <a:prstGeom prst="wedgeRectCallout">
                <a:avLst>
                  <a:gd name="adj1" fmla="val -26020"/>
                  <a:gd name="adj2" fmla="val -91725"/>
                </a:avLst>
              </a:prstGeom>
              <a:solidFill>
                <a:schemeClr val="bg1"/>
              </a:solidFill>
              <a:ln w="254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6"/>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50000"/>
              <a:stretch/>
            </p:blipFill>
            <p:spPr bwMode="auto">
              <a:xfrm>
                <a:off x="6021684" y="4007453"/>
                <a:ext cx="488786" cy="57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Arc 14"/>
            <p:cNvSpPr/>
            <p:nvPr/>
          </p:nvSpPr>
          <p:spPr>
            <a:xfrm rot="9879941">
              <a:off x="4075858" y="3936932"/>
              <a:ext cx="2553924" cy="1155538"/>
            </a:xfrm>
            <a:prstGeom prst="arc">
              <a:avLst>
                <a:gd name="adj1" fmla="val 12655279"/>
                <a:gd name="adj2" fmla="val 162179"/>
              </a:avLst>
            </a:prstGeom>
            <a:ln w="25400">
              <a:solidFill>
                <a:schemeClr val="accent1">
                  <a:shade val="95000"/>
                  <a:satMod val="10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 name="Group 15"/>
            <p:cNvGrpSpPr/>
            <p:nvPr/>
          </p:nvGrpSpPr>
          <p:grpSpPr>
            <a:xfrm>
              <a:off x="1241578" y="4325212"/>
              <a:ext cx="1133818" cy="850363"/>
              <a:chOff x="815499" y="3903850"/>
              <a:chExt cx="1225429" cy="919071"/>
            </a:xfrm>
          </p:grpSpPr>
          <p:pic>
            <p:nvPicPr>
              <p:cNvPr id="44"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15499" y="3903850"/>
                <a:ext cx="1225429" cy="91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257909" y="4059801"/>
                <a:ext cx="399698" cy="44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20587626">
                <a:off x="932819" y="4170010"/>
                <a:ext cx="1004155" cy="23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p:cNvGrpSpPr/>
            <p:nvPr/>
          </p:nvGrpSpPr>
          <p:grpSpPr>
            <a:xfrm>
              <a:off x="6705707" y="4146065"/>
              <a:ext cx="359218" cy="728886"/>
              <a:chOff x="7763149" y="3671747"/>
              <a:chExt cx="359218" cy="728886"/>
            </a:xfrm>
          </p:grpSpPr>
          <p:pic>
            <p:nvPicPr>
              <p:cNvPr id="41" name="Picture 5"/>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763149" y="3671747"/>
                <a:ext cx="359218" cy="72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838132" y="3946648"/>
                <a:ext cx="208406" cy="23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7"/>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16200000">
                <a:off x="7672433" y="3963765"/>
                <a:ext cx="562663" cy="1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Group 17"/>
            <p:cNvGrpSpPr/>
            <p:nvPr/>
          </p:nvGrpSpPr>
          <p:grpSpPr>
            <a:xfrm>
              <a:off x="1808487" y="4009981"/>
              <a:ext cx="1980432" cy="485326"/>
              <a:chOff x="1808487" y="3742127"/>
              <a:chExt cx="1980432" cy="485326"/>
            </a:xfrm>
          </p:grpSpPr>
          <p:cxnSp>
            <p:nvCxnSpPr>
              <p:cNvPr id="39" name="Straight Arrow Connector 38"/>
              <p:cNvCxnSpPr/>
              <p:nvPr/>
            </p:nvCxnSpPr>
            <p:spPr>
              <a:xfrm>
                <a:off x="2959582" y="3742127"/>
                <a:ext cx="0" cy="253825"/>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6200000" flipH="1">
                <a:off x="2718850" y="3157385"/>
                <a:ext cx="159705" cy="1980432"/>
              </a:xfrm>
              <a:prstGeom prst="bentConnector3">
                <a:avLst>
                  <a:gd name="adj1" fmla="val -195190"/>
                </a:avLst>
              </a:prstGeom>
              <a:ln w="254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37"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9094" y="-3235002"/>
              <a:ext cx="6848580" cy="414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flipH="1">
              <a:off x="2589545" y="1272160"/>
              <a:ext cx="979546" cy="698138"/>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53361" y="1136962"/>
              <a:ext cx="1238020" cy="913004"/>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2" name="Picture 4"/>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290633" y="3881065"/>
              <a:ext cx="295200" cy="29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273891" y="3881065"/>
              <a:ext cx="295200" cy="29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3609310" y="4484917"/>
              <a:ext cx="359218" cy="728886"/>
              <a:chOff x="3609310" y="4484917"/>
              <a:chExt cx="359218" cy="728886"/>
            </a:xfrm>
          </p:grpSpPr>
          <p:pic>
            <p:nvPicPr>
              <p:cNvPr id="33" name="Picture 5"/>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609310" y="4484917"/>
                <a:ext cx="359218" cy="72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3684716" y="4558830"/>
                <a:ext cx="208406" cy="562663"/>
                <a:chOff x="7578060" y="1234724"/>
                <a:chExt cx="208406" cy="562663"/>
              </a:xfrm>
            </p:grpSpPr>
            <p:pic>
              <p:nvPicPr>
                <p:cNvPr id="35"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578060" y="1433386"/>
                  <a:ext cx="208406" cy="23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7"/>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16200000">
                  <a:off x="7412361" y="1450503"/>
                  <a:ext cx="562663" cy="1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5" name="Picture 4"/>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973896" y="5017584"/>
              <a:ext cx="295200" cy="29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2634883" y="4302595"/>
              <a:ext cx="670181" cy="889260"/>
              <a:chOff x="2634883" y="4302595"/>
              <a:chExt cx="670181" cy="889260"/>
            </a:xfrm>
          </p:grpSpPr>
          <p:pic>
            <p:nvPicPr>
              <p:cNvPr id="30" name="Picture 5"/>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634883" y="4302595"/>
                <a:ext cx="670181" cy="88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800874" y="4569653"/>
                <a:ext cx="339461" cy="38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7"/>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20587626">
                <a:off x="2667703" y="4686213"/>
                <a:ext cx="598500" cy="1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26"/>
            <p:cNvPicPr>
              <a:picLocks noChangeAspect="1" noChangeArrowheads="1"/>
            </p:cNvPicPr>
            <p:nvPr/>
          </p:nvPicPr>
          <p:blipFill>
            <a:blip r:embed="rId12" cstate="email">
              <a:lum bright="62000" contrast="-20000"/>
              <a:extLst>
                <a:ext uri="{28A0092B-C50C-407E-A947-70E740481C1C}">
                  <a14:useLocalDpi xmlns:a14="http://schemas.microsoft.com/office/drawing/2010/main" val="0"/>
                </a:ext>
              </a:extLst>
            </a:blip>
            <a:srcRect/>
            <a:stretch>
              <a:fillRect/>
            </a:stretch>
          </p:blipFill>
          <p:spPr bwMode="auto">
            <a:xfrm>
              <a:off x="542747" y="-2759526"/>
              <a:ext cx="1477985" cy="137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6"/>
            <p:cNvPicPr>
              <a:picLocks noChangeAspect="1" noChangeArrowheads="1"/>
            </p:cNvPicPr>
            <p:nvPr/>
          </p:nvPicPr>
          <p:blipFill>
            <a:blip r:embed="rId13" cstate="email">
              <a:lum bright="44000" contrast="-40000"/>
              <a:extLst>
                <a:ext uri="{28A0092B-C50C-407E-A947-70E740481C1C}">
                  <a14:useLocalDpi xmlns:a14="http://schemas.microsoft.com/office/drawing/2010/main" val="0"/>
                </a:ext>
              </a:extLst>
            </a:blip>
            <a:srcRect/>
            <a:stretch>
              <a:fillRect/>
            </a:stretch>
          </p:blipFill>
          <p:spPr bwMode="auto">
            <a:xfrm rot="781902">
              <a:off x="7314155" y="2250672"/>
              <a:ext cx="783246" cy="72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14" cstate="email">
              <a:lum bright="60000"/>
              <a:extLst>
                <a:ext uri="{28A0092B-C50C-407E-A947-70E740481C1C}">
                  <a14:useLocalDpi xmlns:a14="http://schemas.microsoft.com/office/drawing/2010/main" val="0"/>
                </a:ext>
              </a:extLst>
            </a:blip>
            <a:srcRect/>
            <a:stretch>
              <a:fillRect/>
            </a:stretch>
          </p:blipFill>
          <p:spPr bwMode="auto">
            <a:xfrm>
              <a:off x="7065970" y="-2358710"/>
              <a:ext cx="1481643" cy="102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 name="Rectangle 50"/>
          <p:cNvSpPr/>
          <p:nvPr/>
        </p:nvSpPr>
        <p:spPr>
          <a:xfrm>
            <a:off x="1477093" y="2975695"/>
            <a:ext cx="5339282" cy="4555094"/>
          </a:xfrm>
          <a:prstGeom prst="rect">
            <a:avLst/>
          </a:prstGeom>
        </p:spPr>
        <p:txBody>
          <a:bodyPr wrap="square" lIns="91280" tIns="45642" rIns="91280" bIns="45642">
            <a:spAutoFit/>
          </a:bodyPr>
          <a:lstStyle/>
          <a:p>
            <a:pPr marL="456391" lvl="1" indent="-456391">
              <a:spcAft>
                <a:spcPts val="600"/>
              </a:spcAft>
              <a:buSzPct val="90000"/>
              <a:buFont typeface="Wingdings" panose="05000000000000000000" pitchFamily="2" charset="2"/>
              <a:buChar char="q"/>
              <a:defRPr/>
            </a:pPr>
            <a:r>
              <a:rPr lang="en-US" sz="2700" dirty="0" err="1">
                <a:solidFill>
                  <a:schemeClr val="tx2">
                    <a:lumMod val="75000"/>
                    <a:lumOff val="25000"/>
                  </a:schemeClr>
                </a:solidFill>
                <a:latin typeface="Arial" panose="020B0604020202020204" pitchFamily="34" charset="0"/>
                <a:cs typeface="Arial" panose="020B0604020202020204" pitchFamily="34" charset="0"/>
              </a:rPr>
              <a:t>SnapSync</a:t>
            </a:r>
            <a:r>
              <a:rPr lang="en-US" sz="2700" dirty="0">
                <a:solidFill>
                  <a:schemeClr val="tx2">
                    <a:lumMod val="75000"/>
                    <a:lumOff val="25000"/>
                  </a:schemeClr>
                </a:solidFill>
                <a:latin typeface="Arial" panose="020B0604020202020204" pitchFamily="34" charset="0"/>
                <a:cs typeface="Arial" panose="020B0604020202020204" pitchFamily="34" charset="0"/>
              </a:rPr>
              <a:t> enables secure and easy access, and automated sync of data among devices and users. </a:t>
            </a:r>
          </a:p>
          <a:p>
            <a:pPr marL="456391" lvl="1" indent="-456391">
              <a:spcAft>
                <a:spcPts val="600"/>
              </a:spcAft>
              <a:buSzPct val="90000"/>
              <a:buFont typeface="Wingdings" panose="05000000000000000000" pitchFamily="2" charset="2"/>
              <a:buChar char="q"/>
              <a:defRPr/>
            </a:pPr>
            <a:r>
              <a:rPr lang="en-US" sz="2700" dirty="0">
                <a:solidFill>
                  <a:schemeClr val="tx2">
                    <a:lumMod val="75000"/>
                    <a:lumOff val="25000"/>
                  </a:schemeClr>
                </a:solidFill>
                <a:latin typeface="Arial" panose="020B0604020202020204" pitchFamily="34" charset="0"/>
                <a:cs typeface="Arial" panose="020B0604020202020204" pitchFamily="34" charset="0"/>
              </a:rPr>
              <a:t>Eliminates risk of malicious use of </a:t>
            </a:r>
            <a:r>
              <a:rPr lang="en-US" sz="2700" spc="-29" dirty="0">
                <a:solidFill>
                  <a:schemeClr val="tx2">
                    <a:lumMod val="75000"/>
                    <a:lumOff val="25000"/>
                  </a:schemeClr>
                </a:solidFill>
                <a:latin typeface="Arial" panose="020B0604020202020204" pitchFamily="34" charset="0"/>
                <a:cs typeface="Arial" panose="020B0604020202020204" pitchFamily="34" charset="0"/>
              </a:rPr>
              <a:t>confidential information stored in public clouds.</a:t>
            </a:r>
          </a:p>
          <a:p>
            <a:pPr marL="456391" lvl="1" indent="-456391">
              <a:spcAft>
                <a:spcPts val="600"/>
              </a:spcAft>
              <a:buSzPct val="90000"/>
              <a:buFont typeface="Wingdings" panose="05000000000000000000" pitchFamily="2" charset="2"/>
              <a:buChar char="q"/>
              <a:defRPr/>
            </a:pPr>
            <a:r>
              <a:rPr lang="en-US" sz="2700" spc="-29" dirty="0">
                <a:solidFill>
                  <a:schemeClr val="tx2">
                    <a:lumMod val="75000"/>
                    <a:lumOff val="25000"/>
                  </a:schemeClr>
                </a:solidFill>
                <a:latin typeface="Arial" panose="020B0604020202020204" pitchFamily="34" charset="0"/>
                <a:cs typeface="Arial" panose="020B0604020202020204" pitchFamily="34" charset="0"/>
              </a:rPr>
              <a:t>Supported across the Snap family– SnapServer, SnapScale and SnapCLOUD</a:t>
            </a:r>
          </a:p>
        </p:txBody>
      </p:sp>
      <p:sp>
        <p:nvSpPr>
          <p:cNvPr id="53" name="Rectangle 52"/>
          <p:cNvSpPr/>
          <p:nvPr/>
        </p:nvSpPr>
        <p:spPr>
          <a:xfrm>
            <a:off x="1481896" y="7720677"/>
            <a:ext cx="9513720" cy="62380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280" tIns="45642" rIns="91280" bIns="45642" rtlCol="0" anchor="ctr"/>
          <a:lstStyle/>
          <a:p>
            <a:r>
              <a:rPr lang="en-US" dirty="0" smtClean="0"/>
              <a:t>Five Simple steps to a private cloud</a:t>
            </a:r>
            <a:endParaRPr lang="en-US" dirty="0"/>
          </a:p>
        </p:txBody>
      </p:sp>
      <p:pic>
        <p:nvPicPr>
          <p:cNvPr id="54" name="Picture 4"/>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710644" y="4835862"/>
            <a:ext cx="643503" cy="3652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4"/>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839829" y="4739925"/>
            <a:ext cx="643503" cy="3652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4"/>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969016" y="4626348"/>
            <a:ext cx="643503" cy="3652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2"/>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8655886" y="4868148"/>
            <a:ext cx="969398" cy="33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2"/>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9686415" y="4635865"/>
            <a:ext cx="545514" cy="43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2"/>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8285708" y="4124710"/>
            <a:ext cx="1621685" cy="30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60"/>
          <p:cNvSpPr/>
          <p:nvPr/>
        </p:nvSpPr>
        <p:spPr>
          <a:xfrm>
            <a:off x="12545139" y="3006260"/>
            <a:ext cx="10389491" cy="4862871"/>
          </a:xfrm>
          <a:prstGeom prst="rect">
            <a:avLst/>
          </a:prstGeom>
        </p:spPr>
        <p:txBody>
          <a:bodyPr wrap="square" lIns="91280" tIns="45642" rIns="91280" bIns="45642">
            <a:spAutoFit/>
          </a:bodyPr>
          <a:lstStyle/>
          <a:p>
            <a:pPr marL="456391" lvl="1" indent="-456391">
              <a:spcAft>
                <a:spcPts val="600"/>
              </a:spcAft>
              <a:buSzPct val="90000"/>
              <a:buFont typeface="Wingdings" panose="05000000000000000000" pitchFamily="2" charset="2"/>
              <a:buChar char="q"/>
              <a:defRPr/>
            </a:pPr>
            <a:r>
              <a:rPr lang="en-US" sz="2700" dirty="0">
                <a:solidFill>
                  <a:schemeClr val="tx2">
                    <a:lumMod val="75000"/>
                    <a:lumOff val="25000"/>
                  </a:schemeClr>
                </a:solidFill>
                <a:latin typeface="Arial" panose="020B0604020202020204" pitchFamily="34" charset="0"/>
                <a:cs typeface="Arial" panose="020B0604020202020204" pitchFamily="34" charset="0"/>
              </a:rPr>
              <a:t>A proven peer-to-peer technology; 16x faster than Dropbox, </a:t>
            </a:r>
          </a:p>
          <a:p>
            <a:pPr marL="456391" lvl="1" indent="-456391">
              <a:spcAft>
                <a:spcPts val="600"/>
              </a:spcAft>
              <a:buSzPct val="90000"/>
              <a:buFont typeface="Wingdings" panose="05000000000000000000" pitchFamily="2" charset="2"/>
              <a:buChar char="q"/>
              <a:defRPr/>
            </a:pPr>
            <a:r>
              <a:rPr lang="en-US" sz="2700" dirty="0">
                <a:solidFill>
                  <a:schemeClr val="tx2">
                    <a:lumMod val="75000"/>
                    <a:lumOff val="25000"/>
                  </a:schemeClr>
                </a:solidFill>
                <a:latin typeface="Arial" panose="020B0604020202020204" pitchFamily="34" charset="0"/>
                <a:cs typeface="Arial" panose="020B0604020202020204" pitchFamily="34" charset="0"/>
              </a:rPr>
              <a:t>Encrypted key based access – avoids risk of link based sharing that is common in public cloud service like Dropbox</a:t>
            </a:r>
          </a:p>
          <a:p>
            <a:pPr marL="456391" lvl="1" indent="-456391">
              <a:spcAft>
                <a:spcPts val="600"/>
              </a:spcAft>
              <a:buSzPct val="90000"/>
              <a:buFont typeface="Wingdings" panose="05000000000000000000" pitchFamily="2" charset="2"/>
              <a:buChar char="q"/>
              <a:defRPr/>
            </a:pPr>
            <a:r>
              <a:rPr lang="en-US" sz="2700" spc="-29" dirty="0">
                <a:solidFill>
                  <a:schemeClr val="tx2">
                    <a:lumMod val="75000"/>
                    <a:lumOff val="25000"/>
                  </a:schemeClr>
                </a:solidFill>
                <a:latin typeface="Arial" panose="020B0604020202020204" pitchFamily="34" charset="0"/>
                <a:cs typeface="Arial" panose="020B0604020202020204" pitchFamily="34" charset="0"/>
              </a:rPr>
              <a:t>Data always under the control of corporate IT – Data access privilege can be removed or altered as needed</a:t>
            </a:r>
          </a:p>
          <a:p>
            <a:pPr marL="456391" lvl="1" indent="-456391">
              <a:spcAft>
                <a:spcPts val="600"/>
              </a:spcAft>
              <a:buSzPct val="90000"/>
              <a:buFont typeface="Wingdings" panose="05000000000000000000" pitchFamily="2" charset="2"/>
              <a:buChar char="q"/>
              <a:defRPr/>
            </a:pPr>
            <a:r>
              <a:rPr lang="en-US" sz="2700" dirty="0">
                <a:solidFill>
                  <a:schemeClr val="tx2">
                    <a:lumMod val="75000"/>
                    <a:lumOff val="25000"/>
                  </a:schemeClr>
                </a:solidFill>
                <a:latin typeface="Arial" panose="020B0604020202020204" pitchFamily="34" charset="0"/>
                <a:cs typeface="Arial" panose="020B0604020202020204" pitchFamily="34" charset="0"/>
              </a:rPr>
              <a:t>Licensed per storage appliance regardless of number of users and amount of capacity shared. </a:t>
            </a:r>
          </a:p>
          <a:p>
            <a:pPr marL="456391" lvl="1" indent="-456391">
              <a:spcAft>
                <a:spcPts val="600"/>
              </a:spcAft>
              <a:buSzPct val="90000"/>
              <a:buFont typeface="Wingdings" panose="05000000000000000000" pitchFamily="2" charset="2"/>
              <a:buChar char="q"/>
              <a:defRPr/>
            </a:pPr>
            <a:r>
              <a:rPr lang="en-US" sz="2700" dirty="0" err="1">
                <a:solidFill>
                  <a:schemeClr val="tx2">
                    <a:lumMod val="75000"/>
                    <a:lumOff val="25000"/>
                  </a:schemeClr>
                </a:solidFill>
                <a:latin typeface="Arial" panose="020B0604020202020204" pitchFamily="34" charset="0"/>
                <a:cs typeface="Arial" panose="020B0604020202020204" pitchFamily="34" charset="0"/>
              </a:rPr>
              <a:t>SnapSync</a:t>
            </a:r>
            <a:r>
              <a:rPr lang="en-US" sz="2700" dirty="0">
                <a:solidFill>
                  <a:schemeClr val="tx2">
                    <a:lumMod val="75000"/>
                    <a:lumOff val="25000"/>
                  </a:schemeClr>
                </a:solidFill>
                <a:latin typeface="Arial" panose="020B0604020202020204" pitchFamily="34" charset="0"/>
                <a:cs typeface="Arial" panose="020B0604020202020204" pitchFamily="34" charset="0"/>
              </a:rPr>
              <a:t> client available for mobile and desktop clients</a:t>
            </a:r>
          </a:p>
          <a:p>
            <a:pPr marL="456391" lvl="1" indent="-456391">
              <a:spcAft>
                <a:spcPts val="600"/>
              </a:spcAft>
              <a:buSzPct val="90000"/>
              <a:buFont typeface="Wingdings" panose="05000000000000000000" pitchFamily="2" charset="2"/>
              <a:buChar char="q"/>
              <a:defRPr/>
            </a:pPr>
            <a:r>
              <a:rPr lang="en-US" sz="2700" dirty="0">
                <a:solidFill>
                  <a:schemeClr val="tx2">
                    <a:lumMod val="75000"/>
                    <a:lumOff val="25000"/>
                  </a:schemeClr>
                </a:solidFill>
                <a:latin typeface="Arial" panose="020B0604020202020204" pitchFamily="34" charset="0"/>
                <a:cs typeface="Arial" panose="020B0604020202020204" pitchFamily="34" charset="0"/>
              </a:rPr>
              <a:t>Native feature in all Snap family storage appliances</a:t>
            </a:r>
          </a:p>
          <a:p>
            <a:pPr marL="456391" lvl="1" indent="-456391">
              <a:spcAft>
                <a:spcPts val="600"/>
              </a:spcAft>
              <a:buSzPct val="90000"/>
              <a:buFont typeface="Wingdings" panose="05000000000000000000" pitchFamily="2" charset="2"/>
              <a:buChar char="q"/>
              <a:defRPr/>
            </a:pPr>
            <a:endParaRPr lang="en-US" sz="2700" spc="-29" dirty="0">
              <a:solidFill>
                <a:schemeClr val="tx2">
                  <a:lumMod val="75000"/>
                  <a:lumOff val="25000"/>
                </a:schemeClr>
              </a:solidFill>
              <a:latin typeface="Arial" panose="020B0604020202020204" pitchFamily="34" charset="0"/>
              <a:cs typeface="Arial" panose="020B0604020202020204" pitchFamily="34" charset="0"/>
            </a:endParaRPr>
          </a:p>
        </p:txBody>
      </p:sp>
      <p:graphicFrame>
        <p:nvGraphicFramePr>
          <p:cNvPr id="62" name="Chart 61"/>
          <p:cNvGraphicFramePr>
            <a:graphicFrameLocks/>
          </p:cNvGraphicFramePr>
          <p:nvPr>
            <p:extLst>
              <p:ext uri="{D42A27DB-BD31-4B8C-83A1-F6EECF244321}">
                <p14:modId xmlns:p14="http://schemas.microsoft.com/office/powerpoint/2010/main" val="1982022502"/>
              </p:ext>
            </p:extLst>
          </p:nvPr>
        </p:nvGraphicFramePr>
        <p:xfrm>
          <a:off x="17758627" y="8758705"/>
          <a:ext cx="5400167" cy="3481426"/>
        </p:xfrm>
        <a:graphic>
          <a:graphicData uri="http://schemas.openxmlformats.org/drawingml/2006/chart">
            <c:chart xmlns:c="http://schemas.openxmlformats.org/drawingml/2006/chart" xmlns:r="http://schemas.openxmlformats.org/officeDocument/2006/relationships" r:id="rId19"/>
          </a:graphicData>
        </a:graphic>
      </p:graphicFrame>
      <p:sp>
        <p:nvSpPr>
          <p:cNvPr id="63" name="Rectangle 62"/>
          <p:cNvSpPr/>
          <p:nvPr/>
        </p:nvSpPr>
        <p:spPr>
          <a:xfrm>
            <a:off x="1369959" y="8562780"/>
            <a:ext cx="9625656" cy="4093428"/>
          </a:xfrm>
          <a:prstGeom prst="rect">
            <a:avLst/>
          </a:prstGeom>
        </p:spPr>
        <p:txBody>
          <a:bodyPr wrap="square" lIns="91280" tIns="45642" rIns="91280" bIns="45642">
            <a:spAutoFit/>
          </a:bodyPr>
          <a:lstStyle/>
          <a:p>
            <a:pPr marL="513450" lvl="1" indent="-513450">
              <a:spcAft>
                <a:spcPts val="600"/>
              </a:spcAft>
              <a:buSzPct val="90000"/>
              <a:buFont typeface="+mj-lt"/>
              <a:buAutoNum type="arabicPeriod"/>
              <a:defRPr/>
            </a:pPr>
            <a:r>
              <a:rPr lang="en-US" sz="2400" dirty="0">
                <a:solidFill>
                  <a:schemeClr val="tx2">
                    <a:lumMod val="75000"/>
                    <a:lumOff val="25000"/>
                  </a:schemeClr>
                </a:solidFill>
                <a:latin typeface="Arial" panose="020B0604020202020204" pitchFamily="34" charset="0"/>
                <a:cs typeface="Arial" panose="020B0604020202020204" pitchFamily="34" charset="0"/>
              </a:rPr>
              <a:t>Purchase a </a:t>
            </a:r>
            <a:r>
              <a:rPr lang="en-US" sz="2400" dirty="0" err="1">
                <a:solidFill>
                  <a:schemeClr val="tx2">
                    <a:lumMod val="75000"/>
                    <a:lumOff val="25000"/>
                  </a:schemeClr>
                </a:solidFill>
                <a:latin typeface="Arial" panose="020B0604020202020204" pitchFamily="34" charset="0"/>
                <a:cs typeface="Arial" panose="020B0604020202020204" pitchFamily="34" charset="0"/>
              </a:rPr>
              <a:t>SnapSync</a:t>
            </a:r>
            <a:r>
              <a:rPr lang="en-US" sz="2400" dirty="0">
                <a:solidFill>
                  <a:schemeClr val="tx2">
                    <a:lumMod val="75000"/>
                    <a:lumOff val="25000"/>
                  </a:schemeClr>
                </a:solidFill>
                <a:latin typeface="Arial" panose="020B0604020202020204" pitchFamily="34" charset="0"/>
                <a:cs typeface="Arial" panose="020B0604020202020204" pitchFamily="34" charset="0"/>
              </a:rPr>
              <a:t> license for any of your existing or new Snap family storage appliance. </a:t>
            </a:r>
          </a:p>
          <a:p>
            <a:pPr marL="513450" lvl="1" indent="-513450">
              <a:spcAft>
                <a:spcPts val="600"/>
              </a:spcAft>
              <a:buSzPct val="90000"/>
              <a:buFont typeface="+mj-lt"/>
              <a:buAutoNum type="arabicPeriod"/>
              <a:defRPr/>
            </a:pPr>
            <a:r>
              <a:rPr lang="en-US" sz="2400" dirty="0">
                <a:solidFill>
                  <a:schemeClr val="tx2">
                    <a:lumMod val="75000"/>
                    <a:lumOff val="25000"/>
                  </a:schemeClr>
                </a:solidFill>
                <a:latin typeface="Arial" panose="020B0604020202020204" pitchFamily="34" charset="0"/>
                <a:cs typeface="Arial" panose="020B0604020202020204" pitchFamily="34" charset="0"/>
              </a:rPr>
              <a:t>Download </a:t>
            </a:r>
            <a:r>
              <a:rPr lang="en-US" sz="2400" dirty="0" err="1">
                <a:solidFill>
                  <a:schemeClr val="tx2">
                    <a:lumMod val="75000"/>
                    <a:lumOff val="25000"/>
                  </a:schemeClr>
                </a:solidFill>
                <a:latin typeface="Arial" panose="020B0604020202020204" pitchFamily="34" charset="0"/>
                <a:cs typeface="Arial" panose="020B0604020202020204" pitchFamily="34" charset="0"/>
              </a:rPr>
              <a:t>SnapSync</a:t>
            </a:r>
            <a:r>
              <a:rPr lang="en-US" sz="2400" dirty="0">
                <a:solidFill>
                  <a:schemeClr val="tx2">
                    <a:lumMod val="75000"/>
                    <a:lumOff val="25000"/>
                  </a:schemeClr>
                </a:solidFill>
                <a:latin typeface="Arial" panose="020B0604020202020204" pitchFamily="34" charset="0"/>
                <a:cs typeface="Arial" panose="020B0604020202020204" pitchFamily="34" charset="0"/>
              </a:rPr>
              <a:t> client application to all the end-user devices to which you want to share the data</a:t>
            </a:r>
            <a:endParaRPr lang="en-US" sz="2400" spc="-29" dirty="0">
              <a:solidFill>
                <a:schemeClr val="tx2">
                  <a:lumMod val="75000"/>
                  <a:lumOff val="25000"/>
                </a:schemeClr>
              </a:solidFill>
              <a:latin typeface="Arial" panose="020B0604020202020204" pitchFamily="34" charset="0"/>
              <a:cs typeface="Arial" panose="020B0604020202020204" pitchFamily="34" charset="0"/>
            </a:endParaRPr>
          </a:p>
          <a:p>
            <a:pPr marL="513450" lvl="1" indent="-513450">
              <a:spcAft>
                <a:spcPts val="600"/>
              </a:spcAft>
              <a:buSzPct val="90000"/>
              <a:buFont typeface="+mj-lt"/>
              <a:buAutoNum type="arabicPeriod"/>
              <a:defRPr/>
            </a:pPr>
            <a:r>
              <a:rPr lang="en-US" sz="2400" spc="-29" dirty="0">
                <a:solidFill>
                  <a:schemeClr val="tx2">
                    <a:lumMod val="75000"/>
                    <a:lumOff val="25000"/>
                  </a:schemeClr>
                </a:solidFill>
                <a:latin typeface="Arial" panose="020B0604020202020204" pitchFamily="34" charset="0"/>
                <a:cs typeface="Arial" panose="020B0604020202020204" pitchFamily="34" charset="0"/>
              </a:rPr>
              <a:t>From the Snap utility on your </a:t>
            </a:r>
            <a:r>
              <a:rPr lang="en-US" sz="2400" spc="-29" dirty="0" err="1">
                <a:solidFill>
                  <a:schemeClr val="tx2">
                    <a:lumMod val="75000"/>
                    <a:lumOff val="25000"/>
                  </a:schemeClr>
                </a:solidFill>
                <a:latin typeface="Arial" panose="020B0604020202020204" pitchFamily="34" charset="0"/>
                <a:cs typeface="Arial" panose="020B0604020202020204" pitchFamily="34" charset="0"/>
              </a:rPr>
              <a:t>SnapStorage</a:t>
            </a:r>
            <a:r>
              <a:rPr lang="en-US" sz="2400" spc="-29" dirty="0">
                <a:solidFill>
                  <a:schemeClr val="tx2">
                    <a:lumMod val="75000"/>
                    <a:lumOff val="25000"/>
                  </a:schemeClr>
                </a:solidFill>
                <a:latin typeface="Arial" panose="020B0604020202020204" pitchFamily="34" charset="0"/>
                <a:cs typeface="Arial" panose="020B0604020202020204" pitchFamily="34" charset="0"/>
              </a:rPr>
              <a:t> Manager go to </a:t>
            </a:r>
            <a:r>
              <a:rPr lang="en-US" sz="2400" spc="-29" dirty="0" err="1">
                <a:solidFill>
                  <a:schemeClr val="tx2">
                    <a:lumMod val="75000"/>
                    <a:lumOff val="25000"/>
                  </a:schemeClr>
                </a:solidFill>
                <a:latin typeface="Arial" panose="020B0604020202020204" pitchFamily="34" charset="0"/>
                <a:cs typeface="Arial" panose="020B0604020202020204" pitchFamily="34" charset="0"/>
              </a:rPr>
              <a:t>SnapSync</a:t>
            </a:r>
            <a:r>
              <a:rPr lang="en-US" sz="2400" spc="-29" dirty="0">
                <a:solidFill>
                  <a:schemeClr val="tx2">
                    <a:lumMod val="75000"/>
                    <a:lumOff val="25000"/>
                  </a:schemeClr>
                </a:solidFill>
                <a:latin typeface="Arial" panose="020B0604020202020204" pitchFamily="34" charset="0"/>
                <a:cs typeface="Arial" panose="020B0604020202020204" pitchFamily="34" charset="0"/>
              </a:rPr>
              <a:t> and add the folder(s) you want to share</a:t>
            </a:r>
          </a:p>
          <a:p>
            <a:pPr marL="513450" lvl="1" indent="-513450">
              <a:spcAft>
                <a:spcPts val="600"/>
              </a:spcAft>
              <a:buSzPct val="90000"/>
              <a:buFont typeface="+mj-lt"/>
              <a:buAutoNum type="arabicPeriod"/>
              <a:defRPr/>
            </a:pPr>
            <a:r>
              <a:rPr lang="en-US" sz="2400" spc="-29" dirty="0">
                <a:solidFill>
                  <a:schemeClr val="tx2">
                    <a:lumMod val="75000"/>
                    <a:lumOff val="25000"/>
                  </a:schemeClr>
                </a:solidFill>
                <a:latin typeface="Arial" panose="020B0604020202020204" pitchFamily="34" charset="0"/>
                <a:cs typeface="Arial" panose="020B0604020202020204" pitchFamily="34" charset="0"/>
              </a:rPr>
              <a:t>From each folder, send access key to all the users with whom you need to sync and share the data</a:t>
            </a:r>
          </a:p>
          <a:p>
            <a:pPr marL="513450" lvl="1" indent="-513450">
              <a:spcAft>
                <a:spcPts val="600"/>
              </a:spcAft>
              <a:buSzPct val="90000"/>
              <a:buFont typeface="+mj-lt"/>
              <a:buAutoNum type="arabicPeriod"/>
              <a:defRPr/>
            </a:pPr>
            <a:r>
              <a:rPr lang="en-US" sz="2400" spc="-29" dirty="0">
                <a:solidFill>
                  <a:schemeClr val="tx2">
                    <a:lumMod val="75000"/>
                    <a:lumOff val="25000"/>
                  </a:schemeClr>
                </a:solidFill>
                <a:latin typeface="Arial" panose="020B0604020202020204" pitchFamily="34" charset="0"/>
                <a:cs typeface="Arial" panose="020B0604020202020204" pitchFamily="34" charset="0"/>
              </a:rPr>
              <a:t>Approve user’s access upon them accepting the key, and you are all set with your private cloud</a:t>
            </a:r>
          </a:p>
        </p:txBody>
      </p:sp>
    </p:spTree>
    <p:extLst>
      <p:ext uri="{BB962C8B-B14F-4D97-AF65-F5344CB8AC3E}">
        <p14:creationId xmlns:p14="http://schemas.microsoft.com/office/powerpoint/2010/main" val="11822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a:t>
            </a:r>
            <a:endParaRPr lang="en-US" dirty="0"/>
          </a:p>
        </p:txBody>
      </p:sp>
    </p:spTree>
    <p:extLst>
      <p:ext uri="{BB962C8B-B14F-4D97-AF65-F5344CB8AC3E}">
        <p14:creationId xmlns:p14="http://schemas.microsoft.com/office/powerpoint/2010/main" val="412074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13333904"/>
              </p:ext>
            </p:extLst>
          </p:nvPr>
        </p:nvGraphicFramePr>
        <p:xfrm>
          <a:off x="915222" y="1433676"/>
          <a:ext cx="22635556" cy="12041557"/>
        </p:xfrm>
        <a:graphic>
          <a:graphicData uri="http://schemas.openxmlformats.org/drawingml/2006/table">
            <a:tbl>
              <a:tblPr firstRow="1" bandRow="1">
                <a:tableStyleId>{5C22544A-7EE6-4342-B048-85BDC9FD1C3A}</a:tableStyleId>
              </a:tblPr>
              <a:tblGrid>
                <a:gridCol w="6126509"/>
                <a:gridCol w="2574265"/>
                <a:gridCol w="2574265"/>
                <a:gridCol w="2574265"/>
                <a:gridCol w="2574265"/>
                <a:gridCol w="2574265"/>
                <a:gridCol w="3637722"/>
              </a:tblGrid>
              <a:tr h="1097280">
                <a:tc>
                  <a:txBody>
                    <a:bodyPr/>
                    <a:lstStyle/>
                    <a:p>
                      <a:pPr algn="ctr"/>
                      <a:endParaRPr lang="en-US" sz="2400" b="1" dirty="0"/>
                    </a:p>
                  </a:txBody>
                  <a:tcPr marL="137159" marR="137159" marT="182879" anchor="b">
                    <a:lnL w="9525" cap="flat" cmpd="sng" algn="ctr">
                      <a:solidFill>
                        <a:schemeClr val="tx1">
                          <a:lumMod val="25000"/>
                          <a:lumOff val="75000"/>
                        </a:schemeClr>
                      </a:solidFill>
                      <a:prstDash val="solid"/>
                      <a:round/>
                      <a:headEnd type="none" w="med" len="med"/>
                      <a:tailEnd type="none" w="med" len="med"/>
                    </a:lnL>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2400" b="1" dirty="0" smtClean="0">
                          <a:solidFill>
                            <a:schemeClr val="tx2"/>
                          </a:solidFill>
                        </a:rPr>
                        <a:t>XenApp</a:t>
                      </a:r>
                      <a:endParaRPr lang="en-US" sz="2400" b="1" dirty="0">
                        <a:solidFill>
                          <a:schemeClr val="tx2"/>
                        </a:solidFill>
                      </a:endParaRPr>
                    </a:p>
                  </a:txBody>
                  <a:tcPr marL="137159" marR="137159" marT="182879" anchor="b">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2400" b="1" dirty="0" err="1" smtClean="0">
                          <a:solidFill>
                            <a:schemeClr val="tx2"/>
                          </a:solidFill>
                        </a:rPr>
                        <a:t>AppVolumes</a:t>
                      </a:r>
                      <a:endParaRPr lang="en-US" sz="2400" b="1" dirty="0">
                        <a:solidFill>
                          <a:schemeClr val="tx2"/>
                        </a:solidFill>
                      </a:endParaRPr>
                    </a:p>
                  </a:txBody>
                  <a:tcPr marL="137159" marR="137159" marT="182879" anchor="b">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2400" b="1" dirty="0" smtClean="0">
                          <a:solidFill>
                            <a:schemeClr val="tx2"/>
                          </a:solidFill>
                        </a:rPr>
                        <a:t>RemoteApp</a:t>
                      </a:r>
                      <a:endParaRPr lang="en-US" sz="2400" b="1" dirty="0">
                        <a:solidFill>
                          <a:schemeClr val="tx2"/>
                        </a:solidFill>
                      </a:endParaRPr>
                    </a:p>
                  </a:txBody>
                  <a:tcPr marL="137159" marR="137159" marT="182879" anchor="b">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endParaRPr lang="en-US" sz="2400" b="1" dirty="0">
                        <a:solidFill>
                          <a:schemeClr val="tx2"/>
                        </a:solidFill>
                      </a:endParaRPr>
                    </a:p>
                  </a:txBody>
                  <a:tcPr marL="137159" marR="137159" marT="182879" anchor="b">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2400" b="1" baseline="0" dirty="0" smtClean="0">
                          <a:solidFill>
                            <a:schemeClr val="tx2"/>
                          </a:solidFill>
                        </a:rPr>
                        <a:t>Nano</a:t>
                      </a:r>
                      <a:endParaRPr lang="en-US" sz="2400" b="1" dirty="0">
                        <a:solidFill>
                          <a:schemeClr val="tx2"/>
                        </a:solidFill>
                      </a:endParaRPr>
                    </a:p>
                  </a:txBody>
                  <a:tcPr marL="137159" marR="137159" marT="182879" anchor="b">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endParaRPr lang="en-US" sz="3700" dirty="0"/>
                    </a:p>
                  </a:txBody>
                  <a:tcPr marL="137159" marR="137159" marT="182879">
                    <a:lnR w="9525" cap="flat" cmpd="sng" algn="ctr">
                      <a:solidFill>
                        <a:schemeClr val="tx1">
                          <a:lumMod val="25000"/>
                          <a:lumOff val="75000"/>
                        </a:schemeClr>
                      </a:solidFill>
                      <a:prstDash val="solid"/>
                      <a:round/>
                      <a:headEnd type="none" w="med" len="med"/>
                      <a:tailEnd type="none" w="med" len="med"/>
                    </a:lnR>
                    <a:lnT w="9525" cap="flat" cmpd="sng" algn="ctr">
                      <a:solidFill>
                        <a:schemeClr val="tx1">
                          <a:lumMod val="25000"/>
                          <a:lumOff val="75000"/>
                        </a:schemeClr>
                      </a:solidFill>
                      <a:prstDash val="solid"/>
                      <a:round/>
                      <a:headEnd type="none" w="med" len="med"/>
                      <a:tailEnd type="none" w="med" len="med"/>
                    </a:lnT>
                    <a:solidFill>
                      <a:schemeClr val="bg2"/>
                    </a:solidFill>
                  </a:tcPr>
                </a:tc>
              </a:tr>
              <a:tr h="494657">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2000" b="1" dirty="0" smtClean="0"/>
                        <a:t>Application</a:t>
                      </a:r>
                      <a:r>
                        <a:rPr lang="en-US" sz="2000" b="1" baseline="0" dirty="0" smtClean="0"/>
                        <a:t> Virtualization</a:t>
                      </a:r>
                      <a:endParaRPr lang="en-US" sz="2000" b="1" dirty="0" smtClean="0"/>
                    </a:p>
                  </a:txBody>
                  <a:tcPr marL="137159" marR="137159" marT="91440" marB="91440" anchor="ctr">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2000" dirty="0"/>
                    </a:p>
                  </a:txBody>
                  <a:tcPr marL="137159" marR="137159" marT="91440" marB="91440">
                    <a:solidFill>
                      <a:schemeClr val="accent3">
                        <a:lumMod val="60000"/>
                        <a:lumOff val="40000"/>
                      </a:schemeClr>
                    </a:solidFill>
                  </a:tcPr>
                </a:tc>
                <a:tc>
                  <a:txBody>
                    <a:bodyPr/>
                    <a:lstStyle/>
                    <a:p>
                      <a:pPr algn="ctr"/>
                      <a:endParaRPr lang="en-US" sz="2000" dirty="0"/>
                    </a:p>
                  </a:txBody>
                  <a:tcPr marL="137159" marR="137159" marT="91440" marB="91440">
                    <a:solidFill>
                      <a:schemeClr val="accent3">
                        <a:lumMod val="60000"/>
                        <a:lumOff val="40000"/>
                      </a:schemeClr>
                    </a:solidFill>
                  </a:tcPr>
                </a:tc>
                <a:tc>
                  <a:txBody>
                    <a:bodyPr/>
                    <a:lstStyle/>
                    <a:p>
                      <a:pPr algn="ctr"/>
                      <a:endParaRPr lang="en-US" sz="2000" dirty="0"/>
                    </a:p>
                  </a:txBody>
                  <a:tcPr marL="137159" marR="137159" marT="91440" marB="91440">
                    <a:solidFill>
                      <a:schemeClr val="accent3">
                        <a:lumMod val="60000"/>
                        <a:lumOff val="40000"/>
                      </a:schemeClr>
                    </a:solidFill>
                  </a:tcPr>
                </a:tc>
                <a:tc>
                  <a:txBody>
                    <a:bodyPr/>
                    <a:lstStyle/>
                    <a:p>
                      <a:pPr algn="ctr"/>
                      <a:endParaRPr lang="en-US" sz="2000" dirty="0"/>
                    </a:p>
                  </a:txBody>
                  <a:tcPr marL="137159" marR="137159" marT="91440" marB="91440">
                    <a:solidFill>
                      <a:schemeClr val="accent3">
                        <a:lumMod val="60000"/>
                        <a:lumOff val="40000"/>
                      </a:schemeClr>
                    </a:solidFill>
                  </a:tcPr>
                </a:tc>
                <a:tc>
                  <a:txBody>
                    <a:bodyPr/>
                    <a:lstStyle/>
                    <a:p>
                      <a:pPr algn="ctr"/>
                      <a:endParaRPr lang="en-US" sz="2000" dirty="0"/>
                    </a:p>
                  </a:txBody>
                  <a:tcPr marL="137159" marR="137159" marT="91440" marB="91440">
                    <a:solidFill>
                      <a:schemeClr val="accent3">
                        <a:lumMod val="60000"/>
                        <a:lumOff val="40000"/>
                      </a:schemeClr>
                    </a:solidFill>
                  </a:tcPr>
                </a:tc>
                <a:tc>
                  <a:txBody>
                    <a:bodyPr/>
                    <a:lstStyle/>
                    <a:p>
                      <a:pPr algn="ctr"/>
                      <a:r>
                        <a:rPr lang="en-US" sz="2000" dirty="0" smtClean="0">
                          <a:latin typeface="Arial"/>
                          <a:cs typeface="Arial"/>
                        </a:rPr>
                        <a:t>●</a:t>
                      </a:r>
                      <a:endParaRPr lang="en-US" sz="2000" dirty="0"/>
                    </a:p>
                  </a:txBody>
                  <a:tcPr marL="137159" marR="137159" marT="91440" marB="91440">
                    <a:lnR w="9525" cap="flat" cmpd="sng" algn="ctr">
                      <a:solidFill>
                        <a:schemeClr val="tx1">
                          <a:lumMod val="25000"/>
                          <a:lumOff val="75000"/>
                        </a:schemeClr>
                      </a:solidFill>
                      <a:prstDash val="solid"/>
                      <a:round/>
                      <a:headEnd type="none" w="med" len="med"/>
                      <a:tailEnd type="none" w="med" len="med"/>
                    </a:lnR>
                    <a:solidFill>
                      <a:schemeClr val="accent3">
                        <a:lumMod val="60000"/>
                        <a:lumOff val="40000"/>
                      </a:schemeClr>
                    </a:solidFill>
                  </a:tcPr>
                </a:tc>
              </a:tr>
              <a:tr h="49465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800" b="0" dirty="0" smtClean="0"/>
                        <a:t>Native Windows</a:t>
                      </a:r>
                      <a:r>
                        <a:rPr lang="en-US" sz="1800" b="0" baseline="0" dirty="0" smtClean="0"/>
                        <a:t> Application Streaming</a:t>
                      </a:r>
                      <a:endParaRPr lang="en-US" sz="1800" b="0" dirty="0" smtClean="0"/>
                    </a:p>
                  </a:txBody>
                  <a:tcPr marL="137159" marR="137159" anchor="ctr">
                    <a:lnL w="9525" cap="flat" cmpd="sng" algn="ctr">
                      <a:solidFill>
                        <a:schemeClr val="tx1">
                          <a:lumMod val="25000"/>
                          <a:lumOff val="75000"/>
                        </a:schemeClr>
                      </a:solidFill>
                      <a:prstDash val="solid"/>
                      <a:round/>
                      <a:headEnd type="none" w="med" len="med"/>
                      <a:tailEnd type="none" w="med" len="med"/>
                    </a:lnL>
                  </a:tcPr>
                </a:tc>
                <a:tc>
                  <a:txBody>
                    <a:bodyPr/>
                    <a:lstStyle/>
                    <a:p>
                      <a:pPr marL="0" marR="0" indent="0" algn="ctr" defTabSz="1826214" rtl="0" eaLnBrk="1" fontAlgn="auto" latinLnBrk="0" hangingPunct="1">
                        <a:lnSpc>
                          <a:spcPct val="100000"/>
                        </a:lnSpc>
                        <a:spcBef>
                          <a:spcPts val="0"/>
                        </a:spcBef>
                        <a:spcAft>
                          <a:spcPts val="0"/>
                        </a:spcAft>
                        <a:buClrTx/>
                        <a:buSzTx/>
                        <a:buFontTx/>
                        <a:buNone/>
                        <a:tabLst/>
                        <a:defRPr/>
                      </a:pPr>
                      <a:r>
                        <a:rPr lang="en-US" sz="2000" dirty="0" smtClean="0">
                          <a:latin typeface="Arial"/>
                          <a:cs typeface="Arial"/>
                        </a:rPr>
                        <a:t>●</a:t>
                      </a:r>
                      <a:endParaRPr lang="en-US" sz="2000" dirty="0" smtClean="0"/>
                    </a:p>
                  </a:txBody>
                  <a:tcPr marL="137159" marR="137159"/>
                </a:tc>
                <a:tc>
                  <a:txBody>
                    <a:bodyPr/>
                    <a:lstStyle/>
                    <a:p>
                      <a:pPr marL="0" marR="0" indent="0" algn="ctr" defTabSz="1826214" rtl="0" eaLnBrk="1" fontAlgn="auto" latinLnBrk="0" hangingPunct="1">
                        <a:lnSpc>
                          <a:spcPct val="100000"/>
                        </a:lnSpc>
                        <a:spcBef>
                          <a:spcPts val="0"/>
                        </a:spcBef>
                        <a:spcAft>
                          <a:spcPts val="0"/>
                        </a:spcAft>
                        <a:buClrTx/>
                        <a:buSzTx/>
                        <a:buFontTx/>
                        <a:buNone/>
                        <a:tabLst/>
                        <a:defRPr/>
                      </a:pPr>
                      <a:r>
                        <a:rPr lang="en-US" sz="2000" dirty="0" smtClean="0">
                          <a:latin typeface="Arial"/>
                          <a:cs typeface="Arial"/>
                        </a:rPr>
                        <a:t>●</a:t>
                      </a:r>
                      <a:endParaRPr lang="en-US" sz="2000" dirty="0" smtClean="0"/>
                    </a:p>
                  </a:txBody>
                  <a:tcPr marL="137159" marR="137159"/>
                </a:tc>
                <a:tc>
                  <a:txBody>
                    <a:bodyPr/>
                    <a:lstStyle/>
                    <a:p>
                      <a:pPr marL="0" marR="0" indent="0" algn="ctr" defTabSz="1826214" rtl="0" eaLnBrk="1" fontAlgn="auto" latinLnBrk="0" hangingPunct="1">
                        <a:lnSpc>
                          <a:spcPct val="100000"/>
                        </a:lnSpc>
                        <a:spcBef>
                          <a:spcPts val="0"/>
                        </a:spcBef>
                        <a:spcAft>
                          <a:spcPts val="0"/>
                        </a:spcAft>
                        <a:buClrTx/>
                        <a:buSzTx/>
                        <a:buFontTx/>
                        <a:buNone/>
                        <a:tabLst/>
                        <a:defRPr/>
                      </a:pPr>
                      <a:r>
                        <a:rPr lang="en-US" sz="2000" dirty="0" smtClean="0">
                          <a:latin typeface="Arial"/>
                          <a:cs typeface="Arial"/>
                        </a:rPr>
                        <a:t>●</a:t>
                      </a:r>
                      <a:endParaRPr lang="en-US" sz="2000" dirty="0" smtClean="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marL="0" marR="0" indent="0" algn="ctr" defTabSz="1826214" rtl="0" eaLnBrk="1" fontAlgn="auto" latinLnBrk="0" hangingPunct="1">
                        <a:lnSpc>
                          <a:spcPct val="100000"/>
                        </a:lnSpc>
                        <a:spcBef>
                          <a:spcPts val="0"/>
                        </a:spcBef>
                        <a:spcAft>
                          <a:spcPts val="0"/>
                        </a:spcAft>
                        <a:buClrTx/>
                        <a:buSzTx/>
                        <a:buFontTx/>
                        <a:buNone/>
                        <a:tabLst/>
                        <a:defRPr/>
                      </a:pPr>
                      <a:r>
                        <a:rPr lang="en-US" sz="2000" dirty="0" smtClean="0">
                          <a:latin typeface="Arial"/>
                          <a:cs typeface="Arial"/>
                        </a:rPr>
                        <a:t>●</a:t>
                      </a:r>
                      <a:endParaRPr lang="en-US" sz="2000" dirty="0" smtClean="0"/>
                    </a:p>
                  </a:txBody>
                  <a:tcPr marL="137159" marR="137159">
                    <a:lnR w="9525" cap="flat" cmpd="sng" algn="ctr">
                      <a:solidFill>
                        <a:schemeClr val="tx1">
                          <a:lumMod val="25000"/>
                          <a:lumOff val="75000"/>
                        </a:schemeClr>
                      </a:solidFill>
                      <a:prstDash val="solid"/>
                      <a:round/>
                      <a:headEnd type="none" w="med" len="med"/>
                      <a:tailEnd type="none" w="med" len="med"/>
                    </a:lnR>
                  </a:tcPr>
                </a:tc>
              </a:tr>
              <a:tr h="49465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800" b="0" dirty="0" smtClean="0"/>
                        <a:t>Direct</a:t>
                      </a:r>
                      <a:r>
                        <a:rPr lang="en-US" sz="1800" b="0" baseline="0" dirty="0" smtClean="0"/>
                        <a:t> access to hardware drivers</a:t>
                      </a:r>
                      <a:endParaRPr lang="en-US" sz="1800" b="0" dirty="0" smtClean="0"/>
                    </a:p>
                  </a:txBody>
                  <a:tcPr marL="137159" marR="13715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marL="0" marR="0" indent="0" algn="ctr" defTabSz="1826214" rtl="0" eaLnBrk="1" fontAlgn="auto" latinLnBrk="0" hangingPunct="1">
                        <a:lnSpc>
                          <a:spcPct val="100000"/>
                        </a:lnSpc>
                        <a:spcBef>
                          <a:spcPts val="0"/>
                        </a:spcBef>
                        <a:spcAft>
                          <a:spcPts val="0"/>
                        </a:spcAft>
                        <a:buClrTx/>
                        <a:buSzTx/>
                        <a:buFontTx/>
                        <a:buNone/>
                        <a:tabLst/>
                        <a:defRPr/>
                      </a:pPr>
                      <a:r>
                        <a:rPr lang="en-US" sz="2000" dirty="0" smtClean="0">
                          <a:latin typeface="Arial"/>
                          <a:cs typeface="Arial"/>
                        </a:rPr>
                        <a:t>●</a:t>
                      </a:r>
                      <a:endParaRPr lang="en-US" sz="2000" dirty="0" smtClean="0"/>
                    </a:p>
                  </a:txBody>
                  <a:tcPr marL="137159" marR="137159"/>
                </a:tc>
                <a:tc>
                  <a:txBody>
                    <a:bodyPr/>
                    <a:lstStyle/>
                    <a:p>
                      <a:pPr marL="0" marR="0" indent="0" algn="ctr" defTabSz="1826214" rtl="0" eaLnBrk="1" fontAlgn="auto" latinLnBrk="0" hangingPunct="1">
                        <a:lnSpc>
                          <a:spcPct val="100000"/>
                        </a:lnSpc>
                        <a:spcBef>
                          <a:spcPts val="0"/>
                        </a:spcBef>
                        <a:spcAft>
                          <a:spcPts val="0"/>
                        </a:spcAft>
                        <a:buClrTx/>
                        <a:buSzTx/>
                        <a:buFontTx/>
                        <a:buNone/>
                        <a:tabLst/>
                        <a:defRPr/>
                      </a:pPr>
                      <a:r>
                        <a:rPr lang="en-US" sz="2000" dirty="0" smtClean="0">
                          <a:latin typeface="Arial"/>
                          <a:cs typeface="Arial"/>
                        </a:rPr>
                        <a:t>●</a:t>
                      </a:r>
                      <a:endParaRPr lang="en-US" sz="2000" dirty="0" smtClean="0"/>
                    </a:p>
                  </a:txBody>
                  <a:tcPr marL="137159" marR="137159"/>
                </a:tc>
                <a:tc>
                  <a:txBody>
                    <a:bodyPr/>
                    <a:lstStyle/>
                    <a:p>
                      <a:pPr algn="ctr"/>
                      <a:r>
                        <a:rPr lang="en-US" sz="2000" dirty="0" smtClean="0">
                          <a:latin typeface="Arial"/>
                          <a:cs typeface="Arial"/>
                        </a:rPr>
                        <a:t>●</a:t>
                      </a:r>
                      <a:endParaRPr lang="en-US" sz="2000" dirty="0"/>
                    </a:p>
                  </a:txBody>
                  <a:tcPr marL="137159" marR="137159">
                    <a:lnR w="9525" cap="flat" cmpd="sng" algn="ctr">
                      <a:solidFill>
                        <a:schemeClr val="tx1">
                          <a:lumMod val="25000"/>
                          <a:lumOff val="75000"/>
                        </a:schemeClr>
                      </a:solidFill>
                      <a:prstDash val="solid"/>
                      <a:round/>
                      <a:headEnd type="none" w="med" len="med"/>
                      <a:tailEnd type="none" w="med" len="med"/>
                    </a:lnR>
                  </a:tcPr>
                </a:tc>
              </a:tr>
              <a:tr h="49465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800" b="0" dirty="0" smtClean="0"/>
                        <a:t>Hypervisor-less</a:t>
                      </a:r>
                    </a:p>
                  </a:txBody>
                  <a:tcPr marL="137159" marR="13715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marL="0" marR="0" indent="0" algn="ctr" defTabSz="1826214" rtl="0" eaLnBrk="1" fontAlgn="auto" latinLnBrk="0" hangingPunct="1">
                        <a:lnSpc>
                          <a:spcPct val="100000"/>
                        </a:lnSpc>
                        <a:spcBef>
                          <a:spcPts val="0"/>
                        </a:spcBef>
                        <a:spcAft>
                          <a:spcPts val="0"/>
                        </a:spcAft>
                        <a:buClrTx/>
                        <a:buSzTx/>
                        <a:buFontTx/>
                        <a:buNone/>
                        <a:tabLst/>
                        <a:defRPr/>
                      </a:pPr>
                      <a:r>
                        <a:rPr lang="en-US" sz="2000" dirty="0" smtClean="0">
                          <a:latin typeface="Arial"/>
                          <a:cs typeface="Arial"/>
                        </a:rPr>
                        <a:t>●</a:t>
                      </a:r>
                      <a:endParaRPr lang="en-US" sz="2000" dirty="0" smtClean="0"/>
                    </a:p>
                  </a:txBody>
                  <a:tcPr marL="137159" marR="137159"/>
                </a:tc>
                <a:tc>
                  <a:txBody>
                    <a:bodyPr/>
                    <a:lstStyle/>
                    <a:p>
                      <a:pPr marL="0" marR="0" indent="0" algn="ctr" defTabSz="1826214" rtl="0" eaLnBrk="1" fontAlgn="auto" latinLnBrk="0" hangingPunct="1">
                        <a:lnSpc>
                          <a:spcPct val="100000"/>
                        </a:lnSpc>
                        <a:spcBef>
                          <a:spcPts val="0"/>
                        </a:spcBef>
                        <a:spcAft>
                          <a:spcPts val="0"/>
                        </a:spcAft>
                        <a:buClrTx/>
                        <a:buSzTx/>
                        <a:buFontTx/>
                        <a:buNone/>
                        <a:tabLst/>
                        <a:defRPr/>
                      </a:pPr>
                      <a:r>
                        <a:rPr lang="en-US" sz="2000" dirty="0" smtClean="0">
                          <a:latin typeface="Arial"/>
                          <a:cs typeface="Arial"/>
                        </a:rPr>
                        <a:t>●</a:t>
                      </a:r>
                      <a:endParaRPr lang="en-US" sz="2000" dirty="0" smtClean="0"/>
                    </a:p>
                  </a:txBody>
                  <a:tcPr marL="137159" marR="137159"/>
                </a:tc>
                <a:tc>
                  <a:txBody>
                    <a:bodyPr/>
                    <a:lstStyle/>
                    <a:p>
                      <a:pPr algn="ctr"/>
                      <a:r>
                        <a:rPr lang="en-US" sz="2000" dirty="0" smtClean="0">
                          <a:latin typeface="Arial"/>
                          <a:cs typeface="Arial"/>
                        </a:rPr>
                        <a:t>●</a:t>
                      </a:r>
                      <a:endParaRPr lang="en-US" sz="2000" dirty="0"/>
                    </a:p>
                  </a:txBody>
                  <a:tcPr marL="137159" marR="137159">
                    <a:lnR w="9525" cap="flat" cmpd="sng" algn="ctr">
                      <a:solidFill>
                        <a:schemeClr val="tx1">
                          <a:lumMod val="25000"/>
                          <a:lumOff val="75000"/>
                        </a:schemeClr>
                      </a:solidFill>
                      <a:prstDash val="solid"/>
                      <a:round/>
                      <a:headEnd type="none" w="med" len="med"/>
                      <a:tailEnd type="none" w="med" len="med"/>
                    </a:lnR>
                  </a:tcPr>
                </a:tc>
              </a:tr>
              <a:tr h="494657">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1800" b="1" dirty="0" smtClean="0"/>
                        <a:t>Containerization</a:t>
                      </a:r>
                    </a:p>
                  </a:txBody>
                  <a:tcPr marL="137159" marR="137159" anchor="ctr">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r>
                        <a:rPr lang="en-US" sz="2000" dirty="0" smtClean="0">
                          <a:latin typeface="Arial"/>
                          <a:cs typeface="Arial"/>
                        </a:rPr>
                        <a:t>●</a:t>
                      </a:r>
                      <a:endParaRPr lang="en-US" sz="2000" dirty="0"/>
                    </a:p>
                  </a:txBody>
                  <a:tcPr marL="137159" marR="137159">
                    <a:lnR w="9525" cap="flat" cmpd="sng" algn="ctr">
                      <a:solidFill>
                        <a:schemeClr val="tx1">
                          <a:lumMod val="25000"/>
                          <a:lumOff val="75000"/>
                        </a:schemeClr>
                      </a:solidFill>
                      <a:prstDash val="solid"/>
                      <a:round/>
                      <a:headEnd type="none" w="med" len="med"/>
                      <a:tailEnd type="none" w="med" len="med"/>
                    </a:lnR>
                    <a:solidFill>
                      <a:schemeClr val="accent3">
                        <a:lumMod val="60000"/>
                        <a:lumOff val="40000"/>
                      </a:schemeClr>
                    </a:solidFill>
                  </a:tcPr>
                </a:tc>
              </a:tr>
              <a:tr h="49465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800" b="0" dirty="0" smtClean="0"/>
                        <a:t>Leverage</a:t>
                      </a:r>
                      <a:r>
                        <a:rPr lang="en-US" sz="1800" b="0" baseline="0" dirty="0" smtClean="0"/>
                        <a:t> container technologies to deliver solution</a:t>
                      </a:r>
                      <a:endParaRPr lang="en-US" sz="1800" b="0" dirty="0" smtClean="0"/>
                    </a:p>
                  </a:txBody>
                  <a:tcPr marL="137159" marR="13715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marL="0" marR="0" indent="0" algn="ctr" defTabSz="1826214" rtl="0" eaLnBrk="1" fontAlgn="auto" latinLnBrk="0" hangingPunct="1">
                        <a:lnSpc>
                          <a:spcPct val="100000"/>
                        </a:lnSpc>
                        <a:spcBef>
                          <a:spcPts val="0"/>
                        </a:spcBef>
                        <a:spcAft>
                          <a:spcPts val="0"/>
                        </a:spcAft>
                        <a:buClrTx/>
                        <a:buSzTx/>
                        <a:buFontTx/>
                        <a:buNone/>
                        <a:tabLst/>
                        <a:defRPr/>
                      </a:pPr>
                      <a:r>
                        <a:rPr lang="en-US" sz="2000" dirty="0" smtClean="0">
                          <a:latin typeface="Arial"/>
                          <a:cs typeface="Arial"/>
                        </a:rPr>
                        <a:t>●</a:t>
                      </a:r>
                      <a:endParaRPr lang="en-US" sz="2000" dirty="0" smtClean="0"/>
                    </a:p>
                  </a:txBody>
                  <a:tcPr marL="137159" marR="137159"/>
                </a:tc>
                <a:tc>
                  <a:txBody>
                    <a:bodyPr/>
                    <a:lstStyle/>
                    <a:p>
                      <a:pPr marL="0" marR="0" indent="0" algn="ctr" defTabSz="1826214" rtl="0" eaLnBrk="1" fontAlgn="auto" latinLnBrk="0" hangingPunct="1">
                        <a:lnSpc>
                          <a:spcPct val="100000"/>
                        </a:lnSpc>
                        <a:spcBef>
                          <a:spcPts val="0"/>
                        </a:spcBef>
                        <a:spcAft>
                          <a:spcPts val="0"/>
                        </a:spcAft>
                        <a:buClrTx/>
                        <a:buSzTx/>
                        <a:buFontTx/>
                        <a:buNone/>
                        <a:tabLst/>
                        <a:defRPr/>
                      </a:pPr>
                      <a:r>
                        <a:rPr lang="en-US" sz="2000" dirty="0" smtClean="0">
                          <a:latin typeface="Arial"/>
                          <a:cs typeface="Arial"/>
                        </a:rPr>
                        <a:t>●</a:t>
                      </a:r>
                      <a:endParaRPr lang="en-US" sz="2000" dirty="0" smtClean="0"/>
                    </a:p>
                  </a:txBody>
                  <a:tcPr marL="137159" marR="137159"/>
                </a:tc>
                <a:tc>
                  <a:txBody>
                    <a:bodyPr/>
                    <a:lstStyle/>
                    <a:p>
                      <a:pPr algn="ctr"/>
                      <a:r>
                        <a:rPr lang="en-US" sz="2000" dirty="0" smtClean="0">
                          <a:latin typeface="Arial"/>
                          <a:cs typeface="Arial"/>
                        </a:rPr>
                        <a:t>●</a:t>
                      </a:r>
                      <a:endParaRPr lang="en-US" sz="2000" dirty="0"/>
                    </a:p>
                  </a:txBody>
                  <a:tcPr marL="137159" marR="137159">
                    <a:lnR w="9525" cap="flat" cmpd="sng" algn="ctr">
                      <a:solidFill>
                        <a:schemeClr val="tx1">
                          <a:lumMod val="25000"/>
                          <a:lumOff val="75000"/>
                        </a:schemeClr>
                      </a:solidFill>
                      <a:prstDash val="solid"/>
                      <a:round/>
                      <a:headEnd type="none" w="med" len="med"/>
                      <a:tailEnd type="none" w="med" len="med"/>
                    </a:lnR>
                  </a:tcPr>
                </a:tc>
              </a:tr>
              <a:tr h="741983">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800" b="0" dirty="0" err="1" smtClean="0"/>
                        <a:t>Microsovisor</a:t>
                      </a:r>
                      <a:r>
                        <a:rPr lang="en-US" sz="1800" b="0" baseline="0" dirty="0" smtClean="0"/>
                        <a:t> available within containers to deliver non-native OS options</a:t>
                      </a:r>
                      <a:endParaRPr lang="en-US" sz="1800" b="0" dirty="0" smtClean="0"/>
                    </a:p>
                  </a:txBody>
                  <a:tcPr marL="137159" marR="13715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r>
                        <a:rPr lang="en-US" sz="2000" dirty="0" smtClean="0">
                          <a:latin typeface="Arial"/>
                          <a:cs typeface="Arial"/>
                        </a:rPr>
                        <a:t>●</a:t>
                      </a:r>
                      <a:endParaRPr lang="en-US" sz="2000" dirty="0"/>
                    </a:p>
                  </a:txBody>
                  <a:tcPr marL="137159" marR="137159">
                    <a:lnR w="9525" cap="flat" cmpd="sng" algn="ctr">
                      <a:solidFill>
                        <a:schemeClr val="tx1">
                          <a:lumMod val="25000"/>
                          <a:lumOff val="75000"/>
                        </a:schemeClr>
                      </a:solidFill>
                      <a:prstDash val="solid"/>
                      <a:round/>
                      <a:headEnd type="none" w="med" len="med"/>
                      <a:tailEnd type="none" w="med" len="med"/>
                    </a:lnR>
                  </a:tcPr>
                </a:tc>
              </a:tr>
              <a:tr h="49465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800" b="0" dirty="0" smtClean="0"/>
                        <a:t>Containerize</a:t>
                      </a:r>
                      <a:r>
                        <a:rPr lang="en-US" sz="1800" b="0" baseline="0" dirty="0" smtClean="0"/>
                        <a:t> native Windows Apps</a:t>
                      </a:r>
                      <a:endParaRPr lang="en-US" sz="1800" b="0" dirty="0" smtClean="0"/>
                    </a:p>
                  </a:txBody>
                  <a:tcPr marL="137159" marR="13715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r>
                        <a:rPr lang="en-US" sz="2000" dirty="0" smtClean="0">
                          <a:latin typeface="Arial"/>
                          <a:cs typeface="Arial"/>
                        </a:rPr>
                        <a:t>●</a:t>
                      </a:r>
                      <a:endParaRPr lang="en-US" sz="2000" dirty="0"/>
                    </a:p>
                  </a:txBody>
                  <a:tcPr marL="137159" marR="137159">
                    <a:lnR w="9525" cap="flat" cmpd="sng" algn="ctr">
                      <a:solidFill>
                        <a:schemeClr val="tx1">
                          <a:lumMod val="25000"/>
                          <a:lumOff val="75000"/>
                        </a:schemeClr>
                      </a:solidFill>
                      <a:prstDash val="solid"/>
                      <a:round/>
                      <a:headEnd type="none" w="med" len="med"/>
                      <a:tailEnd type="none" w="med" len="med"/>
                    </a:lnR>
                  </a:tcPr>
                </a:tc>
              </a:tr>
              <a:tr h="494657">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1800" b="1" dirty="0" smtClean="0"/>
                        <a:t>Native Install</a:t>
                      </a:r>
                    </a:p>
                  </a:txBody>
                  <a:tcPr marL="137159" marR="137159" anchor="ctr">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r>
                        <a:rPr lang="en-US" sz="2000" dirty="0" smtClean="0">
                          <a:latin typeface="Arial"/>
                          <a:cs typeface="Arial"/>
                        </a:rPr>
                        <a:t>●</a:t>
                      </a:r>
                      <a:endParaRPr lang="en-US" sz="2000" dirty="0"/>
                    </a:p>
                  </a:txBody>
                  <a:tcPr marL="137159" marR="137159">
                    <a:lnR w="9525" cap="flat" cmpd="sng" algn="ctr">
                      <a:solidFill>
                        <a:schemeClr val="tx1">
                          <a:lumMod val="25000"/>
                          <a:lumOff val="75000"/>
                        </a:schemeClr>
                      </a:solidFill>
                      <a:prstDash val="solid"/>
                      <a:round/>
                      <a:headEnd type="none" w="med" len="med"/>
                      <a:tailEnd type="none" w="med" len="med"/>
                    </a:lnR>
                    <a:solidFill>
                      <a:schemeClr val="accent3">
                        <a:lumMod val="60000"/>
                        <a:lumOff val="40000"/>
                      </a:schemeClr>
                    </a:solidFill>
                  </a:tcPr>
                </a:tc>
              </a:tr>
              <a:tr h="49465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800" b="0" dirty="0" smtClean="0"/>
                        <a:t>Support for Desktop OS 16,</a:t>
                      </a:r>
                      <a:r>
                        <a:rPr lang="en-US" sz="1800" b="0" baseline="0" dirty="0" smtClean="0"/>
                        <a:t> 32, 64 bit applications</a:t>
                      </a:r>
                      <a:endParaRPr lang="en-US" sz="1800" b="0" dirty="0" smtClean="0"/>
                    </a:p>
                  </a:txBody>
                  <a:tcPr marL="137159" marR="13715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r>
                        <a:rPr lang="en-US" sz="2000" dirty="0" smtClean="0">
                          <a:latin typeface="Arial"/>
                          <a:cs typeface="Arial"/>
                        </a:rPr>
                        <a:t>●</a:t>
                      </a:r>
                      <a:endParaRPr lang="en-US" sz="2000" dirty="0"/>
                    </a:p>
                  </a:txBody>
                  <a:tcPr marL="137159" marR="137159">
                    <a:lnR w="9525" cap="flat" cmpd="sng" algn="ctr">
                      <a:solidFill>
                        <a:schemeClr val="tx1">
                          <a:lumMod val="25000"/>
                          <a:lumOff val="75000"/>
                        </a:schemeClr>
                      </a:solidFill>
                      <a:prstDash val="solid"/>
                      <a:round/>
                      <a:headEnd type="none" w="med" len="med"/>
                      <a:tailEnd type="none" w="med" len="med"/>
                    </a:lnR>
                  </a:tcPr>
                </a:tc>
              </a:tr>
              <a:tr h="49465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800" b="0" dirty="0" smtClean="0"/>
                        <a:t>Installed applications available across cluster</a:t>
                      </a:r>
                    </a:p>
                  </a:txBody>
                  <a:tcPr marL="137159" marR="137159" anchor="ctr">
                    <a:lnL w="9525" cap="flat" cmpd="sng" algn="ctr">
                      <a:solidFill>
                        <a:schemeClr val="tx1">
                          <a:lumMod val="25000"/>
                          <a:lumOff val="75000"/>
                        </a:schemeClr>
                      </a:solidFill>
                      <a:prstDash val="solid"/>
                      <a:round/>
                      <a:headEnd type="none" w="med" len="med"/>
                      <a:tailEnd type="none" w="med" len="med"/>
                    </a:lnL>
                  </a:tcPr>
                </a:tc>
                <a:tc>
                  <a:txBody>
                    <a:bodyPr/>
                    <a:lstStyle/>
                    <a:p>
                      <a:pPr marL="0" marR="0" indent="0" algn="ctr" defTabSz="1826214" rtl="0" eaLnBrk="1" fontAlgn="auto" latinLnBrk="0" hangingPunct="1">
                        <a:lnSpc>
                          <a:spcPct val="100000"/>
                        </a:lnSpc>
                        <a:spcBef>
                          <a:spcPts val="0"/>
                        </a:spcBef>
                        <a:spcAft>
                          <a:spcPts val="0"/>
                        </a:spcAft>
                        <a:buClrTx/>
                        <a:buSzTx/>
                        <a:buFontTx/>
                        <a:buNone/>
                        <a:tabLst/>
                        <a:defRPr/>
                      </a:pPr>
                      <a:r>
                        <a:rPr lang="en-US" sz="2000" dirty="0" smtClean="0">
                          <a:latin typeface="Arial"/>
                          <a:cs typeface="Arial"/>
                        </a:rPr>
                        <a:t>●</a:t>
                      </a:r>
                      <a:endParaRPr lang="en-US" sz="2000" dirty="0" smtClean="0"/>
                    </a:p>
                  </a:txBody>
                  <a:tcPr marL="137159" marR="137159"/>
                </a:tc>
                <a:tc>
                  <a:txBody>
                    <a:bodyPr/>
                    <a:lstStyle/>
                    <a:p>
                      <a:pPr marL="0" marR="0" indent="0" algn="ctr" defTabSz="1826214" rtl="0" eaLnBrk="1" fontAlgn="auto" latinLnBrk="0" hangingPunct="1">
                        <a:lnSpc>
                          <a:spcPct val="100000"/>
                        </a:lnSpc>
                        <a:spcBef>
                          <a:spcPts val="0"/>
                        </a:spcBef>
                        <a:spcAft>
                          <a:spcPts val="0"/>
                        </a:spcAft>
                        <a:buClrTx/>
                        <a:buSzTx/>
                        <a:buFontTx/>
                        <a:buNone/>
                        <a:tabLst/>
                        <a:defRPr/>
                      </a:pPr>
                      <a:r>
                        <a:rPr lang="en-US" sz="2000" dirty="0" smtClean="0">
                          <a:latin typeface="Arial"/>
                          <a:cs typeface="Arial"/>
                        </a:rPr>
                        <a:t>●</a:t>
                      </a:r>
                      <a:endParaRPr lang="en-US" sz="2000" dirty="0" smtClean="0"/>
                    </a:p>
                  </a:txBody>
                  <a:tcPr marL="137159" marR="137159"/>
                </a:tc>
                <a:tc>
                  <a:txBody>
                    <a:bodyPr/>
                    <a:lstStyle/>
                    <a:p>
                      <a:pPr algn="ctr"/>
                      <a:endParaRPr lang="en-US" sz="2000" dirty="0"/>
                    </a:p>
                  </a:txBody>
                  <a:tcPr marL="137159" marR="137159"/>
                </a:tc>
                <a:tc>
                  <a:txBody>
                    <a:bodyPr/>
                    <a:lstStyle/>
                    <a:p>
                      <a:pPr marL="0" marR="0" indent="0" algn="ctr" defTabSz="1826214" rtl="0" eaLnBrk="1" fontAlgn="auto" latinLnBrk="0" hangingPunct="1">
                        <a:lnSpc>
                          <a:spcPct val="100000"/>
                        </a:lnSpc>
                        <a:spcBef>
                          <a:spcPts val="0"/>
                        </a:spcBef>
                        <a:spcAft>
                          <a:spcPts val="0"/>
                        </a:spcAft>
                        <a:buClrTx/>
                        <a:buSzTx/>
                        <a:buFontTx/>
                        <a:buNone/>
                        <a:tabLst/>
                        <a:defRPr/>
                      </a:pPr>
                      <a:r>
                        <a:rPr lang="en-US" sz="2000" dirty="0" smtClean="0">
                          <a:latin typeface="Arial"/>
                          <a:cs typeface="Arial"/>
                        </a:rPr>
                        <a:t>●</a:t>
                      </a:r>
                      <a:endParaRPr lang="en-US" sz="2000" dirty="0" smtClean="0"/>
                    </a:p>
                  </a:txBody>
                  <a:tcPr marL="137159" marR="137159"/>
                </a:tc>
                <a:tc>
                  <a:txBody>
                    <a:bodyPr/>
                    <a:lstStyle/>
                    <a:p>
                      <a:pPr algn="ctr"/>
                      <a:endParaRPr lang="en-US" sz="2000" dirty="0"/>
                    </a:p>
                  </a:txBody>
                  <a:tcPr marL="137159" marR="137159"/>
                </a:tc>
                <a:tc>
                  <a:txBody>
                    <a:bodyPr/>
                    <a:lstStyle/>
                    <a:p>
                      <a:pPr algn="ctr"/>
                      <a:r>
                        <a:rPr lang="en-US" sz="2000" dirty="0" smtClean="0">
                          <a:latin typeface="Arial"/>
                          <a:cs typeface="Arial"/>
                        </a:rPr>
                        <a:t>●</a:t>
                      </a:r>
                      <a:endParaRPr lang="en-US" sz="2000" dirty="0"/>
                    </a:p>
                  </a:txBody>
                  <a:tcPr marL="137159" marR="137159">
                    <a:lnR w="9525" cap="flat" cmpd="sng" algn="ctr">
                      <a:solidFill>
                        <a:schemeClr val="tx1">
                          <a:lumMod val="25000"/>
                          <a:lumOff val="75000"/>
                        </a:schemeClr>
                      </a:solidFill>
                      <a:prstDash val="solid"/>
                      <a:round/>
                      <a:headEnd type="none" w="med" len="med"/>
                      <a:tailEnd type="none" w="med" len="med"/>
                    </a:lnR>
                  </a:tcPr>
                </a:tc>
              </a:tr>
              <a:tr h="49465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800" b="0" dirty="0" smtClean="0"/>
                        <a:t>Use native</a:t>
                      </a:r>
                      <a:r>
                        <a:rPr lang="en-US" sz="1800" b="0" baseline="0" dirty="0" smtClean="0"/>
                        <a:t> install to deliver apps</a:t>
                      </a:r>
                      <a:endParaRPr lang="en-US" sz="1800" b="0" dirty="0" smtClean="0"/>
                    </a:p>
                  </a:txBody>
                  <a:tcPr marL="137159" marR="13715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endParaRPr lang="en-US" sz="200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r>
                        <a:rPr lang="en-US" sz="2000" smtClean="0">
                          <a:latin typeface="Arial"/>
                          <a:cs typeface="Arial"/>
                        </a:rPr>
                        <a:t>●</a:t>
                      </a:r>
                    </a:p>
                  </a:txBody>
                  <a:tcPr marL="137159" marR="137159">
                    <a:lnR w="9525" cap="flat" cmpd="sng" algn="ctr">
                      <a:solidFill>
                        <a:schemeClr val="tx1">
                          <a:lumMod val="25000"/>
                          <a:lumOff val="75000"/>
                        </a:schemeClr>
                      </a:solidFill>
                      <a:prstDash val="solid"/>
                      <a:round/>
                      <a:headEnd type="none" w="med" len="med"/>
                      <a:tailEnd type="none" w="med" len="med"/>
                    </a:lnR>
                  </a:tcPr>
                </a:tc>
              </a:tr>
              <a:tr h="494657">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1800" b="1" dirty="0" smtClean="0"/>
                        <a:t>Management</a:t>
                      </a:r>
                    </a:p>
                  </a:txBody>
                  <a:tcPr marL="137159" marR="137159" anchor="ctr">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2000"/>
                    </a:p>
                  </a:txBody>
                  <a:tcPr marL="137159" marR="137159">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r>
                        <a:rPr lang="en-US" sz="2000" dirty="0" smtClean="0">
                          <a:latin typeface="Arial"/>
                          <a:cs typeface="Arial"/>
                        </a:rPr>
                        <a:t>●</a:t>
                      </a:r>
                      <a:endParaRPr lang="en-US" sz="2000" dirty="0"/>
                    </a:p>
                  </a:txBody>
                  <a:tcPr marL="137159" marR="137159">
                    <a:lnR w="9525" cap="flat" cmpd="sng" algn="ctr">
                      <a:solidFill>
                        <a:schemeClr val="tx1">
                          <a:lumMod val="25000"/>
                          <a:lumOff val="75000"/>
                        </a:schemeClr>
                      </a:solidFill>
                      <a:prstDash val="solid"/>
                      <a:round/>
                      <a:headEnd type="none" w="med" len="med"/>
                      <a:tailEnd type="none" w="med" len="med"/>
                    </a:lnR>
                    <a:solidFill>
                      <a:schemeClr val="accent3">
                        <a:lumMod val="60000"/>
                        <a:lumOff val="40000"/>
                      </a:schemeClr>
                    </a:solidFill>
                  </a:tcPr>
                </a:tc>
              </a:tr>
              <a:tr h="741983">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800" b="0" dirty="0" smtClean="0"/>
                        <a:t>Applications</a:t>
                      </a:r>
                      <a:r>
                        <a:rPr lang="en-US" sz="1800" b="0" baseline="0" dirty="0" smtClean="0"/>
                        <a:t> delivered from best suited resources available in cluster</a:t>
                      </a:r>
                      <a:endParaRPr lang="en-US" sz="1800" b="0" dirty="0" smtClean="0"/>
                    </a:p>
                  </a:txBody>
                  <a:tcPr marL="137159" marR="13715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r>
                        <a:rPr lang="en-US" sz="2000" dirty="0" smtClean="0">
                          <a:latin typeface="Arial"/>
                          <a:cs typeface="Arial"/>
                        </a:rPr>
                        <a:t>●</a:t>
                      </a:r>
                      <a:endParaRPr lang="en-US" sz="2000" dirty="0"/>
                    </a:p>
                  </a:txBody>
                  <a:tcPr marL="137159" marR="137159">
                    <a:lnR w="9525" cap="flat" cmpd="sng" algn="ctr">
                      <a:solidFill>
                        <a:schemeClr val="tx1">
                          <a:lumMod val="25000"/>
                          <a:lumOff val="75000"/>
                        </a:schemeClr>
                      </a:solidFill>
                      <a:prstDash val="solid"/>
                      <a:round/>
                      <a:headEnd type="none" w="med" len="med"/>
                      <a:tailEnd type="none" w="med" len="med"/>
                    </a:lnR>
                  </a:tcPr>
                </a:tc>
              </a:tr>
              <a:tr h="741983">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800" b="0" dirty="0" smtClean="0"/>
                        <a:t>Management across geographies leverages location and available resources</a:t>
                      </a:r>
                    </a:p>
                  </a:txBody>
                  <a:tcPr marL="137159" marR="13715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endParaRPr lang="en-US" sz="200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r>
                        <a:rPr lang="en-US" sz="2000" dirty="0" smtClean="0">
                          <a:latin typeface="Arial"/>
                          <a:cs typeface="Arial"/>
                        </a:rPr>
                        <a:t>●</a:t>
                      </a:r>
                      <a:endParaRPr lang="en-US" sz="2000" dirty="0"/>
                    </a:p>
                  </a:txBody>
                  <a:tcPr marL="137159" marR="137159">
                    <a:lnR w="9525" cap="flat" cmpd="sng" algn="ctr">
                      <a:solidFill>
                        <a:schemeClr val="tx1">
                          <a:lumMod val="25000"/>
                          <a:lumOff val="75000"/>
                        </a:schemeClr>
                      </a:solidFill>
                      <a:prstDash val="solid"/>
                      <a:round/>
                      <a:headEnd type="none" w="med" len="med"/>
                      <a:tailEnd type="none" w="med" len="med"/>
                    </a:lnR>
                  </a:tcPr>
                </a:tc>
              </a:tr>
              <a:tr h="49465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800" b="0" dirty="0" smtClean="0"/>
                        <a:t>Web based UI for</a:t>
                      </a:r>
                      <a:r>
                        <a:rPr lang="en-US" sz="1800" b="0" baseline="0" dirty="0" smtClean="0"/>
                        <a:t> installing apps</a:t>
                      </a:r>
                      <a:endParaRPr lang="en-US" sz="1800" b="0" dirty="0" smtClean="0"/>
                    </a:p>
                  </a:txBody>
                  <a:tcPr marL="137159" marR="13715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endParaRPr lang="en-US" sz="2000"/>
                    </a:p>
                  </a:txBody>
                  <a:tcPr marL="137159" marR="137159"/>
                </a:tc>
                <a:tc>
                  <a:txBody>
                    <a:bodyPr/>
                    <a:lstStyle/>
                    <a:p>
                      <a:pPr algn="ctr"/>
                      <a:endParaRPr lang="en-US" sz="2000"/>
                    </a:p>
                  </a:txBody>
                  <a:tcPr marL="137159" marR="137159"/>
                </a:tc>
                <a:tc>
                  <a:txBody>
                    <a:bodyPr/>
                    <a:lstStyle/>
                    <a:p>
                      <a:pPr marL="0" marR="0" indent="0" algn="ctr" defTabSz="1826214" rtl="0" eaLnBrk="1" fontAlgn="auto" latinLnBrk="0" hangingPunct="1">
                        <a:lnSpc>
                          <a:spcPct val="100000"/>
                        </a:lnSpc>
                        <a:spcBef>
                          <a:spcPts val="0"/>
                        </a:spcBef>
                        <a:spcAft>
                          <a:spcPts val="0"/>
                        </a:spcAft>
                        <a:buClrTx/>
                        <a:buSzTx/>
                        <a:buFontTx/>
                        <a:buNone/>
                        <a:tabLst/>
                        <a:defRPr/>
                      </a:pPr>
                      <a:r>
                        <a:rPr lang="en-US" sz="2000" dirty="0" smtClean="0">
                          <a:latin typeface="Arial"/>
                          <a:cs typeface="Arial"/>
                        </a:rPr>
                        <a:t>●</a:t>
                      </a:r>
                      <a:endParaRPr lang="en-US" sz="2000" dirty="0" smtClean="0"/>
                    </a:p>
                  </a:txBody>
                  <a:tcPr marL="137159" marR="137159"/>
                </a:tc>
                <a:tc>
                  <a:txBody>
                    <a:bodyPr/>
                    <a:lstStyle/>
                    <a:p>
                      <a:pPr algn="ctr"/>
                      <a:endParaRPr lang="en-US" sz="2000" dirty="0"/>
                    </a:p>
                  </a:txBody>
                  <a:tcPr marL="137159" marR="137159"/>
                </a:tc>
                <a:tc>
                  <a:txBody>
                    <a:bodyPr/>
                    <a:lstStyle/>
                    <a:p>
                      <a:pPr algn="ctr"/>
                      <a:endParaRPr lang="en-US" sz="2000" dirty="0"/>
                    </a:p>
                  </a:txBody>
                  <a:tcPr marL="137159" marR="137159"/>
                </a:tc>
                <a:tc>
                  <a:txBody>
                    <a:bodyPr/>
                    <a:lstStyle/>
                    <a:p>
                      <a:pPr algn="ctr"/>
                      <a:r>
                        <a:rPr lang="en-US" sz="2000" dirty="0" smtClean="0">
                          <a:latin typeface="Arial"/>
                          <a:cs typeface="Arial"/>
                        </a:rPr>
                        <a:t>●</a:t>
                      </a:r>
                      <a:endParaRPr lang="en-US" sz="2000" dirty="0"/>
                    </a:p>
                  </a:txBody>
                  <a:tcPr marL="137159" marR="137159">
                    <a:lnR w="9525" cap="flat" cmpd="sng" algn="ctr">
                      <a:solidFill>
                        <a:schemeClr val="tx1">
                          <a:lumMod val="25000"/>
                          <a:lumOff val="75000"/>
                        </a:schemeClr>
                      </a:solidFill>
                      <a:prstDash val="solid"/>
                      <a:round/>
                      <a:headEnd type="none" w="med" len="med"/>
                      <a:tailEnd type="none" w="med" len="med"/>
                    </a:lnR>
                  </a:tcPr>
                </a:tc>
              </a:tr>
              <a:tr h="494657">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1800" b="1" dirty="0" smtClean="0"/>
                        <a:t>Utilization</a:t>
                      </a:r>
                    </a:p>
                  </a:txBody>
                  <a:tcPr marL="137159" marR="137159" anchor="ctr">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endParaRPr lang="en-US" sz="2000" dirty="0"/>
                    </a:p>
                  </a:txBody>
                  <a:tcPr marL="137159" marR="137159">
                    <a:solidFill>
                      <a:schemeClr val="accent3">
                        <a:lumMod val="60000"/>
                        <a:lumOff val="40000"/>
                      </a:schemeClr>
                    </a:solidFill>
                  </a:tcPr>
                </a:tc>
                <a:tc>
                  <a:txBody>
                    <a:bodyPr/>
                    <a:lstStyle/>
                    <a:p>
                      <a:pPr algn="ctr"/>
                      <a:r>
                        <a:rPr lang="en-US" sz="2000" dirty="0" smtClean="0">
                          <a:latin typeface="Arial"/>
                          <a:cs typeface="Arial"/>
                        </a:rPr>
                        <a:t>●</a:t>
                      </a:r>
                      <a:endParaRPr lang="en-US" sz="2000" dirty="0"/>
                    </a:p>
                  </a:txBody>
                  <a:tcPr marL="137159" marR="137159">
                    <a:lnR w="9525" cap="flat" cmpd="sng" algn="ctr">
                      <a:solidFill>
                        <a:schemeClr val="tx1">
                          <a:lumMod val="25000"/>
                          <a:lumOff val="75000"/>
                        </a:schemeClr>
                      </a:solidFill>
                      <a:prstDash val="solid"/>
                      <a:round/>
                      <a:headEnd type="none" w="med" len="med"/>
                      <a:tailEnd type="none" w="med" len="med"/>
                    </a:lnR>
                    <a:solidFill>
                      <a:schemeClr val="accent3">
                        <a:lumMod val="60000"/>
                        <a:lumOff val="40000"/>
                      </a:schemeClr>
                    </a:solidFill>
                  </a:tcPr>
                </a:tc>
              </a:tr>
              <a:tr h="803816">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800" b="0" dirty="0" smtClean="0"/>
                        <a:t>Reuses resources</a:t>
                      </a:r>
                      <a:r>
                        <a:rPr lang="en-US" sz="1800" b="0" baseline="0" dirty="0" smtClean="0"/>
                        <a:t> already running while isolating sessions</a:t>
                      </a:r>
                      <a:endParaRPr lang="en-US" sz="1800" b="0" dirty="0" smtClean="0"/>
                    </a:p>
                  </a:txBody>
                  <a:tcPr marL="137159" marR="137159" anchor="ctr">
                    <a:lnL w="9525" cap="flat" cmpd="sng" algn="ctr">
                      <a:solidFill>
                        <a:schemeClr val="tx1">
                          <a:lumMod val="25000"/>
                          <a:lumOff val="75000"/>
                        </a:schemeClr>
                      </a:solidFill>
                      <a:prstDash val="solid"/>
                      <a:round/>
                      <a:headEnd type="none" w="med" len="med"/>
                      <a:tailEnd type="none" w="med" len="med"/>
                    </a:lnL>
                  </a:tcPr>
                </a:tc>
                <a:tc>
                  <a:txBody>
                    <a:bodyPr/>
                    <a:lstStyle/>
                    <a:p>
                      <a:pPr marL="342900" indent="-342900" algn="ctr">
                        <a:buFont typeface="Arial" panose="020B0604020202020204" pitchFamily="34" charset="0"/>
                        <a:buChar char="•"/>
                      </a:pPr>
                      <a:endParaRPr lang="en-US" sz="2000" dirty="0"/>
                    </a:p>
                  </a:txBody>
                  <a:tcPr marL="137159" marR="137159"/>
                </a:tc>
                <a:tc>
                  <a:txBody>
                    <a:bodyPr/>
                    <a:lstStyle/>
                    <a:p>
                      <a:pPr marL="342900" indent="-342900" algn="ctr">
                        <a:buFont typeface="Arial" panose="020B0604020202020204" pitchFamily="34" charset="0"/>
                        <a:buChar char="•"/>
                      </a:pPr>
                      <a:endParaRPr lang="en-US" sz="2000" dirty="0"/>
                    </a:p>
                  </a:txBody>
                  <a:tcPr marL="137159" marR="137159"/>
                </a:tc>
                <a:tc>
                  <a:txBody>
                    <a:bodyPr/>
                    <a:lstStyle/>
                    <a:p>
                      <a:pPr marL="342900" indent="-342900" algn="ctr">
                        <a:buFont typeface="Arial" panose="020B0604020202020204" pitchFamily="34" charset="0"/>
                        <a:buChar char="•"/>
                      </a:pPr>
                      <a:endParaRPr lang="en-US" sz="2000" dirty="0"/>
                    </a:p>
                  </a:txBody>
                  <a:tcPr marL="137159" marR="137159"/>
                </a:tc>
                <a:tc>
                  <a:txBody>
                    <a:bodyPr/>
                    <a:lstStyle/>
                    <a:p>
                      <a:pPr marL="0" marR="0" indent="0" algn="ctr" defTabSz="182621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latin typeface="Arial"/>
                          <a:cs typeface="Arial"/>
                        </a:rPr>
                        <a:t>●</a:t>
                      </a:r>
                      <a:endParaRPr lang="en-US" sz="2000" dirty="0" smtClean="0"/>
                    </a:p>
                  </a:txBody>
                  <a:tcPr marL="137159" marR="137159"/>
                </a:tc>
                <a:tc>
                  <a:txBody>
                    <a:bodyPr/>
                    <a:lstStyle/>
                    <a:p>
                      <a:pPr marL="0" marR="0" indent="0" algn="ctr" defTabSz="182621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latin typeface="Arial"/>
                          <a:cs typeface="Arial"/>
                        </a:rPr>
                        <a:t>●</a:t>
                      </a:r>
                      <a:endParaRPr lang="en-US" sz="2000" dirty="0" smtClean="0"/>
                    </a:p>
                    <a:p>
                      <a:pPr marL="0" indent="0" algn="ctr">
                        <a:buFont typeface="Arial" panose="020B0604020202020204" pitchFamily="34" charset="0"/>
                        <a:buNone/>
                      </a:pPr>
                      <a:endParaRPr lang="en-US" sz="2000" dirty="0"/>
                    </a:p>
                  </a:txBody>
                  <a:tcPr marL="137159" marR="137159"/>
                </a:tc>
                <a:tc>
                  <a:txBody>
                    <a:bodyPr/>
                    <a:lstStyle/>
                    <a:p>
                      <a:pPr marL="0" indent="0" algn="ctr">
                        <a:buFont typeface="Arial" panose="020B0604020202020204" pitchFamily="34" charset="0"/>
                        <a:buNone/>
                      </a:pPr>
                      <a:r>
                        <a:rPr lang="en-US" sz="2000" dirty="0" smtClean="0">
                          <a:latin typeface="Arial"/>
                          <a:cs typeface="Arial"/>
                        </a:rPr>
                        <a:t>●</a:t>
                      </a:r>
                      <a:endParaRPr lang="en-US" sz="2000" dirty="0"/>
                    </a:p>
                  </a:txBody>
                  <a:tcPr marL="137159" marR="137159">
                    <a:lnR w="9525" cap="flat" cmpd="sng" algn="ctr">
                      <a:solidFill>
                        <a:schemeClr val="tx1">
                          <a:lumMod val="25000"/>
                          <a:lumOff val="75000"/>
                        </a:schemeClr>
                      </a:solidFill>
                      <a:prstDash val="solid"/>
                      <a:round/>
                      <a:headEnd type="none" w="med" len="med"/>
                      <a:tailEnd type="none" w="med" len="med"/>
                    </a:lnR>
                  </a:tcPr>
                </a:tc>
              </a:tr>
              <a:tr h="49465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800" b="0" dirty="0" smtClean="0"/>
                        <a:t>Leverage</a:t>
                      </a:r>
                      <a:r>
                        <a:rPr lang="en-US" sz="1800" b="0" baseline="0" dirty="0" smtClean="0"/>
                        <a:t> local system resources for performance</a:t>
                      </a:r>
                      <a:endParaRPr lang="en-US" sz="1800" b="0" dirty="0" smtClean="0"/>
                    </a:p>
                  </a:txBody>
                  <a:tcPr marL="137159" marR="137159" anchor="ctr">
                    <a:lnL w="9525" cap="flat" cmpd="sng" algn="ctr">
                      <a:solidFill>
                        <a:schemeClr val="tx1">
                          <a:lumMod val="25000"/>
                          <a:lumOff val="75000"/>
                        </a:schemeClr>
                      </a:solidFill>
                      <a:prstDash val="solid"/>
                      <a:round/>
                      <a:headEnd type="none" w="med" len="med"/>
                      <a:tailEnd type="none" w="med" len="med"/>
                    </a:lnL>
                  </a:tcPr>
                </a:tc>
                <a:tc>
                  <a:txBody>
                    <a:bodyPr/>
                    <a:lstStyle/>
                    <a:p>
                      <a:pPr marL="342900" indent="-342900" algn="ctr">
                        <a:buFont typeface="Arial" panose="020B0604020202020204" pitchFamily="34" charset="0"/>
                        <a:buChar char="•"/>
                      </a:pPr>
                      <a:endParaRPr lang="en-US" sz="2000" dirty="0"/>
                    </a:p>
                  </a:txBody>
                  <a:tcPr marL="137159" marR="137159"/>
                </a:tc>
                <a:tc>
                  <a:txBody>
                    <a:bodyPr/>
                    <a:lstStyle/>
                    <a:p>
                      <a:pPr marL="342900" indent="-342900" algn="ctr">
                        <a:buFont typeface="Arial" panose="020B0604020202020204" pitchFamily="34" charset="0"/>
                        <a:buChar char="•"/>
                      </a:pPr>
                      <a:endParaRPr lang="en-US" sz="2000" dirty="0"/>
                    </a:p>
                  </a:txBody>
                  <a:tcPr marL="137159" marR="137159"/>
                </a:tc>
                <a:tc>
                  <a:txBody>
                    <a:bodyPr/>
                    <a:lstStyle/>
                    <a:p>
                      <a:pPr marL="342900" indent="-342900" algn="ctr">
                        <a:buFont typeface="Arial" panose="020B0604020202020204" pitchFamily="34" charset="0"/>
                        <a:buChar char="•"/>
                      </a:pPr>
                      <a:endParaRPr lang="en-US" sz="2000" dirty="0"/>
                    </a:p>
                  </a:txBody>
                  <a:tcPr marL="137159" marR="137159"/>
                </a:tc>
                <a:tc>
                  <a:txBody>
                    <a:bodyPr/>
                    <a:lstStyle/>
                    <a:p>
                      <a:pPr marL="0" marR="0" indent="0" algn="ctr" defTabSz="182621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latin typeface="Arial"/>
                          <a:cs typeface="Arial"/>
                        </a:rPr>
                        <a:t>●</a:t>
                      </a:r>
                      <a:endParaRPr lang="en-US" sz="2000" dirty="0" smtClean="0"/>
                    </a:p>
                  </a:txBody>
                  <a:tcPr marL="137159" marR="137159"/>
                </a:tc>
                <a:tc>
                  <a:txBody>
                    <a:bodyPr/>
                    <a:lstStyle/>
                    <a:p>
                      <a:pPr marL="0" marR="0" indent="0" algn="ctr" defTabSz="182621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latin typeface="Arial"/>
                          <a:cs typeface="Arial"/>
                        </a:rPr>
                        <a:t>●</a:t>
                      </a:r>
                      <a:endParaRPr lang="en-US" sz="2000" dirty="0" smtClean="0"/>
                    </a:p>
                  </a:txBody>
                  <a:tcPr marL="137159" marR="137159"/>
                </a:tc>
                <a:tc>
                  <a:txBody>
                    <a:bodyPr/>
                    <a:lstStyle/>
                    <a:p>
                      <a:pPr marL="0" indent="0" algn="ctr">
                        <a:buFont typeface="Arial" panose="020B0604020202020204" pitchFamily="34" charset="0"/>
                        <a:buNone/>
                      </a:pPr>
                      <a:r>
                        <a:rPr lang="en-US" sz="2000" dirty="0" smtClean="0">
                          <a:latin typeface="Arial"/>
                          <a:cs typeface="Arial"/>
                        </a:rPr>
                        <a:t>●</a:t>
                      </a:r>
                      <a:endParaRPr lang="en-US" sz="2000" dirty="0"/>
                    </a:p>
                  </a:txBody>
                  <a:tcPr marL="137159" marR="137159">
                    <a:lnR w="9525" cap="flat" cmpd="sng" algn="ctr">
                      <a:solidFill>
                        <a:schemeClr val="tx1">
                          <a:lumMod val="25000"/>
                          <a:lumOff val="75000"/>
                        </a:schemeClr>
                      </a:solidFill>
                      <a:prstDash val="solid"/>
                      <a:round/>
                      <a:headEnd type="none" w="med" len="med"/>
                      <a:tailEnd type="none" w="med" len="med"/>
                    </a:lnR>
                  </a:tcPr>
                </a:tc>
              </a:tr>
              <a:tr h="494657">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800" b="0" dirty="0" smtClean="0"/>
                        <a:t>At least 10x more efficient</a:t>
                      </a:r>
                      <a:r>
                        <a:rPr lang="en-US" sz="1800" b="0" baseline="0" dirty="0" smtClean="0"/>
                        <a:t> then other options</a:t>
                      </a:r>
                      <a:endParaRPr lang="en-US" sz="1800" b="0" dirty="0" smtClean="0"/>
                    </a:p>
                  </a:txBody>
                  <a:tcPr marL="137159" marR="137159" anchor="ctr">
                    <a:lnL w="9525" cap="flat" cmpd="sng" algn="ctr">
                      <a:solidFill>
                        <a:schemeClr val="tx1">
                          <a:lumMod val="25000"/>
                          <a:lumOff val="75000"/>
                        </a:schemeClr>
                      </a:solidFill>
                      <a:prstDash val="solid"/>
                      <a:round/>
                      <a:headEnd type="none" w="med" len="med"/>
                      <a:tailEnd type="none" w="med" len="med"/>
                    </a:lnL>
                    <a:lnB w="9525" cap="flat" cmpd="sng" algn="ctr">
                      <a:solidFill>
                        <a:schemeClr val="tx1">
                          <a:lumMod val="25000"/>
                          <a:lumOff val="75000"/>
                        </a:schemeClr>
                      </a:solidFill>
                      <a:prstDash val="solid"/>
                      <a:round/>
                      <a:headEnd type="none" w="med" len="med"/>
                      <a:tailEnd type="none" w="med" len="med"/>
                    </a:lnB>
                  </a:tcPr>
                </a:tc>
                <a:tc>
                  <a:txBody>
                    <a:bodyPr/>
                    <a:lstStyle/>
                    <a:p>
                      <a:pPr marL="342900" indent="-342900" algn="ctr">
                        <a:buFont typeface="Arial" panose="020B0604020202020204" pitchFamily="34" charset="0"/>
                        <a:buChar char="•"/>
                      </a:pPr>
                      <a:endParaRPr lang="en-US" sz="2000" dirty="0"/>
                    </a:p>
                  </a:txBody>
                  <a:tcPr marL="137159" marR="137159">
                    <a:lnB w="9525" cap="flat" cmpd="sng" algn="ctr">
                      <a:solidFill>
                        <a:schemeClr val="tx1">
                          <a:lumMod val="25000"/>
                          <a:lumOff val="75000"/>
                        </a:schemeClr>
                      </a:solidFill>
                      <a:prstDash val="solid"/>
                      <a:round/>
                      <a:headEnd type="none" w="med" len="med"/>
                      <a:tailEnd type="none" w="med" len="med"/>
                    </a:lnB>
                  </a:tcPr>
                </a:tc>
                <a:tc>
                  <a:txBody>
                    <a:bodyPr/>
                    <a:lstStyle/>
                    <a:p>
                      <a:pPr marL="342900" indent="-342900" algn="ctr">
                        <a:buFont typeface="Arial" panose="020B0604020202020204" pitchFamily="34" charset="0"/>
                        <a:buChar char="•"/>
                      </a:pPr>
                      <a:endParaRPr lang="en-US" sz="2000" dirty="0"/>
                    </a:p>
                  </a:txBody>
                  <a:tcPr marL="137159" marR="137159">
                    <a:lnB w="9525" cap="flat" cmpd="sng" algn="ctr">
                      <a:solidFill>
                        <a:schemeClr val="tx1">
                          <a:lumMod val="25000"/>
                          <a:lumOff val="75000"/>
                        </a:schemeClr>
                      </a:solidFill>
                      <a:prstDash val="solid"/>
                      <a:round/>
                      <a:headEnd type="none" w="med" len="med"/>
                      <a:tailEnd type="none" w="med" len="med"/>
                    </a:lnB>
                  </a:tcPr>
                </a:tc>
                <a:tc>
                  <a:txBody>
                    <a:bodyPr/>
                    <a:lstStyle/>
                    <a:p>
                      <a:pPr marL="342900" indent="-342900" algn="ctr">
                        <a:buFont typeface="Arial" panose="020B0604020202020204" pitchFamily="34" charset="0"/>
                        <a:buChar char="•"/>
                      </a:pPr>
                      <a:endParaRPr lang="en-US" sz="2000" dirty="0"/>
                    </a:p>
                  </a:txBody>
                  <a:tcPr marL="137159" marR="137159">
                    <a:lnB w="9525" cap="flat" cmpd="sng" algn="ctr">
                      <a:solidFill>
                        <a:schemeClr val="tx1">
                          <a:lumMod val="25000"/>
                          <a:lumOff val="75000"/>
                        </a:schemeClr>
                      </a:solidFill>
                      <a:prstDash val="solid"/>
                      <a:round/>
                      <a:headEnd type="none" w="med" len="med"/>
                      <a:tailEnd type="none" w="med" len="med"/>
                    </a:lnB>
                  </a:tcPr>
                </a:tc>
                <a:tc>
                  <a:txBody>
                    <a:bodyPr/>
                    <a:lstStyle/>
                    <a:p>
                      <a:pPr marL="342900" indent="-342900" algn="ctr">
                        <a:buFont typeface="Arial" panose="020B0604020202020204" pitchFamily="34" charset="0"/>
                        <a:buChar char="•"/>
                      </a:pPr>
                      <a:endParaRPr lang="en-US" sz="2000" dirty="0"/>
                    </a:p>
                  </a:txBody>
                  <a:tcPr marL="137159" marR="137159">
                    <a:lnB w="9525" cap="flat" cmpd="sng" algn="ctr">
                      <a:solidFill>
                        <a:schemeClr val="tx1">
                          <a:lumMod val="25000"/>
                          <a:lumOff val="75000"/>
                        </a:schemeClr>
                      </a:solidFill>
                      <a:prstDash val="solid"/>
                      <a:round/>
                      <a:headEnd type="none" w="med" len="med"/>
                      <a:tailEnd type="none" w="med" len="med"/>
                    </a:lnB>
                  </a:tcPr>
                </a:tc>
                <a:tc>
                  <a:txBody>
                    <a:bodyPr/>
                    <a:lstStyle/>
                    <a:p>
                      <a:pPr marL="342900" indent="-342900" algn="ctr">
                        <a:buFont typeface="Arial" panose="020B0604020202020204" pitchFamily="34" charset="0"/>
                        <a:buChar char="•"/>
                      </a:pPr>
                      <a:endParaRPr lang="en-US" sz="2000" dirty="0"/>
                    </a:p>
                  </a:txBody>
                  <a:tcPr marL="137159" marR="137159">
                    <a:lnB w="9525" cap="flat" cmpd="sng" algn="ctr">
                      <a:solidFill>
                        <a:schemeClr val="tx1">
                          <a:lumMod val="25000"/>
                          <a:lumOff val="75000"/>
                        </a:schemeClr>
                      </a:solidFill>
                      <a:prstDash val="solid"/>
                      <a:round/>
                      <a:headEnd type="none" w="med" len="med"/>
                      <a:tailEnd type="none" w="med" len="med"/>
                    </a:lnB>
                  </a:tcPr>
                </a:tc>
                <a:tc>
                  <a:txBody>
                    <a:bodyPr/>
                    <a:lstStyle/>
                    <a:p>
                      <a:pPr marL="0" marR="0" indent="0" algn="ctr" defTabSz="182621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latin typeface="Arial"/>
                          <a:cs typeface="Arial"/>
                        </a:rPr>
                        <a:t>●</a:t>
                      </a:r>
                      <a:endParaRPr lang="en-US" sz="2000" dirty="0" smtClean="0"/>
                    </a:p>
                  </a:txBody>
                  <a:tcPr marL="137159" marR="137159">
                    <a:lnR w="9525" cap="flat" cmpd="sng" algn="ctr">
                      <a:solidFill>
                        <a:schemeClr val="tx1">
                          <a:lumMod val="25000"/>
                          <a:lumOff val="75000"/>
                        </a:schemeClr>
                      </a:solidFill>
                      <a:prstDash val="solid"/>
                      <a:round/>
                      <a:headEnd type="none" w="med" len="med"/>
                      <a:tailEnd type="none" w="med" len="med"/>
                    </a:lnR>
                    <a:lnB w="9525" cap="flat" cmpd="sng" algn="ctr">
                      <a:solidFill>
                        <a:schemeClr val="tx1">
                          <a:lumMod val="25000"/>
                          <a:lumOff val="75000"/>
                        </a:schemeClr>
                      </a:solidFill>
                      <a:prstDash val="solid"/>
                      <a:round/>
                      <a:headEnd type="none" w="med" len="med"/>
                      <a:tailEnd type="none" w="med" len="med"/>
                    </a:lnB>
                  </a:tcPr>
                </a:tc>
              </a:tr>
            </a:tbl>
          </a:graphicData>
        </a:graphic>
      </p:graphicFrame>
      <p:sp>
        <p:nvSpPr>
          <p:cNvPr id="2" name="Title 1"/>
          <p:cNvSpPr>
            <a:spLocks noGrp="1"/>
          </p:cNvSpPr>
          <p:nvPr>
            <p:ph type="title"/>
          </p:nvPr>
        </p:nvSpPr>
        <p:spPr>
          <a:xfrm>
            <a:off x="888778" y="120059"/>
            <a:ext cx="22269999" cy="1371601"/>
          </a:xfrm>
        </p:spPr>
        <p:txBody>
          <a:bodyPr>
            <a:normAutofit/>
          </a:bodyPr>
          <a:lstStyle/>
          <a:p>
            <a:r>
              <a:rPr lang="en-US" sz="4700" dirty="0"/>
              <a:t>Glassware Competitors</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571904" y="1569702"/>
            <a:ext cx="2276636" cy="86512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l="9521" t="20310" r="6377" b="27463"/>
          <a:stretch/>
        </p:blipFill>
        <p:spPr>
          <a:xfrm>
            <a:off x="9982024" y="1689891"/>
            <a:ext cx="1780927" cy="387447"/>
          </a:xfrm>
          <a:prstGeom prst="rect">
            <a:avLst/>
          </a:prstGeom>
        </p:spPr>
      </p:pic>
      <p:pic>
        <p:nvPicPr>
          <p:cNvPr id="6" name="Picture 2" descr="https://www.citrix.com/content/dam/citrix/en_us/images/logos/citrix-logo-black.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86314" y="1622502"/>
            <a:ext cx="1273829" cy="4812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050588" y="1715032"/>
            <a:ext cx="1920474" cy="652283"/>
          </a:xfrm>
          <a:prstGeom prst="rect">
            <a:avLst/>
          </a:prstGeom>
        </p:spPr>
      </p:pic>
      <p:pic>
        <p:nvPicPr>
          <p:cNvPr id="8" name="Picture 28" descr="http://www.mofonu.com/wp-content/uploads/2015/07/07e754d6fe56a263ddeb9e15a31e9957.pn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29720" b="28862"/>
          <a:stretch/>
        </p:blipFill>
        <p:spPr bwMode="auto">
          <a:xfrm>
            <a:off x="12464575" y="1558797"/>
            <a:ext cx="2061473" cy="5647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8" descr="http://www.mofonu.com/wp-content/uploads/2015/07/07e754d6fe56a263ddeb9e15a31e9957.pn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29720" b="28862"/>
          <a:stretch/>
        </p:blipFill>
        <p:spPr bwMode="auto">
          <a:xfrm>
            <a:off x="17533531" y="1558797"/>
            <a:ext cx="2061473" cy="56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73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6196" y="3417589"/>
            <a:ext cx="7653472" cy="8783584"/>
          </a:xfrm>
          <a:prstGeom prst="rect">
            <a:avLst/>
          </a:prstGeom>
          <a:solidFill>
            <a:srgbClr val="2E3192"/>
          </a:solidFill>
        </p:spPr>
        <p:txBody>
          <a:bodyPr wrap="square" lIns="178849" tIns="178849" rIns="178849" bIns="178849" rtlCol="0">
            <a:noAutofit/>
          </a:bodyPr>
          <a:lstStyle/>
          <a:p>
            <a:pPr algn="ctr"/>
            <a:r>
              <a:rPr lang="en-US" sz="3900" dirty="0">
                <a:solidFill>
                  <a:srgbClr val="FFFFFF"/>
                </a:solidFill>
                <a:latin typeface="Segoe UI Semibold" panose="020B0702040204020203" pitchFamily="34" charset="0"/>
              </a:rPr>
              <a:t>IT Resources On Demand</a:t>
            </a:r>
          </a:p>
        </p:txBody>
      </p:sp>
      <p:sp>
        <p:nvSpPr>
          <p:cNvPr id="55" name="TextBox 54"/>
          <p:cNvSpPr txBox="1"/>
          <p:nvPr/>
        </p:nvSpPr>
        <p:spPr>
          <a:xfrm>
            <a:off x="16231026" y="3417589"/>
            <a:ext cx="7259148" cy="8783584"/>
          </a:xfrm>
          <a:prstGeom prst="rect">
            <a:avLst/>
          </a:prstGeom>
          <a:solidFill>
            <a:srgbClr val="FAA63D"/>
          </a:solidFill>
        </p:spPr>
        <p:txBody>
          <a:bodyPr wrap="none" lIns="178849" tIns="178849" rIns="178849" bIns="178849" rtlCol="0">
            <a:noAutofit/>
          </a:bodyPr>
          <a:lstStyle/>
          <a:p>
            <a:pPr algn="ctr"/>
            <a:r>
              <a:rPr lang="en-US" sz="3500" dirty="0">
                <a:solidFill>
                  <a:srgbClr val="FFFFFF"/>
                </a:solidFill>
                <a:latin typeface="Segoe UI Semibold" panose="020B0702040204020203" pitchFamily="34" charset="0"/>
              </a:rPr>
              <a:t>Centralized Management</a:t>
            </a:r>
          </a:p>
        </p:txBody>
      </p:sp>
      <p:sp>
        <p:nvSpPr>
          <p:cNvPr id="94" name="TextBox 93"/>
          <p:cNvSpPr txBox="1"/>
          <p:nvPr/>
        </p:nvSpPr>
        <p:spPr>
          <a:xfrm>
            <a:off x="8740989" y="3417589"/>
            <a:ext cx="7259148" cy="8783584"/>
          </a:xfrm>
          <a:prstGeom prst="rect">
            <a:avLst/>
          </a:prstGeom>
          <a:solidFill>
            <a:srgbClr val="009EE1"/>
          </a:solidFill>
        </p:spPr>
        <p:txBody>
          <a:bodyPr wrap="none" lIns="178849" tIns="178849" rIns="178849" bIns="178849" rtlCol="0">
            <a:noAutofit/>
          </a:bodyPr>
          <a:lstStyle/>
          <a:p>
            <a:pPr algn="ctr"/>
            <a:r>
              <a:rPr lang="en-US" sz="3100" dirty="0">
                <a:solidFill>
                  <a:srgbClr val="FFFFFF"/>
                </a:solidFill>
                <a:latin typeface="Segoe UI Semibold" panose="020B0702040204020203" pitchFamily="34" charset="0"/>
              </a:rPr>
              <a:t>Secure Access. Anywhere. Any Device.</a:t>
            </a:r>
          </a:p>
        </p:txBody>
      </p:sp>
      <p:sp>
        <p:nvSpPr>
          <p:cNvPr id="15" name="Title 14"/>
          <p:cNvSpPr>
            <a:spLocks noGrp="1"/>
          </p:cNvSpPr>
          <p:nvPr>
            <p:ph type="title"/>
          </p:nvPr>
        </p:nvSpPr>
        <p:spPr>
          <a:xfrm>
            <a:off x="605298" y="341156"/>
            <a:ext cx="22280394" cy="1371050"/>
          </a:xfrm>
        </p:spPr>
        <p:txBody>
          <a:bodyPr/>
          <a:lstStyle/>
          <a:p>
            <a:r>
              <a:rPr lang="en-US" dirty="0" smtClean="0"/>
              <a:t>Customer Benefits</a:t>
            </a:r>
            <a:endParaRPr lang="en-US" dirty="0"/>
          </a:p>
        </p:txBody>
      </p:sp>
      <p:sp>
        <p:nvSpPr>
          <p:cNvPr id="19" name="Rectangle 18"/>
          <p:cNvSpPr/>
          <p:nvPr/>
        </p:nvSpPr>
        <p:spPr bwMode="auto">
          <a:xfrm>
            <a:off x="896191" y="4356976"/>
            <a:ext cx="7652690" cy="7445927"/>
          </a:xfrm>
          <a:prstGeom prst="rect">
            <a:avLst/>
          </a:prstGeom>
          <a:solidFill>
            <a:schemeClr val="bg1">
              <a:lumMod val="95000"/>
            </a:schemeClr>
          </a:solidFill>
          <a:ln w="3175" cap="flat" cmpd="sng" algn="ctr">
            <a:noFill/>
            <a:prstDash val="soli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68263" tIns="5007648" rIns="268263" bIns="178849" numCol="1" spcCol="0" rtlCol="0" fromWordArt="0" anchor="t" anchorCtr="0" forceAA="0" compatLnSpc="1">
            <a:prstTxWarp prst="textNoShape">
              <a:avLst/>
            </a:prstTxWarp>
            <a:noAutofit/>
          </a:bodyPr>
          <a:lstStyle/>
          <a:p>
            <a:pPr marL="0" lvl="1">
              <a:buSzPct val="90000"/>
            </a:pPr>
            <a:r>
              <a:rPr lang="en-US" sz="3100" dirty="0">
                <a:solidFill>
                  <a:srgbClr val="2E3192"/>
                </a:solidFill>
                <a:latin typeface="Segoe UI Semibold" panose="020B0702040204020203" pitchFamily="34" charset="0"/>
              </a:rPr>
              <a:t>With SnapCLOUD, dynamically expand storage into the cloud with the same features and operations as on-premise storage. Pay for only what you use.</a:t>
            </a:r>
          </a:p>
        </p:txBody>
      </p:sp>
      <p:sp>
        <p:nvSpPr>
          <p:cNvPr id="56" name="Text Placeholder 3"/>
          <p:cNvSpPr txBox="1">
            <a:spLocks/>
          </p:cNvSpPr>
          <p:nvPr/>
        </p:nvSpPr>
        <p:spPr>
          <a:xfrm>
            <a:off x="16231026" y="4356976"/>
            <a:ext cx="7259148" cy="7445927"/>
          </a:xfrm>
          <a:prstGeom prst="rect">
            <a:avLst/>
          </a:prstGeom>
          <a:solidFill>
            <a:schemeClr val="bg1">
              <a:lumMod val="95000"/>
            </a:schemeClr>
          </a:solidFill>
          <a:ln w="3175">
            <a:noFill/>
          </a:ln>
        </p:spPr>
        <p:txBody>
          <a:bodyPr vert="horz" wrap="square" lIns="268263" tIns="5007648" rIns="268263" bIns="178849" rtlCol="0" anchor="t" anchorCtr="0">
            <a:noAutofit/>
          </a:bodyPr>
          <a:lstStyle>
            <a:lvl1pPr marL="0" indent="0" algn="l" defTabSz="914363" rtl="0" eaLnBrk="1" latinLnBrk="0" hangingPunct="1">
              <a:lnSpc>
                <a:spcPct val="100000"/>
              </a:lnSpc>
              <a:spcBef>
                <a:spcPts val="600"/>
              </a:spcBef>
              <a:spcAft>
                <a:spcPts val="100"/>
              </a:spcAft>
              <a:buClrTx/>
              <a:buSzPct val="90000"/>
              <a:buFont typeface="Arial" pitchFamily="34" charset="0"/>
              <a:buNone/>
              <a:defRPr sz="3200" kern="1200">
                <a:ln>
                  <a:solidFill>
                    <a:schemeClr val="bg1">
                      <a:alpha val="0"/>
                    </a:schemeClr>
                  </a:solidFill>
                </a:ln>
                <a:solidFill>
                  <a:schemeClr val="tx1"/>
                </a:solidFill>
                <a:latin typeface="Segoe Light" pitchFamily="34" charset="0"/>
                <a:ea typeface="+mn-ea"/>
                <a:cs typeface="+mn-cs"/>
              </a:defRPr>
            </a:lvl1pPr>
            <a:lvl2pPr marL="588963" indent="-284163" algn="l" defTabSz="914363" rtl="0" eaLnBrk="1" latinLnBrk="0" hangingPunct="1">
              <a:lnSpc>
                <a:spcPct val="100000"/>
              </a:lnSpc>
              <a:spcBef>
                <a:spcPts val="200"/>
              </a:spcBef>
              <a:buClr>
                <a:schemeClr val="bg2"/>
              </a:buClr>
              <a:buSzPct val="100000"/>
              <a:buFont typeface="Arial" pitchFamily="34" charset="0"/>
              <a:buChar char="•"/>
              <a:defRPr sz="2400" kern="1200">
                <a:ln>
                  <a:solidFill>
                    <a:schemeClr val="bg1">
                      <a:alpha val="0"/>
                    </a:schemeClr>
                  </a:solidFill>
                </a:ln>
                <a:solidFill>
                  <a:schemeClr val="tx1"/>
                </a:solidFill>
                <a:latin typeface="Segoe" pitchFamily="34" charset="0"/>
                <a:ea typeface="+mn-ea"/>
                <a:cs typeface="+mn-cs"/>
              </a:defRPr>
            </a:lvl2pPr>
            <a:lvl3pPr marL="914400" indent="-285750" algn="l" defTabSz="914363" rtl="0" eaLnBrk="1" latinLnBrk="0" hangingPunct="1">
              <a:lnSpc>
                <a:spcPct val="100000"/>
              </a:lnSpc>
              <a:spcBef>
                <a:spcPts val="200"/>
              </a:spcBef>
              <a:buClr>
                <a:schemeClr val="bg2"/>
              </a:buClr>
              <a:buSzPct val="100000"/>
              <a:buFont typeface="Arial" pitchFamily="34" charset="0"/>
              <a:buChar char="−"/>
              <a:defRPr lang="en-US" sz="2000" kern="1200" dirty="0">
                <a:ln>
                  <a:solidFill>
                    <a:schemeClr val="bg1">
                      <a:alpha val="0"/>
                    </a:schemeClr>
                  </a:solidFill>
                </a:ln>
                <a:solidFill>
                  <a:schemeClr val="tx1"/>
                </a:solidFill>
                <a:latin typeface="Segoe" pitchFamily="34" charset="0"/>
                <a:ea typeface="+mn-ea"/>
                <a:cs typeface="+mn-cs"/>
              </a:defRPr>
            </a:lvl3pPr>
            <a:lvl4pPr marL="1257300" indent="-225425" algn="l" defTabSz="914363" rtl="0" eaLnBrk="1" latinLnBrk="0" hangingPunct="1">
              <a:lnSpc>
                <a:spcPct val="100000"/>
              </a:lnSpc>
              <a:spcBef>
                <a:spcPts val="200"/>
              </a:spcBef>
              <a:buClr>
                <a:schemeClr val="bg2"/>
              </a:buClr>
              <a:buSzPct val="100000"/>
              <a:buFont typeface="Arial" pitchFamily="34" charset="0"/>
              <a:buChar char="•"/>
              <a:defRPr sz="1800" kern="1200">
                <a:ln>
                  <a:solidFill>
                    <a:schemeClr val="bg1">
                      <a:alpha val="0"/>
                    </a:schemeClr>
                  </a:solidFill>
                </a:ln>
                <a:solidFill>
                  <a:schemeClr val="tx1"/>
                </a:solidFill>
                <a:latin typeface="Segoe" pitchFamily="34" charset="0"/>
                <a:ea typeface="+mn-ea"/>
                <a:cs typeface="+mn-cs"/>
              </a:defRPr>
            </a:lvl4pPr>
            <a:lvl5pPr marL="1546225" indent="-231775" algn="l" defTabSz="914363" rtl="0" eaLnBrk="1" latinLnBrk="0" hangingPunct="1">
              <a:lnSpc>
                <a:spcPct val="100000"/>
              </a:lnSpc>
              <a:spcBef>
                <a:spcPts val="200"/>
              </a:spcBef>
              <a:buClr>
                <a:schemeClr val="bg2"/>
              </a:buClr>
              <a:buSzPct val="100000"/>
              <a:buFont typeface="Arial" pitchFamily="34" charset="0"/>
              <a:buChar char="•"/>
              <a:defRPr sz="1600" kern="1200">
                <a:ln>
                  <a:solidFill>
                    <a:schemeClr val="bg1">
                      <a:alpha val="0"/>
                    </a:schemeClr>
                  </a:solidFill>
                </a:ln>
                <a:solidFill>
                  <a:schemeClr val="tx1"/>
                </a:solidFill>
                <a:latin typeface="Segoe"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1824454">
              <a:spcBef>
                <a:spcPts val="0"/>
              </a:spcBef>
              <a:buClrTx/>
              <a:buSzPct val="90000"/>
              <a:buNone/>
              <a:defRPr/>
            </a:pPr>
            <a:r>
              <a:rPr lang="en-US" sz="3100" dirty="0">
                <a:ln>
                  <a:noFill/>
                </a:ln>
                <a:solidFill>
                  <a:srgbClr val="FAA63D"/>
                </a:solidFill>
                <a:latin typeface="Segoe UI Semibold" panose="020B0702040204020203" pitchFamily="34" charset="0"/>
              </a:rPr>
              <a:t>Snap Storage Manager enables management of all Snap Storage products through a </a:t>
            </a:r>
            <a:r>
              <a:rPr lang="en-US" sz="3100">
                <a:ln>
                  <a:noFill/>
                </a:ln>
                <a:solidFill>
                  <a:srgbClr val="FAA63D"/>
                </a:solidFill>
                <a:latin typeface="Segoe UI Semibold" panose="020B0702040204020203" pitchFamily="34" charset="0"/>
              </a:rPr>
              <a:t>single pane.</a:t>
            </a:r>
            <a:endParaRPr lang="en-US" sz="3100" b="1" dirty="0">
              <a:ln>
                <a:noFill/>
              </a:ln>
              <a:solidFill>
                <a:srgbClr val="FAA63D"/>
              </a:solidFill>
              <a:latin typeface="Segoe UI Semibold" panose="020B0702040204020203" pitchFamily="34" charset="0"/>
            </a:endParaRPr>
          </a:p>
        </p:txBody>
      </p:sp>
      <p:sp>
        <p:nvSpPr>
          <p:cNvPr id="95" name="Rectangle 94"/>
          <p:cNvSpPr/>
          <p:nvPr/>
        </p:nvSpPr>
        <p:spPr bwMode="auto">
          <a:xfrm>
            <a:off x="8740989" y="4356976"/>
            <a:ext cx="7259148" cy="7445927"/>
          </a:xfrm>
          <a:prstGeom prst="rect">
            <a:avLst/>
          </a:prstGeom>
          <a:solidFill>
            <a:schemeClr val="bg1">
              <a:lumMod val="95000"/>
            </a:schemeClr>
          </a:solidFill>
          <a:ln w="3175" cap="flat" cmpd="sng" algn="ctr">
            <a:noFill/>
            <a:prstDash val="soli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68263" tIns="5007648" rIns="268263" bIns="178849" numCol="1" spcCol="0" rtlCol="0" fromWordArt="0" anchor="t" anchorCtr="0" forceAA="0" compatLnSpc="1">
            <a:prstTxWarp prst="textNoShape">
              <a:avLst/>
            </a:prstTxWarp>
            <a:noAutofit/>
          </a:bodyPr>
          <a:lstStyle/>
          <a:p>
            <a:pPr marL="0" lvl="1">
              <a:buSzPct val="90000"/>
              <a:defRPr/>
            </a:pPr>
            <a:r>
              <a:rPr lang="en-US" sz="3100" dirty="0">
                <a:solidFill>
                  <a:srgbClr val="009EE1"/>
                </a:solidFill>
                <a:latin typeface="Segoe UI Semibold" panose="020B0702040204020203" pitchFamily="34" charset="0"/>
              </a:rPr>
              <a:t>SnapCLOUD enables secure and easy access to data among devices and users. Eliminates risky sharing of </a:t>
            </a:r>
            <a:r>
              <a:rPr lang="en-US" sz="3100" spc="-59" dirty="0">
                <a:solidFill>
                  <a:srgbClr val="009EE1"/>
                </a:solidFill>
                <a:latin typeface="Segoe UI Semibold" panose="020B0702040204020203" pitchFamily="34" charset="0"/>
              </a:rPr>
              <a:t>confidential material in public clouds.</a:t>
            </a:r>
          </a:p>
        </p:txBody>
      </p:sp>
      <p:pic>
        <p:nvPicPr>
          <p:cNvPr id="4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437819" y="5259001"/>
            <a:ext cx="6811644" cy="378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a:grpSpLocks noChangeAspect="1"/>
          </p:cNvGrpSpPr>
          <p:nvPr/>
        </p:nvGrpSpPr>
        <p:grpSpPr>
          <a:xfrm>
            <a:off x="1719694" y="5472998"/>
            <a:ext cx="6097679" cy="2858712"/>
            <a:chOff x="1027924" y="1706432"/>
            <a:chExt cx="7721194" cy="3620364"/>
          </a:xfrm>
        </p:grpSpPr>
        <p:cxnSp>
          <p:nvCxnSpPr>
            <p:cNvPr id="14" name="Straight Arrow Connector 13"/>
            <p:cNvCxnSpPr/>
            <p:nvPr/>
          </p:nvCxnSpPr>
          <p:spPr>
            <a:xfrm>
              <a:off x="2400344" y="3312500"/>
              <a:ext cx="668783" cy="0"/>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202873" y="2368879"/>
              <a:ext cx="1236518" cy="1455886"/>
              <a:chOff x="2202873" y="2368879"/>
              <a:chExt cx="1236518" cy="1455886"/>
            </a:xfrm>
          </p:grpSpPr>
          <p:cxnSp>
            <p:nvCxnSpPr>
              <p:cNvPr id="60" name="Straight Arrow Connector 59"/>
              <p:cNvCxnSpPr/>
              <p:nvPr/>
            </p:nvCxnSpPr>
            <p:spPr>
              <a:xfrm>
                <a:off x="3093866" y="3824765"/>
                <a:ext cx="345525" cy="0"/>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069127" y="2368879"/>
                <a:ext cx="12629" cy="1455886"/>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202873" y="2368879"/>
                <a:ext cx="878623" cy="2166"/>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383347" y="3801905"/>
              <a:ext cx="687758" cy="486142"/>
              <a:chOff x="2393738" y="3801905"/>
              <a:chExt cx="687758" cy="486142"/>
            </a:xfrm>
          </p:grpSpPr>
          <p:cxnSp>
            <p:nvCxnSpPr>
              <p:cNvPr id="58" name="Straight Arrow Connector 57"/>
              <p:cNvCxnSpPr/>
              <p:nvPr/>
            </p:nvCxnSpPr>
            <p:spPr>
              <a:xfrm flipV="1">
                <a:off x="2393738" y="4271819"/>
                <a:ext cx="687758" cy="988"/>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080970" y="3801905"/>
                <a:ext cx="0" cy="486142"/>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342160" y="4307097"/>
              <a:ext cx="730032" cy="914797"/>
              <a:chOff x="2352551" y="4307097"/>
              <a:chExt cx="730032" cy="914797"/>
            </a:xfrm>
          </p:grpSpPr>
          <p:cxnSp>
            <p:nvCxnSpPr>
              <p:cNvPr id="54" name="Straight Arrow Connector 53"/>
              <p:cNvCxnSpPr/>
              <p:nvPr/>
            </p:nvCxnSpPr>
            <p:spPr>
              <a:xfrm>
                <a:off x="2352551" y="5202844"/>
                <a:ext cx="716576" cy="0"/>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082583" y="4307097"/>
                <a:ext cx="0" cy="914797"/>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4929277" y="3824852"/>
              <a:ext cx="620440" cy="1"/>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08530" y="3431316"/>
              <a:ext cx="736178" cy="66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628975" y="3513510"/>
              <a:ext cx="726626" cy="59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5847005" y="2815994"/>
              <a:ext cx="2902113" cy="1799951"/>
              <a:chOff x="5670415" y="2735690"/>
              <a:chExt cx="2902113" cy="1799951"/>
            </a:xfrm>
          </p:grpSpPr>
          <p:pic>
            <p:nvPicPr>
              <p:cNvPr id="51"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316539" y="2735690"/>
                <a:ext cx="2255989" cy="136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59210" y="4138739"/>
                <a:ext cx="2100274" cy="39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Arc 52"/>
              <p:cNvSpPr/>
              <p:nvPr/>
            </p:nvSpPr>
            <p:spPr>
              <a:xfrm rot="19062099">
                <a:off x="5670415" y="3117031"/>
                <a:ext cx="1292247" cy="889558"/>
              </a:xfrm>
              <a:prstGeom prst="arc">
                <a:avLst>
                  <a:gd name="adj1" fmla="val 15085172"/>
                  <a:gd name="adj2" fmla="val 21535060"/>
                </a:avLst>
              </a:prstGeom>
              <a:ln w="25400">
                <a:solidFill>
                  <a:schemeClr val="accent1">
                    <a:shade val="95000"/>
                    <a:satMod val="105000"/>
                  </a:schemeClr>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300"/>
              </a:p>
            </p:txBody>
          </p:sp>
        </p:grpSp>
        <p:pic>
          <p:nvPicPr>
            <p:cNvPr id="25" name="Picture 2"/>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r="73907"/>
            <a:stretch/>
          </p:blipFill>
          <p:spPr bwMode="auto">
            <a:xfrm>
              <a:off x="4355765" y="3554668"/>
              <a:ext cx="449942" cy="32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220489" y="3483138"/>
              <a:ext cx="701073" cy="62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5405" y="3306386"/>
              <a:ext cx="630000" cy="8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p:cNvGrpSpPr/>
            <p:nvPr/>
          </p:nvGrpSpPr>
          <p:grpSpPr>
            <a:xfrm>
              <a:off x="1027924" y="1706432"/>
              <a:ext cx="1031446" cy="470871"/>
              <a:chOff x="1662503" y="2563478"/>
              <a:chExt cx="1031446" cy="470871"/>
            </a:xfrm>
          </p:grpSpPr>
          <p:grpSp>
            <p:nvGrpSpPr>
              <p:cNvPr id="45" name="Group 44"/>
              <p:cNvGrpSpPr/>
              <p:nvPr/>
            </p:nvGrpSpPr>
            <p:grpSpPr>
              <a:xfrm>
                <a:off x="2161956" y="2563478"/>
                <a:ext cx="531993" cy="460823"/>
                <a:chOff x="1782641" y="4872469"/>
                <a:chExt cx="736831" cy="638258"/>
              </a:xfrm>
            </p:grpSpPr>
            <p:pic>
              <p:nvPicPr>
                <p:cNvPr id="49" name="Picture 7"/>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782641" y="5019506"/>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028251" y="4872469"/>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 name="Group 45"/>
              <p:cNvGrpSpPr/>
              <p:nvPr/>
            </p:nvGrpSpPr>
            <p:grpSpPr>
              <a:xfrm>
                <a:off x="1662503" y="2573526"/>
                <a:ext cx="531993" cy="460823"/>
                <a:chOff x="1782641" y="4872469"/>
                <a:chExt cx="736831" cy="638258"/>
              </a:xfrm>
            </p:grpSpPr>
            <p:pic>
              <p:nvPicPr>
                <p:cNvPr id="47" name="Picture 7"/>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782641" y="5019506"/>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7"/>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028251" y="4872469"/>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9" name="Group 28"/>
            <p:cNvGrpSpPr/>
            <p:nvPr/>
          </p:nvGrpSpPr>
          <p:grpSpPr>
            <a:xfrm>
              <a:off x="1027924" y="4413650"/>
              <a:ext cx="939460" cy="683849"/>
              <a:chOff x="1027924" y="4413650"/>
              <a:chExt cx="939460" cy="683849"/>
            </a:xfrm>
          </p:grpSpPr>
          <p:grpSp>
            <p:nvGrpSpPr>
              <p:cNvPr id="40" name="Group 39"/>
              <p:cNvGrpSpPr/>
              <p:nvPr/>
            </p:nvGrpSpPr>
            <p:grpSpPr>
              <a:xfrm>
                <a:off x="1027924" y="4775277"/>
                <a:ext cx="939460" cy="322222"/>
                <a:chOff x="1595493" y="1776097"/>
                <a:chExt cx="1081337" cy="370884"/>
              </a:xfrm>
            </p:grpSpPr>
            <p:pic>
              <p:nvPicPr>
                <p:cNvPr id="42" name="Picture 5"/>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161956" y="1776097"/>
                  <a:ext cx="514874" cy="37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595493" y="1776097"/>
                  <a:ext cx="514874" cy="37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icture 5"/>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268818" y="4413650"/>
                <a:ext cx="447320" cy="32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 name="Picture 9"/>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607865" y="2841669"/>
              <a:ext cx="423814" cy="39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178850" y="3656465"/>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663655" y="3640502"/>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285180" y="3183481"/>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769985" y="3167518"/>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220489" y="2539306"/>
              <a:ext cx="624306" cy="6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2610278" y="4972784"/>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2610278" y="4144833"/>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2610278" y="3134245"/>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2610278" y="2204197"/>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3" name="Group 62"/>
          <p:cNvGrpSpPr>
            <a:grpSpLocks noChangeAspect="1"/>
          </p:cNvGrpSpPr>
          <p:nvPr/>
        </p:nvGrpSpPr>
        <p:grpSpPr>
          <a:xfrm>
            <a:off x="8696007" y="5140712"/>
            <a:ext cx="7065405" cy="3509162"/>
            <a:chOff x="170103" y="1193517"/>
            <a:chExt cx="8473149" cy="4208941"/>
          </a:xfrm>
        </p:grpSpPr>
        <p:pic>
          <p:nvPicPr>
            <p:cNvPr id="64" name="Picture 5"/>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6969299" y="2705467"/>
              <a:ext cx="1067556" cy="54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1724811" y="2049967"/>
              <a:ext cx="1052298" cy="88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6" name="Group 65"/>
            <p:cNvGrpSpPr/>
            <p:nvPr/>
          </p:nvGrpSpPr>
          <p:grpSpPr>
            <a:xfrm>
              <a:off x="435932" y="3519378"/>
              <a:ext cx="3928250" cy="1883080"/>
              <a:chOff x="435932" y="3519378"/>
              <a:chExt cx="3928250" cy="1883080"/>
            </a:xfrm>
          </p:grpSpPr>
          <p:sp>
            <p:nvSpPr>
              <p:cNvPr id="104" name="Rectangular Callout 103"/>
              <p:cNvSpPr/>
              <p:nvPr/>
            </p:nvSpPr>
            <p:spPr>
              <a:xfrm>
                <a:off x="435932" y="3519378"/>
                <a:ext cx="3928250" cy="1883080"/>
              </a:xfrm>
              <a:prstGeom prst="wedgeRectCallout">
                <a:avLst>
                  <a:gd name="adj1" fmla="val -3169"/>
                  <a:gd name="adj2" fmla="val -77035"/>
                </a:avLst>
              </a:prstGeom>
              <a:solidFill>
                <a:schemeClr val="bg1"/>
              </a:solidFill>
              <a:ln w="254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00"/>
              </a:p>
            </p:txBody>
          </p:sp>
          <p:pic>
            <p:nvPicPr>
              <p:cNvPr id="105" name="Picture 4"/>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556091" y="4111669"/>
                <a:ext cx="484687" cy="61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7" name="Group 66"/>
            <p:cNvGrpSpPr/>
            <p:nvPr/>
          </p:nvGrpSpPr>
          <p:grpSpPr>
            <a:xfrm>
              <a:off x="5847767" y="3519378"/>
              <a:ext cx="2428516" cy="1624795"/>
              <a:chOff x="5847767" y="3519378"/>
              <a:chExt cx="2428516" cy="1624795"/>
            </a:xfrm>
          </p:grpSpPr>
          <p:sp>
            <p:nvSpPr>
              <p:cNvPr id="102" name="Rectangular Callout 101"/>
              <p:cNvSpPr/>
              <p:nvPr/>
            </p:nvSpPr>
            <p:spPr>
              <a:xfrm>
                <a:off x="5847767" y="3519378"/>
                <a:ext cx="2428516" cy="1624795"/>
              </a:xfrm>
              <a:prstGeom prst="wedgeRectCallout">
                <a:avLst>
                  <a:gd name="adj1" fmla="val -1175"/>
                  <a:gd name="adj2" fmla="val -70833"/>
                </a:avLst>
              </a:prstGeom>
              <a:solidFill>
                <a:schemeClr val="bg1"/>
              </a:solidFill>
              <a:ln w="254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00"/>
              </a:p>
            </p:txBody>
          </p:sp>
          <p:pic>
            <p:nvPicPr>
              <p:cNvPr id="103" name="Picture 6"/>
              <p:cNvPicPr>
                <a:picLocks noChangeAspect="1" noChangeArrowheads="1"/>
              </p:cNvPicPr>
              <p:nvPr/>
            </p:nvPicPr>
            <p:blipFill rotWithShape="1">
              <a:blip r:embed="rId19" cstate="email">
                <a:extLst>
                  <a:ext uri="{28A0092B-C50C-407E-A947-70E740481C1C}">
                    <a14:useLocalDpi xmlns:a14="http://schemas.microsoft.com/office/drawing/2010/main" val="0"/>
                  </a:ext>
                </a:extLst>
              </a:blip>
              <a:srcRect l="50000"/>
              <a:stretch/>
            </p:blipFill>
            <p:spPr bwMode="auto">
              <a:xfrm>
                <a:off x="6021684" y="4007453"/>
                <a:ext cx="488786" cy="57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8" name="Arc 67"/>
            <p:cNvSpPr/>
            <p:nvPr/>
          </p:nvSpPr>
          <p:spPr>
            <a:xfrm rot="9879941">
              <a:off x="4075858" y="3936932"/>
              <a:ext cx="2553924" cy="1155538"/>
            </a:xfrm>
            <a:prstGeom prst="arc">
              <a:avLst>
                <a:gd name="adj1" fmla="val 12655279"/>
                <a:gd name="adj2" fmla="val 162179"/>
              </a:avLst>
            </a:prstGeom>
            <a:ln w="25400">
              <a:solidFill>
                <a:schemeClr val="accent1">
                  <a:shade val="95000"/>
                  <a:satMod val="10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300"/>
            </a:p>
          </p:txBody>
        </p:sp>
        <p:grpSp>
          <p:nvGrpSpPr>
            <p:cNvPr id="69" name="Group 68"/>
            <p:cNvGrpSpPr/>
            <p:nvPr/>
          </p:nvGrpSpPr>
          <p:grpSpPr>
            <a:xfrm>
              <a:off x="1241578" y="4325212"/>
              <a:ext cx="1133818" cy="850363"/>
              <a:chOff x="815499" y="3903850"/>
              <a:chExt cx="1225429" cy="919071"/>
            </a:xfrm>
          </p:grpSpPr>
          <p:pic>
            <p:nvPicPr>
              <p:cNvPr id="99" name="Picture 4"/>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815499" y="3903850"/>
                <a:ext cx="1225429" cy="91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6"/>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1257909" y="4059801"/>
                <a:ext cx="399698" cy="44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7"/>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rot="20587626">
                <a:off x="932819" y="4170010"/>
                <a:ext cx="1004155" cy="23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0" name="Group 69"/>
            <p:cNvGrpSpPr/>
            <p:nvPr/>
          </p:nvGrpSpPr>
          <p:grpSpPr>
            <a:xfrm>
              <a:off x="6705707" y="4146065"/>
              <a:ext cx="359218" cy="728886"/>
              <a:chOff x="7763149" y="3671747"/>
              <a:chExt cx="359218" cy="728886"/>
            </a:xfrm>
          </p:grpSpPr>
          <p:pic>
            <p:nvPicPr>
              <p:cNvPr id="96" name="Picture 5"/>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7763149" y="3671747"/>
                <a:ext cx="359218" cy="72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6"/>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7838132" y="3946648"/>
                <a:ext cx="208406" cy="23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7"/>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rot="16200000">
                <a:off x="7672433" y="3963765"/>
                <a:ext cx="562663" cy="1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1" name="Group 70"/>
            <p:cNvGrpSpPr/>
            <p:nvPr/>
          </p:nvGrpSpPr>
          <p:grpSpPr>
            <a:xfrm>
              <a:off x="1808487" y="4009981"/>
              <a:ext cx="1980432" cy="485326"/>
              <a:chOff x="1808487" y="3742127"/>
              <a:chExt cx="1980432" cy="485326"/>
            </a:xfrm>
          </p:grpSpPr>
          <p:cxnSp>
            <p:nvCxnSpPr>
              <p:cNvPr id="92" name="Straight Arrow Connector 91"/>
              <p:cNvCxnSpPr/>
              <p:nvPr/>
            </p:nvCxnSpPr>
            <p:spPr>
              <a:xfrm>
                <a:off x="2959582" y="3742127"/>
                <a:ext cx="0" cy="253825"/>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p:nvPr/>
            </p:nvCxnSpPr>
            <p:spPr>
              <a:xfrm rot="16200000" flipH="1">
                <a:off x="2718850" y="3157385"/>
                <a:ext cx="159705" cy="1980432"/>
              </a:xfrm>
              <a:prstGeom prst="bentConnector3">
                <a:avLst>
                  <a:gd name="adj1" fmla="val -195190"/>
                </a:avLst>
              </a:prstGeom>
              <a:ln w="254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2898976" y="1193517"/>
              <a:ext cx="1944796" cy="891000"/>
              <a:chOff x="3485673" y="1860666"/>
              <a:chExt cx="1509260" cy="691461"/>
            </a:xfrm>
          </p:grpSpPr>
          <p:pic>
            <p:nvPicPr>
              <p:cNvPr id="90"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628686" y="1860666"/>
                <a:ext cx="1142336" cy="69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485673" y="2118800"/>
                <a:ext cx="1509260" cy="2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73" name="Straight Arrow Connector 72"/>
            <p:cNvCxnSpPr/>
            <p:nvPr/>
          </p:nvCxnSpPr>
          <p:spPr>
            <a:xfrm flipH="1">
              <a:off x="2898976" y="2084517"/>
              <a:ext cx="740078" cy="1352019"/>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097948" y="2084517"/>
              <a:ext cx="1659757" cy="1768813"/>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75" name="Picture 4"/>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2290633" y="3881065"/>
              <a:ext cx="295200" cy="29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4"/>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3273891" y="3881065"/>
              <a:ext cx="295200" cy="29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 name="Group 76"/>
            <p:cNvGrpSpPr/>
            <p:nvPr/>
          </p:nvGrpSpPr>
          <p:grpSpPr>
            <a:xfrm>
              <a:off x="3609310" y="4484917"/>
              <a:ext cx="359218" cy="728886"/>
              <a:chOff x="3609310" y="4484917"/>
              <a:chExt cx="359218" cy="728886"/>
            </a:xfrm>
          </p:grpSpPr>
          <p:pic>
            <p:nvPicPr>
              <p:cNvPr id="86" name="Picture 5"/>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3609310" y="4484917"/>
                <a:ext cx="359218" cy="72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7" name="Group 86"/>
              <p:cNvGrpSpPr/>
              <p:nvPr/>
            </p:nvGrpSpPr>
            <p:grpSpPr>
              <a:xfrm>
                <a:off x="3684716" y="4558830"/>
                <a:ext cx="208406" cy="562663"/>
                <a:chOff x="7578060" y="1234724"/>
                <a:chExt cx="208406" cy="562663"/>
              </a:xfrm>
            </p:grpSpPr>
            <p:pic>
              <p:nvPicPr>
                <p:cNvPr id="88" name="Picture 6"/>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7578060" y="1433386"/>
                  <a:ext cx="208406" cy="23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7"/>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rot="16200000">
                  <a:off x="7412361" y="1450503"/>
                  <a:ext cx="562663" cy="1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8" name="Picture 4"/>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4973896" y="5017584"/>
              <a:ext cx="295200" cy="29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9" name="Group 78"/>
            <p:cNvGrpSpPr/>
            <p:nvPr/>
          </p:nvGrpSpPr>
          <p:grpSpPr>
            <a:xfrm>
              <a:off x="2634883" y="4302595"/>
              <a:ext cx="670181" cy="889260"/>
              <a:chOff x="2634883" y="4302595"/>
              <a:chExt cx="670181" cy="889260"/>
            </a:xfrm>
          </p:grpSpPr>
          <p:pic>
            <p:nvPicPr>
              <p:cNvPr id="83" name="Picture 5"/>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2634883" y="4302595"/>
                <a:ext cx="670181" cy="88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6"/>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2800874" y="4569653"/>
                <a:ext cx="339461" cy="38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7"/>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rot="20587626">
                <a:off x="2667703" y="4686213"/>
                <a:ext cx="598500" cy="1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0" name="Picture 79"/>
            <p:cNvPicPr>
              <a:picLocks noChangeAspect="1" noChangeArrowheads="1"/>
            </p:cNvPicPr>
            <p:nvPr/>
          </p:nvPicPr>
          <p:blipFill>
            <a:blip r:embed="rId24">
              <a:lum bright="62000" contrast="-20000"/>
              <a:extLst>
                <a:ext uri="{28A0092B-C50C-407E-A947-70E740481C1C}">
                  <a14:useLocalDpi xmlns:a14="http://schemas.microsoft.com/office/drawing/2010/main" val="0"/>
                </a:ext>
              </a:extLst>
            </a:blip>
            <a:srcRect/>
            <a:stretch>
              <a:fillRect/>
            </a:stretch>
          </p:blipFill>
          <p:spPr bwMode="auto">
            <a:xfrm>
              <a:off x="170103" y="1578990"/>
              <a:ext cx="1477986"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6"/>
            <p:cNvPicPr>
              <a:picLocks noChangeAspect="1" noChangeArrowheads="1"/>
            </p:cNvPicPr>
            <p:nvPr/>
          </p:nvPicPr>
          <p:blipFill>
            <a:blip r:embed="rId25" cstate="email">
              <a:lum bright="44000" contrast="-40000"/>
              <a:extLst>
                <a:ext uri="{28A0092B-C50C-407E-A947-70E740481C1C}">
                  <a14:useLocalDpi xmlns:a14="http://schemas.microsoft.com/office/drawing/2010/main" val="0"/>
                </a:ext>
              </a:extLst>
            </a:blip>
            <a:srcRect/>
            <a:stretch>
              <a:fillRect/>
            </a:stretch>
          </p:blipFill>
          <p:spPr bwMode="auto">
            <a:xfrm rot="781902">
              <a:off x="8087798" y="1474593"/>
              <a:ext cx="555454" cy="51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2"/>
            <p:cNvPicPr>
              <a:picLocks noChangeAspect="1" noChangeArrowheads="1"/>
            </p:cNvPicPr>
            <p:nvPr/>
          </p:nvPicPr>
          <p:blipFill>
            <a:blip r:embed="rId26" cstate="email">
              <a:lum bright="60000"/>
              <a:extLst>
                <a:ext uri="{28A0092B-C50C-407E-A947-70E740481C1C}">
                  <a14:useLocalDpi xmlns:a14="http://schemas.microsoft.com/office/drawing/2010/main" val="0"/>
                </a:ext>
              </a:extLst>
            </a:blip>
            <a:srcRect/>
            <a:stretch>
              <a:fillRect/>
            </a:stretch>
          </p:blipFill>
          <p:spPr bwMode="auto">
            <a:xfrm>
              <a:off x="5224064" y="1940198"/>
              <a:ext cx="1481643" cy="102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6" name="TextShape 1"/>
          <p:cNvSpPr txBox="1"/>
          <p:nvPr/>
        </p:nvSpPr>
        <p:spPr>
          <a:xfrm>
            <a:off x="485053" y="1834291"/>
            <a:ext cx="23094464" cy="974349"/>
          </a:xfrm>
          <a:prstGeom prst="rect">
            <a:avLst/>
          </a:prstGeom>
          <a:noFill/>
          <a:ln w="9360">
            <a:noFill/>
          </a:ln>
        </p:spPr>
        <p:txBody>
          <a:bodyPr lIns="243243" tIns="121623" rIns="243243" bIns="121623" anchor="ctr"/>
          <a:lstStyle/>
          <a:p>
            <a:pPr algn="ctr">
              <a:buClr>
                <a:srgbClr val="0076BF"/>
              </a:buClr>
            </a:pPr>
            <a:r>
              <a:rPr lang="en-US" sz="5300" b="1" dirty="0">
                <a:solidFill>
                  <a:schemeClr val="tx1">
                    <a:lumMod val="75000"/>
                  </a:schemeClr>
                </a:solidFill>
                <a:latin typeface="Arial" panose="020B0604020202020204" pitchFamily="34" charset="0"/>
                <a:cs typeface="Arial" panose="020B0604020202020204" pitchFamily="34" charset="0"/>
              </a:rPr>
              <a:t>SnapCLOUD on Microsoft Azure Cloud</a:t>
            </a:r>
            <a:endParaRPr lang="en-US" sz="3100" b="1"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8480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SnapCLOUD?</a:t>
            </a:r>
            <a:endParaRPr lang="en-US" dirty="0"/>
          </a:p>
        </p:txBody>
      </p:sp>
      <p:graphicFrame>
        <p:nvGraphicFramePr>
          <p:cNvPr id="3" name="Table 2"/>
          <p:cNvGraphicFramePr>
            <a:graphicFrameLocks noGrp="1"/>
          </p:cNvGraphicFramePr>
          <p:nvPr>
            <p:extLst/>
          </p:nvPr>
        </p:nvGraphicFramePr>
        <p:xfrm>
          <a:off x="934054" y="2114758"/>
          <a:ext cx="22883432" cy="10464602"/>
        </p:xfrm>
        <a:graphic>
          <a:graphicData uri="http://schemas.openxmlformats.org/drawingml/2006/table">
            <a:tbl>
              <a:tblPr firstRow="1" bandRow="1">
                <a:tableStyleId>{5C22544A-7EE6-4342-B048-85BDC9FD1C3A}</a:tableStyleId>
              </a:tblPr>
              <a:tblGrid>
                <a:gridCol w="13026095"/>
                <a:gridCol w="9857337"/>
              </a:tblGrid>
              <a:tr h="609355">
                <a:tc>
                  <a:txBody>
                    <a:bodyPr/>
                    <a:lstStyle/>
                    <a:p>
                      <a:pPr algn="ctr"/>
                      <a:r>
                        <a:rPr lang="en-US" sz="3900" dirty="0" smtClean="0">
                          <a:latin typeface="Arial"/>
                          <a:cs typeface="Arial"/>
                        </a:rPr>
                        <a:t>Features</a:t>
                      </a:r>
                      <a:endParaRPr lang="en-US" sz="3900" dirty="0">
                        <a:latin typeface="Arial"/>
                        <a:cs typeface="Arial"/>
                      </a:endParaRPr>
                    </a:p>
                  </a:txBody>
                  <a:tcPr marL="179238" marR="179238" marT="0" marB="0" anchor="ctr">
                    <a:solidFill>
                      <a:srgbClr val="2E3192"/>
                    </a:solidFill>
                  </a:tcPr>
                </a:tc>
                <a:tc>
                  <a:txBody>
                    <a:bodyPr/>
                    <a:lstStyle/>
                    <a:p>
                      <a:pPr algn="ctr"/>
                      <a:r>
                        <a:rPr lang="en-US" sz="3900" cap="none" baseline="0" dirty="0" smtClean="0">
                          <a:latin typeface="Arial"/>
                          <a:cs typeface="Arial"/>
                        </a:rPr>
                        <a:t>Benefits</a:t>
                      </a:r>
                      <a:endParaRPr lang="en-US" sz="3900" cap="none" baseline="0" dirty="0">
                        <a:latin typeface="Arial"/>
                        <a:cs typeface="Arial"/>
                      </a:endParaRPr>
                    </a:p>
                  </a:txBody>
                  <a:tcPr marL="179238" marR="179238" marT="0" marB="0" anchor="ctr">
                    <a:solidFill>
                      <a:srgbClr val="2E3192"/>
                    </a:solidFill>
                  </a:tcPr>
                </a:tc>
              </a:tr>
              <a:tr h="1949936">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3100" b="1" i="0" u="none" strike="noStrike" kern="1200" cap="all" baseline="0" dirty="0" smtClean="0">
                          <a:solidFill>
                            <a:schemeClr val="tx1"/>
                          </a:solidFill>
                          <a:latin typeface="Arial"/>
                          <a:ea typeface="+mn-ea"/>
                          <a:cs typeface="Arial"/>
                        </a:rPr>
                        <a:t>Unified Storage SAN/NAS - Both block and file</a:t>
                      </a:r>
                    </a:p>
                    <a:p>
                      <a:pPr marL="0" marR="0" indent="0" algn="l" defTabSz="932742" rtl="0" eaLnBrk="1" fontAlgn="auto" latinLnBrk="0" hangingPunct="1">
                        <a:lnSpc>
                          <a:spcPct val="100000"/>
                        </a:lnSpc>
                        <a:spcBef>
                          <a:spcPts val="0"/>
                        </a:spcBef>
                        <a:spcAft>
                          <a:spcPts val="0"/>
                        </a:spcAft>
                        <a:buClrTx/>
                        <a:buSzTx/>
                        <a:buFontTx/>
                        <a:buNone/>
                        <a:tabLst/>
                        <a:defRPr/>
                      </a:pPr>
                      <a:r>
                        <a:rPr lang="en-US" sz="3100" dirty="0" smtClean="0">
                          <a:solidFill>
                            <a:schemeClr val="tx1"/>
                          </a:solidFill>
                          <a:latin typeface="Arial"/>
                          <a:cs typeface="Arial"/>
                        </a:rPr>
                        <a:t>NFS exports</a:t>
                      </a:r>
                    </a:p>
                    <a:p>
                      <a:pPr marL="0" marR="0" indent="0" algn="l" defTabSz="932742" rtl="0" eaLnBrk="1" fontAlgn="auto" latinLnBrk="0" hangingPunct="1">
                        <a:lnSpc>
                          <a:spcPct val="100000"/>
                        </a:lnSpc>
                        <a:spcBef>
                          <a:spcPts val="0"/>
                        </a:spcBef>
                        <a:spcAft>
                          <a:spcPts val="0"/>
                        </a:spcAft>
                        <a:buClrTx/>
                        <a:buSzTx/>
                        <a:buFontTx/>
                        <a:buNone/>
                        <a:tabLst/>
                        <a:defRPr/>
                      </a:pPr>
                      <a:r>
                        <a:rPr lang="en-US" sz="3100" dirty="0" smtClean="0">
                          <a:solidFill>
                            <a:schemeClr val="tx1"/>
                          </a:solidFill>
                          <a:latin typeface="Arial"/>
                          <a:cs typeface="Arial"/>
                        </a:rPr>
                        <a:t>NFS host access control, NFS LDAP authentication</a:t>
                      </a:r>
                    </a:p>
                    <a:p>
                      <a:pPr marL="0" marR="0" indent="0" algn="l" defTabSz="932742" rtl="0" eaLnBrk="1" fontAlgn="auto" latinLnBrk="0" hangingPunct="1">
                        <a:lnSpc>
                          <a:spcPct val="100000"/>
                        </a:lnSpc>
                        <a:spcBef>
                          <a:spcPts val="0"/>
                        </a:spcBef>
                        <a:spcAft>
                          <a:spcPts val="0"/>
                        </a:spcAft>
                        <a:buClrTx/>
                        <a:buSzTx/>
                        <a:buFontTx/>
                        <a:buNone/>
                        <a:tabLst/>
                        <a:defRPr/>
                      </a:pPr>
                      <a:r>
                        <a:rPr lang="en-US" sz="3100" dirty="0" smtClean="0">
                          <a:solidFill>
                            <a:schemeClr val="tx1"/>
                          </a:solidFill>
                          <a:latin typeface="Arial"/>
                          <a:cs typeface="Arial"/>
                        </a:rPr>
                        <a:t>CIFS/Samba/Windows shares</a:t>
                      </a:r>
                    </a:p>
                  </a:txBody>
                  <a:tcPr marL="179238" marR="179238" marT="0" marB="0" anchor="ctr"/>
                </a:tc>
                <a:tc>
                  <a:txBody>
                    <a:bodyPr/>
                    <a:lstStyle/>
                    <a:p>
                      <a:r>
                        <a:rPr lang="en-US" sz="3100" b="1" dirty="0" smtClean="0">
                          <a:solidFill>
                            <a:srgbClr val="DF7A1C"/>
                          </a:solidFill>
                          <a:latin typeface="Arial"/>
                          <a:cs typeface="Arial"/>
                        </a:rPr>
                        <a:t>Flexibility</a:t>
                      </a:r>
                      <a:r>
                        <a:rPr lang="en-US" sz="3100" dirty="0" smtClean="0">
                          <a:latin typeface="Arial"/>
                          <a:cs typeface="Arial"/>
                        </a:rPr>
                        <a:t> to work with any application </a:t>
                      </a:r>
                      <a:endParaRPr lang="en-US" sz="3100" dirty="0">
                        <a:latin typeface="Arial"/>
                        <a:cs typeface="Arial"/>
                      </a:endParaRPr>
                    </a:p>
                  </a:txBody>
                  <a:tcPr marL="179238" marR="179238" marT="0" marB="0" anchor="ctr"/>
                </a:tc>
              </a:tr>
              <a:tr h="1949936">
                <a:tc>
                  <a:txBody>
                    <a:bodyPr/>
                    <a:lstStyle/>
                    <a:p>
                      <a:pPr marL="0" marR="0" indent="0" algn="l" defTabSz="1242948" rtl="0" eaLnBrk="1" fontAlgn="auto" latinLnBrk="0" hangingPunct="1">
                        <a:lnSpc>
                          <a:spcPct val="100000"/>
                        </a:lnSpc>
                        <a:spcBef>
                          <a:spcPts val="0"/>
                        </a:spcBef>
                        <a:spcAft>
                          <a:spcPts val="0"/>
                        </a:spcAft>
                        <a:buClrTx/>
                        <a:buSzTx/>
                        <a:buFontTx/>
                        <a:buNone/>
                        <a:tabLst/>
                        <a:defRPr/>
                      </a:pPr>
                      <a:r>
                        <a:rPr lang="en-US" sz="3100" b="1" cap="all" baseline="0" dirty="0" smtClean="0">
                          <a:solidFill>
                            <a:schemeClr val="tx1"/>
                          </a:solidFill>
                          <a:latin typeface="Arial"/>
                          <a:cs typeface="Arial"/>
                        </a:rPr>
                        <a:t>Optimization of resources </a:t>
                      </a:r>
                      <a:endParaRPr lang="en-US" sz="3100" dirty="0" smtClean="0">
                        <a:solidFill>
                          <a:schemeClr val="tx1"/>
                        </a:solidFill>
                        <a:latin typeface="Arial"/>
                        <a:cs typeface="Arial"/>
                      </a:endParaRPr>
                    </a:p>
                    <a:p>
                      <a:r>
                        <a:rPr lang="en-US" sz="3100" dirty="0" smtClean="0">
                          <a:solidFill>
                            <a:schemeClr val="tx1"/>
                          </a:solidFill>
                          <a:latin typeface="Arial"/>
                          <a:cs typeface="Arial"/>
                        </a:rPr>
                        <a:t>Thin-provisioning</a:t>
                      </a:r>
                    </a:p>
                  </a:txBody>
                  <a:tcPr marL="179238" marR="179238" marT="0" marB="0" anchor="ctr"/>
                </a:tc>
                <a:tc>
                  <a:txBody>
                    <a:bodyPr/>
                    <a:lstStyle/>
                    <a:p>
                      <a:pPr marL="0" marR="0" lvl="0" indent="0" algn="l" defTabSz="1242948"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smtClean="0">
                          <a:ln>
                            <a:noFill/>
                          </a:ln>
                          <a:solidFill>
                            <a:srgbClr val="DF7A1C"/>
                          </a:solidFill>
                          <a:effectLst/>
                          <a:uLnTx/>
                          <a:uFillTx/>
                          <a:latin typeface="Arial"/>
                          <a:ea typeface="+mn-ea"/>
                          <a:cs typeface="Arial"/>
                        </a:rPr>
                        <a:t>Reduce storage cost</a:t>
                      </a:r>
                      <a:r>
                        <a:rPr kumimoji="0" lang="en-US" sz="3100" b="0" i="0" u="none" strike="noStrike" kern="1200" cap="none" spc="0" normalizeH="0" baseline="0" noProof="0" dirty="0" smtClean="0">
                          <a:ln>
                            <a:noFill/>
                          </a:ln>
                          <a:solidFill>
                            <a:srgbClr val="808080"/>
                          </a:solidFill>
                          <a:effectLst/>
                          <a:uLnTx/>
                          <a:uFillTx/>
                          <a:latin typeface="Arial"/>
                          <a:ea typeface="+mn-ea"/>
                          <a:cs typeface="Arial"/>
                        </a:rPr>
                        <a:t>. For example if you have 10 users each assigned 1TB of storage with utilization varying from 10GB to 500GB. Then you can deploy 4-5TB of storage and save over 100% in costs.</a:t>
                      </a:r>
                    </a:p>
                  </a:txBody>
                  <a:tcPr marL="179238" marR="179238" marT="0" marB="0" anchor="ctr"/>
                </a:tc>
              </a:tr>
              <a:tr h="487483">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3100" dirty="0" smtClean="0">
                          <a:solidFill>
                            <a:schemeClr val="tx1"/>
                          </a:solidFill>
                          <a:latin typeface="Arial"/>
                          <a:cs typeface="Arial"/>
                        </a:rPr>
                        <a:t>Space savings by using storage layer protection</a:t>
                      </a:r>
                    </a:p>
                  </a:txBody>
                  <a:tcPr marL="179238" marR="179238" marT="0" marB="0" anchor="ctr"/>
                </a:tc>
                <a:tc>
                  <a:txBody>
                    <a:bodyPr/>
                    <a:lstStyle/>
                    <a:p>
                      <a:r>
                        <a:rPr lang="en-US" sz="3100" b="1" dirty="0" smtClean="0">
                          <a:solidFill>
                            <a:srgbClr val="DF7A1C"/>
                          </a:solidFill>
                          <a:latin typeface="Arial"/>
                          <a:cs typeface="Arial"/>
                        </a:rPr>
                        <a:t>Reduce storage</a:t>
                      </a:r>
                      <a:r>
                        <a:rPr lang="en-US" sz="3100" b="1" baseline="0" dirty="0" smtClean="0">
                          <a:solidFill>
                            <a:srgbClr val="DF7A1C"/>
                          </a:solidFill>
                          <a:latin typeface="Arial"/>
                          <a:cs typeface="Arial"/>
                        </a:rPr>
                        <a:t> costs </a:t>
                      </a:r>
                      <a:r>
                        <a:rPr lang="en-US" sz="3100" baseline="0" dirty="0" smtClean="0">
                          <a:latin typeface="Arial"/>
                          <a:cs typeface="Arial"/>
                        </a:rPr>
                        <a:t>by 40% </a:t>
                      </a:r>
                      <a:endParaRPr lang="en-US" sz="3100" dirty="0">
                        <a:latin typeface="Arial"/>
                        <a:cs typeface="Arial"/>
                      </a:endParaRPr>
                    </a:p>
                  </a:txBody>
                  <a:tcPr marL="179238" marR="179238" marT="0" marB="0" anchor="ctr"/>
                </a:tc>
              </a:tr>
              <a:tr h="1462452">
                <a:tc>
                  <a:txBody>
                    <a:bodyPr/>
                    <a:lstStyle/>
                    <a:p>
                      <a:r>
                        <a:rPr lang="en-US" sz="3100" b="1" i="0" u="none" strike="noStrike" kern="1200" cap="all" baseline="0" dirty="0" smtClean="0">
                          <a:solidFill>
                            <a:schemeClr val="tx1"/>
                          </a:solidFill>
                          <a:latin typeface="Arial"/>
                          <a:ea typeface="+mn-ea"/>
                          <a:cs typeface="Arial"/>
                        </a:rPr>
                        <a:t>Data Protection </a:t>
                      </a:r>
                    </a:p>
                    <a:p>
                      <a:pPr marL="0" marR="0" indent="0" algn="l" defTabSz="1242948" rtl="0" eaLnBrk="1" fontAlgn="auto" latinLnBrk="0" hangingPunct="1">
                        <a:lnSpc>
                          <a:spcPct val="100000"/>
                        </a:lnSpc>
                        <a:spcBef>
                          <a:spcPts val="0"/>
                        </a:spcBef>
                        <a:spcAft>
                          <a:spcPts val="0"/>
                        </a:spcAft>
                        <a:buClrTx/>
                        <a:buSzTx/>
                        <a:buFontTx/>
                        <a:buNone/>
                        <a:tabLst/>
                        <a:defRPr/>
                      </a:pPr>
                      <a:r>
                        <a:rPr lang="en-US" sz="3100" b="0" i="0" u="none" strike="noStrike" kern="1200" baseline="0" dirty="0" smtClean="0">
                          <a:solidFill>
                            <a:schemeClr val="tx1"/>
                          </a:solidFill>
                          <a:latin typeface="Arial"/>
                          <a:ea typeface="+mn-ea"/>
                          <a:cs typeface="Arial"/>
                        </a:rPr>
                        <a:t>Storage snapshots, Automatic snapshot pruning, High performance snapshots </a:t>
                      </a:r>
                    </a:p>
                  </a:txBody>
                  <a:tcPr marL="179238" marR="179238" marT="0" marB="0" anchor="ctr"/>
                </a:tc>
                <a:tc>
                  <a:txBody>
                    <a:bodyPr/>
                    <a:lstStyle/>
                    <a:p>
                      <a:pPr marL="0" marR="0" indent="0" algn="l" defTabSz="1242948" rtl="0" eaLnBrk="1" fontAlgn="auto" latinLnBrk="0" hangingPunct="1">
                        <a:lnSpc>
                          <a:spcPct val="100000"/>
                        </a:lnSpc>
                        <a:spcBef>
                          <a:spcPts val="0"/>
                        </a:spcBef>
                        <a:spcAft>
                          <a:spcPts val="0"/>
                        </a:spcAft>
                        <a:buClrTx/>
                        <a:buSzTx/>
                        <a:buFontTx/>
                        <a:buNone/>
                        <a:tabLst/>
                        <a:defRPr/>
                      </a:pPr>
                      <a:r>
                        <a:rPr lang="en-US" sz="3100" b="1" dirty="0" smtClean="0">
                          <a:solidFill>
                            <a:schemeClr val="accent4"/>
                          </a:solidFill>
                          <a:latin typeface="Arial"/>
                          <a:cs typeface="Arial"/>
                        </a:rPr>
                        <a:t>Enterprise-class </a:t>
                      </a:r>
                      <a:r>
                        <a:rPr lang="en-US" sz="3100" dirty="0" smtClean="0">
                          <a:latin typeface="Arial"/>
                          <a:cs typeface="Arial"/>
                        </a:rPr>
                        <a:t>data protection</a:t>
                      </a:r>
                      <a:r>
                        <a:rPr lang="en-US" sz="3100" baseline="0" dirty="0" smtClean="0">
                          <a:latin typeface="Arial"/>
                          <a:cs typeface="Arial"/>
                        </a:rPr>
                        <a:t> suite. Same level of protection </a:t>
                      </a:r>
                      <a:r>
                        <a:rPr lang="en-US" sz="3100" baseline="0" dirty="0" err="1" smtClean="0">
                          <a:latin typeface="Arial"/>
                          <a:cs typeface="Arial"/>
                        </a:rPr>
                        <a:t>ason</a:t>
                      </a:r>
                      <a:r>
                        <a:rPr lang="en-US" sz="3100" baseline="0" dirty="0" smtClean="0">
                          <a:latin typeface="Arial"/>
                          <a:cs typeface="Arial"/>
                        </a:rPr>
                        <a:t>-premise storage</a:t>
                      </a:r>
                      <a:endParaRPr lang="en-US" sz="3100" dirty="0" smtClean="0">
                        <a:latin typeface="Arial"/>
                        <a:cs typeface="Arial"/>
                      </a:endParaRPr>
                    </a:p>
                  </a:txBody>
                  <a:tcPr marL="179238" marR="179238" marT="0" marB="0" anchor="ctr"/>
                </a:tc>
              </a:tr>
              <a:tr h="974967">
                <a:tc>
                  <a:txBody>
                    <a:bodyPr/>
                    <a:lstStyle/>
                    <a:p>
                      <a:pPr marL="0" marR="0" indent="0" algn="l" defTabSz="1242948" rtl="0" eaLnBrk="1" fontAlgn="auto" latinLnBrk="0" hangingPunct="1">
                        <a:lnSpc>
                          <a:spcPct val="100000"/>
                        </a:lnSpc>
                        <a:spcBef>
                          <a:spcPts val="0"/>
                        </a:spcBef>
                        <a:spcAft>
                          <a:spcPts val="0"/>
                        </a:spcAft>
                        <a:buClrTx/>
                        <a:buSzTx/>
                        <a:buFontTx/>
                        <a:buNone/>
                        <a:tabLst/>
                        <a:defRPr/>
                      </a:pPr>
                      <a:r>
                        <a:rPr lang="en-US" sz="3100" b="1" i="0" u="none" strike="noStrike" kern="1200" cap="all" baseline="0" dirty="0" smtClean="0">
                          <a:solidFill>
                            <a:schemeClr val="tx1"/>
                          </a:solidFill>
                          <a:latin typeface="Arial"/>
                          <a:ea typeface="+mn-ea"/>
                          <a:cs typeface="Arial"/>
                        </a:rPr>
                        <a:t>Expandable storage</a:t>
                      </a:r>
                    </a:p>
                    <a:p>
                      <a:endParaRPr lang="en-US" sz="3100" b="0" i="0" u="none" strike="noStrike" kern="1200" baseline="0" dirty="0" smtClean="0">
                        <a:solidFill>
                          <a:schemeClr val="tx1"/>
                        </a:solidFill>
                        <a:latin typeface="Arial"/>
                        <a:ea typeface="+mn-ea"/>
                        <a:cs typeface="Arial"/>
                      </a:endParaRPr>
                    </a:p>
                  </a:txBody>
                  <a:tcPr marL="179238" marR="179238" marT="0" marB="0" anchor="ctr"/>
                </a:tc>
                <a:tc>
                  <a:txBody>
                    <a:bodyPr/>
                    <a:lstStyle/>
                    <a:p>
                      <a:r>
                        <a:rPr lang="en-US" sz="3100" b="1" dirty="0" smtClean="0">
                          <a:solidFill>
                            <a:srgbClr val="DF7A1C"/>
                          </a:solidFill>
                          <a:latin typeface="Arial"/>
                          <a:cs typeface="Arial"/>
                        </a:rPr>
                        <a:t>Pay for only what you need</a:t>
                      </a:r>
                      <a:endParaRPr lang="en-US" sz="3100" b="1" dirty="0">
                        <a:solidFill>
                          <a:srgbClr val="DF7A1C"/>
                        </a:solidFill>
                        <a:latin typeface="Arial"/>
                        <a:cs typeface="Arial"/>
                      </a:endParaRPr>
                    </a:p>
                  </a:txBody>
                  <a:tcPr marL="179238" marR="179238" marT="0" marB="0" anchor="ctr"/>
                </a:tc>
              </a:tr>
              <a:tr h="1949936">
                <a:tc>
                  <a:txBody>
                    <a:bodyPr/>
                    <a:lstStyle/>
                    <a:p>
                      <a:pPr algn="l"/>
                      <a:r>
                        <a:rPr lang="en-US" sz="3100" b="1" i="0" u="none" strike="noStrike" kern="1200" cap="all" baseline="0" dirty="0" smtClean="0">
                          <a:solidFill>
                            <a:schemeClr val="tx1"/>
                          </a:solidFill>
                          <a:latin typeface="Arial"/>
                          <a:ea typeface="+mn-ea"/>
                          <a:cs typeface="Arial"/>
                        </a:rPr>
                        <a:t>HYBRID CLOUD</a:t>
                      </a:r>
                    </a:p>
                    <a:p>
                      <a:pPr marL="0" marR="0" indent="0" algn="l" defTabSz="1242948" rtl="0" eaLnBrk="1" fontAlgn="auto" latinLnBrk="0" hangingPunct="1">
                        <a:lnSpc>
                          <a:spcPct val="100000"/>
                        </a:lnSpc>
                        <a:spcBef>
                          <a:spcPts val="0"/>
                        </a:spcBef>
                        <a:spcAft>
                          <a:spcPts val="0"/>
                        </a:spcAft>
                        <a:buClrTx/>
                        <a:buSzTx/>
                        <a:buFontTx/>
                        <a:buNone/>
                        <a:tabLst/>
                        <a:defRPr/>
                      </a:pPr>
                      <a:r>
                        <a:rPr lang="en-US" sz="3100" b="0" i="0" u="none" strike="noStrike" kern="1200" baseline="0" dirty="0" smtClean="0">
                          <a:solidFill>
                            <a:schemeClr val="tx1"/>
                          </a:solidFill>
                          <a:latin typeface="Arial"/>
                          <a:ea typeface="+mn-ea"/>
                          <a:cs typeface="Arial"/>
                        </a:rPr>
                        <a:t>Replicate data to and from on-premise storage</a:t>
                      </a:r>
                    </a:p>
                    <a:p>
                      <a:pPr marL="0" marR="0" indent="0" algn="l" defTabSz="1242948" rtl="0" eaLnBrk="1" fontAlgn="auto" latinLnBrk="0" hangingPunct="1">
                        <a:lnSpc>
                          <a:spcPct val="100000"/>
                        </a:lnSpc>
                        <a:spcBef>
                          <a:spcPts val="0"/>
                        </a:spcBef>
                        <a:spcAft>
                          <a:spcPts val="0"/>
                        </a:spcAft>
                        <a:buClrTx/>
                        <a:buSzTx/>
                        <a:buFontTx/>
                        <a:buNone/>
                        <a:tabLst/>
                        <a:defRPr/>
                      </a:pPr>
                      <a:r>
                        <a:rPr lang="en-US" sz="3100" b="0" i="0" u="none" strike="noStrike" kern="1200" baseline="0" dirty="0" smtClean="0">
                          <a:solidFill>
                            <a:schemeClr val="tx1"/>
                          </a:solidFill>
                          <a:latin typeface="Arial"/>
                          <a:ea typeface="+mn-ea"/>
                          <a:cs typeface="Arial"/>
                        </a:rPr>
                        <a:t>Integrate with on-premise LDAP and Active Directory</a:t>
                      </a:r>
                    </a:p>
                    <a:p>
                      <a:pPr algn="l"/>
                      <a:endParaRPr lang="en-US" sz="3100" b="0" i="0" u="none" strike="noStrike" kern="1200" baseline="0" dirty="0" smtClean="0">
                        <a:solidFill>
                          <a:schemeClr val="tx1"/>
                        </a:solidFill>
                        <a:latin typeface="Arial"/>
                        <a:ea typeface="+mn-ea"/>
                        <a:cs typeface="Arial"/>
                      </a:endParaRPr>
                    </a:p>
                  </a:txBody>
                  <a:tcPr marL="179238" marR="179238" marT="0" marB="0" anchor="ctr"/>
                </a:tc>
                <a:tc>
                  <a:txBody>
                    <a:bodyPr/>
                    <a:lstStyle/>
                    <a:p>
                      <a:r>
                        <a:rPr lang="en-US" sz="3100" b="1" dirty="0" smtClean="0">
                          <a:solidFill>
                            <a:schemeClr val="accent4"/>
                          </a:solidFill>
                          <a:latin typeface="Arial"/>
                          <a:cs typeface="Arial"/>
                        </a:rPr>
                        <a:t>Seamless</a:t>
                      </a:r>
                      <a:r>
                        <a:rPr lang="en-US" sz="3100" dirty="0" smtClean="0">
                          <a:latin typeface="Arial"/>
                          <a:cs typeface="Arial"/>
                        </a:rPr>
                        <a:t> extension into the cloud</a:t>
                      </a:r>
                      <a:endParaRPr lang="en-US" sz="3100" dirty="0">
                        <a:latin typeface="Arial"/>
                        <a:cs typeface="Arial"/>
                      </a:endParaRPr>
                    </a:p>
                  </a:txBody>
                  <a:tcPr marL="179238" marR="179238" marT="0" marB="0" anchor="ctr"/>
                </a:tc>
              </a:tr>
              <a:tr h="1080537">
                <a:tc>
                  <a:txBody>
                    <a:bodyPr/>
                    <a:lstStyle/>
                    <a:p>
                      <a:pPr marL="0" marR="0" indent="0" algn="l" defTabSz="1242948" rtl="0" eaLnBrk="1" fontAlgn="auto" latinLnBrk="0" hangingPunct="1">
                        <a:lnSpc>
                          <a:spcPct val="100000"/>
                        </a:lnSpc>
                        <a:spcBef>
                          <a:spcPts val="0"/>
                        </a:spcBef>
                        <a:spcAft>
                          <a:spcPts val="0"/>
                        </a:spcAft>
                        <a:buClrTx/>
                        <a:buSzTx/>
                        <a:buFontTx/>
                        <a:buNone/>
                        <a:tabLst/>
                        <a:defRPr/>
                      </a:pPr>
                      <a:r>
                        <a:rPr lang="en-US" sz="3100" b="1" i="0" u="none" strike="noStrike" kern="1200" cap="all" baseline="0" dirty="0" smtClean="0">
                          <a:solidFill>
                            <a:schemeClr val="tx1"/>
                          </a:solidFill>
                          <a:latin typeface="Arial"/>
                          <a:ea typeface="+mn-ea"/>
                          <a:cs typeface="Arial"/>
                        </a:rPr>
                        <a:t>Sync and Share</a:t>
                      </a:r>
                      <a:endParaRPr lang="en-US" sz="3100" dirty="0" smtClean="0">
                        <a:solidFill>
                          <a:schemeClr val="tx1"/>
                        </a:solidFill>
                        <a:latin typeface="Arial"/>
                        <a:cs typeface="Arial"/>
                      </a:endParaRPr>
                    </a:p>
                    <a:p>
                      <a:pPr marL="0" marR="0" indent="0" algn="l" defTabSz="932742" rtl="0" eaLnBrk="1" fontAlgn="auto" latinLnBrk="0" hangingPunct="1">
                        <a:lnSpc>
                          <a:spcPct val="100000"/>
                        </a:lnSpc>
                        <a:spcBef>
                          <a:spcPts val="0"/>
                        </a:spcBef>
                        <a:spcAft>
                          <a:spcPts val="0"/>
                        </a:spcAft>
                        <a:buClrTx/>
                        <a:buSzTx/>
                        <a:buFontTx/>
                        <a:buNone/>
                        <a:tabLst/>
                        <a:defRPr/>
                      </a:pPr>
                      <a:endParaRPr lang="en-US" sz="3100" dirty="0" smtClean="0">
                        <a:solidFill>
                          <a:schemeClr val="tx1"/>
                        </a:solidFill>
                        <a:latin typeface="Arial"/>
                        <a:cs typeface="Arial"/>
                      </a:endParaRPr>
                    </a:p>
                  </a:txBody>
                  <a:tcPr marL="179238" marR="179238" marT="0" marB="0" anchor="ctr"/>
                </a:tc>
                <a:tc>
                  <a:txBody>
                    <a:bodyPr/>
                    <a:lstStyle/>
                    <a:p>
                      <a:pPr marL="0" marR="0" indent="0" algn="l" defTabSz="1242948" rtl="0" eaLnBrk="1" fontAlgn="auto" latinLnBrk="0" hangingPunct="1">
                        <a:lnSpc>
                          <a:spcPct val="100000"/>
                        </a:lnSpc>
                        <a:spcBef>
                          <a:spcPts val="0"/>
                        </a:spcBef>
                        <a:spcAft>
                          <a:spcPts val="0"/>
                        </a:spcAft>
                        <a:buClrTx/>
                        <a:buSzTx/>
                        <a:buFontTx/>
                        <a:buNone/>
                        <a:tabLst/>
                        <a:defRPr/>
                      </a:pPr>
                      <a:r>
                        <a:rPr lang="en-US" sz="3100" b="1" i="0" u="none" strike="noStrike" kern="1200" cap="none" baseline="0" dirty="0" smtClean="0">
                          <a:solidFill>
                            <a:schemeClr val="accent4"/>
                          </a:solidFill>
                          <a:latin typeface="Arial"/>
                          <a:ea typeface="+mn-ea"/>
                          <a:cs typeface="Arial"/>
                        </a:rPr>
                        <a:t>Secure Data access anywhere, any Device</a:t>
                      </a:r>
                    </a:p>
                    <a:p>
                      <a:endParaRPr lang="en-US" sz="3100" dirty="0">
                        <a:latin typeface="Arial"/>
                        <a:cs typeface="Arial"/>
                      </a:endParaRPr>
                    </a:p>
                  </a:txBody>
                  <a:tcPr marL="179238" marR="179238" marT="0" marB="0" anchor="ctr"/>
                </a:tc>
              </a:tr>
            </a:tbl>
          </a:graphicData>
        </a:graphic>
      </p:graphicFrame>
    </p:spTree>
    <p:extLst>
      <p:ext uri="{BB962C8B-B14F-4D97-AF65-F5344CB8AC3E}">
        <p14:creationId xmlns:p14="http://schemas.microsoft.com/office/powerpoint/2010/main" val="672811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Dropbox Business Account</a:t>
            </a:r>
            <a:endParaRPr lang="en-US" dirty="0"/>
          </a:p>
        </p:txBody>
      </p:sp>
      <p:sp>
        <p:nvSpPr>
          <p:cNvPr id="5" name="Content Placeholder 4"/>
          <p:cNvSpPr>
            <a:spLocks noGrp="1"/>
          </p:cNvSpPr>
          <p:nvPr>
            <p:ph idx="1"/>
          </p:nvPr>
        </p:nvSpPr>
        <p:spPr>
          <a:xfrm>
            <a:off x="1218886" y="3200429"/>
            <a:ext cx="16034398" cy="9051926"/>
          </a:xfrm>
        </p:spPr>
        <p:txBody>
          <a:bodyPr/>
          <a:lstStyle/>
          <a:p>
            <a:r>
              <a:rPr lang="en-US" dirty="0"/>
              <a:t>you won’t be able to send a 5 GB file to a Basic 2 GB </a:t>
            </a:r>
            <a:r>
              <a:rPr lang="en-US" dirty="0" smtClean="0"/>
              <a:t>account.</a:t>
            </a:r>
          </a:p>
          <a:p>
            <a:r>
              <a:rPr lang="en-US" dirty="0"/>
              <a:t>Teams start off with 1 TB (1,000 GB) of space per user. Let us know if you need more space, and we’ll increase your storage limit at no additional cost.</a:t>
            </a:r>
          </a:p>
        </p:txBody>
      </p:sp>
      <p:pic>
        <p:nvPicPr>
          <p:cNvPr id="6" name="Picture 5"/>
          <p:cNvPicPr>
            <a:picLocks noChangeAspect="1"/>
          </p:cNvPicPr>
          <p:nvPr/>
        </p:nvPicPr>
        <p:blipFill>
          <a:blip r:embed="rId2"/>
          <a:stretch>
            <a:fillRect/>
          </a:stretch>
        </p:blipFill>
        <p:spPr>
          <a:xfrm>
            <a:off x="17566106" y="2462528"/>
            <a:ext cx="6026150" cy="5077479"/>
          </a:xfrm>
          <a:prstGeom prst="rect">
            <a:avLst/>
          </a:prstGeom>
        </p:spPr>
      </p:pic>
    </p:spTree>
    <p:extLst>
      <p:ext uri="{BB962C8B-B14F-4D97-AF65-F5344CB8AC3E}">
        <p14:creationId xmlns:p14="http://schemas.microsoft.com/office/powerpoint/2010/main" val="1553089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829591" y="380090"/>
          <a:ext cx="23071603" cy="13873293"/>
        </p:xfrm>
        <a:graphic>
          <a:graphicData uri="http://schemas.openxmlformats.org/drawingml/2006/table">
            <a:tbl>
              <a:tblPr firstRow="1" bandRow="1">
                <a:tableStyleId>{5C22544A-7EE6-4342-B048-85BDC9FD1C3A}</a:tableStyleId>
              </a:tblPr>
              <a:tblGrid>
                <a:gridCol w="10325454"/>
                <a:gridCol w="3491804"/>
                <a:gridCol w="3513223"/>
                <a:gridCol w="2956250"/>
                <a:gridCol w="2784872"/>
              </a:tblGrid>
              <a:tr h="843135">
                <a:tc>
                  <a:txBody>
                    <a:bodyPr/>
                    <a:lstStyle/>
                    <a:p>
                      <a:pPr algn="ctr"/>
                      <a:r>
                        <a:rPr lang="en-US" sz="3700" dirty="0" smtClean="0">
                          <a:solidFill>
                            <a:schemeClr val="accent2"/>
                          </a:solidFill>
                        </a:rPr>
                        <a:t>Competitive Comparison</a:t>
                      </a:r>
                      <a:endParaRPr lang="en-US" sz="3700" dirty="0">
                        <a:solidFill>
                          <a:schemeClr val="accent2"/>
                        </a:solidFill>
                      </a:endParaRPr>
                    </a:p>
                  </a:txBody>
                  <a:tcPr marL="137159" marR="137159" marT="137161" marB="137161">
                    <a:lnL w="9525" cap="flat" cmpd="sng" algn="ctr">
                      <a:solidFill>
                        <a:schemeClr val="tx1">
                          <a:lumMod val="25000"/>
                          <a:lumOff val="75000"/>
                        </a:schemeClr>
                      </a:solidFill>
                      <a:prstDash val="solid"/>
                      <a:round/>
                      <a:headEnd type="none" w="med" len="med"/>
                      <a:tailEnd type="none" w="med" len="med"/>
                    </a:lnL>
                    <a:lnT w="9525" cap="flat" cmpd="sng" algn="ctr">
                      <a:solidFill>
                        <a:schemeClr val="tx1">
                          <a:lumMod val="25000"/>
                          <a:lumOff val="75000"/>
                        </a:schemeClr>
                      </a:solidFill>
                      <a:prstDash val="solid"/>
                      <a:round/>
                      <a:headEnd type="none" w="med" len="med"/>
                      <a:tailEnd type="none" w="med" len="med"/>
                    </a:lnT>
                    <a:noFill/>
                  </a:tcPr>
                </a:tc>
                <a:tc>
                  <a:txBody>
                    <a:bodyPr/>
                    <a:lstStyle/>
                    <a:p>
                      <a:pPr algn="ctr"/>
                      <a:r>
                        <a:rPr lang="en-US" sz="2900" dirty="0" smtClean="0">
                          <a:solidFill>
                            <a:schemeClr val="tx2"/>
                          </a:solidFill>
                        </a:rPr>
                        <a:t>Sphere3D</a:t>
                      </a:r>
                      <a:endParaRPr lang="en-US" sz="2900" dirty="0">
                        <a:solidFill>
                          <a:schemeClr val="tx2"/>
                        </a:solidFill>
                      </a:endParaRPr>
                    </a:p>
                  </a:txBody>
                  <a:tcPr marL="137159" marR="137159" marT="137161" marB="137161">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2900" dirty="0" smtClean="0">
                          <a:solidFill>
                            <a:schemeClr val="tx2"/>
                          </a:solidFill>
                        </a:rPr>
                        <a:t>Dell-</a:t>
                      </a:r>
                      <a:r>
                        <a:rPr lang="en-US" sz="2900" dirty="0" err="1" smtClean="0">
                          <a:solidFill>
                            <a:schemeClr val="tx2"/>
                          </a:solidFill>
                        </a:rPr>
                        <a:t>Compellant</a:t>
                      </a:r>
                      <a:endParaRPr lang="en-US" sz="2900" dirty="0">
                        <a:solidFill>
                          <a:schemeClr val="tx2"/>
                        </a:solidFill>
                      </a:endParaRPr>
                    </a:p>
                  </a:txBody>
                  <a:tcPr marL="137159" marR="137159" marT="137161" marB="137161">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2900" dirty="0" err="1" smtClean="0">
                          <a:solidFill>
                            <a:schemeClr val="tx2"/>
                          </a:solidFill>
                        </a:rPr>
                        <a:t>NetApp</a:t>
                      </a:r>
                      <a:r>
                        <a:rPr lang="en-US" sz="2900" dirty="0" smtClean="0">
                          <a:solidFill>
                            <a:schemeClr val="tx2"/>
                          </a:solidFill>
                        </a:rPr>
                        <a:t>-FAS</a:t>
                      </a:r>
                      <a:endParaRPr lang="en-US" sz="2900" dirty="0">
                        <a:solidFill>
                          <a:schemeClr val="tx2"/>
                        </a:solidFill>
                      </a:endParaRPr>
                    </a:p>
                  </a:txBody>
                  <a:tcPr marL="137159" marR="137159" marT="137161" marB="137161">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2900" dirty="0" smtClean="0">
                          <a:solidFill>
                            <a:schemeClr val="tx2"/>
                          </a:solidFill>
                        </a:rPr>
                        <a:t>EMC-</a:t>
                      </a:r>
                      <a:r>
                        <a:rPr lang="en-US" sz="2900" dirty="0" err="1" smtClean="0">
                          <a:solidFill>
                            <a:schemeClr val="tx2"/>
                          </a:solidFill>
                        </a:rPr>
                        <a:t>Isilon</a:t>
                      </a:r>
                      <a:endParaRPr lang="en-US" sz="2900" dirty="0">
                        <a:solidFill>
                          <a:schemeClr val="tx2"/>
                        </a:solidFill>
                      </a:endParaRPr>
                    </a:p>
                  </a:txBody>
                  <a:tcPr marL="137159" marR="137159" marT="137161" marB="137161">
                    <a:lnT w="9525" cap="flat" cmpd="sng" algn="ctr">
                      <a:solidFill>
                        <a:schemeClr val="tx1">
                          <a:lumMod val="25000"/>
                          <a:lumOff val="75000"/>
                        </a:schemeClr>
                      </a:solidFill>
                      <a:prstDash val="solid"/>
                      <a:round/>
                      <a:headEnd type="none" w="med" len="med"/>
                      <a:tailEnd type="none" w="med" len="med"/>
                    </a:lnT>
                    <a:solidFill>
                      <a:schemeClr val="bg2"/>
                    </a:solidFill>
                  </a:tcPr>
                </a:tc>
              </a:tr>
              <a:tr h="502918">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2400" b="1" dirty="0" smtClean="0">
                          <a:solidFill>
                            <a:schemeClr val="bg1"/>
                          </a:solidFill>
                        </a:rPr>
                        <a:t>Scale</a:t>
                      </a:r>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solidFill>
                      <a:srgbClr val="1D4658"/>
                    </a:solidFill>
                  </a:tcPr>
                </a:tc>
                <a:tc>
                  <a:txBody>
                    <a:bodyPr/>
                    <a:lstStyle/>
                    <a:p>
                      <a:pPr algn="ctr"/>
                      <a:endParaRPr lang="en-US" sz="2400" dirty="0">
                        <a:solidFill>
                          <a:schemeClr val="bg1"/>
                        </a:solidFill>
                      </a:endParaRPr>
                    </a:p>
                  </a:txBody>
                  <a:tcPr marL="137159" marR="137159" marT="68579" marB="68579">
                    <a:solidFill>
                      <a:srgbClr val="1D4658"/>
                    </a:solidFill>
                  </a:tcPr>
                </a:tc>
                <a:tc>
                  <a:txBody>
                    <a:bodyPr/>
                    <a:lstStyle/>
                    <a:p>
                      <a:pPr algn="ctr"/>
                      <a:endParaRPr lang="en-US" sz="2400" dirty="0">
                        <a:solidFill>
                          <a:schemeClr val="bg1"/>
                        </a:solidFill>
                      </a:endParaRPr>
                    </a:p>
                  </a:txBody>
                  <a:tcPr marL="137159" marR="137159" marT="68579" marB="68579">
                    <a:solidFill>
                      <a:srgbClr val="1D4658"/>
                    </a:solidFill>
                  </a:tcPr>
                </a:tc>
                <a:tc>
                  <a:txBody>
                    <a:bodyPr/>
                    <a:lstStyle/>
                    <a:p>
                      <a:pPr algn="ctr"/>
                      <a:endParaRPr lang="en-US" sz="2400" dirty="0">
                        <a:solidFill>
                          <a:schemeClr val="bg1"/>
                        </a:solidFill>
                      </a:endParaRPr>
                    </a:p>
                  </a:txBody>
                  <a:tcPr marL="137159" marR="137159" marT="68579" marB="68579">
                    <a:solidFill>
                      <a:srgbClr val="1D4658"/>
                    </a:solidFill>
                  </a:tcPr>
                </a:tc>
                <a:tc>
                  <a:txBody>
                    <a:bodyPr/>
                    <a:lstStyle/>
                    <a:p>
                      <a:pPr algn="ctr"/>
                      <a:endParaRPr lang="en-US" sz="2400" dirty="0">
                        <a:solidFill>
                          <a:schemeClr val="bg1"/>
                        </a:solidFill>
                      </a:endParaRPr>
                    </a:p>
                  </a:txBody>
                  <a:tcPr marL="137159" marR="137159" marT="68579" marB="68579">
                    <a:solidFill>
                      <a:srgbClr val="1D4658"/>
                    </a:solidFill>
                  </a:tcPr>
                </a:tc>
              </a:tr>
              <a:tr h="502918">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400" b="0" dirty="0" smtClean="0"/>
                        <a:t>Maximum</a:t>
                      </a:r>
                      <a:r>
                        <a:rPr lang="en-US" sz="2400" b="0" baseline="0" dirty="0" smtClean="0"/>
                        <a:t> Cluster Capacity</a:t>
                      </a:r>
                      <a:endParaRPr lang="en-US" sz="2400" b="0" dirty="0" smtClean="0"/>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400" dirty="0" smtClean="0"/>
                        <a:t>Over 500PB</a:t>
                      </a:r>
                      <a:endParaRPr lang="en-US" sz="2400" dirty="0"/>
                    </a:p>
                  </a:txBody>
                  <a:tcPr marL="137159" marR="137159" marT="68579" marB="68579"/>
                </a:tc>
                <a:tc>
                  <a:txBody>
                    <a:bodyPr/>
                    <a:lstStyle/>
                    <a:p>
                      <a:pPr algn="ctr"/>
                      <a:r>
                        <a:rPr lang="en-US" sz="2400" dirty="0" smtClean="0"/>
                        <a:t>24PB</a:t>
                      </a:r>
                      <a:endParaRPr lang="en-US" sz="2400" dirty="0"/>
                    </a:p>
                  </a:txBody>
                  <a:tcPr marL="137159" marR="137159" marT="68579" marB="68579"/>
                </a:tc>
                <a:tc>
                  <a:txBody>
                    <a:bodyPr/>
                    <a:lstStyle/>
                    <a:p>
                      <a:pPr algn="ctr"/>
                      <a:r>
                        <a:rPr lang="en-US" sz="2400" dirty="0" smtClean="0"/>
                        <a:t>103PB</a:t>
                      </a:r>
                      <a:endParaRPr lang="en-US" sz="2400" dirty="0"/>
                    </a:p>
                  </a:txBody>
                  <a:tcPr marL="137159" marR="137159" marT="68579" marB="68579"/>
                </a:tc>
                <a:tc>
                  <a:txBody>
                    <a:bodyPr/>
                    <a:lstStyle/>
                    <a:p>
                      <a:pPr algn="ctr"/>
                      <a:r>
                        <a:rPr lang="en-US" sz="2400" dirty="0" smtClean="0"/>
                        <a:t>20PB</a:t>
                      </a:r>
                      <a:endParaRPr lang="en-US" sz="2400" dirty="0"/>
                    </a:p>
                  </a:txBody>
                  <a:tcPr marL="137159" marR="137159" marT="68579" marB="68579"/>
                </a:tc>
              </a:tr>
              <a:tr h="502918">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400" b="0" baseline="0" dirty="0" smtClean="0"/>
                        <a:t>Maximum Volume Size</a:t>
                      </a:r>
                      <a:endParaRPr lang="en-US" sz="2400" b="0" dirty="0" smtClean="0"/>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400" dirty="0" smtClean="0"/>
                        <a:t>Over 500PB</a:t>
                      </a:r>
                      <a:endParaRPr lang="en-US" sz="2400" dirty="0"/>
                    </a:p>
                  </a:txBody>
                  <a:tcPr marL="137159" marR="137159" marT="68579" marB="68579"/>
                </a:tc>
                <a:tc>
                  <a:txBody>
                    <a:bodyPr/>
                    <a:lstStyle/>
                    <a:p>
                      <a:pPr algn="ctr"/>
                      <a:r>
                        <a:rPr lang="en-US" sz="2400" dirty="0" smtClean="0"/>
                        <a:t>100TB</a:t>
                      </a:r>
                      <a:endParaRPr lang="en-US" sz="2400" dirty="0"/>
                    </a:p>
                  </a:txBody>
                  <a:tcPr marL="137159" marR="137159" marT="68579" marB="68579"/>
                </a:tc>
                <a:tc>
                  <a:txBody>
                    <a:bodyPr/>
                    <a:lstStyle/>
                    <a:p>
                      <a:pPr algn="ctr"/>
                      <a:r>
                        <a:rPr lang="en-US" sz="2400" dirty="0" smtClean="0"/>
                        <a:t>100TB</a:t>
                      </a:r>
                      <a:endParaRPr lang="en-US" sz="2400" dirty="0"/>
                    </a:p>
                  </a:txBody>
                  <a:tcPr marL="137159" marR="137159" marT="68579" marB="68579"/>
                </a:tc>
                <a:tc>
                  <a:txBody>
                    <a:bodyPr/>
                    <a:lstStyle/>
                    <a:p>
                      <a:pPr algn="ctr"/>
                      <a:r>
                        <a:rPr lang="en-US" sz="2400" dirty="0" smtClean="0"/>
                        <a:t>20PB</a:t>
                      </a:r>
                      <a:endParaRPr lang="en-US" sz="2400" dirty="0"/>
                    </a:p>
                  </a:txBody>
                  <a:tcPr marL="137159" marR="137159" marT="68579" marB="68579"/>
                </a:tc>
              </a:tr>
              <a:tr h="502918">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400" b="0" dirty="0" smtClean="0"/>
                        <a:t>Maximum Number of Nodes</a:t>
                      </a:r>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400" dirty="0" smtClean="0"/>
                        <a:t>64000</a:t>
                      </a:r>
                      <a:endParaRPr lang="en-US" sz="2400" dirty="0"/>
                    </a:p>
                  </a:txBody>
                  <a:tcPr marL="137159" marR="137159" marT="68579" marB="68579"/>
                </a:tc>
                <a:tc>
                  <a:txBody>
                    <a:bodyPr/>
                    <a:lstStyle/>
                    <a:p>
                      <a:pPr algn="ctr"/>
                      <a:r>
                        <a:rPr lang="en-US" sz="2400" dirty="0" smtClean="0"/>
                        <a:t>8</a:t>
                      </a:r>
                      <a:endParaRPr lang="en-US" sz="2400" dirty="0"/>
                    </a:p>
                  </a:txBody>
                  <a:tcPr marL="137159" marR="137159" marT="68579" marB="68579"/>
                </a:tc>
                <a:tc>
                  <a:txBody>
                    <a:bodyPr/>
                    <a:lstStyle/>
                    <a:p>
                      <a:pPr algn="ctr"/>
                      <a:r>
                        <a:rPr lang="en-US" sz="2400" dirty="0" smtClean="0"/>
                        <a:t>24</a:t>
                      </a:r>
                      <a:endParaRPr lang="en-US" sz="2400" dirty="0"/>
                    </a:p>
                  </a:txBody>
                  <a:tcPr marL="137159" marR="137159" marT="68579" marB="68579"/>
                </a:tc>
                <a:tc>
                  <a:txBody>
                    <a:bodyPr/>
                    <a:lstStyle/>
                    <a:p>
                      <a:pPr algn="ctr"/>
                      <a:r>
                        <a:rPr lang="en-US" sz="2400" dirty="0" smtClean="0"/>
                        <a:t>144</a:t>
                      </a:r>
                      <a:endParaRPr lang="en-US" sz="2400" dirty="0"/>
                    </a:p>
                  </a:txBody>
                  <a:tcPr marL="137159" marR="137159" marT="68579" marB="68579"/>
                </a:tc>
              </a:tr>
              <a:tr h="502918">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400" b="0" dirty="0" err="1" smtClean="0"/>
                        <a:t>Clusterwide</a:t>
                      </a:r>
                      <a:r>
                        <a:rPr lang="en-US" sz="2400" b="0" dirty="0" smtClean="0"/>
                        <a:t> Global Namespace</a:t>
                      </a:r>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400" dirty="0" smtClean="0">
                          <a:sym typeface="Wingdings 2" panose="05020102010507070707" pitchFamily="18" charset="2"/>
                        </a:rPr>
                        <a:t></a:t>
                      </a:r>
                      <a:endParaRPr lang="en-US" sz="2400" dirty="0"/>
                    </a:p>
                  </a:txBody>
                  <a:tcPr marL="137159" marR="137159" marT="68579" marB="68579"/>
                </a:tc>
                <a:tc>
                  <a:txBody>
                    <a:bodyPr/>
                    <a:lstStyle/>
                    <a:p>
                      <a:pPr algn="ctr"/>
                      <a:r>
                        <a:rPr lang="en-US" sz="2400" dirty="0" smtClean="0"/>
                        <a:t>-</a:t>
                      </a:r>
                      <a:endParaRPr lang="en-US" sz="2400" dirty="0"/>
                    </a:p>
                  </a:txBody>
                  <a:tcPr marL="137159" marR="137159" marT="68579" marB="68579"/>
                </a:tc>
                <a:tc>
                  <a:txBody>
                    <a:bodyPr/>
                    <a:lstStyle/>
                    <a:p>
                      <a:pPr algn="ctr"/>
                      <a:r>
                        <a:rPr lang="en-US" sz="2400" dirty="0" smtClean="0"/>
                        <a:t>-</a:t>
                      </a:r>
                      <a:endParaRPr lang="en-US" sz="2400" dirty="0"/>
                    </a:p>
                  </a:txBody>
                  <a:tcPr marL="137159" marR="137159" marT="68579" marB="68579"/>
                </a:tc>
                <a:tc>
                  <a:txBody>
                    <a:bodyPr/>
                    <a:lstStyle/>
                    <a:p>
                      <a:pPr algn="ctr"/>
                      <a:r>
                        <a:rPr lang="en-US" sz="2400" dirty="0" smtClean="0">
                          <a:sym typeface="Wingdings 2" panose="05020102010507070707" pitchFamily="18" charset="2"/>
                        </a:rPr>
                        <a:t></a:t>
                      </a:r>
                      <a:endParaRPr lang="en-US" sz="2400" dirty="0"/>
                    </a:p>
                  </a:txBody>
                  <a:tcPr marL="137159" marR="137159" marT="68579" marB="68579"/>
                </a:tc>
              </a:tr>
              <a:tr h="502918">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2400" b="1" dirty="0" smtClean="0">
                          <a:solidFill>
                            <a:srgbClr val="FFFFFF"/>
                          </a:solidFill>
                        </a:rPr>
                        <a:t>Storage Growth</a:t>
                      </a:r>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solidFill>
                      <a:srgbClr val="1D4658"/>
                    </a:solidFill>
                  </a:tcPr>
                </a:tc>
                <a:tc>
                  <a:txBody>
                    <a:bodyPr/>
                    <a:lstStyle/>
                    <a:p>
                      <a:pPr algn="ctr"/>
                      <a:endParaRPr lang="en-US" sz="2400" dirty="0">
                        <a:solidFill>
                          <a:srgbClr val="FFFFFF"/>
                        </a:solidFill>
                      </a:endParaRPr>
                    </a:p>
                  </a:txBody>
                  <a:tcPr marL="137159" marR="137159" marT="68579" marB="68579">
                    <a:solidFill>
                      <a:srgbClr val="1D4658"/>
                    </a:solidFill>
                  </a:tcPr>
                </a:tc>
                <a:tc>
                  <a:txBody>
                    <a:bodyPr/>
                    <a:lstStyle/>
                    <a:p>
                      <a:pPr algn="ctr"/>
                      <a:endParaRPr lang="en-US" sz="2400" dirty="0">
                        <a:solidFill>
                          <a:srgbClr val="FFFFFF"/>
                        </a:solidFill>
                      </a:endParaRPr>
                    </a:p>
                  </a:txBody>
                  <a:tcPr marL="137159" marR="137159" marT="68579" marB="68579">
                    <a:solidFill>
                      <a:srgbClr val="1D4658"/>
                    </a:solidFill>
                  </a:tcPr>
                </a:tc>
                <a:tc>
                  <a:txBody>
                    <a:bodyPr/>
                    <a:lstStyle/>
                    <a:p>
                      <a:pPr algn="ctr"/>
                      <a:endParaRPr lang="en-US" sz="2400" dirty="0">
                        <a:solidFill>
                          <a:srgbClr val="FFFFFF"/>
                        </a:solidFill>
                      </a:endParaRPr>
                    </a:p>
                  </a:txBody>
                  <a:tcPr marL="137159" marR="137159" marT="68579" marB="68579">
                    <a:solidFill>
                      <a:srgbClr val="1D4658"/>
                    </a:solidFill>
                  </a:tcPr>
                </a:tc>
                <a:tc>
                  <a:txBody>
                    <a:bodyPr/>
                    <a:lstStyle/>
                    <a:p>
                      <a:pPr algn="ctr"/>
                      <a:endParaRPr lang="en-US" sz="2400" dirty="0">
                        <a:solidFill>
                          <a:srgbClr val="FFFFFF"/>
                        </a:solidFill>
                      </a:endParaRPr>
                    </a:p>
                  </a:txBody>
                  <a:tcPr marL="137159" marR="137159" marT="68579" marB="68579">
                    <a:solidFill>
                      <a:srgbClr val="1D4658"/>
                    </a:solidFill>
                  </a:tcPr>
                </a:tc>
              </a:tr>
              <a:tr h="502918">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400" b="0" dirty="0" smtClean="0"/>
                        <a:t>Smallest</a:t>
                      </a:r>
                      <a:r>
                        <a:rPr lang="en-US" sz="2400" b="0" baseline="0" dirty="0" smtClean="0"/>
                        <a:t> Cluster Size</a:t>
                      </a:r>
                      <a:endParaRPr lang="en-US" sz="2400" b="0" dirty="0" smtClean="0"/>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400" dirty="0" smtClean="0"/>
                        <a:t>12 Drives</a:t>
                      </a:r>
                      <a:endParaRPr lang="en-US" sz="2400" dirty="0"/>
                    </a:p>
                  </a:txBody>
                  <a:tcPr marL="137159" marR="137159" marT="68579" marB="68579"/>
                </a:tc>
                <a:tc>
                  <a:txBody>
                    <a:bodyPr/>
                    <a:lstStyle/>
                    <a:p>
                      <a:pPr algn="ctr"/>
                      <a:r>
                        <a:rPr lang="en-US" sz="2400" dirty="0" smtClean="0"/>
                        <a:t>Not Specified</a:t>
                      </a:r>
                      <a:endParaRPr lang="en-US" sz="2400" dirty="0"/>
                    </a:p>
                  </a:txBody>
                  <a:tcPr marL="137159" marR="137159" marT="68579" marB="68579"/>
                </a:tc>
                <a:tc>
                  <a:txBody>
                    <a:bodyPr/>
                    <a:lstStyle/>
                    <a:p>
                      <a:pPr algn="ctr"/>
                      <a:r>
                        <a:rPr lang="en-US" sz="2400" dirty="0" smtClean="0"/>
                        <a:t>Not</a:t>
                      </a:r>
                      <a:r>
                        <a:rPr lang="en-US" sz="2400" baseline="0" dirty="0" smtClean="0"/>
                        <a:t> Specified</a:t>
                      </a:r>
                      <a:endParaRPr lang="en-US" sz="2400" dirty="0"/>
                    </a:p>
                  </a:txBody>
                  <a:tcPr marL="137159" marR="137159" marT="68579" marB="68579"/>
                </a:tc>
                <a:tc>
                  <a:txBody>
                    <a:bodyPr/>
                    <a:lstStyle/>
                    <a:p>
                      <a:pPr algn="ctr"/>
                      <a:r>
                        <a:rPr lang="en-US" sz="2400" dirty="0" smtClean="0"/>
                        <a:t>36 Drives</a:t>
                      </a:r>
                      <a:endParaRPr lang="en-US" sz="2400" dirty="0"/>
                    </a:p>
                  </a:txBody>
                  <a:tcPr marL="137159" marR="137159" marT="68579" marB="68579"/>
                </a:tc>
              </a:tr>
              <a:tr h="502918">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400" b="0" dirty="0" smtClean="0"/>
                        <a:t>Auto</a:t>
                      </a:r>
                      <a:r>
                        <a:rPr lang="en-US" sz="2400" b="0" baseline="0" dirty="0" smtClean="0"/>
                        <a:t> Data Balancing</a:t>
                      </a:r>
                      <a:endParaRPr lang="en-US" sz="2400" b="0" dirty="0" smtClean="0"/>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400" dirty="0" smtClean="0">
                          <a:sym typeface="Wingdings 2" panose="05020102010507070707" pitchFamily="18" charset="2"/>
                        </a:rPr>
                        <a:t></a:t>
                      </a:r>
                      <a:endParaRPr lang="en-US" sz="2400" dirty="0"/>
                    </a:p>
                  </a:txBody>
                  <a:tcPr marL="137159" marR="137159" marT="68579" marB="68579"/>
                </a:tc>
                <a:tc>
                  <a:txBody>
                    <a:bodyPr/>
                    <a:lstStyle/>
                    <a:p>
                      <a:pPr algn="ctr"/>
                      <a:r>
                        <a:rPr lang="en-US" sz="2400" dirty="0" smtClean="0"/>
                        <a:t>-</a:t>
                      </a:r>
                      <a:endParaRPr lang="en-US" sz="2400" dirty="0"/>
                    </a:p>
                  </a:txBody>
                  <a:tcPr marL="137159" marR="137159" marT="68579" marB="68579"/>
                </a:tc>
                <a:tc>
                  <a:txBody>
                    <a:bodyPr/>
                    <a:lstStyle/>
                    <a:p>
                      <a:pPr algn="ctr"/>
                      <a:r>
                        <a:rPr lang="en-US" sz="2400" dirty="0" smtClean="0"/>
                        <a:t>-</a:t>
                      </a:r>
                      <a:endParaRPr lang="en-US" sz="2400" dirty="0"/>
                    </a:p>
                  </a:txBody>
                  <a:tcPr marL="137159" marR="137159" marT="68579" marB="68579"/>
                </a:tc>
                <a:tc>
                  <a:txBody>
                    <a:bodyPr/>
                    <a:lstStyle/>
                    <a:p>
                      <a:pPr algn="ctr"/>
                      <a:r>
                        <a:rPr lang="en-US" sz="2400" dirty="0" smtClean="0">
                          <a:sym typeface="Wingdings 2" panose="05020102010507070707" pitchFamily="18" charset="2"/>
                        </a:rPr>
                        <a:t></a:t>
                      </a:r>
                      <a:endParaRPr lang="en-US" sz="2400" dirty="0"/>
                    </a:p>
                  </a:txBody>
                  <a:tcPr marL="137159" marR="137159" marT="68579" marB="68579"/>
                </a:tc>
              </a:tr>
              <a:tr h="502918">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400" b="0" dirty="0" smtClean="0"/>
                        <a:t>Auto</a:t>
                      </a:r>
                      <a:r>
                        <a:rPr lang="en-US" sz="2400" b="0" baseline="0" dirty="0" smtClean="0"/>
                        <a:t> Performance Balancing</a:t>
                      </a:r>
                      <a:endParaRPr lang="en-US" sz="2400" b="0" dirty="0" smtClean="0"/>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400" dirty="0" smtClean="0">
                          <a:sym typeface="Wingdings 2" panose="05020102010507070707" pitchFamily="18" charset="2"/>
                        </a:rPr>
                        <a:t></a:t>
                      </a:r>
                      <a:endParaRPr lang="en-US" sz="2400" dirty="0"/>
                    </a:p>
                  </a:txBody>
                  <a:tcPr marL="137159" marR="137159" marT="68579" marB="68579"/>
                </a:tc>
                <a:tc>
                  <a:txBody>
                    <a:bodyPr/>
                    <a:lstStyle/>
                    <a:p>
                      <a:pPr algn="ctr"/>
                      <a:r>
                        <a:rPr lang="en-US" sz="2400" dirty="0" smtClean="0"/>
                        <a:t>-</a:t>
                      </a:r>
                      <a:endParaRPr lang="en-US" sz="2400" dirty="0"/>
                    </a:p>
                  </a:txBody>
                  <a:tcPr marL="137159" marR="137159" marT="68579" marB="68579"/>
                </a:tc>
                <a:tc>
                  <a:txBody>
                    <a:bodyPr/>
                    <a:lstStyle/>
                    <a:p>
                      <a:pPr algn="ctr"/>
                      <a:r>
                        <a:rPr lang="en-US" sz="2400" dirty="0" smtClean="0"/>
                        <a:t>N-</a:t>
                      </a:r>
                      <a:endParaRPr lang="en-US" sz="2400" dirty="0"/>
                    </a:p>
                  </a:txBody>
                  <a:tcPr marL="137159" marR="137159" marT="68579" marB="68579"/>
                </a:tc>
                <a:tc>
                  <a:txBody>
                    <a:bodyPr/>
                    <a:lstStyle/>
                    <a:p>
                      <a:pPr algn="ctr"/>
                      <a:r>
                        <a:rPr lang="en-US" sz="2400" dirty="0" smtClean="0">
                          <a:sym typeface="Wingdings 2" panose="05020102010507070707" pitchFamily="18" charset="2"/>
                        </a:rPr>
                        <a:t></a:t>
                      </a:r>
                      <a:endParaRPr lang="en-US" sz="2400" dirty="0"/>
                    </a:p>
                  </a:txBody>
                  <a:tcPr marL="137159" marR="137159" marT="68579" marB="68579"/>
                </a:tc>
              </a:tr>
              <a:tr h="502918">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2400" b="1" dirty="0" smtClean="0">
                          <a:solidFill>
                            <a:srgbClr val="FFFFFF"/>
                          </a:solidFill>
                        </a:rPr>
                        <a:t>Data Mobility and Data</a:t>
                      </a:r>
                      <a:r>
                        <a:rPr lang="en-US" sz="2400" b="1" baseline="0" dirty="0" smtClean="0">
                          <a:solidFill>
                            <a:srgbClr val="FFFFFF"/>
                          </a:solidFill>
                        </a:rPr>
                        <a:t> Migration</a:t>
                      </a:r>
                      <a:endParaRPr lang="en-US" sz="2400" b="1" dirty="0" smtClean="0">
                        <a:solidFill>
                          <a:srgbClr val="FFFFFF"/>
                        </a:solidFill>
                      </a:endParaRPr>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solidFill>
                      <a:srgbClr val="1D4658"/>
                    </a:solidFill>
                  </a:tcPr>
                </a:tc>
                <a:tc>
                  <a:txBody>
                    <a:bodyPr/>
                    <a:lstStyle/>
                    <a:p>
                      <a:pPr algn="ctr"/>
                      <a:endParaRPr lang="en-US" sz="2400" dirty="0">
                        <a:solidFill>
                          <a:srgbClr val="FFFFFF"/>
                        </a:solidFill>
                      </a:endParaRPr>
                    </a:p>
                  </a:txBody>
                  <a:tcPr marL="137159" marR="137159" marT="68579" marB="68579">
                    <a:solidFill>
                      <a:srgbClr val="1D4658"/>
                    </a:solidFill>
                  </a:tcPr>
                </a:tc>
                <a:tc>
                  <a:txBody>
                    <a:bodyPr/>
                    <a:lstStyle/>
                    <a:p>
                      <a:pPr algn="ctr"/>
                      <a:endParaRPr lang="en-US" sz="2400" dirty="0">
                        <a:solidFill>
                          <a:srgbClr val="FFFFFF"/>
                        </a:solidFill>
                      </a:endParaRPr>
                    </a:p>
                  </a:txBody>
                  <a:tcPr marL="137159" marR="137159" marT="68579" marB="68579">
                    <a:solidFill>
                      <a:srgbClr val="1D4658"/>
                    </a:solidFill>
                  </a:tcPr>
                </a:tc>
                <a:tc>
                  <a:txBody>
                    <a:bodyPr/>
                    <a:lstStyle/>
                    <a:p>
                      <a:pPr algn="ctr"/>
                      <a:endParaRPr lang="en-US" sz="2400" dirty="0">
                        <a:solidFill>
                          <a:srgbClr val="FFFFFF"/>
                        </a:solidFill>
                      </a:endParaRPr>
                    </a:p>
                  </a:txBody>
                  <a:tcPr marL="137159" marR="137159" marT="68579" marB="68579">
                    <a:solidFill>
                      <a:srgbClr val="1D4658"/>
                    </a:solidFill>
                  </a:tcPr>
                </a:tc>
                <a:tc>
                  <a:txBody>
                    <a:bodyPr/>
                    <a:lstStyle/>
                    <a:p>
                      <a:pPr algn="ctr"/>
                      <a:endParaRPr lang="en-US" sz="2400" dirty="0">
                        <a:solidFill>
                          <a:srgbClr val="FFFFFF"/>
                        </a:solidFill>
                      </a:endParaRPr>
                    </a:p>
                  </a:txBody>
                  <a:tcPr marL="137159" marR="137159" marT="68579" marB="68579">
                    <a:solidFill>
                      <a:srgbClr val="1D4658"/>
                    </a:solidFill>
                  </a:tcPr>
                </a:tc>
              </a:tr>
              <a:tr h="502918">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400" b="0" dirty="0" smtClean="0"/>
                        <a:t>Built in data migration</a:t>
                      </a:r>
                      <a:r>
                        <a:rPr lang="en-US" sz="2400" b="0" baseline="0" dirty="0" smtClean="0"/>
                        <a:t> capability from heterogeneous storage arrays</a:t>
                      </a:r>
                      <a:endParaRPr lang="en-US" sz="2400" b="0" dirty="0" smtClean="0"/>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solidFill>
                      <a:schemeClr val="accent2">
                        <a:lumMod val="20000"/>
                        <a:lumOff val="80000"/>
                      </a:schemeClr>
                    </a:solidFil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2400" dirty="0" smtClean="0">
                          <a:sym typeface="Wingdings 2" panose="05020102010507070707" pitchFamily="18" charset="2"/>
                        </a:rPr>
                        <a:t></a:t>
                      </a:r>
                      <a:endParaRPr lang="en-US" sz="2400" dirty="0" smtClean="0"/>
                    </a:p>
                  </a:txBody>
                  <a:tcPr marL="137159" marR="137159" marT="68579" marB="68579">
                    <a:solidFill>
                      <a:schemeClr val="accent2">
                        <a:lumMod val="20000"/>
                        <a:lumOff val="80000"/>
                      </a:schemeClr>
                    </a:solidFill>
                  </a:tcPr>
                </a:tc>
                <a:tc>
                  <a:txBody>
                    <a:bodyPr/>
                    <a:lstStyle/>
                    <a:p>
                      <a:pPr algn="ctr"/>
                      <a:r>
                        <a:rPr lang="en-US" sz="2400" dirty="0" smtClean="0"/>
                        <a:t>-</a:t>
                      </a:r>
                      <a:endParaRPr lang="en-US" sz="2400" dirty="0"/>
                    </a:p>
                  </a:txBody>
                  <a:tcPr marL="137159" marR="137159" marT="68579" marB="68579">
                    <a:solidFill>
                      <a:schemeClr val="accent2">
                        <a:lumMod val="20000"/>
                        <a:lumOff val="80000"/>
                      </a:schemeClr>
                    </a:solidFill>
                  </a:tcPr>
                </a:tc>
                <a:tc>
                  <a:txBody>
                    <a:bodyPr/>
                    <a:lstStyle/>
                    <a:p>
                      <a:pPr algn="ctr"/>
                      <a:r>
                        <a:rPr lang="en-US" sz="2400" dirty="0" smtClean="0"/>
                        <a:t>-</a:t>
                      </a:r>
                      <a:endParaRPr lang="en-US" sz="2400" dirty="0"/>
                    </a:p>
                  </a:txBody>
                  <a:tcPr marL="137159" marR="137159" marT="68579" marB="68579">
                    <a:solidFill>
                      <a:schemeClr val="accent2">
                        <a:lumMod val="20000"/>
                        <a:lumOff val="80000"/>
                      </a:schemeClr>
                    </a:solidFill>
                  </a:tcPr>
                </a:tc>
                <a:tc>
                  <a:txBody>
                    <a:bodyPr/>
                    <a:lstStyle/>
                    <a:p>
                      <a:pPr algn="ctr"/>
                      <a:r>
                        <a:rPr lang="en-US" sz="2400" dirty="0" smtClean="0"/>
                        <a:t>-</a:t>
                      </a:r>
                      <a:endParaRPr lang="en-US" sz="2400" dirty="0"/>
                    </a:p>
                  </a:txBody>
                  <a:tcPr marL="137159" marR="137159" marT="68579" marB="68579">
                    <a:solidFill>
                      <a:schemeClr val="accent2">
                        <a:lumMod val="20000"/>
                        <a:lumOff val="80000"/>
                      </a:schemeClr>
                    </a:solidFill>
                  </a:tcPr>
                </a:tc>
              </a:tr>
              <a:tr h="86867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400" b="0" dirty="0" smtClean="0"/>
                        <a:t>Built-in</a:t>
                      </a:r>
                      <a:r>
                        <a:rPr lang="en-US" sz="2400" b="0" baseline="0" dirty="0" smtClean="0"/>
                        <a:t> sync and share capability between storage systems and end-user devices</a:t>
                      </a:r>
                      <a:endParaRPr lang="en-US" sz="2400" b="0" dirty="0" smtClean="0"/>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solidFill>
                      <a:srgbClr val="E3F6F9"/>
                    </a:solidFill>
                  </a:tcPr>
                </a:tc>
                <a:tc>
                  <a:txBody>
                    <a:bodyPr/>
                    <a:lstStyle/>
                    <a:p>
                      <a:pPr algn="ctr"/>
                      <a:r>
                        <a:rPr lang="en-US" sz="2400" dirty="0" smtClean="0">
                          <a:sym typeface="Wingdings 2" panose="05020102010507070707" pitchFamily="18" charset="2"/>
                        </a:rPr>
                        <a:t></a:t>
                      </a:r>
                      <a:endParaRPr lang="en-US" sz="2400" dirty="0"/>
                    </a:p>
                  </a:txBody>
                  <a:tcPr marL="137159" marR="137159" marT="68579" marB="68579">
                    <a:solidFill>
                      <a:srgbClr val="E3F6F9"/>
                    </a:solidFill>
                  </a:tcPr>
                </a:tc>
                <a:tc>
                  <a:txBody>
                    <a:bodyPr/>
                    <a:lstStyle/>
                    <a:p>
                      <a:pPr algn="ctr"/>
                      <a:r>
                        <a:rPr lang="en-US" sz="2400" dirty="0" smtClean="0"/>
                        <a:t>-</a:t>
                      </a:r>
                      <a:endParaRPr lang="en-US" sz="2400" dirty="0"/>
                    </a:p>
                  </a:txBody>
                  <a:tcPr marL="137159" marR="137159" marT="68579" marB="68579">
                    <a:solidFill>
                      <a:srgbClr val="E3F6F9"/>
                    </a:solidFill>
                  </a:tcPr>
                </a:tc>
                <a:tc>
                  <a:txBody>
                    <a:bodyPr/>
                    <a:lstStyle/>
                    <a:p>
                      <a:pPr algn="ctr"/>
                      <a:r>
                        <a:rPr lang="en-US" sz="2400" dirty="0" smtClean="0"/>
                        <a:t>-</a:t>
                      </a:r>
                      <a:endParaRPr lang="en-US" sz="2400" dirty="0"/>
                    </a:p>
                  </a:txBody>
                  <a:tcPr marL="137159" marR="137159" marT="68579" marB="68579">
                    <a:solidFill>
                      <a:srgbClr val="E3F6F9"/>
                    </a:solidFill>
                  </a:tcPr>
                </a:tc>
                <a:tc>
                  <a:txBody>
                    <a:bodyPr/>
                    <a:lstStyle/>
                    <a:p>
                      <a:pPr algn="ctr"/>
                      <a:r>
                        <a:rPr lang="en-US" sz="2400" dirty="0" smtClean="0"/>
                        <a:t>-</a:t>
                      </a:r>
                      <a:endParaRPr lang="en-US" sz="2400" dirty="0"/>
                    </a:p>
                  </a:txBody>
                  <a:tcPr marL="137159" marR="137159" marT="68579" marB="68579">
                    <a:solidFill>
                      <a:srgbClr val="E3F6F9"/>
                    </a:solidFill>
                  </a:tcPr>
                </a:tc>
              </a:tr>
              <a:tr h="502918">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2400" b="1" dirty="0" smtClean="0"/>
                        <a:t>Cloud integration</a:t>
                      </a:r>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solidFill>
                      <a:schemeClr val="accent4">
                        <a:lumMod val="60000"/>
                        <a:lumOff val="40000"/>
                      </a:schemeClr>
                    </a:solidFill>
                  </a:tcPr>
                </a:tc>
                <a:tc>
                  <a:txBody>
                    <a:bodyPr/>
                    <a:lstStyle/>
                    <a:p>
                      <a:pPr algn="ctr"/>
                      <a:endParaRPr lang="en-US" sz="2400" dirty="0"/>
                    </a:p>
                  </a:txBody>
                  <a:tcPr marL="137159" marR="137159" marT="68579" marB="68579">
                    <a:solidFill>
                      <a:schemeClr val="accent4">
                        <a:lumMod val="60000"/>
                        <a:lumOff val="40000"/>
                      </a:schemeClr>
                    </a:solidFill>
                  </a:tcPr>
                </a:tc>
                <a:tc>
                  <a:txBody>
                    <a:bodyPr/>
                    <a:lstStyle/>
                    <a:p>
                      <a:pPr algn="ctr"/>
                      <a:endParaRPr lang="en-US" sz="2400" dirty="0"/>
                    </a:p>
                  </a:txBody>
                  <a:tcPr marL="137159" marR="137159" marT="68579" marB="68579">
                    <a:solidFill>
                      <a:schemeClr val="accent4">
                        <a:lumMod val="60000"/>
                        <a:lumOff val="40000"/>
                      </a:schemeClr>
                    </a:solidFill>
                  </a:tcPr>
                </a:tc>
                <a:tc>
                  <a:txBody>
                    <a:bodyPr/>
                    <a:lstStyle/>
                    <a:p>
                      <a:pPr algn="ctr"/>
                      <a:endParaRPr lang="en-US" sz="2400" dirty="0"/>
                    </a:p>
                  </a:txBody>
                  <a:tcPr marL="137159" marR="137159" marT="68579" marB="68579">
                    <a:solidFill>
                      <a:schemeClr val="accent4">
                        <a:lumMod val="60000"/>
                        <a:lumOff val="40000"/>
                      </a:schemeClr>
                    </a:solidFill>
                  </a:tcPr>
                </a:tc>
                <a:tc>
                  <a:txBody>
                    <a:bodyPr/>
                    <a:lstStyle/>
                    <a:p>
                      <a:pPr algn="ctr"/>
                      <a:endParaRPr lang="en-US" sz="2400" dirty="0"/>
                    </a:p>
                  </a:txBody>
                  <a:tcPr marL="137159" marR="137159" marT="68579" marB="68579">
                    <a:solidFill>
                      <a:schemeClr val="accent4">
                        <a:lumMod val="60000"/>
                        <a:lumOff val="40000"/>
                      </a:schemeClr>
                    </a:solidFill>
                  </a:tcPr>
                </a:tc>
              </a:tr>
              <a:tr h="502918">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400" b="0" dirty="0" smtClean="0"/>
                        <a:t>Replication</a:t>
                      </a:r>
                      <a:r>
                        <a:rPr lang="en-US" sz="2400" b="0" baseline="0" dirty="0" smtClean="0"/>
                        <a:t> with cloud instance</a:t>
                      </a:r>
                      <a:endParaRPr lang="en-US" sz="2400" b="0" dirty="0" smtClean="0"/>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solidFill>
                      <a:schemeClr val="accent4">
                        <a:lumMod val="20000"/>
                        <a:lumOff val="80000"/>
                      </a:schemeClr>
                    </a:solidFil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2400" dirty="0" smtClean="0">
                          <a:sym typeface="Wingdings 2" panose="05020102010507070707" pitchFamily="18" charset="2"/>
                        </a:rPr>
                        <a:t></a:t>
                      </a:r>
                      <a:endParaRPr lang="en-US" sz="2400" dirty="0" smtClean="0"/>
                    </a:p>
                  </a:txBody>
                  <a:tcPr marL="137159" marR="137159" marT="68579" marB="68579">
                    <a:solidFill>
                      <a:schemeClr val="accent4">
                        <a:lumMod val="20000"/>
                        <a:lumOff val="80000"/>
                      </a:schemeClr>
                    </a:solidFill>
                  </a:tcPr>
                </a:tc>
                <a:tc>
                  <a:txBody>
                    <a:bodyPr/>
                    <a:lstStyle/>
                    <a:p>
                      <a:pPr algn="ctr"/>
                      <a:r>
                        <a:rPr lang="en-US" sz="2400" dirty="0" smtClean="0"/>
                        <a:t>-</a:t>
                      </a:r>
                      <a:endParaRPr lang="en-US" sz="2400" dirty="0"/>
                    </a:p>
                  </a:txBody>
                  <a:tcPr marL="137159" marR="137159" marT="68579" marB="68579">
                    <a:solidFill>
                      <a:schemeClr val="accent4">
                        <a:lumMod val="20000"/>
                        <a:lumOff val="80000"/>
                      </a:schemeClr>
                    </a:solidFil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2400" dirty="0" smtClean="0">
                          <a:sym typeface="Wingdings 2" panose="05020102010507070707" pitchFamily="18" charset="2"/>
                        </a:rPr>
                        <a:t></a:t>
                      </a:r>
                      <a:endParaRPr lang="en-US" sz="2400" dirty="0" smtClean="0"/>
                    </a:p>
                  </a:txBody>
                  <a:tcPr marL="137159" marR="137159" marT="68579" marB="68579">
                    <a:solidFill>
                      <a:schemeClr val="accent4">
                        <a:lumMod val="20000"/>
                        <a:lumOff val="80000"/>
                      </a:schemeClr>
                    </a:solidFill>
                  </a:tcPr>
                </a:tc>
                <a:tc>
                  <a:txBody>
                    <a:bodyPr/>
                    <a:lstStyle/>
                    <a:p>
                      <a:pPr algn="ctr"/>
                      <a:r>
                        <a:rPr lang="en-US" sz="2400" dirty="0" smtClean="0"/>
                        <a:t>-</a:t>
                      </a:r>
                      <a:endParaRPr lang="en-US" sz="2400" dirty="0"/>
                    </a:p>
                  </a:txBody>
                  <a:tcPr marL="137159" marR="137159" marT="68579" marB="68579">
                    <a:solidFill>
                      <a:schemeClr val="accent4">
                        <a:lumMod val="20000"/>
                        <a:lumOff val="80000"/>
                      </a:schemeClr>
                    </a:solidFill>
                  </a:tcPr>
                </a:tc>
              </a:tr>
              <a:tr h="502918">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2400" b="1" dirty="0" smtClean="0">
                          <a:solidFill>
                            <a:srgbClr val="FFFFFF"/>
                          </a:solidFill>
                        </a:rPr>
                        <a:t>Fault Tolerance</a:t>
                      </a:r>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solidFill>
                      <a:srgbClr val="1D4658"/>
                    </a:solidFill>
                  </a:tcPr>
                </a:tc>
                <a:tc>
                  <a:txBody>
                    <a:bodyPr/>
                    <a:lstStyle/>
                    <a:p>
                      <a:pPr algn="ctr"/>
                      <a:endParaRPr lang="en-US" sz="2400" dirty="0">
                        <a:solidFill>
                          <a:srgbClr val="FFFFFF"/>
                        </a:solidFill>
                      </a:endParaRPr>
                    </a:p>
                  </a:txBody>
                  <a:tcPr marL="137159" marR="137159" marT="68579" marB="68579">
                    <a:solidFill>
                      <a:srgbClr val="1D4658"/>
                    </a:solidFill>
                  </a:tcPr>
                </a:tc>
                <a:tc>
                  <a:txBody>
                    <a:bodyPr/>
                    <a:lstStyle/>
                    <a:p>
                      <a:pPr algn="ctr"/>
                      <a:endParaRPr lang="en-US" sz="2400" dirty="0">
                        <a:solidFill>
                          <a:srgbClr val="FFFFFF"/>
                        </a:solidFill>
                      </a:endParaRPr>
                    </a:p>
                  </a:txBody>
                  <a:tcPr marL="137159" marR="137159" marT="68579" marB="68579">
                    <a:solidFill>
                      <a:srgbClr val="1D4658"/>
                    </a:solidFill>
                  </a:tcPr>
                </a:tc>
                <a:tc>
                  <a:txBody>
                    <a:bodyPr/>
                    <a:lstStyle/>
                    <a:p>
                      <a:pPr algn="ctr"/>
                      <a:endParaRPr lang="en-US" sz="2400" dirty="0">
                        <a:solidFill>
                          <a:srgbClr val="FFFFFF"/>
                        </a:solidFill>
                      </a:endParaRPr>
                    </a:p>
                  </a:txBody>
                  <a:tcPr marL="137159" marR="137159" marT="68579" marB="68579">
                    <a:solidFill>
                      <a:srgbClr val="1D4658"/>
                    </a:solidFill>
                  </a:tcPr>
                </a:tc>
                <a:tc>
                  <a:txBody>
                    <a:bodyPr/>
                    <a:lstStyle/>
                    <a:p>
                      <a:pPr algn="ctr"/>
                      <a:endParaRPr lang="en-US" sz="2400" dirty="0">
                        <a:solidFill>
                          <a:srgbClr val="FFFFFF"/>
                        </a:solidFill>
                      </a:endParaRPr>
                    </a:p>
                  </a:txBody>
                  <a:tcPr marL="137159" marR="137159" marT="68579" marB="68579">
                    <a:solidFill>
                      <a:srgbClr val="1D4658"/>
                    </a:solidFill>
                  </a:tcPr>
                </a:tc>
              </a:tr>
              <a:tr h="86867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400" b="0" dirty="0" smtClean="0"/>
                        <a:t>Number</a:t>
                      </a:r>
                      <a:r>
                        <a:rPr lang="en-US" sz="2400" b="0" baseline="0" dirty="0" smtClean="0"/>
                        <a:t> of Drive Failures Tolerated before losing data access</a:t>
                      </a:r>
                      <a:endParaRPr lang="en-US" sz="2400" b="0" dirty="0" smtClean="0"/>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400" dirty="0" smtClean="0"/>
                        <a:t>50% of Drives (2 from each peer set)</a:t>
                      </a:r>
                      <a:endParaRPr lang="en-US" sz="2400" dirty="0"/>
                    </a:p>
                  </a:txBody>
                  <a:tcPr marL="137159" marR="137159" marT="68579" marB="68579"/>
                </a:tc>
                <a:tc>
                  <a:txBody>
                    <a:bodyPr/>
                    <a:lstStyle/>
                    <a:p>
                      <a:pPr algn="ctr"/>
                      <a:r>
                        <a:rPr lang="en-US" sz="2400" dirty="0" smtClean="0"/>
                        <a:t>2 in RAID group</a:t>
                      </a:r>
                      <a:endParaRPr lang="en-US" sz="2400" dirty="0"/>
                    </a:p>
                  </a:txBody>
                  <a:tcPr marL="137159" marR="137159" marT="68579" marB="68579"/>
                </a:tc>
                <a:tc>
                  <a:txBody>
                    <a:bodyPr/>
                    <a:lstStyle/>
                    <a:p>
                      <a:pPr algn="ctr"/>
                      <a:r>
                        <a:rPr lang="en-US" sz="2400" dirty="0" smtClean="0"/>
                        <a:t>2 in RAID group</a:t>
                      </a:r>
                      <a:endParaRPr lang="en-US" sz="2400" dirty="0"/>
                    </a:p>
                  </a:txBody>
                  <a:tcPr marL="137159" marR="137159" marT="68579" marB="68579"/>
                </a:tc>
                <a:tc>
                  <a:txBody>
                    <a:bodyPr/>
                    <a:lstStyle/>
                    <a:p>
                      <a:pPr algn="ctr"/>
                      <a:r>
                        <a:rPr lang="en-US" sz="2400" dirty="0" smtClean="0"/>
                        <a:t>2 in storage pool</a:t>
                      </a:r>
                      <a:endParaRPr lang="en-US" sz="2400" dirty="0"/>
                    </a:p>
                  </a:txBody>
                  <a:tcPr marL="137159" marR="137159" marT="68579" marB="68579"/>
                </a:tc>
              </a:tr>
              <a:tr h="502918">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400" b="0" dirty="0" smtClean="0"/>
                        <a:t>Node</a:t>
                      </a:r>
                      <a:r>
                        <a:rPr lang="en-US" sz="2400" b="0" baseline="0" dirty="0" smtClean="0"/>
                        <a:t> Failures Tolerated</a:t>
                      </a:r>
                      <a:endParaRPr lang="en-US" sz="2400" b="0" dirty="0" smtClean="0"/>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400" dirty="0" err="1" smtClean="0"/>
                        <a:t>Upto</a:t>
                      </a:r>
                      <a:r>
                        <a:rPr lang="en-US" sz="2400" dirty="0" smtClean="0"/>
                        <a:t> 2</a:t>
                      </a:r>
                      <a:endParaRPr lang="en-US" sz="2400" dirty="0"/>
                    </a:p>
                  </a:txBody>
                  <a:tcPr marL="137159" marR="137159" marT="68579" marB="68579"/>
                </a:tc>
                <a:tc>
                  <a:txBody>
                    <a:bodyPr/>
                    <a:lstStyle/>
                    <a:p>
                      <a:pPr algn="ctr"/>
                      <a:r>
                        <a:rPr lang="en-US" sz="2400" dirty="0" err="1" smtClean="0"/>
                        <a:t>Upto</a:t>
                      </a:r>
                      <a:r>
                        <a:rPr lang="en-US" sz="2400" dirty="0" smtClean="0"/>
                        <a:t> 1 in HA pair</a:t>
                      </a:r>
                      <a:endParaRPr lang="en-US" sz="2400" dirty="0"/>
                    </a:p>
                  </a:txBody>
                  <a:tcPr marL="137159" marR="137159" marT="68579" marB="68579"/>
                </a:tc>
                <a:tc>
                  <a:txBody>
                    <a:bodyPr/>
                    <a:lstStyle/>
                    <a:p>
                      <a:pPr algn="ctr"/>
                      <a:r>
                        <a:rPr lang="en-US" sz="2400" dirty="0" err="1" smtClean="0"/>
                        <a:t>Upto</a:t>
                      </a:r>
                      <a:r>
                        <a:rPr lang="en-US" sz="2400" dirty="0" smtClean="0"/>
                        <a:t> 1 in HA pair</a:t>
                      </a:r>
                      <a:endParaRPr lang="en-US" sz="2400" dirty="0"/>
                    </a:p>
                  </a:txBody>
                  <a:tcPr marL="137159" marR="137159" marT="68579" marB="68579"/>
                </a:tc>
                <a:tc>
                  <a:txBody>
                    <a:bodyPr/>
                    <a:lstStyle/>
                    <a:p>
                      <a:pPr algn="ctr"/>
                      <a:r>
                        <a:rPr lang="en-US" sz="2400" dirty="0" smtClean="0"/>
                        <a:t>Varies</a:t>
                      </a:r>
                      <a:endParaRPr lang="en-US" sz="2400" dirty="0"/>
                    </a:p>
                  </a:txBody>
                  <a:tcPr marL="137159" marR="137159" marT="68579" marB="68579"/>
                </a:tc>
              </a:tr>
              <a:tr h="502918">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2400" b="1" dirty="0" smtClean="0">
                          <a:solidFill>
                            <a:srgbClr val="FFFFFF"/>
                          </a:solidFill>
                        </a:rPr>
                        <a:t>Replication</a:t>
                      </a:r>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solidFill>
                      <a:srgbClr val="1D4658"/>
                    </a:solidFill>
                  </a:tcPr>
                </a:tc>
                <a:tc>
                  <a:txBody>
                    <a:bodyPr/>
                    <a:lstStyle/>
                    <a:p>
                      <a:pPr algn="ctr"/>
                      <a:endParaRPr lang="en-US" sz="2400" dirty="0">
                        <a:solidFill>
                          <a:srgbClr val="FFFFFF"/>
                        </a:solidFill>
                      </a:endParaRPr>
                    </a:p>
                  </a:txBody>
                  <a:tcPr marL="137159" marR="137159" marT="68579" marB="68579">
                    <a:solidFill>
                      <a:srgbClr val="1D4658"/>
                    </a:solidFill>
                  </a:tcPr>
                </a:tc>
                <a:tc>
                  <a:txBody>
                    <a:bodyPr/>
                    <a:lstStyle/>
                    <a:p>
                      <a:pPr algn="ctr"/>
                      <a:endParaRPr lang="en-US" sz="2400" dirty="0">
                        <a:solidFill>
                          <a:srgbClr val="FFFFFF"/>
                        </a:solidFill>
                      </a:endParaRPr>
                    </a:p>
                  </a:txBody>
                  <a:tcPr marL="137159" marR="137159" marT="68579" marB="68579">
                    <a:solidFill>
                      <a:srgbClr val="1D4658"/>
                    </a:solidFill>
                  </a:tcPr>
                </a:tc>
                <a:tc>
                  <a:txBody>
                    <a:bodyPr/>
                    <a:lstStyle/>
                    <a:p>
                      <a:pPr algn="ctr"/>
                      <a:endParaRPr lang="en-US" sz="2400" dirty="0">
                        <a:solidFill>
                          <a:srgbClr val="FFFFFF"/>
                        </a:solidFill>
                      </a:endParaRPr>
                    </a:p>
                  </a:txBody>
                  <a:tcPr marL="137159" marR="137159" marT="68579" marB="68579">
                    <a:solidFill>
                      <a:srgbClr val="1D4658"/>
                    </a:solidFill>
                  </a:tcPr>
                </a:tc>
                <a:tc>
                  <a:txBody>
                    <a:bodyPr/>
                    <a:lstStyle/>
                    <a:p>
                      <a:pPr algn="ctr"/>
                      <a:endParaRPr lang="en-US" sz="2400" dirty="0">
                        <a:solidFill>
                          <a:srgbClr val="FFFFFF"/>
                        </a:solidFill>
                      </a:endParaRPr>
                    </a:p>
                  </a:txBody>
                  <a:tcPr marL="137159" marR="137159" marT="68579" marB="68579">
                    <a:solidFill>
                      <a:srgbClr val="1D4658"/>
                    </a:solidFill>
                  </a:tcPr>
                </a:tc>
              </a:tr>
              <a:tr h="502918">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400" b="0" dirty="0" smtClean="0"/>
                        <a:t>Continuous Replication</a:t>
                      </a:r>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400" dirty="0" smtClean="0">
                          <a:sym typeface="Wingdings 2" panose="05020102010507070707" pitchFamily="18" charset="2"/>
                        </a:rPr>
                        <a:t></a:t>
                      </a:r>
                      <a:endParaRPr lang="en-US" sz="2400" dirty="0"/>
                    </a:p>
                  </a:txBody>
                  <a:tcPr marL="137159" marR="137159" marT="68579" marB="68579"/>
                </a:tc>
                <a:tc>
                  <a:txBody>
                    <a:bodyPr/>
                    <a:lstStyle/>
                    <a:p>
                      <a:pPr algn="ctr"/>
                      <a:r>
                        <a:rPr lang="en-US" sz="2400" dirty="0" smtClean="0">
                          <a:sym typeface="Wingdings 2" panose="05020102010507070707" pitchFamily="18" charset="2"/>
                        </a:rPr>
                        <a:t></a:t>
                      </a:r>
                      <a:endParaRPr lang="en-US" sz="2400" dirty="0"/>
                    </a:p>
                  </a:txBody>
                  <a:tcPr marL="137159" marR="137159" marT="68579" marB="68579"/>
                </a:tc>
                <a:tc>
                  <a:txBody>
                    <a:bodyPr/>
                    <a:lstStyle/>
                    <a:p>
                      <a:pPr algn="ctr"/>
                      <a:r>
                        <a:rPr lang="en-US" sz="2400" dirty="0" smtClean="0">
                          <a:sym typeface="Wingdings 2" panose="05020102010507070707" pitchFamily="18" charset="2"/>
                        </a:rPr>
                        <a:t></a:t>
                      </a:r>
                      <a:endParaRPr lang="en-US" sz="2400" dirty="0"/>
                    </a:p>
                  </a:txBody>
                  <a:tcPr marL="137159" marR="137159" marT="68579" marB="68579"/>
                </a:tc>
                <a:tc>
                  <a:txBody>
                    <a:bodyPr/>
                    <a:lstStyle/>
                    <a:p>
                      <a:pPr algn="ctr"/>
                      <a:r>
                        <a:rPr lang="en-US" sz="2400" dirty="0" smtClean="0">
                          <a:sym typeface="Wingdings 2" panose="05020102010507070707" pitchFamily="18" charset="2"/>
                        </a:rPr>
                        <a:t></a:t>
                      </a:r>
                      <a:endParaRPr lang="en-US" sz="2400" dirty="0"/>
                    </a:p>
                  </a:txBody>
                  <a:tcPr marL="137159" marR="137159" marT="68579" marB="68579"/>
                </a:tc>
              </a:tr>
              <a:tr h="502918">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400" b="0" dirty="0" smtClean="0"/>
                        <a:t>High</a:t>
                      </a:r>
                      <a:r>
                        <a:rPr lang="en-US" sz="2400" b="0" baseline="0" dirty="0" smtClean="0"/>
                        <a:t> Performance – Near Sync</a:t>
                      </a:r>
                      <a:endParaRPr lang="en-US" sz="2400" b="0" dirty="0" smtClean="0"/>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400" dirty="0" smtClean="0">
                          <a:sym typeface="Wingdings 2" panose="05020102010507070707" pitchFamily="18" charset="2"/>
                        </a:rPr>
                        <a:t></a:t>
                      </a:r>
                      <a:endParaRPr lang="en-US" sz="2400" dirty="0"/>
                    </a:p>
                  </a:txBody>
                  <a:tcPr marL="137159" marR="137159" marT="68579" marB="68579"/>
                </a:tc>
                <a:tc>
                  <a:txBody>
                    <a:bodyPr/>
                    <a:lstStyle/>
                    <a:p>
                      <a:pPr algn="ctr"/>
                      <a:r>
                        <a:rPr lang="en-US" sz="2400" dirty="0" smtClean="0"/>
                        <a:t>-</a:t>
                      </a:r>
                      <a:endParaRPr lang="en-US" sz="2400" dirty="0"/>
                    </a:p>
                  </a:txBody>
                  <a:tcPr marL="137159" marR="137159" marT="68579" marB="68579"/>
                </a:tc>
                <a:tc>
                  <a:txBody>
                    <a:bodyPr/>
                    <a:lstStyle/>
                    <a:p>
                      <a:pPr algn="ctr"/>
                      <a:r>
                        <a:rPr lang="en-US" sz="2400" dirty="0" smtClean="0">
                          <a:sym typeface="Wingdings 2" panose="05020102010507070707" pitchFamily="18" charset="2"/>
                        </a:rPr>
                        <a:t></a:t>
                      </a:r>
                      <a:endParaRPr lang="en-US" sz="2400" dirty="0"/>
                    </a:p>
                  </a:txBody>
                  <a:tcPr marL="137159" marR="137159" marT="68579" marB="68579"/>
                </a:tc>
                <a:tc>
                  <a:txBody>
                    <a:bodyPr/>
                    <a:lstStyle/>
                    <a:p>
                      <a:pPr algn="ctr"/>
                      <a:r>
                        <a:rPr lang="en-US" sz="2400" dirty="0" smtClean="0"/>
                        <a:t>-</a:t>
                      </a:r>
                      <a:endParaRPr lang="en-US" sz="2400" dirty="0"/>
                    </a:p>
                  </a:txBody>
                  <a:tcPr marL="137159" marR="137159" marT="68579" marB="68579"/>
                </a:tc>
              </a:tr>
              <a:tr h="868679">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2400" b="1" dirty="0" smtClean="0"/>
                        <a:t>Seamles</a:t>
                      </a:r>
                      <a:r>
                        <a:rPr lang="en-US" sz="2400" b="1" baseline="0" dirty="0" smtClean="0"/>
                        <a:t>s integration between </a:t>
                      </a:r>
                      <a:r>
                        <a:rPr lang="en-US" sz="2400" b="1" dirty="0" smtClean="0"/>
                        <a:t>Remote Office &amp; Central Data Center Solutions</a:t>
                      </a:r>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solidFill>
                      <a:schemeClr val="accent4">
                        <a:lumMod val="40000"/>
                        <a:lumOff val="60000"/>
                      </a:schemeClr>
                    </a:solidFill>
                  </a:tcPr>
                </a:tc>
                <a:tc>
                  <a:txBody>
                    <a:bodyPr/>
                    <a:lstStyle/>
                    <a:p>
                      <a:pPr algn="ctr"/>
                      <a:endParaRPr lang="en-US" sz="2400" dirty="0"/>
                    </a:p>
                  </a:txBody>
                  <a:tcPr marL="137159" marR="137159" marT="68579" marB="68579">
                    <a:solidFill>
                      <a:schemeClr val="accent4">
                        <a:lumMod val="40000"/>
                        <a:lumOff val="60000"/>
                      </a:schemeClr>
                    </a:solidFill>
                  </a:tcPr>
                </a:tc>
                <a:tc>
                  <a:txBody>
                    <a:bodyPr/>
                    <a:lstStyle/>
                    <a:p>
                      <a:pPr algn="ctr"/>
                      <a:endParaRPr lang="en-US" sz="2400" dirty="0"/>
                    </a:p>
                  </a:txBody>
                  <a:tcPr marL="137159" marR="137159" marT="68579" marB="68579">
                    <a:solidFill>
                      <a:schemeClr val="accent4">
                        <a:lumMod val="40000"/>
                        <a:lumOff val="60000"/>
                      </a:schemeClr>
                    </a:solidFill>
                  </a:tcPr>
                </a:tc>
                <a:tc>
                  <a:txBody>
                    <a:bodyPr/>
                    <a:lstStyle/>
                    <a:p>
                      <a:pPr algn="ctr"/>
                      <a:endParaRPr lang="en-US" sz="2400" dirty="0"/>
                    </a:p>
                  </a:txBody>
                  <a:tcPr marL="137159" marR="137159" marT="68579" marB="68579">
                    <a:solidFill>
                      <a:schemeClr val="accent4">
                        <a:lumMod val="40000"/>
                        <a:lumOff val="60000"/>
                      </a:schemeClr>
                    </a:solidFill>
                  </a:tcPr>
                </a:tc>
                <a:tc>
                  <a:txBody>
                    <a:bodyPr/>
                    <a:lstStyle/>
                    <a:p>
                      <a:pPr algn="ctr"/>
                      <a:endParaRPr lang="en-US" sz="2400" dirty="0"/>
                    </a:p>
                  </a:txBody>
                  <a:tcPr marL="137159" marR="137159" marT="68579" marB="68579">
                    <a:solidFill>
                      <a:schemeClr val="accent4">
                        <a:lumMod val="40000"/>
                        <a:lumOff val="60000"/>
                      </a:schemeClr>
                    </a:solidFill>
                  </a:tcPr>
                </a:tc>
              </a:tr>
              <a:tr h="502918">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400" b="0" dirty="0" smtClean="0"/>
                        <a:t>Data</a:t>
                      </a:r>
                      <a:r>
                        <a:rPr lang="en-US" sz="2400" b="0" baseline="0" dirty="0" smtClean="0"/>
                        <a:t> Replication between different storage products </a:t>
                      </a:r>
                      <a:endParaRPr lang="en-US" sz="2400" b="0" dirty="0" smtClean="0"/>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400" dirty="0" smtClean="0">
                          <a:sym typeface="Wingdings 2" panose="05020102010507070707" pitchFamily="18" charset="2"/>
                        </a:rPr>
                        <a:t></a:t>
                      </a:r>
                      <a:endParaRPr lang="en-US" sz="2400" dirty="0"/>
                    </a:p>
                  </a:txBody>
                  <a:tcPr marL="137159" marR="137159" marT="68579" marB="68579"/>
                </a:tc>
                <a:tc>
                  <a:txBody>
                    <a:bodyPr/>
                    <a:lstStyle/>
                    <a:p>
                      <a:pPr marL="0" indent="0" algn="ctr">
                        <a:buFont typeface="Arial" panose="020B0604020202020204" pitchFamily="34" charset="0"/>
                        <a:buNone/>
                      </a:pPr>
                      <a:r>
                        <a:rPr lang="en-US" sz="2400" dirty="0" smtClean="0"/>
                        <a:t>-</a:t>
                      </a:r>
                      <a:endParaRPr lang="en-US" sz="2400" dirty="0"/>
                    </a:p>
                  </a:txBody>
                  <a:tcPr marL="137159" marR="137159" marT="68579" marB="68579"/>
                </a:tc>
                <a:tc>
                  <a:txBody>
                    <a:bodyPr/>
                    <a:lstStyle/>
                    <a:p>
                      <a:pPr marL="0" indent="0" algn="ctr">
                        <a:buFont typeface="Arial" panose="020B0604020202020204" pitchFamily="34" charset="0"/>
                        <a:buNone/>
                      </a:pPr>
                      <a:r>
                        <a:rPr lang="en-US" sz="2400" dirty="0" smtClean="0"/>
                        <a:t>-</a:t>
                      </a:r>
                      <a:endParaRPr lang="en-US" sz="2400" dirty="0"/>
                    </a:p>
                  </a:txBody>
                  <a:tcPr marL="137159" marR="137159" marT="68579" marB="68579"/>
                </a:tc>
                <a:tc>
                  <a:txBody>
                    <a:bodyPr/>
                    <a:lstStyle/>
                    <a:p>
                      <a:pPr marL="0" indent="0" algn="ctr">
                        <a:buFont typeface="Arial" panose="020B0604020202020204" pitchFamily="34" charset="0"/>
                        <a:buNone/>
                      </a:pPr>
                      <a:r>
                        <a:rPr lang="en-US" sz="2400" dirty="0" smtClean="0"/>
                        <a:t>-</a:t>
                      </a:r>
                      <a:endParaRPr lang="en-US" sz="2400" dirty="0"/>
                    </a:p>
                  </a:txBody>
                  <a:tcPr marL="137159" marR="137159" marT="68579" marB="68579"/>
                </a:tc>
              </a:tr>
              <a:tr h="86867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400" b="0" dirty="0" smtClean="0"/>
                        <a:t>Single management between</a:t>
                      </a:r>
                      <a:r>
                        <a:rPr lang="en-US" sz="2400" b="0" baseline="0" dirty="0" smtClean="0"/>
                        <a:t> entry NAS, ROBO and cloud based instances</a:t>
                      </a:r>
                      <a:endParaRPr lang="en-US" sz="2400" b="0" dirty="0" smtClean="0"/>
                    </a:p>
                  </a:txBody>
                  <a:tcPr marL="137159" marR="137159" marT="68579" marB="68579" anchor="ctr">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2400" dirty="0" smtClean="0">
                          <a:sym typeface="Wingdings 2" panose="05020102010507070707" pitchFamily="18" charset="2"/>
                        </a:rPr>
                        <a:t></a:t>
                      </a:r>
                      <a:endParaRPr lang="en-US" sz="2400" dirty="0"/>
                    </a:p>
                  </a:txBody>
                  <a:tcPr marL="137159" marR="137159" marT="68579" marB="68579"/>
                </a:tc>
                <a:tc>
                  <a:txBody>
                    <a:bodyPr/>
                    <a:lstStyle/>
                    <a:p>
                      <a:pPr marL="0" indent="0" algn="ctr">
                        <a:buFont typeface="Arial" panose="020B0604020202020204" pitchFamily="34" charset="0"/>
                        <a:buNone/>
                      </a:pPr>
                      <a:r>
                        <a:rPr lang="en-US" sz="2400" dirty="0" smtClean="0"/>
                        <a:t>-</a:t>
                      </a:r>
                      <a:endParaRPr lang="en-US" sz="2400" dirty="0"/>
                    </a:p>
                  </a:txBody>
                  <a:tcPr marL="137159" marR="137159" marT="68579" marB="68579"/>
                </a:tc>
                <a:tc>
                  <a:txBody>
                    <a:bodyPr/>
                    <a:lstStyle/>
                    <a:p>
                      <a:pPr marL="0" indent="0" algn="ctr">
                        <a:buFont typeface="Arial" panose="020B0604020202020204" pitchFamily="34" charset="0"/>
                        <a:buNone/>
                      </a:pPr>
                      <a:r>
                        <a:rPr lang="en-US" sz="2400" dirty="0" smtClean="0"/>
                        <a:t>-</a:t>
                      </a:r>
                      <a:endParaRPr lang="en-US" sz="2400" dirty="0"/>
                    </a:p>
                  </a:txBody>
                  <a:tcPr marL="137159" marR="137159" marT="68579" marB="68579"/>
                </a:tc>
                <a:tc>
                  <a:txBody>
                    <a:bodyPr/>
                    <a:lstStyle/>
                    <a:p>
                      <a:pPr marL="0" indent="0" algn="ctr">
                        <a:buFont typeface="Arial" panose="020B0604020202020204" pitchFamily="34" charset="0"/>
                        <a:buNone/>
                      </a:pPr>
                      <a:r>
                        <a:rPr lang="en-US" sz="2400" dirty="0" smtClean="0"/>
                        <a:t>-</a:t>
                      </a:r>
                      <a:endParaRPr lang="en-US" sz="2400" dirty="0"/>
                    </a:p>
                  </a:txBody>
                  <a:tcPr marL="137159" marR="137159" marT="68579" marB="68579"/>
                </a:tc>
              </a:tr>
            </a:tbl>
          </a:graphicData>
        </a:graphic>
      </p:graphicFrame>
    </p:spTree>
    <p:extLst>
      <p:ext uri="{BB962C8B-B14F-4D97-AF65-F5344CB8AC3E}">
        <p14:creationId xmlns:p14="http://schemas.microsoft.com/office/powerpoint/2010/main" val="168476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mt="21000"/>
          </a:blip>
          <a:stretch>
            <a:fillRect/>
          </a:stretch>
        </p:blipFill>
        <p:spPr>
          <a:xfrm>
            <a:off x="11" y="830935"/>
            <a:ext cx="24377650" cy="10543186"/>
          </a:xfrm>
          <a:prstGeom prst="rect">
            <a:avLst/>
          </a:prstGeom>
        </p:spPr>
      </p:pic>
      <p:sp>
        <p:nvSpPr>
          <p:cNvPr id="4" name="Left Brace 3"/>
          <p:cNvSpPr/>
          <p:nvPr/>
        </p:nvSpPr>
        <p:spPr>
          <a:xfrm rot="5400000">
            <a:off x="10809276" y="-3733176"/>
            <a:ext cx="2759119" cy="24377652"/>
          </a:xfrm>
          <a:prstGeom prst="leftBrace">
            <a:avLst>
              <a:gd name="adj1" fmla="val 8333"/>
              <a:gd name="adj2" fmla="val 50260"/>
            </a:avLst>
          </a:prstGeom>
          <a:ln w="76200" cmpd="sng">
            <a:solidFill>
              <a:schemeClr val="accent4"/>
            </a:solidFill>
          </a:ln>
          <a:effectLst>
            <a:outerShdw blurRad="76200" dir="13500000" sy="23000" kx="1200000" algn="br" rotWithShape="0">
              <a:prstClr val="black">
                <a:alpha val="20000"/>
              </a:prstClr>
            </a:outerShdw>
          </a:effectLst>
        </p:spPr>
        <p:style>
          <a:lnRef idx="2">
            <a:schemeClr val="accent1"/>
          </a:lnRef>
          <a:fillRef idx="0">
            <a:schemeClr val="accent1"/>
          </a:fillRef>
          <a:effectRef idx="1">
            <a:schemeClr val="accent1"/>
          </a:effectRef>
          <a:fontRef idx="minor">
            <a:schemeClr val="tx1"/>
          </a:fontRef>
        </p:style>
        <p:txBody>
          <a:bodyPr lIns="178888" tIns="89443" rIns="178888" bIns="89443" spcCol="0" rtlCol="0" anchor="ctr"/>
          <a:lstStyle/>
          <a:p>
            <a:pPr algn="ctr" defTabSz="1822596"/>
            <a:endParaRPr lang="en-US" sz="3500">
              <a:solidFill>
                <a:srgbClr val="808080"/>
              </a:solidFill>
              <a:latin typeface="Calibri"/>
            </a:endParaRPr>
          </a:p>
        </p:txBody>
      </p:sp>
      <p:sp>
        <p:nvSpPr>
          <p:cNvPr id="5" name="Right Arrow 4"/>
          <p:cNvSpPr/>
          <p:nvPr/>
        </p:nvSpPr>
        <p:spPr>
          <a:xfrm rot="16200000">
            <a:off x="11386863" y="6390244"/>
            <a:ext cx="1530157" cy="2594944"/>
          </a:xfrm>
          <a:prstGeom prst="rightArrow">
            <a:avLst/>
          </a:prstGeom>
          <a:solidFill>
            <a:schemeClr val="accent4"/>
          </a:solidFill>
          <a:ln>
            <a:solidFill>
              <a:srgbClr val="DF7A1C"/>
            </a:solidFill>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178888" tIns="89443" rIns="178888" bIns="89443" spcCol="0" rtlCol="0" anchor="ctr"/>
          <a:lstStyle/>
          <a:p>
            <a:pPr algn="ctr" defTabSz="1822596"/>
            <a:endParaRPr lang="en-US" sz="3500">
              <a:solidFill>
                <a:prstClr val="white"/>
              </a:solidFill>
              <a:latin typeface="Calibri"/>
            </a:endParaRPr>
          </a:p>
        </p:txBody>
      </p:sp>
      <p:sp>
        <p:nvSpPr>
          <p:cNvPr id="6" name="Left Brace 5"/>
          <p:cNvSpPr/>
          <p:nvPr/>
        </p:nvSpPr>
        <p:spPr>
          <a:xfrm rot="16200000" flipV="1">
            <a:off x="10809278" y="-6843674"/>
            <a:ext cx="2759119" cy="24377652"/>
          </a:xfrm>
          <a:prstGeom prst="leftBrace">
            <a:avLst>
              <a:gd name="adj1" fmla="val 8333"/>
              <a:gd name="adj2" fmla="val 50260"/>
            </a:avLst>
          </a:prstGeom>
          <a:noFill/>
          <a:ln w="76200" cmpd="sng">
            <a:solidFill>
              <a:schemeClr val="accent3"/>
            </a:solidFill>
          </a:ln>
          <a:effectLst>
            <a:outerShdw blurRad="76200" dir="13500000" sy="23000" kx="1200000" algn="br" rotWithShape="0">
              <a:prstClr val="black">
                <a:alpha val="20000"/>
              </a:prstClr>
            </a:outerShdw>
          </a:effectLst>
        </p:spPr>
        <p:style>
          <a:lnRef idx="2">
            <a:schemeClr val="accent1"/>
          </a:lnRef>
          <a:fillRef idx="0">
            <a:schemeClr val="accent1"/>
          </a:fillRef>
          <a:effectRef idx="1">
            <a:schemeClr val="accent1"/>
          </a:effectRef>
          <a:fontRef idx="minor">
            <a:schemeClr val="tx1"/>
          </a:fontRef>
        </p:style>
        <p:txBody>
          <a:bodyPr lIns="178888" tIns="89443" rIns="178888" bIns="89443" spcCol="0" rtlCol="0" anchor="ctr"/>
          <a:lstStyle/>
          <a:p>
            <a:pPr algn="ctr" defTabSz="1822596"/>
            <a:endParaRPr lang="en-US" sz="3500">
              <a:solidFill>
                <a:srgbClr val="808080"/>
              </a:solidFill>
              <a:latin typeface="Calibri"/>
            </a:endParaRPr>
          </a:p>
        </p:txBody>
      </p:sp>
      <p:sp>
        <p:nvSpPr>
          <p:cNvPr id="7" name="Right Arrow 6"/>
          <p:cNvSpPr/>
          <p:nvPr/>
        </p:nvSpPr>
        <p:spPr>
          <a:xfrm rot="5400000" flipV="1">
            <a:off x="11386865" y="4803070"/>
            <a:ext cx="1530157" cy="2594944"/>
          </a:xfrm>
          <a:prstGeom prst="rightArrow">
            <a:avLst/>
          </a:prstGeom>
          <a:solidFill>
            <a:schemeClr val="accent3"/>
          </a:solidFill>
          <a:ln w="76200" cmpd="sng">
            <a:solidFill>
              <a:schemeClr val="accent3"/>
            </a:solidFill>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178888" tIns="89443" rIns="178888" bIns="89443" spcCol="0" rtlCol="0" anchor="ctr"/>
          <a:lstStyle/>
          <a:p>
            <a:pPr algn="ctr" defTabSz="1822596"/>
            <a:endParaRPr lang="en-US" sz="3500">
              <a:solidFill>
                <a:prstClr val="white"/>
              </a:solidFill>
              <a:latin typeface="Calibri"/>
            </a:endParaRPr>
          </a:p>
        </p:txBody>
      </p:sp>
      <p:grpSp>
        <p:nvGrpSpPr>
          <p:cNvPr id="34" name="Group 33"/>
          <p:cNvGrpSpPr/>
          <p:nvPr/>
        </p:nvGrpSpPr>
        <p:grpSpPr>
          <a:xfrm>
            <a:off x="-83388" y="8609973"/>
            <a:ext cx="6666586" cy="3611667"/>
            <a:chOff x="-42542" y="4390676"/>
            <a:chExt cx="3401018" cy="1841783"/>
          </a:xfrm>
        </p:grpSpPr>
        <p:sp>
          <p:nvSpPr>
            <p:cNvPr id="24" name="Rectangle 23"/>
            <p:cNvSpPr/>
            <p:nvPr/>
          </p:nvSpPr>
          <p:spPr>
            <a:xfrm>
              <a:off x="291764" y="4390676"/>
              <a:ext cx="2724912" cy="1755648"/>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489976" y="4488158"/>
              <a:ext cx="2459736" cy="1243584"/>
            </a:xfrm>
            <a:prstGeom prst="rect">
              <a:avLst/>
            </a:prstGeom>
            <a:blipFill rotWithShape="1">
              <a:blip r:embed="rId3"/>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26" name="Freeform 25"/>
            <p:cNvSpPr/>
            <p:nvPr/>
          </p:nvSpPr>
          <p:spPr>
            <a:xfrm>
              <a:off x="-42542" y="5690321"/>
              <a:ext cx="3401018" cy="542138"/>
            </a:xfrm>
            <a:custGeom>
              <a:avLst/>
              <a:gdLst>
                <a:gd name="connsiteX0" fmla="*/ 0 w 2269729"/>
                <a:gd name="connsiteY0" fmla="*/ 0 h 542138"/>
                <a:gd name="connsiteX1" fmla="*/ 2269729 w 2269729"/>
                <a:gd name="connsiteY1" fmla="*/ 0 h 542138"/>
                <a:gd name="connsiteX2" fmla="*/ 2269729 w 2269729"/>
                <a:gd name="connsiteY2" fmla="*/ 542138 h 542138"/>
                <a:gd name="connsiteX3" fmla="*/ 0 w 2269729"/>
                <a:gd name="connsiteY3" fmla="*/ 542138 h 542138"/>
                <a:gd name="connsiteX4" fmla="*/ 0 w 2269729"/>
                <a:gd name="connsiteY4" fmla="*/ 0 h 542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729" h="542138">
                  <a:moveTo>
                    <a:pt x="0" y="0"/>
                  </a:moveTo>
                  <a:lnTo>
                    <a:pt x="2269729" y="0"/>
                  </a:lnTo>
                  <a:lnTo>
                    <a:pt x="2269729" y="542138"/>
                  </a:lnTo>
                  <a:lnTo>
                    <a:pt x="0" y="542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algn="ctr" defTabSz="1305011">
                <a:lnSpc>
                  <a:spcPct val="90000"/>
                </a:lnSpc>
                <a:spcBef>
                  <a:spcPct val="0"/>
                </a:spcBef>
                <a:spcAft>
                  <a:spcPct val="35000"/>
                </a:spcAft>
              </a:pPr>
              <a:r>
                <a:rPr lang="en-US" sz="2900" dirty="0">
                  <a:solidFill>
                    <a:srgbClr val="808080">
                      <a:hueOff val="0"/>
                      <a:satOff val="0"/>
                      <a:lumOff val="0"/>
                      <a:alphaOff val="0"/>
                    </a:srgbClr>
                  </a:solidFill>
                  <a:latin typeface="Calibri"/>
                </a:rPr>
                <a:t>Legacy Apps &amp; Aging Infrastructure</a:t>
              </a:r>
            </a:p>
          </p:txBody>
        </p:sp>
      </p:grpSp>
      <p:grpSp>
        <p:nvGrpSpPr>
          <p:cNvPr id="33" name="Group 32"/>
          <p:cNvGrpSpPr/>
          <p:nvPr/>
        </p:nvGrpSpPr>
        <p:grpSpPr>
          <a:xfrm>
            <a:off x="9895571" y="8609952"/>
            <a:ext cx="5341299" cy="3611669"/>
            <a:chOff x="5546017" y="4390676"/>
            <a:chExt cx="2724912" cy="1841784"/>
          </a:xfrm>
        </p:grpSpPr>
        <p:sp>
          <p:nvSpPr>
            <p:cNvPr id="27" name="Rectangle 26"/>
            <p:cNvSpPr/>
            <p:nvPr/>
          </p:nvSpPr>
          <p:spPr>
            <a:xfrm>
              <a:off x="5546017" y="4390676"/>
              <a:ext cx="2724912" cy="1755648"/>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8" name="Rectangle 27"/>
            <p:cNvSpPr/>
            <p:nvPr/>
          </p:nvSpPr>
          <p:spPr>
            <a:xfrm>
              <a:off x="5673889" y="4470993"/>
              <a:ext cx="2459736" cy="1243584"/>
            </a:xfrm>
            <a:prstGeom prst="rect">
              <a:avLst/>
            </a:prstGeom>
            <a:blipFill rotWithShape="1">
              <a:blip r:embed="rId4"/>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29" name="Freeform 28"/>
            <p:cNvSpPr/>
            <p:nvPr/>
          </p:nvSpPr>
          <p:spPr>
            <a:xfrm>
              <a:off x="5673889" y="5690322"/>
              <a:ext cx="2301670" cy="542138"/>
            </a:xfrm>
            <a:custGeom>
              <a:avLst/>
              <a:gdLst>
                <a:gd name="connsiteX0" fmla="*/ 0 w 1536060"/>
                <a:gd name="connsiteY0" fmla="*/ 0 h 542138"/>
                <a:gd name="connsiteX1" fmla="*/ 1536060 w 1536060"/>
                <a:gd name="connsiteY1" fmla="*/ 0 h 542138"/>
                <a:gd name="connsiteX2" fmla="*/ 1536060 w 1536060"/>
                <a:gd name="connsiteY2" fmla="*/ 542138 h 542138"/>
                <a:gd name="connsiteX3" fmla="*/ 0 w 1536060"/>
                <a:gd name="connsiteY3" fmla="*/ 542138 h 542138"/>
                <a:gd name="connsiteX4" fmla="*/ 0 w 1536060"/>
                <a:gd name="connsiteY4" fmla="*/ 0 h 542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060" h="542138">
                  <a:moveTo>
                    <a:pt x="0" y="0"/>
                  </a:moveTo>
                  <a:lnTo>
                    <a:pt x="1536060" y="0"/>
                  </a:lnTo>
                  <a:lnTo>
                    <a:pt x="1536060" y="542138"/>
                  </a:lnTo>
                  <a:lnTo>
                    <a:pt x="0" y="542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algn="ctr" defTabSz="1305011">
                <a:lnSpc>
                  <a:spcPct val="90000"/>
                </a:lnSpc>
                <a:spcBef>
                  <a:spcPct val="0"/>
                </a:spcBef>
                <a:spcAft>
                  <a:spcPct val="35000"/>
                </a:spcAft>
              </a:pPr>
              <a:r>
                <a:rPr lang="en-US" sz="2900" dirty="0">
                  <a:solidFill>
                    <a:srgbClr val="808080">
                      <a:hueOff val="0"/>
                      <a:satOff val="0"/>
                      <a:lumOff val="0"/>
                      <a:alphaOff val="0"/>
                    </a:srgbClr>
                  </a:solidFill>
                  <a:latin typeface="Calibri"/>
                </a:rPr>
                <a:t>Management Complexity</a:t>
              </a:r>
            </a:p>
          </p:txBody>
        </p:sp>
      </p:grpSp>
      <p:grpSp>
        <p:nvGrpSpPr>
          <p:cNvPr id="35" name="Group 34"/>
          <p:cNvGrpSpPr/>
          <p:nvPr/>
        </p:nvGrpSpPr>
        <p:grpSpPr>
          <a:xfrm>
            <a:off x="18691871" y="8677268"/>
            <a:ext cx="5341299" cy="3442760"/>
            <a:chOff x="9535812" y="4425004"/>
            <a:chExt cx="2724912" cy="1755648"/>
          </a:xfrm>
        </p:grpSpPr>
        <p:sp>
          <p:nvSpPr>
            <p:cNvPr id="30" name="Rectangle 29"/>
            <p:cNvSpPr/>
            <p:nvPr/>
          </p:nvSpPr>
          <p:spPr>
            <a:xfrm>
              <a:off x="9535812" y="4425004"/>
              <a:ext cx="2724912" cy="1755648"/>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1" name="Rectangle 30"/>
            <p:cNvSpPr/>
            <p:nvPr/>
          </p:nvSpPr>
          <p:spPr>
            <a:xfrm>
              <a:off x="9663683" y="4505321"/>
              <a:ext cx="2459736" cy="1243584"/>
            </a:xfrm>
            <a:prstGeom prst="rect">
              <a:avLst/>
            </a:prstGeom>
            <a:blipFill rotWithShape="1">
              <a:blip r:embed="rId5" cstate="print">
                <a:extLst>
                  <a:ext uri="{28A0092B-C50C-407E-A947-70E740481C1C}">
                    <a14:useLocalDpi xmlns:a14="http://schemas.microsoft.com/office/drawing/2010/main"/>
                  </a:ext>
                </a:extLst>
              </a:blip>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grpSp>
      <p:sp>
        <p:nvSpPr>
          <p:cNvPr id="32" name="Freeform 31"/>
          <p:cNvSpPr/>
          <p:nvPr/>
        </p:nvSpPr>
        <p:spPr>
          <a:xfrm>
            <a:off x="18942494" y="11225825"/>
            <a:ext cx="4511673" cy="1063112"/>
          </a:xfrm>
          <a:custGeom>
            <a:avLst/>
            <a:gdLst>
              <a:gd name="connsiteX0" fmla="*/ 0 w 1536060"/>
              <a:gd name="connsiteY0" fmla="*/ 0 h 542138"/>
              <a:gd name="connsiteX1" fmla="*/ 1536060 w 1536060"/>
              <a:gd name="connsiteY1" fmla="*/ 0 h 542138"/>
              <a:gd name="connsiteX2" fmla="*/ 1536060 w 1536060"/>
              <a:gd name="connsiteY2" fmla="*/ 542138 h 542138"/>
              <a:gd name="connsiteX3" fmla="*/ 0 w 1536060"/>
              <a:gd name="connsiteY3" fmla="*/ 542138 h 542138"/>
              <a:gd name="connsiteX4" fmla="*/ 0 w 1536060"/>
              <a:gd name="connsiteY4" fmla="*/ 0 h 542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060" h="542138">
                <a:moveTo>
                  <a:pt x="0" y="0"/>
                </a:moveTo>
                <a:lnTo>
                  <a:pt x="1536060" y="0"/>
                </a:lnTo>
                <a:lnTo>
                  <a:pt x="1536060" y="542138"/>
                </a:lnTo>
                <a:lnTo>
                  <a:pt x="0" y="542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1860" tIns="111860" rIns="111860" bIns="111860" numCol="1" spcCol="2490" anchor="ctr" anchorCtr="0">
            <a:noAutofit/>
          </a:bodyPr>
          <a:lstStyle/>
          <a:p>
            <a:pPr algn="ctr" defTabSz="1305011">
              <a:lnSpc>
                <a:spcPct val="90000"/>
              </a:lnSpc>
              <a:spcBef>
                <a:spcPct val="0"/>
              </a:spcBef>
              <a:spcAft>
                <a:spcPct val="35000"/>
              </a:spcAft>
            </a:pPr>
            <a:r>
              <a:rPr lang="en-US" sz="2900" dirty="0">
                <a:solidFill>
                  <a:srgbClr val="808080">
                    <a:hueOff val="0"/>
                    <a:satOff val="0"/>
                    <a:lumOff val="0"/>
                    <a:alphaOff val="0"/>
                  </a:srgbClr>
                </a:solidFill>
                <a:latin typeface="Calibri"/>
              </a:rPr>
              <a:t>Risk Mitigation</a:t>
            </a:r>
          </a:p>
        </p:txBody>
      </p:sp>
      <p:sp>
        <p:nvSpPr>
          <p:cNvPr id="9" name="TextBox 8"/>
          <p:cNvSpPr txBox="1"/>
          <p:nvPr/>
        </p:nvSpPr>
        <p:spPr>
          <a:xfrm>
            <a:off x="700907" y="7713376"/>
            <a:ext cx="5190085" cy="724048"/>
          </a:xfrm>
          <a:prstGeom prst="rect">
            <a:avLst/>
          </a:prstGeom>
          <a:noFill/>
        </p:spPr>
        <p:txBody>
          <a:bodyPr wrap="none" lIns="178888" tIns="89443" rIns="178888" bIns="89443" rtlCol="0">
            <a:spAutoFit/>
          </a:bodyPr>
          <a:lstStyle/>
          <a:p>
            <a:pPr defTabSz="1822596"/>
            <a:r>
              <a:rPr lang="en-US" sz="3500" b="1" dirty="0">
                <a:solidFill>
                  <a:srgbClr val="808080">
                    <a:lumMod val="75000"/>
                  </a:srgbClr>
                </a:solidFill>
                <a:latin typeface="Arial" panose="020B0604020202020204" pitchFamily="34" charset="0"/>
                <a:cs typeface="Arial" panose="020B0604020202020204" pitchFamily="34" charset="0"/>
              </a:rPr>
              <a:t>Operational Pressures</a:t>
            </a:r>
          </a:p>
        </p:txBody>
      </p:sp>
      <p:sp>
        <p:nvSpPr>
          <p:cNvPr id="10" name="TextBox 9"/>
          <p:cNvSpPr txBox="1"/>
          <p:nvPr/>
        </p:nvSpPr>
        <p:spPr>
          <a:xfrm>
            <a:off x="806297" y="5449156"/>
            <a:ext cx="4687683" cy="724048"/>
          </a:xfrm>
          <a:prstGeom prst="rect">
            <a:avLst/>
          </a:prstGeom>
          <a:noFill/>
        </p:spPr>
        <p:txBody>
          <a:bodyPr wrap="none" lIns="178888" tIns="89443" rIns="178888" bIns="89443" rtlCol="0">
            <a:spAutoFit/>
          </a:bodyPr>
          <a:lstStyle/>
          <a:p>
            <a:pPr defTabSz="1822596"/>
            <a:r>
              <a:rPr lang="en-US" sz="3500" b="1" dirty="0">
                <a:solidFill>
                  <a:srgbClr val="808080">
                    <a:lumMod val="75000"/>
                  </a:srgbClr>
                </a:solidFill>
                <a:latin typeface="Arial" panose="020B0604020202020204" pitchFamily="34" charset="0"/>
                <a:cs typeface="Arial" panose="020B0604020202020204" pitchFamily="34" charset="0"/>
              </a:rPr>
              <a:t>Business Pressures</a:t>
            </a:r>
          </a:p>
        </p:txBody>
      </p:sp>
      <p:grpSp>
        <p:nvGrpSpPr>
          <p:cNvPr id="13" name="Group 12"/>
          <p:cNvGrpSpPr/>
          <p:nvPr/>
        </p:nvGrpSpPr>
        <p:grpSpPr>
          <a:xfrm>
            <a:off x="571916" y="1649291"/>
            <a:ext cx="23448294" cy="3578242"/>
            <a:chOff x="2334434" y="731942"/>
            <a:chExt cx="7497523" cy="1929489"/>
          </a:xfrm>
        </p:grpSpPr>
        <p:sp>
          <p:nvSpPr>
            <p:cNvPr id="14" name="Rectangle 13"/>
            <p:cNvSpPr/>
            <p:nvPr/>
          </p:nvSpPr>
          <p:spPr>
            <a:xfrm>
              <a:off x="2334434" y="731942"/>
              <a:ext cx="1708402" cy="1856433"/>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2419854" y="812338"/>
              <a:ext cx="1537562" cy="1306425"/>
            </a:xfrm>
            <a:prstGeom prst="rect">
              <a:avLst/>
            </a:prstGeom>
            <a:blipFill rotWithShape="1">
              <a:blip r:embed="rId6"/>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2419854" y="2118763"/>
              <a:ext cx="1537562" cy="542668"/>
            </a:xfrm>
            <a:custGeom>
              <a:avLst/>
              <a:gdLst>
                <a:gd name="connsiteX0" fmla="*/ 0 w 1537562"/>
                <a:gd name="connsiteY0" fmla="*/ 0 h 542668"/>
                <a:gd name="connsiteX1" fmla="*/ 1537562 w 1537562"/>
                <a:gd name="connsiteY1" fmla="*/ 0 h 542668"/>
                <a:gd name="connsiteX2" fmla="*/ 1537562 w 1537562"/>
                <a:gd name="connsiteY2" fmla="*/ 542668 h 542668"/>
                <a:gd name="connsiteX3" fmla="*/ 0 w 1537562"/>
                <a:gd name="connsiteY3" fmla="*/ 542668 h 542668"/>
                <a:gd name="connsiteX4" fmla="*/ 0 w 1537562"/>
                <a:gd name="connsiteY4" fmla="*/ 0 h 542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562" h="542668">
                  <a:moveTo>
                    <a:pt x="0" y="0"/>
                  </a:moveTo>
                  <a:lnTo>
                    <a:pt x="1537562" y="0"/>
                  </a:lnTo>
                  <a:lnTo>
                    <a:pt x="1537562" y="542668"/>
                  </a:lnTo>
                  <a:lnTo>
                    <a:pt x="0" y="5426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algn="ctr" defTabSz="1305011">
                <a:lnSpc>
                  <a:spcPct val="90000"/>
                </a:lnSpc>
                <a:spcBef>
                  <a:spcPct val="0"/>
                </a:spcBef>
                <a:spcAft>
                  <a:spcPct val="35000"/>
                </a:spcAft>
              </a:pPr>
              <a:r>
                <a:rPr lang="en-US" sz="2900" dirty="0">
                  <a:solidFill>
                    <a:srgbClr val="808080">
                      <a:hueOff val="0"/>
                      <a:satOff val="0"/>
                      <a:lumOff val="0"/>
                      <a:alphaOff val="0"/>
                    </a:srgbClr>
                  </a:solidFill>
                  <a:latin typeface="Calibri"/>
                </a:rPr>
                <a:t>Economic Uncertainty</a:t>
              </a:r>
            </a:p>
          </p:txBody>
        </p:sp>
        <p:sp>
          <p:nvSpPr>
            <p:cNvPr id="17" name="Rectangle 16"/>
            <p:cNvSpPr/>
            <p:nvPr/>
          </p:nvSpPr>
          <p:spPr>
            <a:xfrm>
              <a:off x="5228995" y="731943"/>
              <a:ext cx="1708402" cy="1851283"/>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5314415" y="812338"/>
              <a:ext cx="1537562" cy="1306425"/>
            </a:xfrm>
            <a:prstGeom prst="rect">
              <a:avLst/>
            </a:prstGeom>
            <a:blipFill rotWithShape="1">
              <a:blip r:embed="rId7"/>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19" name="Freeform 18"/>
            <p:cNvSpPr/>
            <p:nvPr/>
          </p:nvSpPr>
          <p:spPr>
            <a:xfrm>
              <a:off x="5314415" y="2118763"/>
              <a:ext cx="1537562" cy="542668"/>
            </a:xfrm>
            <a:custGeom>
              <a:avLst/>
              <a:gdLst>
                <a:gd name="connsiteX0" fmla="*/ 0 w 1537562"/>
                <a:gd name="connsiteY0" fmla="*/ 0 h 542668"/>
                <a:gd name="connsiteX1" fmla="*/ 1537562 w 1537562"/>
                <a:gd name="connsiteY1" fmla="*/ 0 h 542668"/>
                <a:gd name="connsiteX2" fmla="*/ 1537562 w 1537562"/>
                <a:gd name="connsiteY2" fmla="*/ 542668 h 542668"/>
                <a:gd name="connsiteX3" fmla="*/ 0 w 1537562"/>
                <a:gd name="connsiteY3" fmla="*/ 542668 h 542668"/>
                <a:gd name="connsiteX4" fmla="*/ 0 w 1537562"/>
                <a:gd name="connsiteY4" fmla="*/ 0 h 542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562" h="542668">
                  <a:moveTo>
                    <a:pt x="0" y="0"/>
                  </a:moveTo>
                  <a:lnTo>
                    <a:pt x="1537562" y="0"/>
                  </a:lnTo>
                  <a:lnTo>
                    <a:pt x="1537562" y="542668"/>
                  </a:lnTo>
                  <a:lnTo>
                    <a:pt x="0" y="5426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algn="ctr" defTabSz="1305011">
                <a:lnSpc>
                  <a:spcPct val="90000"/>
                </a:lnSpc>
                <a:spcBef>
                  <a:spcPct val="0"/>
                </a:spcBef>
                <a:spcAft>
                  <a:spcPct val="35000"/>
                </a:spcAft>
              </a:pPr>
              <a:r>
                <a:rPr lang="en-US" sz="2900" dirty="0">
                  <a:solidFill>
                    <a:srgbClr val="808080">
                      <a:hueOff val="0"/>
                      <a:satOff val="0"/>
                      <a:lumOff val="0"/>
                      <a:alphaOff val="0"/>
                    </a:srgbClr>
                  </a:solidFill>
                  <a:latin typeface="Calibri"/>
                </a:rPr>
                <a:t>Anytime Any device</a:t>
              </a:r>
            </a:p>
          </p:txBody>
        </p:sp>
        <p:sp>
          <p:nvSpPr>
            <p:cNvPr id="20" name="Rectangle 19"/>
            <p:cNvSpPr/>
            <p:nvPr/>
          </p:nvSpPr>
          <p:spPr>
            <a:xfrm>
              <a:off x="8123555" y="731943"/>
              <a:ext cx="1708402" cy="1851283"/>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1" name="Rectangle 20"/>
            <p:cNvSpPr/>
            <p:nvPr/>
          </p:nvSpPr>
          <p:spPr>
            <a:xfrm>
              <a:off x="8208976" y="812338"/>
              <a:ext cx="1537562" cy="1306425"/>
            </a:xfrm>
            <a:prstGeom prst="rect">
              <a:avLst/>
            </a:prstGeom>
            <a:blipFill rotWithShape="1">
              <a:blip r:embed="rId8" cstate="print">
                <a:extLst>
                  <a:ext uri="{28A0092B-C50C-407E-A947-70E740481C1C}">
                    <a14:useLocalDpi xmlns:a14="http://schemas.microsoft.com/office/drawing/2010/main"/>
                  </a:ext>
                </a:extLst>
              </a:blip>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22" name="Freeform 21"/>
            <p:cNvSpPr/>
            <p:nvPr/>
          </p:nvSpPr>
          <p:spPr>
            <a:xfrm>
              <a:off x="8208976" y="2118763"/>
              <a:ext cx="1537562" cy="542668"/>
            </a:xfrm>
            <a:custGeom>
              <a:avLst/>
              <a:gdLst>
                <a:gd name="connsiteX0" fmla="*/ 0 w 1537562"/>
                <a:gd name="connsiteY0" fmla="*/ 0 h 542668"/>
                <a:gd name="connsiteX1" fmla="*/ 1537562 w 1537562"/>
                <a:gd name="connsiteY1" fmla="*/ 0 h 542668"/>
                <a:gd name="connsiteX2" fmla="*/ 1537562 w 1537562"/>
                <a:gd name="connsiteY2" fmla="*/ 542668 h 542668"/>
                <a:gd name="connsiteX3" fmla="*/ 0 w 1537562"/>
                <a:gd name="connsiteY3" fmla="*/ 542668 h 542668"/>
                <a:gd name="connsiteX4" fmla="*/ 0 w 1537562"/>
                <a:gd name="connsiteY4" fmla="*/ 0 h 542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562" h="542668">
                  <a:moveTo>
                    <a:pt x="0" y="0"/>
                  </a:moveTo>
                  <a:lnTo>
                    <a:pt x="1537562" y="0"/>
                  </a:lnTo>
                  <a:lnTo>
                    <a:pt x="1537562" y="542668"/>
                  </a:lnTo>
                  <a:lnTo>
                    <a:pt x="0" y="5426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algn="ctr" defTabSz="1305011">
                <a:lnSpc>
                  <a:spcPct val="90000"/>
                </a:lnSpc>
                <a:spcBef>
                  <a:spcPct val="0"/>
                </a:spcBef>
                <a:spcAft>
                  <a:spcPct val="35000"/>
                </a:spcAft>
              </a:pPr>
              <a:r>
                <a:rPr lang="en-US" sz="2900" dirty="0">
                  <a:solidFill>
                    <a:srgbClr val="808080">
                      <a:hueOff val="0"/>
                      <a:satOff val="0"/>
                      <a:lumOff val="0"/>
                      <a:alphaOff val="0"/>
                    </a:srgbClr>
                  </a:solidFill>
                  <a:latin typeface="Calibri"/>
                </a:rPr>
                <a:t>Business Continuity</a:t>
              </a:r>
            </a:p>
          </p:txBody>
        </p:sp>
      </p:grpSp>
      <p:sp>
        <p:nvSpPr>
          <p:cNvPr id="12" name="Title 11"/>
          <p:cNvSpPr>
            <a:spLocks noGrp="1"/>
          </p:cNvSpPr>
          <p:nvPr>
            <p:ph type="title"/>
          </p:nvPr>
        </p:nvSpPr>
        <p:spPr>
          <a:xfrm>
            <a:off x="888779" y="297612"/>
            <a:ext cx="22280394" cy="1371601"/>
          </a:xfrm>
        </p:spPr>
        <p:txBody>
          <a:bodyPr/>
          <a:lstStyle/>
          <a:p>
            <a:r>
              <a:rPr lang="en-US" dirty="0" smtClean="0"/>
              <a:t>Critical Juncture for Business</a:t>
            </a:r>
            <a:endParaRPr lang="en-US" dirty="0"/>
          </a:p>
        </p:txBody>
      </p:sp>
      <p:sp>
        <p:nvSpPr>
          <p:cNvPr id="2" name="TextBox 1"/>
          <p:cNvSpPr txBox="1"/>
          <p:nvPr/>
        </p:nvSpPr>
        <p:spPr>
          <a:xfrm>
            <a:off x="22130386" y="3"/>
            <a:ext cx="2247063" cy="724134"/>
          </a:xfrm>
          <a:prstGeom prst="rect">
            <a:avLst/>
          </a:prstGeom>
          <a:noFill/>
        </p:spPr>
        <p:txBody>
          <a:bodyPr wrap="none" lIns="178977" tIns="89486" rIns="178977" bIns="89486" rtlCol="0">
            <a:spAutoFit/>
          </a:bodyPr>
          <a:lstStyle/>
          <a:p>
            <a:pPr defTabSz="1822596"/>
            <a:r>
              <a:rPr lang="en-US" sz="3500" b="1" dirty="0">
                <a:solidFill>
                  <a:srgbClr val="808080">
                    <a:lumMod val="75000"/>
                  </a:srgbClr>
                </a:solidFill>
                <a:latin typeface="Arial" panose="020B0604020202020204" pitchFamily="34" charset="0"/>
                <a:cs typeface="Arial" panose="020B0604020202020204" pitchFamily="34" charset="0"/>
              </a:rPr>
              <a:t>Option A</a:t>
            </a:r>
          </a:p>
        </p:txBody>
      </p:sp>
    </p:spTree>
    <p:extLst>
      <p:ext uri="{BB962C8B-B14F-4D97-AF65-F5344CB8AC3E}">
        <p14:creationId xmlns:p14="http://schemas.microsoft.com/office/powerpoint/2010/main" val="317060961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entagon 66"/>
          <p:cNvSpPr/>
          <p:nvPr/>
        </p:nvSpPr>
        <p:spPr>
          <a:xfrm rot="5400000">
            <a:off x="11893564" y="6021763"/>
            <a:ext cx="895648" cy="1911430"/>
          </a:xfrm>
          <a:prstGeom prst="homePlate">
            <a:avLst>
              <a:gd name="adj" fmla="val 80165"/>
            </a:avLst>
          </a:prstGeom>
          <a:solidFill>
            <a:srgbClr val="0075C9"/>
          </a:solidFill>
          <a:ln w="412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17285" tIns="108641" rIns="217285" bIns="108641" numCol="1" spcCol="0" rtlCol="0" fromWordArt="0" anchor="ctr" anchorCtr="0" forceAA="0" compatLnSpc="1">
            <a:prstTxWarp prst="textNoShape">
              <a:avLst/>
            </a:prstTxWarp>
            <a:noAutofit/>
          </a:bodyPr>
          <a:lstStyle/>
          <a:p>
            <a:pPr algn="ctr"/>
            <a:endParaRPr lang="en-US"/>
          </a:p>
        </p:txBody>
      </p:sp>
      <p:sp>
        <p:nvSpPr>
          <p:cNvPr id="19" name="TextBox 18"/>
          <p:cNvSpPr txBox="1"/>
          <p:nvPr/>
        </p:nvSpPr>
        <p:spPr>
          <a:xfrm>
            <a:off x="10738593" y="4380182"/>
            <a:ext cx="3094781" cy="1143127"/>
          </a:xfrm>
          <a:prstGeom prst="rect">
            <a:avLst/>
          </a:prstGeom>
          <a:noFill/>
        </p:spPr>
        <p:txBody>
          <a:bodyPr wrap="square" lIns="217285" tIns="108641" rIns="217285" bIns="108641" rtlCol="0">
            <a:spAutoFit/>
          </a:bodyPr>
          <a:lstStyle/>
          <a:p>
            <a:pPr algn="ctr"/>
            <a:r>
              <a:rPr lang="en-US" sz="2400" b="1" dirty="0"/>
              <a:t>LOWER</a:t>
            </a:r>
          </a:p>
          <a:p>
            <a:pPr algn="ctr"/>
            <a:r>
              <a:rPr lang="en-US" sz="1800" b="1" dirty="0"/>
              <a:t>INFRASTRUCTURE COST</a:t>
            </a:r>
          </a:p>
        </p:txBody>
      </p:sp>
      <p:sp>
        <p:nvSpPr>
          <p:cNvPr id="8" name="Title 7"/>
          <p:cNvSpPr>
            <a:spLocks noGrp="1"/>
          </p:cNvSpPr>
          <p:nvPr>
            <p:ph type="title"/>
          </p:nvPr>
        </p:nvSpPr>
        <p:spPr/>
        <p:txBody>
          <a:bodyPr/>
          <a:lstStyle/>
          <a:p>
            <a:r>
              <a:rPr lang="en-US" dirty="0" smtClean="0"/>
              <a:t>Sphere 3D Delivers End-to-end Solution</a:t>
            </a:r>
            <a:endParaRPr lang="en-US" dirty="0"/>
          </a:p>
        </p:txBody>
      </p:sp>
      <p:sp>
        <p:nvSpPr>
          <p:cNvPr id="11" name="TextBox 10"/>
          <p:cNvSpPr txBox="1"/>
          <p:nvPr/>
        </p:nvSpPr>
        <p:spPr>
          <a:xfrm>
            <a:off x="2797660" y="3216872"/>
            <a:ext cx="5852939" cy="650685"/>
          </a:xfrm>
          <a:prstGeom prst="rect">
            <a:avLst/>
          </a:prstGeom>
          <a:noFill/>
        </p:spPr>
        <p:txBody>
          <a:bodyPr wrap="none" lIns="217285" tIns="108641" rIns="217285" bIns="108641" rtlCol="0">
            <a:spAutoFit/>
          </a:bodyPr>
          <a:lstStyle/>
          <a:p>
            <a:r>
              <a:rPr lang="en-US" sz="2700" b="1" dirty="0"/>
              <a:t>Line of Business Modernization</a:t>
            </a:r>
          </a:p>
        </p:txBody>
      </p:sp>
      <p:sp>
        <p:nvSpPr>
          <p:cNvPr id="13" name="TextBox 12"/>
          <p:cNvSpPr txBox="1"/>
          <p:nvPr/>
        </p:nvSpPr>
        <p:spPr>
          <a:xfrm>
            <a:off x="2797645" y="3778454"/>
            <a:ext cx="6911460" cy="1818816"/>
          </a:xfrm>
          <a:prstGeom prst="rect">
            <a:avLst/>
          </a:prstGeom>
          <a:noFill/>
        </p:spPr>
        <p:txBody>
          <a:bodyPr wrap="square" lIns="217285" tIns="108641" rIns="217285" bIns="108641" rtlCol="0">
            <a:spAutoFit/>
          </a:bodyPr>
          <a:lstStyle/>
          <a:p>
            <a:pPr marL="418734" indent="-418734">
              <a:spcAft>
                <a:spcPts val="476"/>
              </a:spcAft>
              <a:buFont typeface="Arial" panose="020B0604020202020204" pitchFamily="34" charset="0"/>
              <a:buChar char="•"/>
            </a:pPr>
            <a:r>
              <a:rPr lang="en-US" sz="2400" b="1" dirty="0"/>
              <a:t>Application virtualization and mobility</a:t>
            </a:r>
          </a:p>
          <a:p>
            <a:pPr marL="418734" indent="-418734">
              <a:spcAft>
                <a:spcPts val="476"/>
              </a:spcAft>
              <a:buFont typeface="Arial" panose="020B0604020202020204" pitchFamily="34" charset="0"/>
              <a:buChar char="•"/>
            </a:pPr>
            <a:r>
              <a:rPr lang="en-US" sz="2400" b="1" dirty="0"/>
              <a:t>Deliver legacy apps on to latest HW Infrastructure</a:t>
            </a:r>
          </a:p>
          <a:p>
            <a:pPr marL="418734" indent="-418734">
              <a:spcAft>
                <a:spcPts val="476"/>
              </a:spcAft>
              <a:buFont typeface="Arial" panose="020B0604020202020204" pitchFamily="34" charset="0"/>
              <a:buChar char="•"/>
            </a:pPr>
            <a:r>
              <a:rPr lang="en-US" sz="2400" b="1" dirty="0"/>
              <a:t>Move CAPEX to OPEX w/ Hybrid Cloud</a:t>
            </a:r>
          </a:p>
        </p:txBody>
      </p:sp>
      <p:sp>
        <p:nvSpPr>
          <p:cNvPr id="18" name="TextBox 17"/>
          <p:cNvSpPr txBox="1"/>
          <p:nvPr/>
        </p:nvSpPr>
        <p:spPr>
          <a:xfrm>
            <a:off x="13844880" y="4380197"/>
            <a:ext cx="2846435" cy="896907"/>
          </a:xfrm>
          <a:prstGeom prst="rect">
            <a:avLst/>
          </a:prstGeom>
          <a:noFill/>
        </p:spPr>
        <p:txBody>
          <a:bodyPr wrap="square" lIns="217285" tIns="108641" rIns="217285" bIns="108641" rtlCol="0">
            <a:spAutoFit/>
          </a:bodyPr>
          <a:lstStyle/>
          <a:p>
            <a:pPr algn="ctr"/>
            <a:r>
              <a:rPr lang="en-US" sz="2400" b="1" dirty="0"/>
              <a:t>LOWER</a:t>
            </a:r>
          </a:p>
          <a:p>
            <a:pPr algn="ctr"/>
            <a:r>
              <a:rPr lang="en-US" sz="2000" b="1" dirty="0"/>
              <a:t>APP MGMT COST</a:t>
            </a:r>
          </a:p>
        </p:txBody>
      </p:sp>
      <p:sp>
        <p:nvSpPr>
          <p:cNvPr id="21" name="TextBox 20"/>
          <p:cNvSpPr txBox="1"/>
          <p:nvPr/>
        </p:nvSpPr>
        <p:spPr>
          <a:xfrm>
            <a:off x="16691315" y="4380197"/>
            <a:ext cx="2846435" cy="1204684"/>
          </a:xfrm>
          <a:prstGeom prst="rect">
            <a:avLst/>
          </a:prstGeom>
          <a:noFill/>
        </p:spPr>
        <p:txBody>
          <a:bodyPr wrap="square" lIns="217285" tIns="108641" rIns="217285" bIns="108641" rtlCol="0">
            <a:spAutoFit/>
          </a:bodyPr>
          <a:lstStyle/>
          <a:p>
            <a:pPr algn="ctr"/>
            <a:r>
              <a:rPr lang="en-US" sz="2400" b="1" dirty="0"/>
              <a:t>BETTER</a:t>
            </a:r>
            <a:r>
              <a:rPr lang="en-US" sz="2000" b="1" dirty="0"/>
              <a:t> APPLICATION SCALING</a:t>
            </a:r>
          </a:p>
        </p:txBody>
      </p:sp>
      <p:sp>
        <p:nvSpPr>
          <p:cNvPr id="6" name="Rectangle 5"/>
          <p:cNvSpPr/>
          <p:nvPr/>
        </p:nvSpPr>
        <p:spPr>
          <a:xfrm>
            <a:off x="22153365" y="2652488"/>
            <a:ext cx="941863" cy="2551302"/>
          </a:xfrm>
          <a:prstGeom prst="rect">
            <a:avLst/>
          </a:prstGeom>
          <a:solidFill>
            <a:schemeClr val="tx1">
              <a:lumMod val="25000"/>
              <a:lumOff val="7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217285" tIns="108641" rIns="217285" bIns="108641" rtlCol="0" anchor="ctr"/>
          <a:lstStyle/>
          <a:p>
            <a:pPr algn="ctr"/>
            <a:endParaRPr lang="en-US"/>
          </a:p>
        </p:txBody>
      </p:sp>
      <p:sp>
        <p:nvSpPr>
          <p:cNvPr id="24" name="Rectangle 23"/>
          <p:cNvSpPr/>
          <p:nvPr/>
        </p:nvSpPr>
        <p:spPr>
          <a:xfrm>
            <a:off x="20768273" y="4565963"/>
            <a:ext cx="941863" cy="637827"/>
          </a:xfrm>
          <a:prstGeom prst="rect">
            <a:avLst/>
          </a:prstGeom>
          <a:solidFill>
            <a:srgbClr val="FFC000"/>
          </a:solidFill>
          <a:ln w="41275">
            <a:noFill/>
          </a:ln>
          <a:effectLst/>
        </p:spPr>
        <p:style>
          <a:lnRef idx="1">
            <a:schemeClr val="accent1"/>
          </a:lnRef>
          <a:fillRef idx="3">
            <a:schemeClr val="accent1"/>
          </a:fillRef>
          <a:effectRef idx="2">
            <a:schemeClr val="accent1"/>
          </a:effectRef>
          <a:fontRef idx="minor">
            <a:schemeClr val="lt1"/>
          </a:fontRef>
        </p:style>
        <p:txBody>
          <a:bodyPr lIns="217285" tIns="108641" rIns="217285" bIns="108641" rtlCol="0" anchor="ctr"/>
          <a:lstStyle/>
          <a:p>
            <a:pPr algn="ctr"/>
            <a:endParaRPr lang="en-US"/>
          </a:p>
        </p:txBody>
      </p:sp>
      <p:sp>
        <p:nvSpPr>
          <p:cNvPr id="25" name="TextBox 24"/>
          <p:cNvSpPr txBox="1"/>
          <p:nvPr/>
        </p:nvSpPr>
        <p:spPr>
          <a:xfrm>
            <a:off x="20020327" y="3267702"/>
            <a:ext cx="2462276" cy="1064769"/>
          </a:xfrm>
          <a:prstGeom prst="rect">
            <a:avLst/>
          </a:prstGeom>
          <a:noFill/>
        </p:spPr>
        <p:txBody>
          <a:bodyPr wrap="square" lIns="217285" tIns="108641" rIns="217285" bIns="108641" rtlCol="0">
            <a:spAutoFit/>
          </a:bodyPr>
          <a:lstStyle/>
          <a:p>
            <a:pPr algn="ctr"/>
            <a:r>
              <a:rPr lang="en-US" sz="5500" b="1" dirty="0"/>
              <a:t>75%</a:t>
            </a:r>
          </a:p>
        </p:txBody>
      </p:sp>
      <p:sp>
        <p:nvSpPr>
          <p:cNvPr id="26" name="TextBox 25"/>
          <p:cNvSpPr txBox="1"/>
          <p:nvPr/>
        </p:nvSpPr>
        <p:spPr>
          <a:xfrm>
            <a:off x="20671634" y="1953382"/>
            <a:ext cx="2587559" cy="650685"/>
          </a:xfrm>
          <a:prstGeom prst="rect">
            <a:avLst/>
          </a:prstGeom>
          <a:noFill/>
        </p:spPr>
        <p:txBody>
          <a:bodyPr wrap="none" lIns="217285" tIns="108641" rIns="217285" bIns="108641" rtlCol="0">
            <a:spAutoFit/>
          </a:bodyPr>
          <a:lstStyle/>
          <a:p>
            <a:pPr algn="ctr"/>
            <a:r>
              <a:rPr lang="en-US" sz="2700" b="1" cap="all" dirty="0"/>
              <a:t>3 YEAR TCO</a:t>
            </a:r>
          </a:p>
        </p:txBody>
      </p:sp>
      <p:sp>
        <p:nvSpPr>
          <p:cNvPr id="27" name="TextBox 26"/>
          <p:cNvSpPr txBox="1"/>
          <p:nvPr/>
        </p:nvSpPr>
        <p:spPr>
          <a:xfrm>
            <a:off x="20060083" y="4034152"/>
            <a:ext cx="2325115" cy="604518"/>
          </a:xfrm>
          <a:prstGeom prst="rect">
            <a:avLst/>
          </a:prstGeom>
          <a:noFill/>
        </p:spPr>
        <p:txBody>
          <a:bodyPr wrap="square" lIns="217285" tIns="108641" rIns="217285" bIns="108641" rtlCol="0">
            <a:spAutoFit/>
          </a:bodyPr>
          <a:lstStyle/>
          <a:p>
            <a:pPr algn="ctr"/>
            <a:r>
              <a:rPr lang="en-US" sz="2400" dirty="0"/>
              <a:t>LOWER</a:t>
            </a:r>
          </a:p>
        </p:txBody>
      </p:sp>
      <p:sp>
        <p:nvSpPr>
          <p:cNvPr id="15" name="Rectangle 14"/>
          <p:cNvSpPr/>
          <p:nvPr/>
        </p:nvSpPr>
        <p:spPr>
          <a:xfrm>
            <a:off x="11385679" y="6216674"/>
            <a:ext cx="1911426" cy="432431"/>
          </a:xfrm>
          <a:prstGeom prst="rect">
            <a:avLst/>
          </a:prstGeom>
          <a:solidFill>
            <a:srgbClr val="0075C9"/>
          </a:solidFill>
          <a:ln w="41275">
            <a:noFill/>
          </a:ln>
          <a:effectLst/>
        </p:spPr>
        <p:style>
          <a:lnRef idx="1">
            <a:schemeClr val="accent1"/>
          </a:lnRef>
          <a:fillRef idx="3">
            <a:schemeClr val="accent1"/>
          </a:fillRef>
          <a:effectRef idx="2">
            <a:schemeClr val="accent1"/>
          </a:effectRef>
          <a:fontRef idx="minor">
            <a:schemeClr val="lt1"/>
          </a:fontRef>
        </p:style>
        <p:txBody>
          <a:bodyPr lIns="217285" tIns="108641" rIns="217285" bIns="108641" rtlCol="0" anchor="ctr"/>
          <a:lstStyle/>
          <a:p>
            <a:pPr algn="ctr"/>
            <a:endParaRPr lang="en-US"/>
          </a:p>
        </p:txBody>
      </p:sp>
      <p:sp>
        <p:nvSpPr>
          <p:cNvPr id="4" name="TextBox 3"/>
          <p:cNvSpPr txBox="1"/>
          <p:nvPr/>
        </p:nvSpPr>
        <p:spPr>
          <a:xfrm>
            <a:off x="11330289" y="6242671"/>
            <a:ext cx="2077641" cy="835350"/>
          </a:xfrm>
          <a:prstGeom prst="rect">
            <a:avLst/>
          </a:prstGeom>
          <a:noFill/>
        </p:spPr>
        <p:txBody>
          <a:bodyPr wrap="square" lIns="217285" tIns="108641" rIns="217285" bIns="108641" rtlCol="0">
            <a:spAutoFit/>
          </a:bodyPr>
          <a:lstStyle/>
          <a:p>
            <a:pPr algn="ctr"/>
            <a:r>
              <a:rPr lang="en-US" sz="3900" b="1" dirty="0">
                <a:solidFill>
                  <a:schemeClr val="bg1"/>
                </a:solidFill>
              </a:rPr>
              <a:t>20%</a:t>
            </a:r>
          </a:p>
        </p:txBody>
      </p:sp>
      <p:sp>
        <p:nvSpPr>
          <p:cNvPr id="73" name="Rectangle 72"/>
          <p:cNvSpPr/>
          <p:nvPr/>
        </p:nvSpPr>
        <p:spPr>
          <a:xfrm>
            <a:off x="14308225" y="2694097"/>
            <a:ext cx="1911426" cy="943409"/>
          </a:xfrm>
          <a:prstGeom prst="rect">
            <a:avLst/>
          </a:prstGeom>
          <a:solidFill>
            <a:srgbClr val="0075C9"/>
          </a:solidFill>
          <a:ln w="41275">
            <a:noFill/>
          </a:ln>
          <a:effectLst/>
        </p:spPr>
        <p:style>
          <a:lnRef idx="1">
            <a:schemeClr val="accent1"/>
          </a:lnRef>
          <a:fillRef idx="3">
            <a:schemeClr val="accent1"/>
          </a:fillRef>
          <a:effectRef idx="2">
            <a:schemeClr val="accent1"/>
          </a:effectRef>
          <a:fontRef idx="minor">
            <a:schemeClr val="lt1"/>
          </a:fontRef>
        </p:style>
        <p:txBody>
          <a:bodyPr lIns="217285" tIns="108641" rIns="217285" bIns="108641" rtlCol="0" anchor="ctr"/>
          <a:lstStyle/>
          <a:p>
            <a:pPr algn="ctr"/>
            <a:endParaRPr lang="en-US"/>
          </a:p>
        </p:txBody>
      </p:sp>
      <p:sp>
        <p:nvSpPr>
          <p:cNvPr id="72" name="Pentagon 71"/>
          <p:cNvSpPr/>
          <p:nvPr/>
        </p:nvSpPr>
        <p:spPr>
          <a:xfrm rot="5400000">
            <a:off x="14816114" y="3010137"/>
            <a:ext cx="895648" cy="1911430"/>
          </a:xfrm>
          <a:prstGeom prst="homePlate">
            <a:avLst>
              <a:gd name="adj" fmla="val 80165"/>
            </a:avLst>
          </a:prstGeom>
          <a:solidFill>
            <a:srgbClr val="0075C9"/>
          </a:solidFill>
          <a:ln w="412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17285" tIns="108641" rIns="217285" bIns="108641" numCol="1" spcCol="0" rtlCol="0" fromWordArt="0" anchor="ctr" anchorCtr="0" forceAA="0" compatLnSpc="1">
            <a:prstTxWarp prst="textNoShape">
              <a:avLst/>
            </a:prstTxWarp>
            <a:noAutofit/>
          </a:bodyPr>
          <a:lstStyle/>
          <a:p>
            <a:pPr algn="ctr"/>
            <a:endParaRPr lang="en-US"/>
          </a:p>
        </p:txBody>
      </p:sp>
      <p:sp>
        <p:nvSpPr>
          <p:cNvPr id="74" name="TextBox 73"/>
          <p:cNvSpPr txBox="1"/>
          <p:nvPr/>
        </p:nvSpPr>
        <p:spPr>
          <a:xfrm>
            <a:off x="14142009" y="2717035"/>
            <a:ext cx="2277424" cy="835350"/>
          </a:xfrm>
          <a:prstGeom prst="rect">
            <a:avLst/>
          </a:prstGeom>
          <a:noFill/>
        </p:spPr>
        <p:txBody>
          <a:bodyPr wrap="square" lIns="217285" tIns="108641" rIns="217285" bIns="108641" rtlCol="0">
            <a:spAutoFit/>
          </a:bodyPr>
          <a:lstStyle/>
          <a:p>
            <a:pPr algn="ctr"/>
            <a:r>
              <a:rPr lang="en-US" sz="3900" b="1" dirty="0">
                <a:solidFill>
                  <a:schemeClr val="bg1"/>
                </a:solidFill>
              </a:rPr>
              <a:t>+80%</a:t>
            </a:r>
          </a:p>
        </p:txBody>
      </p:sp>
      <p:sp>
        <p:nvSpPr>
          <p:cNvPr id="75" name="Pentagon 74"/>
          <p:cNvSpPr/>
          <p:nvPr/>
        </p:nvSpPr>
        <p:spPr>
          <a:xfrm rot="5400000">
            <a:off x="11838178" y="2558480"/>
            <a:ext cx="895648" cy="1911430"/>
          </a:xfrm>
          <a:prstGeom prst="homePlate">
            <a:avLst>
              <a:gd name="adj" fmla="val 80165"/>
            </a:avLst>
          </a:prstGeom>
          <a:solidFill>
            <a:srgbClr val="0075C9"/>
          </a:solidFill>
          <a:ln w="412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17285" tIns="108641" rIns="217285" bIns="108641" numCol="1" spcCol="0" rtlCol="0" fromWordArt="0" anchor="ctr" anchorCtr="0" forceAA="0" compatLnSpc="1">
            <a:prstTxWarp prst="textNoShape">
              <a:avLst/>
            </a:prstTxWarp>
            <a:noAutofit/>
          </a:bodyPr>
          <a:lstStyle/>
          <a:p>
            <a:pPr algn="ctr"/>
            <a:endParaRPr lang="en-US"/>
          </a:p>
        </p:txBody>
      </p:sp>
      <p:sp>
        <p:nvSpPr>
          <p:cNvPr id="76" name="Rectangle 75"/>
          <p:cNvSpPr/>
          <p:nvPr/>
        </p:nvSpPr>
        <p:spPr>
          <a:xfrm>
            <a:off x="11330291" y="2683444"/>
            <a:ext cx="1911426" cy="502371"/>
          </a:xfrm>
          <a:prstGeom prst="rect">
            <a:avLst/>
          </a:prstGeom>
          <a:solidFill>
            <a:srgbClr val="0075C9"/>
          </a:solidFill>
          <a:ln w="41275">
            <a:noFill/>
          </a:ln>
          <a:effectLst/>
        </p:spPr>
        <p:style>
          <a:lnRef idx="1">
            <a:schemeClr val="accent1"/>
          </a:lnRef>
          <a:fillRef idx="3">
            <a:schemeClr val="accent1"/>
          </a:fillRef>
          <a:effectRef idx="2">
            <a:schemeClr val="accent1"/>
          </a:effectRef>
          <a:fontRef idx="minor">
            <a:schemeClr val="lt1"/>
          </a:fontRef>
        </p:style>
        <p:txBody>
          <a:bodyPr lIns="217285" tIns="108641" rIns="217285" bIns="108641" rtlCol="0" anchor="ctr"/>
          <a:lstStyle/>
          <a:p>
            <a:pPr algn="ctr"/>
            <a:endParaRPr lang="en-US"/>
          </a:p>
        </p:txBody>
      </p:sp>
      <p:sp>
        <p:nvSpPr>
          <p:cNvPr id="77" name="TextBox 76"/>
          <p:cNvSpPr txBox="1"/>
          <p:nvPr/>
        </p:nvSpPr>
        <p:spPr>
          <a:xfrm>
            <a:off x="11302587" y="2717035"/>
            <a:ext cx="2077641" cy="835350"/>
          </a:xfrm>
          <a:prstGeom prst="rect">
            <a:avLst/>
          </a:prstGeom>
          <a:noFill/>
        </p:spPr>
        <p:txBody>
          <a:bodyPr wrap="square" lIns="217285" tIns="108641" rIns="217285" bIns="108641" rtlCol="0">
            <a:spAutoFit/>
          </a:bodyPr>
          <a:lstStyle/>
          <a:p>
            <a:pPr algn="ctr"/>
            <a:r>
              <a:rPr lang="en-US" sz="3900" b="1" dirty="0">
                <a:solidFill>
                  <a:schemeClr val="bg1"/>
                </a:solidFill>
              </a:rPr>
              <a:t>50%</a:t>
            </a:r>
          </a:p>
        </p:txBody>
      </p:sp>
      <p:sp>
        <p:nvSpPr>
          <p:cNvPr id="78" name="Pentagon 77"/>
          <p:cNvSpPr/>
          <p:nvPr/>
        </p:nvSpPr>
        <p:spPr>
          <a:xfrm rot="5400000">
            <a:off x="14816114" y="6415493"/>
            <a:ext cx="895648" cy="1911430"/>
          </a:xfrm>
          <a:prstGeom prst="homePlate">
            <a:avLst>
              <a:gd name="adj" fmla="val 80165"/>
            </a:avLst>
          </a:prstGeom>
          <a:solidFill>
            <a:srgbClr val="0075C9"/>
          </a:solidFill>
          <a:ln w="412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17285" tIns="108641" rIns="217285" bIns="108641"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4308225" y="6245196"/>
            <a:ext cx="1911426" cy="797649"/>
          </a:xfrm>
          <a:prstGeom prst="rect">
            <a:avLst/>
          </a:prstGeom>
          <a:solidFill>
            <a:srgbClr val="0075C9"/>
          </a:solidFill>
          <a:ln w="41275">
            <a:noFill/>
          </a:ln>
          <a:effectLst/>
        </p:spPr>
        <p:style>
          <a:lnRef idx="1">
            <a:schemeClr val="accent1"/>
          </a:lnRef>
          <a:fillRef idx="3">
            <a:schemeClr val="accent1"/>
          </a:fillRef>
          <a:effectRef idx="2">
            <a:schemeClr val="accent1"/>
          </a:effectRef>
          <a:fontRef idx="minor">
            <a:schemeClr val="lt1"/>
          </a:fontRef>
        </p:style>
        <p:txBody>
          <a:bodyPr lIns="217285" tIns="108641" rIns="217285" bIns="108641" rtlCol="0" anchor="ctr"/>
          <a:lstStyle/>
          <a:p>
            <a:pPr algn="ctr"/>
            <a:endParaRPr lang="en-US"/>
          </a:p>
        </p:txBody>
      </p:sp>
      <p:sp>
        <p:nvSpPr>
          <p:cNvPr id="80" name="TextBox 79"/>
          <p:cNvSpPr txBox="1"/>
          <p:nvPr/>
        </p:nvSpPr>
        <p:spPr>
          <a:xfrm>
            <a:off x="14300408" y="6242671"/>
            <a:ext cx="2077641" cy="835350"/>
          </a:xfrm>
          <a:prstGeom prst="rect">
            <a:avLst/>
          </a:prstGeom>
          <a:noFill/>
        </p:spPr>
        <p:txBody>
          <a:bodyPr wrap="square" lIns="217285" tIns="108641" rIns="217285" bIns="108641" rtlCol="0">
            <a:spAutoFit/>
          </a:bodyPr>
          <a:lstStyle/>
          <a:p>
            <a:pPr algn="ctr"/>
            <a:r>
              <a:rPr lang="en-US" sz="3900" b="1" dirty="0">
                <a:solidFill>
                  <a:schemeClr val="bg1"/>
                </a:solidFill>
              </a:rPr>
              <a:t>75%</a:t>
            </a:r>
          </a:p>
        </p:txBody>
      </p:sp>
      <p:sp>
        <p:nvSpPr>
          <p:cNvPr id="81" name="Pentagon 80"/>
          <p:cNvSpPr/>
          <p:nvPr/>
        </p:nvSpPr>
        <p:spPr>
          <a:xfrm rot="5400000">
            <a:off x="11921267" y="9875698"/>
            <a:ext cx="895648" cy="1911430"/>
          </a:xfrm>
          <a:prstGeom prst="homePlate">
            <a:avLst>
              <a:gd name="adj" fmla="val 80165"/>
            </a:avLst>
          </a:prstGeom>
          <a:solidFill>
            <a:srgbClr val="0075C9"/>
          </a:solidFill>
          <a:ln w="412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17285" tIns="108641" rIns="217285" bIns="108641" numCol="1" spcCol="0" rtlCol="0" fromWordArt="0" anchor="ctr" anchorCtr="0" forceAA="0" compatLnSpc="1">
            <a:prstTxWarp prst="textNoShape">
              <a:avLst/>
            </a:prstTxWarp>
            <a:noAutofit/>
          </a:bodyPr>
          <a:lstStyle/>
          <a:p>
            <a:pPr algn="ctr"/>
            <a:endParaRPr lang="en-US"/>
          </a:p>
        </p:txBody>
      </p:sp>
      <p:sp>
        <p:nvSpPr>
          <p:cNvPr id="82" name="Rectangle 81"/>
          <p:cNvSpPr/>
          <p:nvPr/>
        </p:nvSpPr>
        <p:spPr>
          <a:xfrm>
            <a:off x="11413380" y="9850569"/>
            <a:ext cx="1911426" cy="652463"/>
          </a:xfrm>
          <a:prstGeom prst="rect">
            <a:avLst/>
          </a:prstGeom>
          <a:solidFill>
            <a:srgbClr val="0075C9"/>
          </a:solidFill>
          <a:ln w="41275">
            <a:noFill/>
          </a:ln>
          <a:effectLst/>
        </p:spPr>
        <p:style>
          <a:lnRef idx="1">
            <a:schemeClr val="accent1"/>
          </a:lnRef>
          <a:fillRef idx="3">
            <a:schemeClr val="accent1"/>
          </a:fillRef>
          <a:effectRef idx="2">
            <a:schemeClr val="accent1"/>
          </a:effectRef>
          <a:fontRef idx="minor">
            <a:schemeClr val="lt1"/>
          </a:fontRef>
        </p:style>
        <p:txBody>
          <a:bodyPr lIns="217285" tIns="108641" rIns="217285" bIns="108641" rtlCol="0" anchor="ctr"/>
          <a:lstStyle/>
          <a:p>
            <a:pPr algn="ctr"/>
            <a:endParaRPr lang="en-US"/>
          </a:p>
        </p:txBody>
      </p:sp>
      <p:sp>
        <p:nvSpPr>
          <p:cNvPr id="83" name="TextBox 82"/>
          <p:cNvSpPr txBox="1"/>
          <p:nvPr/>
        </p:nvSpPr>
        <p:spPr>
          <a:xfrm>
            <a:off x="11385693" y="9972413"/>
            <a:ext cx="2077641" cy="835350"/>
          </a:xfrm>
          <a:prstGeom prst="rect">
            <a:avLst/>
          </a:prstGeom>
          <a:noFill/>
        </p:spPr>
        <p:txBody>
          <a:bodyPr wrap="square" lIns="217285" tIns="108641" rIns="217285" bIns="108641" rtlCol="0">
            <a:spAutoFit/>
          </a:bodyPr>
          <a:lstStyle/>
          <a:p>
            <a:pPr algn="ctr"/>
            <a:r>
              <a:rPr lang="en-US" sz="3900" b="1" dirty="0">
                <a:solidFill>
                  <a:schemeClr val="bg1"/>
                </a:solidFill>
              </a:rPr>
              <a:t>60%</a:t>
            </a:r>
          </a:p>
        </p:txBody>
      </p:sp>
      <p:cxnSp>
        <p:nvCxnSpPr>
          <p:cNvPr id="70" name="Straight Connector 69"/>
          <p:cNvCxnSpPr/>
          <p:nvPr/>
        </p:nvCxnSpPr>
        <p:spPr>
          <a:xfrm>
            <a:off x="486104" y="5726755"/>
            <a:ext cx="23337509" cy="0"/>
          </a:xfrm>
          <a:prstGeom prst="line">
            <a:avLst/>
          </a:prstGeom>
          <a:ln w="19050">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486104" y="9273634"/>
            <a:ext cx="23337509" cy="0"/>
          </a:xfrm>
          <a:prstGeom prst="line">
            <a:avLst/>
          </a:prstGeom>
          <a:ln w="19050">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10738593" y="7902778"/>
            <a:ext cx="3094781" cy="1143127"/>
          </a:xfrm>
          <a:prstGeom prst="rect">
            <a:avLst/>
          </a:prstGeom>
          <a:noFill/>
        </p:spPr>
        <p:txBody>
          <a:bodyPr wrap="square" lIns="217285" tIns="108641" rIns="217285" bIns="108641" rtlCol="0">
            <a:spAutoFit/>
          </a:bodyPr>
          <a:lstStyle/>
          <a:p>
            <a:pPr algn="ctr"/>
            <a:r>
              <a:rPr lang="en-US" sz="2400" b="1" dirty="0"/>
              <a:t>LOWER</a:t>
            </a:r>
          </a:p>
          <a:p>
            <a:pPr algn="ctr"/>
            <a:r>
              <a:rPr lang="en-US" sz="1800" b="1" dirty="0"/>
              <a:t>INFRASTRUCTURE COST</a:t>
            </a:r>
          </a:p>
        </p:txBody>
      </p:sp>
      <p:sp>
        <p:nvSpPr>
          <p:cNvPr id="111" name="TextBox 110"/>
          <p:cNvSpPr txBox="1"/>
          <p:nvPr/>
        </p:nvSpPr>
        <p:spPr>
          <a:xfrm>
            <a:off x="2797644" y="6750401"/>
            <a:ext cx="4887865" cy="650685"/>
          </a:xfrm>
          <a:prstGeom prst="rect">
            <a:avLst/>
          </a:prstGeom>
          <a:noFill/>
        </p:spPr>
        <p:txBody>
          <a:bodyPr wrap="none" lIns="217285" tIns="108641" rIns="217285" bIns="108641" rtlCol="0">
            <a:spAutoFit/>
          </a:bodyPr>
          <a:lstStyle/>
          <a:p>
            <a:r>
              <a:rPr lang="en-US" sz="2700" b="1" dirty="0"/>
              <a:t>Workspace Modernization</a:t>
            </a:r>
          </a:p>
        </p:txBody>
      </p:sp>
      <p:sp>
        <p:nvSpPr>
          <p:cNvPr id="112" name="TextBox 111"/>
          <p:cNvSpPr txBox="1"/>
          <p:nvPr/>
        </p:nvSpPr>
        <p:spPr>
          <a:xfrm>
            <a:off x="2797661" y="7311981"/>
            <a:ext cx="7214682" cy="1449484"/>
          </a:xfrm>
          <a:prstGeom prst="rect">
            <a:avLst/>
          </a:prstGeom>
          <a:noFill/>
        </p:spPr>
        <p:txBody>
          <a:bodyPr wrap="square" lIns="217285" tIns="108641" rIns="217285" bIns="108641" rtlCol="0">
            <a:spAutoFit/>
          </a:bodyPr>
          <a:lstStyle/>
          <a:p>
            <a:pPr marL="418734" indent="-418734">
              <a:spcAft>
                <a:spcPts val="476"/>
              </a:spcAft>
              <a:buFont typeface="Arial" panose="020B0604020202020204" pitchFamily="34" charset="0"/>
              <a:buChar char="•"/>
            </a:pPr>
            <a:r>
              <a:rPr lang="en-US" sz="2400" b="1" dirty="0" smtClean="0"/>
              <a:t>BYOD </a:t>
            </a:r>
            <a:r>
              <a:rPr lang="en-US" sz="2400" b="1" dirty="0"/>
              <a:t>and workspace virtualization</a:t>
            </a:r>
          </a:p>
          <a:p>
            <a:pPr marL="418734" indent="-418734">
              <a:spcAft>
                <a:spcPts val="476"/>
              </a:spcAft>
              <a:buFont typeface="Arial" panose="020B0604020202020204" pitchFamily="34" charset="0"/>
              <a:buChar char="•"/>
            </a:pPr>
            <a:r>
              <a:rPr lang="en-US" sz="2400" b="1" dirty="0"/>
              <a:t>E</a:t>
            </a:r>
            <a:r>
              <a:rPr lang="en-US" sz="2400" b="1" dirty="0" smtClean="0"/>
              <a:t>nd</a:t>
            </a:r>
            <a:r>
              <a:rPr lang="en-US" sz="2400" b="1" dirty="0"/>
              <a:t>-point computing near users</a:t>
            </a:r>
          </a:p>
          <a:p>
            <a:pPr marL="418734" indent="-418734">
              <a:spcAft>
                <a:spcPts val="476"/>
              </a:spcAft>
              <a:buFont typeface="Arial" panose="020B0604020202020204" pitchFamily="34" charset="0"/>
              <a:buChar char="•"/>
            </a:pPr>
            <a:r>
              <a:rPr lang="en-US" sz="2400" b="1" dirty="0"/>
              <a:t>On-</a:t>
            </a:r>
            <a:r>
              <a:rPr lang="en-US" sz="2400" b="1" dirty="0" smtClean="0"/>
              <a:t>demand </a:t>
            </a:r>
            <a:r>
              <a:rPr lang="en-US" sz="2400" b="1" dirty="0"/>
              <a:t>resource </a:t>
            </a:r>
            <a:r>
              <a:rPr lang="en-US" sz="2400" b="1" dirty="0" smtClean="0"/>
              <a:t>scaling</a:t>
            </a:r>
            <a:endParaRPr lang="en-US" sz="2400" b="1" dirty="0"/>
          </a:p>
        </p:txBody>
      </p:sp>
      <p:sp>
        <p:nvSpPr>
          <p:cNvPr id="113" name="TextBox 112"/>
          <p:cNvSpPr txBox="1"/>
          <p:nvPr/>
        </p:nvSpPr>
        <p:spPr>
          <a:xfrm>
            <a:off x="13844880" y="7902777"/>
            <a:ext cx="2846435" cy="1204684"/>
          </a:xfrm>
          <a:prstGeom prst="rect">
            <a:avLst/>
          </a:prstGeom>
          <a:noFill/>
        </p:spPr>
        <p:txBody>
          <a:bodyPr wrap="square" lIns="217285" tIns="108641" rIns="217285" bIns="108641" rtlCol="0">
            <a:spAutoFit/>
          </a:bodyPr>
          <a:lstStyle/>
          <a:p>
            <a:pPr algn="ctr"/>
            <a:r>
              <a:rPr lang="en-US" sz="2400" b="1" dirty="0"/>
              <a:t>LOWER</a:t>
            </a:r>
          </a:p>
          <a:p>
            <a:pPr algn="ctr"/>
            <a:r>
              <a:rPr lang="en-US" sz="2000" b="1" dirty="0"/>
              <a:t>WORKSPACE MGMT COST</a:t>
            </a:r>
          </a:p>
        </p:txBody>
      </p:sp>
      <p:sp>
        <p:nvSpPr>
          <p:cNvPr id="114" name="TextBox 113"/>
          <p:cNvSpPr txBox="1"/>
          <p:nvPr/>
        </p:nvSpPr>
        <p:spPr>
          <a:xfrm>
            <a:off x="16691315" y="7902777"/>
            <a:ext cx="2846435" cy="1204684"/>
          </a:xfrm>
          <a:prstGeom prst="rect">
            <a:avLst/>
          </a:prstGeom>
          <a:noFill/>
        </p:spPr>
        <p:txBody>
          <a:bodyPr wrap="square" lIns="217285" tIns="108641" rIns="217285" bIns="108641" rtlCol="0">
            <a:spAutoFit/>
          </a:bodyPr>
          <a:lstStyle/>
          <a:p>
            <a:pPr algn="ctr"/>
            <a:r>
              <a:rPr lang="en-US" sz="2400" b="1" dirty="0"/>
              <a:t>BETTER </a:t>
            </a:r>
            <a:r>
              <a:rPr lang="en-US" sz="2000" b="1" dirty="0"/>
              <a:t>APPLICATION PERFORMANCE</a:t>
            </a:r>
          </a:p>
        </p:txBody>
      </p:sp>
      <p:sp>
        <p:nvSpPr>
          <p:cNvPr id="116" name="Rectangle 115"/>
          <p:cNvSpPr/>
          <p:nvPr/>
        </p:nvSpPr>
        <p:spPr>
          <a:xfrm>
            <a:off x="22153365" y="6175082"/>
            <a:ext cx="941863" cy="2551302"/>
          </a:xfrm>
          <a:prstGeom prst="rect">
            <a:avLst/>
          </a:prstGeom>
          <a:solidFill>
            <a:schemeClr val="tx1">
              <a:lumMod val="25000"/>
              <a:lumOff val="7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217285" tIns="108641" rIns="217285" bIns="108641" rtlCol="0" anchor="ctr"/>
          <a:lstStyle/>
          <a:p>
            <a:pPr algn="ctr"/>
            <a:endParaRPr lang="en-US"/>
          </a:p>
        </p:txBody>
      </p:sp>
      <p:sp>
        <p:nvSpPr>
          <p:cNvPr id="117" name="Rectangle 116"/>
          <p:cNvSpPr/>
          <p:nvPr/>
        </p:nvSpPr>
        <p:spPr>
          <a:xfrm>
            <a:off x="20768273" y="7339086"/>
            <a:ext cx="941863" cy="1387298"/>
          </a:xfrm>
          <a:prstGeom prst="rect">
            <a:avLst/>
          </a:prstGeom>
          <a:solidFill>
            <a:srgbClr val="FFC000"/>
          </a:solidFill>
          <a:ln w="41275">
            <a:noFill/>
          </a:ln>
          <a:effectLst/>
        </p:spPr>
        <p:style>
          <a:lnRef idx="1">
            <a:schemeClr val="accent1"/>
          </a:lnRef>
          <a:fillRef idx="3">
            <a:schemeClr val="accent1"/>
          </a:fillRef>
          <a:effectRef idx="2">
            <a:schemeClr val="accent1"/>
          </a:effectRef>
          <a:fontRef idx="minor">
            <a:schemeClr val="lt1"/>
          </a:fontRef>
        </p:style>
        <p:txBody>
          <a:bodyPr lIns="217285" tIns="108641" rIns="217285" bIns="108641" rtlCol="0" anchor="ctr"/>
          <a:lstStyle/>
          <a:p>
            <a:pPr algn="ctr"/>
            <a:endParaRPr lang="en-US"/>
          </a:p>
        </p:txBody>
      </p:sp>
      <p:sp>
        <p:nvSpPr>
          <p:cNvPr id="118" name="TextBox 117"/>
          <p:cNvSpPr txBox="1"/>
          <p:nvPr/>
        </p:nvSpPr>
        <p:spPr>
          <a:xfrm>
            <a:off x="19937447" y="5969141"/>
            <a:ext cx="2462276" cy="1064769"/>
          </a:xfrm>
          <a:prstGeom prst="rect">
            <a:avLst/>
          </a:prstGeom>
          <a:noFill/>
        </p:spPr>
        <p:txBody>
          <a:bodyPr wrap="square" lIns="217285" tIns="108641" rIns="217285" bIns="108641" rtlCol="0">
            <a:spAutoFit/>
          </a:bodyPr>
          <a:lstStyle/>
          <a:p>
            <a:pPr algn="ctr"/>
            <a:r>
              <a:rPr lang="en-US" sz="5500" b="1" dirty="0"/>
              <a:t>46%</a:t>
            </a:r>
          </a:p>
        </p:txBody>
      </p:sp>
      <p:sp>
        <p:nvSpPr>
          <p:cNvPr id="119" name="TextBox 118"/>
          <p:cNvSpPr txBox="1"/>
          <p:nvPr/>
        </p:nvSpPr>
        <p:spPr>
          <a:xfrm>
            <a:off x="20020327" y="6761976"/>
            <a:ext cx="2325115" cy="604518"/>
          </a:xfrm>
          <a:prstGeom prst="rect">
            <a:avLst/>
          </a:prstGeom>
          <a:noFill/>
        </p:spPr>
        <p:txBody>
          <a:bodyPr wrap="square" lIns="217285" tIns="108641" rIns="217285" bIns="108641" rtlCol="0">
            <a:spAutoFit/>
          </a:bodyPr>
          <a:lstStyle/>
          <a:p>
            <a:pPr algn="ctr"/>
            <a:r>
              <a:rPr lang="en-US" sz="2400" dirty="0"/>
              <a:t>LOWER</a:t>
            </a:r>
          </a:p>
        </p:txBody>
      </p:sp>
      <p:sp>
        <p:nvSpPr>
          <p:cNvPr id="134" name="TextBox 133"/>
          <p:cNvSpPr txBox="1"/>
          <p:nvPr/>
        </p:nvSpPr>
        <p:spPr>
          <a:xfrm>
            <a:off x="10738596" y="11509300"/>
            <a:ext cx="3403416" cy="866128"/>
          </a:xfrm>
          <a:prstGeom prst="rect">
            <a:avLst/>
          </a:prstGeom>
          <a:noFill/>
        </p:spPr>
        <p:txBody>
          <a:bodyPr wrap="square" lIns="217285" tIns="108641" rIns="217285" bIns="108641" rtlCol="0">
            <a:spAutoFit/>
          </a:bodyPr>
          <a:lstStyle/>
          <a:p>
            <a:pPr algn="ctr"/>
            <a:r>
              <a:rPr lang="en-US" sz="2400" b="1" dirty="0"/>
              <a:t>LOWER</a:t>
            </a:r>
            <a:r>
              <a:rPr lang="en-US" sz="1800" b="1" dirty="0"/>
              <a:t> STORAGE</a:t>
            </a:r>
          </a:p>
          <a:p>
            <a:pPr algn="ctr"/>
            <a:r>
              <a:rPr lang="en-US" sz="1800" b="1" dirty="0"/>
              <a:t>INFRASTRUCTURE COST</a:t>
            </a:r>
          </a:p>
        </p:txBody>
      </p:sp>
      <p:sp>
        <p:nvSpPr>
          <p:cNvPr id="135" name="TextBox 134"/>
          <p:cNvSpPr txBox="1"/>
          <p:nvPr/>
        </p:nvSpPr>
        <p:spPr>
          <a:xfrm>
            <a:off x="2797645" y="10115395"/>
            <a:ext cx="5374667" cy="650685"/>
          </a:xfrm>
          <a:prstGeom prst="rect">
            <a:avLst/>
          </a:prstGeom>
          <a:noFill/>
        </p:spPr>
        <p:txBody>
          <a:bodyPr wrap="none" lIns="217285" tIns="108641" rIns="217285" bIns="108641" rtlCol="0">
            <a:spAutoFit/>
          </a:bodyPr>
          <a:lstStyle/>
          <a:p>
            <a:r>
              <a:rPr lang="en-US" sz="2700" b="1" dirty="0"/>
              <a:t>Data Storage Transformation</a:t>
            </a:r>
          </a:p>
        </p:txBody>
      </p:sp>
      <p:sp>
        <p:nvSpPr>
          <p:cNvPr id="136" name="TextBox 135"/>
          <p:cNvSpPr txBox="1"/>
          <p:nvPr/>
        </p:nvSpPr>
        <p:spPr>
          <a:xfrm>
            <a:off x="13722583" y="11509305"/>
            <a:ext cx="3136636" cy="896907"/>
          </a:xfrm>
          <a:prstGeom prst="rect">
            <a:avLst/>
          </a:prstGeom>
          <a:noFill/>
        </p:spPr>
        <p:txBody>
          <a:bodyPr wrap="square" lIns="217285" tIns="108641" rIns="217285" bIns="108641" rtlCol="0">
            <a:spAutoFit/>
          </a:bodyPr>
          <a:lstStyle/>
          <a:p>
            <a:pPr algn="ctr"/>
            <a:r>
              <a:rPr lang="en-US" sz="2400" b="1" dirty="0"/>
              <a:t>COST </a:t>
            </a:r>
            <a:r>
              <a:rPr lang="en-US" sz="2000" b="1" dirty="0"/>
              <a:t>OF CENTRAL MGMT &amp; REPLI SW</a:t>
            </a:r>
          </a:p>
        </p:txBody>
      </p:sp>
      <p:sp>
        <p:nvSpPr>
          <p:cNvPr id="137" name="TextBox 136"/>
          <p:cNvSpPr txBox="1"/>
          <p:nvPr/>
        </p:nvSpPr>
        <p:spPr>
          <a:xfrm>
            <a:off x="16331185" y="11509305"/>
            <a:ext cx="3614162" cy="1204684"/>
          </a:xfrm>
          <a:prstGeom prst="rect">
            <a:avLst/>
          </a:prstGeom>
          <a:noFill/>
        </p:spPr>
        <p:txBody>
          <a:bodyPr wrap="square" lIns="217285" tIns="108641" rIns="217285" bIns="108641" rtlCol="0">
            <a:spAutoFit/>
          </a:bodyPr>
          <a:lstStyle/>
          <a:p>
            <a:pPr algn="ctr"/>
            <a:r>
              <a:rPr lang="en-US" sz="2400" b="1" dirty="0"/>
              <a:t>FASTER</a:t>
            </a:r>
          </a:p>
          <a:p>
            <a:pPr algn="ctr"/>
            <a:r>
              <a:rPr lang="en-US" sz="2000" b="1" dirty="0"/>
              <a:t>FILE SHARING SW</a:t>
            </a:r>
            <a:br>
              <a:rPr lang="en-US" sz="2000" b="1" dirty="0"/>
            </a:br>
            <a:r>
              <a:rPr lang="en-US" sz="2000" b="1" dirty="0"/>
              <a:t>AT NO EXTRA COST</a:t>
            </a:r>
          </a:p>
        </p:txBody>
      </p:sp>
      <p:sp>
        <p:nvSpPr>
          <p:cNvPr id="139" name="Rectangle 138"/>
          <p:cNvSpPr/>
          <p:nvPr/>
        </p:nvSpPr>
        <p:spPr>
          <a:xfrm>
            <a:off x="22153365" y="9781596"/>
            <a:ext cx="941863" cy="2551302"/>
          </a:xfrm>
          <a:prstGeom prst="rect">
            <a:avLst/>
          </a:prstGeom>
          <a:solidFill>
            <a:schemeClr val="tx1">
              <a:lumMod val="25000"/>
              <a:lumOff val="7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217285" tIns="108641" rIns="217285" bIns="108641" rtlCol="0" anchor="ctr"/>
          <a:lstStyle/>
          <a:p>
            <a:pPr algn="ctr"/>
            <a:endParaRPr lang="en-US"/>
          </a:p>
        </p:txBody>
      </p:sp>
      <p:sp>
        <p:nvSpPr>
          <p:cNvPr id="140" name="Rectangle 139"/>
          <p:cNvSpPr/>
          <p:nvPr/>
        </p:nvSpPr>
        <p:spPr>
          <a:xfrm>
            <a:off x="20768273" y="11557606"/>
            <a:ext cx="941863" cy="775290"/>
          </a:xfrm>
          <a:prstGeom prst="rect">
            <a:avLst/>
          </a:prstGeom>
          <a:solidFill>
            <a:srgbClr val="FFC000"/>
          </a:solidFill>
          <a:ln w="41275">
            <a:noFill/>
          </a:ln>
          <a:effectLst/>
        </p:spPr>
        <p:style>
          <a:lnRef idx="1">
            <a:schemeClr val="accent1"/>
          </a:lnRef>
          <a:fillRef idx="3">
            <a:schemeClr val="accent1"/>
          </a:fillRef>
          <a:effectRef idx="2">
            <a:schemeClr val="accent1"/>
          </a:effectRef>
          <a:fontRef idx="minor">
            <a:schemeClr val="lt1"/>
          </a:fontRef>
        </p:style>
        <p:txBody>
          <a:bodyPr lIns="217285" tIns="108641" rIns="217285" bIns="108641" rtlCol="0" anchor="ctr"/>
          <a:lstStyle/>
          <a:p>
            <a:pPr algn="ctr"/>
            <a:endParaRPr lang="en-US"/>
          </a:p>
        </p:txBody>
      </p:sp>
      <p:sp>
        <p:nvSpPr>
          <p:cNvPr id="141" name="TextBox 140"/>
          <p:cNvSpPr txBox="1"/>
          <p:nvPr/>
        </p:nvSpPr>
        <p:spPr>
          <a:xfrm>
            <a:off x="19977203" y="10198209"/>
            <a:ext cx="2462276" cy="1064769"/>
          </a:xfrm>
          <a:prstGeom prst="rect">
            <a:avLst/>
          </a:prstGeom>
          <a:noFill/>
        </p:spPr>
        <p:txBody>
          <a:bodyPr wrap="square" lIns="217285" tIns="108641" rIns="217285" bIns="108641" rtlCol="0">
            <a:spAutoFit/>
          </a:bodyPr>
          <a:lstStyle/>
          <a:p>
            <a:pPr algn="ctr"/>
            <a:r>
              <a:rPr lang="en-US" sz="5500" b="1" dirty="0"/>
              <a:t>70%</a:t>
            </a:r>
          </a:p>
        </p:txBody>
      </p:sp>
      <p:sp>
        <p:nvSpPr>
          <p:cNvPr id="142" name="TextBox 141"/>
          <p:cNvSpPr txBox="1"/>
          <p:nvPr/>
        </p:nvSpPr>
        <p:spPr>
          <a:xfrm>
            <a:off x="20040205" y="10970262"/>
            <a:ext cx="2325115" cy="604518"/>
          </a:xfrm>
          <a:prstGeom prst="rect">
            <a:avLst/>
          </a:prstGeom>
          <a:noFill/>
        </p:spPr>
        <p:txBody>
          <a:bodyPr wrap="square" lIns="217285" tIns="108641" rIns="217285" bIns="108641" rtlCol="0">
            <a:spAutoFit/>
          </a:bodyPr>
          <a:lstStyle/>
          <a:p>
            <a:pPr algn="ctr"/>
            <a:r>
              <a:rPr lang="en-US" sz="2400" dirty="0"/>
              <a:t>LOWER</a:t>
            </a:r>
          </a:p>
        </p:txBody>
      </p:sp>
      <p:sp>
        <p:nvSpPr>
          <p:cNvPr id="143" name="TextBox 142"/>
          <p:cNvSpPr txBox="1"/>
          <p:nvPr/>
        </p:nvSpPr>
        <p:spPr>
          <a:xfrm>
            <a:off x="2797661" y="10667164"/>
            <a:ext cx="7940932" cy="1449484"/>
          </a:xfrm>
          <a:prstGeom prst="rect">
            <a:avLst/>
          </a:prstGeom>
          <a:noFill/>
        </p:spPr>
        <p:txBody>
          <a:bodyPr wrap="square" lIns="217285" tIns="108641" rIns="217285" bIns="108641" rtlCol="0">
            <a:spAutoFit/>
          </a:bodyPr>
          <a:lstStyle/>
          <a:p>
            <a:pPr marL="418734" indent="-418734">
              <a:spcAft>
                <a:spcPts val="476"/>
              </a:spcAft>
              <a:buFont typeface="Arial" panose="020B0604020202020204" pitchFamily="34" charset="0"/>
              <a:buChar char="•"/>
            </a:pPr>
            <a:r>
              <a:rPr lang="en-US" sz="2400" b="1" dirty="0" smtClean="0"/>
              <a:t>Workload optimized, cloud ready storage</a:t>
            </a:r>
            <a:endParaRPr lang="en-US" sz="2400" b="1" dirty="0"/>
          </a:p>
          <a:p>
            <a:pPr marL="418734" indent="-418734">
              <a:spcAft>
                <a:spcPts val="476"/>
              </a:spcAft>
              <a:buFont typeface="Arial" panose="020B0604020202020204" pitchFamily="34" charset="0"/>
              <a:buChar char="•"/>
            </a:pPr>
            <a:r>
              <a:rPr lang="en-US" sz="2400" b="1" dirty="0"/>
              <a:t>Secured data access, anywhere, on any device</a:t>
            </a:r>
          </a:p>
          <a:p>
            <a:pPr marL="418734" indent="-418734">
              <a:spcAft>
                <a:spcPts val="476"/>
              </a:spcAft>
              <a:buFont typeface="Arial" panose="020B0604020202020204" pitchFamily="34" charset="0"/>
              <a:buChar char="•"/>
            </a:pPr>
            <a:r>
              <a:rPr lang="en-US" sz="2400" b="1" dirty="0"/>
              <a:t>Reduce footprint </a:t>
            </a:r>
            <a:r>
              <a:rPr lang="en-US" sz="2400" b="1" dirty="0" smtClean="0"/>
              <a:t>for </a:t>
            </a:r>
            <a:r>
              <a:rPr lang="en-US" sz="2400" b="1" dirty="0"/>
              <a:t>active and retained data</a:t>
            </a:r>
          </a:p>
        </p:txBody>
      </p:sp>
      <p:pic>
        <p:nvPicPr>
          <p:cNvPr id="8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50688" y="9255648"/>
            <a:ext cx="1243958" cy="80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35632" y="5818279"/>
            <a:ext cx="1074069" cy="807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 name="Up Arrow 147"/>
          <p:cNvSpPr/>
          <p:nvPr/>
        </p:nvSpPr>
        <p:spPr>
          <a:xfrm rot="2338934">
            <a:off x="17097426" y="6031278"/>
            <a:ext cx="2361962" cy="1595766"/>
          </a:xfrm>
          <a:prstGeom prst="upArrow">
            <a:avLst/>
          </a:prstGeom>
          <a:solidFill>
            <a:srgbClr val="92D050"/>
          </a:solidFill>
          <a:ln w="412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17285" tIns="108641" rIns="217285" bIns="108641" numCol="1" spcCol="0" rtlCol="0" fromWordArt="0" anchor="ctr" anchorCtr="0" forceAA="0" compatLnSpc="1">
            <a:prstTxWarp prst="textNoShape">
              <a:avLst/>
            </a:prstTxWarp>
            <a:noAutofit/>
          </a:bodyPr>
          <a:lstStyle/>
          <a:p>
            <a:pPr algn="ctr"/>
            <a:endParaRPr lang="en-US"/>
          </a:p>
        </p:txBody>
      </p:sp>
      <p:sp>
        <p:nvSpPr>
          <p:cNvPr id="149" name="TextBox 148"/>
          <p:cNvSpPr txBox="1"/>
          <p:nvPr/>
        </p:nvSpPr>
        <p:spPr>
          <a:xfrm>
            <a:off x="16970011" y="6600440"/>
            <a:ext cx="2277424" cy="789183"/>
          </a:xfrm>
          <a:prstGeom prst="rect">
            <a:avLst/>
          </a:prstGeom>
          <a:noFill/>
        </p:spPr>
        <p:txBody>
          <a:bodyPr wrap="square" lIns="217285" tIns="108641" rIns="217285" bIns="108641" rtlCol="0">
            <a:spAutoFit/>
          </a:bodyPr>
          <a:lstStyle/>
          <a:p>
            <a:pPr algn="ctr"/>
            <a:r>
              <a:rPr lang="en-US" b="1" dirty="0" smtClean="0">
                <a:solidFill>
                  <a:schemeClr val="tx1">
                    <a:lumMod val="75000"/>
                    <a:lumOff val="25000"/>
                  </a:schemeClr>
                </a:solidFill>
              </a:rPr>
              <a:t>2-5X</a:t>
            </a:r>
            <a:endParaRPr lang="en-US" b="1" dirty="0">
              <a:solidFill>
                <a:schemeClr val="tx1">
                  <a:lumMod val="75000"/>
                  <a:lumOff val="25000"/>
                </a:schemeClr>
              </a:solidFill>
            </a:endParaRPr>
          </a:p>
        </p:txBody>
      </p:sp>
      <p:sp>
        <p:nvSpPr>
          <p:cNvPr id="150" name="Up Arrow 149"/>
          <p:cNvSpPr/>
          <p:nvPr/>
        </p:nvSpPr>
        <p:spPr>
          <a:xfrm rot="2338934">
            <a:off x="17097424" y="2459020"/>
            <a:ext cx="2361962" cy="1595766"/>
          </a:xfrm>
          <a:prstGeom prst="upArrow">
            <a:avLst/>
          </a:prstGeom>
          <a:solidFill>
            <a:srgbClr val="92D050"/>
          </a:solidFill>
          <a:ln w="412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17285" tIns="108641" rIns="217285" bIns="108641" numCol="1" spcCol="0" rtlCol="0" fromWordArt="0" anchor="ctr" anchorCtr="0" forceAA="0" compatLnSpc="1">
            <a:prstTxWarp prst="textNoShape">
              <a:avLst/>
            </a:prstTxWarp>
            <a:noAutofit/>
          </a:bodyPr>
          <a:lstStyle/>
          <a:p>
            <a:pPr algn="ctr"/>
            <a:endParaRPr lang="en-US"/>
          </a:p>
        </p:txBody>
      </p:sp>
      <p:sp>
        <p:nvSpPr>
          <p:cNvPr id="151" name="TextBox 150"/>
          <p:cNvSpPr txBox="1"/>
          <p:nvPr/>
        </p:nvSpPr>
        <p:spPr>
          <a:xfrm>
            <a:off x="16970009" y="3028168"/>
            <a:ext cx="2277424" cy="789183"/>
          </a:xfrm>
          <a:prstGeom prst="rect">
            <a:avLst/>
          </a:prstGeom>
          <a:noFill/>
        </p:spPr>
        <p:txBody>
          <a:bodyPr wrap="square" lIns="217285" tIns="108641" rIns="217285" bIns="108641" rtlCol="0">
            <a:spAutoFit/>
          </a:bodyPr>
          <a:lstStyle/>
          <a:p>
            <a:pPr algn="ctr"/>
            <a:r>
              <a:rPr lang="en-US" b="1" dirty="0" smtClean="0">
                <a:solidFill>
                  <a:schemeClr val="tx1">
                    <a:lumMod val="75000"/>
                    <a:lumOff val="25000"/>
                  </a:schemeClr>
                </a:solidFill>
              </a:rPr>
              <a:t>2-5X</a:t>
            </a:r>
            <a:endParaRPr lang="en-US" b="1" dirty="0">
              <a:solidFill>
                <a:schemeClr val="tx1">
                  <a:lumMod val="75000"/>
                  <a:lumOff val="25000"/>
                </a:schemeClr>
              </a:solidFill>
            </a:endParaRPr>
          </a:p>
        </p:txBody>
      </p:sp>
      <p:sp>
        <p:nvSpPr>
          <p:cNvPr id="153" name="Up Arrow 152"/>
          <p:cNvSpPr/>
          <p:nvPr/>
        </p:nvSpPr>
        <p:spPr>
          <a:xfrm rot="2338934">
            <a:off x="17097426" y="9665049"/>
            <a:ext cx="2361962" cy="1595766"/>
          </a:xfrm>
          <a:prstGeom prst="upArrow">
            <a:avLst/>
          </a:prstGeom>
          <a:solidFill>
            <a:srgbClr val="92D050"/>
          </a:solidFill>
          <a:ln w="412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17285" tIns="108641" rIns="217285" bIns="108641" numCol="1" spcCol="0" rtlCol="0" fromWordArt="0" anchor="ctr" anchorCtr="0" forceAA="0" compatLnSpc="1">
            <a:prstTxWarp prst="textNoShape">
              <a:avLst/>
            </a:prstTxWarp>
            <a:noAutofit/>
          </a:bodyPr>
          <a:lstStyle/>
          <a:p>
            <a:pPr algn="ctr"/>
            <a:endParaRPr lang="en-US"/>
          </a:p>
        </p:txBody>
      </p:sp>
      <p:sp>
        <p:nvSpPr>
          <p:cNvPr id="154" name="TextBox 153"/>
          <p:cNvSpPr txBox="1"/>
          <p:nvPr/>
        </p:nvSpPr>
        <p:spPr>
          <a:xfrm>
            <a:off x="16970011" y="10234211"/>
            <a:ext cx="2277424" cy="789183"/>
          </a:xfrm>
          <a:prstGeom prst="rect">
            <a:avLst/>
          </a:prstGeom>
          <a:noFill/>
        </p:spPr>
        <p:txBody>
          <a:bodyPr wrap="square" lIns="217285" tIns="108641" rIns="217285" bIns="108641" rtlCol="0">
            <a:spAutoFit/>
          </a:bodyPr>
          <a:lstStyle/>
          <a:p>
            <a:pPr algn="ctr"/>
            <a:r>
              <a:rPr lang="en-US" b="1" dirty="0" smtClean="0">
                <a:solidFill>
                  <a:schemeClr val="tx1">
                    <a:lumMod val="75000"/>
                    <a:lumOff val="25000"/>
                  </a:schemeClr>
                </a:solidFill>
              </a:rPr>
              <a:t>16X</a:t>
            </a:r>
            <a:endParaRPr lang="en-US" b="1" dirty="0">
              <a:solidFill>
                <a:schemeClr val="tx1">
                  <a:lumMod val="75000"/>
                  <a:lumOff val="25000"/>
                </a:schemeClr>
              </a:solidFill>
            </a:endParaRPr>
          </a:p>
        </p:txBody>
      </p:sp>
      <p:pic>
        <p:nvPicPr>
          <p:cNvPr id="1025"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73448" y="2188347"/>
            <a:ext cx="998456" cy="83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ectangle 68"/>
          <p:cNvSpPr/>
          <p:nvPr/>
        </p:nvSpPr>
        <p:spPr>
          <a:xfrm>
            <a:off x="14308225" y="9891236"/>
            <a:ext cx="1911426" cy="943409"/>
          </a:xfrm>
          <a:prstGeom prst="rect">
            <a:avLst/>
          </a:prstGeom>
          <a:solidFill>
            <a:srgbClr val="0075C9"/>
          </a:solidFill>
          <a:ln w="41275">
            <a:noFill/>
          </a:ln>
          <a:effectLst/>
        </p:spPr>
        <p:style>
          <a:lnRef idx="1">
            <a:schemeClr val="accent1"/>
          </a:lnRef>
          <a:fillRef idx="3">
            <a:schemeClr val="accent1"/>
          </a:fillRef>
          <a:effectRef idx="2">
            <a:schemeClr val="accent1"/>
          </a:effectRef>
          <a:fontRef idx="minor">
            <a:schemeClr val="lt1"/>
          </a:fontRef>
        </p:style>
        <p:txBody>
          <a:bodyPr lIns="217285" tIns="108641" rIns="217285" bIns="108641" rtlCol="0" anchor="ctr"/>
          <a:lstStyle/>
          <a:p>
            <a:pPr algn="ctr"/>
            <a:endParaRPr lang="en-US"/>
          </a:p>
        </p:txBody>
      </p:sp>
      <p:sp>
        <p:nvSpPr>
          <p:cNvPr id="84" name="Pentagon 83"/>
          <p:cNvSpPr/>
          <p:nvPr/>
        </p:nvSpPr>
        <p:spPr>
          <a:xfrm rot="5400000">
            <a:off x="14816114" y="10207292"/>
            <a:ext cx="895648" cy="1911430"/>
          </a:xfrm>
          <a:prstGeom prst="homePlate">
            <a:avLst>
              <a:gd name="adj" fmla="val 80165"/>
            </a:avLst>
          </a:prstGeom>
          <a:solidFill>
            <a:srgbClr val="0075C9"/>
          </a:solidFill>
          <a:ln w="412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17285" tIns="108641" rIns="217285" bIns="108641" numCol="1" spcCol="0" rtlCol="0" fromWordArt="0" anchor="ctr" anchorCtr="0" forceAA="0" compatLnSpc="1">
            <a:prstTxWarp prst="textNoShape">
              <a:avLst/>
            </a:prstTxWarp>
            <a:noAutofit/>
          </a:bodyPr>
          <a:lstStyle/>
          <a:p>
            <a:pPr algn="ctr"/>
            <a:endParaRPr lang="en-US"/>
          </a:p>
        </p:txBody>
      </p:sp>
      <p:sp>
        <p:nvSpPr>
          <p:cNvPr id="86" name="TextBox 85"/>
          <p:cNvSpPr txBox="1"/>
          <p:nvPr/>
        </p:nvSpPr>
        <p:spPr>
          <a:xfrm>
            <a:off x="14161888" y="10013566"/>
            <a:ext cx="2277424" cy="835350"/>
          </a:xfrm>
          <a:prstGeom prst="rect">
            <a:avLst/>
          </a:prstGeom>
          <a:noFill/>
        </p:spPr>
        <p:txBody>
          <a:bodyPr wrap="square" lIns="217285" tIns="108641" rIns="217285" bIns="108641" rtlCol="0">
            <a:spAutoFit/>
          </a:bodyPr>
          <a:lstStyle/>
          <a:p>
            <a:pPr algn="ctr"/>
            <a:r>
              <a:rPr lang="en-US" sz="3900" b="1" dirty="0">
                <a:solidFill>
                  <a:schemeClr val="bg1"/>
                </a:solidFill>
              </a:rPr>
              <a:t>+80%</a:t>
            </a:r>
          </a:p>
        </p:txBody>
      </p:sp>
      <p:sp>
        <p:nvSpPr>
          <p:cNvPr id="60" name="Rounded Rectangle 59"/>
          <p:cNvSpPr/>
          <p:nvPr/>
        </p:nvSpPr>
        <p:spPr>
          <a:xfrm>
            <a:off x="211657" y="1890720"/>
            <a:ext cx="2548944" cy="1178062"/>
          </a:xfrm>
          <a:prstGeom prst="roundRect">
            <a:avLst/>
          </a:prstGeom>
          <a:solidFill>
            <a:schemeClr val="tx2">
              <a:lumMod val="50000"/>
              <a:lumOff val="50000"/>
            </a:schemeClr>
          </a:solidFill>
          <a:ln>
            <a:solidFill>
              <a:schemeClr val="tx1">
                <a:lumMod val="25000"/>
                <a:lumOff val="75000"/>
              </a:schemeClr>
            </a:solidFill>
          </a:ln>
        </p:spPr>
        <p:style>
          <a:lnRef idx="0">
            <a:schemeClr val="accent6"/>
          </a:lnRef>
          <a:fillRef idx="3">
            <a:schemeClr val="accent6"/>
          </a:fillRef>
          <a:effectRef idx="3">
            <a:schemeClr val="accent6"/>
          </a:effectRef>
          <a:fontRef idx="minor">
            <a:schemeClr val="lt1"/>
          </a:fontRef>
        </p:style>
        <p:txBody>
          <a:bodyPr lIns="178977" tIns="89486" rIns="178977" bIns="89486" rtlCol="0" anchor="ctr"/>
          <a:lstStyle/>
          <a:p>
            <a:pPr algn="ctr" defTabSz="1822596"/>
            <a:r>
              <a:rPr lang="en-US" sz="2800" dirty="0">
                <a:solidFill>
                  <a:prstClr val="white"/>
                </a:solidFill>
                <a:latin typeface="Calibri"/>
              </a:rPr>
              <a:t>Any </a:t>
            </a:r>
            <a:r>
              <a:rPr lang="en-US" sz="2800" dirty="0" err="1">
                <a:solidFill>
                  <a:prstClr val="white"/>
                </a:solidFill>
                <a:latin typeface="Calibri"/>
              </a:rPr>
              <a:t>Applicatons</a:t>
            </a:r>
            <a:endParaRPr lang="en-US" sz="2800" dirty="0">
              <a:solidFill>
                <a:prstClr val="white"/>
              </a:solidFill>
              <a:latin typeface="Calibri"/>
            </a:endParaRPr>
          </a:p>
        </p:txBody>
      </p:sp>
      <p:sp>
        <p:nvSpPr>
          <p:cNvPr id="61" name="Rounded Rectangle 60"/>
          <p:cNvSpPr/>
          <p:nvPr/>
        </p:nvSpPr>
        <p:spPr>
          <a:xfrm>
            <a:off x="211657" y="5710451"/>
            <a:ext cx="2548944" cy="1178062"/>
          </a:xfrm>
          <a:prstGeom prst="roundRect">
            <a:avLst/>
          </a:prstGeom>
          <a:solidFill>
            <a:schemeClr val="tx2">
              <a:lumMod val="50000"/>
              <a:lumOff val="50000"/>
            </a:schemeClr>
          </a:solidFill>
          <a:ln>
            <a:solidFill>
              <a:schemeClr val="tx1">
                <a:lumMod val="25000"/>
                <a:lumOff val="75000"/>
              </a:schemeClr>
            </a:solidFill>
          </a:ln>
        </p:spPr>
        <p:style>
          <a:lnRef idx="0">
            <a:schemeClr val="accent5"/>
          </a:lnRef>
          <a:fillRef idx="3">
            <a:schemeClr val="accent5"/>
          </a:fillRef>
          <a:effectRef idx="3">
            <a:schemeClr val="accent5"/>
          </a:effectRef>
          <a:fontRef idx="minor">
            <a:schemeClr val="lt1"/>
          </a:fontRef>
        </p:style>
        <p:txBody>
          <a:bodyPr lIns="178977" tIns="89486" rIns="178977" bIns="89486" rtlCol="0" anchor="ctr"/>
          <a:lstStyle/>
          <a:p>
            <a:pPr algn="ctr" defTabSz="1822596"/>
            <a:r>
              <a:rPr lang="en-US" sz="2800" dirty="0">
                <a:solidFill>
                  <a:prstClr val="white"/>
                </a:solidFill>
                <a:latin typeface="Calibri"/>
              </a:rPr>
              <a:t>Any Device</a:t>
            </a:r>
          </a:p>
        </p:txBody>
      </p:sp>
      <p:cxnSp>
        <p:nvCxnSpPr>
          <p:cNvPr id="62" name="Straight Arrow Connector 61"/>
          <p:cNvCxnSpPr>
            <a:stCxn id="60" idx="2"/>
            <a:endCxn id="61" idx="0"/>
          </p:cNvCxnSpPr>
          <p:nvPr/>
        </p:nvCxnSpPr>
        <p:spPr>
          <a:xfrm>
            <a:off x="1486129" y="3068782"/>
            <a:ext cx="0" cy="2641669"/>
          </a:xfrm>
          <a:prstGeom prst="straightConnector1">
            <a:avLst/>
          </a:prstGeom>
          <a:ln>
            <a:solidFill>
              <a:schemeClr val="tx1">
                <a:lumMod val="25000"/>
                <a:lumOff val="75000"/>
              </a:schemeClr>
            </a:solidFill>
            <a:tailEnd type="arrow"/>
          </a:ln>
        </p:spPr>
        <p:style>
          <a:lnRef idx="3">
            <a:schemeClr val="accent1"/>
          </a:lnRef>
          <a:fillRef idx="0">
            <a:schemeClr val="accent1"/>
          </a:fillRef>
          <a:effectRef idx="2">
            <a:schemeClr val="accent1"/>
          </a:effectRef>
          <a:fontRef idx="minor">
            <a:schemeClr val="tx1"/>
          </a:fontRef>
        </p:style>
      </p:cxnSp>
      <p:sp>
        <p:nvSpPr>
          <p:cNvPr id="63" name="Rounded Rectangle 62"/>
          <p:cNvSpPr/>
          <p:nvPr/>
        </p:nvSpPr>
        <p:spPr>
          <a:xfrm>
            <a:off x="211657" y="9314694"/>
            <a:ext cx="2548944" cy="1178062"/>
          </a:xfrm>
          <a:prstGeom prst="roundRect">
            <a:avLst/>
          </a:prstGeom>
          <a:solidFill>
            <a:schemeClr val="tx2">
              <a:lumMod val="50000"/>
              <a:lumOff val="50000"/>
            </a:schemeClr>
          </a:solidFill>
          <a:ln>
            <a:solidFill>
              <a:schemeClr val="tx1">
                <a:lumMod val="25000"/>
                <a:lumOff val="75000"/>
              </a:schemeClr>
            </a:solidFill>
          </a:ln>
        </p:spPr>
        <p:style>
          <a:lnRef idx="0">
            <a:schemeClr val="accent5"/>
          </a:lnRef>
          <a:fillRef idx="3">
            <a:schemeClr val="accent5"/>
          </a:fillRef>
          <a:effectRef idx="3">
            <a:schemeClr val="accent5"/>
          </a:effectRef>
          <a:fontRef idx="minor">
            <a:schemeClr val="lt1"/>
          </a:fontRef>
        </p:style>
        <p:txBody>
          <a:bodyPr lIns="178977" tIns="89486" rIns="178977" bIns="89486" rtlCol="0" anchor="ctr"/>
          <a:lstStyle/>
          <a:p>
            <a:pPr algn="ctr" defTabSz="1822596"/>
            <a:r>
              <a:rPr lang="en-US" sz="2800" dirty="0" smtClean="0">
                <a:solidFill>
                  <a:prstClr val="white"/>
                </a:solidFill>
                <a:latin typeface="Calibri"/>
              </a:rPr>
              <a:t>Cloud Enabled Storage</a:t>
            </a:r>
            <a:endParaRPr lang="en-US" sz="2800" dirty="0">
              <a:solidFill>
                <a:prstClr val="white"/>
              </a:solidFill>
              <a:latin typeface="Calibri"/>
            </a:endParaRPr>
          </a:p>
        </p:txBody>
      </p:sp>
      <p:cxnSp>
        <p:nvCxnSpPr>
          <p:cNvPr id="64" name="Straight Arrow Connector 63"/>
          <p:cNvCxnSpPr>
            <a:endCxn id="63" idx="0"/>
          </p:cNvCxnSpPr>
          <p:nvPr/>
        </p:nvCxnSpPr>
        <p:spPr>
          <a:xfrm>
            <a:off x="1486129" y="6866351"/>
            <a:ext cx="0" cy="2448343"/>
          </a:xfrm>
          <a:prstGeom prst="straightConnector1">
            <a:avLst/>
          </a:prstGeom>
          <a:ln>
            <a:solidFill>
              <a:schemeClr val="tx1">
                <a:lumMod val="25000"/>
                <a:lumOff val="75000"/>
              </a:schemeClr>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268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Storage in IT Infrastructure</a:t>
            </a:r>
            <a:endParaRPr lang="en-US" dirty="0"/>
          </a:p>
        </p:txBody>
      </p:sp>
      <p:pic>
        <p:nvPicPr>
          <p:cNvPr id="3" name="Picture 2"/>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341300" y="1474403"/>
            <a:ext cx="13036350" cy="9950266"/>
          </a:xfrm>
          <a:prstGeom prst="rect">
            <a:avLst/>
          </a:prstGeom>
        </p:spPr>
      </p:pic>
      <p:sp>
        <p:nvSpPr>
          <p:cNvPr id="4" name="TextBox 3"/>
          <p:cNvSpPr txBox="1"/>
          <p:nvPr/>
        </p:nvSpPr>
        <p:spPr>
          <a:xfrm>
            <a:off x="17032440" y="5930366"/>
            <a:ext cx="2784146" cy="905196"/>
          </a:xfrm>
          <a:prstGeom prst="rect">
            <a:avLst/>
          </a:prstGeom>
          <a:solidFill>
            <a:schemeClr val="bg1"/>
          </a:solidFill>
        </p:spPr>
        <p:txBody>
          <a:bodyPr wrap="square" lIns="178977" tIns="89486" rIns="178977" bIns="89486" rtlCol="0">
            <a:spAutoFit/>
          </a:bodyPr>
          <a:lstStyle/>
          <a:p>
            <a:pPr algn="ctr" defTabSz="1822596"/>
            <a:r>
              <a:rPr lang="en-US" sz="4700" b="1" dirty="0">
                <a:solidFill>
                  <a:srgbClr val="808080">
                    <a:lumMod val="75000"/>
                  </a:srgbClr>
                </a:solidFill>
                <a:latin typeface="Arial" panose="020B0604020202020204" pitchFamily="34" charset="0"/>
                <a:cs typeface="Arial" panose="020B0604020202020204" pitchFamily="34" charset="0"/>
              </a:rPr>
              <a:t>&lt;50%</a:t>
            </a:r>
          </a:p>
        </p:txBody>
      </p:sp>
      <p:sp>
        <p:nvSpPr>
          <p:cNvPr id="5" name="TextBox 4"/>
          <p:cNvSpPr txBox="1"/>
          <p:nvPr/>
        </p:nvSpPr>
        <p:spPr>
          <a:xfrm>
            <a:off x="17331150" y="8064022"/>
            <a:ext cx="2354394" cy="905196"/>
          </a:xfrm>
          <a:prstGeom prst="rect">
            <a:avLst/>
          </a:prstGeom>
          <a:solidFill>
            <a:schemeClr val="bg1"/>
          </a:solidFill>
        </p:spPr>
        <p:txBody>
          <a:bodyPr wrap="square" lIns="178977" tIns="89486" rIns="178977" bIns="89486" rtlCol="0">
            <a:spAutoFit/>
          </a:bodyPr>
          <a:lstStyle/>
          <a:p>
            <a:pPr algn="ctr" defTabSz="1822596"/>
            <a:r>
              <a:rPr lang="en-US" sz="4700" b="1" dirty="0">
                <a:solidFill>
                  <a:srgbClr val="808080">
                    <a:lumMod val="75000"/>
                  </a:srgbClr>
                </a:solidFill>
                <a:latin typeface="Arial" panose="020B0604020202020204" pitchFamily="34" charset="0"/>
                <a:cs typeface="Arial" panose="020B0604020202020204" pitchFamily="34" charset="0"/>
              </a:rPr>
              <a:t>&gt;50%</a:t>
            </a:r>
          </a:p>
        </p:txBody>
      </p:sp>
      <p:sp>
        <p:nvSpPr>
          <p:cNvPr id="6" name="TextBox 5"/>
          <p:cNvSpPr txBox="1"/>
          <p:nvPr/>
        </p:nvSpPr>
        <p:spPr>
          <a:xfrm>
            <a:off x="21421544" y="9468917"/>
            <a:ext cx="2956106" cy="1146612"/>
          </a:xfrm>
          <a:prstGeom prst="rect">
            <a:avLst/>
          </a:prstGeom>
          <a:solidFill>
            <a:srgbClr val="FFFFFF"/>
          </a:solidFill>
        </p:spPr>
        <p:txBody>
          <a:bodyPr wrap="square" lIns="178977" tIns="89486" rIns="178977" bIns="89486" rtlCol="0">
            <a:spAutoFit/>
          </a:bodyPr>
          <a:lstStyle/>
          <a:p>
            <a:pPr defTabSz="1822596"/>
            <a:r>
              <a:rPr lang="en-US" sz="3100" b="1" dirty="0">
                <a:solidFill>
                  <a:srgbClr val="808080">
                    <a:lumMod val="75000"/>
                  </a:srgbClr>
                </a:solidFill>
                <a:latin typeface="Arial" panose="020B0604020202020204" pitchFamily="34" charset="0"/>
                <a:cs typeface="Arial" panose="020B0604020202020204" pitchFamily="34" charset="0"/>
              </a:rPr>
              <a:t>Rest of IT Infrastructure</a:t>
            </a:r>
          </a:p>
        </p:txBody>
      </p:sp>
      <p:sp>
        <p:nvSpPr>
          <p:cNvPr id="7" name="TextBox 6"/>
          <p:cNvSpPr txBox="1"/>
          <p:nvPr/>
        </p:nvSpPr>
        <p:spPr>
          <a:xfrm>
            <a:off x="18833939" y="4292150"/>
            <a:ext cx="2121376" cy="724134"/>
          </a:xfrm>
          <a:prstGeom prst="rect">
            <a:avLst/>
          </a:prstGeom>
          <a:solidFill>
            <a:srgbClr val="660066"/>
          </a:solidFill>
        </p:spPr>
        <p:txBody>
          <a:bodyPr wrap="none" lIns="178977" tIns="89486" rIns="178977" bIns="89486" rtlCol="0">
            <a:spAutoFit/>
          </a:bodyPr>
          <a:lstStyle/>
          <a:p>
            <a:pPr defTabSz="1822596"/>
            <a:r>
              <a:rPr lang="en-US" sz="3500" b="1" dirty="0">
                <a:solidFill>
                  <a:prstClr val="white"/>
                </a:solidFill>
                <a:latin typeface="Arial" panose="020B0604020202020204" pitchFamily="34" charset="0"/>
                <a:cs typeface="Arial" panose="020B0604020202020204" pitchFamily="34" charset="0"/>
              </a:rPr>
              <a:t>Mobility</a:t>
            </a:r>
          </a:p>
        </p:txBody>
      </p:sp>
      <p:sp>
        <p:nvSpPr>
          <p:cNvPr id="8" name="TextBox 7"/>
          <p:cNvSpPr txBox="1"/>
          <p:nvPr/>
        </p:nvSpPr>
        <p:spPr>
          <a:xfrm>
            <a:off x="982650" y="2457344"/>
            <a:ext cx="9990172" cy="8147655"/>
          </a:xfrm>
          <a:prstGeom prst="rect">
            <a:avLst/>
          </a:prstGeom>
          <a:noFill/>
        </p:spPr>
        <p:txBody>
          <a:bodyPr wrap="square" lIns="178977" tIns="89486" rIns="178977" bIns="89486" rtlCol="0">
            <a:spAutoFit/>
          </a:bodyPr>
          <a:lstStyle/>
          <a:p>
            <a:pPr marL="671147" indent="-671147" defTabSz="1822596">
              <a:buFont typeface="+mj-lt"/>
              <a:buAutoNum type="arabicPeriod"/>
            </a:pPr>
            <a:r>
              <a:rPr lang="en-US" sz="4700" b="1" dirty="0">
                <a:solidFill>
                  <a:srgbClr val="164165"/>
                </a:solidFill>
                <a:latin typeface="Arial" panose="020B0604020202020204" pitchFamily="34" charset="0"/>
                <a:cs typeface="Arial" panose="020B0604020202020204" pitchFamily="34" charset="0"/>
              </a:rPr>
              <a:t>High Infrastructure Cost </a:t>
            </a:r>
            <a:r>
              <a:rPr lang="en-US" sz="3500" b="1" dirty="0">
                <a:solidFill>
                  <a:srgbClr val="808080"/>
                </a:solidFill>
                <a:latin typeface="Arial" panose="020B0604020202020204" pitchFamily="34" charset="0"/>
                <a:cs typeface="Arial" panose="020B0604020202020204" pitchFamily="34" charset="0"/>
              </a:rPr>
              <a:t>Storage is a significant % of IT Infrastructure</a:t>
            </a:r>
          </a:p>
          <a:p>
            <a:pPr marL="671147" indent="-671147" defTabSz="1822596">
              <a:buFont typeface="+mj-lt"/>
              <a:buAutoNum type="arabicPeriod"/>
            </a:pPr>
            <a:r>
              <a:rPr lang="en-US" sz="4700" b="1" dirty="0">
                <a:solidFill>
                  <a:srgbClr val="1D4658"/>
                </a:solidFill>
                <a:latin typeface="Arial" panose="020B0604020202020204" pitchFamily="34" charset="0"/>
                <a:cs typeface="Arial" panose="020B0604020202020204" pitchFamily="34" charset="0"/>
              </a:rPr>
              <a:t>Optimized </a:t>
            </a:r>
            <a:r>
              <a:rPr lang="en-US" sz="3500" b="1" dirty="0">
                <a:solidFill>
                  <a:srgbClr val="164165"/>
                </a:solidFill>
                <a:latin typeface="Arial" panose="020B0604020202020204" pitchFamily="34" charset="0"/>
                <a:cs typeface="Arial" panose="020B0604020202020204" pitchFamily="34" charset="0"/>
              </a:rPr>
              <a:t>for workload </a:t>
            </a:r>
            <a:r>
              <a:rPr lang="en-US" sz="3500" b="1" dirty="0">
                <a:solidFill>
                  <a:srgbClr val="808080"/>
                </a:solidFill>
                <a:latin typeface="Arial" panose="020B0604020202020204" pitchFamily="34" charset="0"/>
                <a:cs typeface="Arial" panose="020B0604020202020204" pitchFamily="34" charset="0"/>
              </a:rPr>
              <a:t>is leads to silos and complexity</a:t>
            </a:r>
          </a:p>
          <a:p>
            <a:pPr marL="671147" indent="-671147" defTabSz="1822596">
              <a:buFont typeface="+mj-lt"/>
              <a:buAutoNum type="arabicPeriod"/>
            </a:pPr>
            <a:r>
              <a:rPr lang="en-US" sz="4700" b="1" dirty="0">
                <a:solidFill>
                  <a:srgbClr val="164165"/>
                </a:solidFill>
                <a:latin typeface="Arial" panose="020B0604020202020204" pitchFamily="34" charset="0"/>
                <a:cs typeface="Arial" panose="020B0604020202020204" pitchFamily="34" charset="0"/>
              </a:rPr>
              <a:t>Consolidation </a:t>
            </a:r>
            <a:r>
              <a:rPr lang="en-US" sz="3500" b="1" dirty="0">
                <a:solidFill>
                  <a:srgbClr val="808080"/>
                </a:solidFill>
                <a:latin typeface="Arial" panose="020B0604020202020204" pitchFamily="34" charset="0"/>
                <a:cs typeface="Arial" panose="020B0604020202020204" pitchFamily="34" charset="0"/>
              </a:rPr>
              <a:t>of on-premise &amp; cloud management tools can eliminate expensive skilled expertise</a:t>
            </a:r>
          </a:p>
          <a:p>
            <a:pPr marL="671147" indent="-671147" defTabSz="1822596">
              <a:buFont typeface="+mj-lt"/>
              <a:buAutoNum type="arabicPeriod"/>
            </a:pPr>
            <a:r>
              <a:rPr lang="en-US" sz="4700" b="1" dirty="0">
                <a:solidFill>
                  <a:srgbClr val="164165"/>
                </a:solidFill>
                <a:latin typeface="Arial" panose="020B0604020202020204" pitchFamily="34" charset="0"/>
                <a:cs typeface="Arial" panose="020B0604020202020204" pitchFamily="34" charset="0"/>
              </a:rPr>
              <a:t>Mobility </a:t>
            </a:r>
            <a:r>
              <a:rPr lang="en-US" sz="3500" b="1" dirty="0">
                <a:solidFill>
                  <a:srgbClr val="808080"/>
                </a:solidFill>
                <a:latin typeface="Arial" panose="020B0604020202020204" pitchFamily="34" charset="0"/>
                <a:cs typeface="Arial" panose="020B0604020202020204" pitchFamily="34" charset="0"/>
              </a:rPr>
              <a:t>and secure data sharing enables enhanced productivity &amp; collaboration. </a:t>
            </a:r>
          </a:p>
          <a:p>
            <a:pPr marL="671147" indent="-671147" defTabSz="1822596">
              <a:buFont typeface="+mj-lt"/>
              <a:buAutoNum type="arabicPeriod"/>
            </a:pPr>
            <a:r>
              <a:rPr lang="en-US" sz="4700" b="1" dirty="0">
                <a:solidFill>
                  <a:srgbClr val="164165"/>
                </a:solidFill>
                <a:latin typeface="Arial" panose="020B0604020202020204" pitchFamily="34" charset="0"/>
                <a:cs typeface="Arial" panose="020B0604020202020204" pitchFamily="34" charset="0"/>
              </a:rPr>
              <a:t>Accelerate Cloud </a:t>
            </a:r>
            <a:r>
              <a:rPr lang="en-US" sz="3500" b="1" dirty="0">
                <a:solidFill>
                  <a:srgbClr val="808080"/>
                </a:solidFill>
                <a:latin typeface="Arial" panose="020B0604020202020204" pitchFamily="34" charset="0"/>
                <a:cs typeface="Arial" panose="020B0604020202020204" pitchFamily="34" charset="0"/>
              </a:rPr>
              <a:t>for data center on demand and pay for what you use</a:t>
            </a:r>
          </a:p>
          <a:p>
            <a:pPr marL="671147" indent="-671147" defTabSz="1822596">
              <a:buFont typeface="+mj-lt"/>
              <a:buAutoNum type="arabicPeriod"/>
            </a:pPr>
            <a:endParaRPr lang="en-US" sz="3500" b="1" dirty="0">
              <a:solidFill>
                <a:srgbClr val="164165"/>
              </a:solidFill>
              <a:latin typeface="Arial" panose="020B0604020202020204" pitchFamily="34" charset="0"/>
              <a:cs typeface="Arial" panose="020B0604020202020204" pitchFamily="34" charset="0"/>
            </a:endParaRPr>
          </a:p>
        </p:txBody>
      </p:sp>
      <p:sp>
        <p:nvSpPr>
          <p:cNvPr id="9" name="TextBox 8"/>
          <p:cNvSpPr txBox="1"/>
          <p:nvPr/>
        </p:nvSpPr>
        <p:spPr>
          <a:xfrm>
            <a:off x="22130385" y="3"/>
            <a:ext cx="2271733" cy="724134"/>
          </a:xfrm>
          <a:prstGeom prst="rect">
            <a:avLst/>
          </a:prstGeom>
          <a:noFill/>
        </p:spPr>
        <p:txBody>
          <a:bodyPr wrap="none" lIns="178977" tIns="89486" rIns="178977" bIns="89486" rtlCol="0">
            <a:spAutoFit/>
          </a:bodyPr>
          <a:lstStyle/>
          <a:p>
            <a:pPr defTabSz="1822596"/>
            <a:r>
              <a:rPr lang="en-US" sz="3500" b="1" dirty="0">
                <a:solidFill>
                  <a:srgbClr val="808080">
                    <a:lumMod val="75000"/>
                  </a:srgbClr>
                </a:solidFill>
                <a:latin typeface="Arial" panose="020B0604020202020204" pitchFamily="34" charset="0"/>
                <a:cs typeface="Arial" panose="020B0604020202020204" pitchFamily="34" charset="0"/>
              </a:rPr>
              <a:t>Option B</a:t>
            </a:r>
          </a:p>
        </p:txBody>
      </p:sp>
    </p:spTree>
    <p:extLst>
      <p:ext uri="{BB962C8B-B14F-4D97-AF65-F5344CB8AC3E}">
        <p14:creationId xmlns:p14="http://schemas.microsoft.com/office/powerpoint/2010/main" val="184487391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49932" y="5890759"/>
            <a:ext cx="2728883" cy="347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9744235" y="4768425"/>
            <a:ext cx="1988128" cy="2235368"/>
          </a:xfrm>
          <a:prstGeom prst="line">
            <a:avLst/>
          </a:prstGeom>
          <a:noFill/>
          <a:ln w="38100" cap="flat" cmpd="sng" algn="ctr">
            <a:solidFill>
              <a:sysClr val="window" lastClr="FFFFFF">
                <a:lumMod val="85000"/>
              </a:sysClr>
            </a:solidFill>
            <a:prstDash val="solid"/>
          </a:ln>
          <a:effectLst/>
        </p:spPr>
      </p:cxnSp>
      <p:cxnSp>
        <p:nvCxnSpPr>
          <p:cNvPr id="5" name="Straight Connector 4"/>
          <p:cNvCxnSpPr/>
          <p:nvPr/>
        </p:nvCxnSpPr>
        <p:spPr>
          <a:xfrm flipH="1">
            <a:off x="11780695" y="3942225"/>
            <a:ext cx="1849000" cy="3061578"/>
          </a:xfrm>
          <a:prstGeom prst="line">
            <a:avLst/>
          </a:prstGeom>
          <a:noFill/>
          <a:ln w="38100" cap="flat" cmpd="sng" algn="ctr">
            <a:solidFill>
              <a:sysClr val="window" lastClr="FFFFFF">
                <a:lumMod val="85000"/>
              </a:sysClr>
            </a:solidFill>
            <a:prstDash val="solid"/>
          </a:ln>
          <a:effectLst/>
        </p:spPr>
      </p:cxnSp>
      <p:cxnSp>
        <p:nvCxnSpPr>
          <p:cNvPr id="6" name="Straight Connector 5"/>
          <p:cNvCxnSpPr/>
          <p:nvPr/>
        </p:nvCxnSpPr>
        <p:spPr>
          <a:xfrm flipH="1">
            <a:off x="11780719" y="6142177"/>
            <a:ext cx="2720292" cy="861623"/>
          </a:xfrm>
          <a:prstGeom prst="line">
            <a:avLst/>
          </a:prstGeom>
          <a:noFill/>
          <a:ln w="38100" cap="flat" cmpd="sng" algn="ctr">
            <a:solidFill>
              <a:sysClr val="window" lastClr="FFFFFF">
                <a:lumMod val="85000"/>
              </a:sysClr>
            </a:solidFill>
            <a:prstDash val="solid"/>
          </a:ln>
          <a:effectLst/>
        </p:spPr>
      </p:cxnSp>
      <p:sp>
        <p:nvSpPr>
          <p:cNvPr id="7" name="TextBox 6"/>
          <p:cNvSpPr txBox="1"/>
          <p:nvPr/>
        </p:nvSpPr>
        <p:spPr>
          <a:xfrm>
            <a:off x="12453163" y="2353123"/>
            <a:ext cx="1712243" cy="688965"/>
          </a:xfrm>
          <a:prstGeom prst="rect">
            <a:avLst/>
          </a:prstGeom>
          <a:noFill/>
        </p:spPr>
        <p:txBody>
          <a:bodyPr wrap="none" lIns="233737" tIns="116863" rIns="233737" bIns="116863" rtlCol="0">
            <a:spAutoFit/>
          </a:bodyPr>
          <a:lstStyle/>
          <a:p>
            <a:pPr algn="r" defTabSz="1168628">
              <a:defRPr/>
            </a:pPr>
            <a:r>
              <a:rPr lang="en-US" sz="2900" b="1" kern="0" dirty="0">
                <a:solidFill>
                  <a:srgbClr val="000000"/>
                </a:solidFill>
                <a:latin typeface="Calibri"/>
              </a:rPr>
              <a:t>MOBILE</a:t>
            </a:r>
          </a:p>
        </p:txBody>
      </p:sp>
      <p:sp>
        <p:nvSpPr>
          <p:cNvPr id="15" name="TextBox 14"/>
          <p:cNvSpPr txBox="1"/>
          <p:nvPr/>
        </p:nvSpPr>
        <p:spPr>
          <a:xfrm>
            <a:off x="14999297" y="8890850"/>
            <a:ext cx="4376148" cy="688965"/>
          </a:xfrm>
          <a:prstGeom prst="rect">
            <a:avLst/>
          </a:prstGeom>
          <a:noFill/>
        </p:spPr>
        <p:txBody>
          <a:bodyPr wrap="none" lIns="233737" tIns="116863" rIns="233737" bIns="116863" rtlCol="0">
            <a:spAutoFit/>
          </a:bodyPr>
          <a:lstStyle/>
          <a:p>
            <a:pPr defTabSz="1168628">
              <a:defRPr/>
            </a:pPr>
            <a:r>
              <a:rPr lang="en-US" sz="2900" b="1" kern="0" dirty="0">
                <a:solidFill>
                  <a:srgbClr val="189349"/>
                </a:solidFill>
                <a:latin typeface="Calibri"/>
              </a:rPr>
              <a:t>BRANCH/SMALL OFFICES</a:t>
            </a:r>
          </a:p>
        </p:txBody>
      </p:sp>
      <p:sp>
        <p:nvSpPr>
          <p:cNvPr id="19" name="TextBox 18"/>
          <p:cNvSpPr txBox="1"/>
          <p:nvPr/>
        </p:nvSpPr>
        <p:spPr>
          <a:xfrm>
            <a:off x="4750961" y="9107732"/>
            <a:ext cx="2842024" cy="688965"/>
          </a:xfrm>
          <a:prstGeom prst="rect">
            <a:avLst/>
          </a:prstGeom>
          <a:solidFill>
            <a:srgbClr val="FFFFFF"/>
          </a:solidFill>
        </p:spPr>
        <p:txBody>
          <a:bodyPr wrap="square" lIns="233737" tIns="116863" rIns="233737" bIns="116863" rtlCol="0">
            <a:spAutoFit/>
          </a:bodyPr>
          <a:lstStyle/>
          <a:p>
            <a:pPr defTabSz="1168628">
              <a:defRPr/>
            </a:pPr>
            <a:r>
              <a:rPr lang="en-US" sz="2900" b="1" kern="0" dirty="0">
                <a:solidFill>
                  <a:srgbClr val="2E3192"/>
                </a:solidFill>
                <a:latin typeface="Calibri"/>
              </a:rPr>
              <a:t>HEAD OFFICE</a:t>
            </a:r>
          </a:p>
        </p:txBody>
      </p:sp>
      <p:sp>
        <p:nvSpPr>
          <p:cNvPr id="24" name="TextBox 23"/>
          <p:cNvSpPr txBox="1"/>
          <p:nvPr/>
        </p:nvSpPr>
        <p:spPr>
          <a:xfrm>
            <a:off x="13453103" y="4803483"/>
            <a:ext cx="3866344" cy="688965"/>
          </a:xfrm>
          <a:prstGeom prst="rect">
            <a:avLst/>
          </a:prstGeom>
          <a:noFill/>
        </p:spPr>
        <p:txBody>
          <a:bodyPr wrap="none" lIns="233737" tIns="116863" rIns="233737" bIns="116863" rtlCol="0">
            <a:spAutoFit/>
          </a:bodyPr>
          <a:lstStyle/>
          <a:p>
            <a:pPr algn="r" defTabSz="1168628">
              <a:defRPr/>
            </a:pPr>
            <a:r>
              <a:rPr lang="en-US" sz="2900" b="1" kern="0" dirty="0">
                <a:solidFill>
                  <a:srgbClr val="FFC000"/>
                </a:solidFill>
                <a:latin typeface="Calibri"/>
              </a:rPr>
              <a:t>SMALL/HOME OFFICE</a:t>
            </a:r>
          </a:p>
        </p:txBody>
      </p:sp>
      <p:grpSp>
        <p:nvGrpSpPr>
          <p:cNvPr id="3" name="Group 2"/>
          <p:cNvGrpSpPr/>
          <p:nvPr/>
        </p:nvGrpSpPr>
        <p:grpSpPr>
          <a:xfrm>
            <a:off x="640102" y="5356756"/>
            <a:ext cx="3944516" cy="2868964"/>
            <a:chOff x="3761469" y="4785607"/>
            <a:chExt cx="2012327" cy="1463039"/>
          </a:xfrm>
        </p:grpSpPr>
        <p:sp>
          <p:nvSpPr>
            <p:cNvPr id="25" name="Rectangle 24"/>
            <p:cNvSpPr/>
            <p:nvPr/>
          </p:nvSpPr>
          <p:spPr>
            <a:xfrm>
              <a:off x="3761469" y="4785607"/>
              <a:ext cx="2012327" cy="1463039"/>
            </a:xfrm>
            <a:prstGeom prst="rect">
              <a:avLst/>
            </a:prstGeom>
            <a:noFill/>
            <a:ln w="15875" cap="flat" cmpd="sng" algn="ctr">
              <a:solidFill>
                <a:srgbClr val="EEECE1">
                  <a:lumMod val="75000"/>
                </a:srgbClr>
              </a:solidFill>
              <a:prstDash val="dash"/>
            </a:ln>
            <a:effectLst/>
          </p:spPr>
          <p:txBody>
            <a:bodyPr lIns="119477" tIns="59738" rIns="119477" bIns="59738" rtlCol="0" anchor="ctr"/>
            <a:lstStyle/>
            <a:p>
              <a:pPr algn="ctr" defTabSz="1168628">
                <a:defRPr/>
              </a:pPr>
              <a:endParaRPr lang="en-US" sz="3500" kern="0">
                <a:solidFill>
                  <a:prstClr val="white"/>
                </a:solidFill>
                <a:latin typeface="Calibri"/>
              </a:endParaRPr>
            </a:p>
          </p:txBody>
        </p:sp>
        <p:sp>
          <p:nvSpPr>
            <p:cNvPr id="26" name="TextBox 25"/>
            <p:cNvSpPr txBox="1"/>
            <p:nvPr/>
          </p:nvSpPr>
          <p:spPr>
            <a:xfrm>
              <a:off x="3801285" y="5768559"/>
              <a:ext cx="1031520" cy="289102"/>
            </a:xfrm>
            <a:prstGeom prst="rect">
              <a:avLst/>
            </a:prstGeom>
            <a:noFill/>
          </p:spPr>
          <p:txBody>
            <a:bodyPr wrap="none" lIns="119477" tIns="59738" rIns="119477" bIns="59738" rtlCol="0">
              <a:spAutoFit/>
            </a:bodyPr>
            <a:lstStyle/>
            <a:p>
              <a:pPr algn="ctr" defTabSz="1168628">
                <a:defRPr/>
              </a:pPr>
              <a:r>
                <a:rPr lang="en-US" sz="2900" b="1" kern="0" dirty="0">
                  <a:solidFill>
                    <a:srgbClr val="1F497D"/>
                  </a:solidFill>
                  <a:latin typeface="Calibri"/>
                </a:rPr>
                <a:t>SNAPSCALE</a:t>
              </a:r>
            </a:p>
          </p:txBody>
        </p:sp>
        <p:cxnSp>
          <p:nvCxnSpPr>
            <p:cNvPr id="27" name="Straight Connector 26"/>
            <p:cNvCxnSpPr/>
            <p:nvPr/>
          </p:nvCxnSpPr>
          <p:spPr>
            <a:xfrm>
              <a:off x="4638588" y="5517561"/>
              <a:ext cx="640080" cy="4150"/>
            </a:xfrm>
            <a:prstGeom prst="line">
              <a:avLst/>
            </a:prstGeom>
            <a:noFill/>
            <a:ln w="25400" cap="flat" cmpd="sng" algn="ctr">
              <a:solidFill>
                <a:srgbClr val="1F497D"/>
              </a:solidFill>
              <a:prstDash val="solid"/>
            </a:ln>
            <a:effectLst/>
          </p:spPr>
        </p:cxnSp>
        <p:pic>
          <p:nvPicPr>
            <p:cNvPr id="29"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13151" y="5247225"/>
              <a:ext cx="316464" cy="52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4993157" y="5736475"/>
              <a:ext cx="750387" cy="438207"/>
            </a:xfrm>
            <a:prstGeom prst="rect">
              <a:avLst/>
            </a:prstGeom>
            <a:noFill/>
          </p:spPr>
          <p:txBody>
            <a:bodyPr wrap="none" lIns="119477" tIns="59738" rIns="119477" bIns="59738" rtlCol="0">
              <a:spAutoFit/>
            </a:bodyPr>
            <a:lstStyle/>
            <a:p>
              <a:pPr algn="ctr" defTabSz="1168628">
                <a:defRPr/>
              </a:pPr>
              <a:r>
                <a:rPr lang="en-US" sz="2400" kern="0" dirty="0">
                  <a:solidFill>
                    <a:prstClr val="black"/>
                  </a:solidFill>
                  <a:latin typeface="Calibri"/>
                </a:rPr>
                <a:t>High </a:t>
              </a:r>
              <a:r>
                <a:rPr lang="en-US" sz="2400" kern="0" dirty="0" err="1">
                  <a:solidFill>
                    <a:prstClr val="black"/>
                  </a:solidFill>
                  <a:latin typeface="Calibri"/>
                </a:rPr>
                <a:t>Perf</a:t>
              </a:r>
              <a:r>
                <a:rPr lang="en-US" sz="2400" kern="0" dirty="0">
                  <a:solidFill>
                    <a:prstClr val="black"/>
                  </a:solidFill>
                  <a:latin typeface="Calibri"/>
                </a:rPr>
                <a:t>. </a:t>
              </a:r>
            </a:p>
            <a:p>
              <a:pPr algn="ctr" defTabSz="1168628">
                <a:defRPr/>
              </a:pPr>
              <a:r>
                <a:rPr lang="en-US" sz="2400" kern="0" dirty="0">
                  <a:solidFill>
                    <a:prstClr val="black"/>
                  </a:solidFill>
                  <a:latin typeface="Calibri"/>
                </a:rPr>
                <a:t>Apps</a:t>
              </a:r>
            </a:p>
          </p:txBody>
        </p:sp>
        <p:sp>
          <p:nvSpPr>
            <p:cNvPr id="31" name="TextBox 30"/>
            <p:cNvSpPr txBox="1"/>
            <p:nvPr/>
          </p:nvSpPr>
          <p:spPr>
            <a:xfrm>
              <a:off x="3954674" y="4833375"/>
              <a:ext cx="1635160" cy="289102"/>
            </a:xfrm>
            <a:prstGeom prst="rect">
              <a:avLst/>
            </a:prstGeom>
            <a:noFill/>
          </p:spPr>
          <p:txBody>
            <a:bodyPr wrap="none" lIns="119477" tIns="59738" rIns="119477" bIns="59738" rtlCol="0">
              <a:spAutoFit/>
            </a:bodyPr>
            <a:lstStyle/>
            <a:p>
              <a:pPr algn="ctr" defTabSz="1168628">
                <a:defRPr/>
              </a:pPr>
              <a:r>
                <a:rPr lang="en-US" sz="2900" b="1" kern="0" dirty="0">
                  <a:solidFill>
                    <a:prstClr val="black"/>
                  </a:solidFill>
                  <a:latin typeface="Calibri"/>
                </a:rPr>
                <a:t>Scaled NAS storage</a:t>
              </a:r>
            </a:p>
          </p:txBody>
        </p:sp>
        <p:pic>
          <p:nvPicPr>
            <p:cNvPr id="32"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028295" y="5315375"/>
              <a:ext cx="645188" cy="36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19613444" y="6957647"/>
            <a:ext cx="4142300" cy="2868966"/>
            <a:chOff x="6654539" y="4792416"/>
            <a:chExt cx="2113231" cy="1463039"/>
          </a:xfrm>
        </p:grpSpPr>
        <p:sp>
          <p:nvSpPr>
            <p:cNvPr id="33" name="Rectangle 32"/>
            <p:cNvSpPr/>
            <p:nvPr/>
          </p:nvSpPr>
          <p:spPr>
            <a:xfrm>
              <a:off x="6654539" y="4792416"/>
              <a:ext cx="2113231" cy="1463039"/>
            </a:xfrm>
            <a:prstGeom prst="rect">
              <a:avLst/>
            </a:prstGeom>
            <a:solidFill>
              <a:sysClr val="window" lastClr="FFFFFF"/>
            </a:solidFill>
            <a:ln w="15875" cap="flat" cmpd="sng" algn="ctr">
              <a:solidFill>
                <a:srgbClr val="EEECE1">
                  <a:lumMod val="75000"/>
                </a:srgbClr>
              </a:solidFill>
              <a:prstDash val="dash"/>
            </a:ln>
            <a:effectLst/>
          </p:spPr>
          <p:txBody>
            <a:bodyPr lIns="119477" tIns="59738" rIns="119477" bIns="59738" rtlCol="0" anchor="ctr"/>
            <a:lstStyle/>
            <a:p>
              <a:pPr algn="ctr" defTabSz="1168628">
                <a:defRPr/>
              </a:pPr>
              <a:endParaRPr lang="en-US" sz="3500" kern="0">
                <a:solidFill>
                  <a:prstClr val="white"/>
                </a:solidFill>
                <a:latin typeface="Calibri"/>
              </a:endParaRPr>
            </a:p>
          </p:txBody>
        </p:sp>
        <p:cxnSp>
          <p:nvCxnSpPr>
            <p:cNvPr id="34" name="Straight Connector 33"/>
            <p:cNvCxnSpPr/>
            <p:nvPr/>
          </p:nvCxnSpPr>
          <p:spPr>
            <a:xfrm>
              <a:off x="7388417" y="5519523"/>
              <a:ext cx="566768" cy="0"/>
            </a:xfrm>
            <a:prstGeom prst="line">
              <a:avLst/>
            </a:prstGeom>
            <a:noFill/>
            <a:ln w="25400" cap="flat" cmpd="sng" algn="ctr">
              <a:solidFill>
                <a:srgbClr val="1F497D"/>
              </a:solidFill>
              <a:prstDash val="solid"/>
            </a:ln>
            <a:effectLst/>
          </p:spPr>
        </p:cxnSp>
        <p:sp>
          <p:nvSpPr>
            <p:cNvPr id="35" name="TextBox 34"/>
            <p:cNvSpPr txBox="1"/>
            <p:nvPr/>
          </p:nvSpPr>
          <p:spPr>
            <a:xfrm>
              <a:off x="7895511" y="5744715"/>
              <a:ext cx="747322" cy="438207"/>
            </a:xfrm>
            <a:prstGeom prst="rect">
              <a:avLst/>
            </a:prstGeom>
            <a:noFill/>
          </p:spPr>
          <p:txBody>
            <a:bodyPr wrap="none" lIns="119477" tIns="59738" rIns="119477" bIns="59738" rtlCol="0">
              <a:spAutoFit/>
            </a:bodyPr>
            <a:lstStyle/>
            <a:p>
              <a:pPr algn="ctr" defTabSz="1168628">
                <a:defRPr/>
              </a:pPr>
              <a:r>
                <a:rPr lang="en-US" sz="2400" kern="0" dirty="0">
                  <a:solidFill>
                    <a:prstClr val="black"/>
                  </a:solidFill>
                  <a:latin typeface="Calibri"/>
                </a:rPr>
                <a:t>VIRTUAL </a:t>
              </a:r>
            </a:p>
            <a:p>
              <a:pPr algn="ctr" defTabSz="1168628">
                <a:defRPr/>
              </a:pPr>
              <a:r>
                <a:rPr lang="en-US" sz="2400" kern="0" dirty="0">
                  <a:solidFill>
                    <a:prstClr val="black"/>
                  </a:solidFill>
                  <a:latin typeface="Calibri"/>
                </a:rPr>
                <a:t>MACHINE</a:t>
              </a:r>
            </a:p>
          </p:txBody>
        </p:sp>
        <p:sp>
          <p:nvSpPr>
            <p:cNvPr id="36" name="TextBox 35"/>
            <p:cNvSpPr txBox="1"/>
            <p:nvPr/>
          </p:nvSpPr>
          <p:spPr>
            <a:xfrm>
              <a:off x="6696943" y="5707757"/>
              <a:ext cx="1154269" cy="289102"/>
            </a:xfrm>
            <a:prstGeom prst="rect">
              <a:avLst/>
            </a:prstGeom>
            <a:noFill/>
          </p:spPr>
          <p:txBody>
            <a:bodyPr wrap="none" lIns="119477" tIns="59738" rIns="119477" bIns="59738" rtlCol="0">
              <a:spAutoFit/>
            </a:bodyPr>
            <a:lstStyle/>
            <a:p>
              <a:pPr algn="ctr" defTabSz="1168628">
                <a:defRPr/>
              </a:pPr>
              <a:r>
                <a:rPr lang="en-US" sz="2900" b="1" kern="0" dirty="0">
                  <a:solidFill>
                    <a:srgbClr val="1F497D"/>
                  </a:solidFill>
                  <a:latin typeface="Calibri"/>
                </a:rPr>
                <a:t>SNAPSERVER</a:t>
              </a:r>
            </a:p>
          </p:txBody>
        </p:sp>
        <p:pic>
          <p:nvPicPr>
            <p:cNvPr id="37"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59807" y="5464937"/>
              <a:ext cx="595126" cy="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953197" y="5456588"/>
              <a:ext cx="587249" cy="20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6875096" y="4833375"/>
              <a:ext cx="1681112" cy="289102"/>
            </a:xfrm>
            <a:prstGeom prst="rect">
              <a:avLst/>
            </a:prstGeom>
            <a:noFill/>
          </p:spPr>
          <p:txBody>
            <a:bodyPr wrap="none" lIns="119477" tIns="59738" rIns="119477" bIns="59738" rtlCol="0">
              <a:spAutoFit/>
            </a:bodyPr>
            <a:lstStyle/>
            <a:p>
              <a:pPr algn="ctr" defTabSz="1168628">
                <a:defRPr/>
              </a:pPr>
              <a:r>
                <a:rPr lang="en-US" sz="2900" b="1" kern="0" dirty="0">
                  <a:solidFill>
                    <a:prstClr val="black"/>
                  </a:solidFill>
                  <a:latin typeface="Calibri"/>
                </a:rPr>
                <a:t>On-premise storage</a:t>
              </a:r>
            </a:p>
          </p:txBody>
        </p:sp>
      </p:grpSp>
      <p:sp>
        <p:nvSpPr>
          <p:cNvPr id="57" name="TextBox 56"/>
          <p:cNvSpPr txBox="1"/>
          <p:nvPr/>
        </p:nvSpPr>
        <p:spPr>
          <a:xfrm>
            <a:off x="8049321" y="4846083"/>
            <a:ext cx="1570293" cy="688965"/>
          </a:xfrm>
          <a:prstGeom prst="rect">
            <a:avLst/>
          </a:prstGeom>
          <a:noFill/>
        </p:spPr>
        <p:txBody>
          <a:bodyPr wrap="none" lIns="233737" tIns="116863" rIns="233737" bIns="116863" rtlCol="0">
            <a:spAutoFit/>
          </a:bodyPr>
          <a:lstStyle/>
          <a:p>
            <a:pPr algn="r" defTabSz="1168628">
              <a:defRPr/>
            </a:pPr>
            <a:r>
              <a:rPr lang="en-US" sz="2900" b="1" kern="0" dirty="0">
                <a:solidFill>
                  <a:srgbClr val="009EE1"/>
                </a:solidFill>
                <a:latin typeface="Calibri"/>
              </a:rPr>
              <a:t>CLOUD</a:t>
            </a:r>
          </a:p>
        </p:txBody>
      </p:sp>
      <p:sp>
        <p:nvSpPr>
          <p:cNvPr id="58" name="Oval 57"/>
          <p:cNvSpPr/>
          <p:nvPr/>
        </p:nvSpPr>
        <p:spPr>
          <a:xfrm>
            <a:off x="11150979" y="6353686"/>
            <a:ext cx="1254668" cy="1255173"/>
          </a:xfrm>
          <a:prstGeom prst="ellipse">
            <a:avLst/>
          </a:prstGeom>
          <a:noFill/>
          <a:ln w="139700" cap="flat" cmpd="sng" algn="ctr">
            <a:solidFill>
              <a:sysClr val="window" lastClr="FFFFFF">
                <a:lumMod val="65000"/>
              </a:sysClr>
            </a:solidFill>
            <a:prstDash val="solid"/>
          </a:ln>
          <a:effectLst/>
        </p:spPr>
        <p:txBody>
          <a:bodyPr lIns="233737" tIns="116863" rIns="233737" bIns="116863" rtlCol="0" anchor="ctr"/>
          <a:lstStyle/>
          <a:p>
            <a:pPr algn="ctr" defTabSz="1168628">
              <a:defRPr/>
            </a:pPr>
            <a:endParaRPr lang="en-US" sz="3500" kern="0">
              <a:solidFill>
                <a:prstClr val="white"/>
              </a:solidFill>
              <a:latin typeface="Calibri"/>
            </a:endParaRPr>
          </a:p>
        </p:txBody>
      </p:sp>
      <p:grpSp>
        <p:nvGrpSpPr>
          <p:cNvPr id="11" name="Group 10"/>
          <p:cNvGrpSpPr/>
          <p:nvPr/>
        </p:nvGrpSpPr>
        <p:grpSpPr>
          <a:xfrm>
            <a:off x="4685279" y="2586416"/>
            <a:ext cx="3021617" cy="2711609"/>
            <a:chOff x="4011945" y="1221842"/>
            <a:chExt cx="1541505" cy="1382794"/>
          </a:xfrm>
        </p:grpSpPr>
        <p:sp>
          <p:nvSpPr>
            <p:cNvPr id="53" name="Rectangle 52"/>
            <p:cNvSpPr/>
            <p:nvPr/>
          </p:nvSpPr>
          <p:spPr>
            <a:xfrm>
              <a:off x="4011945" y="1237768"/>
              <a:ext cx="1541505" cy="1366868"/>
            </a:xfrm>
            <a:prstGeom prst="rect">
              <a:avLst/>
            </a:prstGeom>
            <a:solidFill>
              <a:sysClr val="window" lastClr="FFFFFF"/>
            </a:solidFill>
            <a:ln w="15875" cap="flat" cmpd="sng" algn="ctr">
              <a:solidFill>
                <a:srgbClr val="EEECE1">
                  <a:lumMod val="75000"/>
                </a:srgbClr>
              </a:solidFill>
              <a:prstDash val="dash"/>
            </a:ln>
            <a:effectLst/>
          </p:spPr>
          <p:txBody>
            <a:bodyPr lIns="119477" tIns="59738" rIns="119477" bIns="59738" rtlCol="0" anchor="ctr"/>
            <a:lstStyle/>
            <a:p>
              <a:pPr algn="ctr" defTabSz="1168628">
                <a:defRPr/>
              </a:pPr>
              <a:endParaRPr lang="en-US" sz="3500" kern="0">
                <a:solidFill>
                  <a:prstClr val="white"/>
                </a:solidFill>
                <a:latin typeface="Calibri"/>
              </a:endParaRPr>
            </a:p>
          </p:txBody>
        </p:sp>
        <p:sp>
          <p:nvSpPr>
            <p:cNvPr id="54" name="TextBox 53"/>
            <p:cNvSpPr txBox="1"/>
            <p:nvPr/>
          </p:nvSpPr>
          <p:spPr>
            <a:xfrm>
              <a:off x="4231688" y="2209370"/>
              <a:ext cx="1106097" cy="289102"/>
            </a:xfrm>
            <a:prstGeom prst="rect">
              <a:avLst/>
            </a:prstGeom>
            <a:noFill/>
          </p:spPr>
          <p:txBody>
            <a:bodyPr wrap="none" lIns="119477" tIns="59738" rIns="119477" bIns="59738" rtlCol="0">
              <a:spAutoFit/>
            </a:bodyPr>
            <a:lstStyle/>
            <a:p>
              <a:pPr algn="ctr" defTabSz="1168628">
                <a:defRPr/>
              </a:pPr>
              <a:r>
                <a:rPr lang="en-US" sz="2900" b="1" kern="0" dirty="0">
                  <a:solidFill>
                    <a:srgbClr val="1F497D"/>
                  </a:solidFill>
                  <a:latin typeface="Calibri"/>
                </a:rPr>
                <a:t>SNAPCLOUD</a:t>
              </a:r>
            </a:p>
          </p:txBody>
        </p:sp>
        <p:sp>
          <p:nvSpPr>
            <p:cNvPr id="55" name="TextBox 54"/>
            <p:cNvSpPr txBox="1"/>
            <p:nvPr/>
          </p:nvSpPr>
          <p:spPr>
            <a:xfrm>
              <a:off x="4170136" y="1221842"/>
              <a:ext cx="1208649" cy="289102"/>
            </a:xfrm>
            <a:prstGeom prst="rect">
              <a:avLst/>
            </a:prstGeom>
            <a:noFill/>
          </p:spPr>
          <p:txBody>
            <a:bodyPr wrap="none" lIns="119477" tIns="59738" rIns="119477" bIns="59738" rtlCol="0">
              <a:spAutoFit/>
            </a:bodyPr>
            <a:lstStyle/>
            <a:p>
              <a:pPr algn="ctr" defTabSz="1168628">
                <a:defRPr/>
              </a:pPr>
              <a:r>
                <a:rPr lang="en-US" sz="2900" b="1" kern="0" dirty="0">
                  <a:solidFill>
                    <a:prstClr val="black"/>
                  </a:solidFill>
                  <a:latin typeface="Calibri"/>
                </a:rPr>
                <a:t>Cloud storage</a:t>
              </a:r>
            </a:p>
          </p:txBody>
        </p:sp>
        <p:pic>
          <p:nvPicPr>
            <p:cNvPr id="59" name="Picture 3"/>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361237" y="1645599"/>
              <a:ext cx="781650" cy="50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17299255" y="4132348"/>
            <a:ext cx="3809880" cy="2727738"/>
            <a:chOff x="6610182" y="1213616"/>
            <a:chExt cx="1943644" cy="1391020"/>
          </a:xfrm>
        </p:grpSpPr>
        <p:sp>
          <p:nvSpPr>
            <p:cNvPr id="47" name="Rectangle 46"/>
            <p:cNvSpPr/>
            <p:nvPr/>
          </p:nvSpPr>
          <p:spPr>
            <a:xfrm>
              <a:off x="6642229" y="1237768"/>
              <a:ext cx="1911597" cy="1366868"/>
            </a:xfrm>
            <a:prstGeom prst="rect">
              <a:avLst/>
            </a:prstGeom>
            <a:solidFill>
              <a:sysClr val="window" lastClr="FFFFFF"/>
            </a:solidFill>
            <a:ln w="15875" cap="flat" cmpd="sng" algn="ctr">
              <a:solidFill>
                <a:srgbClr val="EEECE1">
                  <a:lumMod val="75000"/>
                </a:srgbClr>
              </a:solidFill>
              <a:prstDash val="dash"/>
            </a:ln>
            <a:effectLst/>
          </p:spPr>
          <p:txBody>
            <a:bodyPr lIns="119477" tIns="59738" rIns="119477" bIns="59738" rtlCol="0" anchor="ctr"/>
            <a:lstStyle/>
            <a:p>
              <a:pPr algn="ctr" defTabSz="1168628">
                <a:defRPr/>
              </a:pPr>
              <a:endParaRPr lang="en-US" sz="3500" kern="0">
                <a:solidFill>
                  <a:prstClr val="white"/>
                </a:solidFill>
                <a:latin typeface="Calibri"/>
              </a:endParaRPr>
            </a:p>
          </p:txBody>
        </p:sp>
        <p:cxnSp>
          <p:nvCxnSpPr>
            <p:cNvPr id="48" name="Straight Connector 47"/>
            <p:cNvCxnSpPr/>
            <p:nvPr/>
          </p:nvCxnSpPr>
          <p:spPr>
            <a:xfrm>
              <a:off x="7399627" y="1840132"/>
              <a:ext cx="548640" cy="2708"/>
            </a:xfrm>
            <a:prstGeom prst="line">
              <a:avLst/>
            </a:prstGeom>
            <a:noFill/>
            <a:ln w="25400" cap="flat" cmpd="sng" algn="ctr">
              <a:solidFill>
                <a:srgbClr val="1F497D"/>
              </a:solidFill>
              <a:prstDash val="solid"/>
            </a:ln>
            <a:effectLst/>
          </p:spPr>
        </p:cxnSp>
        <p:pic>
          <p:nvPicPr>
            <p:cNvPr id="49"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910838" y="1676043"/>
              <a:ext cx="327939" cy="32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7772646" y="2062653"/>
              <a:ext cx="608170" cy="438207"/>
            </a:xfrm>
            <a:prstGeom prst="rect">
              <a:avLst/>
            </a:prstGeom>
            <a:noFill/>
          </p:spPr>
          <p:txBody>
            <a:bodyPr wrap="none" lIns="119477" tIns="59738" rIns="119477" bIns="59738" rtlCol="0">
              <a:spAutoFit/>
            </a:bodyPr>
            <a:lstStyle/>
            <a:p>
              <a:pPr algn="ctr" defTabSz="1168628">
                <a:defRPr/>
              </a:pPr>
              <a:r>
                <a:rPr lang="en-US" sz="2400" kern="0" dirty="0">
                  <a:solidFill>
                    <a:prstClr val="black"/>
                  </a:solidFill>
                  <a:latin typeface="Calibri"/>
                </a:rPr>
                <a:t>PRINT</a:t>
              </a:r>
            </a:p>
            <a:p>
              <a:pPr algn="ctr" defTabSz="1168628">
                <a:defRPr/>
              </a:pPr>
              <a:r>
                <a:rPr lang="en-US" sz="2400" kern="0" dirty="0">
                  <a:solidFill>
                    <a:prstClr val="black"/>
                  </a:solidFill>
                  <a:latin typeface="Calibri"/>
                </a:rPr>
                <a:t>SERVER</a:t>
              </a:r>
            </a:p>
          </p:txBody>
        </p:sp>
        <p:sp>
          <p:nvSpPr>
            <p:cNvPr id="51" name="TextBox 50"/>
            <p:cNvSpPr txBox="1"/>
            <p:nvPr/>
          </p:nvSpPr>
          <p:spPr>
            <a:xfrm>
              <a:off x="6610182" y="2044658"/>
              <a:ext cx="1154269" cy="516683"/>
            </a:xfrm>
            <a:prstGeom prst="rect">
              <a:avLst/>
            </a:prstGeom>
            <a:noFill/>
          </p:spPr>
          <p:txBody>
            <a:bodyPr wrap="none" lIns="119477" tIns="59738" rIns="119477" bIns="59738" rtlCol="0">
              <a:spAutoFit/>
            </a:bodyPr>
            <a:lstStyle/>
            <a:p>
              <a:pPr algn="ctr" defTabSz="1168628">
                <a:defRPr/>
              </a:pPr>
              <a:r>
                <a:rPr lang="en-US" sz="2900" b="1" kern="0" dirty="0">
                  <a:solidFill>
                    <a:srgbClr val="1F497D"/>
                  </a:solidFill>
                  <a:latin typeface="Calibri"/>
                </a:rPr>
                <a:t>SNAPSERVER</a:t>
              </a:r>
            </a:p>
            <a:p>
              <a:pPr algn="ctr" defTabSz="1168628">
                <a:defRPr/>
              </a:pPr>
              <a:r>
                <a:rPr lang="en-US" sz="2900" b="1" kern="0" dirty="0">
                  <a:solidFill>
                    <a:srgbClr val="1F497D"/>
                  </a:solidFill>
                  <a:latin typeface="Calibri"/>
                </a:rPr>
                <a:t>XSD</a:t>
              </a:r>
            </a:p>
          </p:txBody>
        </p:sp>
        <p:sp>
          <p:nvSpPr>
            <p:cNvPr id="52" name="TextBox 51"/>
            <p:cNvSpPr txBox="1"/>
            <p:nvPr/>
          </p:nvSpPr>
          <p:spPr>
            <a:xfrm>
              <a:off x="6903768" y="1213616"/>
              <a:ext cx="1407454" cy="289102"/>
            </a:xfrm>
            <a:prstGeom prst="rect">
              <a:avLst/>
            </a:prstGeom>
            <a:noFill/>
          </p:spPr>
          <p:txBody>
            <a:bodyPr wrap="none" lIns="119477" tIns="59738" rIns="119477" bIns="59738" rtlCol="0">
              <a:spAutoFit/>
            </a:bodyPr>
            <a:lstStyle/>
            <a:p>
              <a:pPr algn="ctr" defTabSz="1168628">
                <a:defRPr/>
              </a:pPr>
              <a:r>
                <a:rPr lang="en-US" sz="2900" b="1" kern="0" dirty="0">
                  <a:solidFill>
                    <a:prstClr val="black"/>
                  </a:solidFill>
                  <a:latin typeface="Calibri"/>
                </a:rPr>
                <a:t>Desktop storage</a:t>
              </a:r>
            </a:p>
          </p:txBody>
        </p:sp>
        <p:pic>
          <p:nvPicPr>
            <p:cNvPr id="60" name="Picture 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895759" y="1607388"/>
              <a:ext cx="598500" cy="47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a:xfrm>
            <a:off x="909881" y="491418"/>
            <a:ext cx="22269999" cy="1371601"/>
          </a:xfrm>
        </p:spPr>
        <p:txBody>
          <a:bodyPr/>
          <a:lstStyle/>
          <a:p>
            <a:pPr>
              <a:lnSpc>
                <a:spcPct val="100000"/>
              </a:lnSpc>
            </a:pPr>
            <a:r>
              <a:rPr lang="en-US" sz="6900" dirty="0"/>
              <a:t>Sphere3D’s Snap Technologies enable</a:t>
            </a:r>
            <a:br>
              <a:rPr lang="en-US" sz="6900" dirty="0"/>
            </a:br>
            <a:r>
              <a:rPr lang="en-US" sz="6900" dirty="0"/>
              <a:t>Simple. Integrated. Innovative.</a:t>
            </a:r>
          </a:p>
        </p:txBody>
      </p:sp>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839842" y="3629319"/>
            <a:ext cx="2327442" cy="133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4355310" y="5329641"/>
            <a:ext cx="1612431" cy="135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5"/>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7189681" y="7536432"/>
            <a:ext cx="1582172" cy="140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3394937" y="2495169"/>
            <a:ext cx="2354023" cy="2354971"/>
          </a:xfrm>
          <a:prstGeom prst="rect">
            <a:avLst/>
          </a:prstGeom>
        </p:spPr>
      </p:pic>
      <p:grpSp>
        <p:nvGrpSpPr>
          <p:cNvPr id="62" name="Group 61"/>
          <p:cNvGrpSpPr/>
          <p:nvPr/>
        </p:nvGrpSpPr>
        <p:grpSpPr>
          <a:xfrm>
            <a:off x="15834748" y="1388793"/>
            <a:ext cx="3021617" cy="2680379"/>
            <a:chOff x="1572952" y="3000927"/>
            <a:chExt cx="1541505" cy="1366868"/>
          </a:xfrm>
        </p:grpSpPr>
        <p:sp>
          <p:nvSpPr>
            <p:cNvPr id="20" name="Rectangle 19"/>
            <p:cNvSpPr/>
            <p:nvPr/>
          </p:nvSpPr>
          <p:spPr>
            <a:xfrm>
              <a:off x="1572952" y="3000927"/>
              <a:ext cx="1541505" cy="1366868"/>
            </a:xfrm>
            <a:prstGeom prst="rect">
              <a:avLst/>
            </a:prstGeom>
            <a:solidFill>
              <a:sysClr val="window" lastClr="FFFFFF"/>
            </a:solidFill>
            <a:ln w="15875" cap="flat" cmpd="sng" algn="ctr">
              <a:solidFill>
                <a:srgbClr val="EEECE1">
                  <a:lumMod val="75000"/>
                </a:srgbClr>
              </a:solidFill>
              <a:prstDash val="dash"/>
            </a:ln>
            <a:effectLst/>
          </p:spPr>
          <p:txBody>
            <a:bodyPr lIns="119477" tIns="59738" rIns="119477" bIns="59738" rtlCol="0" anchor="ctr"/>
            <a:lstStyle/>
            <a:p>
              <a:pPr algn="ctr" defTabSz="1168628">
                <a:defRPr/>
              </a:pPr>
              <a:endParaRPr lang="en-US" sz="3500" kern="0">
                <a:solidFill>
                  <a:prstClr val="white"/>
                </a:solidFill>
                <a:latin typeface="Calibri"/>
              </a:endParaRPr>
            </a:p>
          </p:txBody>
        </p:sp>
        <p:pic>
          <p:nvPicPr>
            <p:cNvPr id="28" name="Picture 27"/>
            <p:cNvPicPr>
              <a:picLocks noChangeAspect="1"/>
            </p:cNvPicPr>
            <p:nvPr/>
          </p:nvPicPr>
          <p:blipFill>
            <a:blip r:embed="rId14"/>
            <a:stretch>
              <a:fillRect/>
            </a:stretch>
          </p:blipFill>
          <p:spPr>
            <a:xfrm>
              <a:off x="1631886" y="3082645"/>
              <a:ext cx="1314182" cy="998778"/>
            </a:xfrm>
            <a:prstGeom prst="rect">
              <a:avLst/>
            </a:prstGeom>
          </p:spPr>
        </p:pic>
        <p:pic>
          <p:nvPicPr>
            <p:cNvPr id="56" name="Picture 55" descr="SNAPSYNC_c_hor.png"/>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886512" y="3341588"/>
              <a:ext cx="394564" cy="320078"/>
            </a:xfrm>
            <a:prstGeom prst="rect">
              <a:avLst/>
            </a:prstGeom>
          </p:spPr>
        </p:pic>
        <p:pic>
          <p:nvPicPr>
            <p:cNvPr id="68" name="Picture 67" descr="SNAPSYNC_c_hor.png"/>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2495127" y="3432335"/>
              <a:ext cx="394564" cy="320078"/>
            </a:xfrm>
            <a:prstGeom prst="rect">
              <a:avLst/>
            </a:prstGeom>
          </p:spPr>
        </p:pic>
        <p:pic>
          <p:nvPicPr>
            <p:cNvPr id="69" name="Picture 68" descr="SNAPSYNC_c_hor.png"/>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2236195" y="3666616"/>
              <a:ext cx="237737" cy="192857"/>
            </a:xfrm>
            <a:prstGeom prst="rect">
              <a:avLst/>
            </a:prstGeom>
          </p:spPr>
        </p:pic>
        <p:sp>
          <p:nvSpPr>
            <p:cNvPr id="70" name="TextBox 69"/>
            <p:cNvSpPr txBox="1"/>
            <p:nvPr/>
          </p:nvSpPr>
          <p:spPr>
            <a:xfrm>
              <a:off x="1903532" y="4041444"/>
              <a:ext cx="914425" cy="289102"/>
            </a:xfrm>
            <a:prstGeom prst="rect">
              <a:avLst/>
            </a:prstGeom>
            <a:noFill/>
          </p:spPr>
          <p:txBody>
            <a:bodyPr wrap="none" lIns="119477" tIns="59738" rIns="119477" bIns="59738" rtlCol="0">
              <a:spAutoFit/>
            </a:bodyPr>
            <a:lstStyle/>
            <a:p>
              <a:pPr algn="ctr" defTabSz="1168628">
                <a:defRPr/>
              </a:pPr>
              <a:r>
                <a:rPr lang="en-US" sz="2900" b="1" kern="0" dirty="0" err="1">
                  <a:solidFill>
                    <a:srgbClr val="1F497D"/>
                  </a:solidFill>
                  <a:latin typeface="Calibri"/>
                </a:rPr>
                <a:t>SNAPSync</a:t>
              </a:r>
              <a:endParaRPr lang="en-US" sz="2900" b="1" kern="0" dirty="0">
                <a:solidFill>
                  <a:srgbClr val="1F497D"/>
                </a:solidFill>
                <a:latin typeface="Calibri"/>
              </a:endParaRPr>
            </a:p>
          </p:txBody>
        </p:sp>
      </p:grpSp>
      <p:cxnSp>
        <p:nvCxnSpPr>
          <p:cNvPr id="73" name="Straight Connector 72"/>
          <p:cNvCxnSpPr>
            <a:endCxn id="1026" idx="3"/>
          </p:cNvCxnSpPr>
          <p:nvPr/>
        </p:nvCxnSpPr>
        <p:spPr>
          <a:xfrm flipH="1">
            <a:off x="7478826" y="6979629"/>
            <a:ext cx="4350215" cy="650704"/>
          </a:xfrm>
          <a:prstGeom prst="line">
            <a:avLst/>
          </a:prstGeom>
          <a:noFill/>
          <a:ln w="38100" cap="flat" cmpd="sng" algn="ctr">
            <a:solidFill>
              <a:sysClr val="window" lastClr="FFFFFF">
                <a:lumMod val="85000"/>
              </a:sysClr>
            </a:solidFill>
            <a:prstDash val="solid"/>
          </a:ln>
          <a:effectLst/>
        </p:spPr>
      </p:cxnSp>
      <p:cxnSp>
        <p:nvCxnSpPr>
          <p:cNvPr id="77" name="Straight Connector 76"/>
          <p:cNvCxnSpPr>
            <a:endCxn id="67" idx="1"/>
          </p:cNvCxnSpPr>
          <p:nvPr/>
        </p:nvCxnSpPr>
        <p:spPr>
          <a:xfrm>
            <a:off x="11721210" y="7013850"/>
            <a:ext cx="5468471" cy="1225045"/>
          </a:xfrm>
          <a:prstGeom prst="line">
            <a:avLst/>
          </a:prstGeom>
          <a:noFill/>
          <a:ln w="38100" cap="flat" cmpd="sng" algn="ctr">
            <a:solidFill>
              <a:sysClr val="window" lastClr="FFFFFF">
                <a:lumMod val="85000"/>
              </a:sysClr>
            </a:solidFill>
            <a:prstDash val="solid"/>
          </a:ln>
          <a:effectLst/>
        </p:spPr>
      </p:cxnSp>
      <p:graphicFrame>
        <p:nvGraphicFramePr>
          <p:cNvPr id="88" name="Table 87"/>
          <p:cNvGraphicFramePr>
            <a:graphicFrameLocks noGrp="1"/>
          </p:cNvGraphicFramePr>
          <p:nvPr>
            <p:extLst>
              <p:ext uri="{D42A27DB-BD31-4B8C-83A1-F6EECF244321}">
                <p14:modId xmlns:p14="http://schemas.microsoft.com/office/powerpoint/2010/main" val="2588513420"/>
              </p:ext>
            </p:extLst>
          </p:nvPr>
        </p:nvGraphicFramePr>
        <p:xfrm>
          <a:off x="3013430" y="14096435"/>
          <a:ext cx="19226979" cy="2370305"/>
        </p:xfrm>
        <a:graphic>
          <a:graphicData uri="http://schemas.openxmlformats.org/drawingml/2006/table">
            <a:tbl>
              <a:tblPr firstRow="1" bandRow="1">
                <a:tableStyleId>{284E427A-3D55-4303-BF80-6455036E1DE7}</a:tableStyleId>
              </a:tblPr>
              <a:tblGrid>
                <a:gridCol w="4389123"/>
                <a:gridCol w="7304287"/>
                <a:gridCol w="7533569"/>
              </a:tblGrid>
              <a:tr h="727952">
                <a:tc>
                  <a:txBody>
                    <a:bodyPr/>
                    <a:lstStyle/>
                    <a:p>
                      <a:pPr algn="ctr"/>
                      <a:r>
                        <a:rPr lang="en-US" sz="3500" b="1" dirty="0" smtClean="0">
                          <a:solidFill>
                            <a:schemeClr val="bg1"/>
                          </a:solidFill>
                        </a:rPr>
                        <a:t>Data Mobility </a:t>
                      </a:r>
                      <a:endParaRPr lang="en-US" sz="3500" dirty="0"/>
                    </a:p>
                  </a:txBody>
                  <a:tcPr marL="179238" marR="179238" marT="89655" marB="89655" anchor="ctr">
                    <a:solidFill>
                      <a:schemeClr val="tx2"/>
                    </a:solidFill>
                  </a:tcPr>
                </a:tc>
                <a:tc>
                  <a:txBody>
                    <a:bodyPr/>
                    <a:lstStyle/>
                    <a:p>
                      <a:pPr algn="ctr"/>
                      <a:r>
                        <a:rPr lang="en-US" sz="3500" b="1" dirty="0" smtClean="0">
                          <a:solidFill>
                            <a:schemeClr val="bg1"/>
                          </a:solidFill>
                        </a:rPr>
                        <a:t>Centralized Management </a:t>
                      </a:r>
                      <a:endParaRPr lang="en-US" sz="3500" dirty="0"/>
                    </a:p>
                  </a:txBody>
                  <a:tcPr marL="179238" marR="179238" marT="89655" marB="89655" anchor="ctr">
                    <a:solidFill>
                      <a:schemeClr val="tx2"/>
                    </a:solidFill>
                  </a:tcPr>
                </a:tc>
                <a:tc>
                  <a:txBody>
                    <a:bodyPr/>
                    <a:lstStyle/>
                    <a:p>
                      <a:pPr algn="ctr"/>
                      <a:r>
                        <a:rPr lang="en-US" sz="3500" b="1" dirty="0" smtClean="0">
                          <a:solidFill>
                            <a:schemeClr val="bg1"/>
                          </a:solidFill>
                        </a:rPr>
                        <a:t>Hybrid Cloud Ready</a:t>
                      </a:r>
                      <a:endParaRPr lang="en-US" sz="3500" b="1" dirty="0">
                        <a:solidFill>
                          <a:schemeClr val="bg1"/>
                        </a:solidFill>
                      </a:endParaRPr>
                    </a:p>
                  </a:txBody>
                  <a:tcPr marL="179238" marR="179238" marT="89655" marB="89655" anchor="ctr">
                    <a:solidFill>
                      <a:schemeClr val="tx2"/>
                    </a:solidFill>
                  </a:tcPr>
                </a:tc>
              </a:tr>
              <a:tr h="1642353">
                <a:tc>
                  <a:txBody>
                    <a:bodyPr/>
                    <a:lstStyle/>
                    <a:p>
                      <a:pPr marL="0" marR="0" indent="0" algn="ctr" defTabSz="1241038" rtl="0" eaLnBrk="1" fontAlgn="auto" latinLnBrk="0" hangingPunct="1">
                        <a:lnSpc>
                          <a:spcPct val="100000"/>
                        </a:lnSpc>
                        <a:spcBef>
                          <a:spcPts val="0"/>
                        </a:spcBef>
                        <a:spcAft>
                          <a:spcPts val="0"/>
                        </a:spcAft>
                        <a:buClrTx/>
                        <a:buSzTx/>
                        <a:buFontTx/>
                        <a:buNone/>
                        <a:tabLst/>
                        <a:defRPr/>
                      </a:pPr>
                      <a:r>
                        <a:rPr lang="en-US" sz="3100" dirty="0" err="1" smtClean="0">
                          <a:solidFill>
                            <a:srgbClr val="164165"/>
                          </a:solidFill>
                        </a:rPr>
                        <a:t>SnapSync</a:t>
                      </a:r>
                      <a:endParaRPr lang="en-US" sz="3100" dirty="0" smtClean="0">
                        <a:solidFill>
                          <a:srgbClr val="164165"/>
                        </a:solidFill>
                      </a:endParaRPr>
                    </a:p>
                  </a:txBody>
                  <a:tcPr marL="179238" marR="179238" marT="89655" marB="89655" anchor="ctr">
                    <a:noFill/>
                  </a:tcPr>
                </a:tc>
                <a:tc>
                  <a:txBody>
                    <a:bodyPr/>
                    <a:lstStyle/>
                    <a:p>
                      <a:pPr marL="0" marR="0" indent="0" algn="ctr" defTabSz="1241038" rtl="0" eaLnBrk="1" fontAlgn="auto" latinLnBrk="0" hangingPunct="1">
                        <a:lnSpc>
                          <a:spcPct val="100000"/>
                        </a:lnSpc>
                        <a:spcBef>
                          <a:spcPts val="0"/>
                        </a:spcBef>
                        <a:spcAft>
                          <a:spcPts val="0"/>
                        </a:spcAft>
                        <a:buClrTx/>
                        <a:buSzTx/>
                        <a:buFontTx/>
                        <a:buNone/>
                        <a:tabLst/>
                        <a:defRPr/>
                      </a:pPr>
                      <a:r>
                        <a:rPr lang="en-US" sz="3100" dirty="0" smtClean="0">
                          <a:solidFill>
                            <a:srgbClr val="164165"/>
                          </a:solidFill>
                        </a:rPr>
                        <a:t> </a:t>
                      </a:r>
                      <a:r>
                        <a:rPr lang="en-US" sz="3100" dirty="0" err="1" smtClean="0">
                          <a:solidFill>
                            <a:srgbClr val="164165"/>
                          </a:solidFill>
                        </a:rPr>
                        <a:t>SnapStorage</a:t>
                      </a:r>
                      <a:r>
                        <a:rPr lang="en-US" sz="3100" dirty="0" smtClean="0">
                          <a:solidFill>
                            <a:srgbClr val="164165"/>
                          </a:solidFill>
                        </a:rPr>
                        <a:t> Manager</a:t>
                      </a:r>
                    </a:p>
                  </a:txBody>
                  <a:tcPr marL="179238" marR="179238" marT="89655" marB="89655" anchor="ctr">
                    <a:noFill/>
                  </a:tcPr>
                </a:tc>
                <a:tc>
                  <a:txBody>
                    <a:bodyPr/>
                    <a:lstStyle/>
                    <a:p>
                      <a:pPr algn="ctr"/>
                      <a:r>
                        <a:rPr lang="en-US" sz="3100" dirty="0" smtClean="0">
                          <a:solidFill>
                            <a:srgbClr val="164165"/>
                          </a:solidFill>
                        </a:rPr>
                        <a:t>EDR, Continuous Replication Non-disruptive</a:t>
                      </a:r>
                      <a:r>
                        <a:rPr lang="en-US" sz="3100" baseline="0" dirty="0" smtClean="0">
                          <a:solidFill>
                            <a:srgbClr val="164165"/>
                          </a:solidFill>
                        </a:rPr>
                        <a:t> Expansions, Dynamic RAID</a:t>
                      </a:r>
                      <a:endParaRPr lang="en-US" sz="3100" dirty="0">
                        <a:solidFill>
                          <a:srgbClr val="164165"/>
                        </a:solidFill>
                      </a:endParaRPr>
                    </a:p>
                  </a:txBody>
                  <a:tcPr marL="179238" marR="179238" marT="89655" marB="89655" anchor="ctr">
                    <a:noFill/>
                  </a:tcPr>
                </a:tc>
              </a:tr>
            </a:tbl>
          </a:graphicData>
        </a:graphic>
      </p:graphicFrame>
      <p:sp>
        <p:nvSpPr>
          <p:cNvPr id="61" name="Rectangle 60"/>
          <p:cNvSpPr/>
          <p:nvPr/>
        </p:nvSpPr>
        <p:spPr>
          <a:xfrm>
            <a:off x="3548900" y="11219426"/>
            <a:ext cx="2580490" cy="851913"/>
          </a:xfrm>
          <a:prstGeom prst="rect">
            <a:avLst/>
          </a:prstGeom>
          <a:solidFill>
            <a:srgbClr val="164165"/>
          </a:solidFill>
        </p:spPr>
        <p:style>
          <a:lnRef idx="1">
            <a:schemeClr val="accent1"/>
          </a:lnRef>
          <a:fillRef idx="3">
            <a:schemeClr val="accent1"/>
          </a:fillRef>
          <a:effectRef idx="2">
            <a:schemeClr val="accent1"/>
          </a:effectRef>
          <a:fontRef idx="minor">
            <a:schemeClr val="lt1"/>
          </a:fontRef>
        </p:style>
        <p:txBody>
          <a:bodyPr lIns="178992" tIns="89498" rIns="178992" bIns="89498" rtlCol="0" anchor="ctr"/>
          <a:lstStyle/>
          <a:p>
            <a:pPr algn="ctr" defTabSz="1822596"/>
            <a:r>
              <a:rPr lang="en-US" sz="2900" b="1" dirty="0">
                <a:solidFill>
                  <a:prstClr val="white"/>
                </a:solidFill>
                <a:latin typeface="Calibri"/>
              </a:rPr>
              <a:t>Common Attributes</a:t>
            </a:r>
          </a:p>
        </p:txBody>
      </p:sp>
      <p:sp>
        <p:nvSpPr>
          <p:cNvPr id="66" name="Rectangle 65"/>
          <p:cNvSpPr/>
          <p:nvPr/>
        </p:nvSpPr>
        <p:spPr>
          <a:xfrm>
            <a:off x="6129388" y="11219437"/>
            <a:ext cx="13363727" cy="851911"/>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lIns="179063" tIns="89531" rIns="179063" bIns="89531" rtlCol="0" anchor="ctr"/>
          <a:lstStyle/>
          <a:p>
            <a:pPr algn="ctr" defTabSz="1822596"/>
            <a:r>
              <a:rPr lang="en-US" sz="2900" b="1" dirty="0">
                <a:solidFill>
                  <a:prstClr val="white"/>
                </a:solidFill>
                <a:latin typeface="Calibri"/>
              </a:rPr>
              <a:t>Data Mobility                           Centralized Management                         Hybrid Cloud Ready</a:t>
            </a:r>
          </a:p>
        </p:txBody>
      </p:sp>
    </p:spTree>
    <p:extLst>
      <p:ext uri="{BB962C8B-B14F-4D97-AF65-F5344CB8AC3E}">
        <p14:creationId xmlns:p14="http://schemas.microsoft.com/office/powerpoint/2010/main" val="77520912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 name="Content Placeholder 4"/>
          <p:cNvSpPr>
            <a:spLocks noGrp="1"/>
          </p:cNvSpPr>
          <p:nvPr>
            <p:ph idx="1"/>
          </p:nvPr>
        </p:nvSpPr>
        <p:spPr>
          <a:xfrm>
            <a:off x="11032692" y="5905525"/>
            <a:ext cx="4197606" cy="4078741"/>
          </a:xfrm>
          <a:prstGeom prst="rect">
            <a:avLst/>
          </a:prstGeom>
          <a:solidFill>
            <a:srgbClr val="808080"/>
          </a:solidFill>
          <a:ln>
            <a:solidFill>
              <a:schemeClr val="accent1"/>
            </a:solidFill>
          </a:ln>
        </p:spPr>
        <p:txBody>
          <a:bodyPr anchor="t"/>
          <a:lstStyle/>
          <a:p>
            <a:pPr marL="0" indent="0" algn="ctr">
              <a:lnSpc>
                <a:spcPct val="70000"/>
              </a:lnSpc>
              <a:buNone/>
            </a:pPr>
            <a:r>
              <a:rPr lang="en-US" sz="3700" dirty="0">
                <a:solidFill>
                  <a:schemeClr val="bg1"/>
                </a:solidFill>
              </a:rPr>
              <a:t>Enterprise Apps</a:t>
            </a:r>
          </a:p>
        </p:txBody>
      </p:sp>
      <p:sp>
        <p:nvSpPr>
          <p:cNvPr id="32" name="Title 2"/>
          <p:cNvSpPr>
            <a:spLocks noGrp="1"/>
          </p:cNvSpPr>
          <p:nvPr>
            <p:ph type="title"/>
          </p:nvPr>
        </p:nvSpPr>
        <p:spPr>
          <a:xfrm>
            <a:off x="168777" y="199503"/>
            <a:ext cx="24208877" cy="1371601"/>
          </a:xfrm>
          <a:solidFill>
            <a:srgbClr val="FFFFFF"/>
          </a:solidFill>
        </p:spPr>
        <p:txBody>
          <a:bodyPr/>
          <a:lstStyle/>
          <a:p>
            <a:pPr>
              <a:lnSpc>
                <a:spcPct val="100000"/>
              </a:lnSpc>
            </a:pPr>
            <a:r>
              <a:rPr lang="en-US" dirty="0" smtClean="0"/>
              <a:t>Snap Storage Portfolio</a:t>
            </a:r>
            <a:endParaRPr lang="en-US" sz="9600" dirty="0"/>
          </a:p>
        </p:txBody>
      </p:sp>
      <p:sp>
        <p:nvSpPr>
          <p:cNvPr id="101" name="Content Placeholder 4"/>
          <p:cNvSpPr>
            <a:spLocks noGrp="1"/>
          </p:cNvSpPr>
          <p:nvPr>
            <p:ph sz="quarter" idx="4294967295"/>
          </p:nvPr>
        </p:nvSpPr>
        <p:spPr>
          <a:xfrm>
            <a:off x="19603010" y="5905523"/>
            <a:ext cx="4197943" cy="4078066"/>
          </a:xfrm>
          <a:prstGeom prst="rect">
            <a:avLst/>
          </a:prstGeom>
          <a:solidFill>
            <a:srgbClr val="808080"/>
          </a:solidFill>
          <a:ln>
            <a:solidFill>
              <a:schemeClr val="accent1"/>
            </a:solidFill>
          </a:ln>
        </p:spPr>
        <p:txBody>
          <a:bodyPr anchor="t"/>
          <a:lstStyle/>
          <a:p>
            <a:pPr marL="0" indent="0" algn="ctr">
              <a:lnSpc>
                <a:spcPct val="70000"/>
              </a:lnSpc>
              <a:buNone/>
            </a:pPr>
            <a:r>
              <a:rPr lang="en-US" sz="3700" dirty="0">
                <a:solidFill>
                  <a:schemeClr val="bg1"/>
                </a:solidFill>
              </a:rPr>
              <a:t>Cloud Store</a:t>
            </a:r>
          </a:p>
        </p:txBody>
      </p:sp>
      <p:sp>
        <p:nvSpPr>
          <p:cNvPr id="104" name="Content Placeholder 4"/>
          <p:cNvSpPr>
            <a:spLocks noGrp="1"/>
          </p:cNvSpPr>
          <p:nvPr>
            <p:ph sz="quarter" idx="4294967295"/>
          </p:nvPr>
        </p:nvSpPr>
        <p:spPr>
          <a:xfrm>
            <a:off x="15308248" y="5905523"/>
            <a:ext cx="4197943" cy="4078066"/>
          </a:xfrm>
          <a:prstGeom prst="rect">
            <a:avLst/>
          </a:prstGeom>
          <a:solidFill>
            <a:srgbClr val="808080"/>
          </a:solidFill>
          <a:ln>
            <a:solidFill>
              <a:schemeClr val="accent1"/>
            </a:solidFill>
          </a:ln>
        </p:spPr>
        <p:txBody>
          <a:bodyPr anchor="t"/>
          <a:lstStyle/>
          <a:p>
            <a:pPr marL="0" indent="0" algn="ctr">
              <a:lnSpc>
                <a:spcPct val="70000"/>
              </a:lnSpc>
              <a:buNone/>
            </a:pPr>
            <a:r>
              <a:rPr lang="en-US" sz="3700" dirty="0">
                <a:solidFill>
                  <a:schemeClr val="bg1"/>
                </a:solidFill>
              </a:rPr>
              <a:t>File Shares</a:t>
            </a:r>
          </a:p>
        </p:txBody>
      </p:sp>
      <p:sp>
        <p:nvSpPr>
          <p:cNvPr id="79" name="Content Placeholder 4"/>
          <p:cNvSpPr>
            <a:spLocks noGrp="1"/>
          </p:cNvSpPr>
          <p:nvPr>
            <p:ph sz="quarter" idx="4294967295"/>
          </p:nvPr>
        </p:nvSpPr>
        <p:spPr>
          <a:xfrm>
            <a:off x="6634862" y="5905523"/>
            <a:ext cx="4197943" cy="4078066"/>
          </a:xfrm>
          <a:prstGeom prst="rect">
            <a:avLst/>
          </a:prstGeom>
          <a:solidFill>
            <a:srgbClr val="808080"/>
          </a:solidFill>
          <a:ln>
            <a:solidFill>
              <a:schemeClr val="accent1"/>
            </a:solidFill>
          </a:ln>
        </p:spPr>
        <p:txBody>
          <a:bodyPr anchor="t"/>
          <a:lstStyle/>
          <a:p>
            <a:pPr marL="0" indent="0" algn="ctr">
              <a:lnSpc>
                <a:spcPct val="70000"/>
              </a:lnSpc>
              <a:buNone/>
            </a:pPr>
            <a:r>
              <a:rPr lang="en-US" sz="3700" dirty="0">
                <a:solidFill>
                  <a:schemeClr val="bg1"/>
                </a:solidFill>
              </a:rPr>
              <a:t>Tech/</a:t>
            </a:r>
            <a:r>
              <a:rPr lang="en-US" sz="3700" dirty="0" err="1">
                <a:solidFill>
                  <a:schemeClr val="bg1"/>
                </a:solidFill>
              </a:rPr>
              <a:t>Eng</a:t>
            </a:r>
            <a:r>
              <a:rPr lang="en-US" sz="3700" dirty="0">
                <a:solidFill>
                  <a:schemeClr val="bg1"/>
                </a:solidFill>
              </a:rPr>
              <a:t> Apps</a:t>
            </a:r>
          </a:p>
        </p:txBody>
      </p:sp>
      <p:sp>
        <p:nvSpPr>
          <p:cNvPr id="33" name="Rectangle 32"/>
          <p:cNvSpPr/>
          <p:nvPr/>
        </p:nvSpPr>
        <p:spPr>
          <a:xfrm>
            <a:off x="6583701" y="1795958"/>
            <a:ext cx="17087216" cy="1950720"/>
          </a:xfrm>
          <a:prstGeom prst="rect">
            <a:avLst/>
          </a:prstGeom>
          <a:solidFill>
            <a:schemeClr val="accent6"/>
          </a:solidFill>
          <a:ln>
            <a:solidFill>
              <a:srgbClr val="189349"/>
            </a:solidFill>
          </a:ln>
        </p:spPr>
        <p:style>
          <a:lnRef idx="2">
            <a:schemeClr val="accent2">
              <a:shade val="50000"/>
            </a:schemeClr>
          </a:lnRef>
          <a:fillRef idx="1">
            <a:schemeClr val="accent2"/>
          </a:fillRef>
          <a:effectRef idx="0">
            <a:schemeClr val="accent2"/>
          </a:effectRef>
          <a:fontRef idx="minor">
            <a:schemeClr val="lt1"/>
          </a:fontRef>
        </p:style>
        <p:txBody>
          <a:bodyPr lIns="178812" tIns="89404" rIns="178812" bIns="89404" rtlCol="0" anchor="ctr"/>
          <a:lstStyle/>
          <a:p>
            <a:pPr algn="ctr" defTabSz="1822952"/>
            <a:r>
              <a:rPr lang="en-US" sz="4700" dirty="0">
                <a:solidFill>
                  <a:prstClr val="white"/>
                </a:solidFill>
                <a:latin typeface="Calibri"/>
              </a:rPr>
              <a:t>Consolidate Management</a:t>
            </a:r>
          </a:p>
        </p:txBody>
      </p:sp>
      <p:sp>
        <p:nvSpPr>
          <p:cNvPr id="34" name="Rectangle 33"/>
          <p:cNvSpPr/>
          <p:nvPr/>
        </p:nvSpPr>
        <p:spPr>
          <a:xfrm>
            <a:off x="6583701" y="3895925"/>
            <a:ext cx="17087216" cy="1950720"/>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lIns="178812" tIns="89404" rIns="178812" bIns="89404" rtlCol="0" anchor="t"/>
          <a:lstStyle/>
          <a:p>
            <a:pPr algn="ctr" defTabSz="1822952"/>
            <a:r>
              <a:rPr lang="en-US" sz="3500" dirty="0">
                <a:solidFill>
                  <a:prstClr val="white"/>
                </a:solidFill>
                <a:latin typeface="Calibri"/>
              </a:rPr>
              <a:t>Common core capability delivers standardized user experience</a:t>
            </a:r>
          </a:p>
          <a:p>
            <a:pPr algn="ctr" defTabSz="1822952"/>
            <a:endParaRPr lang="en-US" sz="3500" dirty="0">
              <a:solidFill>
                <a:prstClr val="white"/>
              </a:solidFill>
              <a:latin typeface="Calibri"/>
            </a:endParaRPr>
          </a:p>
        </p:txBody>
      </p:sp>
      <p:sp>
        <p:nvSpPr>
          <p:cNvPr id="37" name="TextBox 36"/>
          <p:cNvSpPr txBox="1"/>
          <p:nvPr/>
        </p:nvSpPr>
        <p:spPr>
          <a:xfrm>
            <a:off x="917144" y="1751035"/>
            <a:ext cx="5437263" cy="1984680"/>
          </a:xfrm>
          <a:prstGeom prst="rect">
            <a:avLst/>
          </a:prstGeom>
          <a:solidFill>
            <a:schemeClr val="accent2"/>
          </a:solidFill>
          <a:ln>
            <a:solidFill>
              <a:schemeClr val="accent4">
                <a:lumMod val="50000"/>
              </a:schemeClr>
            </a:solidFill>
          </a:ln>
        </p:spPr>
        <p:style>
          <a:lnRef idx="1">
            <a:schemeClr val="accent4"/>
          </a:lnRef>
          <a:fillRef idx="3">
            <a:schemeClr val="accent4"/>
          </a:fillRef>
          <a:effectRef idx="2">
            <a:schemeClr val="accent4"/>
          </a:effectRef>
          <a:fontRef idx="minor">
            <a:schemeClr val="lt1"/>
          </a:fontRef>
        </p:style>
        <p:txBody>
          <a:bodyPr wrap="square" lIns="178857" tIns="89428" rIns="178857" bIns="89428" rtlCol="0" anchor="ctr">
            <a:noAutofit/>
          </a:bodyPr>
          <a:lstStyle/>
          <a:p>
            <a:pPr algn="ctr" defTabSz="1822952"/>
            <a:r>
              <a:rPr lang="en-US" b="1" dirty="0">
                <a:solidFill>
                  <a:prstClr val="white"/>
                </a:solidFill>
                <a:latin typeface="Arial" panose="020B0604020202020204" pitchFamily="34" charset="0"/>
                <a:cs typeface="Arial" panose="020B0604020202020204" pitchFamily="34" charset="0"/>
              </a:rPr>
              <a:t>Operational Efficiency</a:t>
            </a:r>
          </a:p>
        </p:txBody>
      </p:sp>
      <p:sp>
        <p:nvSpPr>
          <p:cNvPr id="38" name="Rounded Rectangle 37"/>
          <p:cNvSpPr/>
          <p:nvPr/>
        </p:nvSpPr>
        <p:spPr>
          <a:xfrm>
            <a:off x="8224147" y="4755563"/>
            <a:ext cx="3255015" cy="894650"/>
          </a:xfrm>
          <a:prstGeom prst="roundRect">
            <a:avLst/>
          </a:prstGeom>
          <a:solidFill>
            <a:srgbClr val="189349">
              <a:alpha val="78000"/>
            </a:srgbClr>
          </a:solidFill>
        </p:spPr>
        <p:style>
          <a:lnRef idx="1">
            <a:schemeClr val="accent1"/>
          </a:lnRef>
          <a:fillRef idx="3">
            <a:schemeClr val="accent1"/>
          </a:fillRef>
          <a:effectRef idx="2">
            <a:schemeClr val="accent1"/>
          </a:effectRef>
          <a:fontRef idx="minor">
            <a:schemeClr val="lt1"/>
          </a:fontRef>
        </p:style>
        <p:txBody>
          <a:bodyPr lIns="178857" tIns="89428" rIns="178857" bIns="89428" rtlCol="0" anchor="ctr"/>
          <a:lstStyle/>
          <a:p>
            <a:pPr algn="ctr" defTabSz="1822952"/>
            <a:r>
              <a:rPr lang="en-US" sz="3100" dirty="0">
                <a:solidFill>
                  <a:prstClr val="white"/>
                </a:solidFill>
                <a:latin typeface="Calibri"/>
              </a:rPr>
              <a:t>Failure Resiliency</a:t>
            </a:r>
          </a:p>
        </p:txBody>
      </p:sp>
      <p:sp>
        <p:nvSpPr>
          <p:cNvPr id="43" name="Rounded Rectangle 42"/>
          <p:cNvSpPr/>
          <p:nvPr/>
        </p:nvSpPr>
        <p:spPr>
          <a:xfrm>
            <a:off x="11302341" y="4773296"/>
            <a:ext cx="3255015" cy="894650"/>
          </a:xfrm>
          <a:prstGeom prst="roundRect">
            <a:avLst/>
          </a:prstGeom>
          <a:solidFill>
            <a:schemeClr val="accent6">
              <a:alpha val="78000"/>
            </a:schemeClr>
          </a:solidFill>
        </p:spPr>
        <p:style>
          <a:lnRef idx="1">
            <a:schemeClr val="accent1"/>
          </a:lnRef>
          <a:fillRef idx="3">
            <a:schemeClr val="accent1"/>
          </a:fillRef>
          <a:effectRef idx="2">
            <a:schemeClr val="accent1"/>
          </a:effectRef>
          <a:fontRef idx="minor">
            <a:schemeClr val="lt1"/>
          </a:fontRef>
        </p:style>
        <p:txBody>
          <a:bodyPr lIns="178857" tIns="89428" rIns="178857" bIns="89428" rtlCol="0" anchor="ctr"/>
          <a:lstStyle/>
          <a:p>
            <a:pPr algn="ctr" defTabSz="1822952"/>
            <a:r>
              <a:rPr lang="en-US" sz="3100" dirty="0">
                <a:solidFill>
                  <a:prstClr val="white"/>
                </a:solidFill>
                <a:latin typeface="Calibri"/>
              </a:rPr>
              <a:t>Space Saving</a:t>
            </a:r>
          </a:p>
        </p:txBody>
      </p:sp>
      <p:sp>
        <p:nvSpPr>
          <p:cNvPr id="44" name="Rounded Rectangle 43"/>
          <p:cNvSpPr/>
          <p:nvPr/>
        </p:nvSpPr>
        <p:spPr>
          <a:xfrm>
            <a:off x="14123995" y="4797773"/>
            <a:ext cx="3255015" cy="894650"/>
          </a:xfrm>
          <a:prstGeom prst="roundRect">
            <a:avLst/>
          </a:prstGeom>
          <a:solidFill>
            <a:srgbClr val="189349">
              <a:alpha val="78000"/>
            </a:srgbClr>
          </a:solidFill>
        </p:spPr>
        <p:style>
          <a:lnRef idx="1">
            <a:schemeClr val="accent1"/>
          </a:lnRef>
          <a:fillRef idx="3">
            <a:schemeClr val="accent1"/>
          </a:fillRef>
          <a:effectRef idx="2">
            <a:schemeClr val="accent1"/>
          </a:effectRef>
          <a:fontRef idx="minor">
            <a:schemeClr val="lt1"/>
          </a:fontRef>
        </p:style>
        <p:txBody>
          <a:bodyPr lIns="178857" tIns="89428" rIns="178857" bIns="89428" rtlCol="0" anchor="ctr"/>
          <a:lstStyle/>
          <a:p>
            <a:pPr algn="ctr" defTabSz="1822952"/>
            <a:r>
              <a:rPr lang="en-US" sz="3100" dirty="0">
                <a:solidFill>
                  <a:prstClr val="white"/>
                </a:solidFill>
                <a:latin typeface="Calibri"/>
              </a:rPr>
              <a:t>Mobility</a:t>
            </a:r>
          </a:p>
        </p:txBody>
      </p:sp>
      <p:sp>
        <p:nvSpPr>
          <p:cNvPr id="45" name="Rounded Rectangle 44"/>
          <p:cNvSpPr/>
          <p:nvPr/>
        </p:nvSpPr>
        <p:spPr>
          <a:xfrm>
            <a:off x="16890317" y="4794402"/>
            <a:ext cx="3255015" cy="894650"/>
          </a:xfrm>
          <a:prstGeom prst="roundRect">
            <a:avLst/>
          </a:prstGeom>
          <a:solidFill>
            <a:schemeClr val="accent6">
              <a:alpha val="78000"/>
            </a:schemeClr>
          </a:solidFill>
        </p:spPr>
        <p:style>
          <a:lnRef idx="1">
            <a:schemeClr val="accent1"/>
          </a:lnRef>
          <a:fillRef idx="3">
            <a:schemeClr val="accent1"/>
          </a:fillRef>
          <a:effectRef idx="2">
            <a:schemeClr val="accent1"/>
          </a:effectRef>
          <a:fontRef idx="minor">
            <a:schemeClr val="lt1"/>
          </a:fontRef>
        </p:style>
        <p:txBody>
          <a:bodyPr lIns="178857" tIns="89428" rIns="178857" bIns="89428" rtlCol="0" anchor="ctr"/>
          <a:lstStyle/>
          <a:p>
            <a:pPr algn="ctr" defTabSz="1822952"/>
            <a:r>
              <a:rPr lang="en-US" sz="3100" dirty="0">
                <a:solidFill>
                  <a:prstClr val="white"/>
                </a:solidFill>
                <a:latin typeface="Calibri"/>
              </a:rPr>
              <a:t>Disaster Recovery</a:t>
            </a:r>
          </a:p>
        </p:txBody>
      </p:sp>
      <p:sp>
        <p:nvSpPr>
          <p:cNvPr id="46" name="Rounded Rectangle 45"/>
          <p:cNvSpPr/>
          <p:nvPr/>
        </p:nvSpPr>
        <p:spPr>
          <a:xfrm>
            <a:off x="19643083" y="4790054"/>
            <a:ext cx="3255015" cy="894650"/>
          </a:xfrm>
          <a:prstGeom prst="roundRect">
            <a:avLst/>
          </a:prstGeom>
          <a:solidFill>
            <a:srgbClr val="189349">
              <a:alpha val="78000"/>
            </a:srgbClr>
          </a:solidFill>
        </p:spPr>
        <p:style>
          <a:lnRef idx="1">
            <a:schemeClr val="accent1"/>
          </a:lnRef>
          <a:fillRef idx="3">
            <a:schemeClr val="accent1"/>
          </a:fillRef>
          <a:effectRef idx="2">
            <a:schemeClr val="accent1"/>
          </a:effectRef>
          <a:fontRef idx="minor">
            <a:schemeClr val="lt1"/>
          </a:fontRef>
        </p:style>
        <p:txBody>
          <a:bodyPr lIns="178857" tIns="89428" rIns="178857" bIns="89428" rtlCol="0" anchor="ctr"/>
          <a:lstStyle/>
          <a:p>
            <a:pPr algn="ctr" defTabSz="1822952"/>
            <a:r>
              <a:rPr lang="en-US" sz="3100" dirty="0">
                <a:solidFill>
                  <a:prstClr val="white"/>
                </a:solidFill>
                <a:latin typeface="Calibri"/>
              </a:rPr>
              <a:t>Security</a:t>
            </a:r>
          </a:p>
        </p:txBody>
      </p:sp>
      <p:sp>
        <p:nvSpPr>
          <p:cNvPr id="48" name="TextBox 47"/>
          <p:cNvSpPr txBox="1"/>
          <p:nvPr/>
        </p:nvSpPr>
        <p:spPr>
          <a:xfrm>
            <a:off x="6627784" y="10126773"/>
            <a:ext cx="4212099" cy="1963298"/>
          </a:xfrm>
          <a:prstGeom prst="rect">
            <a:avLst/>
          </a:prstGeom>
          <a:solidFill>
            <a:schemeClr val="accent1"/>
          </a:solidFill>
        </p:spPr>
        <p:txBody>
          <a:bodyPr wrap="square" lIns="178857" tIns="89428" rIns="178857" bIns="89428" rtlCol="0">
            <a:noAutofit/>
          </a:bodyPr>
          <a:lstStyle>
            <a:defPPr>
              <a:defRPr lang="en-US"/>
            </a:defPPr>
            <a:lvl1pPr marL="285382" indent="-285382">
              <a:buFont typeface="Arial"/>
              <a:buChar char="•"/>
              <a:defRPr>
                <a:solidFill>
                  <a:schemeClr val="tx2"/>
                </a:solidFill>
                <a:latin typeface="Arial" panose="020B0604020202020204" pitchFamily="34" charset="0"/>
                <a:cs typeface="Arial" panose="020B0604020202020204" pitchFamily="34" charset="0"/>
              </a:defRPr>
            </a:lvl1pPr>
          </a:lstStyle>
          <a:p>
            <a:pPr defTabSz="1822952"/>
            <a:r>
              <a:rPr lang="en-US" sz="3100" dirty="0">
                <a:solidFill>
                  <a:srgbClr val="164165"/>
                </a:solidFill>
              </a:rPr>
              <a:t>High Throughput</a:t>
            </a:r>
          </a:p>
          <a:p>
            <a:pPr defTabSz="1822952"/>
            <a:r>
              <a:rPr lang="en-US" sz="3100" dirty="0">
                <a:solidFill>
                  <a:srgbClr val="164165"/>
                </a:solidFill>
              </a:rPr>
              <a:t>Infinite storage</a:t>
            </a:r>
          </a:p>
          <a:p>
            <a:pPr defTabSz="1822952"/>
            <a:r>
              <a:rPr lang="en-US" sz="3100" dirty="0">
                <a:solidFill>
                  <a:srgbClr val="164165"/>
                </a:solidFill>
              </a:rPr>
              <a:t>Self-healing</a:t>
            </a:r>
          </a:p>
        </p:txBody>
      </p:sp>
      <p:sp>
        <p:nvSpPr>
          <p:cNvPr id="83" name="Rectangle 82"/>
          <p:cNvSpPr/>
          <p:nvPr/>
        </p:nvSpPr>
        <p:spPr bwMode="auto">
          <a:xfrm>
            <a:off x="6745569" y="6697984"/>
            <a:ext cx="3976530" cy="195034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86148" tIns="388920" rIns="486148" bIns="388920" numCol="1" spcCol="0" rtlCol="0" fromWordArt="0" anchor="t" anchorCtr="0" forceAA="0" compatLnSpc="1">
            <a:prstTxWarp prst="textNoShape">
              <a:avLst/>
            </a:prstTxWarp>
            <a:noAutofit/>
          </a:bodyPr>
          <a:lstStyle/>
          <a:p>
            <a:pPr algn="ctr" defTabSz="2478804" fontAlgn="base">
              <a:lnSpc>
                <a:spcPct val="90000"/>
              </a:lnSpc>
              <a:spcBef>
                <a:spcPct val="0"/>
              </a:spcBef>
              <a:spcAft>
                <a:spcPct val="0"/>
              </a:spcAft>
            </a:pPr>
            <a:endParaRPr lang="en-US" sz="3500" dirty="0" err="1">
              <a:solidFill>
                <a:prstClr val="white"/>
              </a:solidFill>
              <a:latin typeface="Calibri"/>
              <a:ea typeface="Segoe UI" pitchFamily="34" charset="0"/>
              <a:cs typeface="Segoe UI" pitchFamily="34" charset="0"/>
            </a:endParaRPr>
          </a:p>
        </p:txBody>
      </p:sp>
      <p:sp>
        <p:nvSpPr>
          <p:cNvPr id="85" name="Rectangle 84"/>
          <p:cNvSpPr/>
          <p:nvPr/>
        </p:nvSpPr>
        <p:spPr>
          <a:xfrm>
            <a:off x="7511850" y="8771171"/>
            <a:ext cx="2439115" cy="819259"/>
          </a:xfrm>
          <a:prstGeom prst="rect">
            <a:avLst/>
          </a:prstGeom>
        </p:spPr>
        <p:txBody>
          <a:bodyPr wrap="none" lIns="243262" tIns="121631" rIns="243262" bIns="121631">
            <a:spAutoFit/>
          </a:bodyPr>
          <a:lstStyle/>
          <a:p>
            <a:pPr defTabSz="1822952"/>
            <a:r>
              <a:rPr lang="en-US" dirty="0">
                <a:solidFill>
                  <a:prstClr val="white"/>
                </a:solidFill>
                <a:latin typeface="Calibri"/>
              </a:rPr>
              <a:t>SnapScale</a:t>
            </a:r>
          </a:p>
        </p:txBody>
      </p:sp>
      <p:sp>
        <p:nvSpPr>
          <p:cNvPr id="93" name="Rectangle 92"/>
          <p:cNvSpPr/>
          <p:nvPr/>
        </p:nvSpPr>
        <p:spPr bwMode="auto">
          <a:xfrm>
            <a:off x="11143232" y="6691313"/>
            <a:ext cx="3976530" cy="195034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86148" tIns="388920" rIns="486148" bIns="388920" numCol="1" spcCol="0" rtlCol="0" fromWordArt="0" anchor="t" anchorCtr="0" forceAA="0" compatLnSpc="1">
            <a:prstTxWarp prst="textNoShape">
              <a:avLst/>
            </a:prstTxWarp>
            <a:noAutofit/>
          </a:bodyPr>
          <a:lstStyle/>
          <a:p>
            <a:pPr algn="ctr" defTabSz="2478804" fontAlgn="base">
              <a:lnSpc>
                <a:spcPct val="90000"/>
              </a:lnSpc>
              <a:spcBef>
                <a:spcPct val="0"/>
              </a:spcBef>
              <a:spcAft>
                <a:spcPct val="0"/>
              </a:spcAft>
            </a:pPr>
            <a:endParaRPr lang="en-US" sz="3500" dirty="0" err="1">
              <a:solidFill>
                <a:prstClr val="white"/>
              </a:solidFill>
              <a:latin typeface="Calibri"/>
              <a:ea typeface="Segoe UI" pitchFamily="34" charset="0"/>
              <a:cs typeface="Segoe UI" pitchFamily="34" charset="0"/>
            </a:endParaRPr>
          </a:p>
        </p:txBody>
      </p:sp>
      <p:sp>
        <p:nvSpPr>
          <p:cNvPr id="94" name="Rectangle 93"/>
          <p:cNvSpPr/>
          <p:nvPr/>
        </p:nvSpPr>
        <p:spPr>
          <a:xfrm>
            <a:off x="11181867" y="8782742"/>
            <a:ext cx="3519797" cy="819259"/>
          </a:xfrm>
          <a:prstGeom prst="rect">
            <a:avLst/>
          </a:prstGeom>
        </p:spPr>
        <p:txBody>
          <a:bodyPr wrap="none" lIns="243262" tIns="121631" rIns="243262" bIns="121631">
            <a:spAutoFit/>
          </a:bodyPr>
          <a:lstStyle/>
          <a:p>
            <a:pPr defTabSz="1822952"/>
            <a:r>
              <a:rPr lang="en-US" dirty="0" err="1">
                <a:solidFill>
                  <a:prstClr val="white"/>
                </a:solidFill>
                <a:latin typeface="Calibri"/>
              </a:rPr>
              <a:t>SnapServer</a:t>
            </a:r>
            <a:r>
              <a:rPr lang="en-US" dirty="0">
                <a:solidFill>
                  <a:prstClr val="white"/>
                </a:solidFill>
                <a:latin typeface="Calibri"/>
              </a:rPr>
              <a:t> XSR</a:t>
            </a:r>
          </a:p>
        </p:txBody>
      </p:sp>
      <p:sp>
        <p:nvSpPr>
          <p:cNvPr id="102" name="Rectangle 101"/>
          <p:cNvSpPr/>
          <p:nvPr/>
        </p:nvSpPr>
        <p:spPr bwMode="auto">
          <a:xfrm>
            <a:off x="15418955" y="6707428"/>
            <a:ext cx="3976530" cy="195034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86148" tIns="388920" rIns="486148" bIns="388920" numCol="1" spcCol="0" rtlCol="0" fromWordArt="0" anchor="t" anchorCtr="0" forceAA="0" compatLnSpc="1">
            <a:prstTxWarp prst="textNoShape">
              <a:avLst/>
            </a:prstTxWarp>
            <a:noAutofit/>
          </a:bodyPr>
          <a:lstStyle/>
          <a:p>
            <a:pPr algn="ctr" defTabSz="2478804" fontAlgn="base">
              <a:lnSpc>
                <a:spcPct val="90000"/>
              </a:lnSpc>
              <a:spcBef>
                <a:spcPct val="0"/>
              </a:spcBef>
              <a:spcAft>
                <a:spcPct val="0"/>
              </a:spcAft>
            </a:pPr>
            <a:endParaRPr lang="en-US" sz="3500" dirty="0" err="1">
              <a:solidFill>
                <a:prstClr val="white"/>
              </a:solidFill>
              <a:latin typeface="Calibri"/>
              <a:ea typeface="Segoe UI" pitchFamily="34" charset="0"/>
              <a:cs typeface="Segoe UI" pitchFamily="34" charset="0"/>
            </a:endParaRPr>
          </a:p>
        </p:txBody>
      </p:sp>
      <p:sp>
        <p:nvSpPr>
          <p:cNvPr id="103" name="Rectangle 102"/>
          <p:cNvSpPr/>
          <p:nvPr/>
        </p:nvSpPr>
        <p:spPr>
          <a:xfrm>
            <a:off x="15851897" y="8780618"/>
            <a:ext cx="3554312" cy="819259"/>
          </a:xfrm>
          <a:prstGeom prst="rect">
            <a:avLst/>
          </a:prstGeom>
        </p:spPr>
        <p:txBody>
          <a:bodyPr wrap="none" lIns="243262" tIns="121631" rIns="243262" bIns="121631">
            <a:spAutoFit/>
          </a:bodyPr>
          <a:lstStyle/>
          <a:p>
            <a:pPr defTabSz="1822952"/>
            <a:r>
              <a:rPr lang="en-US" dirty="0" err="1">
                <a:solidFill>
                  <a:prstClr val="white"/>
                </a:solidFill>
                <a:latin typeface="Calibri"/>
              </a:rPr>
              <a:t>SnapServer</a:t>
            </a:r>
            <a:r>
              <a:rPr lang="en-US" dirty="0">
                <a:solidFill>
                  <a:prstClr val="white"/>
                </a:solidFill>
                <a:latin typeface="Calibri"/>
              </a:rPr>
              <a:t> XSD</a:t>
            </a:r>
          </a:p>
        </p:txBody>
      </p:sp>
      <p:sp>
        <p:nvSpPr>
          <p:cNvPr id="105" name="Rectangle 104"/>
          <p:cNvSpPr/>
          <p:nvPr/>
        </p:nvSpPr>
        <p:spPr bwMode="auto">
          <a:xfrm>
            <a:off x="19671195" y="6702973"/>
            <a:ext cx="4061574" cy="195034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86148" tIns="388920" rIns="486148" bIns="388920" numCol="1" spcCol="0" rtlCol="0" fromWordArt="0" anchor="t" anchorCtr="0" forceAA="0" compatLnSpc="1">
            <a:prstTxWarp prst="textNoShape">
              <a:avLst/>
            </a:prstTxWarp>
            <a:noAutofit/>
          </a:bodyPr>
          <a:lstStyle/>
          <a:p>
            <a:pPr algn="ctr" defTabSz="2478804" fontAlgn="base">
              <a:lnSpc>
                <a:spcPct val="90000"/>
              </a:lnSpc>
              <a:spcBef>
                <a:spcPct val="0"/>
              </a:spcBef>
              <a:spcAft>
                <a:spcPct val="0"/>
              </a:spcAft>
            </a:pPr>
            <a:endParaRPr lang="en-US" sz="3500" dirty="0" err="1">
              <a:solidFill>
                <a:prstClr val="white"/>
              </a:solidFill>
              <a:latin typeface="Calibri"/>
              <a:ea typeface="Segoe UI" pitchFamily="34" charset="0"/>
              <a:cs typeface="Segoe UI" pitchFamily="34" charset="0"/>
            </a:endParaRPr>
          </a:p>
        </p:txBody>
      </p:sp>
      <p:sp>
        <p:nvSpPr>
          <p:cNvPr id="106" name="Rectangle 105"/>
          <p:cNvSpPr/>
          <p:nvPr/>
        </p:nvSpPr>
        <p:spPr>
          <a:xfrm>
            <a:off x="20292327" y="8794402"/>
            <a:ext cx="2813645" cy="819259"/>
          </a:xfrm>
          <a:prstGeom prst="rect">
            <a:avLst/>
          </a:prstGeom>
        </p:spPr>
        <p:txBody>
          <a:bodyPr wrap="none" lIns="243262" tIns="121631" rIns="243262" bIns="121631">
            <a:spAutoFit/>
          </a:bodyPr>
          <a:lstStyle/>
          <a:p>
            <a:pPr defTabSz="1822952"/>
            <a:r>
              <a:rPr lang="en-US" dirty="0">
                <a:solidFill>
                  <a:prstClr val="white"/>
                </a:solidFill>
                <a:latin typeface="Calibri"/>
              </a:rPr>
              <a:t>SnapCLOUD</a:t>
            </a:r>
          </a:p>
        </p:txBody>
      </p:sp>
      <p:sp>
        <p:nvSpPr>
          <p:cNvPr id="53" name="TextBox 52"/>
          <p:cNvSpPr txBox="1"/>
          <p:nvPr/>
        </p:nvSpPr>
        <p:spPr>
          <a:xfrm>
            <a:off x="917144" y="3893190"/>
            <a:ext cx="5437263" cy="1910858"/>
          </a:xfrm>
          <a:prstGeom prst="rect">
            <a:avLst/>
          </a:prstGeom>
          <a:solidFill>
            <a:schemeClr val="accent2"/>
          </a:solidFill>
          <a:ln>
            <a:solidFill>
              <a:schemeClr val="accent4">
                <a:lumMod val="50000"/>
              </a:schemeClr>
            </a:solidFill>
          </a:ln>
        </p:spPr>
        <p:style>
          <a:lnRef idx="1">
            <a:schemeClr val="accent4"/>
          </a:lnRef>
          <a:fillRef idx="3">
            <a:schemeClr val="accent4"/>
          </a:fillRef>
          <a:effectRef idx="2">
            <a:schemeClr val="accent4"/>
          </a:effectRef>
          <a:fontRef idx="minor">
            <a:schemeClr val="lt1"/>
          </a:fontRef>
        </p:style>
        <p:txBody>
          <a:bodyPr wrap="square" lIns="178857" tIns="89428" rIns="178857" bIns="89428" rtlCol="0" anchor="ctr">
            <a:noAutofit/>
          </a:bodyPr>
          <a:lstStyle/>
          <a:p>
            <a:pPr algn="ctr" defTabSz="1822952"/>
            <a:r>
              <a:rPr lang="en-US" b="1" dirty="0">
                <a:solidFill>
                  <a:prstClr val="white"/>
                </a:solidFill>
                <a:latin typeface="Arial" panose="020B0604020202020204" pitchFamily="34" charset="0"/>
                <a:cs typeface="Arial" panose="020B0604020202020204" pitchFamily="34" charset="0"/>
              </a:rPr>
              <a:t>Operational Simplicity</a:t>
            </a:r>
          </a:p>
        </p:txBody>
      </p:sp>
      <p:grpSp>
        <p:nvGrpSpPr>
          <p:cNvPr id="52" name="Group 51"/>
          <p:cNvGrpSpPr/>
          <p:nvPr/>
        </p:nvGrpSpPr>
        <p:grpSpPr>
          <a:xfrm>
            <a:off x="7935161" y="1996485"/>
            <a:ext cx="1712392" cy="1262075"/>
            <a:chOff x="135627" y="99264"/>
            <a:chExt cx="873591" cy="643599"/>
          </a:xfrm>
        </p:grpSpPr>
        <p:pic>
          <p:nvPicPr>
            <p:cNvPr id="57" name="Picture 56" descr="Screen Shot 2015-12-09 at 2.21.08 P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5627" y="99264"/>
              <a:ext cx="873591" cy="547745"/>
            </a:xfrm>
            <a:prstGeom prst="rect">
              <a:avLst/>
            </a:prstGeom>
          </p:spPr>
        </p:pic>
        <p:pic>
          <p:nvPicPr>
            <p:cNvPr id="58" name="Picture 5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9746" y="99264"/>
              <a:ext cx="585090" cy="643599"/>
            </a:xfrm>
            <a:prstGeom prst="rect">
              <a:avLst/>
            </a:prstGeom>
          </p:spPr>
        </p:pic>
      </p:grpSp>
      <p:sp>
        <p:nvSpPr>
          <p:cNvPr id="59" name="TextBox 58"/>
          <p:cNvSpPr txBox="1"/>
          <p:nvPr/>
        </p:nvSpPr>
        <p:spPr>
          <a:xfrm>
            <a:off x="7083278" y="2958707"/>
            <a:ext cx="11015037" cy="1141737"/>
          </a:xfrm>
          <a:prstGeom prst="rect">
            <a:avLst/>
          </a:prstGeom>
          <a:noFill/>
        </p:spPr>
        <p:txBody>
          <a:bodyPr wrap="none" lIns="233893" tIns="116944" rIns="233893" bIns="116944" rtlCol="0">
            <a:spAutoFit/>
          </a:bodyPr>
          <a:lstStyle/>
          <a:p>
            <a:pPr algn="r" defTabSz="1169453">
              <a:defRPr/>
            </a:pPr>
            <a:r>
              <a:rPr lang="en-US" sz="2900" b="1" kern="0" dirty="0" err="1">
                <a:solidFill>
                  <a:prstClr val="white"/>
                </a:solidFill>
                <a:latin typeface="Calibri"/>
              </a:rPr>
              <a:t>SnapStorage</a:t>
            </a:r>
            <a:r>
              <a:rPr lang="en-US" sz="2900" b="1" kern="0" dirty="0">
                <a:solidFill>
                  <a:prstClr val="white"/>
                </a:solidFill>
                <a:latin typeface="Calibri"/>
              </a:rPr>
              <a:t> Manager - </a:t>
            </a:r>
            <a:r>
              <a:rPr lang="en-US" sz="2900" dirty="0">
                <a:solidFill>
                  <a:srgbClr val="164165"/>
                </a:solidFill>
                <a:latin typeface="Calibri"/>
              </a:rPr>
              <a:t>Online, Integrated, user experience focused </a:t>
            </a:r>
          </a:p>
          <a:p>
            <a:pPr algn="r" defTabSz="1169453">
              <a:defRPr/>
            </a:pPr>
            <a:endParaRPr lang="en-US" sz="2900" b="1" kern="0" dirty="0">
              <a:solidFill>
                <a:prstClr val="white"/>
              </a:solidFill>
              <a:latin typeface="Calibri"/>
            </a:endParaRPr>
          </a:p>
        </p:txBody>
      </p:sp>
      <p:pic>
        <p:nvPicPr>
          <p:cNvPr id="61"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727108" y="7144558"/>
            <a:ext cx="2013443" cy="114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973080" y="7313070"/>
            <a:ext cx="2316831" cy="80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6518242" y="7004691"/>
            <a:ext cx="1777952" cy="142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0565033" y="6979499"/>
            <a:ext cx="2273909" cy="147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921082" y="5928546"/>
            <a:ext cx="5437263" cy="4031837"/>
          </a:xfrm>
          <a:prstGeom prst="rect">
            <a:avLst/>
          </a:prstGeom>
          <a:solidFill>
            <a:schemeClr val="accent2"/>
          </a:solidFill>
          <a:ln>
            <a:solidFill>
              <a:schemeClr val="accent4">
                <a:lumMod val="50000"/>
              </a:schemeClr>
            </a:solidFill>
          </a:ln>
        </p:spPr>
        <p:style>
          <a:lnRef idx="1">
            <a:schemeClr val="accent4"/>
          </a:lnRef>
          <a:fillRef idx="3">
            <a:schemeClr val="accent4"/>
          </a:fillRef>
          <a:effectRef idx="2">
            <a:schemeClr val="accent4"/>
          </a:effectRef>
          <a:fontRef idx="minor">
            <a:schemeClr val="lt1"/>
          </a:fontRef>
        </p:style>
        <p:txBody>
          <a:bodyPr wrap="square" lIns="178857" tIns="89428" rIns="178857" bIns="89428" rtlCol="0" anchor="ctr">
            <a:noAutofit/>
          </a:bodyPr>
          <a:lstStyle/>
          <a:p>
            <a:pPr algn="ctr" defTabSz="1822952"/>
            <a:r>
              <a:rPr lang="en-US" b="1" dirty="0">
                <a:solidFill>
                  <a:prstClr val="white"/>
                </a:solidFill>
                <a:latin typeface="Arial" panose="020B0604020202020204" pitchFamily="34" charset="0"/>
                <a:cs typeface="Arial" panose="020B0604020202020204" pitchFamily="34" charset="0"/>
              </a:rPr>
              <a:t>Workload </a:t>
            </a:r>
          </a:p>
          <a:p>
            <a:pPr algn="ctr" defTabSz="1822952"/>
            <a:r>
              <a:rPr lang="en-US" b="1" dirty="0">
                <a:solidFill>
                  <a:prstClr val="white"/>
                </a:solidFill>
                <a:latin typeface="Arial" panose="020B0604020202020204" pitchFamily="34" charset="0"/>
                <a:cs typeface="Arial" panose="020B0604020202020204" pitchFamily="34" charset="0"/>
              </a:rPr>
              <a:t>Optimized</a:t>
            </a:r>
          </a:p>
        </p:txBody>
      </p:sp>
      <p:sp>
        <p:nvSpPr>
          <p:cNvPr id="68" name="TextBox 67"/>
          <p:cNvSpPr txBox="1"/>
          <p:nvPr/>
        </p:nvSpPr>
        <p:spPr>
          <a:xfrm>
            <a:off x="11002792" y="10097983"/>
            <a:ext cx="4212099" cy="1990347"/>
          </a:xfrm>
          <a:prstGeom prst="rect">
            <a:avLst/>
          </a:prstGeom>
          <a:solidFill>
            <a:schemeClr val="accent1"/>
          </a:solidFill>
        </p:spPr>
        <p:txBody>
          <a:bodyPr wrap="square" lIns="178857" tIns="89428" rIns="178857" bIns="89428" rtlCol="0">
            <a:noAutofit/>
          </a:bodyPr>
          <a:lstStyle/>
          <a:p>
            <a:pPr marL="558892" indent="-558892" defTabSz="1822952">
              <a:buFont typeface="Arial"/>
              <a:buChar char="•"/>
            </a:pPr>
            <a:r>
              <a:rPr lang="en-US" sz="3100" dirty="0">
                <a:solidFill>
                  <a:srgbClr val="164165"/>
                </a:solidFill>
                <a:latin typeface="Arial" panose="020B0604020202020204" pitchFamily="34" charset="0"/>
                <a:cs typeface="Arial" panose="020B0604020202020204" pitchFamily="34" charset="0"/>
              </a:rPr>
              <a:t>High IOPS &amp; low latency</a:t>
            </a:r>
          </a:p>
          <a:p>
            <a:pPr marL="558892" indent="-558892" defTabSz="1822952">
              <a:buFont typeface="Arial"/>
              <a:buChar char="•"/>
            </a:pPr>
            <a:r>
              <a:rPr lang="en-US" sz="3100" dirty="0">
                <a:solidFill>
                  <a:srgbClr val="164165"/>
                </a:solidFill>
                <a:latin typeface="Arial" panose="020B0604020202020204" pitchFamily="34" charset="0"/>
                <a:cs typeface="Arial" panose="020B0604020202020204" pitchFamily="34" charset="0"/>
              </a:rPr>
              <a:t>Expandable</a:t>
            </a:r>
          </a:p>
          <a:p>
            <a:pPr marL="558892" indent="-558892" defTabSz="1822952">
              <a:buFont typeface="Arial"/>
              <a:buChar char="•"/>
            </a:pPr>
            <a:r>
              <a:rPr lang="en-US" sz="3100" dirty="0">
                <a:solidFill>
                  <a:srgbClr val="164165"/>
                </a:solidFill>
                <a:latin typeface="Arial" panose="020B0604020202020204" pitchFamily="34" charset="0"/>
                <a:cs typeface="Arial" panose="020B0604020202020204" pitchFamily="34" charset="0"/>
              </a:rPr>
              <a:t>Tier-</a:t>
            </a:r>
            <a:r>
              <a:rPr lang="en-US" sz="3100" dirty="0" err="1">
                <a:solidFill>
                  <a:srgbClr val="164165"/>
                </a:solidFill>
                <a:latin typeface="Arial" panose="020B0604020202020204" pitchFamily="34" charset="0"/>
                <a:cs typeface="Arial" panose="020B0604020202020204" pitchFamily="34" charset="0"/>
              </a:rPr>
              <a:t>ed</a:t>
            </a:r>
            <a:endParaRPr lang="en-US" sz="3100" dirty="0">
              <a:solidFill>
                <a:srgbClr val="164165"/>
              </a:solidFill>
              <a:latin typeface="Arial" panose="020B0604020202020204" pitchFamily="34" charset="0"/>
              <a:cs typeface="Arial" panose="020B0604020202020204" pitchFamily="34" charset="0"/>
            </a:endParaRPr>
          </a:p>
        </p:txBody>
      </p:sp>
      <p:sp>
        <p:nvSpPr>
          <p:cNvPr id="69" name="TextBox 68"/>
          <p:cNvSpPr txBox="1"/>
          <p:nvPr/>
        </p:nvSpPr>
        <p:spPr>
          <a:xfrm>
            <a:off x="953838" y="10122392"/>
            <a:ext cx="5437263" cy="1910858"/>
          </a:xfrm>
          <a:prstGeom prst="rect">
            <a:avLst/>
          </a:prstGeom>
          <a:solidFill>
            <a:schemeClr val="accent2"/>
          </a:solidFill>
          <a:ln>
            <a:solidFill>
              <a:schemeClr val="accent4">
                <a:lumMod val="50000"/>
              </a:schemeClr>
            </a:solidFill>
          </a:ln>
        </p:spPr>
        <p:style>
          <a:lnRef idx="1">
            <a:schemeClr val="accent4"/>
          </a:lnRef>
          <a:fillRef idx="3">
            <a:schemeClr val="accent4"/>
          </a:fillRef>
          <a:effectRef idx="2">
            <a:schemeClr val="accent4"/>
          </a:effectRef>
          <a:fontRef idx="minor">
            <a:schemeClr val="lt1"/>
          </a:fontRef>
        </p:style>
        <p:txBody>
          <a:bodyPr wrap="square" lIns="178857" tIns="89428" rIns="178857" bIns="89428" rtlCol="0" anchor="ctr">
            <a:noAutofit/>
          </a:bodyPr>
          <a:lstStyle/>
          <a:p>
            <a:pPr algn="ctr" defTabSz="1822952"/>
            <a:r>
              <a:rPr lang="en-US" b="1" dirty="0">
                <a:solidFill>
                  <a:prstClr val="white"/>
                </a:solidFill>
                <a:latin typeface="Arial" panose="020B0604020202020204" pitchFamily="34" charset="0"/>
                <a:cs typeface="Arial" panose="020B0604020202020204" pitchFamily="34" charset="0"/>
              </a:rPr>
              <a:t>Workload </a:t>
            </a:r>
          </a:p>
          <a:p>
            <a:pPr algn="ctr" defTabSz="1822952"/>
            <a:r>
              <a:rPr lang="en-US" b="1" dirty="0">
                <a:solidFill>
                  <a:prstClr val="white"/>
                </a:solidFill>
                <a:latin typeface="Arial" panose="020B0604020202020204" pitchFamily="34" charset="0"/>
                <a:cs typeface="Arial" panose="020B0604020202020204" pitchFamily="34" charset="0"/>
              </a:rPr>
              <a:t>Specific</a:t>
            </a:r>
          </a:p>
        </p:txBody>
      </p:sp>
      <p:sp>
        <p:nvSpPr>
          <p:cNvPr id="70" name="TextBox 69"/>
          <p:cNvSpPr txBox="1"/>
          <p:nvPr/>
        </p:nvSpPr>
        <p:spPr>
          <a:xfrm>
            <a:off x="15301170" y="10097983"/>
            <a:ext cx="4212099" cy="1990347"/>
          </a:xfrm>
          <a:prstGeom prst="rect">
            <a:avLst/>
          </a:prstGeom>
          <a:solidFill>
            <a:schemeClr val="accent1"/>
          </a:solidFill>
        </p:spPr>
        <p:txBody>
          <a:bodyPr wrap="square" lIns="178857" tIns="89428" rIns="178857" bIns="89428" rtlCol="0">
            <a:noAutofit/>
          </a:bodyPr>
          <a:lstStyle/>
          <a:p>
            <a:pPr marL="558892" indent="-558892" defTabSz="1822952">
              <a:buFont typeface="Arial"/>
              <a:buChar char="•"/>
            </a:pPr>
            <a:r>
              <a:rPr lang="en-US" sz="3100" dirty="0">
                <a:solidFill>
                  <a:srgbClr val="164165"/>
                </a:solidFill>
                <a:latin typeface="Arial" panose="020B0604020202020204" pitchFamily="34" charset="0"/>
                <a:cs typeface="Arial" panose="020B0604020202020204" pitchFamily="34" charset="0"/>
              </a:rPr>
              <a:t>Moderate IOPS</a:t>
            </a:r>
          </a:p>
          <a:p>
            <a:pPr marL="558892" indent="-558892" defTabSz="1822952">
              <a:buFont typeface="Arial"/>
              <a:buChar char="•"/>
            </a:pPr>
            <a:r>
              <a:rPr lang="en-US" sz="3100" dirty="0">
                <a:solidFill>
                  <a:srgbClr val="164165"/>
                </a:solidFill>
                <a:latin typeface="Arial" panose="020B0604020202020204" pitchFamily="34" charset="0"/>
                <a:cs typeface="Arial" panose="020B0604020202020204" pitchFamily="34" charset="0"/>
              </a:rPr>
              <a:t>Quiet</a:t>
            </a:r>
          </a:p>
          <a:p>
            <a:pPr marL="558892" indent="-558892" defTabSz="1822952">
              <a:buFont typeface="Arial"/>
              <a:buChar char="•"/>
            </a:pPr>
            <a:r>
              <a:rPr lang="en-US" sz="3100" dirty="0">
                <a:solidFill>
                  <a:srgbClr val="164165"/>
                </a:solidFill>
                <a:latin typeface="Arial" panose="020B0604020202020204" pitchFamily="34" charset="0"/>
                <a:cs typeface="Arial" panose="020B0604020202020204" pitchFamily="34" charset="0"/>
              </a:rPr>
              <a:t>Economical</a:t>
            </a:r>
          </a:p>
        </p:txBody>
      </p:sp>
      <p:sp>
        <p:nvSpPr>
          <p:cNvPr id="73" name="TextBox 72"/>
          <p:cNvSpPr txBox="1"/>
          <p:nvPr/>
        </p:nvSpPr>
        <p:spPr>
          <a:xfrm>
            <a:off x="19595932" y="10097983"/>
            <a:ext cx="4212099" cy="1990347"/>
          </a:xfrm>
          <a:prstGeom prst="rect">
            <a:avLst/>
          </a:prstGeom>
          <a:solidFill>
            <a:schemeClr val="accent1"/>
          </a:solidFill>
        </p:spPr>
        <p:txBody>
          <a:bodyPr wrap="square" lIns="178857" tIns="89428" rIns="178857" bIns="89428" rtlCol="0">
            <a:noAutofit/>
          </a:bodyPr>
          <a:lstStyle/>
          <a:p>
            <a:pPr marL="558892" indent="-558892" defTabSz="1822952">
              <a:buFont typeface="Arial"/>
              <a:buChar char="•"/>
            </a:pPr>
            <a:r>
              <a:rPr lang="en-US" sz="3100" dirty="0">
                <a:solidFill>
                  <a:srgbClr val="164165"/>
                </a:solidFill>
                <a:latin typeface="Arial" panose="020B0604020202020204" pitchFamily="34" charset="0"/>
                <a:cs typeface="Arial" panose="020B0604020202020204" pitchFamily="34" charset="0"/>
              </a:rPr>
              <a:t>Guarantee SLA</a:t>
            </a:r>
          </a:p>
          <a:p>
            <a:pPr marL="558892" indent="-558892" defTabSz="1822952">
              <a:buFont typeface="Arial"/>
              <a:buChar char="•"/>
            </a:pPr>
            <a:r>
              <a:rPr lang="en-US" sz="3100" dirty="0">
                <a:solidFill>
                  <a:srgbClr val="164165"/>
                </a:solidFill>
                <a:latin typeface="Arial" panose="020B0604020202020204" pitchFamily="34" charset="0"/>
                <a:cs typeface="Arial" panose="020B0604020202020204" pitchFamily="34" charset="0"/>
              </a:rPr>
              <a:t>$0 upfront cost</a:t>
            </a:r>
          </a:p>
          <a:p>
            <a:pPr marL="558892" indent="-558892" defTabSz="1822952">
              <a:buFont typeface="Arial"/>
              <a:buChar char="•"/>
            </a:pPr>
            <a:r>
              <a:rPr lang="en-US" sz="3100" dirty="0">
                <a:solidFill>
                  <a:srgbClr val="164165"/>
                </a:solidFill>
                <a:latin typeface="Arial" panose="020B0604020202020204" pitchFamily="34" charset="0"/>
                <a:cs typeface="Arial" panose="020B0604020202020204" pitchFamily="34" charset="0"/>
              </a:rPr>
              <a:t>Cloud DR</a:t>
            </a:r>
          </a:p>
        </p:txBody>
      </p:sp>
    </p:spTree>
    <p:extLst>
      <p:ext uri="{BB962C8B-B14F-4D97-AF65-F5344CB8AC3E}">
        <p14:creationId xmlns:p14="http://schemas.microsoft.com/office/powerpoint/2010/main" val="3663667349"/>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2"/>
          <p:cNvSpPr>
            <a:spLocks noGrp="1"/>
          </p:cNvSpPr>
          <p:nvPr>
            <p:ph type="title"/>
          </p:nvPr>
        </p:nvSpPr>
        <p:spPr>
          <a:xfrm>
            <a:off x="646965" y="350711"/>
            <a:ext cx="23389015" cy="2126462"/>
          </a:xfrm>
          <a:noFill/>
        </p:spPr>
        <p:txBody>
          <a:bodyPr/>
          <a:lstStyle/>
          <a:p>
            <a:pPr>
              <a:lnSpc>
                <a:spcPct val="100000"/>
              </a:lnSpc>
            </a:pPr>
            <a:r>
              <a:rPr lang="en-US" dirty="0" smtClean="0"/>
              <a:t>TCO Analysis</a:t>
            </a:r>
            <a:br>
              <a:rPr lang="en-US" dirty="0" smtClean="0"/>
            </a:br>
            <a:r>
              <a:rPr lang="en-US" sz="6500" dirty="0">
                <a:solidFill>
                  <a:schemeClr val="accent4">
                    <a:lumMod val="75000"/>
                  </a:schemeClr>
                </a:solidFill>
              </a:rPr>
              <a:t>Sphere3D vs. Leading Storage Vendor</a:t>
            </a:r>
            <a:endParaRPr lang="en-US" sz="8600" dirty="0">
              <a:solidFill>
                <a:schemeClr val="accent4">
                  <a:lumMod val="75000"/>
                </a:schemeClr>
              </a:solidFill>
            </a:endParaRPr>
          </a:p>
        </p:txBody>
      </p:sp>
      <p:sp>
        <p:nvSpPr>
          <p:cNvPr id="106" name="Rectangle 105"/>
          <p:cNvSpPr/>
          <p:nvPr/>
        </p:nvSpPr>
        <p:spPr>
          <a:xfrm>
            <a:off x="19821429" y="3788190"/>
            <a:ext cx="2628520" cy="819382"/>
          </a:xfrm>
          <a:prstGeom prst="rect">
            <a:avLst/>
          </a:prstGeom>
        </p:spPr>
        <p:txBody>
          <a:bodyPr wrap="none" lIns="243386" tIns="121692" rIns="243386" bIns="121692">
            <a:spAutoFit/>
          </a:bodyPr>
          <a:lstStyle/>
          <a:p>
            <a:pPr defTabSz="1822952"/>
            <a:r>
              <a:rPr lang="en-US" dirty="0">
                <a:solidFill>
                  <a:prstClr val="white"/>
                </a:solidFill>
                <a:latin typeface="Calibri"/>
              </a:rPr>
              <a:t>NEO Series</a:t>
            </a:r>
          </a:p>
        </p:txBody>
      </p:sp>
      <p:sp>
        <p:nvSpPr>
          <p:cNvPr id="4" name="Rectangle 3"/>
          <p:cNvSpPr/>
          <p:nvPr/>
        </p:nvSpPr>
        <p:spPr>
          <a:xfrm>
            <a:off x="1172308" y="2576325"/>
            <a:ext cx="3509646" cy="3351090"/>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lIns="243513" tIns="121757" rIns="243513" bIns="121757" rtlCol="0" anchor="t"/>
          <a:lstStyle/>
          <a:p>
            <a:pPr algn="ctr" defTabSz="1822952"/>
            <a:r>
              <a:rPr lang="en-US" dirty="0">
                <a:solidFill>
                  <a:prstClr val="white"/>
                </a:solidFill>
                <a:latin typeface="Calibri"/>
              </a:rPr>
              <a:t>Workload</a:t>
            </a:r>
            <a:br>
              <a:rPr lang="en-US" dirty="0">
                <a:solidFill>
                  <a:prstClr val="white"/>
                </a:solidFill>
                <a:latin typeface="Calibri"/>
              </a:rPr>
            </a:br>
            <a:r>
              <a:rPr lang="en-US" dirty="0">
                <a:solidFill>
                  <a:prstClr val="white"/>
                </a:solidFill>
                <a:latin typeface="Calibri"/>
              </a:rPr>
              <a:t>Optimized</a:t>
            </a:r>
          </a:p>
        </p:txBody>
      </p:sp>
      <p:sp>
        <p:nvSpPr>
          <p:cNvPr id="75" name="Rectangle 74"/>
          <p:cNvSpPr/>
          <p:nvPr/>
        </p:nvSpPr>
        <p:spPr>
          <a:xfrm>
            <a:off x="1172308" y="5899022"/>
            <a:ext cx="3509646" cy="1477248"/>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lIns="243513" tIns="121757" rIns="243513" bIns="121757" rtlCol="0" anchor="ctr"/>
          <a:lstStyle/>
          <a:p>
            <a:pPr algn="ctr" defTabSz="1822952"/>
            <a:r>
              <a:rPr lang="en-US" dirty="0">
                <a:solidFill>
                  <a:prstClr val="white"/>
                </a:solidFill>
                <a:latin typeface="Calibri"/>
              </a:rPr>
              <a:t>Infrastructure</a:t>
            </a:r>
          </a:p>
          <a:p>
            <a:pPr algn="ctr" defTabSz="1822952"/>
            <a:r>
              <a:rPr lang="en-US" dirty="0">
                <a:solidFill>
                  <a:prstClr val="white"/>
                </a:solidFill>
                <a:latin typeface="Calibri"/>
              </a:rPr>
              <a:t> Cost</a:t>
            </a:r>
          </a:p>
        </p:txBody>
      </p:sp>
      <p:sp>
        <p:nvSpPr>
          <p:cNvPr id="76" name="Rectangle 75"/>
          <p:cNvSpPr/>
          <p:nvPr/>
        </p:nvSpPr>
        <p:spPr>
          <a:xfrm>
            <a:off x="1172308" y="7453133"/>
            <a:ext cx="3509646" cy="1511543"/>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lIns="243513" tIns="121757" rIns="243513" bIns="121757" rtlCol="0" anchor="ctr"/>
          <a:lstStyle/>
          <a:p>
            <a:pPr algn="ctr" defTabSz="1822952"/>
            <a:r>
              <a:rPr lang="en-US" dirty="0">
                <a:solidFill>
                  <a:prstClr val="white"/>
                </a:solidFill>
                <a:latin typeface="Calibri"/>
              </a:rPr>
              <a:t>Data sharing &amp; mobility</a:t>
            </a:r>
          </a:p>
        </p:txBody>
      </p:sp>
      <p:sp>
        <p:nvSpPr>
          <p:cNvPr id="77" name="Rectangle 76"/>
          <p:cNvSpPr/>
          <p:nvPr/>
        </p:nvSpPr>
        <p:spPr>
          <a:xfrm>
            <a:off x="1172308" y="9034848"/>
            <a:ext cx="3509646" cy="14825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lIns="243513" tIns="121757" rIns="243513" bIns="121757" rtlCol="0" anchor="ctr"/>
          <a:lstStyle/>
          <a:p>
            <a:pPr algn="ctr" defTabSz="1822952"/>
            <a:r>
              <a:rPr lang="en-US" dirty="0">
                <a:solidFill>
                  <a:prstClr val="white"/>
                </a:solidFill>
                <a:latin typeface="Calibri"/>
              </a:rPr>
              <a:t>Common Tools &amp; Management</a:t>
            </a:r>
          </a:p>
        </p:txBody>
      </p:sp>
      <p:sp>
        <p:nvSpPr>
          <p:cNvPr id="5" name="Rectangle 4"/>
          <p:cNvSpPr/>
          <p:nvPr/>
        </p:nvSpPr>
        <p:spPr>
          <a:xfrm>
            <a:off x="4778032" y="5877242"/>
            <a:ext cx="17382680" cy="1575882"/>
          </a:xfrm>
          <a:prstGeom prst="rect">
            <a:avLst/>
          </a:prstGeom>
          <a:noFill/>
          <a:ln>
            <a:solidFill>
              <a:schemeClr val="bg1">
                <a:lumMod val="85000"/>
              </a:schemeClr>
            </a:solidFill>
            <a:prstDash val="dot"/>
          </a:ln>
        </p:spPr>
        <p:style>
          <a:lnRef idx="1">
            <a:schemeClr val="accent1"/>
          </a:lnRef>
          <a:fillRef idx="3">
            <a:schemeClr val="accent1"/>
          </a:fillRef>
          <a:effectRef idx="2">
            <a:schemeClr val="accent1"/>
          </a:effectRef>
          <a:fontRef idx="minor">
            <a:schemeClr val="lt1"/>
          </a:fontRef>
        </p:style>
        <p:txBody>
          <a:bodyPr lIns="243513" tIns="121757" rIns="243513" bIns="121757" rtlCol="0" anchor="ctr"/>
          <a:lstStyle/>
          <a:p>
            <a:pPr algn="ctr" defTabSz="1822952"/>
            <a:endParaRPr lang="en-US" sz="3500">
              <a:solidFill>
                <a:prstClr val="white"/>
              </a:solidFill>
              <a:latin typeface="Calibri"/>
            </a:endParaRPr>
          </a:p>
        </p:txBody>
      </p:sp>
      <p:sp>
        <p:nvSpPr>
          <p:cNvPr id="78" name="Rectangle 77"/>
          <p:cNvSpPr/>
          <p:nvPr/>
        </p:nvSpPr>
        <p:spPr>
          <a:xfrm>
            <a:off x="4681957" y="9049043"/>
            <a:ext cx="17475046" cy="1482554"/>
          </a:xfrm>
          <a:prstGeom prst="rect">
            <a:avLst/>
          </a:prstGeom>
          <a:noFill/>
          <a:ln>
            <a:solidFill>
              <a:schemeClr val="bg1">
                <a:lumMod val="85000"/>
              </a:schemeClr>
            </a:solidFill>
            <a:prstDash val="dot"/>
          </a:ln>
        </p:spPr>
        <p:style>
          <a:lnRef idx="1">
            <a:schemeClr val="accent1"/>
          </a:lnRef>
          <a:fillRef idx="3">
            <a:schemeClr val="accent1"/>
          </a:fillRef>
          <a:effectRef idx="2">
            <a:schemeClr val="accent1"/>
          </a:effectRef>
          <a:fontRef idx="minor">
            <a:schemeClr val="lt1"/>
          </a:fontRef>
        </p:style>
        <p:txBody>
          <a:bodyPr lIns="243513" tIns="121757" rIns="243513" bIns="121757" rtlCol="0" anchor="ctr"/>
          <a:lstStyle/>
          <a:p>
            <a:pPr algn="ctr" defTabSz="1822952"/>
            <a:endParaRPr lang="en-US" sz="3500">
              <a:solidFill>
                <a:prstClr val="white"/>
              </a:solidFill>
              <a:latin typeface="Calibri"/>
            </a:endParaRPr>
          </a:p>
        </p:txBody>
      </p:sp>
      <p:sp>
        <p:nvSpPr>
          <p:cNvPr id="99" name="TextBox 98"/>
          <p:cNvSpPr txBox="1"/>
          <p:nvPr/>
        </p:nvSpPr>
        <p:spPr>
          <a:xfrm>
            <a:off x="4971082" y="7511277"/>
            <a:ext cx="5179741" cy="1392873"/>
          </a:xfrm>
          <a:prstGeom prst="rect">
            <a:avLst/>
          </a:prstGeom>
          <a:noFill/>
        </p:spPr>
        <p:txBody>
          <a:bodyPr wrap="square" lIns="243513" tIns="121757" rIns="243513" bIns="121757" rtlCol="0">
            <a:spAutoFit/>
          </a:bodyPr>
          <a:lstStyle/>
          <a:p>
            <a:pPr algn="ctr" defTabSz="1822952"/>
            <a:r>
              <a:rPr lang="en-US" dirty="0">
                <a:solidFill>
                  <a:srgbClr val="808080">
                    <a:lumMod val="75000"/>
                  </a:srgbClr>
                </a:solidFill>
                <a:latin typeface="Calibri"/>
                <a:cs typeface="Arial" panose="020B0604020202020204" pitchFamily="34" charset="0"/>
              </a:rPr>
              <a:t>+ 74%</a:t>
            </a:r>
          </a:p>
          <a:p>
            <a:pPr algn="ctr" defTabSz="1822952"/>
            <a:r>
              <a:rPr lang="en-US" dirty="0">
                <a:solidFill>
                  <a:srgbClr val="808080">
                    <a:lumMod val="75000"/>
                  </a:srgbClr>
                </a:solidFill>
                <a:latin typeface="Calibri"/>
                <a:cs typeface="Arial" panose="020B0604020202020204" pitchFamily="34" charset="0"/>
              </a:rPr>
              <a:t>(Eliminate </a:t>
            </a:r>
            <a:r>
              <a:rPr lang="en-US" dirty="0" err="1">
                <a:solidFill>
                  <a:srgbClr val="808080">
                    <a:lumMod val="75000"/>
                  </a:srgbClr>
                </a:solidFill>
                <a:latin typeface="Calibri"/>
                <a:cs typeface="Arial" panose="020B0604020202020204" pitchFamily="34" charset="0"/>
              </a:rPr>
              <a:t>Dropbox</a:t>
            </a:r>
            <a:r>
              <a:rPr lang="en-US" dirty="0">
                <a:solidFill>
                  <a:srgbClr val="808080">
                    <a:lumMod val="75000"/>
                  </a:srgbClr>
                </a:solidFill>
                <a:latin typeface="Calibri"/>
                <a:cs typeface="Arial" panose="020B0604020202020204" pitchFamily="34" charset="0"/>
              </a:rPr>
              <a:t> like)</a:t>
            </a:r>
          </a:p>
        </p:txBody>
      </p:sp>
      <p:sp>
        <p:nvSpPr>
          <p:cNvPr id="57" name="Rectangle 56"/>
          <p:cNvSpPr/>
          <p:nvPr/>
        </p:nvSpPr>
        <p:spPr>
          <a:xfrm>
            <a:off x="12672494" y="3771132"/>
            <a:ext cx="2439364" cy="819382"/>
          </a:xfrm>
          <a:prstGeom prst="rect">
            <a:avLst/>
          </a:prstGeom>
        </p:spPr>
        <p:txBody>
          <a:bodyPr wrap="none" lIns="243386" tIns="121692" rIns="243386" bIns="121692">
            <a:spAutoFit/>
          </a:bodyPr>
          <a:lstStyle/>
          <a:p>
            <a:pPr defTabSz="1822952"/>
            <a:r>
              <a:rPr lang="en-US" dirty="0">
                <a:solidFill>
                  <a:prstClr val="white"/>
                </a:solidFill>
                <a:latin typeface="Calibri"/>
              </a:rPr>
              <a:t>SnapScale</a:t>
            </a:r>
          </a:p>
        </p:txBody>
      </p:sp>
      <p:sp>
        <p:nvSpPr>
          <p:cNvPr id="83" name="Rectangle 82"/>
          <p:cNvSpPr/>
          <p:nvPr/>
        </p:nvSpPr>
        <p:spPr>
          <a:xfrm>
            <a:off x="4681972" y="2576323"/>
            <a:ext cx="5819095" cy="3321272"/>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lIns="243513" tIns="121757" rIns="243513" bIns="121757" rtlCol="0" anchor="t"/>
          <a:lstStyle/>
          <a:p>
            <a:pPr algn="ctr" defTabSz="1822952"/>
            <a:r>
              <a:rPr lang="en-US" dirty="0">
                <a:solidFill>
                  <a:prstClr val="white"/>
                </a:solidFill>
                <a:latin typeface="Calibri"/>
              </a:rPr>
              <a:t>SMB / Remote Office </a:t>
            </a:r>
          </a:p>
          <a:p>
            <a:pPr algn="ctr" defTabSz="1822952"/>
            <a:r>
              <a:rPr lang="en-US" dirty="0">
                <a:solidFill>
                  <a:prstClr val="white"/>
                </a:solidFill>
                <a:latin typeface="Calibri"/>
              </a:rPr>
              <a:t>File Shares</a:t>
            </a:r>
          </a:p>
        </p:txBody>
      </p:sp>
      <p:sp>
        <p:nvSpPr>
          <p:cNvPr id="84" name="Rectangle 83"/>
          <p:cNvSpPr/>
          <p:nvPr/>
        </p:nvSpPr>
        <p:spPr>
          <a:xfrm>
            <a:off x="10521970" y="2576323"/>
            <a:ext cx="5819095" cy="3321272"/>
          </a:xfrm>
          <a:prstGeom prst="rect">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243513" tIns="121757" rIns="243513" bIns="121757" rtlCol="0" anchor="t"/>
          <a:lstStyle/>
          <a:p>
            <a:pPr algn="ctr" defTabSz="1822952"/>
            <a:r>
              <a:rPr lang="en-US" dirty="0">
                <a:solidFill>
                  <a:prstClr val="white"/>
                </a:solidFill>
                <a:latin typeface="Calibri"/>
              </a:rPr>
              <a:t>Enterprise</a:t>
            </a:r>
          </a:p>
          <a:p>
            <a:pPr algn="ctr" defTabSz="1822952"/>
            <a:r>
              <a:rPr lang="en-US" dirty="0">
                <a:solidFill>
                  <a:prstClr val="white"/>
                </a:solidFill>
                <a:latin typeface="Calibri"/>
              </a:rPr>
              <a:t> Business Apps</a:t>
            </a:r>
          </a:p>
        </p:txBody>
      </p:sp>
      <p:sp>
        <p:nvSpPr>
          <p:cNvPr id="85" name="Rectangle 84"/>
          <p:cNvSpPr/>
          <p:nvPr/>
        </p:nvSpPr>
        <p:spPr>
          <a:xfrm>
            <a:off x="16337922" y="2576323"/>
            <a:ext cx="5819095" cy="33212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243513" tIns="121757" rIns="243513" bIns="121757" rtlCol="0" anchor="t"/>
          <a:lstStyle/>
          <a:p>
            <a:pPr algn="ctr" defTabSz="1822952"/>
            <a:r>
              <a:rPr lang="en-US" dirty="0" err="1">
                <a:solidFill>
                  <a:prstClr val="white"/>
                </a:solidFill>
                <a:latin typeface="Calibri"/>
              </a:rPr>
              <a:t>Nearline</a:t>
            </a:r>
            <a:r>
              <a:rPr lang="en-US" dirty="0">
                <a:solidFill>
                  <a:prstClr val="white"/>
                </a:solidFill>
                <a:latin typeface="Calibri"/>
              </a:rPr>
              <a:t> / Offline </a:t>
            </a:r>
          </a:p>
          <a:p>
            <a:pPr algn="ctr" defTabSz="1822952"/>
            <a:r>
              <a:rPr lang="en-US" dirty="0">
                <a:solidFill>
                  <a:prstClr val="white"/>
                </a:solidFill>
                <a:latin typeface="Calibri"/>
              </a:rPr>
              <a:t>Backup &amp; Archiving</a:t>
            </a:r>
          </a:p>
        </p:txBody>
      </p:sp>
      <p:sp>
        <p:nvSpPr>
          <p:cNvPr id="86" name="Rectangle 85"/>
          <p:cNvSpPr/>
          <p:nvPr/>
        </p:nvSpPr>
        <p:spPr>
          <a:xfrm>
            <a:off x="1184497" y="10590913"/>
            <a:ext cx="20972511" cy="1263679"/>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lIns="243513" tIns="121757" rIns="243513" bIns="121757" rtlCol="0" anchor="ctr"/>
          <a:lstStyle/>
          <a:p>
            <a:pPr algn="ctr" defTabSz="1822952"/>
            <a:endParaRPr lang="en-US" dirty="0">
              <a:solidFill>
                <a:prstClr val="white"/>
              </a:solidFill>
              <a:latin typeface="Calibri"/>
            </a:endParaRPr>
          </a:p>
        </p:txBody>
      </p:sp>
      <p:sp>
        <p:nvSpPr>
          <p:cNvPr id="90" name="TextBox 89"/>
          <p:cNvSpPr txBox="1"/>
          <p:nvPr/>
        </p:nvSpPr>
        <p:spPr>
          <a:xfrm>
            <a:off x="5438073" y="10868526"/>
            <a:ext cx="4065861" cy="819514"/>
          </a:xfrm>
          <a:prstGeom prst="rect">
            <a:avLst/>
          </a:prstGeom>
          <a:noFill/>
        </p:spPr>
        <p:txBody>
          <a:bodyPr wrap="square" lIns="243513" tIns="121757" rIns="243513" bIns="121757" rtlCol="0">
            <a:spAutoFit/>
          </a:bodyPr>
          <a:lstStyle/>
          <a:p>
            <a:pPr algn="ctr" defTabSz="1822952"/>
            <a:r>
              <a:rPr lang="en-US" dirty="0">
                <a:solidFill>
                  <a:srgbClr val="FFFFFF"/>
                </a:solidFill>
                <a:latin typeface="Calibri"/>
                <a:cs typeface="Arial" panose="020B0604020202020204" pitchFamily="34" charset="0"/>
              </a:rPr>
              <a:t>50%</a:t>
            </a:r>
          </a:p>
        </p:txBody>
      </p:sp>
      <p:sp>
        <p:nvSpPr>
          <p:cNvPr id="91" name="TextBox 90"/>
          <p:cNvSpPr txBox="1"/>
          <p:nvPr/>
        </p:nvSpPr>
        <p:spPr>
          <a:xfrm>
            <a:off x="17177392" y="10868526"/>
            <a:ext cx="4065861" cy="819514"/>
          </a:xfrm>
          <a:prstGeom prst="rect">
            <a:avLst/>
          </a:prstGeom>
          <a:noFill/>
        </p:spPr>
        <p:txBody>
          <a:bodyPr wrap="square" lIns="243513" tIns="121757" rIns="243513" bIns="121757" rtlCol="0">
            <a:spAutoFit/>
          </a:bodyPr>
          <a:lstStyle/>
          <a:p>
            <a:pPr algn="ctr" defTabSz="1822952"/>
            <a:r>
              <a:rPr lang="en-US" dirty="0">
                <a:solidFill>
                  <a:srgbClr val="FFFFFF"/>
                </a:solidFill>
                <a:latin typeface="Calibri"/>
                <a:cs typeface="Arial" panose="020B0604020202020204" pitchFamily="34" charset="0"/>
              </a:rPr>
              <a:t>54%</a:t>
            </a:r>
          </a:p>
        </p:txBody>
      </p:sp>
      <p:sp>
        <p:nvSpPr>
          <p:cNvPr id="92" name="TextBox 91"/>
          <p:cNvSpPr txBox="1"/>
          <p:nvPr/>
        </p:nvSpPr>
        <p:spPr>
          <a:xfrm>
            <a:off x="11540036" y="10868526"/>
            <a:ext cx="3264207" cy="819514"/>
          </a:xfrm>
          <a:prstGeom prst="rect">
            <a:avLst/>
          </a:prstGeom>
          <a:noFill/>
        </p:spPr>
        <p:txBody>
          <a:bodyPr wrap="square" lIns="243513" tIns="121757" rIns="243513" bIns="121757" rtlCol="0">
            <a:spAutoFit/>
          </a:bodyPr>
          <a:lstStyle/>
          <a:p>
            <a:pPr algn="ctr" defTabSz="1822952"/>
            <a:r>
              <a:rPr lang="en-US" dirty="0">
                <a:solidFill>
                  <a:srgbClr val="FFFFFF"/>
                </a:solidFill>
                <a:latin typeface="Calibri"/>
                <a:cs typeface="Arial" panose="020B0604020202020204" pitchFamily="34" charset="0"/>
              </a:rPr>
              <a:t>58%</a:t>
            </a:r>
          </a:p>
        </p:txBody>
      </p:sp>
      <p:cxnSp>
        <p:nvCxnSpPr>
          <p:cNvPr id="88" name="Straight Connector 87"/>
          <p:cNvCxnSpPr/>
          <p:nvPr/>
        </p:nvCxnSpPr>
        <p:spPr>
          <a:xfrm flipH="1">
            <a:off x="16337910" y="5877235"/>
            <a:ext cx="320" cy="4654360"/>
          </a:xfrm>
          <a:prstGeom prst="line">
            <a:avLst/>
          </a:prstGeom>
          <a:ln w="9525" cmpd="sng">
            <a:solidFill>
              <a:schemeClr val="bg1">
                <a:lumMod val="75000"/>
              </a:schemeClr>
            </a:solidFill>
            <a:prstDash val="dot"/>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10501048" y="5833749"/>
            <a:ext cx="0" cy="4697854"/>
          </a:xfrm>
          <a:prstGeom prst="line">
            <a:avLst/>
          </a:prstGeom>
          <a:ln w="9525" cmpd="sng">
            <a:solidFill>
              <a:schemeClr val="bg1">
                <a:lumMod val="75000"/>
              </a:schemeClr>
            </a:solidFill>
            <a:prstDash val="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4681953" y="10590918"/>
            <a:ext cx="0" cy="1384173"/>
          </a:xfrm>
          <a:prstGeom prst="line">
            <a:avLst/>
          </a:prstGeom>
          <a:ln w="9525" cmpd="sng">
            <a:solidFill>
              <a:schemeClr val="bg1"/>
            </a:solidFill>
            <a:prstDash val="dot"/>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10521953" y="10519621"/>
            <a:ext cx="0" cy="1384173"/>
          </a:xfrm>
          <a:prstGeom prst="line">
            <a:avLst/>
          </a:prstGeom>
          <a:ln w="9525" cmpd="sng">
            <a:solidFill>
              <a:schemeClr val="bg1"/>
            </a:solidFill>
            <a:prstDash val="dot"/>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16337904" y="10470425"/>
            <a:ext cx="0" cy="1384173"/>
          </a:xfrm>
          <a:prstGeom prst="line">
            <a:avLst/>
          </a:prstGeom>
          <a:ln w="9525" cmpd="sng">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1113933" y="10541425"/>
            <a:ext cx="3293158" cy="1392873"/>
          </a:xfrm>
          <a:prstGeom prst="rect">
            <a:avLst/>
          </a:prstGeom>
          <a:noFill/>
        </p:spPr>
        <p:txBody>
          <a:bodyPr wrap="square" lIns="243513" tIns="121757" rIns="243513" bIns="121757" rtlCol="0">
            <a:spAutoFit/>
          </a:bodyPr>
          <a:lstStyle/>
          <a:p>
            <a:pPr algn="ctr" defTabSz="1822952"/>
            <a:r>
              <a:rPr lang="en-US" dirty="0">
                <a:solidFill>
                  <a:prstClr val="white"/>
                </a:solidFill>
                <a:latin typeface="Calibri"/>
                <a:cs typeface="Arial" panose="020B0604020202020204" pitchFamily="34" charset="0"/>
              </a:rPr>
              <a:t>Total</a:t>
            </a:r>
          </a:p>
          <a:p>
            <a:pPr algn="ctr" defTabSz="1822952"/>
            <a:r>
              <a:rPr lang="en-US" dirty="0">
                <a:solidFill>
                  <a:prstClr val="white"/>
                </a:solidFill>
                <a:latin typeface="Calibri"/>
                <a:cs typeface="Arial" panose="020B0604020202020204" pitchFamily="34" charset="0"/>
              </a:rPr>
              <a:t>% Savings</a:t>
            </a:r>
          </a:p>
        </p:txBody>
      </p:sp>
      <p:sp>
        <p:nvSpPr>
          <p:cNvPr id="110" name="TextBox 109"/>
          <p:cNvSpPr txBox="1"/>
          <p:nvPr/>
        </p:nvSpPr>
        <p:spPr>
          <a:xfrm>
            <a:off x="11158181" y="7511279"/>
            <a:ext cx="5179741" cy="1392873"/>
          </a:xfrm>
          <a:prstGeom prst="rect">
            <a:avLst/>
          </a:prstGeom>
          <a:noFill/>
        </p:spPr>
        <p:txBody>
          <a:bodyPr wrap="square" lIns="243513" tIns="121757" rIns="243513" bIns="121757" rtlCol="0">
            <a:spAutoFit/>
          </a:bodyPr>
          <a:lstStyle/>
          <a:p>
            <a:pPr algn="ctr" defTabSz="1822952"/>
            <a:r>
              <a:rPr lang="en-US" dirty="0">
                <a:solidFill>
                  <a:srgbClr val="808080">
                    <a:lumMod val="75000"/>
                  </a:srgbClr>
                </a:solidFill>
                <a:latin typeface="Calibri"/>
                <a:cs typeface="Arial" panose="020B0604020202020204" pitchFamily="34" charset="0"/>
              </a:rPr>
              <a:t>+ 74%</a:t>
            </a:r>
          </a:p>
          <a:p>
            <a:pPr algn="ctr" defTabSz="1822952"/>
            <a:r>
              <a:rPr lang="en-US" dirty="0">
                <a:solidFill>
                  <a:srgbClr val="808080">
                    <a:lumMod val="75000"/>
                  </a:srgbClr>
                </a:solidFill>
                <a:latin typeface="Calibri"/>
                <a:cs typeface="Arial" panose="020B0604020202020204" pitchFamily="34" charset="0"/>
              </a:rPr>
              <a:t>(Eliminate </a:t>
            </a:r>
            <a:r>
              <a:rPr lang="en-US" dirty="0" err="1">
                <a:solidFill>
                  <a:srgbClr val="808080">
                    <a:lumMod val="75000"/>
                  </a:srgbClr>
                </a:solidFill>
                <a:latin typeface="Calibri"/>
                <a:cs typeface="Arial" panose="020B0604020202020204" pitchFamily="34" charset="0"/>
              </a:rPr>
              <a:t>Dropbox</a:t>
            </a:r>
            <a:r>
              <a:rPr lang="en-US" dirty="0">
                <a:solidFill>
                  <a:srgbClr val="808080">
                    <a:lumMod val="75000"/>
                  </a:srgbClr>
                </a:solidFill>
                <a:latin typeface="Calibri"/>
                <a:cs typeface="Arial" panose="020B0604020202020204" pitchFamily="34" charset="0"/>
              </a:rPr>
              <a:t> like)</a:t>
            </a:r>
          </a:p>
        </p:txBody>
      </p:sp>
      <p:sp>
        <p:nvSpPr>
          <p:cNvPr id="111" name="TextBox 110"/>
          <p:cNvSpPr txBox="1"/>
          <p:nvPr/>
        </p:nvSpPr>
        <p:spPr>
          <a:xfrm>
            <a:off x="4971082" y="6057873"/>
            <a:ext cx="5179741" cy="1392873"/>
          </a:xfrm>
          <a:prstGeom prst="rect">
            <a:avLst/>
          </a:prstGeom>
          <a:noFill/>
        </p:spPr>
        <p:txBody>
          <a:bodyPr wrap="square" lIns="243513" tIns="121757" rIns="243513" bIns="121757" rtlCol="0">
            <a:spAutoFit/>
          </a:bodyPr>
          <a:lstStyle/>
          <a:p>
            <a:pPr algn="ctr" defTabSz="1822952"/>
            <a:r>
              <a:rPr lang="en-US" dirty="0">
                <a:solidFill>
                  <a:srgbClr val="FF0000"/>
                </a:solidFill>
                <a:latin typeface="Calibri"/>
                <a:cs typeface="Arial" panose="020B0604020202020204" pitchFamily="34" charset="0"/>
              </a:rPr>
              <a:t>-20%</a:t>
            </a:r>
          </a:p>
          <a:p>
            <a:pPr algn="ctr" defTabSz="1822952"/>
            <a:r>
              <a:rPr lang="en-US" dirty="0">
                <a:solidFill>
                  <a:srgbClr val="808080">
                    <a:lumMod val="75000"/>
                  </a:srgbClr>
                </a:solidFill>
                <a:latin typeface="Calibri"/>
                <a:cs typeface="Arial" panose="020B0604020202020204" pitchFamily="34" charset="0"/>
              </a:rPr>
              <a:t>(5 9s availability)</a:t>
            </a:r>
          </a:p>
        </p:txBody>
      </p:sp>
      <p:sp>
        <p:nvSpPr>
          <p:cNvPr id="112" name="TextBox 111"/>
          <p:cNvSpPr txBox="1"/>
          <p:nvPr/>
        </p:nvSpPr>
        <p:spPr>
          <a:xfrm>
            <a:off x="10547000" y="6057873"/>
            <a:ext cx="5790910" cy="1392873"/>
          </a:xfrm>
          <a:prstGeom prst="rect">
            <a:avLst/>
          </a:prstGeom>
          <a:noFill/>
        </p:spPr>
        <p:txBody>
          <a:bodyPr wrap="square" lIns="243513" tIns="121757" rIns="243513" bIns="121757" rtlCol="0">
            <a:spAutoFit/>
          </a:bodyPr>
          <a:lstStyle/>
          <a:p>
            <a:pPr algn="ctr" defTabSz="1822952"/>
            <a:r>
              <a:rPr lang="en-US" dirty="0">
                <a:solidFill>
                  <a:srgbClr val="808080">
                    <a:lumMod val="75000"/>
                  </a:srgbClr>
                </a:solidFill>
                <a:latin typeface="Calibri"/>
                <a:cs typeface="Arial" panose="020B0604020202020204" pitchFamily="34" charset="0"/>
              </a:rPr>
              <a:t>+ 60%</a:t>
            </a:r>
          </a:p>
          <a:p>
            <a:pPr algn="ctr" defTabSz="1822952"/>
            <a:r>
              <a:rPr lang="en-US" dirty="0">
                <a:solidFill>
                  <a:srgbClr val="808080">
                    <a:lumMod val="75000"/>
                  </a:srgbClr>
                </a:solidFill>
                <a:latin typeface="Calibri"/>
                <a:cs typeface="Arial" panose="020B0604020202020204" pitchFamily="34" charset="0"/>
              </a:rPr>
              <a:t>(Reduced HW + Incl. SW)</a:t>
            </a:r>
          </a:p>
        </p:txBody>
      </p:sp>
      <p:sp>
        <p:nvSpPr>
          <p:cNvPr id="113" name="TextBox 112"/>
          <p:cNvSpPr txBox="1"/>
          <p:nvPr/>
        </p:nvSpPr>
        <p:spPr>
          <a:xfrm>
            <a:off x="4716681" y="9074915"/>
            <a:ext cx="5797576" cy="1392873"/>
          </a:xfrm>
          <a:prstGeom prst="rect">
            <a:avLst/>
          </a:prstGeom>
          <a:noFill/>
        </p:spPr>
        <p:txBody>
          <a:bodyPr wrap="square" lIns="243513" tIns="121757" rIns="243513" bIns="121757" rtlCol="0">
            <a:spAutoFit/>
          </a:bodyPr>
          <a:lstStyle/>
          <a:p>
            <a:pPr algn="ctr" defTabSz="1822952"/>
            <a:r>
              <a:rPr lang="en-US" dirty="0">
                <a:solidFill>
                  <a:srgbClr val="808080">
                    <a:lumMod val="75000"/>
                  </a:srgbClr>
                </a:solidFill>
                <a:latin typeface="Calibri"/>
                <a:cs typeface="Arial" panose="020B0604020202020204" pitchFamily="34" charset="0"/>
              </a:rPr>
              <a:t>+ 40%</a:t>
            </a:r>
          </a:p>
          <a:p>
            <a:pPr algn="ctr" defTabSz="1822952"/>
            <a:r>
              <a:rPr lang="en-US" dirty="0">
                <a:solidFill>
                  <a:srgbClr val="808080">
                    <a:lumMod val="75000"/>
                  </a:srgbClr>
                </a:solidFill>
                <a:latin typeface="Calibri"/>
                <a:cs typeface="Arial" panose="020B0604020202020204" pitchFamily="34" charset="0"/>
              </a:rPr>
              <a:t>(Reduced IT staff time)</a:t>
            </a:r>
          </a:p>
        </p:txBody>
      </p:sp>
      <p:sp>
        <p:nvSpPr>
          <p:cNvPr id="114" name="TextBox 113"/>
          <p:cNvSpPr txBox="1"/>
          <p:nvPr/>
        </p:nvSpPr>
        <p:spPr>
          <a:xfrm>
            <a:off x="11161324" y="9074917"/>
            <a:ext cx="5179741" cy="1392873"/>
          </a:xfrm>
          <a:prstGeom prst="rect">
            <a:avLst/>
          </a:prstGeom>
          <a:noFill/>
        </p:spPr>
        <p:txBody>
          <a:bodyPr wrap="square" lIns="243513" tIns="121757" rIns="243513" bIns="121757" rtlCol="0">
            <a:spAutoFit/>
          </a:bodyPr>
          <a:lstStyle/>
          <a:p>
            <a:pPr algn="ctr" defTabSz="1822952"/>
            <a:r>
              <a:rPr lang="en-US" dirty="0">
                <a:solidFill>
                  <a:srgbClr val="808080">
                    <a:lumMod val="75000"/>
                  </a:srgbClr>
                </a:solidFill>
                <a:latin typeface="Calibri"/>
                <a:cs typeface="Arial" panose="020B0604020202020204" pitchFamily="34" charset="0"/>
              </a:rPr>
              <a:t>+ 36%</a:t>
            </a:r>
          </a:p>
          <a:p>
            <a:pPr algn="ctr" defTabSz="1822952"/>
            <a:r>
              <a:rPr lang="en-US" dirty="0">
                <a:solidFill>
                  <a:srgbClr val="808080">
                    <a:lumMod val="75000"/>
                  </a:srgbClr>
                </a:solidFill>
                <a:latin typeface="Calibri"/>
                <a:cs typeface="Arial" panose="020B0604020202020204" pitchFamily="34" charset="0"/>
              </a:rPr>
              <a:t>(Reduced IT staff time)</a:t>
            </a:r>
          </a:p>
        </p:txBody>
      </p:sp>
      <p:sp>
        <p:nvSpPr>
          <p:cNvPr id="115" name="TextBox 114"/>
          <p:cNvSpPr txBox="1"/>
          <p:nvPr/>
        </p:nvSpPr>
        <p:spPr>
          <a:xfrm>
            <a:off x="16747360" y="7512454"/>
            <a:ext cx="5179741" cy="1392873"/>
          </a:xfrm>
          <a:prstGeom prst="rect">
            <a:avLst/>
          </a:prstGeom>
          <a:noFill/>
        </p:spPr>
        <p:txBody>
          <a:bodyPr wrap="square" lIns="243513" tIns="121757" rIns="243513" bIns="121757" rtlCol="0">
            <a:spAutoFit/>
          </a:bodyPr>
          <a:lstStyle/>
          <a:p>
            <a:pPr algn="ctr" defTabSz="1822952"/>
            <a:r>
              <a:rPr lang="en-US" dirty="0">
                <a:solidFill>
                  <a:srgbClr val="808080">
                    <a:lumMod val="75000"/>
                  </a:srgbClr>
                </a:solidFill>
                <a:latin typeface="Calibri"/>
                <a:cs typeface="Arial" panose="020B0604020202020204" pitchFamily="34" charset="0"/>
              </a:rPr>
              <a:t>+ 74%</a:t>
            </a:r>
          </a:p>
          <a:p>
            <a:pPr algn="ctr" defTabSz="1822952"/>
            <a:r>
              <a:rPr lang="en-US" dirty="0">
                <a:solidFill>
                  <a:srgbClr val="808080">
                    <a:lumMod val="75000"/>
                  </a:srgbClr>
                </a:solidFill>
                <a:latin typeface="Calibri"/>
                <a:cs typeface="Arial" panose="020B0604020202020204" pitchFamily="34" charset="0"/>
              </a:rPr>
              <a:t>(Eliminate </a:t>
            </a:r>
            <a:r>
              <a:rPr lang="en-US" dirty="0" err="1">
                <a:solidFill>
                  <a:srgbClr val="808080">
                    <a:lumMod val="75000"/>
                  </a:srgbClr>
                </a:solidFill>
                <a:latin typeface="Calibri"/>
                <a:cs typeface="Arial" panose="020B0604020202020204" pitchFamily="34" charset="0"/>
              </a:rPr>
              <a:t>Dropbox</a:t>
            </a:r>
            <a:r>
              <a:rPr lang="en-US" dirty="0">
                <a:solidFill>
                  <a:srgbClr val="808080">
                    <a:lumMod val="75000"/>
                  </a:srgbClr>
                </a:solidFill>
                <a:latin typeface="Calibri"/>
                <a:cs typeface="Arial" panose="020B0604020202020204" pitchFamily="34" charset="0"/>
              </a:rPr>
              <a:t> like)</a:t>
            </a:r>
          </a:p>
        </p:txBody>
      </p:sp>
      <p:sp>
        <p:nvSpPr>
          <p:cNvPr id="116" name="TextBox 115"/>
          <p:cNvSpPr txBox="1"/>
          <p:nvPr/>
        </p:nvSpPr>
        <p:spPr>
          <a:xfrm>
            <a:off x="16747360" y="6057873"/>
            <a:ext cx="5493059" cy="1392873"/>
          </a:xfrm>
          <a:prstGeom prst="rect">
            <a:avLst/>
          </a:prstGeom>
          <a:noFill/>
        </p:spPr>
        <p:txBody>
          <a:bodyPr wrap="square" lIns="243513" tIns="121757" rIns="243513" bIns="121757" rtlCol="0">
            <a:spAutoFit/>
          </a:bodyPr>
          <a:lstStyle/>
          <a:p>
            <a:pPr algn="ctr" defTabSz="1822952"/>
            <a:r>
              <a:rPr lang="en-US" dirty="0">
                <a:solidFill>
                  <a:srgbClr val="808080">
                    <a:lumMod val="75000"/>
                  </a:srgbClr>
                </a:solidFill>
                <a:latin typeface="Calibri"/>
                <a:cs typeface="Arial" panose="020B0604020202020204" pitchFamily="34" charset="0"/>
              </a:rPr>
              <a:t>+ 54%</a:t>
            </a:r>
          </a:p>
          <a:p>
            <a:pPr algn="ctr" defTabSz="1822952"/>
            <a:r>
              <a:rPr lang="en-US" dirty="0">
                <a:solidFill>
                  <a:srgbClr val="808080">
                    <a:lumMod val="75000"/>
                  </a:srgbClr>
                </a:solidFill>
                <a:latin typeface="Calibri"/>
                <a:cs typeface="Arial" panose="020B0604020202020204" pitchFamily="34" charset="0"/>
              </a:rPr>
              <a:t>(Reduced HW + Incl. SW)</a:t>
            </a:r>
          </a:p>
        </p:txBody>
      </p:sp>
      <p:sp>
        <p:nvSpPr>
          <p:cNvPr id="117" name="TextBox 116"/>
          <p:cNvSpPr txBox="1"/>
          <p:nvPr/>
        </p:nvSpPr>
        <p:spPr>
          <a:xfrm>
            <a:off x="16750504" y="9074917"/>
            <a:ext cx="5179741" cy="1392873"/>
          </a:xfrm>
          <a:prstGeom prst="rect">
            <a:avLst/>
          </a:prstGeom>
          <a:noFill/>
        </p:spPr>
        <p:txBody>
          <a:bodyPr wrap="square" lIns="243513" tIns="121757" rIns="243513" bIns="121757" rtlCol="0">
            <a:spAutoFit/>
          </a:bodyPr>
          <a:lstStyle/>
          <a:p>
            <a:pPr algn="ctr" defTabSz="1822952"/>
            <a:r>
              <a:rPr lang="en-US" dirty="0">
                <a:solidFill>
                  <a:srgbClr val="808080">
                    <a:lumMod val="75000"/>
                  </a:srgbClr>
                </a:solidFill>
                <a:latin typeface="Calibri"/>
                <a:cs typeface="Arial" panose="020B0604020202020204" pitchFamily="34" charset="0"/>
              </a:rPr>
              <a:t>+ 38%</a:t>
            </a:r>
          </a:p>
          <a:p>
            <a:pPr algn="ctr" defTabSz="1822952"/>
            <a:r>
              <a:rPr lang="en-US" dirty="0">
                <a:solidFill>
                  <a:srgbClr val="808080">
                    <a:lumMod val="75000"/>
                  </a:srgbClr>
                </a:solidFill>
                <a:latin typeface="Calibri"/>
                <a:cs typeface="Arial" panose="020B0604020202020204" pitchFamily="34" charset="0"/>
              </a:rPr>
              <a:t>(Reduced IT staff time)</a:t>
            </a:r>
          </a:p>
        </p:txBody>
      </p:sp>
      <p:sp>
        <p:nvSpPr>
          <p:cNvPr id="73" name="Rectangle 72"/>
          <p:cNvSpPr/>
          <p:nvPr/>
        </p:nvSpPr>
        <p:spPr>
          <a:xfrm>
            <a:off x="1549796" y="4883828"/>
            <a:ext cx="2580490" cy="9895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179098" tIns="89549" rIns="179098" bIns="89549" rtlCol="0" anchor="ctr"/>
          <a:lstStyle/>
          <a:p>
            <a:pPr algn="ctr" defTabSz="1822952"/>
            <a:r>
              <a:rPr lang="en-US" sz="2900" dirty="0">
                <a:solidFill>
                  <a:srgbClr val="FFFFFF"/>
                </a:solidFill>
                <a:latin typeface="Calibri"/>
              </a:rPr>
              <a:t>Platform</a:t>
            </a:r>
          </a:p>
        </p:txBody>
      </p:sp>
      <p:sp>
        <p:nvSpPr>
          <p:cNvPr id="74" name="TextBox 73"/>
          <p:cNvSpPr txBox="1"/>
          <p:nvPr/>
        </p:nvSpPr>
        <p:spPr>
          <a:xfrm>
            <a:off x="8377701" y="4851350"/>
            <a:ext cx="1744490" cy="1086350"/>
          </a:xfrm>
          <a:prstGeom prst="rect">
            <a:avLst/>
          </a:prstGeom>
          <a:noFill/>
        </p:spPr>
        <p:txBody>
          <a:bodyPr wrap="none" lIns="179098" tIns="89549" rIns="179098" bIns="89549" rtlCol="0">
            <a:spAutoFit/>
          </a:bodyPr>
          <a:lstStyle/>
          <a:p>
            <a:pPr defTabSz="1822952"/>
            <a:r>
              <a:rPr lang="en-US" sz="2900" dirty="0" err="1">
                <a:solidFill>
                  <a:prstClr val="white"/>
                </a:solidFill>
                <a:latin typeface="Calibri"/>
                <a:cs typeface="Arial" panose="020B0604020202020204" pitchFamily="34" charset="0"/>
              </a:rPr>
              <a:t>Synology</a:t>
            </a:r>
            <a:endParaRPr lang="en-US" sz="2900" dirty="0">
              <a:solidFill>
                <a:prstClr val="white"/>
              </a:solidFill>
              <a:latin typeface="Calibri"/>
              <a:cs typeface="Arial" panose="020B0604020202020204" pitchFamily="34" charset="0"/>
            </a:endParaRPr>
          </a:p>
          <a:p>
            <a:pPr defTabSz="1822952"/>
            <a:r>
              <a:rPr lang="en-US" sz="2900" dirty="0">
                <a:solidFill>
                  <a:prstClr val="white"/>
                </a:solidFill>
                <a:latin typeface="Calibri"/>
                <a:cs typeface="Arial" panose="020B0604020202020204" pitchFamily="34" charset="0"/>
              </a:rPr>
              <a:t>   QNAP</a:t>
            </a:r>
          </a:p>
        </p:txBody>
      </p:sp>
      <p:sp>
        <p:nvSpPr>
          <p:cNvPr id="79" name="TextBox 78"/>
          <p:cNvSpPr txBox="1"/>
          <p:nvPr/>
        </p:nvSpPr>
        <p:spPr>
          <a:xfrm>
            <a:off x="5279021" y="4884118"/>
            <a:ext cx="2096412" cy="1086350"/>
          </a:xfrm>
          <a:prstGeom prst="rect">
            <a:avLst/>
          </a:prstGeom>
          <a:noFill/>
        </p:spPr>
        <p:txBody>
          <a:bodyPr wrap="none" lIns="179098" tIns="89549" rIns="179098" bIns="89549" rtlCol="0">
            <a:spAutoFit/>
          </a:bodyPr>
          <a:lstStyle/>
          <a:p>
            <a:pPr defTabSz="1822952"/>
            <a:r>
              <a:rPr lang="en-US" sz="2900" dirty="0" err="1">
                <a:solidFill>
                  <a:prstClr val="white"/>
                </a:solidFill>
                <a:latin typeface="Calibri"/>
                <a:cs typeface="Arial" panose="020B0604020202020204" pitchFamily="34" charset="0"/>
              </a:rPr>
              <a:t>SnapServer</a:t>
            </a:r>
            <a:endParaRPr lang="en-US" sz="2900" dirty="0">
              <a:solidFill>
                <a:prstClr val="white"/>
              </a:solidFill>
              <a:latin typeface="Calibri"/>
              <a:cs typeface="Arial" panose="020B0604020202020204" pitchFamily="34" charset="0"/>
            </a:endParaRPr>
          </a:p>
          <a:p>
            <a:pPr defTabSz="1822952"/>
            <a:r>
              <a:rPr lang="en-US" sz="2900" dirty="0">
                <a:solidFill>
                  <a:prstClr val="white"/>
                </a:solidFill>
                <a:latin typeface="Calibri"/>
                <a:cs typeface="Arial" panose="020B0604020202020204" pitchFamily="34" charset="0"/>
              </a:rPr>
              <a:t>      XSD </a:t>
            </a:r>
          </a:p>
        </p:txBody>
      </p:sp>
      <p:sp>
        <p:nvSpPr>
          <p:cNvPr id="81" name="TextBox 80"/>
          <p:cNvSpPr txBox="1"/>
          <p:nvPr/>
        </p:nvSpPr>
        <p:spPr>
          <a:xfrm>
            <a:off x="14380693" y="4866057"/>
            <a:ext cx="1533622" cy="1086350"/>
          </a:xfrm>
          <a:prstGeom prst="rect">
            <a:avLst/>
          </a:prstGeom>
          <a:noFill/>
        </p:spPr>
        <p:txBody>
          <a:bodyPr wrap="none" lIns="179098" tIns="89549" rIns="179098" bIns="89549" rtlCol="0">
            <a:spAutoFit/>
          </a:bodyPr>
          <a:lstStyle/>
          <a:p>
            <a:pPr defTabSz="1822952"/>
            <a:r>
              <a:rPr lang="en-US" sz="2900" dirty="0" err="1">
                <a:solidFill>
                  <a:srgbClr val="FFFFFF"/>
                </a:solidFill>
                <a:latin typeface="Calibri"/>
                <a:cs typeface="Arial" panose="020B0604020202020204" pitchFamily="34" charset="0"/>
              </a:rPr>
              <a:t>NetApp</a:t>
            </a:r>
            <a:endParaRPr lang="en-US" sz="2900" dirty="0">
              <a:solidFill>
                <a:srgbClr val="FFFFFF"/>
              </a:solidFill>
              <a:latin typeface="Calibri"/>
              <a:cs typeface="Arial" panose="020B0604020202020204" pitchFamily="34" charset="0"/>
            </a:endParaRPr>
          </a:p>
          <a:p>
            <a:pPr defTabSz="1822952"/>
            <a:r>
              <a:rPr lang="en-US" sz="2900" dirty="0">
                <a:solidFill>
                  <a:srgbClr val="FFFFFF"/>
                </a:solidFill>
                <a:latin typeface="Calibri"/>
                <a:cs typeface="Arial" panose="020B0604020202020204" pitchFamily="34" charset="0"/>
              </a:rPr>
              <a:t>   FAS</a:t>
            </a:r>
          </a:p>
        </p:txBody>
      </p:sp>
      <p:sp>
        <p:nvSpPr>
          <p:cNvPr id="82" name="TextBox 81"/>
          <p:cNvSpPr txBox="1"/>
          <p:nvPr/>
        </p:nvSpPr>
        <p:spPr>
          <a:xfrm>
            <a:off x="11100438" y="4931587"/>
            <a:ext cx="2096412" cy="1086350"/>
          </a:xfrm>
          <a:prstGeom prst="rect">
            <a:avLst/>
          </a:prstGeom>
          <a:noFill/>
        </p:spPr>
        <p:txBody>
          <a:bodyPr wrap="none" lIns="179098" tIns="89549" rIns="179098" bIns="89549" rtlCol="0">
            <a:spAutoFit/>
          </a:bodyPr>
          <a:lstStyle/>
          <a:p>
            <a:pPr defTabSz="1822952"/>
            <a:r>
              <a:rPr lang="en-US" sz="2900" dirty="0" err="1">
                <a:solidFill>
                  <a:srgbClr val="FFFFFF"/>
                </a:solidFill>
                <a:latin typeface="Calibri"/>
                <a:cs typeface="Arial" panose="020B0604020202020204" pitchFamily="34" charset="0"/>
              </a:rPr>
              <a:t>SnapServer</a:t>
            </a:r>
            <a:endParaRPr lang="en-US" sz="2900" dirty="0">
              <a:solidFill>
                <a:srgbClr val="FFFFFF"/>
              </a:solidFill>
              <a:latin typeface="Calibri"/>
              <a:cs typeface="Arial" panose="020B0604020202020204" pitchFamily="34" charset="0"/>
            </a:endParaRPr>
          </a:p>
          <a:p>
            <a:pPr defTabSz="1822952"/>
            <a:r>
              <a:rPr lang="en-US" sz="2900" dirty="0">
                <a:solidFill>
                  <a:srgbClr val="FFFFFF"/>
                </a:solidFill>
                <a:latin typeface="Calibri"/>
                <a:cs typeface="Arial" panose="020B0604020202020204" pitchFamily="34" charset="0"/>
              </a:rPr>
              <a:t>      XSR</a:t>
            </a:r>
          </a:p>
        </p:txBody>
      </p:sp>
      <p:sp>
        <p:nvSpPr>
          <p:cNvPr id="87" name="TextBox 86"/>
          <p:cNvSpPr txBox="1"/>
          <p:nvPr/>
        </p:nvSpPr>
        <p:spPr>
          <a:xfrm>
            <a:off x="20159827" y="5097962"/>
            <a:ext cx="1967203" cy="633695"/>
          </a:xfrm>
          <a:prstGeom prst="rect">
            <a:avLst/>
          </a:prstGeom>
          <a:noFill/>
        </p:spPr>
        <p:txBody>
          <a:bodyPr wrap="none" lIns="179098" tIns="89549" rIns="179098" bIns="89549" rtlCol="0">
            <a:spAutoFit/>
          </a:bodyPr>
          <a:lstStyle/>
          <a:p>
            <a:pPr defTabSz="1822952"/>
            <a:r>
              <a:rPr lang="en-US" sz="2900" dirty="0">
                <a:solidFill>
                  <a:srgbClr val="FFFFFF"/>
                </a:solidFill>
                <a:latin typeface="Calibri"/>
                <a:cs typeface="Arial" panose="020B0604020202020204" pitchFamily="34" charset="0"/>
              </a:rPr>
              <a:t>EMC </a:t>
            </a:r>
            <a:r>
              <a:rPr lang="en-US" sz="2900" dirty="0" err="1">
                <a:solidFill>
                  <a:srgbClr val="FFFFFF"/>
                </a:solidFill>
                <a:latin typeface="Calibri"/>
                <a:cs typeface="Arial" panose="020B0604020202020204" pitchFamily="34" charset="0"/>
              </a:rPr>
              <a:t>Isilon</a:t>
            </a:r>
            <a:endParaRPr lang="en-US" sz="2900" dirty="0">
              <a:solidFill>
                <a:srgbClr val="FFFFFF"/>
              </a:solidFill>
              <a:latin typeface="Calibri"/>
              <a:cs typeface="Arial" panose="020B0604020202020204" pitchFamily="34" charset="0"/>
            </a:endParaRPr>
          </a:p>
        </p:txBody>
      </p:sp>
      <p:sp>
        <p:nvSpPr>
          <p:cNvPr id="89" name="TextBox 88"/>
          <p:cNvSpPr txBox="1"/>
          <p:nvPr/>
        </p:nvSpPr>
        <p:spPr>
          <a:xfrm>
            <a:off x="17055014" y="5065187"/>
            <a:ext cx="1808386" cy="1086350"/>
          </a:xfrm>
          <a:prstGeom prst="rect">
            <a:avLst/>
          </a:prstGeom>
          <a:noFill/>
        </p:spPr>
        <p:txBody>
          <a:bodyPr wrap="square" lIns="179098" tIns="89549" rIns="179098" bIns="89549" rtlCol="0">
            <a:spAutoFit/>
          </a:bodyPr>
          <a:lstStyle/>
          <a:p>
            <a:pPr defTabSz="1822952"/>
            <a:r>
              <a:rPr lang="en-US" sz="2900" dirty="0" err="1">
                <a:solidFill>
                  <a:srgbClr val="FFFFFF"/>
                </a:solidFill>
                <a:latin typeface="Calibri"/>
                <a:cs typeface="Arial" panose="020B0604020202020204" pitchFamily="34" charset="0"/>
              </a:rPr>
              <a:t>SnapScale</a:t>
            </a:r>
            <a:endParaRPr lang="en-US" sz="2900" dirty="0">
              <a:solidFill>
                <a:srgbClr val="FFFFFF"/>
              </a:solidFill>
              <a:latin typeface="Calibri"/>
              <a:cs typeface="Arial" panose="020B0604020202020204" pitchFamily="34" charset="0"/>
            </a:endParaRPr>
          </a:p>
        </p:txBody>
      </p:sp>
      <p:sp>
        <p:nvSpPr>
          <p:cNvPr id="11" name="TextBox 10"/>
          <p:cNvSpPr txBox="1"/>
          <p:nvPr/>
        </p:nvSpPr>
        <p:spPr>
          <a:xfrm>
            <a:off x="7304291" y="5012957"/>
            <a:ext cx="579101" cy="396291"/>
          </a:xfrm>
          <a:prstGeom prst="rect">
            <a:avLst/>
          </a:prstGeom>
          <a:noFill/>
        </p:spPr>
        <p:txBody>
          <a:bodyPr wrap="none" lIns="179098" tIns="89549" rIns="179098" bIns="89549" rtlCol="0">
            <a:spAutoFit/>
          </a:bodyPr>
          <a:lstStyle>
            <a:defPPr>
              <a:defRPr lang="en-US"/>
            </a:defPPr>
            <a:lvl1pPr>
              <a:defRPr sz="1400">
                <a:solidFill>
                  <a:schemeClr val="bg1"/>
                </a:solidFill>
                <a:cs typeface="Arial" panose="020B0604020202020204" pitchFamily="34" charset="0"/>
              </a:defRPr>
            </a:lvl1pPr>
          </a:lstStyle>
          <a:p>
            <a:pPr defTabSz="1822952"/>
            <a:r>
              <a:rPr lang="en-US" dirty="0">
                <a:solidFill>
                  <a:prstClr val="white"/>
                </a:solidFill>
                <a:latin typeface="Calibri"/>
              </a:rPr>
              <a:t>Vs.</a:t>
            </a:r>
          </a:p>
        </p:txBody>
      </p:sp>
      <p:sp>
        <p:nvSpPr>
          <p:cNvPr id="102" name="TextBox 101"/>
          <p:cNvSpPr txBox="1"/>
          <p:nvPr/>
        </p:nvSpPr>
        <p:spPr>
          <a:xfrm>
            <a:off x="13234385" y="5064897"/>
            <a:ext cx="579101" cy="396291"/>
          </a:xfrm>
          <a:prstGeom prst="rect">
            <a:avLst/>
          </a:prstGeom>
          <a:noFill/>
        </p:spPr>
        <p:txBody>
          <a:bodyPr wrap="none" lIns="179098" tIns="89549" rIns="179098" bIns="89549" rtlCol="0">
            <a:spAutoFit/>
          </a:bodyPr>
          <a:lstStyle>
            <a:defPPr>
              <a:defRPr lang="en-US"/>
            </a:defPPr>
            <a:lvl1pPr>
              <a:defRPr sz="1400">
                <a:solidFill>
                  <a:schemeClr val="bg1"/>
                </a:solidFill>
                <a:cs typeface="Arial" panose="020B0604020202020204" pitchFamily="34" charset="0"/>
              </a:defRPr>
            </a:lvl1pPr>
          </a:lstStyle>
          <a:p>
            <a:pPr defTabSz="1822952"/>
            <a:r>
              <a:rPr lang="en-US" dirty="0">
                <a:solidFill>
                  <a:prstClr val="white"/>
                </a:solidFill>
                <a:latin typeface="Calibri"/>
              </a:rPr>
              <a:t>Vs.</a:t>
            </a:r>
          </a:p>
        </p:txBody>
      </p:sp>
      <p:sp>
        <p:nvSpPr>
          <p:cNvPr id="103" name="TextBox 102"/>
          <p:cNvSpPr txBox="1"/>
          <p:nvPr/>
        </p:nvSpPr>
        <p:spPr>
          <a:xfrm>
            <a:off x="19172299" y="5083266"/>
            <a:ext cx="579101" cy="396291"/>
          </a:xfrm>
          <a:prstGeom prst="rect">
            <a:avLst/>
          </a:prstGeom>
          <a:noFill/>
        </p:spPr>
        <p:txBody>
          <a:bodyPr wrap="none" lIns="179098" tIns="89549" rIns="179098" bIns="89549" rtlCol="0">
            <a:spAutoFit/>
          </a:bodyPr>
          <a:lstStyle>
            <a:defPPr>
              <a:defRPr lang="en-US"/>
            </a:defPPr>
            <a:lvl1pPr>
              <a:defRPr sz="1400">
                <a:solidFill>
                  <a:schemeClr val="bg1"/>
                </a:solidFill>
                <a:cs typeface="Arial" panose="020B0604020202020204" pitchFamily="34" charset="0"/>
              </a:defRPr>
            </a:lvl1pPr>
          </a:lstStyle>
          <a:p>
            <a:pPr defTabSz="1822952"/>
            <a:r>
              <a:rPr lang="en-US" dirty="0">
                <a:solidFill>
                  <a:prstClr val="white"/>
                </a:solidFill>
                <a:latin typeface="Calibri"/>
              </a:rPr>
              <a:t>Vs.</a:t>
            </a:r>
          </a:p>
        </p:txBody>
      </p:sp>
      <p:cxnSp>
        <p:nvCxnSpPr>
          <p:cNvPr id="104" name="Straight Connector 103"/>
          <p:cNvCxnSpPr/>
          <p:nvPr/>
        </p:nvCxnSpPr>
        <p:spPr>
          <a:xfrm flipH="1">
            <a:off x="22109392" y="7470284"/>
            <a:ext cx="0" cy="1572692"/>
          </a:xfrm>
          <a:prstGeom prst="line">
            <a:avLst/>
          </a:prstGeom>
          <a:ln w="9525" cmpd="sng">
            <a:solidFill>
              <a:schemeClr val="bg1">
                <a:lumMod val="75000"/>
              </a:schemeClr>
            </a:solidFill>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590630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919426517"/>
              </p:ext>
            </p:extLst>
          </p:nvPr>
        </p:nvGraphicFramePr>
        <p:xfrm>
          <a:off x="253989" y="373676"/>
          <a:ext cx="23515147" cy="11317560"/>
        </p:xfrm>
        <a:graphic>
          <a:graphicData uri="http://schemas.openxmlformats.org/drawingml/2006/table">
            <a:tbl>
              <a:tblPr firstRow="1" bandRow="1">
                <a:tableStyleId>{B301B821-A1FF-4177-AEE7-76D212191A09}</a:tableStyleId>
              </a:tblPr>
              <a:tblGrid>
                <a:gridCol w="2663992"/>
                <a:gridCol w="5961652"/>
                <a:gridCol w="7269833"/>
                <a:gridCol w="7619670"/>
              </a:tblGrid>
              <a:tr h="577542">
                <a:tc>
                  <a:txBody>
                    <a:bodyPr/>
                    <a:lstStyle/>
                    <a:p>
                      <a:r>
                        <a:rPr lang="en-US" sz="2800" dirty="0" smtClean="0"/>
                        <a:t>Product</a:t>
                      </a:r>
                      <a:endParaRPr lang="en-US" sz="2800" dirty="0"/>
                    </a:p>
                  </a:txBody>
                  <a:tcPr marL="179238" marR="179238" marT="89655" marB="89655"/>
                </a:tc>
                <a:tc>
                  <a:txBody>
                    <a:bodyPr/>
                    <a:lstStyle/>
                    <a:p>
                      <a:r>
                        <a:rPr lang="en-US" sz="2800" dirty="0" smtClean="0"/>
                        <a:t>Key Features</a:t>
                      </a:r>
                      <a:endParaRPr lang="en-US" sz="2800" dirty="0"/>
                    </a:p>
                  </a:txBody>
                  <a:tcPr marL="179238" marR="179238" marT="89655" marB="89655"/>
                </a:tc>
                <a:tc>
                  <a:txBody>
                    <a:bodyPr/>
                    <a:lstStyle/>
                    <a:p>
                      <a:r>
                        <a:rPr lang="en-US" sz="2800" dirty="0" smtClean="0"/>
                        <a:t>Functions</a:t>
                      </a:r>
                      <a:endParaRPr lang="en-US" sz="2800" dirty="0"/>
                    </a:p>
                  </a:txBody>
                  <a:tcPr marL="179238" marR="179238" marT="89655" marB="89655"/>
                </a:tc>
                <a:tc>
                  <a:txBody>
                    <a:bodyPr/>
                    <a:lstStyle/>
                    <a:p>
                      <a:r>
                        <a:rPr lang="en-US" sz="2800" dirty="0" smtClean="0"/>
                        <a:t>Business Benefits</a:t>
                      </a:r>
                      <a:endParaRPr lang="en-US" sz="2800" dirty="0"/>
                    </a:p>
                  </a:txBody>
                  <a:tcPr marL="179238" marR="179238" marT="89655" marB="89655"/>
                </a:tc>
              </a:tr>
              <a:tr h="1708830">
                <a:tc>
                  <a:txBody>
                    <a:bodyPr/>
                    <a:lstStyle/>
                    <a:p>
                      <a:r>
                        <a:rPr lang="en-US" sz="2800" dirty="0" smtClean="0"/>
                        <a:t>Snap Storage Manager</a:t>
                      </a:r>
                      <a:endParaRPr lang="en-US" sz="2800" dirty="0"/>
                    </a:p>
                  </a:txBody>
                  <a:tcPr marL="179238" marR="179238" marT="89655" marB="89655"/>
                </a:tc>
                <a:tc>
                  <a:txBody>
                    <a:bodyPr/>
                    <a:lstStyle/>
                    <a:p>
                      <a:r>
                        <a:rPr lang="en-US" sz="2800" dirty="0" smtClean="0"/>
                        <a:t>Simple Intuitive Online</a:t>
                      </a:r>
                      <a:r>
                        <a:rPr lang="en-US" sz="2800" baseline="0" dirty="0" smtClean="0"/>
                        <a:t> GUI</a:t>
                      </a:r>
                    </a:p>
                    <a:p>
                      <a:r>
                        <a:rPr lang="en-US" sz="2800" baseline="0" dirty="0" smtClean="0"/>
                        <a:t>User experience focused</a:t>
                      </a:r>
                    </a:p>
                  </a:txBody>
                  <a:tcPr marL="179238" marR="179238" marT="89655" marB="89655"/>
                </a:tc>
                <a:tc>
                  <a:txBody>
                    <a:bodyPr/>
                    <a:lstStyle/>
                    <a:p>
                      <a:pPr marL="457200" indent="-457200">
                        <a:buFont typeface="Arial"/>
                        <a:buChar char="•"/>
                      </a:pPr>
                      <a:r>
                        <a:rPr lang="en-US" sz="2800" dirty="0" smtClean="0"/>
                        <a:t>Consolidated</a:t>
                      </a:r>
                      <a:r>
                        <a:rPr lang="en-US" sz="2800" baseline="0" dirty="0" smtClean="0"/>
                        <a:t> Management of </a:t>
                      </a:r>
                      <a:r>
                        <a:rPr lang="en-US" sz="2800" baseline="0" dirty="0" err="1" smtClean="0"/>
                        <a:t>SnapServer</a:t>
                      </a:r>
                      <a:r>
                        <a:rPr lang="en-US" sz="2800" baseline="0" dirty="0" smtClean="0"/>
                        <a:t>, SnapScale &amp; SnapCLOUD</a:t>
                      </a:r>
                      <a:endParaRPr lang="en-US" sz="2800" dirty="0"/>
                    </a:p>
                  </a:txBody>
                  <a:tcPr marL="179238" marR="179238" marT="89655" marB="89655"/>
                </a:tc>
                <a:tc>
                  <a:txBody>
                    <a:bodyPr/>
                    <a:lstStyle/>
                    <a:p>
                      <a:r>
                        <a:rPr lang="en-US" sz="2800" dirty="0" smtClean="0"/>
                        <a:t>+Operational Simplicity &amp; Efficiency</a:t>
                      </a:r>
                    </a:p>
                    <a:p>
                      <a:r>
                        <a:rPr lang="en-US" sz="2800" dirty="0" smtClean="0"/>
                        <a:t>+</a:t>
                      </a:r>
                      <a:r>
                        <a:rPr lang="en-US" sz="2800" baseline="0" dirty="0" smtClean="0"/>
                        <a:t> Headcount reduction by 40%</a:t>
                      </a:r>
                    </a:p>
                  </a:txBody>
                  <a:tcPr marL="179238" marR="179238" marT="89655" marB="89655"/>
                </a:tc>
              </a:tr>
              <a:tr h="1708830">
                <a:tc>
                  <a:txBody>
                    <a:bodyPr/>
                    <a:lstStyle/>
                    <a:p>
                      <a:r>
                        <a:rPr lang="en-US" sz="2800" dirty="0" smtClean="0"/>
                        <a:t>SnapScale</a:t>
                      </a:r>
                      <a:endParaRPr lang="en-US" sz="2800" dirty="0"/>
                    </a:p>
                  </a:txBody>
                  <a:tcPr marL="179238" marR="179238" marT="89655" marB="89655"/>
                </a:tc>
                <a:tc>
                  <a:txBody>
                    <a:bodyPr/>
                    <a:lstStyle/>
                    <a:p>
                      <a:r>
                        <a:rPr lang="en-US" sz="2800" dirty="0" smtClean="0"/>
                        <a:t>Peer-set</a:t>
                      </a:r>
                      <a:r>
                        <a:rPr lang="en-US" sz="2800" baseline="0" dirty="0" smtClean="0"/>
                        <a:t> Architecture</a:t>
                      </a:r>
                    </a:p>
                    <a:p>
                      <a:r>
                        <a:rPr lang="en-US" sz="2800" baseline="0" dirty="0" smtClean="0"/>
                        <a:t>Non-disruptive hardware &amp; software refresh</a:t>
                      </a:r>
                    </a:p>
                  </a:txBody>
                  <a:tcPr marL="179238" marR="179238" marT="89655" marB="89655"/>
                </a:tc>
                <a:tc>
                  <a:txBody>
                    <a:bodyPr/>
                    <a:lstStyle/>
                    <a:p>
                      <a:pPr marL="457200" indent="-457200">
                        <a:buFont typeface="Arial"/>
                        <a:buChar char="•"/>
                      </a:pPr>
                      <a:r>
                        <a:rPr lang="en-US" sz="2800" dirty="0" smtClean="0"/>
                        <a:t>High Throughput</a:t>
                      </a:r>
                    </a:p>
                    <a:p>
                      <a:pPr marL="457200" indent="-457200">
                        <a:buFont typeface="Arial"/>
                        <a:buChar char="•"/>
                      </a:pPr>
                      <a:r>
                        <a:rPr lang="en-US" sz="2800" dirty="0" smtClean="0"/>
                        <a:t>Infinite storage</a:t>
                      </a:r>
                    </a:p>
                    <a:p>
                      <a:pPr marL="457200" indent="-457200">
                        <a:buFont typeface="Arial"/>
                        <a:buChar char="•"/>
                      </a:pPr>
                      <a:r>
                        <a:rPr lang="en-US" sz="2800" dirty="0" smtClean="0"/>
                        <a:t>Self-healing, self-learning</a:t>
                      </a:r>
                    </a:p>
                  </a:txBody>
                  <a:tcPr marL="179238" marR="179238" marT="89655" marB="89655"/>
                </a:tc>
                <a:tc>
                  <a:txBody>
                    <a:bodyPr/>
                    <a:lstStyle/>
                    <a:p>
                      <a:r>
                        <a:rPr lang="en-US" sz="2800" dirty="0" smtClean="0"/>
                        <a:t>+Gain productivity with zero</a:t>
                      </a:r>
                      <a:r>
                        <a:rPr lang="en-US" sz="2800" baseline="0" dirty="0" smtClean="0"/>
                        <a:t> downtime (planned or unplanned)</a:t>
                      </a:r>
                      <a:endParaRPr lang="en-US" sz="2800" dirty="0"/>
                    </a:p>
                  </a:txBody>
                  <a:tcPr marL="179238" marR="179238" marT="89655" marB="89655"/>
                </a:tc>
              </a:tr>
              <a:tr h="1994967">
                <a:tc>
                  <a:txBody>
                    <a:bodyPr/>
                    <a:lstStyle/>
                    <a:p>
                      <a:r>
                        <a:rPr lang="en-US" sz="2800" dirty="0" err="1" smtClean="0"/>
                        <a:t>SnapServer</a:t>
                      </a:r>
                      <a:endParaRPr lang="en-US" sz="2800" dirty="0"/>
                    </a:p>
                  </a:txBody>
                  <a:tcPr marL="179238" marR="179238" marT="89655" marB="89655"/>
                </a:tc>
                <a:tc>
                  <a:txBody>
                    <a:bodyPr/>
                    <a:lstStyle/>
                    <a:p>
                      <a:r>
                        <a:rPr lang="en-US" sz="2800" dirty="0" smtClean="0"/>
                        <a:t>Unified block &amp; file, LDAP &amp; AD Integration, Dynamic RAID,</a:t>
                      </a:r>
                      <a:r>
                        <a:rPr lang="en-US" sz="2800" baseline="0" dirty="0" smtClean="0"/>
                        <a:t> </a:t>
                      </a:r>
                      <a:r>
                        <a:rPr lang="en-US" sz="2800" dirty="0" err="1" smtClean="0"/>
                        <a:t>Tiering</a:t>
                      </a:r>
                      <a:r>
                        <a:rPr lang="en-US" sz="2800" dirty="0" smtClean="0"/>
                        <a:t>, Expands from 4TB to 576TB</a:t>
                      </a:r>
                      <a:endParaRPr lang="en-US" sz="2800" dirty="0"/>
                    </a:p>
                  </a:txBody>
                  <a:tcPr marL="179238" marR="179238" marT="89655" marB="89655"/>
                </a:tc>
                <a:tc>
                  <a:txBody>
                    <a:bodyPr/>
                    <a:lstStyle/>
                    <a:p>
                      <a:pPr marL="457200" indent="-457200">
                        <a:buFont typeface="Arial"/>
                        <a:buChar char="•"/>
                      </a:pPr>
                      <a:r>
                        <a:rPr lang="en-US" sz="2800" dirty="0" smtClean="0"/>
                        <a:t>Integrates with any enterprise app low latency</a:t>
                      </a:r>
                    </a:p>
                    <a:p>
                      <a:pPr marL="457200" indent="-457200">
                        <a:buFont typeface="Arial"/>
                        <a:buChar char="•"/>
                      </a:pPr>
                      <a:r>
                        <a:rPr lang="en-US" sz="2800" dirty="0" smtClean="0"/>
                        <a:t>Non-disruptive expansions</a:t>
                      </a:r>
                    </a:p>
                    <a:p>
                      <a:pPr marL="457200" indent="-457200">
                        <a:buFont typeface="Arial"/>
                        <a:buChar char="•"/>
                      </a:pPr>
                      <a:r>
                        <a:rPr lang="en-US" sz="2800" dirty="0" smtClean="0"/>
                        <a:t>Space Reduction</a:t>
                      </a:r>
                      <a:endParaRPr lang="en-US" sz="2800" dirty="0"/>
                    </a:p>
                  </a:txBody>
                  <a:tcPr marL="179238" marR="179238" marT="89655" marB="89655"/>
                </a:tc>
                <a:tc>
                  <a:txBody>
                    <a:bodyPr/>
                    <a:lstStyle/>
                    <a:p>
                      <a:r>
                        <a:rPr lang="en-US" sz="2800" dirty="0" smtClean="0"/>
                        <a:t>+High Performance and low latency at 60%</a:t>
                      </a:r>
                      <a:r>
                        <a:rPr lang="en-US" sz="2800" baseline="0" dirty="0" smtClean="0"/>
                        <a:t> lower infrastructure cost. +Reduce skilled IT needs with integration &amp; simplicity. +Pay for what you need.</a:t>
                      </a:r>
                      <a:endParaRPr lang="en-US" sz="2800" dirty="0"/>
                    </a:p>
                  </a:txBody>
                  <a:tcPr marL="179238" marR="179238" marT="89655" marB="89655"/>
                </a:tc>
              </a:tr>
              <a:tr h="1735667">
                <a:tc>
                  <a:txBody>
                    <a:bodyPr/>
                    <a:lstStyle/>
                    <a:p>
                      <a:r>
                        <a:rPr lang="en-US" sz="2800" dirty="0" err="1" smtClean="0"/>
                        <a:t>SnapSync</a:t>
                      </a:r>
                      <a:endParaRPr lang="en-US" sz="2800" dirty="0"/>
                    </a:p>
                  </a:txBody>
                  <a:tcPr marL="179238" marR="179238" marT="89655" marB="89655"/>
                </a:tc>
                <a:tc>
                  <a:txBody>
                    <a:bodyPr/>
                    <a:lstStyle/>
                    <a:p>
                      <a:r>
                        <a:rPr lang="en-US" sz="2800" dirty="0" smtClean="0"/>
                        <a:t>Intelligent Sync,</a:t>
                      </a:r>
                      <a:r>
                        <a:rPr lang="en-US" sz="2800" baseline="0" dirty="0" smtClean="0"/>
                        <a:t> </a:t>
                      </a:r>
                      <a:r>
                        <a:rPr lang="en-US" sz="2800" dirty="0" smtClean="0"/>
                        <a:t>Folder level access control,</a:t>
                      </a:r>
                      <a:r>
                        <a:rPr lang="en-US" sz="2800" baseline="0" dirty="0" smtClean="0"/>
                        <a:t> </a:t>
                      </a:r>
                      <a:r>
                        <a:rPr lang="en-US" sz="2800" dirty="0" smtClean="0"/>
                        <a:t>On-demand access Files,</a:t>
                      </a:r>
                      <a:r>
                        <a:rPr lang="en-US" sz="2800" baseline="0" dirty="0" smtClean="0"/>
                        <a:t> </a:t>
                      </a:r>
                      <a:r>
                        <a:rPr lang="en-US" sz="2800" dirty="0" smtClean="0"/>
                        <a:t>Mobile device backup</a:t>
                      </a:r>
                      <a:endParaRPr lang="en-US" sz="2800" dirty="0"/>
                    </a:p>
                  </a:txBody>
                  <a:tcPr marL="179238" marR="179238" marT="89655" marB="89655"/>
                </a:tc>
                <a:tc>
                  <a:txBody>
                    <a:bodyPr/>
                    <a:lstStyle/>
                    <a:p>
                      <a:pPr marL="457200" indent="-457200">
                        <a:buFont typeface="Arial"/>
                        <a:buChar char="•"/>
                      </a:pPr>
                      <a:r>
                        <a:rPr lang="en-US" sz="2800" dirty="0" smtClean="0"/>
                        <a:t>High speed sync,</a:t>
                      </a:r>
                      <a:r>
                        <a:rPr lang="en-US" sz="2800" baseline="0" dirty="0" smtClean="0"/>
                        <a:t> </a:t>
                      </a:r>
                      <a:r>
                        <a:rPr lang="en-US" sz="2800" dirty="0" smtClean="0"/>
                        <a:t>Change permissions at any time, designate other users as owners, protect data</a:t>
                      </a:r>
                      <a:r>
                        <a:rPr lang="en-US" sz="2800" baseline="0" dirty="0" smtClean="0"/>
                        <a:t> </a:t>
                      </a:r>
                      <a:endParaRPr lang="en-US" sz="2800" dirty="0"/>
                    </a:p>
                  </a:txBody>
                  <a:tcPr marL="179238" marR="179238" marT="89655" marB="89655"/>
                </a:tc>
                <a:tc>
                  <a:txBody>
                    <a:bodyPr/>
                    <a:lstStyle/>
                    <a:p>
                      <a:r>
                        <a:rPr lang="en-US" sz="2800" dirty="0" smtClean="0"/>
                        <a:t>+Build your own cloud @ 75% </a:t>
                      </a:r>
                      <a:r>
                        <a:rPr lang="en-US" sz="2800" dirty="0" err="1" smtClean="0"/>
                        <a:t>less</a:t>
                      </a:r>
                      <a:r>
                        <a:rPr lang="en-US" sz="2800" baseline="0" dirty="0" err="1" smtClean="0"/>
                        <a:t>+Security</a:t>
                      </a:r>
                      <a:r>
                        <a:rPr lang="en-US" sz="2800" baseline="0" dirty="0" smtClean="0"/>
                        <a:t> integration +Save </a:t>
                      </a:r>
                      <a:r>
                        <a:rPr lang="en-US" sz="2800" baseline="0" dirty="0" err="1" smtClean="0"/>
                        <a:t>bandwith</a:t>
                      </a:r>
                      <a:r>
                        <a:rPr lang="en-US" sz="2800" baseline="0" dirty="0" smtClean="0"/>
                        <a:t> costs. </a:t>
                      </a:r>
                    </a:p>
                    <a:p>
                      <a:r>
                        <a:rPr lang="en-US" sz="2800" baseline="0" dirty="0" smtClean="0"/>
                        <a:t>+Reduce impact of mobile device loss</a:t>
                      </a:r>
                      <a:endParaRPr lang="en-US" sz="2800" dirty="0"/>
                    </a:p>
                  </a:txBody>
                  <a:tcPr marL="179238" marR="179238" marT="89655" marB="89655"/>
                </a:tc>
              </a:tr>
              <a:tr h="1313891">
                <a:tc>
                  <a:txBody>
                    <a:bodyPr/>
                    <a:lstStyle/>
                    <a:p>
                      <a:r>
                        <a:rPr lang="en-US" sz="2800" dirty="0" smtClean="0"/>
                        <a:t>SnapCLOUD</a:t>
                      </a:r>
                      <a:endParaRPr lang="en-US" sz="2800" dirty="0"/>
                    </a:p>
                  </a:txBody>
                  <a:tcPr marL="179238" marR="179238" marT="89655" marB="89655"/>
                </a:tc>
                <a:tc>
                  <a:txBody>
                    <a:bodyPr/>
                    <a:lstStyle/>
                    <a:p>
                      <a:r>
                        <a:rPr lang="en-US" sz="2800" dirty="0" smtClean="0"/>
                        <a:t>Unified block &amp; file, Guaranteed</a:t>
                      </a:r>
                      <a:r>
                        <a:rPr lang="en-US" sz="2800" baseline="0" dirty="0" smtClean="0"/>
                        <a:t> SLA, On-demand expansion from 1GB-16TB</a:t>
                      </a:r>
                      <a:endParaRPr lang="en-US" sz="2800" dirty="0"/>
                    </a:p>
                  </a:txBody>
                  <a:tcPr marL="179238" marR="179238" marT="89655" marB="89655"/>
                </a:tc>
                <a:tc>
                  <a:txBody>
                    <a:bodyPr/>
                    <a:lstStyle/>
                    <a:p>
                      <a:pPr marL="457200" indent="-457200">
                        <a:buFont typeface="Arial"/>
                        <a:buChar char="•"/>
                      </a:pPr>
                      <a:r>
                        <a:rPr lang="en-US" sz="2800" dirty="0" smtClean="0"/>
                        <a:t>Integrates</a:t>
                      </a:r>
                      <a:r>
                        <a:rPr lang="en-US" sz="2800" baseline="0" dirty="0" smtClean="0"/>
                        <a:t> with any enterprise application,</a:t>
                      </a:r>
                    </a:p>
                    <a:p>
                      <a:pPr marL="457200" indent="-457200">
                        <a:buFont typeface="Arial"/>
                        <a:buChar char="•"/>
                      </a:pPr>
                      <a:r>
                        <a:rPr lang="en-US" sz="2800" baseline="0" dirty="0" smtClean="0"/>
                        <a:t>Non-disruptive expansions</a:t>
                      </a:r>
                    </a:p>
                    <a:p>
                      <a:pPr marL="457200" indent="-457200">
                        <a:buFont typeface="Arial"/>
                        <a:buChar char="•"/>
                      </a:pPr>
                      <a:r>
                        <a:rPr lang="en-US" sz="2800" baseline="0" dirty="0" smtClean="0"/>
                        <a:t>No on-premise infrastructure required</a:t>
                      </a:r>
                      <a:endParaRPr lang="en-US" sz="2800" dirty="0"/>
                    </a:p>
                  </a:txBody>
                  <a:tcPr marL="179238" marR="179238" marT="89655" marB="89655"/>
                </a:tc>
                <a:tc>
                  <a:txBody>
                    <a:bodyPr/>
                    <a:lstStyle/>
                    <a:p>
                      <a:r>
                        <a:rPr lang="en-US" sz="2800" dirty="0" smtClean="0"/>
                        <a:t>+Manag</a:t>
                      </a:r>
                      <a:r>
                        <a:rPr lang="en-US" sz="2800" baseline="0" dirty="0" smtClean="0"/>
                        <a:t>e risks with low operational expenditure</a:t>
                      </a:r>
                    </a:p>
                    <a:p>
                      <a:pPr marL="0" marR="0" indent="0" algn="l" defTabSz="1241834" rtl="0" eaLnBrk="1" fontAlgn="auto" latinLnBrk="0" hangingPunct="1">
                        <a:lnSpc>
                          <a:spcPct val="100000"/>
                        </a:lnSpc>
                        <a:spcBef>
                          <a:spcPts val="0"/>
                        </a:spcBef>
                        <a:spcAft>
                          <a:spcPts val="0"/>
                        </a:spcAft>
                        <a:buClrTx/>
                        <a:buSzTx/>
                        <a:buFontTx/>
                        <a:buNone/>
                        <a:tabLst/>
                        <a:defRPr/>
                      </a:pPr>
                      <a:r>
                        <a:rPr lang="en-US" sz="2800" baseline="0" dirty="0" smtClean="0"/>
                        <a:t>+Pay for what you need.</a:t>
                      </a:r>
                      <a:endParaRPr lang="en-US" sz="2800" dirty="0" smtClean="0"/>
                    </a:p>
                  </a:txBody>
                  <a:tcPr marL="179238" marR="179238" marT="89655" marB="89655"/>
                </a:tc>
              </a:tr>
              <a:tr h="2103767">
                <a:tc>
                  <a:txBody>
                    <a:bodyPr/>
                    <a:lstStyle/>
                    <a:p>
                      <a:pPr marL="0" marR="0" indent="0" algn="l" defTabSz="1241834" rtl="0" eaLnBrk="1" fontAlgn="auto" latinLnBrk="0" hangingPunct="1">
                        <a:lnSpc>
                          <a:spcPct val="100000"/>
                        </a:lnSpc>
                        <a:spcBef>
                          <a:spcPts val="0"/>
                        </a:spcBef>
                        <a:spcAft>
                          <a:spcPts val="0"/>
                        </a:spcAft>
                        <a:buClrTx/>
                        <a:buSzTx/>
                        <a:buFontTx/>
                        <a:buNone/>
                        <a:tabLst/>
                        <a:defRPr/>
                      </a:pPr>
                      <a:r>
                        <a:rPr lang="en-US" sz="2800" dirty="0" smtClean="0"/>
                        <a:t>Snap Data Protection</a:t>
                      </a:r>
                    </a:p>
                  </a:txBody>
                  <a:tcPr marL="179238" marR="179238" marT="89655" marB="89655"/>
                </a:tc>
                <a:tc>
                  <a:txBody>
                    <a:bodyPr/>
                    <a:lstStyle/>
                    <a:p>
                      <a:pPr marL="0" marR="0" indent="0" algn="l" defTabSz="1241834" rtl="0" eaLnBrk="1" fontAlgn="auto" latinLnBrk="0" hangingPunct="1">
                        <a:lnSpc>
                          <a:spcPct val="100000"/>
                        </a:lnSpc>
                        <a:spcBef>
                          <a:spcPts val="0"/>
                        </a:spcBef>
                        <a:spcAft>
                          <a:spcPts val="0"/>
                        </a:spcAft>
                        <a:buClrTx/>
                        <a:buSzTx/>
                        <a:buFontTx/>
                        <a:buNone/>
                        <a:tabLst/>
                        <a:defRPr/>
                      </a:pPr>
                      <a:r>
                        <a:rPr lang="en-US" sz="2800" dirty="0" smtClean="0"/>
                        <a:t>EDR &amp; Continuous Replication</a:t>
                      </a:r>
                    </a:p>
                  </a:txBody>
                  <a:tcPr marL="179238" marR="179238" marT="89655" marB="89655"/>
                </a:tc>
                <a:tc>
                  <a:txBody>
                    <a:bodyPr/>
                    <a:lstStyle/>
                    <a:p>
                      <a:pPr marL="457200" indent="-457200">
                        <a:buFont typeface="Arial"/>
                        <a:buChar char="•"/>
                      </a:pPr>
                      <a:r>
                        <a:rPr lang="en-US" sz="2800" dirty="0" smtClean="0"/>
                        <a:t>Near zero recovery point and  time objective</a:t>
                      </a:r>
                    </a:p>
                    <a:p>
                      <a:pPr marL="457200" marR="0" indent="-457200" algn="l" defTabSz="2432803" rtl="0" eaLnBrk="1" fontAlgn="auto" latinLnBrk="0" hangingPunct="1">
                        <a:lnSpc>
                          <a:spcPct val="100000"/>
                        </a:lnSpc>
                        <a:spcBef>
                          <a:spcPts val="0"/>
                        </a:spcBef>
                        <a:spcAft>
                          <a:spcPts val="0"/>
                        </a:spcAft>
                        <a:buClrTx/>
                        <a:buSzTx/>
                        <a:buFont typeface="Arial"/>
                        <a:buChar char="•"/>
                        <a:tabLst/>
                        <a:defRPr/>
                      </a:pPr>
                      <a:r>
                        <a:rPr lang="en-US" sz="2800" dirty="0" smtClean="0"/>
                        <a:t>Bandwidth optimized</a:t>
                      </a:r>
                      <a:r>
                        <a:rPr lang="en-US" sz="2800" baseline="0" dirty="0" smtClean="0"/>
                        <a:t> - c</a:t>
                      </a:r>
                      <a:r>
                        <a:rPr lang="en-US" sz="2800" dirty="0" smtClean="0"/>
                        <a:t>hange based Interoperability</a:t>
                      </a:r>
                      <a:r>
                        <a:rPr lang="en-US" sz="2800" baseline="0" dirty="0" smtClean="0"/>
                        <a:t> in Snap Storage Portfolio</a:t>
                      </a:r>
                      <a:endParaRPr lang="en-US" sz="2800" dirty="0" smtClean="0"/>
                    </a:p>
                    <a:p>
                      <a:pPr marL="457200" indent="-457200">
                        <a:buFont typeface="Arial"/>
                        <a:buChar char="•"/>
                      </a:pPr>
                      <a:endParaRPr lang="en-US" sz="2800" dirty="0" smtClean="0"/>
                    </a:p>
                  </a:txBody>
                  <a:tcPr marL="179238" marR="179238" marT="89655" marB="89655"/>
                </a:tc>
                <a:tc>
                  <a:txBody>
                    <a:bodyPr/>
                    <a:lstStyle/>
                    <a:p>
                      <a:r>
                        <a:rPr lang="en-US" sz="2800" dirty="0" smtClean="0"/>
                        <a:t>+ No loss of information</a:t>
                      </a:r>
                    </a:p>
                    <a:p>
                      <a:r>
                        <a:rPr lang="en-US" sz="2800" dirty="0" smtClean="0"/>
                        <a:t>+ Reduced impact of unplanned</a:t>
                      </a:r>
                      <a:r>
                        <a:rPr lang="en-US" sz="2800" baseline="0" dirty="0" smtClean="0"/>
                        <a:t> downtime, disasters</a:t>
                      </a:r>
                      <a:endParaRPr lang="en-US" sz="2800" dirty="0"/>
                    </a:p>
                  </a:txBody>
                  <a:tcPr marL="179238" marR="179238" marT="89655" marB="89655"/>
                </a:tc>
              </a:tr>
            </a:tbl>
          </a:graphicData>
        </a:graphic>
      </p:graphicFrame>
    </p:spTree>
    <p:extLst>
      <p:ext uri="{BB962C8B-B14F-4D97-AF65-F5344CB8AC3E}">
        <p14:creationId xmlns:p14="http://schemas.microsoft.com/office/powerpoint/2010/main" val="218544759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LUXE Aqua team">
      <a:dk1>
        <a:srgbClr val="2B2B2B"/>
      </a:dk1>
      <a:lt1>
        <a:srgbClr val="F6F8F8"/>
      </a:lt1>
      <a:dk2>
        <a:srgbClr val="2B2B2B"/>
      </a:dk2>
      <a:lt2>
        <a:srgbClr val="FFFFFF"/>
      </a:lt2>
      <a:accent1>
        <a:srgbClr val="41B7D0"/>
      </a:accent1>
      <a:accent2>
        <a:srgbClr val="3FACD0"/>
      </a:accent2>
      <a:accent3>
        <a:srgbClr val="3DA1D2"/>
      </a:accent3>
      <a:accent4>
        <a:srgbClr val="3B96D3"/>
      </a:accent4>
      <a:accent5>
        <a:srgbClr val="398BD5"/>
      </a:accent5>
      <a:accent6>
        <a:srgbClr val="3780D7"/>
      </a:accent6>
      <a:hlink>
        <a:srgbClr val="5B9BD5"/>
      </a:hlink>
      <a:folHlink>
        <a:srgbClr val="70AD47"/>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cmpd="sng">
          <a:solidFill>
            <a:schemeClr val="accent1">
              <a:lumMod val="75000"/>
            </a:schemeClr>
          </a:solidFill>
          <a:prstDash val="sysDash"/>
          <a:headEnd type="none"/>
          <a:tailEnd type="oval"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Sphere3D WIP_PT_Round5b" id="{9FA30779-C3C7-4402-AE16-BD7465D62460}" vid="{7AD20D61-A50B-4AD7-963A-E05226F86F3D}"/>
    </a:ext>
  </a:extLst>
</a:theme>
</file>

<file path=ppt/theme/theme2.xml><?xml version="1.0" encoding="utf-8"?>
<a:theme xmlns:a="http://schemas.openxmlformats.org/drawingml/2006/main" name="2_Custom Design">
  <a:themeElements>
    <a:clrScheme name="6_Blue Theme">
      <a:dk1>
        <a:sysClr val="windowText" lastClr="000000"/>
      </a:dk1>
      <a:lt1>
        <a:sysClr val="window" lastClr="FFFFFF"/>
      </a:lt1>
      <a:dk2>
        <a:srgbClr val="000000"/>
      </a:dk2>
      <a:lt2>
        <a:srgbClr val="FFFFFF"/>
      </a:lt2>
      <a:accent1>
        <a:srgbClr val="0070C0"/>
      </a:accent1>
      <a:accent2>
        <a:srgbClr val="00B0F0"/>
      </a:accent2>
      <a:accent3>
        <a:srgbClr val="008DC3"/>
      </a:accent3>
      <a:accent4>
        <a:srgbClr val="007EAE"/>
      </a:accent4>
      <a:accent5>
        <a:srgbClr val="23A1FF"/>
      </a:accent5>
      <a:accent6>
        <a:srgbClr val="2FA6FF"/>
      </a:accent6>
      <a:hlink>
        <a:srgbClr val="005390"/>
      </a:hlink>
      <a:folHlink>
        <a:srgbClr val="2DC7FF"/>
      </a:folHlink>
    </a:clrScheme>
    <a:fontScheme name="Arial">
      <a:majorFont>
        <a:latin typeface="Arial"/>
        <a:ea typeface=""/>
        <a:cs typeface="FontAwesome"/>
      </a:majorFont>
      <a:minorFont>
        <a:latin typeface="Arial"/>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Sphere3D WIP_PT_Round5b" id="{9FA30779-C3C7-4402-AE16-BD7465D62460}" vid="{9295B92D-6413-448D-902B-DC899359729A}"/>
    </a:ext>
  </a:extLst>
</a:theme>
</file>

<file path=ppt/theme/theme3.xml><?xml version="1.0" encoding="utf-8"?>
<a:theme xmlns:a="http://schemas.openxmlformats.org/drawingml/2006/main" name="2_Office Theme">
  <a:themeElements>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b="1" dirty="0">
            <a:solidFill>
              <a:schemeClr val="tx1">
                <a:lumMod val="75000"/>
              </a:schemeClr>
            </a:solidFill>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3_Office Theme">
  <a:themeElements>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b="1" dirty="0">
            <a:solidFill>
              <a:schemeClr val="tx1">
                <a:lumMod val="75000"/>
              </a:schemeClr>
            </a:solidFill>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3F00AB1C92D240916EEEF1857646E8" ma:contentTypeVersion="22" ma:contentTypeDescription="Create a new document." ma:contentTypeScope="" ma:versionID="b662197b2508a5468de9785e14209e2e">
  <xsd:schema xmlns:xsd="http://www.w3.org/2001/XMLSchema" xmlns:xs="http://www.w3.org/2001/XMLSchema" xmlns:p="http://schemas.microsoft.com/office/2006/metadata/properties" xmlns:ns2="3f63ff8a-7fbc-403f-84d2-40646bec8785" xmlns:ns3="71d28c98-a60d-4f2d-841f-15657313dbfb" targetNamespace="http://schemas.microsoft.com/office/2006/metadata/properties" ma:root="true" ma:fieldsID="a68cc3ccec8200e36ff9406ee2cf9a02" ns2:_="" ns3:_="">
    <xsd:import namespace="3f63ff8a-7fbc-403f-84d2-40646bec8785"/>
    <xsd:import namespace="71d28c98-a60d-4f2d-841f-15657313db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FastTrack" minOccurs="0"/>
                <xsd:element ref="ns2:Web_x0020_site" minOccurs="0"/>
                <xsd:element ref="ns2:Public" minOccurs="0"/>
                <xsd:element ref="ns2:New_x0020_File" minOccurs="0"/>
                <xsd:element ref="ns2:MediaServiceOCR" minOccurs="0"/>
                <xsd:element ref="ns2:MediaServiceLocation" minOccurs="0"/>
                <xsd:element ref="ns2:FastTrack_x0020_Link" minOccurs="0"/>
                <xsd:element ref="ns2:Website_x0020_Link" minOccurs="0"/>
                <xsd:element ref="ns2:Public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3ff8a-7fbc-403f-84d2-40646bec878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FastTrack" ma:index="14" nillable="true" ma:displayName="FastTrack" ma:default="0" ma:description="This indicates if a document is available in FastTrack or not." ma:internalName="FastTrack">
      <xsd:simpleType>
        <xsd:restriction base="dms:Boolean"/>
      </xsd:simpleType>
    </xsd:element>
    <xsd:element name="Web_x0020_site" ma:index="15" nillable="true" ma:displayName="Web site" ma:default="0" ma:description="This indicates if a document is available in Web site or not." ma:internalName="Web_x0020_site">
      <xsd:simpleType>
        <xsd:restriction base="dms:Boolean"/>
      </xsd:simpleType>
    </xsd:element>
    <xsd:element name="Public" ma:index="16" nillable="true" ma:displayName="Public" ma:default="0" ma:description="This indicates if a document is available for Public access." ma:internalName="Public">
      <xsd:simpleType>
        <xsd:restriction base="dms:Boolean"/>
      </xsd:simpleType>
    </xsd:element>
    <xsd:element name="New_x0020_File" ma:index="17" nillable="true" ma:displayName="Send FTP link" ma:default="0" ma:internalName="New_x0020_File">
      <xsd:simpleType>
        <xsd:restriction base="dms:Boolean"/>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FastTrack_x0020_Link" ma:index="20" nillable="true" ma:displayName="FastTrack Link" ma:internalName="FastTrack_x0020_Link">
      <xsd:simpleType>
        <xsd:restriction base="dms:Text">
          <xsd:maxLength value="255"/>
        </xsd:restriction>
      </xsd:simpleType>
    </xsd:element>
    <xsd:element name="Website_x0020_Link" ma:index="21" nillable="true" ma:displayName="Website Link" ma:internalName="Website_x0020_Link">
      <xsd:simpleType>
        <xsd:restriction base="dms:Text">
          <xsd:maxLength value="255"/>
        </xsd:restriction>
      </xsd:simpleType>
    </xsd:element>
    <xsd:element name="Public_x0020_Link" ma:index="22" nillable="true" ma:displayName="Public Link" ma:internalName="Public_x0020_Link">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d28c98-a60d-4f2d-841f-15657313dbfb"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ebsite_x0020_Link xmlns="3f63ff8a-7fbc-403f-84d2-40646bec8785">ftp://website:D0wnl0ad!@ftp1.overlandtandberg.com/website/Private&amp;HybridCloud-Sales Training Deck.pptx</Website_x0020_Link>
    <Public_x0020_Link xmlns="3f63ff8a-7fbc-403f-84d2-40646bec8785">ftp://public:D0wnl0ad!@ftp1.overlandtandberg.com/public/Private&amp;HybridCloud-Sales Training Deck.pptx</Public_x0020_Link>
    <Web_x0020_site xmlns="3f63ff8a-7fbc-403f-84d2-40646bec8785">true</Web_x0020_site>
    <FastTrack xmlns="3f63ff8a-7fbc-403f-84d2-40646bec8785">true</FastTrack>
    <FastTrack_x0020_Link xmlns="3f63ff8a-7fbc-403f-84d2-40646bec8785">ftp://fasttrack:D0wnl0ad!@ftp1.overlandtandberg.com/fasttrack/Private&amp;HybridCloud-Sales Training Deck.pptx</FastTrack_x0020_Link>
    <Public xmlns="3f63ff8a-7fbc-403f-84d2-40646bec8785">true</Public>
    <New_x0020_File xmlns="3f63ff8a-7fbc-403f-84d2-40646bec8785">false</New_x0020_File>
  </documentManagement>
</p:properties>
</file>

<file path=customXml/itemProps1.xml><?xml version="1.0" encoding="utf-8"?>
<ds:datastoreItem xmlns:ds="http://schemas.openxmlformats.org/officeDocument/2006/customXml" ds:itemID="{A003F253-EB05-41E0-86CD-12F26001DAD6}"/>
</file>

<file path=customXml/itemProps2.xml><?xml version="1.0" encoding="utf-8"?>
<ds:datastoreItem xmlns:ds="http://schemas.openxmlformats.org/officeDocument/2006/customXml" ds:itemID="{0B81AE4E-153E-42F3-A9C1-D2D716164AD1}"/>
</file>

<file path=customXml/itemProps3.xml><?xml version="1.0" encoding="utf-8"?>
<ds:datastoreItem xmlns:ds="http://schemas.openxmlformats.org/officeDocument/2006/customXml" ds:itemID="{D429E277-7F0F-4228-B31D-4F0C23FC5BA3}"/>
</file>

<file path=docProps/app.xml><?xml version="1.0" encoding="utf-8"?>
<Properties xmlns="http://schemas.openxmlformats.org/officeDocument/2006/extended-properties" xmlns:vt="http://schemas.openxmlformats.org/officeDocument/2006/docPropsVTypes">
  <Template>Sphere3D WIP_PT_Round5b_Show_Draft</Template>
  <TotalTime>20564</TotalTime>
  <Words>5130</Words>
  <Application>Microsoft Macintosh PowerPoint</Application>
  <PresentationFormat>Custom</PresentationFormat>
  <Paragraphs>831</Paragraphs>
  <Slides>26</Slides>
  <Notes>6</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Office Theme</vt:lpstr>
      <vt:lpstr>2_Custom Design</vt:lpstr>
      <vt:lpstr>2_Office Theme</vt:lpstr>
      <vt:lpstr>3_Office Theme</vt:lpstr>
      <vt:lpstr>PowerPoint Presentation</vt:lpstr>
      <vt:lpstr>Interest Generating Questions</vt:lpstr>
      <vt:lpstr>Critical Juncture for Business</vt:lpstr>
      <vt:lpstr>Sphere 3D Delivers End-to-end Solution</vt:lpstr>
      <vt:lpstr>Importance of Storage in IT Infrastructure</vt:lpstr>
      <vt:lpstr>Sphere3D’s Snap Technologies enable Simple. Integrated. Innovative.</vt:lpstr>
      <vt:lpstr>Snap Storage Portfolio</vt:lpstr>
      <vt:lpstr>TCO Analysis Sphere3D vs. Leading Storage Vendor</vt:lpstr>
      <vt:lpstr>PowerPoint Presentation</vt:lpstr>
      <vt:lpstr>Summary</vt:lpstr>
      <vt:lpstr>PowerPoint Presentation</vt:lpstr>
      <vt:lpstr>SnapServer XSR/XSD</vt:lpstr>
      <vt:lpstr>SnapServer</vt:lpstr>
      <vt:lpstr>Sphere 3D’s Private Cloud</vt:lpstr>
      <vt:lpstr>SnapServer XSR/XSD</vt:lpstr>
      <vt:lpstr>SnapServer Competitors</vt:lpstr>
      <vt:lpstr>SnapScale X2/X4</vt:lpstr>
      <vt:lpstr>SnapScale Competitors</vt:lpstr>
      <vt:lpstr>SnapSync</vt:lpstr>
      <vt:lpstr>Building a Private Cloud w/ SnapSync</vt:lpstr>
      <vt:lpstr>Reference</vt:lpstr>
      <vt:lpstr>Glassware Competitors</vt:lpstr>
      <vt:lpstr>Customer Benefits</vt:lpstr>
      <vt:lpstr>What is SnapCLOUD?</vt:lpstr>
      <vt:lpstr>Dropbox Business Account</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Tassiopoulos</dc:creator>
  <cp:lastModifiedBy>Sibrina Shafique</cp:lastModifiedBy>
  <cp:revision>587</cp:revision>
  <cp:lastPrinted>2015-10-08T06:37:42Z</cp:lastPrinted>
  <dcterms:created xsi:type="dcterms:W3CDTF">2015-09-14T23:29:24Z</dcterms:created>
  <dcterms:modified xsi:type="dcterms:W3CDTF">2016-02-02T23:10:11Z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0x010100473F00AB1C92D240916EEEF1857646E8</vt:lpwstr>
  </property>
</Properties>
</file>