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</p:sldMasterIdLst>
  <p:notesMasterIdLst>
    <p:notesMasterId r:id="rId6"/>
  </p:notesMasterIdLst>
  <p:handoutMasterIdLst>
    <p:handoutMasterId r:id="rId7"/>
  </p:handoutMasterIdLst>
  <p:sldIdLst>
    <p:sldId id="574" r:id="rId5"/>
  </p:sldIdLst>
  <p:sldSz cx="9906000" cy="6858000" type="A4"/>
  <p:notesSz cx="936307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9" userDrawn="1">
          <p15:clr>
            <a:srgbClr val="A4A3A4"/>
          </p15:clr>
        </p15:guide>
        <p15:guide id="2" orient="horz" pos="3315" userDrawn="1">
          <p15:clr>
            <a:srgbClr val="A4A3A4"/>
          </p15:clr>
        </p15:guide>
        <p15:guide id="3" pos="1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e Shave" initials="LS" lastIdx="8" clrIdx="0">
    <p:extLst/>
  </p:cmAuthor>
  <p:cmAuthor id="2" name="Katherine Green (110 Consulting Inc)" initials="KG" lastIdx="10" clrIdx="1">
    <p:extLst/>
  </p:cmAuthor>
  <p:cmAuthor id="3" name="Deby Stockwell" initials="DS" lastIdx="1" clrIdx="2">
    <p:extLst/>
  </p:cmAuthor>
  <p:cmAuthor id="4" name="Sudhakar D V" initials="SDV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0A8B3"/>
    <a:srgbClr val="3B7F88"/>
    <a:srgbClr val="4F963C"/>
    <a:srgbClr val="40519A"/>
    <a:srgbClr val="3D5D85"/>
    <a:srgbClr val="ECECEC"/>
    <a:srgbClr val="F1EB03"/>
    <a:srgbClr val="FDFDFD"/>
    <a:srgbClr val="5445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11210" autoAdjust="0"/>
    <p:restoredTop sz="98843" autoAdjust="0"/>
  </p:normalViewPr>
  <p:slideViewPr>
    <p:cSldViewPr snapToGrid="0">
      <p:cViewPr>
        <p:scale>
          <a:sx n="91" d="100"/>
          <a:sy n="91" d="100"/>
        </p:scale>
        <p:origin x="-6928" y="-2904"/>
      </p:cViewPr>
      <p:guideLst>
        <p:guide orient="horz" pos="259"/>
        <p:guide orient="horz" pos="3315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3000" y="-91"/>
      </p:cViewPr>
      <p:guideLst>
        <p:guide orient="horz" pos="2229"/>
        <p:guide pos="2949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57333" cy="353854"/>
          </a:xfrm>
          <a:prstGeom prst="rect">
            <a:avLst/>
          </a:prstGeom>
        </p:spPr>
        <p:txBody>
          <a:bodyPr vert="horz" lIns="93923" tIns="46962" rIns="93923" bIns="469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577" y="1"/>
            <a:ext cx="4057333" cy="353854"/>
          </a:xfrm>
          <a:prstGeom prst="rect">
            <a:avLst/>
          </a:prstGeom>
        </p:spPr>
        <p:txBody>
          <a:bodyPr vert="horz" lIns="93923" tIns="46962" rIns="93923" bIns="46962" rtlCol="0"/>
          <a:lstStyle>
            <a:lvl1pPr algn="r">
              <a:defRPr sz="1200"/>
            </a:lvl1pPr>
          </a:lstStyle>
          <a:p>
            <a:fld id="{ECB00A19-887A-4CEB-B6F6-B25B053CB4BF}" type="datetimeFigureOut">
              <a:rPr lang="en-US" smtClean="0"/>
              <a:pPr/>
              <a:t>8/1/16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21993"/>
            <a:ext cx="4057333" cy="353854"/>
          </a:xfrm>
          <a:prstGeom prst="rect">
            <a:avLst/>
          </a:prstGeom>
        </p:spPr>
        <p:txBody>
          <a:bodyPr vert="horz" lIns="93923" tIns="46962" rIns="93923" bIns="469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577" y="6721993"/>
            <a:ext cx="4057333" cy="353854"/>
          </a:xfrm>
          <a:prstGeom prst="rect">
            <a:avLst/>
          </a:prstGeom>
        </p:spPr>
        <p:txBody>
          <a:bodyPr vert="horz" lIns="93923" tIns="46962" rIns="93923" bIns="46962" rtlCol="0" anchor="b"/>
          <a:lstStyle>
            <a:lvl1pPr algn="r">
              <a:defRPr sz="1200"/>
            </a:lvl1pPr>
          </a:lstStyle>
          <a:p>
            <a:fld id="{F2EB5CB9-E9DE-445A-B618-599C3C625E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14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57333" cy="353854"/>
          </a:xfrm>
          <a:prstGeom prst="rect">
            <a:avLst/>
          </a:prstGeom>
        </p:spPr>
        <p:txBody>
          <a:bodyPr vert="horz" lIns="93923" tIns="46962" rIns="93923" bIns="469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577" y="1"/>
            <a:ext cx="4057333" cy="353854"/>
          </a:xfrm>
          <a:prstGeom prst="rect">
            <a:avLst/>
          </a:prstGeom>
        </p:spPr>
        <p:txBody>
          <a:bodyPr vert="horz" lIns="93923" tIns="46962" rIns="93923" bIns="46962" rtlCol="0"/>
          <a:lstStyle>
            <a:lvl1pPr algn="r">
              <a:defRPr sz="1200"/>
            </a:lvl1pPr>
          </a:lstStyle>
          <a:p>
            <a:fld id="{AB0A35F9-0D23-422F-A5A6-94BDB1E13B0C}" type="datetimeFigureOut">
              <a:rPr lang="en-US" smtClean="0"/>
              <a:pPr/>
              <a:t>8/1/16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65425" y="531813"/>
            <a:ext cx="3832225" cy="2652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23" tIns="46962" rIns="93923" bIns="469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308" y="3361612"/>
            <a:ext cx="7490460" cy="3184684"/>
          </a:xfrm>
          <a:prstGeom prst="rect">
            <a:avLst/>
          </a:prstGeom>
        </p:spPr>
        <p:txBody>
          <a:bodyPr vert="horz" lIns="93923" tIns="46962" rIns="93923" bIns="469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21993"/>
            <a:ext cx="4057333" cy="353854"/>
          </a:xfrm>
          <a:prstGeom prst="rect">
            <a:avLst/>
          </a:prstGeom>
        </p:spPr>
        <p:txBody>
          <a:bodyPr vert="horz" lIns="93923" tIns="46962" rIns="93923" bIns="469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577" y="6721993"/>
            <a:ext cx="4057333" cy="353854"/>
          </a:xfrm>
          <a:prstGeom prst="rect">
            <a:avLst/>
          </a:prstGeom>
        </p:spPr>
        <p:txBody>
          <a:bodyPr vert="horz" lIns="93923" tIns="46962" rIns="93923" bIns="46962" rtlCol="0" anchor="b"/>
          <a:lstStyle>
            <a:lvl1pPr algn="r">
              <a:defRPr sz="1200"/>
            </a:lvl1pPr>
          </a:lstStyle>
          <a:p>
            <a:fld id="{05AE46B3-5639-4455-8E77-3032A15FC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86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531813"/>
            <a:ext cx="3832225" cy="2652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440C2-97B0-4842-9EA5-9CA153A8411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52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E662-9BC0-4732-9B22-6D4293002B3E}" type="datetimeFigureOut">
              <a:rPr lang="en-US" smtClean="0"/>
              <a:t>8/1/16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Microsoft confidential   |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055F-F0D3-451F-9F62-B0011DA321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70956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E662-9BC0-4732-9B22-6D4293002B3E}" type="datetimeFigureOut">
              <a:rPr lang="en-US" smtClean="0"/>
              <a:t>8/1/16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Microsoft confidential   |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055F-F0D3-451F-9F62-B0011DA321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4294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E662-9BC0-4732-9B22-6D4293002B3E}" type="datetimeFigureOut">
              <a:rPr lang="en-US" smtClean="0"/>
              <a:t>8/1/16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Microsoft confidential   |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055F-F0D3-451F-9F62-B0011DA321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727329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E662-9BC0-4732-9B22-6D4293002B3E}" type="datetimeFigureOut">
              <a:rPr lang="en-US" smtClean="0"/>
              <a:t>8/1/16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Microsoft confidential   |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055F-F0D3-451F-9F62-B0011DA321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53469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E662-9BC0-4732-9B22-6D4293002B3E}" type="datetimeFigureOut">
              <a:rPr lang="en-US" smtClean="0"/>
              <a:t>8/1/16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Microsoft confidential   |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055F-F0D3-451F-9F62-B0011DA321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86148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E662-9BC0-4732-9B22-6D4293002B3E}" type="datetimeFigureOut">
              <a:rPr lang="en-US" smtClean="0"/>
              <a:t>8/1/16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Microsoft confidential   |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055F-F0D3-451F-9F62-B0011DA321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827390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E662-9BC0-4732-9B22-6D4293002B3E}" type="datetimeFigureOut">
              <a:rPr lang="en-US" smtClean="0"/>
              <a:t>8/1/16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Microsoft confidential   |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055F-F0D3-451F-9F62-B0011DA321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75402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E662-9BC0-4732-9B22-6D4293002B3E}" type="datetimeFigureOut">
              <a:rPr lang="en-US" smtClean="0"/>
              <a:t>8/1/16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Microsoft confidential   |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055F-F0D3-451F-9F62-B0011DA321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50136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E662-9BC0-4732-9B22-6D4293002B3E}" type="datetimeFigureOut">
              <a:rPr lang="en-US" smtClean="0"/>
              <a:t>8/1/16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Microsoft confidential   |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055F-F0D3-451F-9F62-B0011DA321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77699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E662-9BC0-4732-9B22-6D4293002B3E}" type="datetimeFigureOut">
              <a:rPr lang="en-US" smtClean="0"/>
              <a:t>8/1/16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Microsoft confidential   |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055F-F0D3-451F-9F62-B0011DA321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90577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E662-9BC0-4732-9B22-6D4293002B3E}" type="datetimeFigureOut">
              <a:rPr lang="en-US" smtClean="0"/>
              <a:t>8/1/16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Microsoft confidential   |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055F-F0D3-451F-9F62-B0011DA321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1394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E662-9BC0-4732-9B22-6D4293002B3E}" type="datetimeFigureOut">
              <a:rPr lang="en-US" smtClean="0"/>
              <a:t>8/1/16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Microsoft confidential   |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D055F-F0D3-451F-9F62-B0011DA321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8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yram@microsoft.com" TargetMode="External"/><Relationship Id="rId4" Type="http://schemas.openxmlformats.org/officeDocument/2006/relationships/hyperlink" Target="http://sphere3d.com/snapcloud/" TargetMode="External"/><Relationship Id="rId5" Type="http://schemas.openxmlformats.org/officeDocument/2006/relationships/hyperlink" Target="http://www.overlandstorage.com/resource-center/webinars/index.aspx" TargetMode="External"/><Relationship Id="rId6" Type="http://schemas.openxmlformats.org/officeDocument/2006/relationships/hyperlink" Target="https://overlandstorage.secure.force.com/fasttrack/" TargetMode="Externa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ounded Rectangle 91"/>
          <p:cNvSpPr/>
          <p:nvPr/>
        </p:nvSpPr>
        <p:spPr bwMode="auto">
          <a:xfrm>
            <a:off x="2139192" y="411163"/>
            <a:ext cx="3696255" cy="2548527"/>
          </a:xfrm>
          <a:prstGeom prst="roundRect">
            <a:avLst>
              <a:gd name="adj" fmla="val 0"/>
            </a:avLst>
          </a:prstGeom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900" b="1" cap="all" dirty="0" smtClean="0">
                <a:solidFill>
                  <a:schemeClr val="tx1"/>
                </a:solidFill>
              </a:rPr>
              <a:t>Cloud Storage Solution</a:t>
            </a:r>
            <a:endParaRPr lang="en-US" sz="900" b="1" cap="all" dirty="0">
              <a:solidFill>
                <a:schemeClr val="tx1"/>
              </a:solidFill>
            </a:endParaRP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Fully functional Enterprise class NAS Storage</a:t>
            </a: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Enables end to end data protection with built-in snapshots, </a:t>
            </a:r>
            <a:r>
              <a:rPr lang="en-US" sz="900" dirty="0">
                <a:solidFill>
                  <a:schemeClr val="tx1"/>
                </a:solidFill>
              </a:rPr>
              <a:t>c</a:t>
            </a:r>
            <a:r>
              <a:rPr lang="en-US" sz="900" dirty="0" smtClean="0">
                <a:solidFill>
                  <a:schemeClr val="tx1"/>
                </a:solidFill>
              </a:rPr>
              <a:t>ontinuous replication, back up to tape or RDX</a:t>
            </a: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Delivers data </a:t>
            </a:r>
            <a:r>
              <a:rPr lang="en-US" sz="900" dirty="0">
                <a:solidFill>
                  <a:schemeClr val="tx1"/>
                </a:solidFill>
              </a:rPr>
              <a:t>f</a:t>
            </a:r>
            <a:r>
              <a:rPr lang="en-US" sz="900" dirty="0" smtClean="0">
                <a:solidFill>
                  <a:schemeClr val="tx1"/>
                </a:solidFill>
              </a:rPr>
              <a:t>luidity with ease of data migration or replication between mobile devices, on-premise storage and cloud</a:t>
            </a: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Lowers Infrastructure spend by paying only for what is used and through unified, simplified and common management</a:t>
            </a:r>
            <a:endParaRPr lang="en-US" sz="9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900" b="1" cap="all" dirty="0">
                <a:solidFill>
                  <a:schemeClr val="tx1"/>
                </a:solidFill>
              </a:rPr>
              <a:t>Customer Benefits:</a:t>
            </a: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Drive business growth and stay ahead of the competition with an infrastructure that is available on demand  </a:t>
            </a: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Get secure access to confidential data on the go</a:t>
            </a: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Reduce operational expenses through single management of workload optimized on-premise and cloud storage</a:t>
            </a:r>
            <a:endParaRPr lang="en-US" sz="900" dirty="0">
              <a:solidFill>
                <a:schemeClr val="tx1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9372"/>
            <a:ext cx="2019655" cy="20059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b"/>
          <a:lstStyle/>
          <a:p>
            <a:pPr algn="ctr"/>
            <a:r>
              <a:rPr lang="en-US" sz="1400" b="1" i="1" dirty="0" err="1" smtClean="0">
                <a:solidFill>
                  <a:schemeClr val="bg1"/>
                </a:solidFill>
              </a:rPr>
              <a:t>SnapCLOUD</a:t>
            </a:r>
            <a:r>
              <a:rPr lang="en-US" sz="1400" b="1" i="1" dirty="0" smtClean="0">
                <a:solidFill>
                  <a:schemeClr val="bg1"/>
                </a:solidFill>
              </a:rPr>
              <a:t> Storage Solution</a:t>
            </a:r>
            <a:endParaRPr lang="en-US" sz="1400" i="1" dirty="0">
              <a:solidFill>
                <a:schemeClr val="bg1"/>
              </a:solidFill>
            </a:endParaRPr>
          </a:p>
          <a:p>
            <a:pPr algn="ctr"/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644" y="1592412"/>
            <a:ext cx="1537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1"/>
                </a:solidFill>
              </a:rPr>
              <a:t>Field Sales Battle card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2139192" y="3403632"/>
            <a:ext cx="3667778" cy="1186715"/>
          </a:xfrm>
          <a:prstGeom prst="roundRect">
            <a:avLst>
              <a:gd name="adj" fmla="val 0"/>
            </a:avLst>
          </a:prstGeom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 defTabSz="1463040" fontAlgn="base">
              <a:lnSpc>
                <a:spcPct val="110000"/>
              </a:lnSpc>
              <a:spcBef>
                <a:spcPts val="300"/>
              </a:spcBef>
              <a:buSzPct val="100000"/>
              <a:tabLst>
                <a:tab pos="3264800" algn="r"/>
              </a:tabLst>
              <a:defRPr/>
            </a:pPr>
            <a:r>
              <a:rPr lang="en-US" sz="900" b="1" cap="all" dirty="0"/>
              <a:t>Engage </a:t>
            </a:r>
            <a:r>
              <a:rPr lang="en-US" sz="900" b="1" cap="all" dirty="0" smtClean="0"/>
              <a:t>Sphere3D</a:t>
            </a:r>
            <a:r>
              <a:rPr lang="en-US" sz="900" b="1" cap="all" dirty="0" smtClean="0">
                <a:solidFill>
                  <a:srgbClr val="7030A0"/>
                </a:solidFill>
              </a:rPr>
              <a:t> </a:t>
            </a:r>
            <a:r>
              <a:rPr lang="en-US" sz="900" b="1" cap="all" dirty="0"/>
              <a:t>to </a:t>
            </a:r>
            <a:r>
              <a:rPr lang="en-US" sz="900" b="1" cap="all" dirty="0" smtClean="0"/>
              <a:t>deliver Hybrid Cloud Solutions </a:t>
            </a:r>
            <a:endParaRPr lang="en-US" sz="900" cap="all" dirty="0" smtClean="0"/>
          </a:p>
          <a:p>
            <a:pPr marL="171450" lvl="1" indent="-171450" defTabSz="1463040" fontAlgn="base">
              <a:lnSpc>
                <a:spcPct val="11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tabLst>
                <a:tab pos="3264800" algn="r"/>
              </a:tabLst>
              <a:defRPr/>
            </a:pPr>
            <a:r>
              <a:rPr lang="en-US" sz="900" dirty="0" smtClean="0"/>
              <a:t>Lead with our unique hybrid cloud, single management offering</a:t>
            </a:r>
          </a:p>
          <a:p>
            <a:pPr marL="171450" lvl="1" indent="-171450" defTabSz="1463040" fontAlgn="base">
              <a:lnSpc>
                <a:spcPct val="11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tabLst>
                <a:tab pos="3264800" algn="r"/>
              </a:tabLst>
              <a:defRPr/>
            </a:pPr>
            <a:r>
              <a:rPr lang="en-US" sz="900" dirty="0" smtClean="0"/>
              <a:t>Get them on the trial</a:t>
            </a:r>
          </a:p>
          <a:p>
            <a:pPr marL="171450" lvl="1" indent="-171450" defTabSz="1463040" fontAlgn="base">
              <a:lnSpc>
                <a:spcPct val="11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tabLst>
                <a:tab pos="3264800" algn="r"/>
              </a:tabLst>
              <a:defRPr/>
            </a:pPr>
            <a:r>
              <a:rPr lang="en-US" sz="900" dirty="0" smtClean="0"/>
              <a:t>Make the solution sticky using Sync for personal cloud solution</a:t>
            </a:r>
          </a:p>
          <a:p>
            <a:pPr marL="171450" lvl="1" indent="-171450" defTabSz="1463040" fontAlgn="base">
              <a:lnSpc>
                <a:spcPct val="11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tabLst>
                <a:tab pos="3264800" algn="r"/>
              </a:tabLst>
              <a:defRPr/>
            </a:pPr>
            <a:endParaRPr lang="en-US" sz="900" b="1" dirty="0"/>
          </a:p>
          <a:p>
            <a:pPr marL="228600" lvl="1" indent="-228600" defTabSz="1463040" fontAlgn="base">
              <a:lnSpc>
                <a:spcPct val="11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tabLst>
                <a:tab pos="3264800" algn="r"/>
              </a:tabLst>
              <a:defRPr/>
            </a:pPr>
            <a:endParaRPr lang="en-US" sz="900" dirty="0"/>
          </a:p>
          <a:p>
            <a:pPr marL="228600" lvl="1" indent="-228600" defTabSz="1463040" fontAlgn="base">
              <a:lnSpc>
                <a:spcPct val="11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tabLst>
                <a:tab pos="3264800" algn="r"/>
              </a:tabLst>
              <a:defRPr/>
            </a:pPr>
            <a:endParaRPr lang="en-US" sz="900" dirty="0"/>
          </a:p>
          <a:p>
            <a:pPr marL="228600" lvl="1" indent="-228600" defTabSz="1463040" fontAlgn="base">
              <a:lnSpc>
                <a:spcPct val="11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tabLst>
                <a:tab pos="3264800" algn="r"/>
              </a:tabLst>
              <a:defRPr/>
            </a:pPr>
            <a:endParaRPr lang="en-US" sz="900" dirty="0"/>
          </a:p>
        </p:txBody>
      </p:sp>
      <p:sp>
        <p:nvSpPr>
          <p:cNvPr id="32" name="Rounded Rectangle 31"/>
          <p:cNvSpPr/>
          <p:nvPr/>
        </p:nvSpPr>
        <p:spPr bwMode="auto">
          <a:xfrm>
            <a:off x="28502" y="2441264"/>
            <a:ext cx="2022246" cy="1543047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900" b="1" cap="all" dirty="0" smtClean="0"/>
              <a:t>Key Contacts:</a:t>
            </a:r>
          </a:p>
          <a:p>
            <a:pPr marL="0" lvl="1"/>
            <a:endParaRPr lang="en-US" sz="800" b="1" dirty="0">
              <a:solidFill>
                <a:srgbClr val="7030A0"/>
              </a:solidFill>
            </a:endParaRPr>
          </a:p>
          <a:p>
            <a:pPr marL="0" lvl="1"/>
            <a:r>
              <a:rPr lang="en-US" sz="800" b="1" dirty="0" smtClean="0">
                <a:solidFill>
                  <a:srgbClr val="7030A0"/>
                </a:solidFill>
              </a:rPr>
              <a:t>Sibrina Shafique</a:t>
            </a:r>
          </a:p>
          <a:p>
            <a:pPr marL="0" lvl="1"/>
            <a:r>
              <a:rPr lang="en-US" sz="800" b="1" dirty="0" smtClean="0">
                <a:solidFill>
                  <a:srgbClr val="7030A0"/>
                </a:solidFill>
              </a:rPr>
              <a:t>Director of Product </a:t>
            </a:r>
            <a:r>
              <a:rPr lang="en-US" sz="800" b="1" dirty="0" err="1" smtClean="0">
                <a:solidFill>
                  <a:srgbClr val="7030A0"/>
                </a:solidFill>
              </a:rPr>
              <a:t>Mgmt</a:t>
            </a:r>
            <a:r>
              <a:rPr lang="en-US" sz="800" b="1" dirty="0" smtClean="0">
                <a:solidFill>
                  <a:srgbClr val="7030A0"/>
                </a:solidFill>
              </a:rPr>
              <a:t> &amp; </a:t>
            </a:r>
            <a:r>
              <a:rPr lang="en-US" sz="800" b="1" dirty="0" err="1" smtClean="0">
                <a:solidFill>
                  <a:srgbClr val="7030A0"/>
                </a:solidFill>
              </a:rPr>
              <a:t>Mktg</a:t>
            </a:r>
            <a:endParaRPr lang="en-US" sz="800" b="1" dirty="0" smtClean="0">
              <a:solidFill>
                <a:srgbClr val="7030A0"/>
              </a:solidFill>
            </a:endParaRPr>
          </a:p>
          <a:p>
            <a:pPr marL="0" lvl="1"/>
            <a:r>
              <a:rPr lang="en-US" sz="800" b="1" dirty="0" smtClean="0">
                <a:solidFill>
                  <a:srgbClr val="7030A0"/>
                </a:solidFill>
              </a:rPr>
              <a:t>Email: </a:t>
            </a:r>
            <a:r>
              <a:rPr lang="en-US" sz="800" b="1" dirty="0" err="1" smtClean="0">
                <a:solidFill>
                  <a:srgbClr val="7030A0"/>
                </a:solidFill>
              </a:rPr>
              <a:t>sshafique@overlandstorage.com</a:t>
            </a:r>
            <a:endParaRPr lang="en-US" sz="800" b="1" dirty="0"/>
          </a:p>
          <a:p>
            <a:pPr marL="0" lvl="1"/>
            <a:endParaRPr lang="en-US" sz="800" b="1" dirty="0" smtClean="0"/>
          </a:p>
          <a:p>
            <a:r>
              <a:rPr lang="en-US" sz="800" b="1" dirty="0" smtClean="0"/>
              <a:t>Patricia Mitchell  | US Alliance Director </a:t>
            </a:r>
            <a:r>
              <a:rPr lang="en-US" sz="800" dirty="0" smtClean="0">
                <a:hlinkClick r:id="rId3"/>
              </a:rPr>
              <a:t>pmitchel@microsoft.com </a:t>
            </a:r>
            <a:r>
              <a:rPr lang="en-US" sz="800" dirty="0" smtClean="0"/>
              <a:t>   </a:t>
            </a:r>
          </a:p>
          <a:p>
            <a:r>
              <a:rPr lang="en-US" sz="800" dirty="0" smtClean="0"/>
              <a:t>650-693-2335 </a:t>
            </a:r>
            <a:endParaRPr lang="en-US" sz="800" dirty="0"/>
          </a:p>
        </p:txBody>
      </p:sp>
      <p:sp>
        <p:nvSpPr>
          <p:cNvPr id="16" name="Rounded Rectangle 15"/>
          <p:cNvSpPr/>
          <p:nvPr/>
        </p:nvSpPr>
        <p:spPr bwMode="auto">
          <a:xfrm>
            <a:off x="2139194" y="5025006"/>
            <a:ext cx="3667776" cy="1652631"/>
          </a:xfrm>
          <a:prstGeom prst="roundRect">
            <a:avLst>
              <a:gd name="adj" fmla="val 1875"/>
            </a:avLst>
          </a:prstGeom>
          <a:noFill/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900" b="1" cap="all" dirty="0" smtClean="0"/>
              <a:t>Customer Profile</a:t>
            </a:r>
            <a:r>
              <a:rPr lang="en-US" sz="900" b="1" cap="all" dirty="0"/>
              <a:t>: </a:t>
            </a:r>
            <a:r>
              <a:rPr lang="en-US" sz="900" b="1" cap="all" dirty="0" smtClean="0"/>
              <a:t> </a:t>
            </a:r>
            <a:endParaRPr lang="en-US" sz="900" b="1" cap="all" dirty="0"/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 smtClean="0"/>
              <a:t>Customers that need new storage infrastructure with $0 upfront cost</a:t>
            </a: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 smtClean="0"/>
              <a:t>Customers that do not have IT teams in remote locations to manage infrastructure</a:t>
            </a: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 smtClean="0"/>
              <a:t>Small – Medium Businesses that need a disaster recovery solution</a:t>
            </a: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 smtClean="0"/>
              <a:t>Medium-Large Enterprises that need a private cloud for employees to share data securely with company business policies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5835448" y="411163"/>
            <a:ext cx="4071277" cy="2632314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 defTabSz="1463040" fontAlgn="base">
              <a:lnSpc>
                <a:spcPct val="110000"/>
              </a:lnSpc>
              <a:spcBef>
                <a:spcPts val="300"/>
              </a:spcBef>
              <a:buSzPct val="100000"/>
              <a:tabLst>
                <a:tab pos="3264800" algn="r"/>
              </a:tabLst>
              <a:defRPr/>
            </a:pPr>
            <a:r>
              <a:rPr lang="en-US" sz="900" b="1" cap="all" dirty="0" smtClean="0">
                <a:solidFill>
                  <a:prstClr val="black"/>
                </a:solidFill>
              </a:rPr>
              <a:t>Typical </a:t>
            </a:r>
            <a:r>
              <a:rPr lang="en-US" sz="900" b="1" cap="all" dirty="0">
                <a:solidFill>
                  <a:prstClr val="black"/>
                </a:solidFill>
              </a:rPr>
              <a:t>deal pulls </a:t>
            </a:r>
            <a:r>
              <a:rPr lang="en-US" sz="900" b="1" cap="all" dirty="0" smtClean="0">
                <a:solidFill>
                  <a:prstClr val="black"/>
                </a:solidFill>
              </a:rPr>
              <a:t>through:	  </a:t>
            </a:r>
            <a:r>
              <a:rPr lang="en-US" sz="900" b="1" dirty="0" smtClean="0">
                <a:solidFill>
                  <a:prstClr val="black"/>
                </a:solidFill>
              </a:rPr>
              <a:t>Azure Marketplace or Sphere3D site</a:t>
            </a:r>
            <a:endParaRPr lang="en-US" sz="900" dirty="0" smtClean="0">
              <a:solidFill>
                <a:srgbClr val="4F81BD"/>
              </a:solidFill>
            </a:endParaRPr>
          </a:p>
          <a:p>
            <a:pPr marL="0" lvl="1" defTabSz="1463040" fontAlgn="base">
              <a:lnSpc>
                <a:spcPct val="110000"/>
              </a:lnSpc>
              <a:spcBef>
                <a:spcPts val="300"/>
              </a:spcBef>
              <a:buSzPct val="100000"/>
              <a:tabLst>
                <a:tab pos="3264800" algn="r"/>
              </a:tabLst>
              <a:defRPr/>
            </a:pPr>
            <a:r>
              <a:rPr lang="en-US" sz="900" b="1" cap="all" dirty="0" smtClean="0">
                <a:solidFill>
                  <a:schemeClr val="tx1"/>
                </a:solidFill>
              </a:rPr>
              <a:t>Sales </a:t>
            </a:r>
            <a:r>
              <a:rPr lang="en-US" sz="900" b="1" cap="all" dirty="0">
                <a:solidFill>
                  <a:schemeClr val="tx1"/>
                </a:solidFill>
              </a:rPr>
              <a:t>Cycle</a:t>
            </a:r>
            <a:r>
              <a:rPr lang="en-US" sz="900" b="1" cap="all" dirty="0" smtClean="0">
                <a:solidFill>
                  <a:schemeClr val="accent1"/>
                </a:solidFill>
              </a:rPr>
              <a:t>:  </a:t>
            </a:r>
            <a:r>
              <a:rPr lang="en-US" sz="900" b="1" dirty="0">
                <a:solidFill>
                  <a:srgbClr val="7030A0"/>
                </a:solidFill>
              </a:rPr>
              <a:t>3</a:t>
            </a:r>
            <a:r>
              <a:rPr lang="en-US" sz="900" b="1" dirty="0" smtClean="0">
                <a:solidFill>
                  <a:srgbClr val="7030A0"/>
                </a:solidFill>
              </a:rPr>
              <a:t>0-60 days</a:t>
            </a:r>
          </a:p>
          <a:p>
            <a:pPr marL="0" lvl="1" defTabSz="1463040" fontAlgn="base">
              <a:lnSpc>
                <a:spcPct val="110000"/>
              </a:lnSpc>
              <a:spcBef>
                <a:spcPts val="300"/>
              </a:spcBef>
              <a:buSzPct val="100000"/>
              <a:tabLst>
                <a:tab pos="3264800" algn="r"/>
              </a:tabLst>
              <a:defRPr/>
            </a:pPr>
            <a:endParaRPr lang="en-US" sz="900" b="1" dirty="0">
              <a:solidFill>
                <a:schemeClr val="accent1"/>
              </a:solidFill>
            </a:endParaRPr>
          </a:p>
          <a:p>
            <a:pPr marL="0" lvl="1" defTabSz="1463040" fontAlgn="base">
              <a:lnSpc>
                <a:spcPct val="110000"/>
              </a:lnSpc>
              <a:spcBef>
                <a:spcPts val="300"/>
              </a:spcBef>
              <a:buSzPct val="100000"/>
              <a:tabLst>
                <a:tab pos="3264800" algn="r"/>
              </a:tabLst>
              <a:defRPr/>
            </a:pPr>
            <a:r>
              <a:rPr lang="en-US" sz="900" b="1" cap="all" dirty="0">
                <a:solidFill>
                  <a:prstClr val="black"/>
                </a:solidFill>
              </a:rPr>
              <a:t>Potential Impact</a:t>
            </a:r>
            <a:r>
              <a:rPr lang="en-US" sz="900" b="1" dirty="0">
                <a:solidFill>
                  <a:prstClr val="black"/>
                </a:solidFill>
              </a:rPr>
              <a:t>:   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0" lvl="1" defTabSz="1463040" fontAlgn="base">
              <a:lnSpc>
                <a:spcPct val="110000"/>
              </a:lnSpc>
              <a:spcBef>
                <a:spcPts val="300"/>
              </a:spcBef>
              <a:buSzPct val="100000"/>
              <a:tabLst>
                <a:tab pos="3264800" algn="r"/>
              </a:tabLst>
              <a:defRPr/>
            </a:pPr>
            <a:endParaRPr lang="en-US" sz="900" dirty="0" smtClean="0">
              <a:solidFill>
                <a:srgbClr val="7030A0"/>
              </a:solidFill>
            </a:endParaRPr>
          </a:p>
          <a:p>
            <a:pPr marL="0" lvl="1" defTabSz="1463040" fontAlgn="base">
              <a:lnSpc>
                <a:spcPct val="110000"/>
              </a:lnSpc>
              <a:spcBef>
                <a:spcPts val="300"/>
              </a:spcBef>
              <a:buSzPct val="100000"/>
              <a:tabLst>
                <a:tab pos="3264800" algn="r"/>
              </a:tabLst>
              <a:defRPr/>
            </a:pPr>
            <a:r>
              <a:rPr lang="en-US" sz="900" b="1" dirty="0" smtClean="0">
                <a:solidFill>
                  <a:srgbClr val="7030A0"/>
                </a:solidFill>
              </a:rPr>
              <a:t>Small: 1-2 SnapCLOUD VMs with 2-8TB -$4,000/year</a:t>
            </a:r>
          </a:p>
          <a:p>
            <a:pPr marL="0" lvl="1" defTabSz="1463040" fontAlgn="base">
              <a:lnSpc>
                <a:spcPct val="110000"/>
              </a:lnSpc>
              <a:spcBef>
                <a:spcPts val="300"/>
              </a:spcBef>
              <a:buSzPct val="100000"/>
              <a:tabLst>
                <a:tab pos="3264800" algn="r"/>
              </a:tabLst>
              <a:defRPr/>
            </a:pPr>
            <a:r>
              <a:rPr lang="en-US" sz="900" b="1" dirty="0" smtClean="0">
                <a:solidFill>
                  <a:srgbClr val="7030A0"/>
                </a:solidFill>
              </a:rPr>
              <a:t>Medium: 3-5 SnapCLOUD VMs with 6-8TB $38,000/Year</a:t>
            </a:r>
          </a:p>
          <a:p>
            <a:pPr marL="0" lvl="1" defTabSz="1463040" fontAlgn="base">
              <a:lnSpc>
                <a:spcPct val="110000"/>
              </a:lnSpc>
              <a:spcBef>
                <a:spcPts val="300"/>
              </a:spcBef>
              <a:buSzPct val="100000"/>
              <a:tabLst>
                <a:tab pos="3264800" algn="r"/>
              </a:tabLst>
              <a:defRPr/>
            </a:pPr>
            <a:r>
              <a:rPr lang="en-US" sz="900" b="1" dirty="0" smtClean="0">
                <a:solidFill>
                  <a:srgbClr val="7030A0"/>
                </a:solidFill>
              </a:rPr>
              <a:t>Large: 10 </a:t>
            </a:r>
            <a:r>
              <a:rPr lang="en-US" sz="900" b="1" dirty="0" err="1" smtClean="0">
                <a:solidFill>
                  <a:srgbClr val="7030A0"/>
                </a:solidFill>
              </a:rPr>
              <a:t>SnapCLOUDs</a:t>
            </a:r>
            <a:r>
              <a:rPr lang="en-US" sz="900" b="1" dirty="0" smtClean="0">
                <a:solidFill>
                  <a:srgbClr val="7030A0"/>
                </a:solidFill>
              </a:rPr>
              <a:t> with 8-16TB $50,000/Year)</a:t>
            </a:r>
            <a:endParaRPr lang="en-US" sz="900" b="1" dirty="0">
              <a:solidFill>
                <a:srgbClr val="7030A0"/>
              </a:solidFill>
            </a:endParaRPr>
          </a:p>
          <a:p>
            <a:pPr marL="0" lvl="1" defTabSz="1463040" fontAlgn="base">
              <a:lnSpc>
                <a:spcPct val="110000"/>
              </a:lnSpc>
              <a:spcBef>
                <a:spcPts val="300"/>
              </a:spcBef>
              <a:buSzPct val="100000"/>
              <a:tabLst>
                <a:tab pos="3264800" algn="r"/>
              </a:tabLst>
              <a:defRPr/>
            </a:pPr>
            <a:endParaRPr lang="en-US" sz="900" b="1" dirty="0" smtClean="0">
              <a:solidFill>
                <a:prstClr val="black"/>
              </a:solidFill>
            </a:endParaRPr>
          </a:p>
          <a:p>
            <a:pPr marL="0" lvl="1" defTabSz="1463040" fontAlgn="base">
              <a:lnSpc>
                <a:spcPct val="110000"/>
              </a:lnSpc>
              <a:spcBef>
                <a:spcPts val="300"/>
              </a:spcBef>
              <a:buSzPct val="100000"/>
              <a:tabLst>
                <a:tab pos="3264800" algn="r"/>
              </a:tabLst>
              <a:defRPr/>
            </a:pPr>
            <a:endParaRPr lang="en-US" sz="900" b="1" cap="all" dirty="0" smtClean="0">
              <a:solidFill>
                <a:prstClr val="black"/>
              </a:solidFill>
            </a:endParaRPr>
          </a:p>
          <a:p>
            <a:pPr marL="0" lvl="1" defTabSz="1463040" fontAlgn="base">
              <a:lnSpc>
                <a:spcPct val="110000"/>
              </a:lnSpc>
              <a:spcBef>
                <a:spcPts val="300"/>
              </a:spcBef>
              <a:buSzPct val="100000"/>
              <a:tabLst>
                <a:tab pos="3264800" algn="r"/>
              </a:tabLst>
              <a:defRPr/>
            </a:pPr>
            <a:endParaRPr lang="en-US" sz="900" b="1" cap="all" dirty="0" smtClean="0">
              <a:solidFill>
                <a:prstClr val="black"/>
              </a:solidFill>
            </a:endParaRPr>
          </a:p>
          <a:p>
            <a:pPr marL="0" lvl="1" defTabSz="1463040" fontAlgn="base">
              <a:lnSpc>
                <a:spcPct val="110000"/>
              </a:lnSpc>
              <a:spcBef>
                <a:spcPts val="300"/>
              </a:spcBef>
              <a:buSzPct val="100000"/>
              <a:tabLst>
                <a:tab pos="3264800" algn="r"/>
              </a:tabLst>
              <a:defRPr/>
            </a:pPr>
            <a:r>
              <a:rPr lang="en-US" sz="900" b="1" cap="all" dirty="0" smtClean="0">
                <a:solidFill>
                  <a:prstClr val="black"/>
                </a:solidFill>
              </a:rPr>
              <a:t>Base </a:t>
            </a:r>
            <a:r>
              <a:rPr lang="en-US" sz="900" b="1" cap="all" dirty="0">
                <a:solidFill>
                  <a:prstClr val="black"/>
                </a:solidFill>
              </a:rPr>
              <a:t>Tool Entry:    </a:t>
            </a:r>
            <a:r>
              <a:rPr lang="en-US" sz="900" dirty="0"/>
              <a:t>Sphere 3D FY16: Hybrid Cloud Storage</a:t>
            </a:r>
            <a:endParaRPr lang="en-US" sz="800" dirty="0">
              <a:solidFill>
                <a:srgbClr val="ED7D31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24596" y="2978645"/>
            <a:ext cx="398949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463040" fontAlgn="base">
              <a:buSzPct val="100000"/>
              <a:tabLst>
                <a:tab pos="3264800" algn="r"/>
              </a:tabLst>
              <a:defRPr/>
            </a:pPr>
            <a:r>
              <a:rPr lang="en-US" sz="9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s&gt;</a:t>
            </a:r>
            <a:endParaRPr lang="en-US" sz="9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5806971" y="3403632"/>
            <a:ext cx="4088177" cy="1161358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 defTabSz="1463040" fontAlgn="base">
              <a:lnSpc>
                <a:spcPct val="110000"/>
              </a:lnSpc>
              <a:spcBef>
                <a:spcPts val="300"/>
              </a:spcBef>
              <a:buSzPct val="100000"/>
              <a:tabLst>
                <a:tab pos="3264800" algn="r"/>
              </a:tabLst>
              <a:defRPr/>
            </a:pPr>
            <a:r>
              <a:rPr lang="en-US" sz="900" b="1" cap="all" dirty="0" smtClean="0"/>
              <a:t>Sales </a:t>
            </a:r>
            <a:r>
              <a:rPr lang="en-US" sz="900" b="1" cap="all" dirty="0"/>
              <a:t>Resources:</a:t>
            </a:r>
          </a:p>
          <a:p>
            <a:pPr marL="228600" lvl="1" indent="-228600" defTabSz="1463040" fontAlgn="base">
              <a:lnSpc>
                <a:spcPct val="11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tabLst>
                <a:tab pos="3264800" algn="r"/>
              </a:tabLst>
              <a:defRPr/>
            </a:pPr>
            <a:r>
              <a:rPr lang="en-US" sz="900" dirty="0" smtClean="0"/>
              <a:t>Product Information </a:t>
            </a:r>
            <a:r>
              <a:rPr lang="en-US" sz="900" dirty="0" smtClean="0">
                <a:hlinkClick r:id="rId4"/>
              </a:rPr>
              <a:t>http</a:t>
            </a:r>
            <a:r>
              <a:rPr lang="en-US" sz="900" dirty="0">
                <a:hlinkClick r:id="rId4"/>
              </a:rPr>
              <a:t>://sphere3d.com/snapcloud</a:t>
            </a:r>
            <a:r>
              <a:rPr lang="en-US" sz="900" dirty="0" smtClean="0">
                <a:hlinkClick r:id="rId4"/>
              </a:rPr>
              <a:t>/</a:t>
            </a:r>
            <a:endParaRPr lang="en-US" sz="900" dirty="0" smtClean="0"/>
          </a:p>
          <a:p>
            <a:pPr marL="228600" lvl="1" indent="-228600" defTabSz="1463040" fontAlgn="base">
              <a:lnSpc>
                <a:spcPct val="11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tabLst>
                <a:tab pos="3264800" algn="r"/>
              </a:tabLst>
              <a:defRPr/>
            </a:pPr>
            <a:r>
              <a:rPr lang="en-US" sz="900" dirty="0"/>
              <a:t>Customer Webinars  </a:t>
            </a:r>
            <a:r>
              <a:rPr lang="en-US" sz="900" dirty="0">
                <a:hlinkClick r:id="rId5"/>
              </a:rPr>
              <a:t>http://www.overlandstorage.com/resource-center/webinars/</a:t>
            </a:r>
            <a:r>
              <a:rPr lang="en-US" sz="900" dirty="0" smtClean="0">
                <a:hlinkClick r:id="rId5"/>
              </a:rPr>
              <a:t>index.aspx</a:t>
            </a:r>
            <a:endParaRPr lang="en-US" sz="900" dirty="0" smtClean="0"/>
          </a:p>
          <a:p>
            <a:pPr marL="228600" lvl="1" indent="-228600" defTabSz="1463040" fontAlgn="base">
              <a:lnSpc>
                <a:spcPct val="11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tabLst>
                <a:tab pos="3264800" algn="r"/>
              </a:tabLst>
              <a:defRPr/>
            </a:pPr>
            <a:r>
              <a:rPr lang="en-US" sz="900" dirty="0" smtClean="0"/>
              <a:t>Sales Playbook on </a:t>
            </a:r>
            <a:r>
              <a:rPr lang="en-US" sz="900" dirty="0" err="1" smtClean="0"/>
              <a:t>FastTrack</a:t>
            </a:r>
            <a:r>
              <a:rPr lang="en-US" sz="900" dirty="0"/>
              <a:t> </a:t>
            </a:r>
            <a:r>
              <a:rPr lang="en-US" sz="900" dirty="0">
                <a:hlinkClick r:id="rId6"/>
              </a:rPr>
              <a:t>https://overlandstorage.secure.force.com/fasttrack</a:t>
            </a:r>
            <a:r>
              <a:rPr lang="en-US" sz="900" dirty="0" smtClean="0">
                <a:hlinkClick r:id="rId6"/>
              </a:rPr>
              <a:t>/</a:t>
            </a:r>
            <a:endParaRPr lang="en-US" sz="900" dirty="0" smtClean="0"/>
          </a:p>
          <a:p>
            <a:pPr marL="0" lvl="1" defTabSz="1463040" fontAlgn="base">
              <a:lnSpc>
                <a:spcPct val="110000"/>
              </a:lnSpc>
              <a:spcBef>
                <a:spcPts val="300"/>
              </a:spcBef>
              <a:buSzPct val="100000"/>
              <a:tabLst>
                <a:tab pos="3264800" algn="r"/>
              </a:tabLst>
              <a:defRPr/>
            </a:pPr>
            <a:endParaRPr lang="en-US" sz="900" dirty="0"/>
          </a:p>
          <a:p>
            <a:pPr marL="228600" lvl="1" indent="-228600" defTabSz="1463040" fontAlgn="base">
              <a:lnSpc>
                <a:spcPct val="110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tabLst>
                <a:tab pos="3264800" algn="r"/>
              </a:tabLst>
              <a:defRPr/>
            </a:pPr>
            <a:endParaRPr lang="en-US" sz="800" dirty="0"/>
          </a:p>
        </p:txBody>
      </p:sp>
      <p:sp>
        <p:nvSpPr>
          <p:cNvPr id="20" name="Rounded Rectangle 19"/>
          <p:cNvSpPr/>
          <p:nvPr/>
        </p:nvSpPr>
        <p:spPr bwMode="auto">
          <a:xfrm>
            <a:off x="5806969" y="4955221"/>
            <a:ext cx="4088178" cy="1916884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900" b="1" cap="all" dirty="0"/>
              <a:t>Interest Generating Questions</a:t>
            </a:r>
            <a:r>
              <a:rPr lang="en-US" sz="900" b="1" cap="all" dirty="0" smtClean="0"/>
              <a:t>:</a:t>
            </a:r>
            <a:endParaRPr lang="en-US" sz="900" b="1" cap="all" dirty="0"/>
          </a:p>
          <a:p>
            <a:pPr marL="285750" indent="-2857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 smtClean="0"/>
              <a:t>Are you deploying applications on Azure that need enterprise-class NAS storage?</a:t>
            </a:r>
          </a:p>
          <a:p>
            <a:pPr marL="285750" indent="-2857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 smtClean="0"/>
              <a:t>Are </a:t>
            </a:r>
            <a:r>
              <a:rPr lang="en-US" sz="900" dirty="0"/>
              <a:t>you looking for efficient, cost-effective and flexible technology solution alternatives to </a:t>
            </a:r>
            <a:r>
              <a:rPr lang="en-US" sz="900" dirty="0" smtClean="0"/>
              <a:t>your current Disaster Recovery solutions?</a:t>
            </a:r>
          </a:p>
          <a:p>
            <a:pPr marL="285750" indent="-2857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 smtClean="0"/>
              <a:t>Are your employees using Dropbox, </a:t>
            </a:r>
            <a:r>
              <a:rPr lang="en-US" sz="900" dirty="0" err="1" smtClean="0"/>
              <a:t>Boxnet</a:t>
            </a:r>
            <a:r>
              <a:rPr lang="en-US" sz="900" dirty="0" smtClean="0"/>
              <a:t> or other public cloud solutions to enable secure data access on mobile devices?</a:t>
            </a:r>
            <a:endParaRPr lang="en-US" sz="900" dirty="0"/>
          </a:p>
          <a:p>
            <a:pPr marL="285750" indent="-2857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900" dirty="0" smtClean="0"/>
              <a:t>Are you looking to lower costs through reducing your data center footprint?</a:t>
            </a:r>
            <a:endParaRPr lang="en-US" sz="900" dirty="0"/>
          </a:p>
        </p:txBody>
      </p:sp>
      <p:sp>
        <p:nvSpPr>
          <p:cNvPr id="17" name="Rounded Rectangle 16"/>
          <p:cNvSpPr/>
          <p:nvPr/>
        </p:nvSpPr>
        <p:spPr bwMode="auto">
          <a:xfrm>
            <a:off x="28501" y="4255154"/>
            <a:ext cx="1975443" cy="2321816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900" b="1" cap="all" dirty="0"/>
              <a:t>Customer Use Case:   </a:t>
            </a:r>
            <a:r>
              <a:rPr lang="en-US" sz="900" b="1" dirty="0" smtClean="0">
                <a:solidFill>
                  <a:srgbClr val="7030A0"/>
                </a:solidFill>
              </a:rPr>
              <a:t>&lt;Customer Name&gt;</a:t>
            </a:r>
            <a:endParaRPr lang="en-US" sz="900" b="1" dirty="0">
              <a:solidFill>
                <a:srgbClr val="7030A0"/>
              </a:solidFill>
            </a:endParaRPr>
          </a:p>
          <a:p>
            <a:r>
              <a:rPr lang="en-US" sz="900" b="1" dirty="0" smtClean="0"/>
              <a:t>Analyst Quotes</a:t>
            </a:r>
            <a:endParaRPr lang="en-US" sz="800" dirty="0">
              <a:solidFill>
                <a:srgbClr val="7030A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806969" y="321381"/>
            <a:ext cx="0" cy="6547104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2003945" y="4045"/>
            <a:ext cx="7912903" cy="31733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/>
                </a:solidFill>
                <a:latin typeface="Segoe UI" pitchFamily="34" charset="0"/>
              </a:rPr>
              <a:t>Sphere3D: Cloud Storage Solution</a:t>
            </a:r>
            <a:endParaRPr lang="en-US" sz="1400" b="1" dirty="0">
              <a:solidFill>
                <a:srgbClr val="7030A0"/>
              </a:solidFill>
              <a:latin typeface="Segoe UI" pitchFamily="34" charset="0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2014412" y="3044952"/>
            <a:ext cx="7902436" cy="29798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chemeClr val="bg1"/>
                </a:solidFill>
                <a:latin typeface="Segoe UI" pitchFamily="34" charset="0"/>
              </a:rPr>
              <a:t>Call to Action 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019655" y="4556601"/>
            <a:ext cx="7897193" cy="33116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chemeClr val="bg1"/>
                </a:solidFill>
                <a:latin typeface="Segoe UI" pitchFamily="34" charset="0"/>
              </a:rPr>
              <a:t>Sales Approach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52" y="321381"/>
            <a:ext cx="1743860" cy="723702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>
            <a:off x="2014412" y="1996579"/>
            <a:ext cx="0" cy="4871906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35" b="31064"/>
          <a:stretch/>
        </p:blipFill>
        <p:spPr>
          <a:xfrm>
            <a:off x="205644" y="2053004"/>
            <a:ext cx="1513339" cy="338518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>
            <a:off x="0" y="4121679"/>
            <a:ext cx="200394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503197"/>
              </p:ext>
            </p:extLst>
          </p:nvPr>
        </p:nvGraphicFramePr>
        <p:xfrm>
          <a:off x="5852065" y="1199753"/>
          <a:ext cx="3722455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823"/>
                <a:gridCol w="655980"/>
                <a:gridCol w="809508"/>
                <a:gridCol w="655980"/>
                <a:gridCol w="921164"/>
              </a:tblGrid>
              <a:tr h="24165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SnapCLOUD VMs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Capacity</a:t>
                      </a:r>
                    </a:p>
                    <a:p>
                      <a:r>
                        <a:rPr lang="en-US" sz="1000" dirty="0" smtClean="0"/>
                        <a:t>Start-Grow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Rev</a:t>
                      </a:r>
                    </a:p>
                    <a:p>
                      <a:r>
                        <a:rPr lang="en-US" sz="1000" dirty="0" smtClean="0"/>
                        <a:t>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baseline="0" dirty="0" smtClean="0"/>
                        <a:t> Year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Rev</a:t>
                      </a:r>
                    </a:p>
                    <a:p>
                      <a:r>
                        <a:rPr lang="en-US" sz="1000" dirty="0" smtClean="0"/>
                        <a:t>2</a:t>
                      </a:r>
                      <a:r>
                        <a:rPr lang="en-US" sz="1000" baseline="30000" dirty="0" smtClean="0"/>
                        <a:t>nd</a:t>
                      </a:r>
                      <a:r>
                        <a:rPr lang="en-US" sz="1000" dirty="0" smtClean="0"/>
                        <a:t> Year</a:t>
                      </a:r>
                      <a:endParaRPr lang="en-US" sz="1000" dirty="0"/>
                    </a:p>
                  </a:txBody>
                  <a:tcPr/>
                </a:tc>
              </a:tr>
              <a:tr h="22616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Small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1-2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2-8TB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$1,500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$12,000</a:t>
                      </a:r>
                      <a:endParaRPr lang="en-US" sz="1000" dirty="0"/>
                    </a:p>
                  </a:txBody>
                  <a:tcPr/>
                </a:tc>
              </a:tr>
              <a:tr h="24165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Medium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2-5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8-16TB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$12000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$60,000</a:t>
                      </a:r>
                      <a:endParaRPr lang="en-US" sz="1000" dirty="0"/>
                    </a:p>
                  </a:txBody>
                  <a:tcPr/>
                </a:tc>
              </a:tr>
              <a:tr h="22616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Large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10+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8-16TB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120,000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38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3F00AB1C92D240916EEEF1857646E8" ma:contentTypeVersion="22" ma:contentTypeDescription="Create a new document." ma:contentTypeScope="" ma:versionID="b662197b2508a5468de9785e14209e2e">
  <xsd:schema xmlns:xsd="http://www.w3.org/2001/XMLSchema" xmlns:xs="http://www.w3.org/2001/XMLSchema" xmlns:p="http://schemas.microsoft.com/office/2006/metadata/properties" xmlns:ns2="3f63ff8a-7fbc-403f-84d2-40646bec8785" xmlns:ns3="71d28c98-a60d-4f2d-841f-15657313dbfb" targetNamespace="http://schemas.microsoft.com/office/2006/metadata/properties" ma:root="true" ma:fieldsID="a68cc3ccec8200e36ff9406ee2cf9a02" ns2:_="" ns3:_="">
    <xsd:import namespace="3f63ff8a-7fbc-403f-84d2-40646bec8785"/>
    <xsd:import namespace="71d28c98-a60d-4f2d-841f-15657313db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2:FastTrack" minOccurs="0"/>
                <xsd:element ref="ns2:Web_x0020_site" minOccurs="0"/>
                <xsd:element ref="ns2:Public" minOccurs="0"/>
                <xsd:element ref="ns2:New_x0020_File" minOccurs="0"/>
                <xsd:element ref="ns2:MediaServiceOCR" minOccurs="0"/>
                <xsd:element ref="ns2:MediaServiceLocation" minOccurs="0"/>
                <xsd:element ref="ns2:FastTrack_x0020_Link" minOccurs="0"/>
                <xsd:element ref="ns2:Website_x0020_Link" minOccurs="0"/>
                <xsd:element ref="ns2:Public_x0020_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3ff8a-7fbc-403f-84d2-40646bec87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FastTrack" ma:index="14" nillable="true" ma:displayName="FastTrack" ma:default="0" ma:description="This indicates if a document is available in FastTrack or not." ma:internalName="FastTrack">
      <xsd:simpleType>
        <xsd:restriction base="dms:Boolean"/>
      </xsd:simpleType>
    </xsd:element>
    <xsd:element name="Web_x0020_site" ma:index="15" nillable="true" ma:displayName="Web site" ma:default="0" ma:description="This indicates if a document is available in Web site or not." ma:internalName="Web_x0020_site">
      <xsd:simpleType>
        <xsd:restriction base="dms:Boolean"/>
      </xsd:simpleType>
    </xsd:element>
    <xsd:element name="Public" ma:index="16" nillable="true" ma:displayName="Public" ma:default="0" ma:description="This indicates if a document is available for Public access." ma:internalName="Public">
      <xsd:simpleType>
        <xsd:restriction base="dms:Boolean"/>
      </xsd:simpleType>
    </xsd:element>
    <xsd:element name="New_x0020_File" ma:index="17" nillable="true" ma:displayName="Send FTP link" ma:default="0" ma:internalName="New_x0020_File">
      <xsd:simpleType>
        <xsd:restriction base="dms:Boolean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FastTrack_x0020_Link" ma:index="20" nillable="true" ma:displayName="FastTrack Link" ma:internalName="FastTrack_x0020_Link">
      <xsd:simpleType>
        <xsd:restriction base="dms:Text">
          <xsd:maxLength value="255"/>
        </xsd:restriction>
      </xsd:simpleType>
    </xsd:element>
    <xsd:element name="Website_x0020_Link" ma:index="21" nillable="true" ma:displayName="Website Link" ma:internalName="Website_x0020_Link">
      <xsd:simpleType>
        <xsd:restriction base="dms:Text">
          <xsd:maxLength value="255"/>
        </xsd:restriction>
      </xsd:simpleType>
    </xsd:element>
    <xsd:element name="Public_x0020_Link" ma:index="22" nillable="true" ma:displayName="Public Link" ma:internalName="Public_x0020_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28c98-a60d-4f2d-841f-15657313dbf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Website_x0020_Link xmlns="3f63ff8a-7fbc-403f-84d2-40646bec8785">ftp://website:D0wnl0ad!@ftp1.overlandtandberg.com/website/SnapCLOUD BattleCard v4.pptx</Website_x0020_Link>
    <Public_x0020_Link xmlns="3f63ff8a-7fbc-403f-84d2-40646bec8785">ftp://public:D0wnl0ad!@ftp1.overlandtandberg.com/public/SnapCLOUD BattleCard v4.pptx</Public_x0020_Link>
    <Web_x0020_site xmlns="3f63ff8a-7fbc-403f-84d2-40646bec8785">true</Web_x0020_site>
    <FastTrack xmlns="3f63ff8a-7fbc-403f-84d2-40646bec8785">true</FastTrack>
    <FastTrack_x0020_Link xmlns="3f63ff8a-7fbc-403f-84d2-40646bec8785">ftp://fasttrack:D0wnl0ad!@ftp1.overlandtandberg.com/fasttrack/SnapCLOUD BattleCard v4.pptx</FastTrack_x0020_Link>
    <Public xmlns="3f63ff8a-7fbc-403f-84d2-40646bec8785">true</Public>
    <New_x0020_File xmlns="3f63ff8a-7fbc-403f-84d2-40646bec8785">false</New_x0020_File>
  </documentManagement>
</p:properties>
</file>

<file path=customXml/itemProps1.xml><?xml version="1.0" encoding="utf-8"?>
<ds:datastoreItem xmlns:ds="http://schemas.openxmlformats.org/officeDocument/2006/customXml" ds:itemID="{F776353C-6562-42C3-8B1A-DE67770A0E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0A97DB-1D6B-4DC2-B97C-B719EF9F3F16}"/>
</file>

<file path=customXml/itemProps3.xml><?xml version="1.0" encoding="utf-8"?>
<ds:datastoreItem xmlns:ds="http://schemas.openxmlformats.org/officeDocument/2006/customXml" ds:itemID="{2C472ECB-EFAC-4E27-9089-869827A62F3C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5f215831-4ec7-48f1-b894-5b61ad84d82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60959</TotalTime>
  <Words>420</Words>
  <Application>Microsoft Macintosh PowerPoint</Application>
  <PresentationFormat>A4 Paper (210x297 mm)</PresentationFormat>
  <Paragraphs>80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 CRM in Telco Battlecard</dc:title>
  <dc:creator>james.bowman</dc:creator>
  <cp:lastModifiedBy>Sibrina Shafique</cp:lastModifiedBy>
  <cp:revision>2226</cp:revision>
  <cp:lastPrinted>2015-10-01T18:10:36Z</cp:lastPrinted>
  <dcterms:created xsi:type="dcterms:W3CDTF">2009-08-03T20:23:10Z</dcterms:created>
  <dcterms:modified xsi:type="dcterms:W3CDTF">2016-08-01T18:12:00Z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0x010100473F00AB1C92D240916EEEF1857646E8</vt:lpwstr>
  </property>
  <property fmtid="{D5CDD505-2E9C-101B-9397-08002B2CF9AE}" pid="3" name="TaxKeyword">
    <vt:lpwstr/>
  </property>
  <property fmtid="{D5CDD505-2E9C-101B-9397-08002B2CF9AE}" pid="4" name="Audiences">
    <vt:lpwstr/>
  </property>
  <property fmtid="{D5CDD505-2E9C-101B-9397-08002B2CF9AE}" pid="5" name="Capabilities">
    <vt:lpwstr/>
  </property>
  <property fmtid="{D5CDD505-2E9C-101B-9397-08002B2CF9AE}" pid="6" name="Region">
    <vt:lpwstr/>
  </property>
  <property fmtid="{D5CDD505-2E9C-101B-9397-08002B2CF9AE}" pid="7" name="Segments">
    <vt:lpwstr/>
  </property>
  <property fmtid="{D5CDD505-2E9C-101B-9397-08002B2CF9AE}" pid="8" name="Confidentiality">
    <vt:lpwstr>21;#Microsoft confidential|461efa83-0283-486a-a8d5-943328f3693f</vt:lpwstr>
  </property>
  <property fmtid="{D5CDD505-2E9C-101B-9397-08002B2CF9AE}" pid="9" name="ActivitiesAndPrograms">
    <vt:lpwstr>17554;#Dynamic Business Campaign|fc99f730-fc61-4e26-bd45-91b9bf8060ec;#10747;#enterprise campaign in a box|39675275-15e7-44be-8b31-69c9953e6a39</vt:lpwstr>
  </property>
  <property fmtid="{D5CDD505-2E9C-101B-9397-08002B2CF9AE}" pid="10" name="Partners">
    <vt:lpwstr/>
  </property>
  <property fmtid="{D5CDD505-2E9C-101B-9397-08002B2CF9AE}" pid="11" name="Groups">
    <vt:lpwstr/>
  </property>
  <property fmtid="{D5CDD505-2E9C-101B-9397-08002B2CF9AE}" pid="12" name="Topics">
    <vt:lpwstr/>
  </property>
  <property fmtid="{D5CDD505-2E9C-101B-9397-08002B2CF9AE}" pid="13" name="Industries">
    <vt:lpwstr/>
  </property>
  <property fmtid="{D5CDD505-2E9C-101B-9397-08002B2CF9AE}" pid="14" name="Roles">
    <vt:lpwstr/>
  </property>
  <property fmtid="{D5CDD505-2E9C-101B-9397-08002B2CF9AE}" pid="15" name="SMSGDomain">
    <vt:lpwstr>10947;#Enterprise and Partner Group|b6e10940-8c6c-40cf-9dc4-c224c7da837a</vt:lpwstr>
  </property>
  <property fmtid="{D5CDD505-2E9C-101B-9397-08002B2CF9AE}" pid="16" name="Competitors">
    <vt:lpwstr/>
  </property>
  <property fmtid="{D5CDD505-2E9C-101B-9397-08002B2CF9AE}" pid="17" name="BusinessArchitecture">
    <vt:lpwstr/>
  </property>
  <property fmtid="{D5CDD505-2E9C-101B-9397-08002B2CF9AE}" pid="18" name="Products">
    <vt:lpwstr/>
  </property>
  <property fmtid="{D5CDD505-2E9C-101B-9397-08002B2CF9AE}" pid="19" name="_dlc_policyId">
    <vt:lpwstr/>
  </property>
  <property fmtid="{D5CDD505-2E9C-101B-9397-08002B2CF9AE}" pid="20" name="ItemRetentionFormula">
    <vt:lpwstr/>
  </property>
  <property fmtid="{D5CDD505-2E9C-101B-9397-08002B2CF9AE}" pid="21" name="ItemType">
    <vt:lpwstr>10829;#battlecards|65550b10-c206-427d-a606-092e07ba6228;#10361;#collateral|a13bd4d5-210e-4a6c-9052-99e44ae9e9e1;#11450;#Sales BOM|1bb3c7fe-609a-49d3-81b7-50a006422b5d;#10178;#playbooks|f2fe2f8b-6d76-4d77-ab51-69c76130bda5;#13345;#recommended content|d9abc</vt:lpwstr>
  </property>
  <property fmtid="{D5CDD505-2E9C-101B-9397-08002B2CF9AE}" pid="22" name="LastUpdatedByBatchTagging">
    <vt:bool>true</vt:bool>
  </property>
  <property fmtid="{D5CDD505-2E9C-101B-9397-08002B2CF9AE}" pid="23" name="Languages">
    <vt:lpwstr>10056;#English|cb91f272-ce4d-4a7e-9bbf-78b58e3d188d</vt:lpwstr>
  </property>
  <property fmtid="{D5CDD505-2E9C-101B-9397-08002B2CF9AE}" pid="24" name="_dlc_DocIdItemGuid">
    <vt:lpwstr>a7432def-dbf4-4efb-b552-c22680d5447f</vt:lpwstr>
  </property>
  <property fmtid="{D5CDD505-2E9C-101B-9397-08002B2CF9AE}" pid="25" name="WorkflowCreationPath">
    <vt:lpwstr>b84d296b-0eb7-4c23-b0e9-187131f037bd,3;a2444f68-e94d-4cad-9dda-8c5779e7fca4,22;</vt:lpwstr>
  </property>
  <property fmtid="{D5CDD505-2E9C-101B-9397-08002B2CF9AE}" pid="26" name="SMSGTags">
    <vt:lpwstr/>
  </property>
  <property fmtid="{D5CDD505-2E9C-101B-9397-08002B2CF9AE}" pid="27" name="EnterpriseDomainTags">
    <vt:lpwstr/>
  </property>
  <property fmtid="{D5CDD505-2E9C-101B-9397-08002B2CF9AE}" pid="28" name="EnterpriseDomainTagsTaxHTField0">
    <vt:lpwstr/>
  </property>
  <property fmtid="{D5CDD505-2E9C-101B-9397-08002B2CF9AE}" pid="29" name="_docset_NoMedatataSyncRequired">
    <vt:lpwstr>False</vt:lpwstr>
  </property>
  <property fmtid="{D5CDD505-2E9C-101B-9397-08002B2CF9AE}" pid="30" name="SMSGTagsTaxHTField0">
    <vt:lpwstr/>
  </property>
  <property fmtid="{D5CDD505-2E9C-101B-9397-08002B2CF9AE}" pid="31" name="Order">
    <vt:r8>13615600</vt:r8>
  </property>
  <property fmtid="{D5CDD505-2E9C-101B-9397-08002B2CF9AE}" pid="32" name="messageframeworktype">
    <vt:lpwstr/>
  </property>
  <property fmtid="{D5CDD505-2E9C-101B-9397-08002B2CF9AE}" pid="33" name="WorkflowChangePath">
    <vt:lpwstr>d3765c0c-e2b5-4307-934b-d5d862e93ab3,2;</vt:lpwstr>
  </property>
  <property fmtid="{D5CDD505-2E9C-101B-9397-08002B2CF9AE}" pid="34" name="DocVizMetadataToken">
    <vt:lpwstr>200x150x2</vt:lpwstr>
  </property>
  <property fmtid="{D5CDD505-2E9C-101B-9397-08002B2CF9AE}" pid="35" name="DocVizPreviewMetadata_Count">
    <vt:i4>3</vt:i4>
  </property>
  <property fmtid="{D5CDD505-2E9C-101B-9397-08002B2CF9AE}" pid="36" name="DocVizPreviewMetadata_0">
    <vt:lpwstr>300x225x2</vt:lpwstr>
  </property>
</Properties>
</file>