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6.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53.xml" ContentType="application/vnd.openxmlformats-officedocument.presentationml.slideLayout+xml"/>
  <Override PartName="/ppt/slideLayouts/slideLayout90.xml" ContentType="application/vnd.openxmlformats-officedocument.presentationml.slideLayout+xml"/>
  <Override PartName="/ppt/slideLayouts/slideLayout89.xml" ContentType="application/vnd.openxmlformats-officedocument.presentationml.slideLayout+xml"/>
  <Override PartName="/ppt/slideLayouts/slideLayout88.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52.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82.xml" ContentType="application/vnd.openxmlformats-officedocument.presentationml.slideLayout+xml"/>
  <Override PartName="/ppt/slideLayouts/slideLayout85.xml" ContentType="application/vnd.openxmlformats-officedocument.presentationml.slideLayout+xml"/>
  <Override PartName="/ppt/slideLayouts/slideLayout80.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3.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721" r:id="rId2"/>
  </p:sldMasterIdLst>
  <p:notesMasterIdLst>
    <p:notesMasterId r:id="rId34"/>
  </p:notesMasterIdLst>
  <p:handoutMasterIdLst>
    <p:handoutMasterId r:id="rId35"/>
  </p:handoutMasterIdLst>
  <p:sldIdLst>
    <p:sldId id="750" r:id="rId3"/>
    <p:sldId id="713" r:id="rId4"/>
    <p:sldId id="748" r:id="rId5"/>
    <p:sldId id="716" r:id="rId6"/>
    <p:sldId id="705" r:id="rId7"/>
    <p:sldId id="765" r:id="rId8"/>
    <p:sldId id="767" r:id="rId9"/>
    <p:sldId id="682" r:id="rId10"/>
    <p:sldId id="706" r:id="rId11"/>
    <p:sldId id="725" r:id="rId12"/>
    <p:sldId id="754" r:id="rId13"/>
    <p:sldId id="757" r:id="rId14"/>
    <p:sldId id="758" r:id="rId15"/>
    <p:sldId id="759" r:id="rId16"/>
    <p:sldId id="763" r:id="rId17"/>
    <p:sldId id="770" r:id="rId18"/>
    <p:sldId id="762" r:id="rId19"/>
    <p:sldId id="727" r:id="rId20"/>
    <p:sldId id="768" r:id="rId21"/>
    <p:sldId id="753" r:id="rId22"/>
    <p:sldId id="755" r:id="rId23"/>
    <p:sldId id="756" r:id="rId24"/>
    <p:sldId id="751" r:id="rId25"/>
    <p:sldId id="769" r:id="rId26"/>
    <p:sldId id="760" r:id="rId27"/>
    <p:sldId id="761" r:id="rId28"/>
    <p:sldId id="720" r:id="rId29"/>
    <p:sldId id="726" r:id="rId30"/>
    <p:sldId id="721" r:id="rId31"/>
    <p:sldId id="728" r:id="rId32"/>
    <p:sldId id="752" r:id="rId33"/>
  </p:sldIdLst>
  <p:sldSz cx="9144000" cy="5143500" type="screen16x9"/>
  <p:notesSz cx="7010400" cy="9296400"/>
  <p:defaultTextStyle>
    <a:defPPr>
      <a:defRPr lang="en-US"/>
    </a:defPPr>
    <a:lvl1pPr marL="0" algn="l" defTabSz="456675" rtl="0" eaLnBrk="1" latinLnBrk="0" hangingPunct="1">
      <a:defRPr sz="1800" kern="1200">
        <a:solidFill>
          <a:schemeClr val="tx1"/>
        </a:solidFill>
        <a:latin typeface="+mn-lt"/>
        <a:ea typeface="+mn-ea"/>
        <a:cs typeface="+mn-cs"/>
      </a:defRPr>
    </a:lvl1pPr>
    <a:lvl2pPr marL="456675" algn="l" defTabSz="456675" rtl="0" eaLnBrk="1" latinLnBrk="0" hangingPunct="1">
      <a:defRPr sz="1800" kern="1200">
        <a:solidFill>
          <a:schemeClr val="tx1"/>
        </a:solidFill>
        <a:latin typeface="+mn-lt"/>
        <a:ea typeface="+mn-ea"/>
        <a:cs typeface="+mn-cs"/>
      </a:defRPr>
    </a:lvl2pPr>
    <a:lvl3pPr marL="913347" algn="l" defTabSz="456675" rtl="0" eaLnBrk="1" latinLnBrk="0" hangingPunct="1">
      <a:defRPr sz="1800" kern="1200">
        <a:solidFill>
          <a:schemeClr val="tx1"/>
        </a:solidFill>
        <a:latin typeface="+mn-lt"/>
        <a:ea typeface="+mn-ea"/>
        <a:cs typeface="+mn-cs"/>
      </a:defRPr>
    </a:lvl3pPr>
    <a:lvl4pPr marL="1370024" algn="l" defTabSz="456675" rtl="0" eaLnBrk="1" latinLnBrk="0" hangingPunct="1">
      <a:defRPr sz="1800" kern="1200">
        <a:solidFill>
          <a:schemeClr val="tx1"/>
        </a:solidFill>
        <a:latin typeface="+mn-lt"/>
        <a:ea typeface="+mn-ea"/>
        <a:cs typeface="+mn-cs"/>
      </a:defRPr>
    </a:lvl4pPr>
    <a:lvl5pPr marL="1826694" algn="l" defTabSz="456675" rtl="0" eaLnBrk="1" latinLnBrk="0" hangingPunct="1">
      <a:defRPr sz="1800" kern="1200">
        <a:solidFill>
          <a:schemeClr val="tx1"/>
        </a:solidFill>
        <a:latin typeface="+mn-lt"/>
        <a:ea typeface="+mn-ea"/>
        <a:cs typeface="+mn-cs"/>
      </a:defRPr>
    </a:lvl5pPr>
    <a:lvl6pPr marL="2283369" algn="l" defTabSz="456675" rtl="0" eaLnBrk="1" latinLnBrk="0" hangingPunct="1">
      <a:defRPr sz="1800" kern="1200">
        <a:solidFill>
          <a:schemeClr val="tx1"/>
        </a:solidFill>
        <a:latin typeface="+mn-lt"/>
        <a:ea typeface="+mn-ea"/>
        <a:cs typeface="+mn-cs"/>
      </a:defRPr>
    </a:lvl6pPr>
    <a:lvl7pPr marL="2740041" algn="l" defTabSz="456675" rtl="0" eaLnBrk="1" latinLnBrk="0" hangingPunct="1">
      <a:defRPr sz="1800" kern="1200">
        <a:solidFill>
          <a:schemeClr val="tx1"/>
        </a:solidFill>
        <a:latin typeface="+mn-lt"/>
        <a:ea typeface="+mn-ea"/>
        <a:cs typeface="+mn-cs"/>
      </a:defRPr>
    </a:lvl7pPr>
    <a:lvl8pPr marL="3196715" algn="l" defTabSz="456675" rtl="0" eaLnBrk="1" latinLnBrk="0" hangingPunct="1">
      <a:defRPr sz="1800" kern="1200">
        <a:solidFill>
          <a:schemeClr val="tx1"/>
        </a:solidFill>
        <a:latin typeface="+mn-lt"/>
        <a:ea typeface="+mn-ea"/>
        <a:cs typeface="+mn-cs"/>
      </a:defRPr>
    </a:lvl8pPr>
    <a:lvl9pPr marL="3653390" algn="l" defTabSz="45667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0" userDrawn="1">
          <p15:clr>
            <a:srgbClr val="A4A3A4"/>
          </p15:clr>
        </p15:guide>
        <p15:guide id="2" pos="4752" userDrawn="1">
          <p15:clr>
            <a:srgbClr val="A4A3A4"/>
          </p15:clr>
        </p15:guide>
        <p15:guide id="3" orient="horz" pos="2388" userDrawn="1">
          <p15:clr>
            <a:srgbClr val="A4A3A4"/>
          </p15:clr>
        </p15:guide>
        <p15:guide id="4" orient="horz" pos="2588">
          <p15:clr>
            <a:srgbClr val="A4A3A4"/>
          </p15:clr>
        </p15:guide>
        <p15:guide id="5" orient="horz" pos="2988" userDrawn="1">
          <p15:clr>
            <a:srgbClr val="A4A3A4"/>
          </p15:clr>
        </p15:guide>
        <p15:guide id="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lesh Patel" initials="N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300"/>
    <a:srgbClr val="008000"/>
    <a:srgbClr val="359FC5"/>
    <a:srgbClr val="164165"/>
    <a:srgbClr val="FFFF00"/>
    <a:srgbClr val="2877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3" autoAdjust="0"/>
    <p:restoredTop sz="96866" autoAdjust="0"/>
  </p:normalViewPr>
  <p:slideViewPr>
    <p:cSldViewPr snapToGrid="0" snapToObjects="1">
      <p:cViewPr varScale="1">
        <p:scale>
          <a:sx n="117" d="100"/>
          <a:sy n="117" d="100"/>
        </p:scale>
        <p:origin x="498" y="96"/>
      </p:cViewPr>
      <p:guideLst>
        <p:guide orient="horz" pos="1380"/>
        <p:guide pos="4752"/>
        <p:guide orient="horz" pos="2388"/>
        <p:guide orient="horz" pos="2588"/>
        <p:guide orient="horz" pos="2988"/>
        <p:guide/>
      </p:guideLst>
    </p:cSldViewPr>
  </p:slideViewPr>
  <p:notesTextViewPr>
    <p:cViewPr>
      <p:scale>
        <a:sx n="3" d="2"/>
        <a:sy n="3" d="2"/>
      </p:scale>
      <p:origin x="0" y="0"/>
    </p:cViewPr>
  </p:notesTextViewPr>
  <p:sorterViewPr>
    <p:cViewPr>
      <p:scale>
        <a:sx n="140" d="100"/>
        <a:sy n="140" d="100"/>
      </p:scale>
      <p:origin x="0" y="-2904"/>
    </p:cViewPr>
  </p:sorterViewPr>
  <p:notesViewPr>
    <p:cSldViewPr snapToGrid="0" snapToObjects="1">
      <p:cViewPr varScale="1">
        <p:scale>
          <a:sx n="109" d="100"/>
          <a:sy n="109" d="100"/>
        </p:scale>
        <p:origin x="-3918"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DB50D36-9BF8-4E05-8B36-1E6617B25D2D}" type="datetimeFigureOut">
              <a:rPr lang="en-US" smtClean="0"/>
              <a:t>4/28/2016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848E44C-11A1-4B50-95FF-12EDDFAEAED3}" type="slidenum">
              <a:rPr lang="en-US" smtClean="0"/>
              <a:t>‹#›</a:t>
            </a:fld>
            <a:endParaRPr lang="en-US"/>
          </a:p>
        </p:txBody>
      </p:sp>
    </p:spTree>
    <p:extLst>
      <p:ext uri="{BB962C8B-B14F-4D97-AF65-F5344CB8AC3E}">
        <p14:creationId xmlns:p14="http://schemas.microsoft.com/office/powerpoint/2010/main" val="712740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1CAA27C-66F4-3048-A43B-80760EFCB419}" type="datetimeFigureOut">
              <a:rPr lang="en-US" smtClean="0"/>
              <a:t>4/28/2016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9CE5D37-22F0-E741-BA10-6CBAF79DB3DD}" type="slidenum">
              <a:rPr lang="en-US" smtClean="0"/>
              <a:t>‹#›</a:t>
            </a:fld>
            <a:endParaRPr lang="en-US"/>
          </a:p>
        </p:txBody>
      </p:sp>
    </p:spTree>
    <p:extLst>
      <p:ext uri="{BB962C8B-B14F-4D97-AF65-F5344CB8AC3E}">
        <p14:creationId xmlns:p14="http://schemas.microsoft.com/office/powerpoint/2010/main" val="458910991"/>
      </p:ext>
    </p:extLst>
  </p:cSld>
  <p:clrMap bg1="lt1" tx1="dk1" bg2="lt2" tx2="dk2" accent1="accent1" accent2="accent2" accent3="accent3" accent4="accent4" accent5="accent5" accent6="accent6" hlink="hlink" folHlink="folHlink"/>
  <p:notesStyle>
    <a:lvl1pPr marL="0" algn="l" defTabSz="456792" rtl="0" eaLnBrk="1" latinLnBrk="0" hangingPunct="1">
      <a:defRPr sz="1200" kern="1200">
        <a:solidFill>
          <a:schemeClr val="tx1"/>
        </a:solidFill>
        <a:latin typeface="+mn-lt"/>
        <a:ea typeface="+mn-ea"/>
        <a:cs typeface="+mn-cs"/>
      </a:defRPr>
    </a:lvl1pPr>
    <a:lvl2pPr marL="456792" algn="l" defTabSz="456792" rtl="0" eaLnBrk="1" latinLnBrk="0" hangingPunct="1">
      <a:defRPr sz="1200" kern="1200">
        <a:solidFill>
          <a:schemeClr val="tx1"/>
        </a:solidFill>
        <a:latin typeface="+mn-lt"/>
        <a:ea typeface="+mn-ea"/>
        <a:cs typeface="+mn-cs"/>
      </a:defRPr>
    </a:lvl2pPr>
    <a:lvl3pPr marL="913581" algn="l" defTabSz="456792" rtl="0" eaLnBrk="1" latinLnBrk="0" hangingPunct="1">
      <a:defRPr sz="1200" kern="1200">
        <a:solidFill>
          <a:schemeClr val="tx1"/>
        </a:solidFill>
        <a:latin typeface="+mn-lt"/>
        <a:ea typeface="+mn-ea"/>
        <a:cs typeface="+mn-cs"/>
      </a:defRPr>
    </a:lvl3pPr>
    <a:lvl4pPr marL="1370374" algn="l" defTabSz="456792" rtl="0" eaLnBrk="1" latinLnBrk="0" hangingPunct="1">
      <a:defRPr sz="1200" kern="1200">
        <a:solidFill>
          <a:schemeClr val="tx1"/>
        </a:solidFill>
        <a:latin typeface="+mn-lt"/>
        <a:ea typeface="+mn-ea"/>
        <a:cs typeface="+mn-cs"/>
      </a:defRPr>
    </a:lvl4pPr>
    <a:lvl5pPr marL="1827162" algn="l" defTabSz="456792" rtl="0" eaLnBrk="1" latinLnBrk="0" hangingPunct="1">
      <a:defRPr sz="1200" kern="1200">
        <a:solidFill>
          <a:schemeClr val="tx1"/>
        </a:solidFill>
        <a:latin typeface="+mn-lt"/>
        <a:ea typeface="+mn-ea"/>
        <a:cs typeface="+mn-cs"/>
      </a:defRPr>
    </a:lvl5pPr>
    <a:lvl6pPr marL="2283954" algn="l" defTabSz="456792" rtl="0" eaLnBrk="1" latinLnBrk="0" hangingPunct="1">
      <a:defRPr sz="1200" kern="1200">
        <a:solidFill>
          <a:schemeClr val="tx1"/>
        </a:solidFill>
        <a:latin typeface="+mn-lt"/>
        <a:ea typeface="+mn-ea"/>
        <a:cs typeface="+mn-cs"/>
      </a:defRPr>
    </a:lvl6pPr>
    <a:lvl7pPr marL="2740743" algn="l" defTabSz="456792" rtl="0" eaLnBrk="1" latinLnBrk="0" hangingPunct="1">
      <a:defRPr sz="1200" kern="1200">
        <a:solidFill>
          <a:schemeClr val="tx1"/>
        </a:solidFill>
        <a:latin typeface="+mn-lt"/>
        <a:ea typeface="+mn-ea"/>
        <a:cs typeface="+mn-cs"/>
      </a:defRPr>
    </a:lvl7pPr>
    <a:lvl8pPr marL="3197533" algn="l" defTabSz="456792" rtl="0" eaLnBrk="1" latinLnBrk="0" hangingPunct="1">
      <a:defRPr sz="1200" kern="1200">
        <a:solidFill>
          <a:schemeClr val="tx1"/>
        </a:solidFill>
        <a:latin typeface="+mn-lt"/>
        <a:ea typeface="+mn-ea"/>
        <a:cs typeface="+mn-cs"/>
      </a:defRPr>
    </a:lvl8pPr>
    <a:lvl9pPr marL="3654324" algn="l" defTabSz="45679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Sphere3D founded in 2009 and merged with Overland Storage in December 2014 forming a combined company that is a global provider of hybrid cloud virtualization and data management technology. </a:t>
            </a:r>
          </a:p>
          <a:p>
            <a:endParaRPr lang="en-US" baseline="0" dirty="0" smtClean="0"/>
          </a:p>
          <a:p>
            <a:r>
              <a:rPr lang="en-US" baseline="0" dirty="0" smtClean="0"/>
              <a:t>By bringing together the best of breed technologies and solutions from Sphere 3D, V3 Systems, Overland Storage and Tandberg Data under the corporate umbrella of Sphere 3D helps us accelerate the delivery of our vision in the industry.</a:t>
            </a:r>
          </a:p>
          <a:p>
            <a:endParaRPr lang="en-US" baseline="0" dirty="0" smtClean="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287122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650396" cy="4114800"/>
          </a:xfrm>
        </p:spPr>
        <p:txBody>
          <a:bodyPr>
            <a:normAutofit/>
          </a:bodyPr>
          <a:lstStyle/>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54329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685800" y="4343400"/>
            <a:ext cx="5650396" cy="4114800"/>
          </a:xfrm>
        </p:spPr>
        <p:txBody>
          <a:bodyPr>
            <a:normAutofit/>
          </a:bodyPr>
          <a:lstStyle/>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219519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27</a:t>
            </a:fld>
            <a:endParaRPr lang="en-US" dirty="0"/>
          </a:p>
        </p:txBody>
      </p:sp>
    </p:spTree>
    <p:extLst>
      <p:ext uri="{BB962C8B-B14F-4D97-AF65-F5344CB8AC3E}">
        <p14:creationId xmlns:p14="http://schemas.microsoft.com/office/powerpoint/2010/main" val="3939171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29</a:t>
            </a:fld>
            <a:endParaRPr lang="en-US" dirty="0"/>
          </a:p>
        </p:txBody>
      </p:sp>
    </p:spTree>
    <p:extLst>
      <p:ext uri="{BB962C8B-B14F-4D97-AF65-F5344CB8AC3E}">
        <p14:creationId xmlns:p14="http://schemas.microsoft.com/office/powerpoint/2010/main" val="2980467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700920" y="4415760"/>
            <a:ext cx="5608080" cy="4183200"/>
          </a:xfrm>
          <a:prstGeom prst="rect">
            <a:avLst/>
          </a:prstGeom>
        </p:spPr>
        <p:txBody>
          <a:bodyPr lIns="93240" tIns="46440" rIns="93240" bIns="46440"/>
          <a:lstStyle/>
          <a:p>
            <a:endParaRPr/>
          </a:p>
        </p:txBody>
      </p:sp>
      <p:sp>
        <p:nvSpPr>
          <p:cNvPr id="413"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5E4A336E-D161-45EB-B26D-C4406DD51D0E}" type="slidenum">
              <a:rPr lang="en-US" sz="1200" strike="noStrike">
                <a:solidFill>
                  <a:srgbClr val="000000"/>
                </a:solidFill>
                <a:latin typeface="+mn-lt"/>
                <a:ea typeface="+mn-ea"/>
              </a:rPr>
              <a:t>3</a:t>
            </a:fld>
            <a:endParaRPr/>
          </a:p>
        </p:txBody>
      </p:sp>
    </p:spTree>
    <p:extLst>
      <p:ext uri="{BB962C8B-B14F-4D97-AF65-F5344CB8AC3E}">
        <p14:creationId xmlns:p14="http://schemas.microsoft.com/office/powerpoint/2010/main" val="38568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CE5D37-22F0-E741-BA10-6CBAF79DB3DD}" type="slidenum">
              <a:rPr lang="en-US" smtClean="0"/>
              <a:t>5</a:t>
            </a:fld>
            <a:endParaRPr lang="en-US"/>
          </a:p>
        </p:txBody>
      </p:sp>
    </p:spTree>
    <p:extLst>
      <p:ext uri="{BB962C8B-B14F-4D97-AF65-F5344CB8AC3E}">
        <p14:creationId xmlns:p14="http://schemas.microsoft.com/office/powerpoint/2010/main" val="145849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p:cNvSpPr>
          <p:nvPr>
            <p:ph type="body"/>
          </p:nvPr>
        </p:nvSpPr>
        <p:spPr>
          <a:xfrm>
            <a:off x="700920" y="4415760"/>
            <a:ext cx="5608080" cy="4183200"/>
          </a:xfrm>
          <a:prstGeom prst="rect">
            <a:avLst/>
          </a:prstGeom>
        </p:spPr>
        <p:txBody>
          <a:bodyPr lIns="93240" tIns="46440" rIns="93240" bIns="46440"/>
          <a:lstStyle/>
          <a:p>
            <a:endParaRPr/>
          </a:p>
        </p:txBody>
      </p:sp>
      <p:sp>
        <p:nvSpPr>
          <p:cNvPr id="413" name="TextShape 2"/>
          <p:cNvSpPr txBox="1"/>
          <p:nvPr/>
        </p:nvSpPr>
        <p:spPr>
          <a:xfrm>
            <a:off x="3970800" y="8830080"/>
            <a:ext cx="3037320" cy="464400"/>
          </a:xfrm>
          <a:prstGeom prst="rect">
            <a:avLst/>
          </a:prstGeom>
          <a:noFill/>
          <a:ln>
            <a:noFill/>
          </a:ln>
        </p:spPr>
        <p:txBody>
          <a:bodyPr lIns="93240" tIns="46440" rIns="93240" bIns="46440" anchor="b"/>
          <a:lstStyle/>
          <a:p>
            <a:pPr algn="r">
              <a:lnSpc>
                <a:spcPct val="100000"/>
              </a:lnSpc>
            </a:pPr>
            <a:fld id="{5E4A336E-D161-45EB-B26D-C4406DD51D0E}" type="slidenum">
              <a:rPr lang="en-US" sz="1200" strike="noStrike">
                <a:solidFill>
                  <a:srgbClr val="000000"/>
                </a:solidFill>
                <a:latin typeface="+mn-lt"/>
                <a:ea typeface="+mn-ea"/>
              </a:rPr>
              <a:t>7</a:t>
            </a:fld>
            <a:endParaRPr/>
          </a:p>
        </p:txBody>
      </p:sp>
    </p:spTree>
    <p:extLst>
      <p:ext uri="{BB962C8B-B14F-4D97-AF65-F5344CB8AC3E}">
        <p14:creationId xmlns:p14="http://schemas.microsoft.com/office/powerpoint/2010/main" val="47835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C8D3BC-064F-4877-BBAF-22912FBCA68A}" type="slidenum">
              <a:rPr lang="en-US" smtClean="0"/>
              <a:pPr>
                <a:defRPr/>
              </a:pPr>
              <a:t>10</a:t>
            </a:fld>
            <a:endParaRPr lang="en-US" dirty="0"/>
          </a:p>
        </p:txBody>
      </p:sp>
    </p:spTree>
    <p:extLst>
      <p:ext uri="{BB962C8B-B14F-4D97-AF65-F5344CB8AC3E}">
        <p14:creationId xmlns:p14="http://schemas.microsoft.com/office/powerpoint/2010/main" val="245321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12</a:t>
            </a:fld>
            <a:endParaRPr lang="en-US" dirty="0"/>
          </a:p>
        </p:txBody>
      </p:sp>
    </p:spTree>
    <p:extLst>
      <p:ext uri="{BB962C8B-B14F-4D97-AF65-F5344CB8AC3E}">
        <p14:creationId xmlns:p14="http://schemas.microsoft.com/office/powerpoint/2010/main" val="3077489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143987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3845764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789610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510023" y="3160217"/>
            <a:ext cx="3839908" cy="333375"/>
          </a:xfrm>
        </p:spPr>
        <p:txBody>
          <a:bodyPr anchor="b"/>
          <a:lstStyle>
            <a:lvl1pPr marL="0" indent="0">
              <a:buNone/>
              <a:defRPr sz="1800">
                <a:solidFill>
                  <a:schemeClr val="accent6">
                    <a:lumMod val="60000"/>
                    <a:lumOff val="40000"/>
                  </a:schemeClr>
                </a:solidFill>
                <a:latin typeface="Arial" pitchFamily="34" charset="0"/>
                <a:cs typeface="Arial" pitchFamily="34" charset="0"/>
              </a:defRPr>
            </a:lvl1pPr>
            <a:lvl2pPr marL="456675" indent="0">
              <a:buNone/>
              <a:defRPr sz="1800">
                <a:solidFill>
                  <a:schemeClr val="tx1">
                    <a:tint val="75000"/>
                  </a:schemeClr>
                </a:solidFill>
              </a:defRPr>
            </a:lvl2pPr>
            <a:lvl3pPr marL="913347" indent="0">
              <a:buNone/>
              <a:defRPr sz="1600">
                <a:solidFill>
                  <a:schemeClr val="tx1">
                    <a:tint val="75000"/>
                  </a:schemeClr>
                </a:solidFill>
              </a:defRPr>
            </a:lvl3pPr>
            <a:lvl4pPr marL="1370024" indent="0">
              <a:buNone/>
              <a:defRPr sz="1400">
                <a:solidFill>
                  <a:schemeClr val="tx1">
                    <a:tint val="75000"/>
                  </a:schemeClr>
                </a:solidFill>
              </a:defRPr>
            </a:lvl4pPr>
            <a:lvl5pPr marL="1826694" indent="0">
              <a:buNone/>
              <a:defRPr sz="1400">
                <a:solidFill>
                  <a:schemeClr val="tx1">
                    <a:tint val="75000"/>
                  </a:schemeClr>
                </a:solidFill>
              </a:defRPr>
            </a:lvl5pPr>
            <a:lvl6pPr marL="2283369" indent="0">
              <a:buNone/>
              <a:defRPr sz="1400">
                <a:solidFill>
                  <a:schemeClr val="tx1">
                    <a:tint val="75000"/>
                  </a:schemeClr>
                </a:solidFill>
              </a:defRPr>
            </a:lvl6pPr>
            <a:lvl7pPr marL="2740041" indent="0">
              <a:buNone/>
              <a:defRPr sz="1400">
                <a:solidFill>
                  <a:schemeClr val="tx1">
                    <a:tint val="75000"/>
                  </a:schemeClr>
                </a:solidFill>
              </a:defRPr>
            </a:lvl7pPr>
            <a:lvl8pPr marL="3196715" indent="0">
              <a:buNone/>
              <a:defRPr sz="1400">
                <a:solidFill>
                  <a:schemeClr val="tx1">
                    <a:tint val="75000"/>
                  </a:schemeClr>
                </a:solidFill>
              </a:defRPr>
            </a:lvl8pPr>
            <a:lvl9pPr marL="3653390" indent="0">
              <a:buNone/>
              <a:defRPr sz="1400">
                <a:solidFill>
                  <a:schemeClr val="tx1">
                    <a:tint val="75000"/>
                  </a:schemeClr>
                </a:solidFill>
              </a:defRPr>
            </a:lvl9pPr>
          </a:lstStyle>
          <a:p>
            <a:pPr lvl="0"/>
            <a:r>
              <a:rPr lang="en-US" dirty="0" smtClean="0"/>
              <a:t>Click to edit Master text styles</a:t>
            </a:r>
          </a:p>
        </p:txBody>
      </p:sp>
      <p:pic>
        <p:nvPicPr>
          <p:cNvPr id="2" name="Picture 1"/>
          <p:cNvPicPr>
            <a:picLocks noChangeAspect="1"/>
          </p:cNvPicPr>
          <p:nvPr userDrawn="1"/>
        </p:nvPicPr>
        <p:blipFill>
          <a:blip r:embed="rId2"/>
          <a:stretch>
            <a:fillRect/>
          </a:stretch>
        </p:blipFill>
        <p:spPr>
          <a:xfrm>
            <a:off x="-1" y="2"/>
            <a:ext cx="9144001" cy="3193367"/>
          </a:xfrm>
          <a:prstGeom prst="rect">
            <a:avLst/>
          </a:prstGeom>
        </p:spPr>
      </p:pic>
    </p:spTree>
    <p:extLst>
      <p:ext uri="{BB962C8B-B14F-4D97-AF65-F5344CB8AC3E}">
        <p14:creationId xmlns:p14="http://schemas.microsoft.com/office/powerpoint/2010/main" val="2432489053"/>
      </p:ext>
    </p:extLst>
  </p:cSld>
  <p:clrMapOvr>
    <a:masterClrMapping/>
  </p:clrMapOvr>
  <p:transition spd="slow">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2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1696" y="218327"/>
            <a:ext cx="8741880" cy="553060"/>
          </a:xfrm>
        </p:spPr>
        <p:txBody>
          <a:bodyPr/>
          <a:lstStyle>
            <a:lvl1pPr>
              <a:defRPr sz="2600"/>
            </a:lvl1pPr>
          </a:lstStyle>
          <a:p>
            <a:r>
              <a:rPr lang="en-US" smtClean="0"/>
              <a:t>Click to edit Master title style</a:t>
            </a:r>
            <a:endParaRPr lang="en-US" dirty="0"/>
          </a:p>
        </p:txBody>
      </p:sp>
      <p:sp>
        <p:nvSpPr>
          <p:cNvPr id="4" name="Content Placeholder 3"/>
          <p:cNvSpPr>
            <a:spLocks noGrp="1"/>
          </p:cNvSpPr>
          <p:nvPr>
            <p:ph sz="quarter" idx="10"/>
          </p:nvPr>
        </p:nvSpPr>
        <p:spPr>
          <a:xfrm>
            <a:off x="201929" y="2235545"/>
            <a:ext cx="8740142" cy="380229"/>
          </a:xfrm>
        </p:spPr>
        <p:txBody>
          <a:bodyPr/>
          <a:lstStyle>
            <a:lvl1pPr marL="0" indent="0">
              <a:buNone/>
              <a:defRPr sz="1800"/>
            </a:lvl1pPr>
          </a:lstStyle>
          <a:p>
            <a:pPr lvl="0"/>
            <a:r>
              <a:rPr lang="en-US" smtClean="0"/>
              <a:t>Click to edit Master text styles</a:t>
            </a:r>
          </a:p>
        </p:txBody>
      </p:sp>
      <p:sp>
        <p:nvSpPr>
          <p:cNvPr id="6" name="Content Placeholder 5"/>
          <p:cNvSpPr>
            <a:spLocks noGrp="1"/>
          </p:cNvSpPr>
          <p:nvPr>
            <p:ph sz="quarter" idx="11"/>
          </p:nvPr>
        </p:nvSpPr>
        <p:spPr>
          <a:xfrm>
            <a:off x="201929" y="2907957"/>
            <a:ext cx="2016956" cy="2017242"/>
          </a:xfrm>
          <a:solidFill>
            <a:schemeClr val="accent1"/>
          </a:solidFill>
        </p:spPr>
        <p:txBody>
          <a:bodyPr lIns="134316" tIns="107452" rIns="134316" bIns="107452">
            <a:noAutofit/>
          </a:bodyPr>
          <a:lstStyle>
            <a:lvl1pPr marL="0" indent="0">
              <a:buNone/>
              <a:defRPr sz="1800">
                <a:gradFill>
                  <a:gsLst>
                    <a:gs pos="2655">
                      <a:schemeClr val="bg1"/>
                    </a:gs>
                    <a:gs pos="29000">
                      <a:schemeClr val="bg1"/>
                    </a:gs>
                  </a:gsLst>
                  <a:lin ang="5400000" scaled="0"/>
                </a:gradFill>
              </a:defRPr>
            </a:lvl1pPr>
            <a:lvl2pPr>
              <a:defRPr sz="1800"/>
            </a:lvl2pPr>
            <a:lvl3pPr>
              <a:defRPr sz="1800"/>
            </a:lvl3pPr>
            <a:lvl4pPr>
              <a:defRPr sz="1800"/>
            </a:lvl4pPr>
            <a:lvl5pPr>
              <a:defRPr sz="1800"/>
            </a:lvl5pPr>
          </a:lstStyle>
          <a:p>
            <a:pPr lvl="0"/>
            <a:r>
              <a:rPr lang="en-US" smtClean="0"/>
              <a:t>Click to edit Master text styles</a:t>
            </a:r>
          </a:p>
        </p:txBody>
      </p:sp>
      <p:sp>
        <p:nvSpPr>
          <p:cNvPr id="7" name="Content Placeholder 5"/>
          <p:cNvSpPr>
            <a:spLocks noGrp="1"/>
          </p:cNvSpPr>
          <p:nvPr>
            <p:ph sz="quarter" idx="12"/>
          </p:nvPr>
        </p:nvSpPr>
        <p:spPr>
          <a:xfrm>
            <a:off x="2442331" y="2907957"/>
            <a:ext cx="2016956" cy="2017242"/>
          </a:xfrm>
          <a:solidFill>
            <a:schemeClr val="accent1"/>
          </a:solidFill>
        </p:spPr>
        <p:txBody>
          <a:bodyPr lIns="134316" tIns="107452" rIns="134316" bIns="107452">
            <a:noAutofit/>
          </a:bodyPr>
          <a:lstStyle>
            <a:lvl1pPr marL="0" indent="0">
              <a:buNone/>
              <a:defRPr sz="1800">
                <a:gradFill>
                  <a:gsLst>
                    <a:gs pos="2655">
                      <a:schemeClr val="bg1"/>
                    </a:gs>
                    <a:gs pos="29000">
                      <a:schemeClr val="bg1"/>
                    </a:gs>
                  </a:gsLst>
                  <a:lin ang="5400000" scaled="0"/>
                </a:gradFill>
              </a:defRPr>
            </a:lvl1pPr>
            <a:lvl2pPr>
              <a:defRPr sz="1800"/>
            </a:lvl2pPr>
            <a:lvl3pPr>
              <a:defRPr sz="1800"/>
            </a:lvl3pPr>
            <a:lvl4pPr>
              <a:defRPr sz="1800"/>
            </a:lvl4pPr>
            <a:lvl5pPr>
              <a:defRPr sz="1800"/>
            </a:lvl5pPr>
          </a:lstStyle>
          <a:p>
            <a:pPr lvl="0"/>
            <a:r>
              <a:rPr lang="en-US" smtClean="0"/>
              <a:t>Click to edit Master text styles</a:t>
            </a:r>
          </a:p>
        </p:txBody>
      </p:sp>
      <p:sp>
        <p:nvSpPr>
          <p:cNvPr id="8" name="Content Placeholder 5"/>
          <p:cNvSpPr>
            <a:spLocks noGrp="1"/>
          </p:cNvSpPr>
          <p:nvPr>
            <p:ph sz="quarter" idx="13"/>
          </p:nvPr>
        </p:nvSpPr>
        <p:spPr>
          <a:xfrm>
            <a:off x="4682733" y="2907957"/>
            <a:ext cx="2016956" cy="2017242"/>
          </a:xfrm>
          <a:solidFill>
            <a:schemeClr val="accent1"/>
          </a:solidFill>
        </p:spPr>
        <p:txBody>
          <a:bodyPr lIns="134316" tIns="107452" rIns="134316" bIns="107452">
            <a:noAutofit/>
          </a:bodyPr>
          <a:lstStyle>
            <a:lvl1pPr marL="0" indent="0">
              <a:buNone/>
              <a:defRPr sz="1800">
                <a:gradFill>
                  <a:gsLst>
                    <a:gs pos="2655">
                      <a:schemeClr val="bg1"/>
                    </a:gs>
                    <a:gs pos="29000">
                      <a:schemeClr val="bg1"/>
                    </a:gs>
                  </a:gsLst>
                  <a:lin ang="5400000" scaled="0"/>
                </a:gradFill>
              </a:defRPr>
            </a:lvl1pPr>
            <a:lvl2pPr>
              <a:defRPr sz="1800"/>
            </a:lvl2pPr>
            <a:lvl3pPr>
              <a:defRPr sz="1800"/>
            </a:lvl3pPr>
            <a:lvl4pPr>
              <a:defRPr sz="1800"/>
            </a:lvl4pPr>
            <a:lvl5pPr>
              <a:defRPr sz="1800"/>
            </a:lvl5pPr>
          </a:lstStyle>
          <a:p>
            <a:pPr lvl="0"/>
            <a:r>
              <a:rPr lang="en-US" smtClean="0"/>
              <a:t>Click to edit Master text styles</a:t>
            </a:r>
          </a:p>
        </p:txBody>
      </p:sp>
      <p:sp>
        <p:nvSpPr>
          <p:cNvPr id="9" name="Content Placeholder 5"/>
          <p:cNvSpPr>
            <a:spLocks noGrp="1"/>
          </p:cNvSpPr>
          <p:nvPr>
            <p:ph sz="quarter" idx="14"/>
          </p:nvPr>
        </p:nvSpPr>
        <p:spPr>
          <a:xfrm>
            <a:off x="6923135" y="2907957"/>
            <a:ext cx="2016956" cy="2017242"/>
          </a:xfrm>
          <a:solidFill>
            <a:schemeClr val="accent1"/>
          </a:solidFill>
        </p:spPr>
        <p:txBody>
          <a:bodyPr lIns="134316" tIns="107452" rIns="134316" bIns="107452">
            <a:noAutofit/>
          </a:bodyPr>
          <a:lstStyle>
            <a:lvl1pPr marL="0" indent="0">
              <a:buNone/>
              <a:defRPr sz="1800">
                <a:gradFill>
                  <a:gsLst>
                    <a:gs pos="2655">
                      <a:schemeClr val="bg1"/>
                    </a:gs>
                    <a:gs pos="29000">
                      <a:schemeClr val="bg1"/>
                    </a:gs>
                  </a:gsLst>
                  <a:lin ang="5400000" scaled="0"/>
                </a:gradFill>
              </a:defRPr>
            </a:lvl1pPr>
            <a:lvl2pPr>
              <a:defRPr sz="1800"/>
            </a:lvl2pPr>
            <a:lvl3pPr>
              <a:defRPr sz="1800"/>
            </a:lvl3pPr>
            <a:lvl4pPr>
              <a:defRPr sz="1800"/>
            </a:lvl4pPr>
            <a:lvl5pPr>
              <a:defRPr sz="1800"/>
            </a:lvl5pPr>
          </a:lstStyle>
          <a:p>
            <a:pPr lvl="0"/>
            <a:r>
              <a:rPr lang="en-US" smtClean="0"/>
              <a:t>Click to edit Master text styles</a:t>
            </a:r>
          </a:p>
        </p:txBody>
      </p:sp>
    </p:spTree>
    <p:extLst>
      <p:ext uri="{BB962C8B-B14F-4D97-AF65-F5344CB8AC3E}">
        <p14:creationId xmlns:p14="http://schemas.microsoft.com/office/powerpoint/2010/main" val="17580093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 Bulleted Text">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1695" y="218328"/>
            <a:ext cx="8740376" cy="672388"/>
          </a:xfrm>
        </p:spPr>
        <p:txBody>
          <a:bodyPr/>
          <a:lstStyle>
            <a:lvl1pPr>
              <a:defRPr sz="4300">
                <a:gradFill>
                  <a:gsLst>
                    <a:gs pos="6195">
                      <a:schemeClr val="tx1"/>
                    </a:gs>
                    <a:gs pos="26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01930" y="1247954"/>
            <a:ext cx="8067823" cy="3677246"/>
          </a:xfrm>
        </p:spPr>
        <p:txBody>
          <a:bodyPr/>
          <a:lstStyle>
            <a:lvl1pPr>
              <a:defRPr sz="1900">
                <a:gradFill>
                  <a:gsLst>
                    <a:gs pos="1250">
                      <a:schemeClr val="tx1"/>
                    </a:gs>
                    <a:gs pos="100000">
                      <a:schemeClr val="tx1"/>
                    </a:gs>
                  </a:gsLst>
                  <a:lin ang="5400000" scaled="0"/>
                </a:gradFill>
                <a:latin typeface="+mn-lt"/>
              </a:defRPr>
            </a:lvl1pPr>
            <a:lvl2pPr>
              <a:defRPr sz="1800"/>
            </a:lvl2pPr>
            <a:lvl3pPr>
              <a:defRPr sz="1500"/>
            </a:lvl3pPr>
            <a:lvl4pPr>
              <a:defRPr sz="1300"/>
            </a:lvl4pPr>
            <a:lvl5pPr>
              <a:defRPr sz="1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2809840"/>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hank You">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696" y="1565922"/>
            <a:ext cx="8741880" cy="674749"/>
          </a:xfrm>
        </p:spPr>
        <p:txBody>
          <a:bodyPr/>
          <a:lstStyle>
            <a:lvl1pPr>
              <a:defRPr sz="4400"/>
            </a:lvl1pPr>
          </a:lstStyle>
          <a:p>
            <a:r>
              <a:rPr lang="en-US" dirty="0" smtClean="0"/>
              <a:t>Thank you</a:t>
            </a:r>
            <a:endParaRPr lang="en-US" dirty="0"/>
          </a:p>
        </p:txBody>
      </p:sp>
    </p:spTree>
    <p:extLst>
      <p:ext uri="{BB962C8B-B14F-4D97-AF65-F5344CB8AC3E}">
        <p14:creationId xmlns:p14="http://schemas.microsoft.com/office/powerpoint/2010/main" val="2355370028"/>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510023" y="3160213"/>
            <a:ext cx="3839908" cy="333375"/>
          </a:xfrm>
        </p:spPr>
        <p:txBody>
          <a:bodyPr anchor="b"/>
          <a:lstStyle>
            <a:lvl1pPr marL="0" indent="0">
              <a:buNone/>
              <a:defRPr sz="1800">
                <a:solidFill>
                  <a:schemeClr val="accent6">
                    <a:lumMod val="60000"/>
                    <a:lumOff val="40000"/>
                  </a:schemeClr>
                </a:solidFill>
                <a:latin typeface="Arial" pitchFamily="34" charset="0"/>
                <a:cs typeface="Arial" pitchFamily="34" charset="0"/>
              </a:defRPr>
            </a:lvl1pPr>
            <a:lvl2pPr marL="456908" indent="0">
              <a:buNone/>
              <a:defRPr sz="1800">
                <a:solidFill>
                  <a:schemeClr val="tx1">
                    <a:tint val="75000"/>
                  </a:schemeClr>
                </a:solidFill>
              </a:defRPr>
            </a:lvl2pPr>
            <a:lvl3pPr marL="913815" indent="0">
              <a:buNone/>
              <a:defRPr sz="1600">
                <a:solidFill>
                  <a:schemeClr val="tx1">
                    <a:tint val="75000"/>
                  </a:schemeClr>
                </a:solidFill>
              </a:defRPr>
            </a:lvl3pPr>
            <a:lvl4pPr marL="1370724" indent="0">
              <a:buNone/>
              <a:defRPr sz="1400">
                <a:solidFill>
                  <a:schemeClr val="tx1">
                    <a:tint val="75000"/>
                  </a:schemeClr>
                </a:solidFill>
              </a:defRPr>
            </a:lvl4pPr>
            <a:lvl5pPr marL="1827630" indent="0">
              <a:buNone/>
              <a:defRPr sz="1400">
                <a:solidFill>
                  <a:schemeClr val="tx1">
                    <a:tint val="75000"/>
                  </a:schemeClr>
                </a:solidFill>
              </a:defRPr>
            </a:lvl5pPr>
            <a:lvl6pPr marL="2284538" indent="0">
              <a:buNone/>
              <a:defRPr sz="1400">
                <a:solidFill>
                  <a:schemeClr val="tx1">
                    <a:tint val="75000"/>
                  </a:schemeClr>
                </a:solidFill>
              </a:defRPr>
            </a:lvl6pPr>
            <a:lvl7pPr marL="2741445" indent="0">
              <a:buNone/>
              <a:defRPr sz="1400">
                <a:solidFill>
                  <a:schemeClr val="tx1">
                    <a:tint val="75000"/>
                  </a:schemeClr>
                </a:solidFill>
              </a:defRPr>
            </a:lvl7pPr>
            <a:lvl8pPr marL="3198352" indent="0">
              <a:buNone/>
              <a:defRPr sz="1400">
                <a:solidFill>
                  <a:schemeClr val="tx1">
                    <a:tint val="75000"/>
                  </a:schemeClr>
                </a:solidFill>
              </a:defRPr>
            </a:lvl8pPr>
            <a:lvl9pPr marL="365526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987979478"/>
      </p:ext>
    </p:extLst>
  </p:cSld>
  <p:clrMapOvr>
    <a:masterClrMapping/>
  </p:clrMapOvr>
  <p:transition spd="slow">
    <p:push dir="u"/>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defTabSz="456908"/>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4743459"/>
            <a:ext cx="685800" cy="307777"/>
          </a:xfrm>
          <a:prstGeom prst="rect">
            <a:avLst/>
          </a:prstGeom>
          <a:noFill/>
        </p:spPr>
        <p:txBody>
          <a:bodyPr lIns="91380" tIns="45690" rIns="91380" bIns="45690">
            <a:spAutoFit/>
          </a:bodyPr>
          <a:lstStyle/>
          <a:p>
            <a:pPr algn="ctr" defTabSz="913815">
              <a:defRPr/>
            </a:pPr>
            <a:fld id="{20B0A04A-B8A3-428A-BC26-7F23AEE053E3}" type="slidenum">
              <a:rPr lang="en-US" sz="1400">
                <a:solidFill>
                  <a:prstClr val="white"/>
                </a:solidFill>
                <a:latin typeface="Arial Black" pitchFamily="34" charset="0"/>
              </a:rPr>
              <a:pPr algn="ctr" defTabSz="913815">
                <a:defRPr/>
              </a:pPr>
              <a:t>‹#›</a:t>
            </a:fld>
            <a:endParaRPr lang="en-US" sz="1400" dirty="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80" tIns="45690" rIns="91380" bIns="45690">
            <a:spAutoFit/>
          </a:bodyPr>
          <a:lstStyle/>
          <a:p>
            <a:pPr algn="ctr" defTabSz="913815">
              <a:defRPr/>
            </a:pPr>
            <a:r>
              <a:rPr lang="en-US" sz="8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80" tIns="45690" rIns="91380" bIns="45690" anchor="b">
            <a:spAutoFit/>
          </a:bodyPr>
          <a:lstStyle/>
          <a:p>
            <a:pPr defTabSz="913815">
              <a:defRPr/>
            </a:pPr>
            <a:fld id="{20B0A04A-B8A3-428A-BC26-7F23AEE053E3}" type="slidenum">
              <a:rPr lang="en-US" sz="900" smtClean="0">
                <a:solidFill>
                  <a:srgbClr val="808080"/>
                </a:solidFill>
                <a:latin typeface="Arial" pitchFamily="34" charset="0"/>
                <a:cs typeface="Arial" pitchFamily="34" charset="0"/>
              </a:rPr>
              <a:pPr defTabSz="913815">
                <a:defRPr/>
              </a:pPr>
              <a:t>‹#›</a:t>
            </a:fld>
            <a:endParaRPr lang="en-US" sz="9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73908" y="4695275"/>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5117281"/>
      </p:ext>
    </p:extLst>
  </p:cSld>
  <p:clrMapOvr>
    <a:masterClrMapping/>
  </p:clrMapOvr>
  <p:transition spd="slow">
    <p:push dir="u"/>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6" y="838200"/>
            <a:ext cx="8353425" cy="3600450"/>
          </a:xfrm>
        </p:spPr>
        <p:txBody>
          <a:bodyPr/>
          <a:lstStyle>
            <a:lvl1pPr>
              <a:buClr>
                <a:schemeClr val="accent6"/>
              </a:buClr>
              <a:buFont typeface="Arial" pitchFamily="34" charset="0"/>
              <a:buChar char="•"/>
              <a:defRPr sz="2000">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00">
                <a:solidFill>
                  <a:schemeClr val="tx1">
                    <a:lumMod val="75000"/>
                  </a:schemeClr>
                </a:solidFill>
                <a:latin typeface="Arial" pitchFamily="34" charset="0"/>
                <a:cs typeface="Arial" pitchFamily="34" charset="0"/>
              </a:defRPr>
            </a:lvl3pPr>
            <a:lvl4pPr>
              <a:buClr>
                <a:schemeClr val="accent6"/>
              </a:buClr>
              <a:defRPr sz="1400">
                <a:solidFill>
                  <a:schemeClr val="tx1">
                    <a:lumMod val="75000"/>
                  </a:schemeClr>
                </a:solidFill>
                <a:latin typeface="Arial" pitchFamily="34" charset="0"/>
                <a:cs typeface="Arial" pitchFamily="34" charset="0"/>
              </a:defRPr>
            </a:lvl4pPr>
            <a:lvl5pPr>
              <a:buClr>
                <a:schemeClr val="accent6"/>
              </a:buClr>
              <a:defRPr sz="14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9855381"/>
      </p:ext>
    </p:extLst>
  </p:cSld>
  <p:clrMapOvr>
    <a:masterClrMapping/>
  </p:clrMapOvr>
  <p:transition spd="slow">
    <p:push dir="u"/>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76" y="190748"/>
            <a:ext cx="8353425" cy="514350"/>
          </a:xfrm>
          <a:prstGeom prst="rect">
            <a:avLst/>
          </a:prstGeom>
          <a:noFill/>
          <a:ln w="9525">
            <a:noFill/>
            <a:miter lim="800000"/>
            <a:headEnd/>
            <a:tailEnd/>
          </a:ln>
        </p:spPr>
        <p:txBody>
          <a:bodyPr vert="horz" wrap="square" lIns="91380" tIns="45690" rIns="91380" bIns="4569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634689862"/>
      </p:ext>
    </p:extLst>
  </p:cSld>
  <p:clrMapOvr>
    <a:masterClrMapping/>
  </p:clrMapOvr>
  <p:transition spd="slow">
    <p:push dir="u"/>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defTabSz="456908"/>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3514725" y="4854179"/>
            <a:ext cx="2133600" cy="215444"/>
          </a:xfrm>
          <a:prstGeom prst="rect">
            <a:avLst/>
          </a:prstGeom>
          <a:noFill/>
        </p:spPr>
        <p:txBody>
          <a:bodyPr lIns="91380" tIns="45690" rIns="91380" bIns="45690">
            <a:spAutoFit/>
          </a:bodyPr>
          <a:lstStyle/>
          <a:p>
            <a:pPr algn="ctr" defTabSz="913815">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80" tIns="45690" rIns="91380" bIns="45690" anchor="b">
            <a:spAutoFit/>
          </a:bodyPr>
          <a:lstStyle/>
          <a:p>
            <a:pPr defTabSz="913815">
              <a:defRPr/>
            </a:pPr>
            <a:fld id="{20B0A04A-B8A3-428A-BC26-7F23AEE053E3}" type="slidenum">
              <a:rPr lang="en-US" sz="900" smtClean="0">
                <a:solidFill>
                  <a:srgbClr val="808080"/>
                </a:solidFill>
                <a:latin typeface="Arial" pitchFamily="34" charset="0"/>
                <a:cs typeface="Arial" pitchFamily="34" charset="0"/>
              </a:rPr>
              <a:pPr defTabSz="913815">
                <a:defRPr/>
              </a:pPr>
              <a:t>‹#›</a:t>
            </a:fld>
            <a:endParaRPr lang="en-US" sz="9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16759" y="4700293"/>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36594821"/>
      </p:ext>
    </p:extLst>
  </p:cSld>
  <p:clrMapOvr>
    <a:masterClrMapping/>
  </p:clrMapOvr>
  <p:transition spd="slow">
    <p:push dir="u"/>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rtlCol="0" anchor="ctr"/>
          <a:lstStyle/>
          <a:p>
            <a:pPr algn="ctr" defTabSz="456908"/>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3514725" y="4854179"/>
            <a:ext cx="2133600" cy="215444"/>
          </a:xfrm>
          <a:prstGeom prst="rect">
            <a:avLst/>
          </a:prstGeom>
          <a:noFill/>
        </p:spPr>
        <p:txBody>
          <a:bodyPr lIns="91380" tIns="45690" rIns="91380" bIns="45690">
            <a:spAutoFit/>
          </a:bodyPr>
          <a:lstStyle/>
          <a:p>
            <a:pPr algn="ctr" defTabSz="913815">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80" tIns="45690" rIns="91380" bIns="45690" anchor="b">
            <a:spAutoFit/>
          </a:bodyPr>
          <a:lstStyle/>
          <a:p>
            <a:pPr defTabSz="913815">
              <a:defRPr/>
            </a:pPr>
            <a:fld id="{20B0A04A-B8A3-428A-BC26-7F23AEE053E3}" type="slidenum">
              <a:rPr lang="en-US" sz="900" smtClean="0">
                <a:solidFill>
                  <a:srgbClr val="808080"/>
                </a:solidFill>
                <a:latin typeface="Arial" pitchFamily="34" charset="0"/>
                <a:cs typeface="Arial" pitchFamily="34" charset="0"/>
              </a:rPr>
              <a:pPr defTabSz="913815">
                <a:defRPr/>
              </a:pPr>
              <a:t>‹#›</a:t>
            </a:fld>
            <a:endParaRPr lang="en-US" sz="9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16759" y="4700293"/>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56466040"/>
      </p:ext>
    </p:extLst>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4743463"/>
            <a:ext cx="685800" cy="307777"/>
          </a:xfrm>
          <a:prstGeom prst="rect">
            <a:avLst/>
          </a:prstGeom>
          <a:noFill/>
        </p:spPr>
        <p:txBody>
          <a:bodyPr lIns="91332" tIns="45666" rIns="91332" bIns="45666">
            <a:spAutoFit/>
          </a:bodyPr>
          <a:lstStyle/>
          <a:p>
            <a:pPr algn="ctr" defTabSz="913347">
              <a:defRPr/>
            </a:pPr>
            <a:fld id="{20B0A04A-B8A3-428A-BC26-7F23AEE053E3}" type="slidenum">
              <a:rPr lang="en-US" sz="1400">
                <a:solidFill>
                  <a:prstClr val="white"/>
                </a:solidFill>
                <a:latin typeface="Arial Black" pitchFamily="34" charset="0"/>
              </a:rPr>
              <a:pPr algn="ctr" defTabSz="913347">
                <a:defRPr/>
              </a:pPr>
              <a:t>‹#›</a:t>
            </a:fld>
            <a:endParaRPr lang="en-US" sz="1400" dirty="0">
              <a:solidFill>
                <a:prstClr val="white"/>
              </a:solidFill>
              <a:latin typeface="Arial Black" pitchFamily="34" charset="0"/>
            </a:endParaRPr>
          </a:p>
        </p:txBody>
      </p:sp>
      <p:sp>
        <p:nvSpPr>
          <p:cNvPr id="18" name="TextBox 17"/>
          <p:cNvSpPr txBox="1"/>
          <p:nvPr userDrawn="1"/>
        </p:nvSpPr>
        <p:spPr>
          <a:xfrm>
            <a:off x="3514725" y="4854179"/>
            <a:ext cx="2133600" cy="215444"/>
          </a:xfrm>
          <a:prstGeom prst="rect">
            <a:avLst/>
          </a:prstGeom>
          <a:noFill/>
        </p:spPr>
        <p:txBody>
          <a:bodyPr lIns="91332" tIns="45666" rIns="91332" bIns="45666">
            <a:spAutoFit/>
          </a:bodyPr>
          <a:lstStyle/>
          <a:p>
            <a:pPr algn="ctr" defTabSz="913347">
              <a:defRPr/>
            </a:pPr>
            <a:r>
              <a:rPr lang="en-US" sz="8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333375" y="4700293"/>
            <a:ext cx="464296" cy="230832"/>
          </a:xfrm>
          <a:prstGeom prst="rect">
            <a:avLst/>
          </a:prstGeom>
          <a:noFill/>
        </p:spPr>
        <p:txBody>
          <a:bodyPr wrap="square" lIns="91332" tIns="45666" rIns="91332" bIns="45666" anchor="b">
            <a:spAutoFit/>
          </a:bodyPr>
          <a:lstStyle/>
          <a:p>
            <a:pPr defTabSz="913347">
              <a:defRPr/>
            </a:pPr>
            <a:fld id="{20B0A04A-B8A3-428A-BC26-7F23AEE053E3}" type="slidenum">
              <a:rPr lang="en-US" sz="900" smtClean="0">
                <a:solidFill>
                  <a:srgbClr val="808080"/>
                </a:solidFill>
                <a:latin typeface="Arial" pitchFamily="34" charset="0"/>
                <a:cs typeface="Arial" pitchFamily="34" charset="0"/>
              </a:rPr>
              <a:pPr defTabSz="913347">
                <a:defRPr/>
              </a:pPr>
              <a:t>‹#›</a:t>
            </a:fld>
            <a:endParaRPr lang="en-US" sz="9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73912" y="4695275"/>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86309802"/>
      </p:ext>
    </p:extLst>
  </p:cSld>
  <p:clrMapOvr>
    <a:masterClrMapping/>
  </p:clrMapOvr>
  <p:transition spd="slow">
    <p:push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9526" y="4629150"/>
            <a:ext cx="9144000" cy="514350"/>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380" tIns="45690" rIns="91380" bIns="45690" anchor="ctr"/>
          <a:lstStyle/>
          <a:p>
            <a:pPr algn="ctr" defTabSz="456908">
              <a:defRPr/>
            </a:pPr>
            <a:endParaRPr lang="en-US" sz="1300" dirty="0">
              <a:solidFill>
                <a:prstClr val="white"/>
              </a:solidFill>
              <a:latin typeface="Calibri"/>
            </a:endParaRPr>
          </a:p>
        </p:txBody>
      </p:sp>
      <p:pic>
        <p:nvPicPr>
          <p:cNvPr id="13" name="Picture 14" descr="Ovr-White-Logo-Gradient.png"/>
          <p:cNvPicPr>
            <a:picLocks noChangeAspect="1"/>
          </p:cNvPicPr>
          <p:nvPr userDrawn="1"/>
        </p:nvPicPr>
        <p:blipFill>
          <a:blip r:embed="rId2" cstate="print"/>
          <a:srcRect/>
          <a:stretch>
            <a:fillRect/>
          </a:stretch>
        </p:blipFill>
        <p:spPr bwMode="auto">
          <a:xfrm>
            <a:off x="7680325" y="4705709"/>
            <a:ext cx="1168400" cy="329804"/>
          </a:xfrm>
          <a:prstGeom prst="rect">
            <a:avLst/>
          </a:prstGeom>
          <a:noFill/>
          <a:ln w="9525">
            <a:noFill/>
            <a:miter lim="800000"/>
            <a:headEnd/>
            <a:tailEnd/>
          </a:ln>
        </p:spPr>
      </p:pic>
      <p:sp>
        <p:nvSpPr>
          <p:cNvPr id="14" name="Title 1"/>
          <p:cNvSpPr>
            <a:spLocks noGrp="1"/>
          </p:cNvSpPr>
          <p:nvPr>
            <p:ph type="title"/>
          </p:nvPr>
        </p:nvSpPr>
        <p:spPr>
          <a:xfrm>
            <a:off x="457200" y="57151"/>
            <a:ext cx="8229600" cy="514350"/>
          </a:xfrm>
        </p:spPr>
        <p:txBody>
          <a:bodyPr/>
          <a:lstStyle>
            <a:lvl1pPr algn="l">
              <a:defRPr sz="21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857250"/>
            <a:ext cx="8229600" cy="3600450"/>
          </a:xfrm>
        </p:spPr>
        <p:txBody>
          <a:bodyPr/>
          <a:lstStyle>
            <a:lvl1pPr marL="257010" indent="-257010">
              <a:buClr>
                <a:schemeClr val="accent4"/>
              </a:buClr>
              <a:buFont typeface="Lucida Grande"/>
              <a:buChar char="-"/>
              <a:defRPr sz="1800">
                <a:solidFill>
                  <a:schemeClr val="bg2">
                    <a:lumMod val="50000"/>
                  </a:schemeClr>
                </a:solidFill>
                <a:latin typeface="Arial" pitchFamily="34" charset="0"/>
                <a:cs typeface="Arial" pitchFamily="34" charset="0"/>
              </a:defRPr>
            </a:lvl1pPr>
            <a:lvl2pPr>
              <a:buClr>
                <a:schemeClr val="accent4"/>
              </a:buClr>
              <a:defRPr sz="1500">
                <a:solidFill>
                  <a:schemeClr val="bg2">
                    <a:lumMod val="50000"/>
                  </a:schemeClr>
                </a:solidFill>
                <a:latin typeface="Arial" pitchFamily="34" charset="0"/>
                <a:cs typeface="Arial" pitchFamily="34" charset="0"/>
              </a:defRPr>
            </a:lvl2pPr>
            <a:lvl3pPr>
              <a:buClr>
                <a:schemeClr val="accent4"/>
              </a:buClr>
              <a:defRPr sz="1300">
                <a:solidFill>
                  <a:schemeClr val="bg2">
                    <a:lumMod val="50000"/>
                  </a:schemeClr>
                </a:solidFill>
                <a:latin typeface="Arial" pitchFamily="34" charset="0"/>
                <a:cs typeface="Arial" pitchFamily="34" charset="0"/>
              </a:defRPr>
            </a:lvl3pPr>
            <a:lvl4pPr>
              <a:buClr>
                <a:schemeClr val="accent4"/>
              </a:buClr>
              <a:defRPr sz="1200">
                <a:solidFill>
                  <a:schemeClr val="bg2">
                    <a:lumMod val="50000"/>
                  </a:schemeClr>
                </a:solidFill>
                <a:latin typeface="Arial" pitchFamily="34" charset="0"/>
                <a:cs typeface="Arial" pitchFamily="34" charset="0"/>
              </a:defRPr>
            </a:lvl4pPr>
            <a:lvl5pPr>
              <a:buClr>
                <a:schemeClr val="accent4"/>
              </a:buClr>
              <a:defRPr sz="12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2362200" y="4752381"/>
            <a:ext cx="4724400" cy="276820"/>
          </a:xfrm>
          <a:prstGeom prst="rect">
            <a:avLst/>
          </a:prstGeom>
        </p:spPr>
        <p:txBody>
          <a:bodyPr lIns="91380" tIns="45690" rIns="91380" bIns="45690"/>
          <a:lstStyle/>
          <a:p>
            <a:pPr defTabSz="456908"/>
            <a:r>
              <a:rPr lang="en-US" smtClean="0">
                <a:solidFill>
                  <a:srgbClr val="808080"/>
                </a:solidFill>
                <a:latin typeface="Calibri"/>
              </a:rPr>
              <a:t>Overland Scales Across America Roadshow</a:t>
            </a:r>
            <a:endParaRPr lang="en-US" dirty="0">
              <a:solidFill>
                <a:srgbClr val="808080"/>
              </a:solidFill>
              <a:latin typeface="Calibri"/>
            </a:endParaRPr>
          </a:p>
        </p:txBody>
      </p:sp>
      <p:sp>
        <p:nvSpPr>
          <p:cNvPr id="12" name="Slide Number Placeholder 2"/>
          <p:cNvSpPr>
            <a:spLocks noGrp="1"/>
          </p:cNvSpPr>
          <p:nvPr>
            <p:ph type="sldNum" sz="quarter" idx="4294967295"/>
          </p:nvPr>
        </p:nvSpPr>
        <p:spPr>
          <a:xfrm>
            <a:off x="457200" y="4752381"/>
            <a:ext cx="2133600" cy="273844"/>
          </a:xfrm>
          <a:prstGeom prst="rect">
            <a:avLst/>
          </a:prstGeom>
        </p:spPr>
        <p:txBody>
          <a:bodyPr lIns="91380" tIns="45690" rIns="91380" bIns="45690"/>
          <a:lstStyle/>
          <a:p>
            <a:pPr defTabSz="456908"/>
            <a:fld id="{8928CE3D-B31B-E84C-9708-110AF0D981DA}" type="slidenum">
              <a:rPr lang="en-US" smtClean="0">
                <a:solidFill>
                  <a:srgbClr val="808080"/>
                </a:solidFill>
                <a:latin typeface="Calibri"/>
              </a:rPr>
              <a:pPr defTabSz="456908"/>
              <a:t>‹#›</a:t>
            </a:fld>
            <a:endParaRPr lang="en-US" dirty="0">
              <a:solidFill>
                <a:srgbClr val="808080"/>
              </a:solidFill>
              <a:latin typeface="Calibri"/>
            </a:endParaRPr>
          </a:p>
        </p:txBody>
      </p:sp>
    </p:spTree>
    <p:extLst>
      <p:ext uri="{BB962C8B-B14F-4D97-AF65-F5344CB8AC3E}">
        <p14:creationId xmlns:p14="http://schemas.microsoft.com/office/powerpoint/2010/main" val="2655217684"/>
      </p:ext>
    </p:extLst>
  </p:cSld>
  <p:clrMapOvr>
    <a:masterClrMapping/>
  </p:clrMapOvr>
  <p:transition spd="slow">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86319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6" y="838200"/>
            <a:ext cx="8353425" cy="3600450"/>
          </a:xfrm>
        </p:spPr>
        <p:txBody>
          <a:bodyPr/>
          <a:lstStyle>
            <a:lvl1pPr>
              <a:buClr>
                <a:schemeClr val="accent6"/>
              </a:buClr>
              <a:buFont typeface="Arial" pitchFamily="34" charset="0"/>
              <a:buChar char="•"/>
              <a:defRPr sz="2000">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00">
                <a:solidFill>
                  <a:schemeClr val="tx1">
                    <a:lumMod val="75000"/>
                  </a:schemeClr>
                </a:solidFill>
                <a:latin typeface="Arial" pitchFamily="34" charset="0"/>
                <a:cs typeface="Arial" pitchFamily="34" charset="0"/>
              </a:defRPr>
            </a:lvl3pPr>
            <a:lvl4pPr>
              <a:buClr>
                <a:schemeClr val="accent6"/>
              </a:buClr>
              <a:defRPr sz="1400">
                <a:solidFill>
                  <a:schemeClr val="tx1">
                    <a:lumMod val="75000"/>
                  </a:schemeClr>
                </a:solidFill>
                <a:latin typeface="Arial" pitchFamily="34" charset="0"/>
                <a:cs typeface="Arial" pitchFamily="34" charset="0"/>
              </a:defRPr>
            </a:lvl4pPr>
            <a:lvl5pPr>
              <a:buClr>
                <a:schemeClr val="accent6"/>
              </a:buClr>
              <a:defRPr sz="14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333376" y="190748"/>
            <a:ext cx="8353425" cy="514350"/>
          </a:xfrm>
          <a:prstGeom prst="rect">
            <a:avLst/>
          </a:prstGeom>
          <a:noFill/>
          <a:ln w="9525">
            <a:noFill/>
            <a:miter lim="800000"/>
            <a:headEnd/>
            <a:tailEnd/>
          </a:ln>
        </p:spPr>
        <p:txBody>
          <a:bodyPr vert="horz" wrap="square" lIns="91380" tIns="45690" rIns="91380" bIns="4569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092246802"/>
      </p:ext>
    </p:extLst>
  </p:cSld>
  <p:clrMapOvr>
    <a:masterClrMapping/>
  </p:clrMapOvr>
  <p:transition spd="slow">
    <p:push dir="u"/>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6" y="838200"/>
            <a:ext cx="8353425" cy="3600450"/>
          </a:xfrm>
        </p:spPr>
        <p:txBody>
          <a:bodyPr/>
          <a:lstStyle>
            <a:lvl1pPr>
              <a:buClr>
                <a:schemeClr val="accent6"/>
              </a:buClr>
              <a:buFont typeface="Arial" pitchFamily="34" charset="0"/>
              <a:buChar char="•"/>
              <a:defRPr sz="2000">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00">
                <a:solidFill>
                  <a:schemeClr val="tx1">
                    <a:lumMod val="75000"/>
                  </a:schemeClr>
                </a:solidFill>
                <a:latin typeface="Arial" pitchFamily="34" charset="0"/>
                <a:cs typeface="Arial" pitchFamily="34" charset="0"/>
              </a:defRPr>
            </a:lvl3pPr>
            <a:lvl4pPr>
              <a:buClr>
                <a:schemeClr val="accent6"/>
              </a:buClr>
              <a:defRPr sz="1400">
                <a:solidFill>
                  <a:schemeClr val="tx1">
                    <a:lumMod val="75000"/>
                  </a:schemeClr>
                </a:solidFill>
                <a:latin typeface="Arial" pitchFamily="34" charset="0"/>
                <a:cs typeface="Arial" pitchFamily="34" charset="0"/>
              </a:defRPr>
            </a:lvl4pPr>
            <a:lvl5pPr>
              <a:buClr>
                <a:schemeClr val="accent6"/>
              </a:buClr>
              <a:defRPr sz="14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9776865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0950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717214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6" y="838200"/>
            <a:ext cx="8353425" cy="3600450"/>
          </a:xfrm>
        </p:spPr>
        <p:txBody>
          <a:bodyPr/>
          <a:lstStyle>
            <a:lvl1pPr>
              <a:buClr>
                <a:schemeClr val="accent6"/>
              </a:buClr>
              <a:buFont typeface="Arial" pitchFamily="34" charset="0"/>
              <a:buChar char="•"/>
              <a:defRPr sz="2000">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00">
                <a:solidFill>
                  <a:schemeClr val="tx1">
                    <a:lumMod val="75000"/>
                  </a:schemeClr>
                </a:solidFill>
                <a:latin typeface="Arial" pitchFamily="34" charset="0"/>
                <a:cs typeface="Arial" pitchFamily="34" charset="0"/>
              </a:defRPr>
            </a:lvl3pPr>
            <a:lvl4pPr>
              <a:buClr>
                <a:schemeClr val="accent6"/>
              </a:buClr>
              <a:defRPr sz="1400">
                <a:solidFill>
                  <a:schemeClr val="tx1">
                    <a:lumMod val="75000"/>
                  </a:schemeClr>
                </a:solidFill>
                <a:latin typeface="Arial" pitchFamily="34" charset="0"/>
                <a:cs typeface="Arial" pitchFamily="34" charset="0"/>
              </a:defRPr>
            </a:lvl4pPr>
            <a:lvl5pPr>
              <a:buClr>
                <a:schemeClr val="accent6"/>
              </a:buClr>
              <a:defRPr sz="14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333376" y="190748"/>
            <a:ext cx="8353425" cy="514350"/>
          </a:xfrm>
          <a:prstGeom prst="rect">
            <a:avLst/>
          </a:prstGeom>
          <a:noFill/>
          <a:ln w="9525">
            <a:noFill/>
            <a:miter lim="800000"/>
            <a:headEnd/>
            <a:tailEnd/>
          </a:ln>
        </p:spPr>
        <p:txBody>
          <a:bodyPr vert="horz" wrap="square" lIns="91380" tIns="45690" rIns="91380" bIns="4569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10024990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79" y="190748"/>
            <a:ext cx="8353425" cy="514350"/>
          </a:xfrm>
          <a:prstGeom prst="rect">
            <a:avLst/>
          </a:prstGeom>
          <a:noFill/>
          <a:ln w="9525">
            <a:noFill/>
            <a:miter lim="800000"/>
            <a:headEnd/>
            <a:tailEnd/>
          </a:ln>
        </p:spPr>
        <p:txBody>
          <a:bodyPr vert="horz" wrap="square" lIns="243607" tIns="121806" rIns="243607" bIns="1218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44471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57250"/>
            <a:ext cx="4038600" cy="3600450"/>
          </a:xfrm>
        </p:spPr>
        <p:txBody>
          <a:bodyPr/>
          <a:lstStyle>
            <a:lvl1pPr>
              <a:defRPr sz="2438">
                <a:latin typeface="Arial" pitchFamily="34" charset="0"/>
                <a:cs typeface="Arial" pitchFamily="34" charset="0"/>
              </a:defRPr>
            </a:lvl1pPr>
            <a:lvl2pPr>
              <a:defRPr sz="1988">
                <a:latin typeface="Arial" pitchFamily="34" charset="0"/>
                <a:cs typeface="Arial" pitchFamily="34" charset="0"/>
              </a:defRPr>
            </a:lvl2pPr>
            <a:lvl3pPr>
              <a:defRPr sz="1763">
                <a:latin typeface="Arial" pitchFamily="34" charset="0"/>
                <a:cs typeface="Arial" pitchFamily="34" charset="0"/>
              </a:defRPr>
            </a:lvl3pPr>
            <a:lvl4pPr>
              <a:defRPr sz="1613">
                <a:latin typeface="Arial" pitchFamily="34" charset="0"/>
                <a:cs typeface="Arial" pitchFamily="34" charset="0"/>
              </a:defRPr>
            </a:lvl4pPr>
            <a:lvl5pPr>
              <a:defRPr sz="1613">
                <a:latin typeface="Arial" pitchFamily="34" charset="0"/>
                <a:cs typeface="Arial" pitchFamily="34" charset="0"/>
              </a:defRPr>
            </a:lvl5pPr>
            <a:lvl6pPr>
              <a:defRPr sz="1763"/>
            </a:lvl6pPr>
            <a:lvl7pPr>
              <a:defRPr sz="1763"/>
            </a:lvl7pPr>
            <a:lvl8pPr>
              <a:defRPr sz="1763"/>
            </a:lvl8pPr>
            <a:lvl9pPr>
              <a:defRPr sz="176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857250"/>
            <a:ext cx="4038600" cy="3600450"/>
          </a:xfrm>
        </p:spPr>
        <p:txBody>
          <a:bodyPr/>
          <a:lstStyle>
            <a:lvl1pPr>
              <a:defRPr sz="2775">
                <a:latin typeface="Arial" pitchFamily="34" charset="0"/>
                <a:cs typeface="Arial" pitchFamily="34" charset="0"/>
              </a:defRPr>
            </a:lvl1pPr>
            <a:lvl2pPr>
              <a:defRPr sz="2438">
                <a:latin typeface="Arial" pitchFamily="34" charset="0"/>
                <a:cs typeface="Arial" pitchFamily="34" charset="0"/>
              </a:defRPr>
            </a:lvl2pPr>
            <a:lvl3pPr>
              <a:defRPr sz="1988">
                <a:latin typeface="Arial" pitchFamily="34" charset="0"/>
                <a:cs typeface="Arial" pitchFamily="34" charset="0"/>
              </a:defRPr>
            </a:lvl3pPr>
            <a:lvl4pPr>
              <a:defRPr sz="1763">
                <a:latin typeface="Arial" pitchFamily="34" charset="0"/>
                <a:cs typeface="Arial" pitchFamily="34" charset="0"/>
              </a:defRPr>
            </a:lvl4pPr>
            <a:lvl5pPr>
              <a:defRPr sz="1763">
                <a:latin typeface="Arial" pitchFamily="34" charset="0"/>
                <a:cs typeface="Arial" pitchFamily="34" charset="0"/>
              </a:defRPr>
            </a:lvl5pPr>
            <a:lvl6pPr>
              <a:defRPr sz="1763"/>
            </a:lvl6pPr>
            <a:lvl7pPr>
              <a:defRPr sz="1763"/>
            </a:lvl7pPr>
            <a:lvl8pPr>
              <a:defRPr sz="1763"/>
            </a:lvl8pPr>
            <a:lvl9pPr>
              <a:defRPr sz="1763"/>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p:nvPr>
        </p:nvSpPr>
        <p:spPr>
          <a:xfrm>
            <a:off x="457200" y="57155"/>
            <a:ext cx="8229600" cy="514350"/>
          </a:xfrm>
        </p:spPr>
        <p:txBody>
          <a:bodyPr/>
          <a:lstStyle>
            <a:lvl1pPr algn="l">
              <a:defRPr sz="2775" b="1" baseline="0">
                <a:solidFill>
                  <a:schemeClr val="accent4"/>
                </a:solidFill>
                <a:latin typeface="Arial" pitchFamily="34" charset="0"/>
              </a:defRPr>
            </a:lvl1pPr>
          </a:lstStyle>
          <a:p>
            <a:r>
              <a:rPr lang="en-US" dirty="0" smtClean="0"/>
              <a:t>Click to edit Master title style</a:t>
            </a:r>
            <a:endParaRPr lang="en-US" dirty="0"/>
          </a:p>
        </p:txBody>
      </p:sp>
      <p:sp>
        <p:nvSpPr>
          <p:cNvPr id="10" name="TextBox 9"/>
          <p:cNvSpPr txBox="1"/>
          <p:nvPr/>
        </p:nvSpPr>
        <p:spPr>
          <a:xfrm>
            <a:off x="3404944" y="4800603"/>
            <a:ext cx="2352675" cy="219186"/>
          </a:xfrm>
          <a:prstGeom prst="rect">
            <a:avLst/>
          </a:prstGeom>
          <a:noFill/>
        </p:spPr>
        <p:txBody>
          <a:bodyPr wrap="square" lIns="91335" tIns="45668" rIns="91335" bIns="45668">
            <a:spAutoFit/>
          </a:bodyPr>
          <a:lstStyle/>
          <a:p>
            <a:pPr algn="ctr" defTabSz="683741">
              <a:defRPr/>
            </a:pPr>
            <a:r>
              <a:rPr lang="en-US" sz="825" dirty="0">
                <a:solidFill>
                  <a:prstClr val="white"/>
                </a:solidFill>
                <a:latin typeface="Calibri"/>
                <a:cs typeface="Arial" pitchFamily="34" charset="0"/>
              </a:rPr>
              <a:t>© </a:t>
            </a:r>
            <a:r>
              <a:rPr lang="en-US" sz="825" dirty="0" smtClean="0">
                <a:solidFill>
                  <a:prstClr val="white"/>
                </a:solidFill>
                <a:latin typeface="Calibri"/>
                <a:cs typeface="Arial" pitchFamily="34" charset="0"/>
              </a:rPr>
              <a:t>2014 </a:t>
            </a:r>
            <a:r>
              <a:rPr lang="en-US" sz="825" dirty="0">
                <a:solidFill>
                  <a:prstClr val="white"/>
                </a:solidFill>
                <a:latin typeface="Calibri"/>
                <a:cs typeface="Arial" pitchFamily="34" charset="0"/>
              </a:rPr>
              <a:t>Overland Storage, Inc</a:t>
            </a:r>
            <a:r>
              <a:rPr lang="en-US" sz="825" dirty="0" smtClean="0">
                <a:solidFill>
                  <a:prstClr val="white"/>
                </a:solidFill>
                <a:latin typeface="Calibri"/>
                <a:cs typeface="Arial" pitchFamily="34" charset="0"/>
              </a:rPr>
              <a:t>.</a:t>
            </a:r>
          </a:p>
        </p:txBody>
      </p:sp>
    </p:spTree>
    <p:extLst>
      <p:ext uri="{BB962C8B-B14F-4D97-AF65-F5344CB8AC3E}">
        <p14:creationId xmlns:p14="http://schemas.microsoft.com/office/powerpoint/2010/main" val="3978480104"/>
      </p:ext>
    </p:extLst>
  </p:cSld>
  <p:clrMapOvr>
    <a:masterClrMapping/>
  </p:clrMapOvr>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6310079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6" y="838200"/>
            <a:ext cx="8353425" cy="3600450"/>
          </a:xfrm>
        </p:spPr>
        <p:txBody>
          <a:bodyPr/>
          <a:lstStyle>
            <a:lvl1pPr>
              <a:buClr>
                <a:schemeClr val="accent6"/>
              </a:buClr>
              <a:buFont typeface="Arial" pitchFamily="34" charset="0"/>
              <a:buChar char="•"/>
              <a:defRPr sz="2000">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00">
                <a:solidFill>
                  <a:schemeClr val="tx1">
                    <a:lumMod val="75000"/>
                  </a:schemeClr>
                </a:solidFill>
                <a:latin typeface="Arial" pitchFamily="34" charset="0"/>
                <a:cs typeface="Arial" pitchFamily="34" charset="0"/>
              </a:defRPr>
            </a:lvl3pPr>
            <a:lvl4pPr>
              <a:buClr>
                <a:schemeClr val="accent6"/>
              </a:buClr>
              <a:defRPr sz="1400">
                <a:solidFill>
                  <a:schemeClr val="tx1">
                    <a:lumMod val="75000"/>
                  </a:schemeClr>
                </a:solidFill>
                <a:latin typeface="Arial" pitchFamily="34" charset="0"/>
                <a:cs typeface="Arial" pitchFamily="34" charset="0"/>
              </a:defRPr>
            </a:lvl4pPr>
            <a:lvl5pPr>
              <a:buClr>
                <a:schemeClr val="accent6"/>
              </a:buClr>
              <a:defRPr sz="14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2609204"/>
      </p:ext>
    </p:extLst>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Oval 6"/>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9" name="Action Button: Forward or Next 8">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Rectangle 9">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3570446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1" hasCustomPrompt="1"/>
          </p:nvPr>
        </p:nvSpPr>
        <p:spPr>
          <a:xfrm>
            <a:off x="3761820" y="1096788"/>
            <a:ext cx="1615087" cy="2862413"/>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119974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1" hasCustomPrompt="1"/>
          </p:nvPr>
        </p:nvSpPr>
        <p:spPr>
          <a:xfrm>
            <a:off x="432227"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2" hasCustomPrompt="1"/>
          </p:nvPr>
        </p:nvSpPr>
        <p:spPr>
          <a:xfrm>
            <a:off x="1798065"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3" hasCustomPrompt="1"/>
          </p:nvPr>
        </p:nvSpPr>
        <p:spPr>
          <a:xfrm>
            <a:off x="3163901"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4" hasCustomPrompt="1"/>
          </p:nvPr>
        </p:nvSpPr>
        <p:spPr>
          <a:xfrm>
            <a:off x="4529739"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5" hasCustomPrompt="1"/>
          </p:nvPr>
        </p:nvSpPr>
        <p:spPr>
          <a:xfrm>
            <a:off x="5895575"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6" hasCustomPrompt="1"/>
          </p:nvPr>
        </p:nvSpPr>
        <p:spPr>
          <a:xfrm>
            <a:off x="7261413" y="1406182"/>
            <a:ext cx="1365837" cy="13658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099210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1417705" y="1429230"/>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96737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1094975" y="1429230"/>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2948749" y="1429230"/>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4802522" y="1429230"/>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6656295" y="1429230"/>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77546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835642" y="1440759"/>
            <a:ext cx="2305210" cy="1867220"/>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1" hasCustomPrompt="1"/>
          </p:nvPr>
        </p:nvSpPr>
        <p:spPr>
          <a:xfrm>
            <a:off x="3400189" y="1440759"/>
            <a:ext cx="2305210" cy="1867220"/>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2" hasCustomPrompt="1"/>
          </p:nvPr>
        </p:nvSpPr>
        <p:spPr>
          <a:xfrm>
            <a:off x="5964736" y="1440759"/>
            <a:ext cx="2305210" cy="1867220"/>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588595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1214001" y="799061"/>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3067775" y="799061"/>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4921548" y="799061"/>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6775321" y="799061"/>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1214001" y="2752729"/>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5" hasCustomPrompt="1"/>
          </p:nvPr>
        </p:nvSpPr>
        <p:spPr>
          <a:xfrm>
            <a:off x="3067775" y="2752729"/>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10" name="Picture Placeholder 2"/>
          <p:cNvSpPr>
            <a:spLocks noGrp="1"/>
          </p:cNvSpPr>
          <p:nvPr>
            <p:ph type="pic" sz="quarter" idx="16" hasCustomPrompt="1"/>
          </p:nvPr>
        </p:nvSpPr>
        <p:spPr>
          <a:xfrm>
            <a:off x="4921548" y="2752729"/>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11" name="Picture Placeholder 2"/>
          <p:cNvSpPr>
            <a:spLocks noGrp="1"/>
          </p:cNvSpPr>
          <p:nvPr>
            <p:ph type="pic" sz="quarter" idx="17" hasCustomPrompt="1"/>
          </p:nvPr>
        </p:nvSpPr>
        <p:spPr>
          <a:xfrm>
            <a:off x="6775321" y="2752729"/>
            <a:ext cx="1133554" cy="1133554"/>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813672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1214001" y="799061"/>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3067775" y="799061"/>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4921548" y="799061"/>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6775321" y="799061"/>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1214001" y="2752729"/>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9" name="Picture Placeholder 2"/>
          <p:cNvSpPr>
            <a:spLocks noGrp="1"/>
          </p:cNvSpPr>
          <p:nvPr>
            <p:ph type="pic" sz="quarter" idx="15" hasCustomPrompt="1"/>
          </p:nvPr>
        </p:nvSpPr>
        <p:spPr>
          <a:xfrm>
            <a:off x="3067775" y="2752729"/>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10" name="Picture Placeholder 2"/>
          <p:cNvSpPr>
            <a:spLocks noGrp="1"/>
          </p:cNvSpPr>
          <p:nvPr>
            <p:ph type="pic" sz="quarter" idx="16" hasCustomPrompt="1"/>
          </p:nvPr>
        </p:nvSpPr>
        <p:spPr>
          <a:xfrm>
            <a:off x="4921548" y="2752729"/>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11" name="Picture Placeholder 2"/>
          <p:cNvSpPr>
            <a:spLocks noGrp="1"/>
          </p:cNvSpPr>
          <p:nvPr>
            <p:ph type="pic" sz="quarter" idx="17" hasCustomPrompt="1"/>
          </p:nvPr>
        </p:nvSpPr>
        <p:spPr>
          <a:xfrm>
            <a:off x="6775321" y="2752729"/>
            <a:ext cx="1133554" cy="1133554"/>
          </a:xfrm>
          <a:prstGeom prst="rect">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41796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1198709" y="1342785"/>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Picture Placeholder 2"/>
          <p:cNvSpPr>
            <a:spLocks noGrp="1"/>
          </p:cNvSpPr>
          <p:nvPr>
            <p:ph type="pic" sz="quarter" idx="11" hasCustomPrompt="1"/>
          </p:nvPr>
        </p:nvSpPr>
        <p:spPr>
          <a:xfrm>
            <a:off x="1198709" y="2973722"/>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4681498" y="1342785"/>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4681498" y="2973722"/>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456265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5" name="Picture Placeholder 2"/>
          <p:cNvSpPr>
            <a:spLocks noGrp="1"/>
          </p:cNvSpPr>
          <p:nvPr>
            <p:ph type="pic" sz="quarter" idx="12" hasCustomPrompt="1"/>
          </p:nvPr>
        </p:nvSpPr>
        <p:spPr>
          <a:xfrm flipH="1">
            <a:off x="3125912" y="0"/>
            <a:ext cx="6274615" cy="5149263"/>
          </a:xfrm>
          <a:prstGeom prst="parallelogram">
            <a:avLst>
              <a:gd name="adj" fmla="val 67282"/>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arallelogram 5"/>
          <p:cNvSpPr/>
          <p:nvPr userDrawn="1"/>
        </p:nvSpPr>
        <p:spPr>
          <a:xfrm flipV="1">
            <a:off x="1645344" y="3026658"/>
            <a:ext cx="2091978" cy="2122605"/>
          </a:xfrm>
          <a:prstGeom prst="parallelogram">
            <a:avLst>
              <a:gd name="adj" fmla="val 6715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7" name="Parallelogram 6"/>
          <p:cNvSpPr/>
          <p:nvPr userDrawn="1"/>
        </p:nvSpPr>
        <p:spPr>
          <a:xfrm flipV="1">
            <a:off x="2349752" y="3026658"/>
            <a:ext cx="2091978" cy="2122605"/>
          </a:xfrm>
          <a:prstGeom prst="parallelogram">
            <a:avLst>
              <a:gd name="adj" fmla="val 6715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8" name="Parallelogram 7"/>
          <p:cNvSpPr/>
          <p:nvPr userDrawn="1"/>
        </p:nvSpPr>
        <p:spPr>
          <a:xfrm flipV="1">
            <a:off x="3054162" y="3026658"/>
            <a:ext cx="2091978" cy="2122605"/>
          </a:xfrm>
          <a:prstGeom prst="parallelogram">
            <a:avLst>
              <a:gd name="adj" fmla="val 6715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Parallelogram 8"/>
          <p:cNvSpPr/>
          <p:nvPr userDrawn="1"/>
        </p:nvSpPr>
        <p:spPr>
          <a:xfrm flipV="1">
            <a:off x="3758573" y="3026658"/>
            <a:ext cx="2091978" cy="2122605"/>
          </a:xfrm>
          <a:prstGeom prst="parallelogram">
            <a:avLst>
              <a:gd name="adj" fmla="val 6715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Parallelogram 9"/>
          <p:cNvSpPr/>
          <p:nvPr userDrawn="1"/>
        </p:nvSpPr>
        <p:spPr>
          <a:xfrm flipV="1">
            <a:off x="4462983" y="3026658"/>
            <a:ext cx="2091978" cy="2122605"/>
          </a:xfrm>
          <a:prstGeom prst="parallelogram">
            <a:avLst>
              <a:gd name="adj" fmla="val 6715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Parallelogram 10"/>
          <p:cNvSpPr/>
          <p:nvPr userDrawn="1"/>
        </p:nvSpPr>
        <p:spPr>
          <a:xfrm flipV="1">
            <a:off x="931689" y="3026658"/>
            <a:ext cx="2091978" cy="2122605"/>
          </a:xfrm>
          <a:prstGeom prst="parallelogram">
            <a:avLst>
              <a:gd name="adj" fmla="val 67152"/>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4162034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76" y="190748"/>
            <a:ext cx="8353425" cy="514350"/>
          </a:xfrm>
          <a:prstGeom prst="rect">
            <a:avLst/>
          </a:prstGeom>
          <a:noFill/>
          <a:ln w="9525">
            <a:noFill/>
            <a:miter lim="800000"/>
            <a:headEnd/>
            <a:tailEnd/>
          </a:ln>
        </p:spPr>
        <p:txBody>
          <a:bodyPr vert="horz" wrap="square" lIns="91332" tIns="45666" rIns="91332" bIns="4566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17706101"/>
      </p:ext>
    </p:extLst>
  </p:cSld>
  <p:clrMapOvr>
    <a:masterClrMapping/>
  </p:clrMapOvr>
  <p:transition spd="slow">
    <p:push dir="u"/>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1" hasCustomPrompt="1"/>
          </p:nvPr>
        </p:nvSpPr>
        <p:spPr>
          <a:xfrm>
            <a:off x="2" y="1406179"/>
            <a:ext cx="3088982" cy="218418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2" hasCustomPrompt="1"/>
          </p:nvPr>
        </p:nvSpPr>
        <p:spPr>
          <a:xfrm>
            <a:off x="6055020" y="1406179"/>
            <a:ext cx="3088982" cy="218418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Rectangle 6"/>
          <p:cNvSpPr/>
          <p:nvPr userDrawn="1"/>
        </p:nvSpPr>
        <p:spPr>
          <a:xfrm>
            <a:off x="3088983" y="1406179"/>
            <a:ext cx="2966037" cy="2184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84599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1" hasCustomPrompt="1"/>
          </p:nvPr>
        </p:nvSpPr>
        <p:spPr>
          <a:xfrm>
            <a:off x="3" y="1406184"/>
            <a:ext cx="6177963" cy="2708621"/>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Rectangle 6"/>
          <p:cNvSpPr/>
          <p:nvPr userDrawn="1"/>
        </p:nvSpPr>
        <p:spPr>
          <a:xfrm>
            <a:off x="6177966" y="1406184"/>
            <a:ext cx="2966037" cy="27086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737784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4" name="Picture Placeholder 2"/>
          <p:cNvSpPr>
            <a:spLocks noGrp="1"/>
          </p:cNvSpPr>
          <p:nvPr>
            <p:ph type="pic" sz="quarter" idx="11" hasCustomPrompt="1"/>
          </p:nvPr>
        </p:nvSpPr>
        <p:spPr>
          <a:xfrm>
            <a:off x="0" y="0"/>
            <a:ext cx="4990780" cy="5143500"/>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Oval 6"/>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9" name="Action Button: Forward or Next 8">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Rectangle 9">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9592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1" hasCustomPrompt="1"/>
          </p:nvPr>
        </p:nvSpPr>
        <p:spPr>
          <a:xfrm>
            <a:off x="997005" y="1659752"/>
            <a:ext cx="2051638" cy="12102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2" hasCustomPrompt="1"/>
          </p:nvPr>
        </p:nvSpPr>
        <p:spPr>
          <a:xfrm>
            <a:off x="3581721" y="1659752"/>
            <a:ext cx="2051638" cy="12102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3" hasCustomPrompt="1"/>
          </p:nvPr>
        </p:nvSpPr>
        <p:spPr>
          <a:xfrm>
            <a:off x="6166438" y="1659752"/>
            <a:ext cx="2051638" cy="1210236"/>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41905507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5" name="Picture Placeholder 2"/>
          <p:cNvSpPr>
            <a:spLocks noGrp="1"/>
          </p:cNvSpPr>
          <p:nvPr>
            <p:ph type="pic" sz="quarter" idx="10" hasCustomPrompt="1"/>
          </p:nvPr>
        </p:nvSpPr>
        <p:spPr>
          <a:xfrm>
            <a:off x="1251656" y="2814108"/>
            <a:ext cx="528812" cy="528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6" name="Picture Placeholder 2"/>
          <p:cNvSpPr>
            <a:spLocks noGrp="1"/>
          </p:cNvSpPr>
          <p:nvPr>
            <p:ph type="pic" sz="quarter" idx="11" hasCustomPrompt="1"/>
          </p:nvPr>
        </p:nvSpPr>
        <p:spPr>
          <a:xfrm>
            <a:off x="3591445" y="2814108"/>
            <a:ext cx="528812" cy="528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2" hasCustomPrompt="1"/>
          </p:nvPr>
        </p:nvSpPr>
        <p:spPr>
          <a:xfrm>
            <a:off x="5931233" y="2814108"/>
            <a:ext cx="528812" cy="52881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397112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3872752" y="1342784"/>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444740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4" name="Picture Placeholder 2"/>
          <p:cNvSpPr>
            <a:spLocks noGrp="1"/>
          </p:cNvSpPr>
          <p:nvPr>
            <p:ph type="pic" sz="quarter" idx="10" hasCustomPrompt="1"/>
          </p:nvPr>
        </p:nvSpPr>
        <p:spPr>
          <a:xfrm>
            <a:off x="812588" y="875980"/>
            <a:ext cx="3238822" cy="323882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95234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5"/>
            <a:ext cx="9144000" cy="3302213"/>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4" name="Picture Placeholder 2"/>
          <p:cNvSpPr>
            <a:spLocks noGrp="1"/>
          </p:cNvSpPr>
          <p:nvPr>
            <p:ph type="pic" sz="quarter" idx="10" hasCustomPrompt="1"/>
          </p:nvPr>
        </p:nvSpPr>
        <p:spPr>
          <a:xfrm>
            <a:off x="3872752" y="1051752"/>
            <a:ext cx="1371600" cy="1371600"/>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31586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5"/>
            <a:ext cx="9144000" cy="3302213"/>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313962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0" y="0"/>
            <a:ext cx="4644998" cy="5143500"/>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Oval 6"/>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9" name="Action Button: Forward or Next 8">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Rectangle 9">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582881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3514725" y="4854179"/>
            <a:ext cx="2133600" cy="215444"/>
          </a:xfrm>
          <a:prstGeom prst="rect">
            <a:avLst/>
          </a:prstGeom>
          <a:noFill/>
        </p:spPr>
        <p:txBody>
          <a:bodyPr lIns="91332" tIns="45666" rIns="91332" bIns="45666">
            <a:spAutoFit/>
          </a:bodyPr>
          <a:lstStyle/>
          <a:p>
            <a:pPr algn="ctr" defTabSz="913347">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32" tIns="45666" rIns="91332" bIns="45666" anchor="b">
            <a:spAutoFit/>
          </a:bodyPr>
          <a:lstStyle/>
          <a:p>
            <a:pPr defTabSz="913347">
              <a:defRPr/>
            </a:pPr>
            <a:fld id="{20B0A04A-B8A3-428A-BC26-7F23AEE053E3}" type="slidenum">
              <a:rPr lang="en-US" sz="900" smtClean="0">
                <a:solidFill>
                  <a:srgbClr val="808080"/>
                </a:solidFill>
                <a:latin typeface="Arial" pitchFamily="34" charset="0"/>
                <a:cs typeface="Arial" pitchFamily="34" charset="0"/>
              </a:rPr>
              <a:pPr defTabSz="913347">
                <a:defRPr/>
              </a:pPr>
              <a:t>‹#›</a:t>
            </a:fld>
            <a:endParaRPr lang="en-US" sz="9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16763" y="4700293"/>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07193645"/>
      </p:ext>
    </p:extLst>
  </p:cSld>
  <p:clrMapOvr>
    <a:masterClrMapping/>
  </p:clrMapOvr>
  <p:transition spd="slow">
    <p:push dir="u"/>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4499004" y="0"/>
            <a:ext cx="4644998" cy="5143500"/>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Oval 6"/>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9" name="Action Button: Forward or Next 8">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Rectangle 9">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343194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0" y="1302444"/>
            <a:ext cx="9144000" cy="3475104"/>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2581971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4" name="Picture Placeholder 2"/>
          <p:cNvSpPr>
            <a:spLocks noGrp="1"/>
          </p:cNvSpPr>
          <p:nvPr>
            <p:ph type="pic" sz="quarter" idx="10" hasCustomPrompt="1"/>
          </p:nvPr>
        </p:nvSpPr>
        <p:spPr>
          <a:xfrm>
            <a:off x="0" y="1308207"/>
            <a:ext cx="9144000" cy="2040111"/>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Tree>
    <p:extLst>
      <p:ext uri="{BB962C8B-B14F-4D97-AF65-F5344CB8AC3E}">
        <p14:creationId xmlns:p14="http://schemas.microsoft.com/office/powerpoint/2010/main" val="1119003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3" name="Rectangle 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5" name="Rectangle 4"/>
          <p:cNvSpPr/>
          <p:nvPr userDrawn="1"/>
        </p:nvSpPr>
        <p:spPr>
          <a:xfrm>
            <a:off x="0" y="1308207"/>
            <a:ext cx="9144000" cy="3475104"/>
          </a:xfrm>
          <a:prstGeom prst="rect">
            <a:avLst/>
          </a:prstGeom>
          <a:solidFill>
            <a:srgbClr val="344152"/>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889067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3" name="Oval 2"/>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4"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5" name="Oval 4"/>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Action Button: Forward or Next 6">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8" name="Rectangle 7">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555765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0" y="2054520"/>
            <a:ext cx="9144000" cy="965307"/>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5"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Oval 5"/>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Action Button: Forward or Next 7">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Rectangle 8">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921246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2" name="Picture Placeholder 2"/>
          <p:cNvSpPr>
            <a:spLocks noGrp="1"/>
          </p:cNvSpPr>
          <p:nvPr>
            <p:ph type="pic" sz="quarter" idx="10" hasCustomPrompt="1"/>
          </p:nvPr>
        </p:nvSpPr>
        <p:spPr>
          <a:xfrm>
            <a:off x="0" y="-1"/>
            <a:ext cx="9144000" cy="2247580"/>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4" name="Oval 3"/>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5"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Oval 5"/>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Action Button: Forward or Next 7">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Rectangle 8">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3525584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530201" y="1404683"/>
            <a:ext cx="1700092" cy="2297785"/>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Rectangle 2"/>
          <p:cNvSpPr/>
          <p:nvPr userDrawn="1"/>
        </p:nvSpPr>
        <p:spPr>
          <a:xfrm>
            <a:off x="2230292" y="1404676"/>
            <a:ext cx="2022822" cy="229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7" name="Picture Placeholder 2"/>
          <p:cNvSpPr>
            <a:spLocks noGrp="1"/>
          </p:cNvSpPr>
          <p:nvPr>
            <p:ph type="pic" sz="quarter" idx="14" hasCustomPrompt="1"/>
          </p:nvPr>
        </p:nvSpPr>
        <p:spPr>
          <a:xfrm>
            <a:off x="4585449" y="1404683"/>
            <a:ext cx="1700092" cy="2297785"/>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Rectangle 7"/>
          <p:cNvSpPr/>
          <p:nvPr userDrawn="1"/>
        </p:nvSpPr>
        <p:spPr>
          <a:xfrm>
            <a:off x="6285539" y="1404676"/>
            <a:ext cx="2022822" cy="229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0" name="Rectangle 9"/>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4108878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530201" y="1404683"/>
            <a:ext cx="1700092" cy="2297785"/>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3" name="Rectangle 2"/>
          <p:cNvSpPr/>
          <p:nvPr userDrawn="1"/>
        </p:nvSpPr>
        <p:spPr>
          <a:xfrm>
            <a:off x="2230292" y="1404676"/>
            <a:ext cx="2022822" cy="229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7" name="Picture Placeholder 2"/>
          <p:cNvSpPr>
            <a:spLocks noGrp="1"/>
          </p:cNvSpPr>
          <p:nvPr>
            <p:ph type="pic" sz="quarter" idx="14" hasCustomPrompt="1"/>
          </p:nvPr>
        </p:nvSpPr>
        <p:spPr>
          <a:xfrm>
            <a:off x="4585449" y="1404683"/>
            <a:ext cx="1700092" cy="2297785"/>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Rectangle 7"/>
          <p:cNvSpPr/>
          <p:nvPr userDrawn="1"/>
        </p:nvSpPr>
        <p:spPr>
          <a:xfrm>
            <a:off x="6285539" y="1404676"/>
            <a:ext cx="2022822" cy="22977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0" name="Rectangle 9"/>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863825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Picture Placeholder 2"/>
          <p:cNvSpPr>
            <a:spLocks noGrp="1"/>
          </p:cNvSpPr>
          <p:nvPr>
            <p:ph type="pic" sz="quarter" idx="13" hasCustomPrompt="1"/>
          </p:nvPr>
        </p:nvSpPr>
        <p:spPr>
          <a:xfrm>
            <a:off x="0" y="1187189"/>
            <a:ext cx="9144000" cy="1976717"/>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8" name="Rectangle 7"/>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1024165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1"/>
            <a:ext cx="9144000" cy="44672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2451784"/>
            <a:ext cx="8037513" cy="665665"/>
          </a:xfrm>
        </p:spPr>
        <p:txBody>
          <a:bodyPr anchor="t"/>
          <a:lstStyle>
            <a:lvl1pPr algn="l">
              <a:defRPr sz="36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3514725" y="4854179"/>
            <a:ext cx="2133600" cy="215444"/>
          </a:xfrm>
          <a:prstGeom prst="rect">
            <a:avLst/>
          </a:prstGeom>
          <a:noFill/>
        </p:spPr>
        <p:txBody>
          <a:bodyPr lIns="91332" tIns="45666" rIns="91332" bIns="45666">
            <a:spAutoFit/>
          </a:bodyPr>
          <a:lstStyle/>
          <a:p>
            <a:pPr algn="ctr" defTabSz="913347">
              <a:defRPr/>
            </a:pPr>
            <a:r>
              <a:rPr lang="en-US" sz="8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333375" y="4700293"/>
            <a:ext cx="464296" cy="230832"/>
          </a:xfrm>
          <a:prstGeom prst="rect">
            <a:avLst/>
          </a:prstGeom>
          <a:noFill/>
        </p:spPr>
        <p:txBody>
          <a:bodyPr wrap="square" lIns="91332" tIns="45666" rIns="91332" bIns="45666" anchor="b">
            <a:spAutoFit/>
          </a:bodyPr>
          <a:lstStyle/>
          <a:p>
            <a:pPr defTabSz="913347">
              <a:defRPr/>
            </a:pPr>
            <a:fld id="{20B0A04A-B8A3-428A-BC26-7F23AEE053E3}" type="slidenum">
              <a:rPr lang="en-US" sz="900" smtClean="0">
                <a:solidFill>
                  <a:srgbClr val="808080"/>
                </a:solidFill>
                <a:latin typeface="Arial" pitchFamily="34" charset="0"/>
                <a:cs typeface="Arial" pitchFamily="34" charset="0"/>
              </a:rPr>
              <a:pPr defTabSz="913347">
                <a:defRPr/>
              </a:pPr>
              <a:t>‹#›</a:t>
            </a:fld>
            <a:endParaRPr lang="en-US" sz="9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016763" y="4700293"/>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68276776"/>
      </p:ext>
    </p:extLst>
  </p:cSld>
  <p:clrMapOvr>
    <a:masterClrMapping/>
  </p:clrMapOvr>
  <p:transition spd="slow">
    <p:push dir="u"/>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702006" y="1534627"/>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3326103" y="1534627"/>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5950201" y="1534627"/>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8653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702006" y="1298343"/>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3326103" y="1298343"/>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5950201" y="1298343"/>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7" name="그림 개체 틀 3"/>
          <p:cNvSpPr>
            <a:spLocks noGrp="1"/>
          </p:cNvSpPr>
          <p:nvPr>
            <p:ph type="pic" sz="quarter" idx="23" hasCustomPrompt="1"/>
          </p:nvPr>
        </p:nvSpPr>
        <p:spPr>
          <a:xfrm>
            <a:off x="702006" y="2865886"/>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3" name="그림 개체 틀 3"/>
          <p:cNvSpPr>
            <a:spLocks noGrp="1"/>
          </p:cNvSpPr>
          <p:nvPr>
            <p:ph type="pic" sz="quarter" idx="24" hasCustomPrompt="1"/>
          </p:nvPr>
        </p:nvSpPr>
        <p:spPr>
          <a:xfrm>
            <a:off x="3326103" y="2865886"/>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4" name="그림 개체 틀 3"/>
          <p:cNvSpPr>
            <a:spLocks noGrp="1"/>
          </p:cNvSpPr>
          <p:nvPr>
            <p:ph type="pic" sz="quarter" idx="25" hasCustomPrompt="1"/>
          </p:nvPr>
        </p:nvSpPr>
        <p:spPr>
          <a:xfrm>
            <a:off x="5950201" y="2865886"/>
            <a:ext cx="2443522" cy="1388888"/>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178270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702006" y="1534629"/>
            <a:ext cx="2443522" cy="221134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1" hasCustomPrompt="1"/>
          </p:nvPr>
        </p:nvSpPr>
        <p:spPr>
          <a:xfrm>
            <a:off x="3326103" y="1534629"/>
            <a:ext cx="2443522" cy="221134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2" hasCustomPrompt="1"/>
          </p:nvPr>
        </p:nvSpPr>
        <p:spPr>
          <a:xfrm>
            <a:off x="5950201" y="1534629"/>
            <a:ext cx="2443522" cy="221134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1078265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823031" y="1534626"/>
            <a:ext cx="3545345" cy="268391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7" name="그림 개체 틀 3"/>
          <p:cNvSpPr>
            <a:spLocks noGrp="1"/>
          </p:cNvSpPr>
          <p:nvPr>
            <p:ph type="pic" sz="quarter" idx="21" hasCustomPrompt="1"/>
          </p:nvPr>
        </p:nvSpPr>
        <p:spPr>
          <a:xfrm>
            <a:off x="4563234" y="1534626"/>
            <a:ext cx="3545345" cy="268391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3839990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823031" y="1534626"/>
            <a:ext cx="3545345" cy="268391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2168267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1766617" y="0"/>
            <a:ext cx="2980569" cy="3672146"/>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3089946" y="3828115"/>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2" hasCustomPrompt="1"/>
          </p:nvPr>
        </p:nvSpPr>
        <p:spPr>
          <a:xfrm>
            <a:off x="4394557" y="1527202"/>
            <a:ext cx="2945990" cy="3637568"/>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987" h="4850090">
                <a:moveTo>
                  <a:pt x="0" y="783771"/>
                </a:moveTo>
                <a:cubicBezTo>
                  <a:pt x="863655" y="899032"/>
                  <a:pt x="1143324" y="261257"/>
                  <a:pt x="1714986" y="0"/>
                </a:cubicBezTo>
                <a:lnTo>
                  <a:pt x="3927987" y="4834723"/>
                </a:lnTo>
                <a:lnTo>
                  <a:pt x="1828800" y="4850090"/>
                </a:ln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212186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8" name="Rectangle 7"/>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그림 개체 틀 3"/>
          <p:cNvSpPr>
            <a:spLocks noGrp="1"/>
          </p:cNvSpPr>
          <p:nvPr>
            <p:ph type="pic" sz="quarter" idx="20" hasCustomPrompt="1"/>
          </p:nvPr>
        </p:nvSpPr>
        <p:spPr>
          <a:xfrm>
            <a:off x="2807492" y="0"/>
            <a:ext cx="2980569" cy="3672146"/>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2943949" y="3720538"/>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24" hasCustomPrompt="1"/>
          </p:nvPr>
        </p:nvSpPr>
        <p:spPr>
          <a:xfrm>
            <a:off x="5414615" y="1527202"/>
            <a:ext cx="2945990" cy="3637568"/>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7987" h="4850090">
                <a:moveTo>
                  <a:pt x="0" y="783771"/>
                </a:moveTo>
                <a:cubicBezTo>
                  <a:pt x="571662" y="522514"/>
                  <a:pt x="1212480" y="991240"/>
                  <a:pt x="1714986" y="0"/>
                </a:cubicBezTo>
                <a:lnTo>
                  <a:pt x="3927987" y="4834723"/>
                </a:lnTo>
                <a:lnTo>
                  <a:pt x="1828800" y="4850090"/>
                </a:ln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5" hasCustomPrompt="1"/>
          </p:nvPr>
        </p:nvSpPr>
        <p:spPr>
          <a:xfrm>
            <a:off x="3706524" y="-1613647"/>
            <a:ext cx="2980569" cy="3672146"/>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092" h="4896195">
                <a:moveTo>
                  <a:pt x="0" y="0"/>
                </a:moveTo>
                <a:lnTo>
                  <a:pt x="2076136" y="0"/>
                </a:lnTo>
                <a:lnTo>
                  <a:pt x="3974092" y="4112424"/>
                </a:lnTo>
                <a:cubicBezTo>
                  <a:pt x="3504884" y="5080612"/>
                  <a:pt x="2820523" y="4634938"/>
                  <a:pt x="2243738" y="4896195"/>
                </a:cubicBezTo>
                <a:lnTo>
                  <a:pt x="0" y="0"/>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3" name="그림 개체 틀 3"/>
          <p:cNvSpPr>
            <a:spLocks noGrp="1"/>
          </p:cNvSpPr>
          <p:nvPr>
            <p:ph type="pic" sz="quarter" idx="26" hasCustomPrompt="1"/>
          </p:nvPr>
        </p:nvSpPr>
        <p:spPr>
          <a:xfrm>
            <a:off x="6336698" y="-14407"/>
            <a:ext cx="3136170" cy="5193584"/>
          </a:xfrm>
          <a:custGeom>
            <a:avLst/>
            <a:gdLst>
              <a:gd name="connsiteX0" fmla="*/ 0 w 1884035"/>
              <a:gd name="connsiteY0" fmla="*/ 0 h 5403342"/>
              <a:gd name="connsiteX1" fmla="*/ 1884035 w 1884035"/>
              <a:gd name="connsiteY1" fmla="*/ 0 h 5403342"/>
              <a:gd name="connsiteX2" fmla="*/ 1884035 w 1884035"/>
              <a:gd name="connsiteY2" fmla="*/ 5403342 h 5403342"/>
              <a:gd name="connsiteX3" fmla="*/ 0 w 1884035"/>
              <a:gd name="connsiteY3" fmla="*/ 5403342 h 5403342"/>
              <a:gd name="connsiteX4" fmla="*/ 0 w 1884035"/>
              <a:gd name="connsiteY4" fmla="*/ 0 h 5403342"/>
              <a:gd name="connsiteX0" fmla="*/ 0 w 3497682"/>
              <a:gd name="connsiteY0" fmla="*/ 0 h 5403342"/>
              <a:gd name="connsiteX1" fmla="*/ 1884035 w 3497682"/>
              <a:gd name="connsiteY1" fmla="*/ 0 h 5403342"/>
              <a:gd name="connsiteX2" fmla="*/ 3497682 w 3497682"/>
              <a:gd name="connsiteY2" fmla="*/ 4704095 h 5403342"/>
              <a:gd name="connsiteX3" fmla="*/ 0 w 3497682"/>
              <a:gd name="connsiteY3" fmla="*/ 5403342 h 5403342"/>
              <a:gd name="connsiteX4" fmla="*/ 0 w 3497682"/>
              <a:gd name="connsiteY4" fmla="*/ 0 h 5403342"/>
              <a:gd name="connsiteX0" fmla="*/ 0 w 3497682"/>
              <a:gd name="connsiteY0" fmla="*/ 0 h 5134400"/>
              <a:gd name="connsiteX1" fmla="*/ 1884035 w 3497682"/>
              <a:gd name="connsiteY1" fmla="*/ 0 h 5134400"/>
              <a:gd name="connsiteX2" fmla="*/ 3497682 w 3497682"/>
              <a:gd name="connsiteY2" fmla="*/ 4704095 h 5134400"/>
              <a:gd name="connsiteX3" fmla="*/ 1644383 w 3497682"/>
              <a:gd name="connsiteY3" fmla="*/ 5134400 h 5134400"/>
              <a:gd name="connsiteX4" fmla="*/ 0 w 3497682"/>
              <a:gd name="connsiteY4" fmla="*/ 0 h 5134400"/>
              <a:gd name="connsiteX0" fmla="*/ 0 w 3466946"/>
              <a:gd name="connsiteY0" fmla="*/ 0 h 5134400"/>
              <a:gd name="connsiteX1" fmla="*/ 1884035 w 3466946"/>
              <a:gd name="connsiteY1" fmla="*/ 0 h 5134400"/>
              <a:gd name="connsiteX2" fmla="*/ 3466946 w 3466946"/>
              <a:gd name="connsiteY2" fmla="*/ 4711779 h 5134400"/>
              <a:gd name="connsiteX3" fmla="*/ 1644383 w 3466946"/>
              <a:gd name="connsiteY3" fmla="*/ 5134400 h 5134400"/>
              <a:gd name="connsiteX4" fmla="*/ 0 w 3466946"/>
              <a:gd name="connsiteY4" fmla="*/ 0 h 5134400"/>
              <a:gd name="connsiteX0" fmla="*/ 0 w 3466946"/>
              <a:gd name="connsiteY0" fmla="*/ 0 h 4896195"/>
              <a:gd name="connsiteX1" fmla="*/ 1884035 w 3466946"/>
              <a:gd name="connsiteY1" fmla="*/ 0 h 4896195"/>
              <a:gd name="connsiteX2" fmla="*/ 3466946 w 3466946"/>
              <a:gd name="connsiteY2" fmla="*/ 4711779 h 4896195"/>
              <a:gd name="connsiteX3" fmla="*/ 2243738 w 3466946"/>
              <a:gd name="connsiteY3" fmla="*/ 4896195 h 4896195"/>
              <a:gd name="connsiteX4" fmla="*/ 0 w 3466946"/>
              <a:gd name="connsiteY4" fmla="*/ 0 h 4896195"/>
              <a:gd name="connsiteX0" fmla="*/ 0 w 3974092"/>
              <a:gd name="connsiteY0" fmla="*/ 0 h 4896195"/>
              <a:gd name="connsiteX1" fmla="*/ 1884035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974092"/>
              <a:gd name="connsiteY0" fmla="*/ 0 h 4896195"/>
              <a:gd name="connsiteX1" fmla="*/ 2076136 w 3974092"/>
              <a:gd name="connsiteY1" fmla="*/ 0 h 4896195"/>
              <a:gd name="connsiteX2" fmla="*/ 3974092 w 3974092"/>
              <a:gd name="connsiteY2" fmla="*/ 4112424 h 4896195"/>
              <a:gd name="connsiteX3" fmla="*/ 2243738 w 3974092"/>
              <a:gd name="connsiteY3" fmla="*/ 4896195 h 4896195"/>
              <a:gd name="connsiteX4" fmla="*/ 0 w 3974092"/>
              <a:gd name="connsiteY4" fmla="*/ 0 h 4896195"/>
              <a:gd name="connsiteX0" fmla="*/ 0 w 3643678"/>
              <a:gd name="connsiteY0" fmla="*/ 437990 h 4896195"/>
              <a:gd name="connsiteX1" fmla="*/ 1745722 w 3643678"/>
              <a:gd name="connsiteY1" fmla="*/ 0 h 4896195"/>
              <a:gd name="connsiteX2" fmla="*/ 3643678 w 3643678"/>
              <a:gd name="connsiteY2" fmla="*/ 4112424 h 4896195"/>
              <a:gd name="connsiteX3" fmla="*/ 1913324 w 3643678"/>
              <a:gd name="connsiteY3" fmla="*/ 4896195 h 4896195"/>
              <a:gd name="connsiteX4" fmla="*/ 0 w 3643678"/>
              <a:gd name="connsiteY4" fmla="*/ 437990 h 4896195"/>
              <a:gd name="connsiteX0" fmla="*/ 0 w 3828095"/>
              <a:gd name="connsiteY0" fmla="*/ 245889 h 4896195"/>
              <a:gd name="connsiteX1" fmla="*/ 1930139 w 3828095"/>
              <a:gd name="connsiteY1" fmla="*/ 0 h 4896195"/>
              <a:gd name="connsiteX2" fmla="*/ 3828095 w 3828095"/>
              <a:gd name="connsiteY2" fmla="*/ 4112424 h 4896195"/>
              <a:gd name="connsiteX3" fmla="*/ 2097741 w 3828095"/>
              <a:gd name="connsiteY3" fmla="*/ 4896195 h 4896195"/>
              <a:gd name="connsiteX4" fmla="*/ 0 w 3828095"/>
              <a:gd name="connsiteY4" fmla="*/ 245889 h 4896195"/>
              <a:gd name="connsiteX0" fmla="*/ 0 w 3828095"/>
              <a:gd name="connsiteY0" fmla="*/ 783771 h 5434077"/>
              <a:gd name="connsiteX1" fmla="*/ 1714986 w 3828095"/>
              <a:gd name="connsiteY1" fmla="*/ 0 h 5434077"/>
              <a:gd name="connsiteX2" fmla="*/ 3828095 w 3828095"/>
              <a:gd name="connsiteY2" fmla="*/ 4650306 h 5434077"/>
              <a:gd name="connsiteX3" fmla="*/ 2097741 w 3828095"/>
              <a:gd name="connsiteY3" fmla="*/ 5434077 h 5434077"/>
              <a:gd name="connsiteX4" fmla="*/ 0 w 3828095"/>
              <a:gd name="connsiteY4" fmla="*/ 783771 h 5434077"/>
              <a:gd name="connsiteX0" fmla="*/ 0 w 3927987"/>
              <a:gd name="connsiteY0" fmla="*/ 783771 h 5434077"/>
              <a:gd name="connsiteX1" fmla="*/ 1714986 w 3927987"/>
              <a:gd name="connsiteY1" fmla="*/ 0 h 5434077"/>
              <a:gd name="connsiteX2" fmla="*/ 3927987 w 3927987"/>
              <a:gd name="connsiteY2" fmla="*/ 4834723 h 5434077"/>
              <a:gd name="connsiteX3" fmla="*/ 2097741 w 3927987"/>
              <a:gd name="connsiteY3" fmla="*/ 5434077 h 5434077"/>
              <a:gd name="connsiteX4" fmla="*/ 0 w 3927987"/>
              <a:gd name="connsiteY4" fmla="*/ 783771 h 5434077"/>
              <a:gd name="connsiteX0" fmla="*/ 0 w 3927987"/>
              <a:gd name="connsiteY0" fmla="*/ 783771 h 4850090"/>
              <a:gd name="connsiteX1" fmla="*/ 1714986 w 3927987"/>
              <a:gd name="connsiteY1" fmla="*/ 0 h 4850090"/>
              <a:gd name="connsiteX2" fmla="*/ 3927987 w 3927987"/>
              <a:gd name="connsiteY2" fmla="*/ 4834723 h 4850090"/>
              <a:gd name="connsiteX3" fmla="*/ 1828800 w 3927987"/>
              <a:gd name="connsiteY3" fmla="*/ 4850090 h 4850090"/>
              <a:gd name="connsiteX4" fmla="*/ 0 w 3927987"/>
              <a:gd name="connsiteY4" fmla="*/ 783771 h 4850090"/>
              <a:gd name="connsiteX0" fmla="*/ 0 w 3927987"/>
              <a:gd name="connsiteY0" fmla="*/ 783771 h 6924779"/>
              <a:gd name="connsiteX1" fmla="*/ 1714986 w 3927987"/>
              <a:gd name="connsiteY1" fmla="*/ 0 h 6924779"/>
              <a:gd name="connsiteX2" fmla="*/ 3927987 w 3927987"/>
              <a:gd name="connsiteY2" fmla="*/ 4834723 h 6924779"/>
              <a:gd name="connsiteX3" fmla="*/ 2804672 w 3927987"/>
              <a:gd name="connsiteY3" fmla="*/ 6924779 h 6924779"/>
              <a:gd name="connsiteX4" fmla="*/ 0 w 3927987"/>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 name="connsiteX0" fmla="*/ 0 w 4181560"/>
              <a:gd name="connsiteY0" fmla="*/ 783771 h 6924779"/>
              <a:gd name="connsiteX1" fmla="*/ 1714986 w 4181560"/>
              <a:gd name="connsiteY1" fmla="*/ 0 h 6924779"/>
              <a:gd name="connsiteX2" fmla="*/ 4181560 w 4181560"/>
              <a:gd name="connsiteY2" fmla="*/ 5364921 h 6924779"/>
              <a:gd name="connsiteX3" fmla="*/ 2804672 w 4181560"/>
              <a:gd name="connsiteY3" fmla="*/ 6924779 h 6924779"/>
              <a:gd name="connsiteX4" fmla="*/ 0 w 4181560"/>
              <a:gd name="connsiteY4" fmla="*/ 783771 h 6924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560" h="6924779">
                <a:moveTo>
                  <a:pt x="0" y="783771"/>
                </a:moveTo>
                <a:lnTo>
                  <a:pt x="1714986" y="0"/>
                </a:lnTo>
                <a:lnTo>
                  <a:pt x="4181560" y="5364921"/>
                </a:lnTo>
                <a:cubicBezTo>
                  <a:pt x="2669885" y="5200995"/>
                  <a:pt x="3263635" y="6404826"/>
                  <a:pt x="2804672" y="6924779"/>
                </a:cubicBezTo>
                <a:lnTo>
                  <a:pt x="0" y="783771"/>
                </a:lnTo>
                <a:close/>
              </a:path>
            </a:pathLst>
          </a:cu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Tree>
    <p:extLst>
      <p:ext uri="{BB962C8B-B14F-4D97-AF65-F5344CB8AC3E}">
        <p14:creationId xmlns:p14="http://schemas.microsoft.com/office/powerpoint/2010/main" val="3107274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10" name="그림 개체 틀 3"/>
          <p:cNvSpPr>
            <a:spLocks noGrp="1"/>
          </p:cNvSpPr>
          <p:nvPr>
            <p:ph type="pic" sz="quarter" idx="20" hasCustomPrompt="1"/>
          </p:nvPr>
        </p:nvSpPr>
        <p:spPr>
          <a:xfrm>
            <a:off x="3" y="1332923"/>
            <a:ext cx="1826878" cy="16177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9" name="Rectangle 8"/>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7" name="그림 개체 틀 3"/>
          <p:cNvSpPr>
            <a:spLocks noGrp="1"/>
          </p:cNvSpPr>
          <p:nvPr>
            <p:ph type="pic" sz="quarter" idx="21" hasCustomPrompt="1"/>
          </p:nvPr>
        </p:nvSpPr>
        <p:spPr>
          <a:xfrm>
            <a:off x="1826882" y="2950674"/>
            <a:ext cx="1826878" cy="16177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8" name="그림 개체 틀 3"/>
          <p:cNvSpPr>
            <a:spLocks noGrp="1"/>
          </p:cNvSpPr>
          <p:nvPr>
            <p:ph type="pic" sz="quarter" idx="22" hasCustomPrompt="1"/>
          </p:nvPr>
        </p:nvSpPr>
        <p:spPr>
          <a:xfrm>
            <a:off x="3653760" y="1332923"/>
            <a:ext cx="1826878" cy="16177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9" name="그림 개체 틀 3"/>
          <p:cNvSpPr>
            <a:spLocks noGrp="1"/>
          </p:cNvSpPr>
          <p:nvPr>
            <p:ph type="pic" sz="quarter" idx="23" hasCustomPrompt="1"/>
          </p:nvPr>
        </p:nvSpPr>
        <p:spPr>
          <a:xfrm>
            <a:off x="5480639" y="2950674"/>
            <a:ext cx="1826878" cy="16177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20" name="그림 개체 틀 3"/>
          <p:cNvSpPr>
            <a:spLocks noGrp="1"/>
          </p:cNvSpPr>
          <p:nvPr>
            <p:ph type="pic" sz="quarter" idx="24" hasCustomPrompt="1"/>
          </p:nvPr>
        </p:nvSpPr>
        <p:spPr>
          <a:xfrm>
            <a:off x="7307517" y="1332923"/>
            <a:ext cx="1826878" cy="161775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2" name="Rectangle 1"/>
          <p:cNvSpPr/>
          <p:nvPr userDrawn="1"/>
        </p:nvSpPr>
        <p:spPr>
          <a:xfrm>
            <a:off x="1826882" y="1332923"/>
            <a:ext cx="1826878" cy="161775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1" name="Rectangle 20"/>
          <p:cNvSpPr/>
          <p:nvPr userDrawn="1"/>
        </p:nvSpPr>
        <p:spPr>
          <a:xfrm>
            <a:off x="5480639" y="1332923"/>
            <a:ext cx="1826878" cy="1617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2" name="Rectangle 21"/>
          <p:cNvSpPr/>
          <p:nvPr userDrawn="1"/>
        </p:nvSpPr>
        <p:spPr>
          <a:xfrm>
            <a:off x="3653760" y="2950673"/>
            <a:ext cx="1826878" cy="16177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3" name="Rectangle 22"/>
          <p:cNvSpPr/>
          <p:nvPr userDrawn="1"/>
        </p:nvSpPr>
        <p:spPr>
          <a:xfrm>
            <a:off x="2" y="2950673"/>
            <a:ext cx="1826878" cy="1617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4" name="Rectangle 23"/>
          <p:cNvSpPr/>
          <p:nvPr userDrawn="1"/>
        </p:nvSpPr>
        <p:spPr>
          <a:xfrm>
            <a:off x="7307517" y="2950673"/>
            <a:ext cx="1826878" cy="1617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77955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9_Title Slide">
    <p:spTree>
      <p:nvGrpSpPr>
        <p:cNvPr id="1" name=""/>
        <p:cNvGrpSpPr/>
        <p:nvPr/>
      </p:nvGrpSpPr>
      <p:grpSpPr>
        <a:xfrm>
          <a:off x="0" y="0"/>
          <a:ext cx="0" cy="0"/>
          <a:chOff x="0" y="0"/>
          <a:chExt cx="0" cy="0"/>
        </a:xfrm>
      </p:grpSpPr>
      <p:sp>
        <p:nvSpPr>
          <p:cNvPr id="10" name="그림 개체 틀 3"/>
          <p:cNvSpPr>
            <a:spLocks noGrp="1"/>
          </p:cNvSpPr>
          <p:nvPr>
            <p:ph type="pic" sz="quarter" idx="18" hasCustomPrompt="1"/>
          </p:nvPr>
        </p:nvSpPr>
        <p:spPr>
          <a:xfrm>
            <a:off x="4280623" y="1148864"/>
            <a:ext cx="4246853" cy="175255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1" name="그림 개체 틀 3"/>
          <p:cNvSpPr>
            <a:spLocks noGrp="1"/>
          </p:cNvSpPr>
          <p:nvPr>
            <p:ph type="pic" sz="quarter" idx="19" hasCustomPrompt="1"/>
          </p:nvPr>
        </p:nvSpPr>
        <p:spPr>
          <a:xfrm>
            <a:off x="4280626" y="2967942"/>
            <a:ext cx="2783045" cy="135734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2" name="그림 개체 틀 3"/>
          <p:cNvSpPr>
            <a:spLocks noGrp="1"/>
          </p:cNvSpPr>
          <p:nvPr>
            <p:ph type="pic" sz="quarter" idx="20" hasCustomPrompt="1"/>
          </p:nvPr>
        </p:nvSpPr>
        <p:spPr>
          <a:xfrm>
            <a:off x="7121295" y="2967942"/>
            <a:ext cx="1406178" cy="135734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7"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3" name="Rectangle 12"/>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4070936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2_Title Slide">
    <p:spTree>
      <p:nvGrpSpPr>
        <p:cNvPr id="1" name=""/>
        <p:cNvGrpSpPr/>
        <p:nvPr/>
      </p:nvGrpSpPr>
      <p:grpSpPr>
        <a:xfrm>
          <a:off x="0" y="0"/>
          <a:ext cx="0" cy="0"/>
          <a:chOff x="0" y="0"/>
          <a:chExt cx="0" cy="0"/>
        </a:xfrm>
      </p:grpSpPr>
      <p:sp>
        <p:nvSpPr>
          <p:cNvPr id="7" name="그림 개체 틀 3"/>
          <p:cNvSpPr>
            <a:spLocks noGrp="1"/>
          </p:cNvSpPr>
          <p:nvPr>
            <p:ph type="pic" sz="quarter" idx="21" hasCustomPrompt="1"/>
          </p:nvPr>
        </p:nvSpPr>
        <p:spPr>
          <a:xfrm>
            <a:off x="4230064" y="1224756"/>
            <a:ext cx="2230291" cy="142212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그림 개체 틀 3"/>
          <p:cNvSpPr>
            <a:spLocks noGrp="1"/>
          </p:cNvSpPr>
          <p:nvPr>
            <p:ph type="pic" sz="quarter" idx="22" hasCustomPrompt="1"/>
          </p:nvPr>
        </p:nvSpPr>
        <p:spPr>
          <a:xfrm>
            <a:off x="4230064" y="2743194"/>
            <a:ext cx="2230291" cy="1422125"/>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6"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1" name="Rectangle 10"/>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1299851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562964"/>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1070813"/>
            <a:ext cx="9144000" cy="2541593"/>
          </a:xfr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5"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8" name="Rectangle 7"/>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463286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2"/>
          <p:cNvSpPr>
            <a:spLocks noGrp="1"/>
          </p:cNvSpPr>
          <p:nvPr>
            <p:ph type="pic" sz="quarter" idx="11" hasCustomPrompt="1"/>
          </p:nvPr>
        </p:nvSpPr>
        <p:spPr>
          <a:xfrm>
            <a:off x="631051" y="3394811"/>
            <a:ext cx="593592" cy="59359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7" name="Picture Placeholder 2"/>
          <p:cNvSpPr>
            <a:spLocks noGrp="1"/>
          </p:cNvSpPr>
          <p:nvPr>
            <p:ph type="pic" sz="quarter" idx="13" hasCustomPrompt="1"/>
          </p:nvPr>
        </p:nvSpPr>
        <p:spPr>
          <a:xfrm>
            <a:off x="3248174" y="3394811"/>
            <a:ext cx="593592" cy="59359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8" name="Picture Placeholder 2"/>
          <p:cNvSpPr>
            <a:spLocks noGrp="1"/>
          </p:cNvSpPr>
          <p:nvPr>
            <p:ph type="pic" sz="quarter" idx="14" hasCustomPrompt="1"/>
          </p:nvPr>
        </p:nvSpPr>
        <p:spPr>
          <a:xfrm>
            <a:off x="5865298" y="3394811"/>
            <a:ext cx="593592" cy="593592"/>
          </a:xfrm>
          <a:prstGeom prst="ellipse">
            <a:avLst/>
          </a:prstGeom>
          <a:pattFill prst="pct5">
            <a:fgClr>
              <a:schemeClr val="bg1">
                <a:lumMod val="65000"/>
              </a:schemeClr>
            </a:fgClr>
            <a:bgClr>
              <a:schemeClr val="bg1">
                <a:lumMod val="95000"/>
              </a:schemeClr>
            </a:bgClr>
          </a:pattFill>
        </p:spPr>
        <p:txBody>
          <a:bodyPr anchor="ctr">
            <a:normAutofit/>
          </a:bodyPr>
          <a:lstStyle>
            <a:lvl1pPr marL="0" indent="0" algn="ctr">
              <a:buNone/>
              <a:defRPr sz="1388" baseline="0">
                <a:latin typeface="Bebas Neue Regular" panose="00000500000000000000" pitchFamily="2" charset="0"/>
              </a:defRPr>
            </a:lvl1pPr>
          </a:lstStyle>
          <a:p>
            <a:r>
              <a:rPr lang="en-US" dirty="0" smtClean="0"/>
              <a:t>Insert Image</a:t>
            </a:r>
            <a:endParaRPr lang="en-US" dirty="0"/>
          </a:p>
        </p:txBody>
      </p:sp>
      <p:sp>
        <p:nvSpPr>
          <p:cNvPr id="11"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2" name="Rectangle 11"/>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 name="Rectangle 1"/>
          <p:cNvSpPr/>
          <p:nvPr userDrawn="1"/>
        </p:nvSpPr>
        <p:spPr>
          <a:xfrm>
            <a:off x="631054" y="1579070"/>
            <a:ext cx="2455048" cy="14753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3" name="Isosceles Triangle 2"/>
          <p:cNvSpPr/>
          <p:nvPr userDrawn="1"/>
        </p:nvSpPr>
        <p:spPr>
          <a:xfrm rot="5400000">
            <a:off x="754958" y="3065933"/>
            <a:ext cx="247811" cy="224759"/>
          </a:xfrm>
          <a:prstGeom prst="triangle">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3" name="Rectangle 12"/>
          <p:cNvSpPr/>
          <p:nvPr userDrawn="1"/>
        </p:nvSpPr>
        <p:spPr>
          <a:xfrm>
            <a:off x="3248176" y="1579070"/>
            <a:ext cx="2455048" cy="1475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4" name="Isosceles Triangle 13"/>
          <p:cNvSpPr/>
          <p:nvPr userDrawn="1"/>
        </p:nvSpPr>
        <p:spPr>
          <a:xfrm rot="5400000">
            <a:off x="3372081" y="3065933"/>
            <a:ext cx="247811" cy="224759"/>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7" name="Rectangle 16"/>
          <p:cNvSpPr/>
          <p:nvPr userDrawn="1"/>
        </p:nvSpPr>
        <p:spPr>
          <a:xfrm>
            <a:off x="5865299" y="1579070"/>
            <a:ext cx="2455048" cy="1475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8" name="Isosceles Triangle 17"/>
          <p:cNvSpPr/>
          <p:nvPr userDrawn="1"/>
        </p:nvSpPr>
        <p:spPr>
          <a:xfrm rot="5400000">
            <a:off x="5989205" y="3065933"/>
            <a:ext cx="247811" cy="224759"/>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412624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070812"/>
            <a:ext cx="9144000" cy="2153652"/>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7"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8" name="Rectangle 7"/>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9792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1_Title Slide">
    <p:spTree>
      <p:nvGrpSpPr>
        <p:cNvPr id="1" name=""/>
        <p:cNvGrpSpPr/>
        <p:nvPr/>
      </p:nvGrpSpPr>
      <p:grpSpPr>
        <a:xfrm>
          <a:off x="0" y="0"/>
          <a:ext cx="0" cy="0"/>
          <a:chOff x="0" y="0"/>
          <a:chExt cx="0" cy="0"/>
        </a:xfrm>
      </p:grpSpPr>
      <p:sp>
        <p:nvSpPr>
          <p:cNvPr id="6" name="그림 개체 틀 3"/>
          <p:cNvSpPr>
            <a:spLocks noGrp="1"/>
          </p:cNvSpPr>
          <p:nvPr>
            <p:ph type="pic" sz="quarter" idx="20" hasCustomPrompt="1"/>
          </p:nvPr>
        </p:nvSpPr>
        <p:spPr>
          <a:xfrm>
            <a:off x="535965" y="1404682"/>
            <a:ext cx="1775011" cy="123342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7" name="그림 개체 틀 3"/>
          <p:cNvSpPr>
            <a:spLocks noGrp="1"/>
          </p:cNvSpPr>
          <p:nvPr>
            <p:ph type="pic" sz="quarter" idx="21" hasCustomPrompt="1"/>
          </p:nvPr>
        </p:nvSpPr>
        <p:spPr>
          <a:xfrm>
            <a:off x="2508202" y="1404682"/>
            <a:ext cx="1775011" cy="123342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9" name="그림 개체 틀 3"/>
          <p:cNvSpPr>
            <a:spLocks noGrp="1"/>
          </p:cNvSpPr>
          <p:nvPr>
            <p:ph type="pic" sz="quarter" idx="22" hasCustomPrompt="1"/>
          </p:nvPr>
        </p:nvSpPr>
        <p:spPr>
          <a:xfrm>
            <a:off x="4480436" y="1404682"/>
            <a:ext cx="1775011" cy="123342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10" name="그림 개체 틀 3"/>
          <p:cNvSpPr>
            <a:spLocks noGrp="1"/>
          </p:cNvSpPr>
          <p:nvPr>
            <p:ph type="pic" sz="quarter" idx="23" hasCustomPrompt="1"/>
          </p:nvPr>
        </p:nvSpPr>
        <p:spPr>
          <a:xfrm>
            <a:off x="6452670" y="1404682"/>
            <a:ext cx="1775011" cy="1233421"/>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Open Sans" panose="020B0606030504020204" pitchFamily="34" charset="0"/>
                <a:ea typeface="+mn-ea"/>
                <a:cs typeface="Open Sans" panose="020B0606030504020204" pitchFamily="34" charset="0"/>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8" name="Title 1"/>
          <p:cNvSpPr>
            <a:spLocks noGrp="1"/>
          </p:cNvSpPr>
          <p:nvPr>
            <p:ph type="title"/>
          </p:nvPr>
        </p:nvSpPr>
        <p:spPr>
          <a:xfrm>
            <a:off x="386124" y="454802"/>
            <a:ext cx="2576071" cy="613171"/>
          </a:xfrm>
        </p:spPr>
        <p:txBody>
          <a:bodyPr>
            <a:normAutofit/>
          </a:bodyPr>
          <a:lstStyle>
            <a:lvl1pPr algn="l">
              <a:defRPr sz="2213">
                <a:solidFill>
                  <a:srgbClr val="FFFFFF"/>
                </a:solidFill>
                <a:latin typeface="+mj-lt"/>
              </a:defRPr>
            </a:lvl1pPr>
          </a:lstStyle>
          <a:p>
            <a:r>
              <a:rPr lang="en-US" smtClean="0"/>
              <a:t>Click to edit Master title style</a:t>
            </a:r>
            <a:endParaRPr lang="en-US" dirty="0"/>
          </a:p>
        </p:txBody>
      </p:sp>
      <p:sp>
        <p:nvSpPr>
          <p:cNvPr id="13" name="Rectangle 12"/>
          <p:cNvSpPr/>
          <p:nvPr userDrawn="1"/>
        </p:nvSpPr>
        <p:spPr>
          <a:xfrm>
            <a:off x="0" y="500905"/>
            <a:ext cx="46104" cy="5191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12" name="Oval 11"/>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4"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5" name="Oval 14"/>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6"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7" name="Action Button: Forward or Next 16">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8" name="Rectangle 17">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9"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Connector 19"/>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924960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4" name="Rounded Rectangle 3"/>
          <p:cNvSpPr/>
          <p:nvPr userDrawn="1"/>
        </p:nvSpPr>
        <p:spPr>
          <a:xfrm>
            <a:off x="685802" y="1358403"/>
            <a:ext cx="1834816" cy="2854316"/>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34252" tIns="17126" rIns="34252" bIns="17126" rtlCol="0" anchor="ctr"/>
          <a:lstStyle/>
          <a:p>
            <a:pPr algn="ctr" defTabSz="684847"/>
            <a:endParaRPr lang="en-US" sz="1388" dirty="0">
              <a:solidFill>
                <a:srgbClr val="F6F8F8"/>
              </a:solidFill>
            </a:endParaRPr>
          </a:p>
        </p:txBody>
      </p:sp>
      <p:sp>
        <p:nvSpPr>
          <p:cNvPr id="5" name="그림 개체 틀 8"/>
          <p:cNvSpPr>
            <a:spLocks noGrp="1"/>
          </p:cNvSpPr>
          <p:nvPr>
            <p:ph type="pic" sz="quarter" idx="12" hasCustomPrompt="1"/>
          </p:nvPr>
        </p:nvSpPr>
        <p:spPr>
          <a:xfrm>
            <a:off x="1048072" y="1518980"/>
            <a:ext cx="1110275" cy="1110275"/>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13"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6" name="Text Placeholder 27"/>
          <p:cNvSpPr>
            <a:spLocks noGrp="1"/>
          </p:cNvSpPr>
          <p:nvPr>
            <p:ph type="body" sz="quarter" idx="13" hasCustomPrompt="1"/>
          </p:nvPr>
        </p:nvSpPr>
        <p:spPr>
          <a:xfrm>
            <a:off x="685802" y="2677413"/>
            <a:ext cx="1834816" cy="214349"/>
          </a:xfrm>
          <a:prstGeom prst="rect">
            <a:avLst/>
          </a:prstGeom>
        </p:spPr>
        <p:txBody>
          <a:bodyPr vert="horz"/>
          <a:lstStyle>
            <a:lvl1pPr marL="0" indent="0" algn="ctr">
              <a:buNone/>
              <a:defRPr sz="1500" baseline="0">
                <a:solidFill>
                  <a:schemeClr val="tx1"/>
                </a:solidFill>
                <a:latin typeface="+mn-lt"/>
                <a:cs typeface="Roboto condensed"/>
              </a:defRPr>
            </a:lvl1pPr>
          </a:lstStyle>
          <a:p>
            <a:pPr lvl="0"/>
            <a:r>
              <a:rPr lang="en-US" dirty="0" smtClean="0"/>
              <a:t>Name</a:t>
            </a:r>
            <a:endParaRPr lang="en-US" dirty="0"/>
          </a:p>
        </p:txBody>
      </p:sp>
      <p:sp>
        <p:nvSpPr>
          <p:cNvPr id="7" name="Text Placeholder 27"/>
          <p:cNvSpPr>
            <a:spLocks noGrp="1"/>
          </p:cNvSpPr>
          <p:nvPr>
            <p:ph type="body" sz="quarter" idx="14" hasCustomPrompt="1"/>
          </p:nvPr>
        </p:nvSpPr>
        <p:spPr>
          <a:xfrm>
            <a:off x="685802" y="2879802"/>
            <a:ext cx="1834816" cy="176249"/>
          </a:xfrm>
          <a:prstGeom prst="rect">
            <a:avLst/>
          </a:prstGeom>
        </p:spPr>
        <p:txBody>
          <a:bodyPr vert="horz">
            <a:normAutofit/>
          </a:bodyPr>
          <a:lstStyle>
            <a:lvl1pPr marL="0" indent="0" algn="ctr">
              <a:buNone/>
              <a:defRPr sz="9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8" name="Straight Connector 7"/>
          <p:cNvCxnSpPr/>
          <p:nvPr userDrawn="1"/>
        </p:nvCxnSpPr>
        <p:spPr>
          <a:xfrm>
            <a:off x="783436" y="3075767"/>
            <a:ext cx="1671011"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1" name="Rounded Rectangle 30"/>
          <p:cNvSpPr/>
          <p:nvPr userDrawn="1"/>
        </p:nvSpPr>
        <p:spPr>
          <a:xfrm>
            <a:off x="2664995" y="1358403"/>
            <a:ext cx="1834816" cy="2854316"/>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34252" tIns="17126" rIns="34252" bIns="17126" rtlCol="0" anchor="ctr"/>
          <a:lstStyle/>
          <a:p>
            <a:pPr algn="ctr" defTabSz="684847"/>
            <a:endParaRPr lang="en-US" sz="1388" dirty="0">
              <a:solidFill>
                <a:srgbClr val="F6F8F8"/>
              </a:solidFill>
            </a:endParaRPr>
          </a:p>
        </p:txBody>
      </p:sp>
      <p:sp>
        <p:nvSpPr>
          <p:cNvPr id="32" name="Rounded Rectangle 31"/>
          <p:cNvSpPr/>
          <p:nvPr userDrawn="1"/>
        </p:nvSpPr>
        <p:spPr>
          <a:xfrm>
            <a:off x="4644192" y="1358403"/>
            <a:ext cx="1834816" cy="2854316"/>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34252" tIns="17126" rIns="34252" bIns="17126" rtlCol="0" anchor="ctr"/>
          <a:lstStyle/>
          <a:p>
            <a:pPr algn="ctr" defTabSz="684847"/>
            <a:endParaRPr lang="en-US" sz="1388" dirty="0">
              <a:solidFill>
                <a:srgbClr val="F6F8F8"/>
              </a:solidFill>
            </a:endParaRPr>
          </a:p>
        </p:txBody>
      </p:sp>
      <p:sp>
        <p:nvSpPr>
          <p:cNvPr id="33" name="Rounded Rectangle 32"/>
          <p:cNvSpPr/>
          <p:nvPr userDrawn="1"/>
        </p:nvSpPr>
        <p:spPr>
          <a:xfrm>
            <a:off x="6623384" y="1358403"/>
            <a:ext cx="1834816" cy="2854316"/>
          </a:xfrm>
          <a:prstGeom prst="roundRect">
            <a:avLst>
              <a:gd name="adj" fmla="val 1585"/>
            </a:avLst>
          </a:prstGeom>
          <a:solidFill>
            <a:schemeClr val="bg1"/>
          </a:solidFill>
          <a:ln w="6350">
            <a:solidFill>
              <a:schemeClr val="bg1">
                <a:lumMod val="75000"/>
              </a:schemeClr>
            </a:solidFill>
          </a:ln>
        </p:spPr>
        <p:style>
          <a:lnRef idx="2">
            <a:schemeClr val="dk1"/>
          </a:lnRef>
          <a:fillRef idx="1">
            <a:schemeClr val="lt1"/>
          </a:fillRef>
          <a:effectRef idx="0">
            <a:schemeClr val="dk1"/>
          </a:effectRef>
          <a:fontRef idx="minor">
            <a:schemeClr val="dk1"/>
          </a:fontRef>
        </p:style>
        <p:txBody>
          <a:bodyPr lIns="34252" tIns="17126" rIns="34252" bIns="17126" rtlCol="0" anchor="ctr"/>
          <a:lstStyle/>
          <a:p>
            <a:pPr algn="ctr" defTabSz="684847"/>
            <a:endParaRPr lang="en-US" sz="1388" dirty="0">
              <a:solidFill>
                <a:srgbClr val="F6F8F8"/>
              </a:solidFill>
            </a:endParaRPr>
          </a:p>
        </p:txBody>
      </p:sp>
      <p:sp>
        <p:nvSpPr>
          <p:cNvPr id="43" name="그림 개체 틀 8"/>
          <p:cNvSpPr>
            <a:spLocks noGrp="1"/>
          </p:cNvSpPr>
          <p:nvPr>
            <p:ph type="pic" sz="quarter" idx="15" hasCustomPrompt="1"/>
          </p:nvPr>
        </p:nvSpPr>
        <p:spPr>
          <a:xfrm>
            <a:off x="3027270" y="1518980"/>
            <a:ext cx="1110275" cy="1110275"/>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13"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44" name="Text Placeholder 27"/>
          <p:cNvSpPr>
            <a:spLocks noGrp="1"/>
          </p:cNvSpPr>
          <p:nvPr>
            <p:ph type="body" sz="quarter" idx="16" hasCustomPrompt="1"/>
          </p:nvPr>
        </p:nvSpPr>
        <p:spPr>
          <a:xfrm>
            <a:off x="2664995" y="2677413"/>
            <a:ext cx="1834816" cy="214349"/>
          </a:xfrm>
          <a:prstGeom prst="rect">
            <a:avLst/>
          </a:prstGeom>
        </p:spPr>
        <p:txBody>
          <a:bodyPr vert="horz"/>
          <a:lstStyle>
            <a:lvl1pPr marL="0" indent="0" algn="ctr">
              <a:buNone/>
              <a:defRPr sz="1500" baseline="0">
                <a:solidFill>
                  <a:schemeClr val="tx1"/>
                </a:solidFill>
                <a:latin typeface="+mn-lt"/>
                <a:cs typeface="Roboto condensed"/>
              </a:defRPr>
            </a:lvl1pPr>
          </a:lstStyle>
          <a:p>
            <a:pPr lvl="0"/>
            <a:r>
              <a:rPr lang="en-US" dirty="0" smtClean="0"/>
              <a:t>Name</a:t>
            </a:r>
            <a:endParaRPr lang="en-US" dirty="0"/>
          </a:p>
        </p:txBody>
      </p:sp>
      <p:sp>
        <p:nvSpPr>
          <p:cNvPr id="45" name="Text Placeholder 27"/>
          <p:cNvSpPr>
            <a:spLocks noGrp="1"/>
          </p:cNvSpPr>
          <p:nvPr>
            <p:ph type="body" sz="quarter" idx="17" hasCustomPrompt="1"/>
          </p:nvPr>
        </p:nvSpPr>
        <p:spPr>
          <a:xfrm>
            <a:off x="2664995" y="2879802"/>
            <a:ext cx="1834816" cy="176249"/>
          </a:xfrm>
          <a:prstGeom prst="rect">
            <a:avLst/>
          </a:prstGeom>
        </p:spPr>
        <p:txBody>
          <a:bodyPr vert="horz">
            <a:normAutofit/>
          </a:bodyPr>
          <a:lstStyle>
            <a:lvl1pPr marL="0" indent="0" algn="ctr">
              <a:buNone/>
              <a:defRPr sz="9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46" name="Straight Connector 45"/>
          <p:cNvCxnSpPr/>
          <p:nvPr userDrawn="1"/>
        </p:nvCxnSpPr>
        <p:spPr>
          <a:xfrm>
            <a:off x="2762627" y="3075767"/>
            <a:ext cx="1664995"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7" name="그림 개체 틀 8"/>
          <p:cNvSpPr>
            <a:spLocks noGrp="1"/>
          </p:cNvSpPr>
          <p:nvPr>
            <p:ph type="pic" sz="quarter" idx="18" hasCustomPrompt="1"/>
          </p:nvPr>
        </p:nvSpPr>
        <p:spPr>
          <a:xfrm>
            <a:off x="5006464" y="1518980"/>
            <a:ext cx="1110275" cy="1110275"/>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13"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48" name="Text Placeholder 27"/>
          <p:cNvSpPr>
            <a:spLocks noGrp="1"/>
          </p:cNvSpPr>
          <p:nvPr>
            <p:ph type="body" sz="quarter" idx="19" hasCustomPrompt="1"/>
          </p:nvPr>
        </p:nvSpPr>
        <p:spPr>
          <a:xfrm>
            <a:off x="4644192" y="2677413"/>
            <a:ext cx="1834816" cy="214349"/>
          </a:xfrm>
          <a:prstGeom prst="rect">
            <a:avLst/>
          </a:prstGeom>
        </p:spPr>
        <p:txBody>
          <a:bodyPr vert="horz"/>
          <a:lstStyle>
            <a:lvl1pPr marL="0" indent="0" algn="ctr">
              <a:buNone/>
              <a:defRPr sz="1500" baseline="0">
                <a:solidFill>
                  <a:schemeClr val="tx1"/>
                </a:solidFill>
                <a:latin typeface="+mn-lt"/>
                <a:cs typeface="Roboto condensed"/>
              </a:defRPr>
            </a:lvl1pPr>
          </a:lstStyle>
          <a:p>
            <a:pPr lvl="0"/>
            <a:r>
              <a:rPr lang="en-US" dirty="0" smtClean="0"/>
              <a:t>Name</a:t>
            </a:r>
            <a:endParaRPr lang="en-US" dirty="0"/>
          </a:p>
        </p:txBody>
      </p:sp>
      <p:sp>
        <p:nvSpPr>
          <p:cNvPr id="49" name="Text Placeholder 27"/>
          <p:cNvSpPr>
            <a:spLocks noGrp="1"/>
          </p:cNvSpPr>
          <p:nvPr>
            <p:ph type="body" sz="quarter" idx="20" hasCustomPrompt="1"/>
          </p:nvPr>
        </p:nvSpPr>
        <p:spPr>
          <a:xfrm>
            <a:off x="4644192" y="2879802"/>
            <a:ext cx="1834816" cy="176249"/>
          </a:xfrm>
          <a:prstGeom prst="rect">
            <a:avLst/>
          </a:prstGeom>
        </p:spPr>
        <p:txBody>
          <a:bodyPr vert="horz">
            <a:normAutofit/>
          </a:bodyPr>
          <a:lstStyle>
            <a:lvl1pPr marL="0" indent="0" algn="ctr">
              <a:buNone/>
              <a:defRPr sz="9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50" name="Straight Connector 49"/>
          <p:cNvCxnSpPr/>
          <p:nvPr userDrawn="1"/>
        </p:nvCxnSpPr>
        <p:spPr>
          <a:xfrm>
            <a:off x="4741823" y="3075767"/>
            <a:ext cx="1664994"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51" name="그림 개체 틀 8"/>
          <p:cNvSpPr>
            <a:spLocks noGrp="1"/>
          </p:cNvSpPr>
          <p:nvPr>
            <p:ph type="pic" sz="quarter" idx="21" hasCustomPrompt="1"/>
          </p:nvPr>
        </p:nvSpPr>
        <p:spPr>
          <a:xfrm>
            <a:off x="6985657" y="1518980"/>
            <a:ext cx="1110275" cy="1110275"/>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13" dirty="0">
                <a:solidFill>
                  <a:schemeClr val="bg1">
                    <a:lumMod val="65000"/>
                  </a:schemeClr>
                </a:solidFill>
                <a:latin typeface="Roboto condensed"/>
                <a:cs typeface="Roboto condensed"/>
              </a:defRPr>
            </a:lvl1pPr>
          </a:lstStyle>
          <a:p>
            <a:pPr marL="0" lvl="0" algn="ctr"/>
            <a:r>
              <a:rPr lang="en-US" altLang="ko-KR" dirty="0" smtClean="0"/>
              <a:t>Insert Image</a:t>
            </a:r>
            <a:endParaRPr lang="ko-KR" altLang="en-US" dirty="0"/>
          </a:p>
        </p:txBody>
      </p:sp>
      <p:sp>
        <p:nvSpPr>
          <p:cNvPr id="52" name="Text Placeholder 27"/>
          <p:cNvSpPr>
            <a:spLocks noGrp="1"/>
          </p:cNvSpPr>
          <p:nvPr>
            <p:ph type="body" sz="quarter" idx="22" hasCustomPrompt="1"/>
          </p:nvPr>
        </p:nvSpPr>
        <p:spPr>
          <a:xfrm>
            <a:off x="6623384" y="2677413"/>
            <a:ext cx="1834816" cy="214349"/>
          </a:xfrm>
          <a:prstGeom prst="rect">
            <a:avLst/>
          </a:prstGeom>
        </p:spPr>
        <p:txBody>
          <a:bodyPr vert="horz"/>
          <a:lstStyle>
            <a:lvl1pPr marL="0" indent="0" algn="ctr">
              <a:buNone/>
              <a:defRPr sz="1500" baseline="0">
                <a:solidFill>
                  <a:schemeClr val="tx1"/>
                </a:solidFill>
                <a:latin typeface="+mn-lt"/>
                <a:cs typeface="Roboto condensed"/>
              </a:defRPr>
            </a:lvl1pPr>
          </a:lstStyle>
          <a:p>
            <a:pPr lvl="0"/>
            <a:r>
              <a:rPr lang="en-US" dirty="0" smtClean="0"/>
              <a:t>Name</a:t>
            </a:r>
            <a:endParaRPr lang="en-US" dirty="0"/>
          </a:p>
        </p:txBody>
      </p:sp>
      <p:sp>
        <p:nvSpPr>
          <p:cNvPr id="53" name="Text Placeholder 27"/>
          <p:cNvSpPr>
            <a:spLocks noGrp="1"/>
          </p:cNvSpPr>
          <p:nvPr>
            <p:ph type="body" sz="quarter" idx="23" hasCustomPrompt="1"/>
          </p:nvPr>
        </p:nvSpPr>
        <p:spPr>
          <a:xfrm>
            <a:off x="6623384" y="2879802"/>
            <a:ext cx="1834816" cy="176249"/>
          </a:xfrm>
          <a:prstGeom prst="rect">
            <a:avLst/>
          </a:prstGeom>
        </p:spPr>
        <p:txBody>
          <a:bodyPr vert="horz">
            <a:normAutofit/>
          </a:bodyPr>
          <a:lstStyle>
            <a:lvl1pPr marL="0" indent="0" algn="ctr">
              <a:buNone/>
              <a:defRPr sz="900" baseline="0">
                <a:solidFill>
                  <a:schemeClr val="tx1">
                    <a:alpha val="70000"/>
                  </a:schemeClr>
                </a:solidFill>
                <a:latin typeface="+mn-lt"/>
                <a:cs typeface="Roboto condensed"/>
              </a:defRPr>
            </a:lvl1pPr>
          </a:lstStyle>
          <a:p>
            <a:pPr lvl="0"/>
            <a:r>
              <a:rPr lang="en-US" altLang="ko-KR" dirty="0" smtClean="0"/>
              <a:t>Position</a:t>
            </a:r>
            <a:endParaRPr lang="ko-KR" altLang="en-US" dirty="0"/>
          </a:p>
        </p:txBody>
      </p:sp>
      <p:cxnSp>
        <p:nvCxnSpPr>
          <p:cNvPr id="54" name="Straight Connector 53"/>
          <p:cNvCxnSpPr/>
          <p:nvPr userDrawn="1"/>
        </p:nvCxnSpPr>
        <p:spPr>
          <a:xfrm>
            <a:off x="6721016" y="3075767"/>
            <a:ext cx="1671010" cy="0"/>
          </a:xfrm>
          <a:prstGeom prst="line">
            <a:avLst/>
          </a:prstGeom>
          <a:ln w="6350">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4"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25" name="Rectangle 24"/>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838809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Our Working Type 1">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0"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4" name="Picture Placeholder 6"/>
          <p:cNvSpPr>
            <a:spLocks noGrp="1"/>
          </p:cNvSpPr>
          <p:nvPr>
            <p:ph type="pic" sz="quarter" idx="17" hasCustomPrompt="1"/>
          </p:nvPr>
        </p:nvSpPr>
        <p:spPr>
          <a:xfrm>
            <a:off x="1529746"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5" name="Picture Placeholder 6"/>
          <p:cNvSpPr>
            <a:spLocks noGrp="1"/>
          </p:cNvSpPr>
          <p:nvPr>
            <p:ph type="pic" sz="quarter" idx="18" hasCustomPrompt="1"/>
          </p:nvPr>
        </p:nvSpPr>
        <p:spPr>
          <a:xfrm>
            <a:off x="3053142"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6" name="Picture Placeholder 6"/>
          <p:cNvSpPr>
            <a:spLocks noGrp="1"/>
          </p:cNvSpPr>
          <p:nvPr>
            <p:ph type="pic" sz="quarter" idx="19" hasCustomPrompt="1"/>
          </p:nvPr>
        </p:nvSpPr>
        <p:spPr>
          <a:xfrm>
            <a:off x="4576538"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7" name="Picture Placeholder 6"/>
          <p:cNvSpPr>
            <a:spLocks noGrp="1"/>
          </p:cNvSpPr>
          <p:nvPr>
            <p:ph type="pic" sz="quarter" idx="20" hasCustomPrompt="1"/>
          </p:nvPr>
        </p:nvSpPr>
        <p:spPr>
          <a:xfrm>
            <a:off x="6099935"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8" name="Picture Placeholder 6"/>
          <p:cNvSpPr>
            <a:spLocks noGrp="1"/>
          </p:cNvSpPr>
          <p:nvPr>
            <p:ph type="pic" sz="quarter" idx="21" hasCustomPrompt="1"/>
          </p:nvPr>
        </p:nvSpPr>
        <p:spPr>
          <a:xfrm>
            <a:off x="7623330"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9" name="Picture Placeholder 6"/>
          <p:cNvSpPr>
            <a:spLocks noGrp="1"/>
          </p:cNvSpPr>
          <p:nvPr>
            <p:ph type="pic" sz="quarter" idx="22" hasCustomPrompt="1"/>
          </p:nvPr>
        </p:nvSpPr>
        <p:spPr>
          <a:xfrm>
            <a:off x="6350"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0" name="Picture Placeholder 6"/>
          <p:cNvSpPr>
            <a:spLocks noGrp="1"/>
          </p:cNvSpPr>
          <p:nvPr>
            <p:ph type="pic" sz="quarter" idx="23" hasCustomPrompt="1"/>
          </p:nvPr>
        </p:nvSpPr>
        <p:spPr>
          <a:xfrm>
            <a:off x="1529746"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1" name="Picture Placeholder 6"/>
          <p:cNvSpPr>
            <a:spLocks noGrp="1"/>
          </p:cNvSpPr>
          <p:nvPr>
            <p:ph type="pic" sz="quarter" idx="24" hasCustomPrompt="1"/>
          </p:nvPr>
        </p:nvSpPr>
        <p:spPr>
          <a:xfrm>
            <a:off x="3053142"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2" name="Picture Placeholder 6"/>
          <p:cNvSpPr>
            <a:spLocks noGrp="1"/>
          </p:cNvSpPr>
          <p:nvPr>
            <p:ph type="pic" sz="quarter" idx="25" hasCustomPrompt="1"/>
          </p:nvPr>
        </p:nvSpPr>
        <p:spPr>
          <a:xfrm>
            <a:off x="4576538"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3" name="Picture Placeholder 6"/>
          <p:cNvSpPr>
            <a:spLocks noGrp="1"/>
          </p:cNvSpPr>
          <p:nvPr>
            <p:ph type="pic" sz="quarter" idx="26" hasCustomPrompt="1"/>
          </p:nvPr>
        </p:nvSpPr>
        <p:spPr>
          <a:xfrm>
            <a:off x="6099935"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4" name="Picture Placeholder 6"/>
          <p:cNvSpPr>
            <a:spLocks noGrp="1"/>
          </p:cNvSpPr>
          <p:nvPr>
            <p:ph type="pic" sz="quarter" idx="27" hasCustomPrompt="1"/>
          </p:nvPr>
        </p:nvSpPr>
        <p:spPr>
          <a:xfrm>
            <a:off x="7623330"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7" name="Picture Placeholder 6"/>
          <p:cNvSpPr>
            <a:spLocks noGrp="1"/>
          </p:cNvSpPr>
          <p:nvPr>
            <p:ph type="pic" sz="quarter" idx="28" hasCustomPrompt="1"/>
          </p:nvPr>
        </p:nvSpPr>
        <p:spPr>
          <a:xfrm>
            <a:off x="6350"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8" name="Picture Placeholder 6"/>
          <p:cNvSpPr>
            <a:spLocks noGrp="1"/>
          </p:cNvSpPr>
          <p:nvPr>
            <p:ph type="pic" sz="quarter" idx="29" hasCustomPrompt="1"/>
          </p:nvPr>
        </p:nvSpPr>
        <p:spPr>
          <a:xfrm>
            <a:off x="1529746"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19" name="Picture Placeholder 6"/>
          <p:cNvSpPr>
            <a:spLocks noGrp="1"/>
          </p:cNvSpPr>
          <p:nvPr>
            <p:ph type="pic" sz="quarter" idx="30" hasCustomPrompt="1"/>
          </p:nvPr>
        </p:nvSpPr>
        <p:spPr>
          <a:xfrm>
            <a:off x="3053142"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20" name="Picture Placeholder 6"/>
          <p:cNvSpPr>
            <a:spLocks noGrp="1"/>
          </p:cNvSpPr>
          <p:nvPr>
            <p:ph type="pic" sz="quarter" idx="31" hasCustomPrompt="1"/>
          </p:nvPr>
        </p:nvSpPr>
        <p:spPr>
          <a:xfrm>
            <a:off x="4576538"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21" name="Picture Placeholder 6"/>
          <p:cNvSpPr>
            <a:spLocks noGrp="1"/>
          </p:cNvSpPr>
          <p:nvPr>
            <p:ph type="pic" sz="quarter" idx="32" hasCustomPrompt="1"/>
          </p:nvPr>
        </p:nvSpPr>
        <p:spPr>
          <a:xfrm>
            <a:off x="6099935"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22" name="Picture Placeholder 6"/>
          <p:cNvSpPr>
            <a:spLocks noGrp="1"/>
          </p:cNvSpPr>
          <p:nvPr>
            <p:ph type="pic" sz="quarter" idx="33" hasCustomPrompt="1"/>
          </p:nvPr>
        </p:nvSpPr>
        <p:spPr>
          <a:xfrm>
            <a:off x="7623330" y="3421601"/>
            <a:ext cx="1520856" cy="1152000"/>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23"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24" name="Rectangle 23"/>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5"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26" name="Oval 25"/>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7"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8" name="Oval 27"/>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9"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30" name="Action Button: Forward or Next 29">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31" name="Rectangle 30">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32"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3" name="Straight Connector 32"/>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92778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Our Working Type 2">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6354" y="1117601"/>
            <a:ext cx="4570186" cy="3461772"/>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4" name="Picture Placeholder 6"/>
          <p:cNvSpPr>
            <a:spLocks noGrp="1"/>
          </p:cNvSpPr>
          <p:nvPr>
            <p:ph type="pic" sz="quarter" idx="19" hasCustomPrompt="1"/>
          </p:nvPr>
        </p:nvSpPr>
        <p:spPr>
          <a:xfrm>
            <a:off x="4576538"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5" name="Picture Placeholder 6"/>
          <p:cNvSpPr>
            <a:spLocks noGrp="1"/>
          </p:cNvSpPr>
          <p:nvPr>
            <p:ph type="pic" sz="quarter" idx="20" hasCustomPrompt="1"/>
          </p:nvPr>
        </p:nvSpPr>
        <p:spPr>
          <a:xfrm>
            <a:off x="6099935"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6" name="Picture Placeholder 6"/>
          <p:cNvSpPr>
            <a:spLocks noGrp="1"/>
          </p:cNvSpPr>
          <p:nvPr>
            <p:ph type="pic" sz="quarter" idx="21" hasCustomPrompt="1"/>
          </p:nvPr>
        </p:nvSpPr>
        <p:spPr>
          <a:xfrm>
            <a:off x="7623330" y="1117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7" name="Picture Placeholder 6"/>
          <p:cNvSpPr>
            <a:spLocks noGrp="1"/>
          </p:cNvSpPr>
          <p:nvPr>
            <p:ph type="pic" sz="quarter" idx="25" hasCustomPrompt="1"/>
          </p:nvPr>
        </p:nvSpPr>
        <p:spPr>
          <a:xfrm>
            <a:off x="4576538"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8" name="Picture Placeholder 6"/>
          <p:cNvSpPr>
            <a:spLocks noGrp="1"/>
          </p:cNvSpPr>
          <p:nvPr>
            <p:ph type="pic" sz="quarter" idx="26" hasCustomPrompt="1"/>
          </p:nvPr>
        </p:nvSpPr>
        <p:spPr>
          <a:xfrm>
            <a:off x="6099935"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9" name="Picture Placeholder 6"/>
          <p:cNvSpPr>
            <a:spLocks noGrp="1"/>
          </p:cNvSpPr>
          <p:nvPr>
            <p:ph type="pic" sz="quarter" idx="27" hasCustomPrompt="1"/>
          </p:nvPr>
        </p:nvSpPr>
        <p:spPr>
          <a:xfrm>
            <a:off x="7623330" y="226960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10" name="Picture Placeholder 6"/>
          <p:cNvSpPr>
            <a:spLocks noGrp="1"/>
          </p:cNvSpPr>
          <p:nvPr>
            <p:ph type="pic" sz="quarter" idx="28" hasCustomPrompt="1"/>
          </p:nvPr>
        </p:nvSpPr>
        <p:spPr>
          <a:xfrm>
            <a:off x="4576538" y="342795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11" name="Picture Placeholder 6"/>
          <p:cNvSpPr>
            <a:spLocks noGrp="1"/>
          </p:cNvSpPr>
          <p:nvPr>
            <p:ph type="pic" sz="quarter" idx="29" hasCustomPrompt="1"/>
          </p:nvPr>
        </p:nvSpPr>
        <p:spPr>
          <a:xfrm>
            <a:off x="6099935" y="342795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12" name="Picture Placeholder 6"/>
          <p:cNvSpPr>
            <a:spLocks noGrp="1"/>
          </p:cNvSpPr>
          <p:nvPr>
            <p:ph type="pic" sz="quarter" idx="30" hasCustomPrompt="1"/>
          </p:nvPr>
        </p:nvSpPr>
        <p:spPr>
          <a:xfrm>
            <a:off x="7623330" y="3427951"/>
            <a:ext cx="1520856" cy="1152000"/>
          </a:xfrm>
          <a:prstGeom prst="rect">
            <a:avLst/>
          </a:prstGeom>
          <a:solidFill>
            <a:schemeClr val="bg1">
              <a:lumMod val="95000"/>
            </a:schemeClr>
          </a:solidFill>
        </p:spPr>
        <p:txBody>
          <a:bodyPr vert="horz" anchor="ctr"/>
          <a:lstStyle>
            <a:lvl1pPr marL="0" indent="0" algn="ctr">
              <a:buNone/>
              <a:defRPr sz="1013" baseline="0">
                <a:solidFill>
                  <a:schemeClr val="bg1">
                    <a:lumMod val="65000"/>
                  </a:schemeClr>
                </a:solidFill>
              </a:defRPr>
            </a:lvl1pPr>
          </a:lstStyle>
          <a:p>
            <a:r>
              <a:rPr lang="en-US" dirty="0" smtClean="0"/>
              <a:t>Insert Image</a:t>
            </a:r>
            <a:endParaRPr lang="en-US" dirty="0"/>
          </a:p>
        </p:txBody>
      </p:sp>
      <p:sp>
        <p:nvSpPr>
          <p:cNvPr id="14"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15" name="Rectangle 14"/>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6"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17" name="Oval 16"/>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8"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9" name="Oval 18"/>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0"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1" name="Action Button: Forward or Next 20">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2" name="Rectangle 21">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3"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5"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1883476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Our Working Type 5">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070817"/>
            <a:ext cx="9144000" cy="2686049"/>
          </a:xfrm>
          <a:prstGeom prst="rect">
            <a:avLst/>
          </a:prstGeom>
          <a:solidFill>
            <a:schemeClr val="bg1">
              <a:lumMod val="95000"/>
            </a:schemeClr>
          </a:solidFill>
        </p:spPr>
        <p:txBody>
          <a:bodyPr vert="horz" anchor="ctr"/>
          <a:lstStyle>
            <a:lvl1pPr marL="0" indent="0" algn="ctr">
              <a:buNone/>
              <a:defRPr sz="1013" baseline="0">
                <a:solidFill>
                  <a:schemeClr val="tx1"/>
                </a:solidFill>
              </a:defRPr>
            </a:lvl1pPr>
          </a:lstStyle>
          <a:p>
            <a:r>
              <a:rPr lang="en-US" dirty="0" smtClean="0"/>
              <a:t>Insert Image</a:t>
            </a:r>
            <a:endParaRPr lang="en-US" dirty="0"/>
          </a:p>
        </p:txBody>
      </p:sp>
      <p:sp>
        <p:nvSpPr>
          <p:cNvPr id="5"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6" name="Rectangle 5"/>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1384186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Our Working Type 6">
    <p:spTree>
      <p:nvGrpSpPr>
        <p:cNvPr id="1" name=""/>
        <p:cNvGrpSpPr/>
        <p:nvPr/>
      </p:nvGrpSpPr>
      <p:grpSpPr>
        <a:xfrm>
          <a:off x="0" y="0"/>
          <a:ext cx="0" cy="0"/>
          <a:chOff x="0" y="0"/>
          <a:chExt cx="0" cy="0"/>
        </a:xfrm>
      </p:grpSpPr>
      <p:sp>
        <p:nvSpPr>
          <p:cNvPr id="5" name="그림 개체 틀 8"/>
          <p:cNvSpPr>
            <a:spLocks noGrp="1"/>
          </p:cNvSpPr>
          <p:nvPr>
            <p:ph type="pic" sz="quarter" idx="10" hasCustomPrompt="1"/>
          </p:nvPr>
        </p:nvSpPr>
        <p:spPr>
          <a:xfrm>
            <a:off x="379736"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6" name="그림 개체 틀 8"/>
          <p:cNvSpPr>
            <a:spLocks noGrp="1"/>
          </p:cNvSpPr>
          <p:nvPr>
            <p:ph type="pic" sz="quarter" idx="32" hasCustomPrompt="1"/>
          </p:nvPr>
        </p:nvSpPr>
        <p:spPr>
          <a:xfrm>
            <a:off x="1590470"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7" name="그림 개체 틀 8"/>
          <p:cNvSpPr>
            <a:spLocks noGrp="1"/>
          </p:cNvSpPr>
          <p:nvPr>
            <p:ph type="pic" sz="quarter" idx="33" hasCustomPrompt="1"/>
          </p:nvPr>
        </p:nvSpPr>
        <p:spPr>
          <a:xfrm>
            <a:off x="2801205"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8" name="그림 개체 틀 8"/>
          <p:cNvSpPr>
            <a:spLocks noGrp="1"/>
          </p:cNvSpPr>
          <p:nvPr>
            <p:ph type="pic" sz="quarter" idx="34" hasCustomPrompt="1"/>
          </p:nvPr>
        </p:nvSpPr>
        <p:spPr>
          <a:xfrm>
            <a:off x="4011939"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9" name="그림 개체 틀 8"/>
          <p:cNvSpPr>
            <a:spLocks noGrp="1"/>
          </p:cNvSpPr>
          <p:nvPr>
            <p:ph type="pic" sz="quarter" idx="35" hasCustomPrompt="1"/>
          </p:nvPr>
        </p:nvSpPr>
        <p:spPr>
          <a:xfrm>
            <a:off x="5222671"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0" name="그림 개체 틀 8"/>
          <p:cNvSpPr>
            <a:spLocks noGrp="1"/>
          </p:cNvSpPr>
          <p:nvPr>
            <p:ph type="pic" sz="quarter" idx="36" hasCustomPrompt="1"/>
          </p:nvPr>
        </p:nvSpPr>
        <p:spPr>
          <a:xfrm>
            <a:off x="6433403"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1" name="그림 개체 틀 8"/>
          <p:cNvSpPr>
            <a:spLocks noGrp="1"/>
          </p:cNvSpPr>
          <p:nvPr>
            <p:ph type="pic" sz="quarter" idx="37" hasCustomPrompt="1"/>
          </p:nvPr>
        </p:nvSpPr>
        <p:spPr>
          <a:xfrm>
            <a:off x="7644137" y="14208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2" name="그림 개체 틀 8"/>
          <p:cNvSpPr>
            <a:spLocks noGrp="1"/>
          </p:cNvSpPr>
          <p:nvPr>
            <p:ph type="pic" sz="quarter" idx="38" hasCustomPrompt="1"/>
          </p:nvPr>
        </p:nvSpPr>
        <p:spPr>
          <a:xfrm>
            <a:off x="379736"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3" name="그림 개체 틀 8"/>
          <p:cNvSpPr>
            <a:spLocks noGrp="1"/>
          </p:cNvSpPr>
          <p:nvPr>
            <p:ph type="pic" sz="quarter" idx="39" hasCustomPrompt="1"/>
          </p:nvPr>
        </p:nvSpPr>
        <p:spPr>
          <a:xfrm>
            <a:off x="1590470"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4" name="그림 개체 틀 8"/>
          <p:cNvSpPr>
            <a:spLocks noGrp="1"/>
          </p:cNvSpPr>
          <p:nvPr>
            <p:ph type="pic" sz="quarter" idx="40" hasCustomPrompt="1"/>
          </p:nvPr>
        </p:nvSpPr>
        <p:spPr>
          <a:xfrm>
            <a:off x="2801205"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5" name="그림 개체 틀 8"/>
          <p:cNvSpPr>
            <a:spLocks noGrp="1"/>
          </p:cNvSpPr>
          <p:nvPr>
            <p:ph type="pic" sz="quarter" idx="41" hasCustomPrompt="1"/>
          </p:nvPr>
        </p:nvSpPr>
        <p:spPr>
          <a:xfrm>
            <a:off x="4011939"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6" name="그림 개체 틀 8"/>
          <p:cNvSpPr>
            <a:spLocks noGrp="1"/>
          </p:cNvSpPr>
          <p:nvPr>
            <p:ph type="pic" sz="quarter" idx="42" hasCustomPrompt="1"/>
          </p:nvPr>
        </p:nvSpPr>
        <p:spPr>
          <a:xfrm>
            <a:off x="5222671"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7" name="그림 개체 틀 8"/>
          <p:cNvSpPr>
            <a:spLocks noGrp="1"/>
          </p:cNvSpPr>
          <p:nvPr>
            <p:ph type="pic" sz="quarter" idx="43" hasCustomPrompt="1"/>
          </p:nvPr>
        </p:nvSpPr>
        <p:spPr>
          <a:xfrm>
            <a:off x="6433403"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8" name="그림 개체 틀 8"/>
          <p:cNvSpPr>
            <a:spLocks noGrp="1"/>
          </p:cNvSpPr>
          <p:nvPr>
            <p:ph type="pic" sz="quarter" idx="44" hasCustomPrompt="1"/>
          </p:nvPr>
        </p:nvSpPr>
        <p:spPr>
          <a:xfrm>
            <a:off x="7644137" y="2627318"/>
            <a:ext cx="1112221" cy="1112221"/>
          </a:xfrm>
          <a:prstGeom prst="ellipse">
            <a:avLst/>
          </a:prstGeom>
          <a:solidFill>
            <a:schemeClr val="bg1"/>
          </a:solidFill>
          <a:ln w="127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ko-KR" altLang="en-US" sz="788" dirty="0">
                <a:solidFill>
                  <a:schemeClr val="tx1"/>
                </a:solidFill>
                <a:latin typeface="+mn-lt"/>
                <a:cs typeface="Roboto condensed"/>
              </a:defRPr>
            </a:lvl1pPr>
          </a:lstStyle>
          <a:p>
            <a:pPr marL="0" lvl="0" algn="ctr"/>
            <a:r>
              <a:rPr lang="en-US" altLang="ko-KR" dirty="0" smtClean="0"/>
              <a:t>Insert Image</a:t>
            </a:r>
            <a:endParaRPr lang="ko-KR" altLang="en-US" dirty="0"/>
          </a:p>
        </p:txBody>
      </p:sp>
      <p:sp>
        <p:nvSpPr>
          <p:cNvPr id="19"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20" name="Rectangle 19"/>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233177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16" name="그림 개체 틀 3"/>
          <p:cNvSpPr>
            <a:spLocks noGrp="1"/>
          </p:cNvSpPr>
          <p:nvPr>
            <p:ph type="pic" sz="quarter" idx="16" hasCustomPrompt="1"/>
          </p:nvPr>
        </p:nvSpPr>
        <p:spPr>
          <a:xfrm>
            <a:off x="963400" y="1726489"/>
            <a:ext cx="3224516" cy="199699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256812" indent="-256812" algn="ctr">
              <a:buNone/>
              <a:defRPr lang="ko-KR" altLang="en-US" sz="788" kern="1200" baseline="0" dirty="0">
                <a:solidFill>
                  <a:schemeClr val="tx1"/>
                </a:solidFill>
                <a:latin typeface="+mn-lt"/>
                <a:ea typeface="+mn-ea"/>
                <a:cs typeface="+mn-cs"/>
              </a:defRPr>
            </a:lvl1pPr>
          </a:lstStyle>
          <a:p>
            <a:pPr marL="0" lvl="0" indent="0" algn="ctr" defTabSz="684830" rtl="0" eaLnBrk="1" latinLnBrk="1" hangingPunct="1">
              <a:spcBef>
                <a:spcPct val="20000"/>
              </a:spcBef>
            </a:pPr>
            <a:r>
              <a:rPr lang="en-US" altLang="ko-KR" dirty="0" smtClean="0"/>
              <a:t>Image Here</a:t>
            </a:r>
            <a:endParaRPr lang="ko-KR" altLang="en-US" dirty="0"/>
          </a:p>
        </p:txBody>
      </p:sp>
      <p:sp>
        <p:nvSpPr>
          <p:cNvPr id="7" name="Title 1"/>
          <p:cNvSpPr>
            <a:spLocks noGrp="1"/>
          </p:cNvSpPr>
          <p:nvPr>
            <p:ph type="title"/>
          </p:nvPr>
        </p:nvSpPr>
        <p:spPr>
          <a:xfrm>
            <a:off x="386124" y="454802"/>
            <a:ext cx="2576071" cy="613171"/>
          </a:xfrm>
        </p:spPr>
        <p:txBody>
          <a:bodyPr>
            <a:normAutofit/>
          </a:bodyPr>
          <a:lstStyle>
            <a:lvl1pPr algn="l">
              <a:defRPr sz="2213">
                <a:latin typeface="+mj-lt"/>
              </a:defRPr>
            </a:lvl1pPr>
          </a:lstStyle>
          <a:p>
            <a:r>
              <a:rPr lang="en-US" smtClean="0"/>
              <a:t>Click to edit Master title style</a:t>
            </a:r>
            <a:endParaRPr lang="en-US" dirty="0"/>
          </a:p>
        </p:txBody>
      </p:sp>
      <p:sp>
        <p:nvSpPr>
          <p:cNvPr id="8" name="Rectangle 7"/>
          <p:cNvSpPr/>
          <p:nvPr userDrawn="1"/>
        </p:nvSpPr>
        <p:spPr>
          <a:xfrm>
            <a:off x="0" y="500905"/>
            <a:ext cx="46104" cy="519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Tree>
    <p:extLst>
      <p:ext uri="{BB962C8B-B14F-4D97-AF65-F5344CB8AC3E}">
        <p14:creationId xmlns:p14="http://schemas.microsoft.com/office/powerpoint/2010/main" val="375001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098550"/>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8_Title Slide">
    <p:spTree>
      <p:nvGrpSpPr>
        <p:cNvPr id="1" name=""/>
        <p:cNvGrpSpPr/>
        <p:nvPr/>
      </p:nvGrpSpPr>
      <p:grpSpPr>
        <a:xfrm>
          <a:off x="0" y="0"/>
          <a:ext cx="0" cy="0"/>
          <a:chOff x="0" y="0"/>
          <a:chExt cx="0" cy="0"/>
        </a:xfrm>
      </p:grpSpPr>
      <p:sp>
        <p:nvSpPr>
          <p:cNvPr id="2"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3" name="Oval 2"/>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4"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5" name="Oval 4"/>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Action Button: Forward or Next 6">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8" name="Rectangle 7">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9"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Straight Connector 9"/>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3874799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79" y="190748"/>
            <a:ext cx="8353425" cy="514350"/>
          </a:xfrm>
          <a:prstGeom prst="rect">
            <a:avLst/>
          </a:prstGeom>
          <a:noFill/>
          <a:ln w="9525">
            <a:noFill/>
            <a:miter lim="800000"/>
            <a:headEnd/>
            <a:tailEnd/>
          </a:ln>
        </p:spPr>
        <p:txBody>
          <a:bodyPr vert="horz" wrap="square" lIns="243607" tIns="121806" rIns="243607" bIns="1218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126711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205979"/>
            <a:ext cx="8229600" cy="85725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1" y="1200154"/>
            <a:ext cx="8229600" cy="339447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6393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Header &amp; Footer (Light Version)">
    <p:spTree>
      <p:nvGrpSpPr>
        <p:cNvPr id="1" name=""/>
        <p:cNvGrpSpPr/>
        <p:nvPr/>
      </p:nvGrpSpPr>
      <p:grpSpPr>
        <a:xfrm>
          <a:off x="0" y="0"/>
          <a:ext cx="0" cy="0"/>
          <a:chOff x="0" y="0"/>
          <a:chExt cx="0" cy="0"/>
        </a:xfrm>
      </p:grpSpPr>
      <p:sp>
        <p:nvSpPr>
          <p:cNvPr id="23" name="Shape 23"/>
          <p:cNvSpPr>
            <a:spLocks noGrp="1"/>
          </p:cNvSpPr>
          <p:nvPr>
            <p:ph type="body" idx="1"/>
          </p:nvPr>
        </p:nvSpPr>
        <p:spPr>
          <a:prstGeom prst="rect">
            <a:avLst/>
          </a:prstGeom>
        </p:spPr>
        <p:txBody>
          <a:bodyPr/>
          <a:lstStyle/>
          <a:p>
            <a:pPr lvl="0">
              <a:defRPr sz="1800"/>
            </a:pPr>
            <a:r>
              <a:rPr lang="en-US" sz="713" smtClean="0"/>
              <a:t>Click to edit Master text styles</a:t>
            </a:r>
          </a:p>
          <a:p>
            <a:pPr lvl="1">
              <a:defRPr sz="1800"/>
            </a:pPr>
            <a:r>
              <a:rPr lang="en-US" sz="713" smtClean="0"/>
              <a:t>Second level</a:t>
            </a:r>
          </a:p>
          <a:p>
            <a:pPr lvl="2">
              <a:defRPr sz="1800"/>
            </a:pPr>
            <a:r>
              <a:rPr lang="en-US" sz="713" smtClean="0"/>
              <a:t>Third level</a:t>
            </a:r>
          </a:p>
          <a:p>
            <a:pPr lvl="3">
              <a:defRPr sz="1800"/>
            </a:pPr>
            <a:r>
              <a:rPr lang="en-US" sz="713" smtClean="0"/>
              <a:t>Fourth level</a:t>
            </a:r>
          </a:p>
          <a:p>
            <a:pPr lvl="4">
              <a:defRPr sz="1800"/>
            </a:pPr>
            <a:r>
              <a:rPr lang="en-US" sz="713" smtClean="0"/>
              <a:t>Fifth level</a:t>
            </a:r>
            <a:endParaRPr sz="713"/>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668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33379" y="838200"/>
            <a:ext cx="8353425" cy="3600450"/>
          </a:xfrm>
        </p:spPr>
        <p:txBody>
          <a:bodyPr/>
          <a:lstStyle>
            <a:lvl1pPr>
              <a:buClr>
                <a:schemeClr val="accent6"/>
              </a:buClr>
              <a:buFont typeface="Arial" pitchFamily="34" charset="0"/>
              <a:buChar char="•"/>
              <a:defRPr sz="1988">
                <a:solidFill>
                  <a:schemeClr val="tx1">
                    <a:lumMod val="75000"/>
                  </a:schemeClr>
                </a:solidFill>
                <a:latin typeface="Arial" pitchFamily="34" charset="0"/>
                <a:cs typeface="Arial" pitchFamily="34" charset="0"/>
              </a:defRPr>
            </a:lvl1pPr>
            <a:lvl2pPr>
              <a:buClr>
                <a:schemeClr val="accent6"/>
              </a:buClr>
              <a:defRPr sz="1800">
                <a:solidFill>
                  <a:schemeClr val="tx1">
                    <a:lumMod val="75000"/>
                  </a:schemeClr>
                </a:solidFill>
                <a:latin typeface="Arial" pitchFamily="34" charset="0"/>
                <a:cs typeface="Arial" pitchFamily="34" charset="0"/>
              </a:defRPr>
            </a:lvl2pPr>
            <a:lvl3pPr>
              <a:buClr>
                <a:schemeClr val="accent6"/>
              </a:buClr>
              <a:defRPr sz="1688">
                <a:solidFill>
                  <a:schemeClr val="tx1">
                    <a:lumMod val="75000"/>
                  </a:schemeClr>
                </a:solidFill>
                <a:latin typeface="Arial" pitchFamily="34" charset="0"/>
                <a:cs typeface="Arial" pitchFamily="34" charset="0"/>
              </a:defRPr>
            </a:lvl3pPr>
            <a:lvl4pPr>
              <a:buClr>
                <a:schemeClr val="accent6"/>
              </a:buClr>
              <a:defRPr sz="1388">
                <a:solidFill>
                  <a:schemeClr val="tx1">
                    <a:lumMod val="75000"/>
                  </a:schemeClr>
                </a:solidFill>
                <a:latin typeface="Arial" pitchFamily="34" charset="0"/>
                <a:cs typeface="Arial" pitchFamily="34" charset="0"/>
              </a:defRPr>
            </a:lvl4pPr>
            <a:lvl5pPr>
              <a:buClr>
                <a:schemeClr val="accent6"/>
              </a:buClr>
              <a:defRPr sz="1388">
                <a:solidFill>
                  <a:schemeClr val="tx1">
                    <a:lumMod val="75000"/>
                  </a:schemeClr>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Title Placeholder 1"/>
          <p:cNvSpPr>
            <a:spLocks noGrp="1"/>
          </p:cNvSpPr>
          <p:nvPr>
            <p:ph type="title"/>
          </p:nvPr>
        </p:nvSpPr>
        <p:spPr bwMode="auto">
          <a:xfrm>
            <a:off x="333379" y="190748"/>
            <a:ext cx="8353425" cy="514350"/>
          </a:xfrm>
          <a:prstGeom prst="rect">
            <a:avLst/>
          </a:prstGeom>
          <a:noFill/>
          <a:ln w="9525">
            <a:noFill/>
            <a:miter lim="800000"/>
            <a:headEnd/>
            <a:tailEnd/>
          </a:ln>
        </p:spPr>
        <p:txBody>
          <a:bodyPr vert="horz" wrap="square" lIns="91339" tIns="45669" rIns="91339" bIns="45669" numCol="1" anchor="ctr" anchorCtr="0" compatLnSpc="1">
            <a:prstTxWarp prst="textNoShape">
              <a:avLst/>
            </a:prstTxWarp>
          </a:bodyPr>
          <a:lstStyle/>
          <a:p>
            <a:pPr lvl="0"/>
            <a:r>
              <a:rPr lang="en-US" smtClean="0"/>
              <a:t>Click to edit Master title style</a:t>
            </a:r>
            <a:endParaRPr lang="en-US" dirty="0" smtClean="0"/>
          </a:p>
        </p:txBody>
      </p:sp>
    </p:spTree>
    <p:extLst>
      <p:ext uri="{BB962C8B-B14F-4D97-AF65-F5344CB8AC3E}">
        <p14:creationId xmlns:p14="http://schemas.microsoft.com/office/powerpoint/2010/main" val="235448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2637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lIns="217673" tIns="108836" rIns="217673" bIns="108836"/>
          <a:lstStyle/>
          <a:p>
            <a:pPr defTabSz="684881"/>
            <a:fld id="{803C162F-5DE7-4C09-BBDE-31AB29749171}" type="datetimeFigureOut">
              <a:rPr lang="en-US" sz="1388" smtClean="0">
                <a:solidFill>
                  <a:srgbClr val="2B2B2B"/>
                </a:solidFill>
              </a:rPr>
              <a:pPr defTabSz="684881"/>
              <a:t>4/28/2016</a:t>
            </a:fld>
            <a:endParaRPr lang="en-US" sz="1388">
              <a:solidFill>
                <a:srgbClr val="2B2B2B"/>
              </a:solidFill>
            </a:endParaRPr>
          </a:p>
        </p:txBody>
      </p:sp>
      <p:sp>
        <p:nvSpPr>
          <p:cNvPr id="4" name="Footer Placeholder 3"/>
          <p:cNvSpPr>
            <a:spLocks noGrp="1"/>
          </p:cNvSpPr>
          <p:nvPr>
            <p:ph type="ftr" sz="quarter" idx="11"/>
          </p:nvPr>
        </p:nvSpPr>
        <p:spPr>
          <a:xfrm>
            <a:off x="3124200" y="4767263"/>
            <a:ext cx="2895600" cy="273844"/>
          </a:xfrm>
          <a:prstGeom prst="rect">
            <a:avLst/>
          </a:prstGeom>
        </p:spPr>
        <p:txBody>
          <a:bodyPr lIns="217673" tIns="108836" rIns="217673" bIns="108836"/>
          <a:lstStyle/>
          <a:p>
            <a:pPr defTabSz="684881"/>
            <a:endParaRPr lang="en-US" sz="1388">
              <a:solidFill>
                <a:srgbClr val="2B2B2B"/>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lIns="217673" tIns="108836" rIns="217673" bIns="108836"/>
          <a:lstStyle/>
          <a:p>
            <a:pPr defTabSz="684881"/>
            <a:fld id="{2C3B0E7D-2769-4660-A29E-3599B80C248E}" type="slidenum">
              <a:rPr lang="en-US" sz="1388" smtClean="0">
                <a:solidFill>
                  <a:srgbClr val="2B2B2B"/>
                </a:solidFill>
              </a:rPr>
              <a:pPr defTabSz="684881"/>
              <a:t>‹#›</a:t>
            </a:fld>
            <a:endParaRPr lang="en-US" sz="1388">
              <a:solidFill>
                <a:srgbClr val="2B2B2B"/>
              </a:solidFill>
            </a:endParaRPr>
          </a:p>
        </p:txBody>
      </p:sp>
    </p:spTree>
    <p:extLst>
      <p:ext uri="{BB962C8B-B14F-4D97-AF65-F5344CB8AC3E}">
        <p14:creationId xmlns:p14="http://schemas.microsoft.com/office/powerpoint/2010/main" val="9718136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6_Big Image Placeholder">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 y="0"/>
            <a:ext cx="5088305" cy="5143500"/>
          </a:xfrm>
          <a:effectLst/>
        </p:spPr>
        <p:txBody>
          <a:bodyPr>
            <a:normAutofit/>
          </a:bodyPr>
          <a:lstStyle>
            <a:lvl1pPr marL="0" indent="0">
              <a:buNone/>
              <a:defRPr sz="1613">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902336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79" y="190748"/>
            <a:ext cx="8353425" cy="514350"/>
          </a:xfrm>
          <a:prstGeom prst="rect">
            <a:avLst/>
          </a:prstGeom>
          <a:noFill/>
          <a:ln w="9525">
            <a:noFill/>
            <a:miter lim="800000"/>
            <a:headEnd/>
            <a:tailEnd/>
          </a:ln>
        </p:spPr>
        <p:txBody>
          <a:bodyPr vert="horz" wrap="square" lIns="217673" tIns="108836" rIns="217673" bIns="10883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749098402"/>
      </p:ext>
    </p:extLst>
  </p:cSld>
  <p:clrMapOvr>
    <a:masterClrMapping/>
  </p:clrMapOvr>
  <p:transition spd="slow">
    <p:push dir="u"/>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025253"/>
            <a:ext cx="4990495" cy="3118247"/>
          </a:xfrm>
          <a:prstGeom prst="rect">
            <a:avLst/>
          </a:prstGeom>
        </p:spPr>
      </p:pic>
      <p:sp>
        <p:nvSpPr>
          <p:cNvPr id="4"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a:solidFill>
                <a:srgbClr val="2B2B2B"/>
              </a:solidFill>
              <a:ea typeface="Open Sans Light" panose="020B0306030504020204" pitchFamily="34" charset="0"/>
              <a:cs typeface="Open Sans Light" panose="020B0306030504020204" pitchFamily="34" charset="0"/>
            </a:endParaRPr>
          </a:p>
        </p:txBody>
      </p:sp>
      <p:sp>
        <p:nvSpPr>
          <p:cNvPr id="5" name="Oval 4"/>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6"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7" name="Oval 6"/>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8"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9" name="Action Button: Forward or Next 8">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0" name="Rectangle 9">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11"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smtClean="0">
                <a:solidFill>
                  <a:srgbClr val="2B2B2B"/>
                </a:solidFill>
                <a:ea typeface="Open Sans Light" panose="020B0306030504020204" pitchFamily="34" charset="0"/>
                <a:cs typeface="Open Sans Light" panose="020B0306030504020204" pitchFamily="34" charset="0"/>
              </a:rPr>
              <a:t>Sphere3D</a:t>
            </a:r>
            <a:endParaRPr lang="en-US" sz="788">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Straight Connector 11"/>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smtClean="0">
                <a:solidFill>
                  <a:srgbClr val="2B2B2B"/>
                </a:solidFill>
                <a:ea typeface="Open Sans Light" panose="020B0306030504020204" pitchFamily="34" charset="0"/>
                <a:cs typeface="Open Sans Light" panose="020B0306030504020204" pitchFamily="34" charset="0"/>
              </a:rPr>
              <a:t>Page:</a:t>
            </a:r>
            <a:endParaRPr lang="en-US" sz="788">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p:cNvSpPr txBox="1"/>
          <p:nvPr userDrawn="1"/>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
        <p:nvSpPr>
          <p:cNvPr id="16" name="Content Placeholder 15"/>
          <p:cNvSpPr>
            <a:spLocks noGrp="1"/>
          </p:cNvSpPr>
          <p:nvPr>
            <p:ph sz="quarter" idx="10"/>
          </p:nvPr>
        </p:nvSpPr>
        <p:spPr>
          <a:xfrm>
            <a:off x="333379" y="985838"/>
            <a:ext cx="8353425" cy="34718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333379" y="190748"/>
            <a:ext cx="8353425" cy="514350"/>
          </a:xfrm>
          <a:prstGeom prst="rect">
            <a:avLst/>
          </a:prstGeom>
          <a:noFill/>
          <a:ln w="9525">
            <a:noFill/>
            <a:miter lim="800000"/>
            <a:headEnd/>
            <a:tailEnd/>
          </a:ln>
        </p:spPr>
        <p:txBody>
          <a:bodyPr vert="horz" wrap="square" lIns="217673" tIns="108836" rIns="217673" bIns="10883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543961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88393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333382" y="190748"/>
            <a:ext cx="8353425" cy="514350"/>
          </a:xfrm>
          <a:prstGeom prst="rect">
            <a:avLst/>
          </a:prstGeom>
          <a:noFill/>
          <a:ln w="9525">
            <a:noFill/>
            <a:miter lim="800000"/>
            <a:headEnd/>
            <a:tailEnd/>
          </a:ln>
        </p:spPr>
        <p:txBody>
          <a:bodyPr vert="horz" wrap="square" lIns="102276" tIns="51140" rIns="102276" bIns="51140"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669929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55" Type="http://schemas.openxmlformats.org/officeDocument/2006/relationships/slideLayout" Target="../slideLayouts/slideLayout83.xml"/><Relationship Id="rId63" Type="http://schemas.openxmlformats.org/officeDocument/2006/relationships/theme" Target="../theme/theme2.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slideLayout" Target="../slideLayouts/slideLayout81.xml"/><Relationship Id="rId58" Type="http://schemas.openxmlformats.org/officeDocument/2006/relationships/slideLayout" Target="../slideLayouts/slideLayout86.xml"/><Relationship Id="rId5" Type="http://schemas.openxmlformats.org/officeDocument/2006/relationships/slideLayout" Target="../slideLayouts/slideLayout33.xml"/><Relationship Id="rId61" Type="http://schemas.openxmlformats.org/officeDocument/2006/relationships/slideLayout" Target="../slideLayouts/slideLayout89.xml"/><Relationship Id="rId19" Type="http://schemas.openxmlformats.org/officeDocument/2006/relationships/slideLayout" Target="../slideLayouts/slideLayout4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56" Type="http://schemas.openxmlformats.org/officeDocument/2006/relationships/slideLayout" Target="../slideLayouts/slideLayout84.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59" Type="http://schemas.openxmlformats.org/officeDocument/2006/relationships/slideLayout" Target="../slideLayouts/slideLayout87.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54" Type="http://schemas.openxmlformats.org/officeDocument/2006/relationships/slideLayout" Target="../slideLayouts/slideLayout82.xml"/><Relationship Id="rId62" Type="http://schemas.openxmlformats.org/officeDocument/2006/relationships/slideLayout" Target="../slideLayouts/slideLayout9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57" Type="http://schemas.openxmlformats.org/officeDocument/2006/relationships/slideLayout" Target="../slideLayouts/slideLayout85.xml"/><Relationship Id="rId10" Type="http://schemas.openxmlformats.org/officeDocument/2006/relationships/slideLayout" Target="../slideLayouts/slideLayout38.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slideLayout" Target="../slideLayouts/slideLayout80.xml"/><Relationship Id="rId60" Type="http://schemas.openxmlformats.org/officeDocument/2006/relationships/slideLayout" Target="../slideLayouts/slideLayout8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4743463"/>
            <a:ext cx="685800" cy="307777"/>
          </a:xfrm>
          <a:prstGeom prst="rect">
            <a:avLst/>
          </a:prstGeom>
          <a:noFill/>
        </p:spPr>
        <p:txBody>
          <a:bodyPr lIns="91332" tIns="45666" rIns="91332" bIns="45666">
            <a:spAutoFit/>
          </a:bodyPr>
          <a:lstStyle/>
          <a:p>
            <a:pPr algn="ctr" defTabSz="913347">
              <a:defRPr/>
            </a:pPr>
            <a:fld id="{20B0A04A-B8A3-428A-BC26-7F23AEE053E3}" type="slidenum">
              <a:rPr lang="en-US" sz="1400">
                <a:solidFill>
                  <a:prstClr val="white"/>
                </a:solidFill>
                <a:latin typeface="Arial Black" pitchFamily="34" charset="0"/>
              </a:rPr>
              <a:pPr algn="ctr" defTabSz="913347">
                <a:defRPr/>
              </a:pPr>
              <a:t>‹#›</a:t>
            </a:fld>
            <a:endParaRPr lang="en-US" sz="1400" dirty="0">
              <a:solidFill>
                <a:prstClr val="white"/>
              </a:solidFill>
              <a:latin typeface="Arial Black" pitchFamily="34" charset="0"/>
            </a:endParaRPr>
          </a:p>
        </p:txBody>
      </p:sp>
      <p:sp>
        <p:nvSpPr>
          <p:cNvPr id="1026" name="Title Placeholder 1"/>
          <p:cNvSpPr>
            <a:spLocks noGrp="1"/>
          </p:cNvSpPr>
          <p:nvPr>
            <p:ph type="title"/>
          </p:nvPr>
        </p:nvSpPr>
        <p:spPr bwMode="auto">
          <a:xfrm>
            <a:off x="333375" y="190748"/>
            <a:ext cx="8357324" cy="514350"/>
          </a:xfrm>
          <a:prstGeom prst="rect">
            <a:avLst/>
          </a:prstGeom>
          <a:noFill/>
          <a:ln w="9525">
            <a:noFill/>
            <a:miter lim="800000"/>
            <a:headEnd/>
            <a:tailEnd/>
          </a:ln>
        </p:spPr>
        <p:txBody>
          <a:bodyPr vert="horz" wrap="square" lIns="91332" tIns="45666" rIns="91332" bIns="4566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333375" y="837214"/>
            <a:ext cx="8357324" cy="3589316"/>
          </a:xfrm>
          <a:prstGeom prst="rect">
            <a:avLst/>
          </a:prstGeom>
          <a:noFill/>
          <a:ln w="9525">
            <a:noFill/>
            <a:miter lim="800000"/>
            <a:headEnd/>
            <a:tailEnd/>
          </a:ln>
        </p:spPr>
        <p:txBody>
          <a:bodyPr vert="horz" wrap="square" lIns="91332" tIns="45666" rIns="91332" bIns="4566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333375" y="4700293"/>
            <a:ext cx="464296" cy="230832"/>
          </a:xfrm>
          <a:prstGeom prst="rect">
            <a:avLst/>
          </a:prstGeom>
          <a:noFill/>
        </p:spPr>
        <p:txBody>
          <a:bodyPr wrap="square" lIns="91332" tIns="45666" rIns="91332" bIns="45666" anchor="b">
            <a:spAutoFit/>
          </a:bodyPr>
          <a:lstStyle/>
          <a:p>
            <a:pPr defTabSz="913347">
              <a:defRPr/>
            </a:pPr>
            <a:fld id="{20B0A04A-B8A3-428A-BC26-7F23AEE053E3}" type="slidenum">
              <a:rPr lang="en-US" sz="900" smtClean="0">
                <a:solidFill>
                  <a:srgbClr val="808080"/>
                </a:solidFill>
                <a:latin typeface="Arial" pitchFamily="34" charset="0"/>
                <a:cs typeface="Arial" pitchFamily="34" charset="0"/>
              </a:rPr>
              <a:pPr defTabSz="913347">
                <a:defRPr/>
              </a:pPr>
              <a:t>‹#›</a:t>
            </a:fld>
            <a:endParaRPr lang="en-US" sz="9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30" cstate="print">
            <a:extLst>
              <a:ext uri="{28A0092B-C50C-407E-A947-70E740481C1C}">
                <a14:useLocalDpi xmlns:a14="http://schemas.microsoft.com/office/drawing/2010/main"/>
              </a:ext>
            </a:extLst>
          </a:blip>
          <a:srcRect/>
          <a:stretch>
            <a:fillRect/>
          </a:stretch>
        </p:blipFill>
        <p:spPr bwMode="auto">
          <a:xfrm>
            <a:off x="8016763" y="4700293"/>
            <a:ext cx="981633" cy="35595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356343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8" r:id="rId8"/>
    <p:sldLayoutId id="2147483691" r:id="rId9"/>
    <p:sldLayoutId id="2147483692"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9" r:id="rId27"/>
    <p:sldLayoutId id="2147483784" r:id="rId28"/>
  </p:sldLayoutIdLst>
  <p:transition spd="slow">
    <p:push dir="u"/>
  </p:transition>
  <p:timing>
    <p:tnLst>
      <p:par>
        <p:cTn id="1" dur="indefinite" restart="never" nodeType="tmRoot"/>
      </p:par>
    </p:tnLst>
  </p:timing>
  <p:hf sldNum="0" hdr="0" dt="0"/>
  <p:txStyles>
    <p:titleStyle>
      <a:lvl1pPr algn="l" rtl="0" fontAlgn="base">
        <a:lnSpc>
          <a:spcPts val="3500"/>
        </a:lnSpc>
        <a:spcBef>
          <a:spcPct val="0"/>
        </a:spcBef>
        <a:spcAft>
          <a:spcPct val="0"/>
        </a:spcAft>
        <a:defRPr sz="28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6675" algn="ctr" rtl="0" fontAlgn="base">
        <a:spcBef>
          <a:spcPct val="0"/>
        </a:spcBef>
        <a:spcAft>
          <a:spcPct val="0"/>
        </a:spcAft>
        <a:defRPr sz="4400">
          <a:solidFill>
            <a:schemeClr val="tx1"/>
          </a:solidFill>
          <a:latin typeface="Calibri" pitchFamily="34" charset="0"/>
        </a:defRPr>
      </a:lvl6pPr>
      <a:lvl7pPr marL="913347" algn="ctr" rtl="0" fontAlgn="base">
        <a:spcBef>
          <a:spcPct val="0"/>
        </a:spcBef>
        <a:spcAft>
          <a:spcPct val="0"/>
        </a:spcAft>
        <a:defRPr sz="4400">
          <a:solidFill>
            <a:schemeClr val="tx1"/>
          </a:solidFill>
          <a:latin typeface="Calibri" pitchFamily="34" charset="0"/>
        </a:defRPr>
      </a:lvl7pPr>
      <a:lvl8pPr marL="1370024" algn="ctr" rtl="0" fontAlgn="base">
        <a:spcBef>
          <a:spcPct val="0"/>
        </a:spcBef>
        <a:spcAft>
          <a:spcPct val="0"/>
        </a:spcAft>
        <a:defRPr sz="4400">
          <a:solidFill>
            <a:schemeClr val="tx1"/>
          </a:solidFill>
          <a:latin typeface="Calibri" pitchFamily="34" charset="0"/>
        </a:defRPr>
      </a:lvl8pPr>
      <a:lvl9pPr marL="1826694" algn="ctr" rtl="0" fontAlgn="base">
        <a:spcBef>
          <a:spcPct val="0"/>
        </a:spcBef>
        <a:spcAft>
          <a:spcPct val="0"/>
        </a:spcAft>
        <a:defRPr sz="4400">
          <a:solidFill>
            <a:schemeClr val="tx1"/>
          </a:solidFill>
          <a:latin typeface="Calibri" pitchFamily="34" charset="0"/>
        </a:defRPr>
      </a:lvl9pPr>
    </p:titleStyle>
    <p:bodyStyle>
      <a:lvl1pPr marL="342504" indent="-342504" algn="l" rtl="0" fontAlgn="base">
        <a:spcBef>
          <a:spcPct val="20000"/>
        </a:spcBef>
        <a:spcAft>
          <a:spcPct val="0"/>
        </a:spcAft>
        <a:buClr>
          <a:schemeClr val="accent6"/>
        </a:buClr>
        <a:buFont typeface="Arial" pitchFamily="34" charset="0"/>
        <a:buChar char="•"/>
        <a:defRPr sz="2000" kern="1200">
          <a:solidFill>
            <a:schemeClr val="tx1">
              <a:lumMod val="75000"/>
            </a:schemeClr>
          </a:solidFill>
          <a:latin typeface="Arial" panose="020B0604020202020204" pitchFamily="34" charset="0"/>
          <a:ea typeface="+mn-ea"/>
          <a:cs typeface="Arial" panose="020B0604020202020204" pitchFamily="34" charset="0"/>
        </a:defRPr>
      </a:lvl1pPr>
      <a:lvl2pPr marL="742095" indent="-285424" algn="l" rtl="0" fontAlgn="base">
        <a:spcBef>
          <a:spcPct val="20000"/>
        </a:spcBef>
        <a:spcAft>
          <a:spcPct val="0"/>
        </a:spcAft>
        <a:buClr>
          <a:schemeClr val="accent6"/>
        </a:buClr>
        <a:buFont typeface="Arial" pitchFamily="34" charset="0"/>
        <a:buChar char="–"/>
        <a:defRPr sz="1800" kern="1200">
          <a:solidFill>
            <a:schemeClr val="tx1">
              <a:lumMod val="75000"/>
            </a:schemeClr>
          </a:solidFill>
          <a:latin typeface="Arial" panose="020B0604020202020204" pitchFamily="34" charset="0"/>
          <a:ea typeface="+mn-ea"/>
          <a:cs typeface="Arial" panose="020B0604020202020204" pitchFamily="34" charset="0"/>
        </a:defRPr>
      </a:lvl2pPr>
      <a:lvl3pPr marL="1141683" indent="-228338" algn="l" rtl="0" fontAlgn="base">
        <a:spcBef>
          <a:spcPct val="20000"/>
        </a:spcBef>
        <a:spcAft>
          <a:spcPct val="0"/>
        </a:spcAft>
        <a:buClr>
          <a:schemeClr val="accent6"/>
        </a:buClr>
        <a:buFont typeface="Arial" pitchFamily="34" charset="0"/>
        <a:buChar char="•"/>
        <a:defRPr sz="1600" kern="1200">
          <a:solidFill>
            <a:schemeClr val="tx1">
              <a:lumMod val="75000"/>
            </a:schemeClr>
          </a:solidFill>
          <a:latin typeface="Arial" panose="020B0604020202020204" pitchFamily="34" charset="0"/>
          <a:ea typeface="+mn-ea"/>
          <a:cs typeface="Arial" panose="020B0604020202020204" pitchFamily="34" charset="0"/>
        </a:defRPr>
      </a:lvl3pPr>
      <a:lvl4pPr marL="1598357" indent="-228338"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4pPr>
      <a:lvl5pPr marL="2055032" indent="-228338" algn="l" rtl="0" fontAlgn="base">
        <a:spcBef>
          <a:spcPct val="20000"/>
        </a:spcBef>
        <a:spcAft>
          <a:spcPct val="0"/>
        </a:spcAft>
        <a:buClr>
          <a:schemeClr val="accent6"/>
        </a:buClr>
        <a:buFont typeface="Arial" pitchFamily="34" charset="0"/>
        <a:buChar char="»"/>
        <a:defRPr sz="1400" kern="1200">
          <a:solidFill>
            <a:schemeClr val="tx1">
              <a:lumMod val="75000"/>
            </a:schemeClr>
          </a:solidFill>
          <a:latin typeface="Arial" panose="020B0604020202020204" pitchFamily="34" charset="0"/>
          <a:ea typeface="+mn-ea"/>
          <a:cs typeface="Arial" panose="020B0604020202020204" pitchFamily="34" charset="0"/>
        </a:defRPr>
      </a:lvl5pPr>
      <a:lvl6pPr marL="2511703" indent="-228338" algn="l" defTabSz="91334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78" indent="-228338" algn="l" defTabSz="91334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51" indent="-228338" algn="l" defTabSz="91334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27" indent="-228338" algn="l" defTabSz="91334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47" rtl="0" eaLnBrk="1" latinLnBrk="0" hangingPunct="1">
        <a:defRPr sz="1800" kern="1200">
          <a:solidFill>
            <a:schemeClr val="tx1"/>
          </a:solidFill>
          <a:latin typeface="+mn-lt"/>
          <a:ea typeface="+mn-ea"/>
          <a:cs typeface="+mn-cs"/>
        </a:defRPr>
      </a:lvl1pPr>
      <a:lvl2pPr marL="456675" algn="l" defTabSz="913347" rtl="0" eaLnBrk="1" latinLnBrk="0" hangingPunct="1">
        <a:defRPr sz="1800" kern="1200">
          <a:solidFill>
            <a:schemeClr val="tx1"/>
          </a:solidFill>
          <a:latin typeface="+mn-lt"/>
          <a:ea typeface="+mn-ea"/>
          <a:cs typeface="+mn-cs"/>
        </a:defRPr>
      </a:lvl2pPr>
      <a:lvl3pPr marL="913347" algn="l" defTabSz="913347" rtl="0" eaLnBrk="1" latinLnBrk="0" hangingPunct="1">
        <a:defRPr sz="1800" kern="1200">
          <a:solidFill>
            <a:schemeClr val="tx1"/>
          </a:solidFill>
          <a:latin typeface="+mn-lt"/>
          <a:ea typeface="+mn-ea"/>
          <a:cs typeface="+mn-cs"/>
        </a:defRPr>
      </a:lvl3pPr>
      <a:lvl4pPr marL="1370024" algn="l" defTabSz="913347" rtl="0" eaLnBrk="1" latinLnBrk="0" hangingPunct="1">
        <a:defRPr sz="1800" kern="1200">
          <a:solidFill>
            <a:schemeClr val="tx1"/>
          </a:solidFill>
          <a:latin typeface="+mn-lt"/>
          <a:ea typeface="+mn-ea"/>
          <a:cs typeface="+mn-cs"/>
        </a:defRPr>
      </a:lvl4pPr>
      <a:lvl5pPr marL="1826694" algn="l" defTabSz="913347" rtl="0" eaLnBrk="1" latinLnBrk="0" hangingPunct="1">
        <a:defRPr sz="1800" kern="1200">
          <a:solidFill>
            <a:schemeClr val="tx1"/>
          </a:solidFill>
          <a:latin typeface="+mn-lt"/>
          <a:ea typeface="+mn-ea"/>
          <a:cs typeface="+mn-cs"/>
        </a:defRPr>
      </a:lvl5pPr>
      <a:lvl6pPr marL="2283369" algn="l" defTabSz="913347" rtl="0" eaLnBrk="1" latinLnBrk="0" hangingPunct="1">
        <a:defRPr sz="1800" kern="1200">
          <a:solidFill>
            <a:schemeClr val="tx1"/>
          </a:solidFill>
          <a:latin typeface="+mn-lt"/>
          <a:ea typeface="+mn-ea"/>
          <a:cs typeface="+mn-cs"/>
        </a:defRPr>
      </a:lvl6pPr>
      <a:lvl7pPr marL="2740041" algn="l" defTabSz="913347" rtl="0" eaLnBrk="1" latinLnBrk="0" hangingPunct="1">
        <a:defRPr sz="1800" kern="1200">
          <a:solidFill>
            <a:schemeClr val="tx1"/>
          </a:solidFill>
          <a:latin typeface="+mn-lt"/>
          <a:ea typeface="+mn-ea"/>
          <a:cs typeface="+mn-cs"/>
        </a:defRPr>
      </a:lvl7pPr>
      <a:lvl8pPr marL="3196715" algn="l" defTabSz="913347" rtl="0" eaLnBrk="1" latinLnBrk="0" hangingPunct="1">
        <a:defRPr sz="1800" kern="1200">
          <a:solidFill>
            <a:schemeClr val="tx1"/>
          </a:solidFill>
          <a:latin typeface="+mn-lt"/>
          <a:ea typeface="+mn-ea"/>
          <a:cs typeface="+mn-cs"/>
        </a:defRPr>
      </a:lvl8pPr>
      <a:lvl9pPr marL="3653390" algn="l" defTabSz="91334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7804776" y="4831511"/>
            <a:ext cx="280729" cy="246221"/>
          </a:xfrm>
          <a:prstGeom prst="rect">
            <a:avLst/>
          </a:prstGeom>
        </p:spPr>
        <p:txBody>
          <a:bodyPr vert="horz" wrap="none" lIns="91312" tIns="45657" rIns="91312" bIns="4565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900" smtClean="0">
                <a:solidFill>
                  <a:srgbClr val="2B2B2B"/>
                </a:solidFill>
                <a:ea typeface="Open Sans Light" panose="020B0306030504020204" pitchFamily="34" charset="0"/>
                <a:cs typeface="Open Sans Light" panose="020B0306030504020204" pitchFamily="34" charset="0"/>
              </a:rPr>
              <a:pPr algn="l"/>
              <a:t>‹#›</a:t>
            </a:fld>
            <a:endParaRPr lang="en-US" sz="900" dirty="0">
              <a:solidFill>
                <a:srgbClr val="2B2B2B"/>
              </a:solidFill>
              <a:ea typeface="Open Sans Light" panose="020B0306030504020204" pitchFamily="34" charset="0"/>
              <a:cs typeface="Open Sans Light" panose="020B0306030504020204" pitchFamily="34" charset="0"/>
            </a:endParaRPr>
          </a:p>
        </p:txBody>
      </p:sp>
      <p:sp>
        <p:nvSpPr>
          <p:cNvPr id="10" name="Oval 9"/>
          <p:cNvSpPr/>
          <p:nvPr userDrawn="1"/>
        </p:nvSpPr>
        <p:spPr>
          <a:xfrm>
            <a:off x="8249584" y="4844850"/>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1" name="Rectangle 9"/>
          <p:cNvSpPr/>
          <p:nvPr userDrawn="1"/>
        </p:nvSpPr>
        <p:spPr>
          <a:xfrm rot="2700000">
            <a:off x="8335186"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2" name="Oval 11"/>
          <p:cNvSpPr/>
          <p:nvPr userDrawn="1"/>
        </p:nvSpPr>
        <p:spPr>
          <a:xfrm rot="10800000">
            <a:off x="8502940" y="4844853"/>
            <a:ext cx="206529" cy="206529"/>
          </a:xfrm>
          <a:prstGeom prst="ellipse">
            <a:avLst/>
          </a:prstGeom>
          <a:noFill/>
          <a:ln w="63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13" name="Rectangle 9"/>
          <p:cNvSpPr/>
          <p:nvPr userDrawn="1"/>
        </p:nvSpPr>
        <p:spPr>
          <a:xfrm rot="13500000">
            <a:off x="8554923" y="4920832"/>
            <a:ext cx="67588" cy="67588"/>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900">
              <a:solidFill>
                <a:srgbClr val="2B2B2B"/>
              </a:solidFill>
            </a:endParaRPr>
          </a:p>
        </p:txBody>
      </p:sp>
      <p:sp>
        <p:nvSpPr>
          <p:cNvPr id="23" name="Action Button: Forward or Next 22">
            <a:hlinkClick r:id="" action="ppaction://hlinkshowjump?jump=nextslide" highlightClick="1"/>
          </p:cNvPr>
          <p:cNvSpPr/>
          <p:nvPr userDrawn="1"/>
        </p:nvSpPr>
        <p:spPr>
          <a:xfrm>
            <a:off x="8499431" y="4831660"/>
            <a:ext cx="249382" cy="249382"/>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4" name="Rectangle 23">
            <a:hlinkClick r:id="" action="ppaction://hlinkshowjump?jump=previousslide" highlightClick="1"/>
          </p:cNvPr>
          <p:cNvSpPr/>
          <p:nvPr userDrawn="1"/>
        </p:nvSpPr>
        <p:spPr>
          <a:xfrm>
            <a:off x="8219259" y="4828242"/>
            <a:ext cx="249382" cy="249382"/>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34252" tIns="17126" rIns="34252" bIns="17126" rtlCol="0" anchor="ctr"/>
          <a:lstStyle/>
          <a:p>
            <a:pPr algn="ctr" defTabSz="684847"/>
            <a:endParaRPr lang="en-US" sz="1388">
              <a:solidFill>
                <a:srgbClr val="2B2B2B"/>
              </a:solidFill>
            </a:endParaRPr>
          </a:p>
        </p:txBody>
      </p:sp>
      <p:sp>
        <p:nvSpPr>
          <p:cNvPr id="26" name="Slide Number Placeholder 5"/>
          <p:cNvSpPr txBox="1">
            <a:spLocks/>
          </p:cNvSpPr>
          <p:nvPr userDrawn="1"/>
        </p:nvSpPr>
        <p:spPr>
          <a:xfrm>
            <a:off x="296964" y="4851666"/>
            <a:ext cx="1950619"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Sphere3D</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p:cNvCxnSpPr/>
          <p:nvPr userDrawn="1"/>
        </p:nvCxnSpPr>
        <p:spPr>
          <a:xfrm>
            <a:off x="0" y="4782134"/>
            <a:ext cx="9144000"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685801" y="441134"/>
            <a:ext cx="7772400" cy="613171"/>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5" name="Text Placeholder 2"/>
          <p:cNvSpPr>
            <a:spLocks noGrp="1"/>
          </p:cNvSpPr>
          <p:nvPr>
            <p:ph type="body" idx="1"/>
          </p:nvPr>
        </p:nvSpPr>
        <p:spPr>
          <a:xfrm>
            <a:off x="685801" y="1145564"/>
            <a:ext cx="7772400" cy="318235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Slide Number Placeholder 5"/>
          <p:cNvSpPr txBox="1">
            <a:spLocks/>
          </p:cNvSpPr>
          <p:nvPr userDrawn="1"/>
        </p:nvSpPr>
        <p:spPr>
          <a:xfrm>
            <a:off x="7523171" y="4851667"/>
            <a:ext cx="481047" cy="213457"/>
          </a:xfrm>
          <a:prstGeom prst="rect">
            <a:avLst/>
          </a:prstGeom>
        </p:spPr>
        <p:txBody>
          <a:bodyPr vert="horz" wrap="square" lIns="91312" tIns="45657" rIns="91312" bIns="4565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US" sz="788" dirty="0" smtClean="0">
                <a:solidFill>
                  <a:srgbClr val="2B2B2B"/>
                </a:solidFill>
                <a:ea typeface="Open Sans Light" panose="020B0306030504020204" pitchFamily="34" charset="0"/>
                <a:cs typeface="Open Sans Light" panose="020B0306030504020204" pitchFamily="34" charset="0"/>
              </a:rPr>
              <a:t>Page:</a:t>
            </a:r>
            <a:endParaRPr lang="en-US" sz="788" dirty="0">
              <a:solidFill>
                <a:srgbClr val="2B2B2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1272275" y="4866374"/>
            <a:ext cx="6568771" cy="173112"/>
          </a:xfrm>
          <a:prstGeom prst="rect">
            <a:avLst/>
          </a:prstGeom>
          <a:noFill/>
        </p:spPr>
        <p:txBody>
          <a:bodyPr wrap="square" lIns="0" tIns="17139" rIns="0" bIns="17139" rtlCol="0">
            <a:spAutoFit/>
          </a:bodyPr>
          <a:lstStyle/>
          <a:p>
            <a:pPr algn="just" defTabSz="684847"/>
            <a:r>
              <a:rPr lang="en-US" sz="900" dirty="0" smtClean="0">
                <a:solidFill>
                  <a:srgbClr val="2B2B2B"/>
                </a:solidFill>
              </a:rPr>
              <a:t>	FOR INTERNAL USE ONLY 			NOT FOR DISTRIBUTION</a:t>
            </a:r>
            <a:endParaRPr lang="en-US" sz="900" dirty="0">
              <a:solidFill>
                <a:srgbClr val="2B2B2B"/>
              </a:solidFill>
            </a:endParaRPr>
          </a:p>
        </p:txBody>
      </p:sp>
    </p:spTree>
    <p:extLst>
      <p:ext uri="{BB962C8B-B14F-4D97-AF65-F5344CB8AC3E}">
        <p14:creationId xmlns:p14="http://schemas.microsoft.com/office/powerpoint/2010/main" val="21318038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 id="2147483767" r:id="rId46"/>
    <p:sldLayoutId id="2147483768" r:id="rId47"/>
    <p:sldLayoutId id="2147483769" r:id="rId48"/>
    <p:sldLayoutId id="2147483770" r:id="rId49"/>
    <p:sldLayoutId id="2147483771" r:id="rId50"/>
    <p:sldLayoutId id="2147483772" r:id="rId51"/>
    <p:sldLayoutId id="2147483773" r:id="rId52"/>
    <p:sldLayoutId id="2147483774" r:id="rId53"/>
    <p:sldLayoutId id="2147483775" r:id="rId54"/>
    <p:sldLayoutId id="2147483776" r:id="rId55"/>
    <p:sldLayoutId id="2147483777" r:id="rId56"/>
    <p:sldLayoutId id="2147483778" r:id="rId57"/>
    <p:sldLayoutId id="2147483779" r:id="rId58"/>
    <p:sldLayoutId id="2147483780" r:id="rId59"/>
    <p:sldLayoutId id="2147483781" r:id="rId60"/>
    <p:sldLayoutId id="2147483782" r:id="rId61"/>
    <p:sldLayoutId id="2147483783" r:id="rId62"/>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4830" rtl="0" eaLnBrk="1" latinLnBrk="0" hangingPunct="1">
        <a:lnSpc>
          <a:spcPct val="90000"/>
        </a:lnSpc>
        <a:spcBef>
          <a:spcPct val="0"/>
        </a:spcBef>
        <a:buNone/>
        <a:defRPr sz="2213" kern="1200">
          <a:solidFill>
            <a:schemeClr val="tx1"/>
          </a:solidFill>
          <a:latin typeface="+mj-lt"/>
          <a:ea typeface="Open Sans Light" panose="020B0306030504020204" pitchFamily="34" charset="0"/>
          <a:cs typeface="Open Sans Light" panose="020B0306030504020204" pitchFamily="34" charset="0"/>
        </a:defRPr>
      </a:lvl1pPr>
    </p:titleStyle>
    <p:bodyStyle>
      <a:lvl1pPr marL="171209" indent="-171209" algn="l" defTabSz="68483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1pPr>
      <a:lvl2pPr marL="513623" indent="-171209" algn="l" defTabSz="6848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Open Sans Light" panose="020B0306030504020204" pitchFamily="34" charset="0"/>
          <a:cs typeface="Open Sans Light" panose="020B0306030504020204" pitchFamily="34" charset="0"/>
        </a:defRPr>
      </a:lvl2pPr>
      <a:lvl3pPr marL="856038" indent="-171209" algn="l" defTabSz="684830" rtl="0" eaLnBrk="1" latinLnBrk="0" hangingPunct="1">
        <a:lnSpc>
          <a:spcPct val="90000"/>
        </a:lnSpc>
        <a:spcBef>
          <a:spcPts val="375"/>
        </a:spcBef>
        <a:buFont typeface="Arial" panose="020B0604020202020204" pitchFamily="34" charset="0"/>
        <a:buChar char="•"/>
        <a:defRPr sz="1388" kern="1200">
          <a:solidFill>
            <a:schemeClr val="tx1"/>
          </a:solidFill>
          <a:latin typeface="+mn-lt"/>
          <a:ea typeface="Open Sans Light" panose="020B0306030504020204" pitchFamily="34" charset="0"/>
          <a:cs typeface="Open Sans Light" panose="020B0306030504020204" pitchFamily="34" charset="0"/>
        </a:defRPr>
      </a:lvl3pPr>
      <a:lvl4pPr marL="1198452" indent="-171209" algn="l" defTabSz="68483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4pPr>
      <a:lvl5pPr marL="1540868" indent="-171209" algn="l" defTabSz="68483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Open Sans Light" panose="020B0306030504020204" pitchFamily="34" charset="0"/>
          <a:cs typeface="Open Sans Light" panose="020B0306030504020204" pitchFamily="34" charset="0"/>
        </a:defRPr>
      </a:lvl5pPr>
      <a:lvl6pPr marL="1883283" indent="-171209" algn="l" defTabSz="684830" rtl="0" eaLnBrk="1" latinLnBrk="0" hangingPunct="1">
        <a:lnSpc>
          <a:spcPct val="90000"/>
        </a:lnSpc>
        <a:spcBef>
          <a:spcPts val="375"/>
        </a:spcBef>
        <a:buFont typeface="Arial" panose="020B0604020202020204" pitchFamily="34" charset="0"/>
        <a:buChar char="•"/>
        <a:defRPr sz="1388" kern="1200">
          <a:solidFill>
            <a:schemeClr val="tx1"/>
          </a:solidFill>
          <a:latin typeface="+mn-lt"/>
          <a:ea typeface="+mn-ea"/>
          <a:cs typeface="+mn-cs"/>
        </a:defRPr>
      </a:lvl6pPr>
      <a:lvl7pPr marL="2225699" indent="-171209" algn="l" defTabSz="684830" rtl="0" eaLnBrk="1" latinLnBrk="0" hangingPunct="1">
        <a:lnSpc>
          <a:spcPct val="90000"/>
        </a:lnSpc>
        <a:spcBef>
          <a:spcPts val="375"/>
        </a:spcBef>
        <a:buFont typeface="Arial" panose="020B0604020202020204" pitchFamily="34" charset="0"/>
        <a:buChar char="•"/>
        <a:defRPr sz="1388" kern="1200">
          <a:solidFill>
            <a:schemeClr val="tx1"/>
          </a:solidFill>
          <a:latin typeface="+mn-lt"/>
          <a:ea typeface="+mn-ea"/>
          <a:cs typeface="+mn-cs"/>
        </a:defRPr>
      </a:lvl7pPr>
      <a:lvl8pPr marL="2568114" indent="-171209" algn="l" defTabSz="684830" rtl="0" eaLnBrk="1" latinLnBrk="0" hangingPunct="1">
        <a:lnSpc>
          <a:spcPct val="90000"/>
        </a:lnSpc>
        <a:spcBef>
          <a:spcPts val="375"/>
        </a:spcBef>
        <a:buFont typeface="Arial" panose="020B0604020202020204" pitchFamily="34" charset="0"/>
        <a:buChar char="•"/>
        <a:defRPr sz="1388" kern="1200">
          <a:solidFill>
            <a:schemeClr val="tx1"/>
          </a:solidFill>
          <a:latin typeface="+mn-lt"/>
          <a:ea typeface="+mn-ea"/>
          <a:cs typeface="+mn-cs"/>
        </a:defRPr>
      </a:lvl8pPr>
      <a:lvl9pPr marL="2910529" indent="-171209" algn="l" defTabSz="684830" rtl="0" eaLnBrk="1" latinLnBrk="0" hangingPunct="1">
        <a:lnSpc>
          <a:spcPct val="90000"/>
        </a:lnSpc>
        <a:spcBef>
          <a:spcPts val="375"/>
        </a:spcBef>
        <a:buFont typeface="Arial" panose="020B0604020202020204" pitchFamily="34" charset="0"/>
        <a:buChar char="•"/>
        <a:defRPr sz="1388" kern="1200">
          <a:solidFill>
            <a:schemeClr val="tx1"/>
          </a:solidFill>
          <a:latin typeface="+mn-lt"/>
          <a:ea typeface="+mn-ea"/>
          <a:cs typeface="+mn-cs"/>
        </a:defRPr>
      </a:lvl9pPr>
    </p:bodyStyle>
    <p:otherStyle>
      <a:defPPr>
        <a:defRPr lang="en-US"/>
      </a:defPPr>
      <a:lvl1pPr marL="0" algn="l" defTabSz="684830" rtl="0" eaLnBrk="1" latinLnBrk="0" hangingPunct="1">
        <a:defRPr sz="1388" kern="1200">
          <a:solidFill>
            <a:schemeClr val="tx1"/>
          </a:solidFill>
          <a:latin typeface="+mn-lt"/>
          <a:ea typeface="+mn-ea"/>
          <a:cs typeface="+mn-cs"/>
        </a:defRPr>
      </a:lvl1pPr>
      <a:lvl2pPr marL="342416" algn="l" defTabSz="684830" rtl="0" eaLnBrk="1" latinLnBrk="0" hangingPunct="1">
        <a:defRPr sz="1388" kern="1200">
          <a:solidFill>
            <a:schemeClr val="tx1"/>
          </a:solidFill>
          <a:latin typeface="+mn-lt"/>
          <a:ea typeface="+mn-ea"/>
          <a:cs typeface="+mn-cs"/>
        </a:defRPr>
      </a:lvl2pPr>
      <a:lvl3pPr marL="684830" algn="l" defTabSz="684830" rtl="0" eaLnBrk="1" latinLnBrk="0" hangingPunct="1">
        <a:defRPr sz="1388" kern="1200">
          <a:solidFill>
            <a:schemeClr val="tx1"/>
          </a:solidFill>
          <a:latin typeface="+mn-lt"/>
          <a:ea typeface="+mn-ea"/>
          <a:cs typeface="+mn-cs"/>
        </a:defRPr>
      </a:lvl3pPr>
      <a:lvl4pPr marL="1027245" algn="l" defTabSz="684830" rtl="0" eaLnBrk="1" latinLnBrk="0" hangingPunct="1">
        <a:defRPr sz="1388" kern="1200">
          <a:solidFill>
            <a:schemeClr val="tx1"/>
          </a:solidFill>
          <a:latin typeface="+mn-lt"/>
          <a:ea typeface="+mn-ea"/>
          <a:cs typeface="+mn-cs"/>
        </a:defRPr>
      </a:lvl4pPr>
      <a:lvl5pPr marL="1369660" algn="l" defTabSz="684830" rtl="0" eaLnBrk="1" latinLnBrk="0" hangingPunct="1">
        <a:defRPr sz="1388" kern="1200">
          <a:solidFill>
            <a:schemeClr val="tx1"/>
          </a:solidFill>
          <a:latin typeface="+mn-lt"/>
          <a:ea typeface="+mn-ea"/>
          <a:cs typeface="+mn-cs"/>
        </a:defRPr>
      </a:lvl5pPr>
      <a:lvl6pPr marL="1712075" algn="l" defTabSz="684830" rtl="0" eaLnBrk="1" latinLnBrk="0" hangingPunct="1">
        <a:defRPr sz="1388" kern="1200">
          <a:solidFill>
            <a:schemeClr val="tx1"/>
          </a:solidFill>
          <a:latin typeface="+mn-lt"/>
          <a:ea typeface="+mn-ea"/>
          <a:cs typeface="+mn-cs"/>
        </a:defRPr>
      </a:lvl6pPr>
      <a:lvl7pPr marL="2054490" algn="l" defTabSz="684830" rtl="0" eaLnBrk="1" latinLnBrk="0" hangingPunct="1">
        <a:defRPr sz="1388" kern="1200">
          <a:solidFill>
            <a:schemeClr val="tx1"/>
          </a:solidFill>
          <a:latin typeface="+mn-lt"/>
          <a:ea typeface="+mn-ea"/>
          <a:cs typeface="+mn-cs"/>
        </a:defRPr>
      </a:lvl7pPr>
      <a:lvl8pPr marL="2396907" algn="l" defTabSz="684830" rtl="0" eaLnBrk="1" latinLnBrk="0" hangingPunct="1">
        <a:defRPr sz="1388" kern="1200">
          <a:solidFill>
            <a:schemeClr val="tx1"/>
          </a:solidFill>
          <a:latin typeface="+mn-lt"/>
          <a:ea typeface="+mn-ea"/>
          <a:cs typeface="+mn-cs"/>
        </a:defRPr>
      </a:lvl8pPr>
      <a:lvl9pPr marL="2739321" algn="l" defTabSz="684830" rtl="0" eaLnBrk="1" latinLnBrk="0" hangingPunct="1">
        <a:defRPr sz="13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1.png"/><Relationship Id="rId3" Type="http://schemas.openxmlformats.org/officeDocument/2006/relationships/hyperlink" Target="http://www.pcmag.com/article2/0,1759,1780678,00.asp" TargetMode="External"/><Relationship Id="rId7" Type="http://schemas.openxmlformats.org/officeDocument/2006/relationships/image" Target="../media/image46.png"/><Relationship Id="rId12"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5.png"/><Relationship Id="rId11" Type="http://schemas.openxmlformats.org/officeDocument/2006/relationships/image" Target="../media/image49.jpeg"/><Relationship Id="rId5" Type="http://schemas.openxmlformats.org/officeDocument/2006/relationships/hyperlink" Target="http://searchstorage.techtarget.com/productsOfTheYearCategory/0,294802,sid5_tax301067,00.html" TargetMode="External"/><Relationship Id="rId10" Type="http://schemas.openxmlformats.org/officeDocument/2006/relationships/image" Target="../media/image48.jpeg"/><Relationship Id="rId4" Type="http://schemas.openxmlformats.org/officeDocument/2006/relationships/image" Target="../media/image44.png"/><Relationship Id="rId9" Type="http://schemas.openxmlformats.org/officeDocument/2006/relationships/hyperlink" Target="http://www.adaptec.com/pdfs/NAS_techbu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17" Type="http://schemas.openxmlformats.org/officeDocument/2006/relationships/image" Target="../media/image168.png"/><Relationship Id="rId21" Type="http://schemas.openxmlformats.org/officeDocument/2006/relationships/image" Target="../media/image72.png"/><Relationship Id="rId42" Type="http://schemas.openxmlformats.org/officeDocument/2006/relationships/image" Target="../media/image93.png"/><Relationship Id="rId63" Type="http://schemas.openxmlformats.org/officeDocument/2006/relationships/image" Target="../media/image114.png"/><Relationship Id="rId84" Type="http://schemas.openxmlformats.org/officeDocument/2006/relationships/image" Target="../media/image135.png"/><Relationship Id="rId138" Type="http://schemas.openxmlformats.org/officeDocument/2006/relationships/image" Target="../media/image189.png"/><Relationship Id="rId107" Type="http://schemas.openxmlformats.org/officeDocument/2006/relationships/image" Target="../media/image158.png"/><Relationship Id="rId11" Type="http://schemas.openxmlformats.org/officeDocument/2006/relationships/image" Target="../media/image62.png"/><Relationship Id="rId32" Type="http://schemas.openxmlformats.org/officeDocument/2006/relationships/image" Target="../media/image83.png"/><Relationship Id="rId53" Type="http://schemas.openxmlformats.org/officeDocument/2006/relationships/image" Target="../media/image104.png"/><Relationship Id="rId74" Type="http://schemas.openxmlformats.org/officeDocument/2006/relationships/image" Target="../media/image125.png"/><Relationship Id="rId128" Type="http://schemas.openxmlformats.org/officeDocument/2006/relationships/image" Target="../media/image179.png"/><Relationship Id="rId149" Type="http://schemas.openxmlformats.org/officeDocument/2006/relationships/image" Target="../media/image200.png"/><Relationship Id="rId5" Type="http://schemas.openxmlformats.org/officeDocument/2006/relationships/image" Target="../media/image56.png"/><Relationship Id="rId95" Type="http://schemas.openxmlformats.org/officeDocument/2006/relationships/image" Target="../media/image146.png"/><Relationship Id="rId22" Type="http://schemas.openxmlformats.org/officeDocument/2006/relationships/image" Target="../media/image73.png"/><Relationship Id="rId27" Type="http://schemas.openxmlformats.org/officeDocument/2006/relationships/image" Target="../media/image78.png"/><Relationship Id="rId43" Type="http://schemas.openxmlformats.org/officeDocument/2006/relationships/image" Target="../media/image94.png"/><Relationship Id="rId48" Type="http://schemas.openxmlformats.org/officeDocument/2006/relationships/image" Target="../media/image99.png"/><Relationship Id="rId64" Type="http://schemas.openxmlformats.org/officeDocument/2006/relationships/image" Target="../media/image115.png"/><Relationship Id="rId69" Type="http://schemas.openxmlformats.org/officeDocument/2006/relationships/image" Target="../media/image120.png"/><Relationship Id="rId113" Type="http://schemas.openxmlformats.org/officeDocument/2006/relationships/image" Target="../media/image164.png"/><Relationship Id="rId118" Type="http://schemas.openxmlformats.org/officeDocument/2006/relationships/image" Target="../media/image169.png"/><Relationship Id="rId134" Type="http://schemas.openxmlformats.org/officeDocument/2006/relationships/image" Target="../media/image185.png"/><Relationship Id="rId139" Type="http://schemas.openxmlformats.org/officeDocument/2006/relationships/image" Target="../media/image190.png"/><Relationship Id="rId80" Type="http://schemas.openxmlformats.org/officeDocument/2006/relationships/image" Target="../media/image131.png"/><Relationship Id="rId85" Type="http://schemas.openxmlformats.org/officeDocument/2006/relationships/image" Target="../media/image136.png"/><Relationship Id="rId150" Type="http://schemas.openxmlformats.org/officeDocument/2006/relationships/image" Target="../media/image201.png"/><Relationship Id="rId12" Type="http://schemas.openxmlformats.org/officeDocument/2006/relationships/image" Target="../media/image63.png"/><Relationship Id="rId17" Type="http://schemas.openxmlformats.org/officeDocument/2006/relationships/image" Target="../media/image68.png"/><Relationship Id="rId33" Type="http://schemas.openxmlformats.org/officeDocument/2006/relationships/image" Target="../media/image84.png"/><Relationship Id="rId38" Type="http://schemas.openxmlformats.org/officeDocument/2006/relationships/image" Target="../media/image89.png"/><Relationship Id="rId59" Type="http://schemas.openxmlformats.org/officeDocument/2006/relationships/image" Target="../media/image110.png"/><Relationship Id="rId103" Type="http://schemas.openxmlformats.org/officeDocument/2006/relationships/image" Target="../media/image154.png"/><Relationship Id="rId108" Type="http://schemas.openxmlformats.org/officeDocument/2006/relationships/image" Target="../media/image159.png"/><Relationship Id="rId124" Type="http://schemas.openxmlformats.org/officeDocument/2006/relationships/image" Target="../media/image175.png"/><Relationship Id="rId129" Type="http://schemas.openxmlformats.org/officeDocument/2006/relationships/image" Target="../media/image180.png"/><Relationship Id="rId54" Type="http://schemas.openxmlformats.org/officeDocument/2006/relationships/image" Target="../media/image105.png"/><Relationship Id="rId70" Type="http://schemas.openxmlformats.org/officeDocument/2006/relationships/image" Target="../media/image121.png"/><Relationship Id="rId75" Type="http://schemas.openxmlformats.org/officeDocument/2006/relationships/image" Target="../media/image126.png"/><Relationship Id="rId91" Type="http://schemas.openxmlformats.org/officeDocument/2006/relationships/image" Target="../media/image142.png"/><Relationship Id="rId96" Type="http://schemas.openxmlformats.org/officeDocument/2006/relationships/image" Target="../media/image147.png"/><Relationship Id="rId140" Type="http://schemas.openxmlformats.org/officeDocument/2006/relationships/image" Target="../media/image191.png"/><Relationship Id="rId145" Type="http://schemas.openxmlformats.org/officeDocument/2006/relationships/image" Target="../media/image196.png"/><Relationship Id="rId1" Type="http://schemas.openxmlformats.org/officeDocument/2006/relationships/slideLayout" Target="../slideLayouts/slideLayout3.xml"/><Relationship Id="rId6" Type="http://schemas.openxmlformats.org/officeDocument/2006/relationships/image" Target="../media/image57.png"/><Relationship Id="rId23" Type="http://schemas.openxmlformats.org/officeDocument/2006/relationships/image" Target="../media/image74.png"/><Relationship Id="rId28" Type="http://schemas.openxmlformats.org/officeDocument/2006/relationships/image" Target="../media/image79.png"/><Relationship Id="rId49" Type="http://schemas.openxmlformats.org/officeDocument/2006/relationships/image" Target="../media/image100.png"/><Relationship Id="rId114" Type="http://schemas.openxmlformats.org/officeDocument/2006/relationships/image" Target="../media/image165.png"/><Relationship Id="rId119" Type="http://schemas.openxmlformats.org/officeDocument/2006/relationships/image" Target="../media/image170.png"/><Relationship Id="rId44" Type="http://schemas.openxmlformats.org/officeDocument/2006/relationships/image" Target="../media/image95.png"/><Relationship Id="rId60" Type="http://schemas.openxmlformats.org/officeDocument/2006/relationships/image" Target="../media/image111.png"/><Relationship Id="rId65" Type="http://schemas.openxmlformats.org/officeDocument/2006/relationships/image" Target="../media/image116.png"/><Relationship Id="rId81" Type="http://schemas.openxmlformats.org/officeDocument/2006/relationships/image" Target="../media/image132.png"/><Relationship Id="rId86" Type="http://schemas.openxmlformats.org/officeDocument/2006/relationships/image" Target="../media/image137.png"/><Relationship Id="rId130" Type="http://schemas.openxmlformats.org/officeDocument/2006/relationships/image" Target="../media/image181.png"/><Relationship Id="rId135" Type="http://schemas.openxmlformats.org/officeDocument/2006/relationships/image" Target="../media/image186.png"/><Relationship Id="rId151" Type="http://schemas.openxmlformats.org/officeDocument/2006/relationships/image" Target="../media/image202.png"/><Relationship Id="rId13" Type="http://schemas.openxmlformats.org/officeDocument/2006/relationships/image" Target="../media/image64.png"/><Relationship Id="rId18" Type="http://schemas.openxmlformats.org/officeDocument/2006/relationships/image" Target="../media/image69.png"/><Relationship Id="rId39" Type="http://schemas.openxmlformats.org/officeDocument/2006/relationships/image" Target="../media/image90.png"/><Relationship Id="rId109" Type="http://schemas.openxmlformats.org/officeDocument/2006/relationships/image" Target="../media/image160.png"/><Relationship Id="rId34" Type="http://schemas.openxmlformats.org/officeDocument/2006/relationships/image" Target="../media/image85.png"/><Relationship Id="rId50" Type="http://schemas.openxmlformats.org/officeDocument/2006/relationships/image" Target="../media/image101.png"/><Relationship Id="rId55" Type="http://schemas.openxmlformats.org/officeDocument/2006/relationships/image" Target="../media/image106.png"/><Relationship Id="rId76" Type="http://schemas.openxmlformats.org/officeDocument/2006/relationships/image" Target="../media/image127.png"/><Relationship Id="rId97" Type="http://schemas.openxmlformats.org/officeDocument/2006/relationships/image" Target="../media/image148.png"/><Relationship Id="rId104" Type="http://schemas.openxmlformats.org/officeDocument/2006/relationships/image" Target="../media/image155.png"/><Relationship Id="rId120" Type="http://schemas.openxmlformats.org/officeDocument/2006/relationships/image" Target="../media/image171.png"/><Relationship Id="rId125" Type="http://schemas.openxmlformats.org/officeDocument/2006/relationships/image" Target="../media/image176.png"/><Relationship Id="rId141" Type="http://schemas.openxmlformats.org/officeDocument/2006/relationships/image" Target="../media/image192.png"/><Relationship Id="rId146" Type="http://schemas.openxmlformats.org/officeDocument/2006/relationships/image" Target="../media/image197.png"/><Relationship Id="rId7" Type="http://schemas.openxmlformats.org/officeDocument/2006/relationships/image" Target="../media/image58.png"/><Relationship Id="rId71" Type="http://schemas.openxmlformats.org/officeDocument/2006/relationships/image" Target="../media/image122.png"/><Relationship Id="rId92" Type="http://schemas.openxmlformats.org/officeDocument/2006/relationships/image" Target="../media/image143.png"/><Relationship Id="rId2" Type="http://schemas.openxmlformats.org/officeDocument/2006/relationships/notesSlide" Target="../notesSlides/notesSlide6.xml"/><Relationship Id="rId29" Type="http://schemas.openxmlformats.org/officeDocument/2006/relationships/image" Target="../media/image80.png"/><Relationship Id="rId24" Type="http://schemas.openxmlformats.org/officeDocument/2006/relationships/image" Target="../media/image75.png"/><Relationship Id="rId40" Type="http://schemas.openxmlformats.org/officeDocument/2006/relationships/image" Target="../media/image91.png"/><Relationship Id="rId45" Type="http://schemas.openxmlformats.org/officeDocument/2006/relationships/image" Target="../media/image96.png"/><Relationship Id="rId66" Type="http://schemas.openxmlformats.org/officeDocument/2006/relationships/image" Target="../media/image117.png"/><Relationship Id="rId87" Type="http://schemas.openxmlformats.org/officeDocument/2006/relationships/image" Target="../media/image138.png"/><Relationship Id="rId110" Type="http://schemas.openxmlformats.org/officeDocument/2006/relationships/image" Target="../media/image161.png"/><Relationship Id="rId115" Type="http://schemas.openxmlformats.org/officeDocument/2006/relationships/image" Target="../media/image166.png"/><Relationship Id="rId131" Type="http://schemas.openxmlformats.org/officeDocument/2006/relationships/image" Target="../media/image182.png"/><Relationship Id="rId136" Type="http://schemas.openxmlformats.org/officeDocument/2006/relationships/image" Target="../media/image187.png"/><Relationship Id="rId61" Type="http://schemas.openxmlformats.org/officeDocument/2006/relationships/image" Target="../media/image112.png"/><Relationship Id="rId82" Type="http://schemas.openxmlformats.org/officeDocument/2006/relationships/image" Target="../media/image133.png"/><Relationship Id="rId152" Type="http://schemas.openxmlformats.org/officeDocument/2006/relationships/image" Target="../media/image203.png"/><Relationship Id="rId19" Type="http://schemas.openxmlformats.org/officeDocument/2006/relationships/image" Target="../media/image70.png"/><Relationship Id="rId14" Type="http://schemas.openxmlformats.org/officeDocument/2006/relationships/image" Target="../media/image65.png"/><Relationship Id="rId30" Type="http://schemas.openxmlformats.org/officeDocument/2006/relationships/image" Target="../media/image81.png"/><Relationship Id="rId35" Type="http://schemas.openxmlformats.org/officeDocument/2006/relationships/image" Target="../media/image86.png"/><Relationship Id="rId56" Type="http://schemas.openxmlformats.org/officeDocument/2006/relationships/image" Target="../media/image107.png"/><Relationship Id="rId77" Type="http://schemas.openxmlformats.org/officeDocument/2006/relationships/image" Target="../media/image128.png"/><Relationship Id="rId100" Type="http://schemas.openxmlformats.org/officeDocument/2006/relationships/image" Target="../media/image151.png"/><Relationship Id="rId105" Type="http://schemas.openxmlformats.org/officeDocument/2006/relationships/image" Target="../media/image156.png"/><Relationship Id="rId126" Type="http://schemas.openxmlformats.org/officeDocument/2006/relationships/image" Target="../media/image177.png"/><Relationship Id="rId147" Type="http://schemas.openxmlformats.org/officeDocument/2006/relationships/image" Target="../media/image198.png"/><Relationship Id="rId8" Type="http://schemas.openxmlformats.org/officeDocument/2006/relationships/image" Target="../media/image59.png"/><Relationship Id="rId51" Type="http://schemas.openxmlformats.org/officeDocument/2006/relationships/image" Target="../media/image102.png"/><Relationship Id="rId72" Type="http://schemas.openxmlformats.org/officeDocument/2006/relationships/image" Target="../media/image123.png"/><Relationship Id="rId93" Type="http://schemas.openxmlformats.org/officeDocument/2006/relationships/image" Target="../media/image144.png"/><Relationship Id="rId98" Type="http://schemas.openxmlformats.org/officeDocument/2006/relationships/image" Target="../media/image149.png"/><Relationship Id="rId121" Type="http://schemas.openxmlformats.org/officeDocument/2006/relationships/image" Target="../media/image172.png"/><Relationship Id="rId142" Type="http://schemas.openxmlformats.org/officeDocument/2006/relationships/image" Target="../media/image193.png"/><Relationship Id="rId3" Type="http://schemas.openxmlformats.org/officeDocument/2006/relationships/image" Target="../media/image54.emf"/><Relationship Id="rId25" Type="http://schemas.openxmlformats.org/officeDocument/2006/relationships/image" Target="../media/image76.png"/><Relationship Id="rId46" Type="http://schemas.openxmlformats.org/officeDocument/2006/relationships/image" Target="../media/image97.png"/><Relationship Id="rId67" Type="http://schemas.openxmlformats.org/officeDocument/2006/relationships/image" Target="../media/image118.png"/><Relationship Id="rId116" Type="http://schemas.openxmlformats.org/officeDocument/2006/relationships/image" Target="../media/image167.png"/><Relationship Id="rId137" Type="http://schemas.openxmlformats.org/officeDocument/2006/relationships/image" Target="../media/image188.png"/><Relationship Id="rId20" Type="http://schemas.openxmlformats.org/officeDocument/2006/relationships/image" Target="../media/image71.png"/><Relationship Id="rId41" Type="http://schemas.openxmlformats.org/officeDocument/2006/relationships/image" Target="../media/image92.png"/><Relationship Id="rId62" Type="http://schemas.openxmlformats.org/officeDocument/2006/relationships/image" Target="../media/image113.png"/><Relationship Id="rId83" Type="http://schemas.openxmlformats.org/officeDocument/2006/relationships/image" Target="../media/image134.png"/><Relationship Id="rId88" Type="http://schemas.openxmlformats.org/officeDocument/2006/relationships/image" Target="../media/image139.png"/><Relationship Id="rId111" Type="http://schemas.openxmlformats.org/officeDocument/2006/relationships/image" Target="../media/image162.png"/><Relationship Id="rId132" Type="http://schemas.openxmlformats.org/officeDocument/2006/relationships/image" Target="../media/image183.png"/><Relationship Id="rId153" Type="http://schemas.openxmlformats.org/officeDocument/2006/relationships/image" Target="../media/image204.png"/><Relationship Id="rId15" Type="http://schemas.openxmlformats.org/officeDocument/2006/relationships/image" Target="../media/image66.png"/><Relationship Id="rId36" Type="http://schemas.openxmlformats.org/officeDocument/2006/relationships/image" Target="../media/image87.png"/><Relationship Id="rId57" Type="http://schemas.openxmlformats.org/officeDocument/2006/relationships/image" Target="../media/image108.png"/><Relationship Id="rId106" Type="http://schemas.openxmlformats.org/officeDocument/2006/relationships/image" Target="../media/image157.png"/><Relationship Id="rId127" Type="http://schemas.openxmlformats.org/officeDocument/2006/relationships/image" Target="../media/image178.png"/><Relationship Id="rId10" Type="http://schemas.openxmlformats.org/officeDocument/2006/relationships/image" Target="../media/image61.png"/><Relationship Id="rId31" Type="http://schemas.openxmlformats.org/officeDocument/2006/relationships/image" Target="../media/image82.png"/><Relationship Id="rId52" Type="http://schemas.openxmlformats.org/officeDocument/2006/relationships/image" Target="../media/image103.png"/><Relationship Id="rId73" Type="http://schemas.openxmlformats.org/officeDocument/2006/relationships/image" Target="../media/image124.png"/><Relationship Id="rId78" Type="http://schemas.openxmlformats.org/officeDocument/2006/relationships/image" Target="../media/image129.png"/><Relationship Id="rId94" Type="http://schemas.openxmlformats.org/officeDocument/2006/relationships/image" Target="../media/image145.png"/><Relationship Id="rId99" Type="http://schemas.openxmlformats.org/officeDocument/2006/relationships/image" Target="../media/image150.png"/><Relationship Id="rId101" Type="http://schemas.openxmlformats.org/officeDocument/2006/relationships/image" Target="../media/image152.png"/><Relationship Id="rId122" Type="http://schemas.openxmlformats.org/officeDocument/2006/relationships/image" Target="../media/image173.png"/><Relationship Id="rId143" Type="http://schemas.openxmlformats.org/officeDocument/2006/relationships/image" Target="../media/image194.png"/><Relationship Id="rId148" Type="http://schemas.openxmlformats.org/officeDocument/2006/relationships/image" Target="../media/image199.png"/><Relationship Id="rId4" Type="http://schemas.openxmlformats.org/officeDocument/2006/relationships/image" Target="../media/image55.png"/><Relationship Id="rId9" Type="http://schemas.openxmlformats.org/officeDocument/2006/relationships/image" Target="../media/image60.png"/><Relationship Id="rId26" Type="http://schemas.openxmlformats.org/officeDocument/2006/relationships/image" Target="../media/image77.png"/><Relationship Id="rId47" Type="http://schemas.openxmlformats.org/officeDocument/2006/relationships/image" Target="../media/image98.png"/><Relationship Id="rId68" Type="http://schemas.openxmlformats.org/officeDocument/2006/relationships/image" Target="../media/image119.png"/><Relationship Id="rId89" Type="http://schemas.openxmlformats.org/officeDocument/2006/relationships/image" Target="../media/image140.png"/><Relationship Id="rId112" Type="http://schemas.openxmlformats.org/officeDocument/2006/relationships/image" Target="../media/image163.png"/><Relationship Id="rId133" Type="http://schemas.openxmlformats.org/officeDocument/2006/relationships/image" Target="../media/image184.png"/><Relationship Id="rId154" Type="http://schemas.openxmlformats.org/officeDocument/2006/relationships/image" Target="../media/image205.png"/><Relationship Id="rId16" Type="http://schemas.openxmlformats.org/officeDocument/2006/relationships/image" Target="../media/image67.png"/><Relationship Id="rId37" Type="http://schemas.openxmlformats.org/officeDocument/2006/relationships/image" Target="../media/image88.png"/><Relationship Id="rId58" Type="http://schemas.openxmlformats.org/officeDocument/2006/relationships/image" Target="../media/image109.png"/><Relationship Id="rId79" Type="http://schemas.openxmlformats.org/officeDocument/2006/relationships/image" Target="../media/image130.png"/><Relationship Id="rId102" Type="http://schemas.openxmlformats.org/officeDocument/2006/relationships/image" Target="../media/image153.png"/><Relationship Id="rId123" Type="http://schemas.openxmlformats.org/officeDocument/2006/relationships/image" Target="../media/image174.png"/><Relationship Id="rId144" Type="http://schemas.openxmlformats.org/officeDocument/2006/relationships/image" Target="../media/image195.png"/><Relationship Id="rId90" Type="http://schemas.openxmlformats.org/officeDocument/2006/relationships/image" Target="../media/image14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3.xml"/><Relationship Id="rId6" Type="http://schemas.openxmlformats.org/officeDocument/2006/relationships/image" Target="../media/image210.png"/><Relationship Id="rId5" Type="http://schemas.openxmlformats.org/officeDocument/2006/relationships/image" Target="../media/image209.png"/><Relationship Id="rId10" Type="http://schemas.openxmlformats.org/officeDocument/2006/relationships/image" Target="../media/image214.png"/><Relationship Id="rId4" Type="http://schemas.openxmlformats.org/officeDocument/2006/relationships/image" Target="../media/image208.png"/><Relationship Id="rId9" Type="http://schemas.openxmlformats.org/officeDocument/2006/relationships/image" Target="../media/image213.png"/></Relationships>
</file>

<file path=ppt/slides/_rels/slide16.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215.png"/><Relationship Id="rId7" Type="http://schemas.openxmlformats.org/officeDocument/2006/relationships/image" Target="../media/image219.png"/><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image" Target="../media/image218.png"/><Relationship Id="rId5" Type="http://schemas.openxmlformats.org/officeDocument/2006/relationships/image" Target="../media/image217.png"/><Relationship Id="rId4" Type="http://schemas.openxmlformats.org/officeDocument/2006/relationships/image" Target="../media/image216.png"/><Relationship Id="rId9" Type="http://schemas.openxmlformats.org/officeDocument/2006/relationships/image" Target="../media/image2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17" Type="http://schemas.openxmlformats.org/officeDocument/2006/relationships/image" Target="../media/image169.png"/><Relationship Id="rId21" Type="http://schemas.openxmlformats.org/officeDocument/2006/relationships/image" Target="../media/image73.png"/><Relationship Id="rId42" Type="http://schemas.openxmlformats.org/officeDocument/2006/relationships/image" Target="../media/image94.png"/><Relationship Id="rId63" Type="http://schemas.openxmlformats.org/officeDocument/2006/relationships/image" Target="../media/image115.png"/><Relationship Id="rId84" Type="http://schemas.openxmlformats.org/officeDocument/2006/relationships/image" Target="../media/image136.png"/><Relationship Id="rId138" Type="http://schemas.openxmlformats.org/officeDocument/2006/relationships/image" Target="../media/image190.png"/><Relationship Id="rId107" Type="http://schemas.openxmlformats.org/officeDocument/2006/relationships/image" Target="../media/image159.png"/><Relationship Id="rId11" Type="http://schemas.openxmlformats.org/officeDocument/2006/relationships/image" Target="../media/image63.png"/><Relationship Id="rId32" Type="http://schemas.openxmlformats.org/officeDocument/2006/relationships/image" Target="../media/image84.png"/><Relationship Id="rId53" Type="http://schemas.openxmlformats.org/officeDocument/2006/relationships/image" Target="../media/image105.png"/><Relationship Id="rId74" Type="http://schemas.openxmlformats.org/officeDocument/2006/relationships/image" Target="../media/image126.png"/><Relationship Id="rId128" Type="http://schemas.openxmlformats.org/officeDocument/2006/relationships/image" Target="../media/image180.png"/><Relationship Id="rId149" Type="http://schemas.openxmlformats.org/officeDocument/2006/relationships/image" Target="../media/image201.png"/><Relationship Id="rId5" Type="http://schemas.openxmlformats.org/officeDocument/2006/relationships/image" Target="../media/image57.png"/><Relationship Id="rId95" Type="http://schemas.openxmlformats.org/officeDocument/2006/relationships/image" Target="../media/image147.png"/><Relationship Id="rId22" Type="http://schemas.openxmlformats.org/officeDocument/2006/relationships/image" Target="../media/image74.png"/><Relationship Id="rId27" Type="http://schemas.openxmlformats.org/officeDocument/2006/relationships/image" Target="../media/image79.png"/><Relationship Id="rId43" Type="http://schemas.openxmlformats.org/officeDocument/2006/relationships/image" Target="../media/image95.png"/><Relationship Id="rId48" Type="http://schemas.openxmlformats.org/officeDocument/2006/relationships/image" Target="../media/image100.png"/><Relationship Id="rId64" Type="http://schemas.openxmlformats.org/officeDocument/2006/relationships/image" Target="../media/image116.png"/><Relationship Id="rId69" Type="http://schemas.openxmlformats.org/officeDocument/2006/relationships/image" Target="../media/image121.png"/><Relationship Id="rId113" Type="http://schemas.openxmlformats.org/officeDocument/2006/relationships/image" Target="../media/image165.png"/><Relationship Id="rId118" Type="http://schemas.openxmlformats.org/officeDocument/2006/relationships/image" Target="../media/image170.png"/><Relationship Id="rId134" Type="http://schemas.openxmlformats.org/officeDocument/2006/relationships/image" Target="../media/image186.png"/><Relationship Id="rId139" Type="http://schemas.openxmlformats.org/officeDocument/2006/relationships/image" Target="../media/image191.png"/><Relationship Id="rId80" Type="http://schemas.openxmlformats.org/officeDocument/2006/relationships/image" Target="../media/image132.png"/><Relationship Id="rId85" Type="http://schemas.openxmlformats.org/officeDocument/2006/relationships/image" Target="../media/image137.png"/><Relationship Id="rId150" Type="http://schemas.openxmlformats.org/officeDocument/2006/relationships/image" Target="../media/image202.png"/><Relationship Id="rId12" Type="http://schemas.openxmlformats.org/officeDocument/2006/relationships/image" Target="../media/image64.png"/><Relationship Id="rId17" Type="http://schemas.openxmlformats.org/officeDocument/2006/relationships/image" Target="../media/image69.png"/><Relationship Id="rId33" Type="http://schemas.openxmlformats.org/officeDocument/2006/relationships/image" Target="../media/image85.png"/><Relationship Id="rId38" Type="http://schemas.openxmlformats.org/officeDocument/2006/relationships/image" Target="../media/image90.png"/><Relationship Id="rId59" Type="http://schemas.openxmlformats.org/officeDocument/2006/relationships/image" Target="../media/image111.png"/><Relationship Id="rId103" Type="http://schemas.openxmlformats.org/officeDocument/2006/relationships/image" Target="../media/image155.png"/><Relationship Id="rId108" Type="http://schemas.openxmlformats.org/officeDocument/2006/relationships/image" Target="../media/image160.png"/><Relationship Id="rId124" Type="http://schemas.openxmlformats.org/officeDocument/2006/relationships/image" Target="../media/image176.png"/><Relationship Id="rId129" Type="http://schemas.openxmlformats.org/officeDocument/2006/relationships/image" Target="../media/image181.png"/><Relationship Id="rId54" Type="http://schemas.openxmlformats.org/officeDocument/2006/relationships/image" Target="../media/image106.png"/><Relationship Id="rId70" Type="http://schemas.openxmlformats.org/officeDocument/2006/relationships/image" Target="../media/image122.png"/><Relationship Id="rId75" Type="http://schemas.openxmlformats.org/officeDocument/2006/relationships/image" Target="../media/image127.png"/><Relationship Id="rId91" Type="http://schemas.openxmlformats.org/officeDocument/2006/relationships/image" Target="../media/image143.png"/><Relationship Id="rId96" Type="http://schemas.openxmlformats.org/officeDocument/2006/relationships/image" Target="../media/image148.png"/><Relationship Id="rId140" Type="http://schemas.openxmlformats.org/officeDocument/2006/relationships/image" Target="../media/image192.png"/><Relationship Id="rId145" Type="http://schemas.openxmlformats.org/officeDocument/2006/relationships/image" Target="../media/image197.png"/><Relationship Id="rId1" Type="http://schemas.openxmlformats.org/officeDocument/2006/relationships/slideLayout" Target="../slideLayouts/slideLayout3.xml"/><Relationship Id="rId6" Type="http://schemas.openxmlformats.org/officeDocument/2006/relationships/image" Target="../media/image58.png"/><Relationship Id="rId23" Type="http://schemas.openxmlformats.org/officeDocument/2006/relationships/image" Target="../media/image75.png"/><Relationship Id="rId28" Type="http://schemas.openxmlformats.org/officeDocument/2006/relationships/image" Target="../media/image80.png"/><Relationship Id="rId49" Type="http://schemas.openxmlformats.org/officeDocument/2006/relationships/image" Target="../media/image101.png"/><Relationship Id="rId114" Type="http://schemas.openxmlformats.org/officeDocument/2006/relationships/image" Target="../media/image166.png"/><Relationship Id="rId119" Type="http://schemas.openxmlformats.org/officeDocument/2006/relationships/image" Target="../media/image171.png"/><Relationship Id="rId44" Type="http://schemas.openxmlformats.org/officeDocument/2006/relationships/image" Target="../media/image96.png"/><Relationship Id="rId60" Type="http://schemas.openxmlformats.org/officeDocument/2006/relationships/image" Target="../media/image112.png"/><Relationship Id="rId65" Type="http://schemas.openxmlformats.org/officeDocument/2006/relationships/image" Target="../media/image117.png"/><Relationship Id="rId81" Type="http://schemas.openxmlformats.org/officeDocument/2006/relationships/image" Target="../media/image133.png"/><Relationship Id="rId86" Type="http://schemas.openxmlformats.org/officeDocument/2006/relationships/image" Target="../media/image138.png"/><Relationship Id="rId130" Type="http://schemas.openxmlformats.org/officeDocument/2006/relationships/image" Target="../media/image182.png"/><Relationship Id="rId135" Type="http://schemas.openxmlformats.org/officeDocument/2006/relationships/image" Target="../media/image187.png"/><Relationship Id="rId151" Type="http://schemas.openxmlformats.org/officeDocument/2006/relationships/image" Target="../media/image203.png"/><Relationship Id="rId13" Type="http://schemas.openxmlformats.org/officeDocument/2006/relationships/image" Target="../media/image65.png"/><Relationship Id="rId18" Type="http://schemas.openxmlformats.org/officeDocument/2006/relationships/image" Target="../media/image70.png"/><Relationship Id="rId39" Type="http://schemas.openxmlformats.org/officeDocument/2006/relationships/image" Target="../media/image91.png"/><Relationship Id="rId109" Type="http://schemas.openxmlformats.org/officeDocument/2006/relationships/image" Target="../media/image161.png"/><Relationship Id="rId34" Type="http://schemas.openxmlformats.org/officeDocument/2006/relationships/image" Target="../media/image86.png"/><Relationship Id="rId50" Type="http://schemas.openxmlformats.org/officeDocument/2006/relationships/image" Target="../media/image102.png"/><Relationship Id="rId55" Type="http://schemas.openxmlformats.org/officeDocument/2006/relationships/image" Target="../media/image107.png"/><Relationship Id="rId76" Type="http://schemas.openxmlformats.org/officeDocument/2006/relationships/image" Target="../media/image128.png"/><Relationship Id="rId97" Type="http://schemas.openxmlformats.org/officeDocument/2006/relationships/image" Target="../media/image149.png"/><Relationship Id="rId104" Type="http://schemas.openxmlformats.org/officeDocument/2006/relationships/image" Target="../media/image156.png"/><Relationship Id="rId120" Type="http://schemas.openxmlformats.org/officeDocument/2006/relationships/image" Target="../media/image172.png"/><Relationship Id="rId125" Type="http://schemas.openxmlformats.org/officeDocument/2006/relationships/image" Target="../media/image177.png"/><Relationship Id="rId141" Type="http://schemas.openxmlformats.org/officeDocument/2006/relationships/image" Target="../media/image193.png"/><Relationship Id="rId146" Type="http://schemas.openxmlformats.org/officeDocument/2006/relationships/image" Target="../media/image198.png"/><Relationship Id="rId7" Type="http://schemas.openxmlformats.org/officeDocument/2006/relationships/image" Target="../media/image59.png"/><Relationship Id="rId71" Type="http://schemas.openxmlformats.org/officeDocument/2006/relationships/image" Target="../media/image123.png"/><Relationship Id="rId92" Type="http://schemas.openxmlformats.org/officeDocument/2006/relationships/image" Target="../media/image144.png"/><Relationship Id="rId2" Type="http://schemas.openxmlformats.org/officeDocument/2006/relationships/notesSlide" Target="../notesSlides/notesSlide10.xml"/><Relationship Id="rId29" Type="http://schemas.openxmlformats.org/officeDocument/2006/relationships/image" Target="../media/image81.png"/><Relationship Id="rId24" Type="http://schemas.openxmlformats.org/officeDocument/2006/relationships/image" Target="../media/image76.png"/><Relationship Id="rId40" Type="http://schemas.openxmlformats.org/officeDocument/2006/relationships/image" Target="../media/image92.png"/><Relationship Id="rId45" Type="http://schemas.openxmlformats.org/officeDocument/2006/relationships/image" Target="../media/image97.png"/><Relationship Id="rId66" Type="http://schemas.openxmlformats.org/officeDocument/2006/relationships/image" Target="../media/image118.png"/><Relationship Id="rId87" Type="http://schemas.openxmlformats.org/officeDocument/2006/relationships/image" Target="../media/image139.png"/><Relationship Id="rId110" Type="http://schemas.openxmlformats.org/officeDocument/2006/relationships/image" Target="../media/image223.png"/><Relationship Id="rId115" Type="http://schemas.openxmlformats.org/officeDocument/2006/relationships/image" Target="../media/image167.png"/><Relationship Id="rId131" Type="http://schemas.openxmlformats.org/officeDocument/2006/relationships/image" Target="../media/image183.png"/><Relationship Id="rId136" Type="http://schemas.openxmlformats.org/officeDocument/2006/relationships/image" Target="../media/image188.png"/><Relationship Id="rId61" Type="http://schemas.openxmlformats.org/officeDocument/2006/relationships/image" Target="../media/image113.png"/><Relationship Id="rId82" Type="http://schemas.openxmlformats.org/officeDocument/2006/relationships/image" Target="../media/image134.png"/><Relationship Id="rId152" Type="http://schemas.openxmlformats.org/officeDocument/2006/relationships/image" Target="../media/image204.png"/><Relationship Id="rId19" Type="http://schemas.openxmlformats.org/officeDocument/2006/relationships/image" Target="../media/image71.png"/><Relationship Id="rId14" Type="http://schemas.openxmlformats.org/officeDocument/2006/relationships/image" Target="../media/image66.png"/><Relationship Id="rId30" Type="http://schemas.openxmlformats.org/officeDocument/2006/relationships/image" Target="../media/image82.png"/><Relationship Id="rId35" Type="http://schemas.openxmlformats.org/officeDocument/2006/relationships/image" Target="../media/image87.png"/><Relationship Id="rId56" Type="http://schemas.openxmlformats.org/officeDocument/2006/relationships/image" Target="../media/image108.png"/><Relationship Id="rId77" Type="http://schemas.openxmlformats.org/officeDocument/2006/relationships/image" Target="../media/image129.png"/><Relationship Id="rId100" Type="http://schemas.openxmlformats.org/officeDocument/2006/relationships/image" Target="../media/image152.png"/><Relationship Id="rId105" Type="http://schemas.openxmlformats.org/officeDocument/2006/relationships/image" Target="../media/image157.png"/><Relationship Id="rId126" Type="http://schemas.openxmlformats.org/officeDocument/2006/relationships/image" Target="../media/image178.png"/><Relationship Id="rId147" Type="http://schemas.openxmlformats.org/officeDocument/2006/relationships/image" Target="../media/image199.png"/><Relationship Id="rId8" Type="http://schemas.openxmlformats.org/officeDocument/2006/relationships/image" Target="../media/image60.png"/><Relationship Id="rId51" Type="http://schemas.openxmlformats.org/officeDocument/2006/relationships/image" Target="../media/image103.png"/><Relationship Id="rId72" Type="http://schemas.openxmlformats.org/officeDocument/2006/relationships/image" Target="../media/image124.png"/><Relationship Id="rId93" Type="http://schemas.openxmlformats.org/officeDocument/2006/relationships/image" Target="../media/image145.png"/><Relationship Id="rId98" Type="http://schemas.openxmlformats.org/officeDocument/2006/relationships/image" Target="../media/image150.png"/><Relationship Id="rId121" Type="http://schemas.openxmlformats.org/officeDocument/2006/relationships/image" Target="../media/image173.png"/><Relationship Id="rId142" Type="http://schemas.openxmlformats.org/officeDocument/2006/relationships/image" Target="../media/image194.png"/><Relationship Id="rId3" Type="http://schemas.openxmlformats.org/officeDocument/2006/relationships/image" Target="../media/image55.png"/><Relationship Id="rId25" Type="http://schemas.openxmlformats.org/officeDocument/2006/relationships/image" Target="../media/image77.png"/><Relationship Id="rId46" Type="http://schemas.openxmlformats.org/officeDocument/2006/relationships/image" Target="../media/image98.png"/><Relationship Id="rId67" Type="http://schemas.openxmlformats.org/officeDocument/2006/relationships/image" Target="../media/image119.png"/><Relationship Id="rId116" Type="http://schemas.openxmlformats.org/officeDocument/2006/relationships/image" Target="../media/image168.png"/><Relationship Id="rId137" Type="http://schemas.openxmlformats.org/officeDocument/2006/relationships/image" Target="../media/image189.png"/><Relationship Id="rId20" Type="http://schemas.openxmlformats.org/officeDocument/2006/relationships/image" Target="../media/image72.png"/><Relationship Id="rId41" Type="http://schemas.openxmlformats.org/officeDocument/2006/relationships/image" Target="../media/image93.png"/><Relationship Id="rId62" Type="http://schemas.openxmlformats.org/officeDocument/2006/relationships/image" Target="../media/image114.png"/><Relationship Id="rId83" Type="http://schemas.openxmlformats.org/officeDocument/2006/relationships/image" Target="../media/image135.png"/><Relationship Id="rId88" Type="http://schemas.openxmlformats.org/officeDocument/2006/relationships/image" Target="../media/image140.png"/><Relationship Id="rId111" Type="http://schemas.openxmlformats.org/officeDocument/2006/relationships/image" Target="../media/image163.png"/><Relationship Id="rId132" Type="http://schemas.openxmlformats.org/officeDocument/2006/relationships/image" Target="../media/image184.png"/><Relationship Id="rId15" Type="http://schemas.openxmlformats.org/officeDocument/2006/relationships/image" Target="../media/image67.png"/><Relationship Id="rId36" Type="http://schemas.openxmlformats.org/officeDocument/2006/relationships/image" Target="../media/image88.png"/><Relationship Id="rId57" Type="http://schemas.openxmlformats.org/officeDocument/2006/relationships/image" Target="../media/image109.png"/><Relationship Id="rId106" Type="http://schemas.openxmlformats.org/officeDocument/2006/relationships/image" Target="../media/image158.png"/><Relationship Id="rId127" Type="http://schemas.openxmlformats.org/officeDocument/2006/relationships/image" Target="../media/image179.png"/><Relationship Id="rId10" Type="http://schemas.openxmlformats.org/officeDocument/2006/relationships/image" Target="../media/image62.png"/><Relationship Id="rId31" Type="http://schemas.openxmlformats.org/officeDocument/2006/relationships/image" Target="../media/image222.png"/><Relationship Id="rId52" Type="http://schemas.openxmlformats.org/officeDocument/2006/relationships/image" Target="../media/image104.png"/><Relationship Id="rId73" Type="http://schemas.openxmlformats.org/officeDocument/2006/relationships/image" Target="../media/image125.png"/><Relationship Id="rId78" Type="http://schemas.openxmlformats.org/officeDocument/2006/relationships/image" Target="../media/image130.png"/><Relationship Id="rId94" Type="http://schemas.openxmlformats.org/officeDocument/2006/relationships/image" Target="../media/image146.png"/><Relationship Id="rId99" Type="http://schemas.openxmlformats.org/officeDocument/2006/relationships/image" Target="../media/image151.png"/><Relationship Id="rId101" Type="http://schemas.openxmlformats.org/officeDocument/2006/relationships/image" Target="../media/image153.png"/><Relationship Id="rId122" Type="http://schemas.openxmlformats.org/officeDocument/2006/relationships/image" Target="../media/image174.png"/><Relationship Id="rId143" Type="http://schemas.openxmlformats.org/officeDocument/2006/relationships/image" Target="../media/image195.png"/><Relationship Id="rId148" Type="http://schemas.openxmlformats.org/officeDocument/2006/relationships/image" Target="../media/image200.png"/><Relationship Id="rId4" Type="http://schemas.openxmlformats.org/officeDocument/2006/relationships/image" Target="../media/image56.png"/><Relationship Id="rId9" Type="http://schemas.openxmlformats.org/officeDocument/2006/relationships/image" Target="../media/image61.png"/><Relationship Id="rId26" Type="http://schemas.openxmlformats.org/officeDocument/2006/relationships/image" Target="../media/image78.png"/><Relationship Id="rId47" Type="http://schemas.openxmlformats.org/officeDocument/2006/relationships/image" Target="../media/image99.png"/><Relationship Id="rId68" Type="http://schemas.openxmlformats.org/officeDocument/2006/relationships/image" Target="../media/image120.png"/><Relationship Id="rId89" Type="http://schemas.openxmlformats.org/officeDocument/2006/relationships/image" Target="../media/image141.png"/><Relationship Id="rId112" Type="http://schemas.openxmlformats.org/officeDocument/2006/relationships/image" Target="../media/image164.png"/><Relationship Id="rId133" Type="http://schemas.openxmlformats.org/officeDocument/2006/relationships/image" Target="../media/image185.png"/><Relationship Id="rId16" Type="http://schemas.openxmlformats.org/officeDocument/2006/relationships/image" Target="../media/image68.png"/><Relationship Id="rId37" Type="http://schemas.openxmlformats.org/officeDocument/2006/relationships/image" Target="../media/image89.png"/><Relationship Id="rId58" Type="http://schemas.openxmlformats.org/officeDocument/2006/relationships/image" Target="../media/image110.png"/><Relationship Id="rId79" Type="http://schemas.openxmlformats.org/officeDocument/2006/relationships/image" Target="../media/image131.png"/><Relationship Id="rId102" Type="http://schemas.openxmlformats.org/officeDocument/2006/relationships/image" Target="../media/image154.png"/><Relationship Id="rId123" Type="http://schemas.openxmlformats.org/officeDocument/2006/relationships/image" Target="../media/image175.png"/><Relationship Id="rId144" Type="http://schemas.openxmlformats.org/officeDocument/2006/relationships/image" Target="../media/image196.png"/><Relationship Id="rId90" Type="http://schemas.openxmlformats.org/officeDocument/2006/relationships/image" Target="../media/image142.png"/></Relationships>
</file>

<file path=ppt/slides/_rels/slide26.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24.jpeg"/><Relationship Id="rId7"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5.jpeg"/><Relationship Id="rId5" Type="http://schemas.openxmlformats.org/officeDocument/2006/relationships/image" Target="../media/image22.emf"/><Relationship Id="rId4" Type="http://schemas.openxmlformats.org/officeDocument/2006/relationships/image" Target="../media/image23.emf"/><Relationship Id="rId9"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openxmlformats.org/officeDocument/2006/relationships/image" Target="../media/image228.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1.jpeg"/><Relationship Id="rId5" Type="http://schemas.openxmlformats.org/officeDocument/2006/relationships/image" Target="../media/image230.jpg"/><Relationship Id="rId4" Type="http://schemas.openxmlformats.org/officeDocument/2006/relationships/image" Target="../media/image229.jpeg"/></Relationships>
</file>

<file path=ppt/slides/_rels/slide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3" Type="http://schemas.openxmlformats.org/officeDocument/2006/relationships/image" Target="../media/image233.png"/><Relationship Id="rId2" Type="http://schemas.openxmlformats.org/officeDocument/2006/relationships/image" Target="../media/image232.pn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emf"/><Relationship Id="rId7" Type="http://schemas.openxmlformats.org/officeDocument/2006/relationships/image" Target="../media/image25.emf"/><Relationship Id="rId2" Type="http://schemas.openxmlformats.org/officeDocument/2006/relationships/image" Target="../media/image21.emf"/><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4.png"/><Relationship Id="rId10" Type="http://schemas.openxmlformats.org/officeDocument/2006/relationships/image" Target="../media/image28.emf"/><Relationship Id="rId4" Type="http://schemas.openxmlformats.org/officeDocument/2006/relationships/image" Target="../media/image23.emf"/><Relationship Id="rId9" Type="http://schemas.openxmlformats.org/officeDocument/2006/relationships/image" Target="../media/image27.emf"/></Relationships>
</file>

<file path=ppt/slides/_rels/slide9.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image" Target="../media/image29.emf"/><Relationship Id="rId16" Type="http://schemas.openxmlformats.org/officeDocument/2006/relationships/image" Target="../media/image43.emf"/><Relationship Id="rId1" Type="http://schemas.openxmlformats.org/officeDocument/2006/relationships/slideLayout" Target="../slideLayouts/slideLayout4.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5" Type="http://schemas.openxmlformats.org/officeDocument/2006/relationships/image" Target="../media/image4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a:ext>
            </a:extLst>
          </a:blip>
          <a:srcRect t="7166" b="20226"/>
          <a:stretch/>
        </p:blipFill>
        <p:spPr bwMode="auto">
          <a:xfrm>
            <a:off x="1191" y="0"/>
            <a:ext cx="914161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2"/>
          <p:cNvSpPr txBox="1">
            <a:spLocks/>
          </p:cNvSpPr>
          <p:nvPr/>
        </p:nvSpPr>
        <p:spPr>
          <a:xfrm>
            <a:off x="369183" y="3072250"/>
            <a:ext cx="4696107" cy="1086998"/>
          </a:xfrm>
          <a:prstGeom prst="rect">
            <a:avLst/>
          </a:prstGeom>
        </p:spPr>
        <p:txBody>
          <a:bodyPr lIns="91408" tIns="45704" rIns="91408" bIns="45704"/>
          <a:lstStyle>
            <a:defPPr>
              <a:defRPr lang="en-US"/>
            </a:defPPr>
            <a:lvl1pPr indent="0" defTabSz="914400" fontAlgn="base">
              <a:spcBef>
                <a:spcPct val="20000"/>
              </a:spcBef>
              <a:spcAft>
                <a:spcPct val="0"/>
              </a:spcAft>
              <a:buClr>
                <a:schemeClr val="accent6"/>
              </a:buClr>
              <a:buFont typeface="Arial" pitchFamily="34" charset="0"/>
              <a:buNone/>
              <a:defRPr sz="3600">
                <a:solidFill>
                  <a:schemeClr val="bg1"/>
                </a:solidFill>
              </a:defRPr>
            </a:lvl1pPr>
            <a:lvl2pPr marL="742950" indent="-285750" fontAlgn="base">
              <a:spcBef>
                <a:spcPct val="20000"/>
              </a:spcBef>
              <a:spcAft>
                <a:spcPct val="0"/>
              </a:spcAft>
              <a:buClr>
                <a:schemeClr val="accent6"/>
              </a:buClr>
              <a:buFont typeface="Arial" pitchFamily="34" charset="0"/>
              <a:buChar char="–"/>
              <a:defRPr sz="2000">
                <a:solidFill>
                  <a:schemeClr val="tx1">
                    <a:lumMod val="75000"/>
                  </a:schemeClr>
                </a:solidFill>
              </a:defRPr>
            </a:lvl2pPr>
            <a:lvl3pPr marL="1143000" indent="-228600" fontAlgn="base">
              <a:spcBef>
                <a:spcPct val="20000"/>
              </a:spcBef>
              <a:spcAft>
                <a:spcPct val="0"/>
              </a:spcAft>
              <a:buClr>
                <a:schemeClr val="accent6"/>
              </a:buClr>
              <a:buFont typeface="Arial" pitchFamily="34" charset="0"/>
              <a:buChar char="•"/>
              <a:defRPr>
                <a:solidFill>
                  <a:schemeClr val="tx1">
                    <a:lumMod val="75000"/>
                  </a:schemeClr>
                </a:solidFill>
              </a:defRPr>
            </a:lvl3pPr>
            <a:lvl4pPr marL="16002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4pPr>
            <a:lvl5pPr marL="2057400" indent="-228600" fontAlgn="base">
              <a:spcBef>
                <a:spcPct val="20000"/>
              </a:spcBef>
              <a:spcAft>
                <a:spcPct val="0"/>
              </a:spcAft>
              <a:buClr>
                <a:schemeClr val="accent6"/>
              </a:buClr>
              <a:buFont typeface="Arial" pitchFamily="34" charset="0"/>
              <a:buChar char="»"/>
              <a:defRPr sz="1600">
                <a:solidFill>
                  <a:schemeClr val="tx1">
                    <a:lumMod val="75000"/>
                  </a:schemeClr>
                </a:solidFill>
              </a:defRPr>
            </a:lvl5pPr>
            <a:lvl6pPr marL="2514600" indent="-228600" defTabSz="914400">
              <a:spcBef>
                <a:spcPct val="20000"/>
              </a:spcBef>
              <a:buFont typeface="Arial" pitchFamily="34" charset="0"/>
              <a:buChar char="•"/>
              <a:defRPr sz="2000"/>
            </a:lvl6pPr>
            <a:lvl7pPr marL="2971800" indent="-228600" defTabSz="914400">
              <a:spcBef>
                <a:spcPct val="20000"/>
              </a:spcBef>
              <a:buFont typeface="Arial" pitchFamily="34" charset="0"/>
              <a:buChar char="•"/>
              <a:defRPr sz="2000"/>
            </a:lvl7pPr>
            <a:lvl8pPr marL="3429000" indent="-228600" defTabSz="914400">
              <a:spcBef>
                <a:spcPct val="20000"/>
              </a:spcBef>
              <a:buFont typeface="Arial" pitchFamily="34" charset="0"/>
              <a:buChar char="•"/>
              <a:defRPr sz="2000"/>
            </a:lvl8pPr>
            <a:lvl9pPr marL="3886200" indent="-228600" defTabSz="914400">
              <a:spcBef>
                <a:spcPct val="20000"/>
              </a:spcBef>
              <a:buFont typeface="Arial" pitchFamily="34" charset="0"/>
              <a:buChar char="•"/>
              <a:defRPr sz="2000"/>
            </a:lvl9pPr>
          </a:lstStyle>
          <a:p>
            <a:pPr>
              <a:spcBef>
                <a:spcPts val="0"/>
              </a:spcBef>
              <a:spcAft>
                <a:spcPts val="900"/>
              </a:spcAft>
            </a:pPr>
            <a:r>
              <a:rPr lang="en-US" sz="2700" dirty="0" smtClean="0">
                <a:latin typeface="Arial" panose="020B0604020202020204" pitchFamily="34" charset="0"/>
                <a:cs typeface="Arial" panose="020B0604020202020204" pitchFamily="34" charset="0"/>
              </a:rPr>
              <a:t>Overland Storage SnapServer Overview</a:t>
            </a:r>
          </a:p>
          <a:p>
            <a:pPr>
              <a:spcBef>
                <a:spcPts val="0"/>
              </a:spcBef>
              <a:spcAft>
                <a:spcPts val="900"/>
              </a:spcAft>
            </a:pPr>
            <a:r>
              <a:rPr lang="en-US" sz="2700" dirty="0" smtClean="0">
                <a:latin typeface="Arial" panose="020B0604020202020204" pitchFamily="34" charset="0"/>
                <a:cs typeface="Arial" panose="020B0604020202020204" pitchFamily="34" charset="0"/>
              </a:rPr>
              <a:t>February</a:t>
            </a:r>
            <a:r>
              <a:rPr lang="en-US" sz="2025" dirty="0" smtClean="0">
                <a:latin typeface="Arial" panose="020B0604020202020204" pitchFamily="34" charset="0"/>
                <a:cs typeface="Arial" panose="020B0604020202020204" pitchFamily="34" charset="0"/>
              </a:rPr>
              <a:t> </a:t>
            </a:r>
            <a:r>
              <a:rPr lang="en-US" sz="2025" dirty="0">
                <a:latin typeface="Arial" panose="020B0604020202020204" pitchFamily="34" charset="0"/>
                <a:cs typeface="Arial" panose="020B0604020202020204" pitchFamily="34" charset="0"/>
              </a:rPr>
              <a:t>2016</a:t>
            </a: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0252" y="429177"/>
            <a:ext cx="1934921" cy="701408"/>
          </a:xfrm>
          <a:prstGeom prst="rect">
            <a:avLst/>
          </a:prstGeom>
        </p:spPr>
      </p:pic>
    </p:spTree>
    <p:extLst>
      <p:ext uri="{BB962C8B-B14F-4D97-AF65-F5344CB8AC3E}">
        <p14:creationId xmlns:p14="http://schemas.microsoft.com/office/powerpoint/2010/main" val="266932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Enterprise Hardened Award Winning Solution</a:t>
            </a:r>
            <a:endParaRPr lang="en-US" dirty="0"/>
          </a:p>
        </p:txBody>
      </p:sp>
      <p:sp>
        <p:nvSpPr>
          <p:cNvPr id="4" name="TextBox 3"/>
          <p:cNvSpPr txBox="1"/>
          <p:nvPr/>
        </p:nvSpPr>
        <p:spPr>
          <a:xfrm>
            <a:off x="525676" y="2513403"/>
            <a:ext cx="6059604" cy="1631216"/>
          </a:xfrm>
          <a:prstGeom prst="rect">
            <a:avLst/>
          </a:prstGeom>
          <a:noFill/>
        </p:spPr>
        <p:txBody>
          <a:bodyPr wrap="square">
            <a:spAutoFit/>
          </a:bodyPr>
          <a:lstStyle/>
          <a:p>
            <a:pPr marL="173831" indent="-173831">
              <a:spcAft>
                <a:spcPts val="750"/>
              </a:spcAft>
              <a:buClr>
                <a:schemeClr val="accent4"/>
              </a:buClr>
              <a:buFont typeface="Wingdings" pitchFamily="2" charset="2"/>
              <a:buChar char="ü"/>
              <a:defRPr/>
            </a:pPr>
            <a:r>
              <a:rPr lang="en-US" sz="1600" b="1" dirty="0">
                <a:solidFill>
                  <a:schemeClr val="tx1">
                    <a:lumMod val="75000"/>
                  </a:schemeClr>
                </a:solidFill>
                <a:latin typeface="Arial" pitchFamily="34" charset="0"/>
                <a:cs typeface="Arial" pitchFamily="34" charset="0"/>
              </a:rPr>
              <a:t>A worldwide </a:t>
            </a:r>
            <a:r>
              <a:rPr lang="en-US" sz="1600" b="1" dirty="0" smtClean="0">
                <a:solidFill>
                  <a:schemeClr val="tx1">
                    <a:lumMod val="75000"/>
                  </a:schemeClr>
                </a:solidFill>
                <a:latin typeface="Arial" pitchFamily="34" charset="0"/>
                <a:cs typeface="Arial" pitchFamily="34" charset="0"/>
              </a:rPr>
              <a:t>leader </a:t>
            </a:r>
            <a:r>
              <a:rPr lang="en-US" sz="1600" b="1" dirty="0">
                <a:solidFill>
                  <a:schemeClr val="tx1">
                    <a:lumMod val="75000"/>
                  </a:schemeClr>
                </a:solidFill>
                <a:latin typeface="Arial" pitchFamily="34" charset="0"/>
                <a:cs typeface="Arial" pitchFamily="34" charset="0"/>
              </a:rPr>
              <a:t>in </a:t>
            </a:r>
            <a:r>
              <a:rPr lang="en-US" sz="1600" b="1" dirty="0" smtClean="0">
                <a:solidFill>
                  <a:schemeClr val="tx1">
                    <a:lumMod val="75000"/>
                  </a:schemeClr>
                </a:solidFill>
                <a:latin typeface="Arial" pitchFamily="34" charset="0"/>
                <a:cs typeface="Arial" pitchFamily="34" charset="0"/>
              </a:rPr>
              <a:t>entry level enterprise unified (file and block) storage </a:t>
            </a:r>
            <a:r>
              <a:rPr lang="en-US" sz="1600" b="1" dirty="0" err="1" smtClean="0">
                <a:solidFill>
                  <a:schemeClr val="tx1">
                    <a:lumMod val="75000"/>
                  </a:schemeClr>
                </a:solidFill>
                <a:latin typeface="Arial" pitchFamily="34" charset="0"/>
                <a:cs typeface="Arial" pitchFamily="34" charset="0"/>
              </a:rPr>
              <a:t>solutin</a:t>
            </a:r>
            <a:endParaRPr lang="en-US" sz="1600" b="1" dirty="0" smtClean="0">
              <a:solidFill>
                <a:schemeClr val="tx1">
                  <a:lumMod val="75000"/>
                </a:schemeClr>
              </a:solidFill>
              <a:latin typeface="Arial" pitchFamily="34" charset="0"/>
              <a:cs typeface="Arial" pitchFamily="34" charset="0"/>
            </a:endParaRPr>
          </a:p>
          <a:p>
            <a:pPr marL="173831" indent="-173831">
              <a:spcAft>
                <a:spcPts val="750"/>
              </a:spcAft>
              <a:buClr>
                <a:schemeClr val="accent4"/>
              </a:buClr>
              <a:buFont typeface="Wingdings" pitchFamily="2" charset="2"/>
              <a:buChar char="ü"/>
              <a:defRPr/>
            </a:pPr>
            <a:r>
              <a:rPr lang="en-US" sz="1600" b="1" dirty="0" smtClean="0">
                <a:solidFill>
                  <a:schemeClr val="tx1">
                    <a:lumMod val="75000"/>
                  </a:schemeClr>
                </a:solidFill>
                <a:latin typeface="Arial" pitchFamily="34" charset="0"/>
                <a:cs typeface="Arial" pitchFamily="34" charset="0"/>
              </a:rPr>
              <a:t>Over 300,000+ enterprise deployments</a:t>
            </a:r>
            <a:endParaRPr lang="en-US" sz="1600" b="1" dirty="0">
              <a:solidFill>
                <a:schemeClr val="tx1">
                  <a:lumMod val="75000"/>
                </a:schemeClr>
              </a:solidFill>
              <a:latin typeface="Arial" pitchFamily="34" charset="0"/>
              <a:cs typeface="Arial" pitchFamily="34" charset="0"/>
            </a:endParaRPr>
          </a:p>
          <a:p>
            <a:pPr marL="173831" indent="-173831">
              <a:spcAft>
                <a:spcPts val="750"/>
              </a:spcAft>
              <a:buClr>
                <a:schemeClr val="accent4"/>
              </a:buClr>
              <a:buFont typeface="Wingdings" pitchFamily="2" charset="2"/>
              <a:buChar char="ü"/>
              <a:defRPr/>
            </a:pPr>
            <a:r>
              <a:rPr lang="en-US" sz="1600" b="1" dirty="0">
                <a:solidFill>
                  <a:schemeClr val="tx1">
                    <a:lumMod val="75000"/>
                  </a:schemeClr>
                </a:solidFill>
                <a:latin typeface="Arial" pitchFamily="34" charset="0"/>
                <a:cs typeface="Arial" pitchFamily="34" charset="0"/>
              </a:rPr>
              <a:t>Used by more than half of the Fortune 500</a:t>
            </a:r>
          </a:p>
          <a:p>
            <a:pPr marL="173831" indent="-173831">
              <a:spcAft>
                <a:spcPts val="750"/>
              </a:spcAft>
              <a:buClr>
                <a:schemeClr val="accent4"/>
              </a:buClr>
              <a:buFont typeface="Wingdings" pitchFamily="2" charset="2"/>
              <a:buChar char="ü"/>
              <a:defRPr/>
            </a:pPr>
            <a:r>
              <a:rPr lang="en-US" sz="1600" b="1" dirty="0">
                <a:solidFill>
                  <a:schemeClr val="tx1">
                    <a:lumMod val="75000"/>
                  </a:schemeClr>
                </a:solidFill>
                <a:latin typeface="Arial" pitchFamily="34" charset="0"/>
                <a:cs typeface="Arial" pitchFamily="34" charset="0"/>
              </a:rPr>
              <a:t>Honored with more than 80 industry product </a:t>
            </a:r>
            <a:r>
              <a:rPr lang="en-US" sz="1600" b="1" dirty="0" smtClean="0">
                <a:solidFill>
                  <a:schemeClr val="tx1">
                    <a:lumMod val="75000"/>
                  </a:schemeClr>
                </a:solidFill>
                <a:latin typeface="Arial" pitchFamily="34" charset="0"/>
                <a:cs typeface="Arial" pitchFamily="34" charset="0"/>
              </a:rPr>
              <a:t>awards</a:t>
            </a:r>
            <a:endParaRPr lang="en-US" sz="1600" b="1" dirty="0">
              <a:solidFill>
                <a:schemeClr val="tx1">
                  <a:lumMod val="75000"/>
                </a:schemeClr>
              </a:solidFill>
              <a:latin typeface="Arial" pitchFamily="34" charset="0"/>
              <a:cs typeface="Arial" pitchFamily="34" charset="0"/>
            </a:endParaRPr>
          </a:p>
        </p:txBody>
      </p:sp>
      <p:pic>
        <p:nvPicPr>
          <p:cNvPr id="6" name="Picture 4" descr="PC Magazine named the Snap Server 4500 Editor's Choic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7840" y="1849750"/>
            <a:ext cx="407194" cy="678656"/>
          </a:xfrm>
          <a:prstGeom prst="rect">
            <a:avLst/>
          </a:prstGeom>
          <a:ln>
            <a:noFill/>
          </a:ln>
          <a:effectLst>
            <a:outerShdw blurRad="292100" dist="139700" dir="2700000" algn="tl" rotWithShape="0">
              <a:srgbClr val="333333">
                <a:alpha val="65000"/>
              </a:srgbClr>
            </a:outerShdw>
          </a:effectLst>
        </p:spPr>
      </p:pic>
      <p:pic>
        <p:nvPicPr>
          <p:cNvPr id="7" name="Picture 5" descr="Snap Server 18000 wins Silver Award">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77400" y="1666065"/>
            <a:ext cx="407194" cy="857250"/>
          </a:xfrm>
          <a:prstGeom prst="rect">
            <a:avLst/>
          </a:prstGeom>
          <a:ln>
            <a:noFill/>
          </a:ln>
          <a:effectLst>
            <a:outerShdw blurRad="292100" dist="139700" dir="2700000" algn="tl" rotWithShape="0">
              <a:srgbClr val="333333">
                <a:alpha val="65000"/>
              </a:srgbClr>
            </a:outerShdw>
          </a:effectLst>
        </p:spPr>
      </p:pic>
      <p:pic>
        <p:nvPicPr>
          <p:cNvPr id="8" name="Picture 6" descr="Best ROI for NAS -- Adaptec Snap Server L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5453" y="3000199"/>
            <a:ext cx="919163" cy="376238"/>
          </a:xfrm>
          <a:prstGeom prst="rect">
            <a:avLst/>
          </a:prstGeom>
          <a:ln>
            <a:noFill/>
          </a:ln>
          <a:effectLst>
            <a:outerShdw blurRad="292100" dist="139700" dir="2700000" algn="tl" rotWithShape="0">
              <a:srgbClr val="333333">
                <a:alpha val="65000"/>
              </a:srgbClr>
            </a:outerShdw>
          </a:effectLst>
        </p:spPr>
      </p:pic>
      <p:pic>
        <p:nvPicPr>
          <p:cNvPr id="9" name="Picture 7" descr="PC Pro Recommended Snap Server 45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5470" y="1796142"/>
            <a:ext cx="521494" cy="714375"/>
          </a:xfrm>
          <a:prstGeom prst="rect">
            <a:avLst/>
          </a:prstGeom>
          <a:ln>
            <a:noFill/>
          </a:ln>
          <a:effectLst>
            <a:outerShdw blurRad="292100" dist="139700" dir="2700000" algn="tl" rotWithShape="0">
              <a:srgbClr val="333333">
                <a:alpha val="65000"/>
              </a:srgbClr>
            </a:outerShdw>
          </a:effectLst>
        </p:spPr>
      </p:pic>
      <p:pic>
        <p:nvPicPr>
          <p:cNvPr id="10" name="Picture 8" descr="spacer">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19199" y="2836950"/>
            <a:ext cx="571500" cy="578644"/>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01099" y="1002040"/>
            <a:ext cx="3600450" cy="537910"/>
          </a:xfrm>
          <a:prstGeom prst="rect">
            <a:avLst/>
          </a:prstGeom>
        </p:spPr>
      </p:pic>
      <p:pic>
        <p:nvPicPr>
          <p:cNvPr id="2051" name="Picture 3"/>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7299240" y="972943"/>
            <a:ext cx="893954" cy="520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Content Placeholder 3" descr="Screen Shot 2014-08-19 at 3.31.50 PM.png"/>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0286" r="-10286"/>
          <a:stretch>
            <a:fillRect/>
          </a:stretch>
        </p:blipFill>
        <p:spPr bwMode="auto">
          <a:xfrm>
            <a:off x="7468585" y="3625278"/>
            <a:ext cx="1130867" cy="62193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530172" y="1662286"/>
            <a:ext cx="5188688" cy="707886"/>
          </a:xfrm>
          <a:prstGeom prst="rect">
            <a:avLst/>
          </a:prstGeom>
          <a:noFill/>
        </p:spPr>
        <p:txBody>
          <a:bodyPr wrap="square" rtlCol="0">
            <a:spAutoFit/>
          </a:bodyPr>
          <a:lstStyle/>
          <a:p>
            <a:r>
              <a:rPr lang="en-US" sz="2000" b="1" dirty="0" smtClean="0">
                <a:solidFill>
                  <a:schemeClr val="tx2">
                    <a:lumMod val="60000"/>
                    <a:lumOff val="40000"/>
                  </a:schemeClr>
                </a:solidFill>
                <a:latin typeface="Arial" panose="020B0604020202020204" pitchFamily="34" charset="0"/>
                <a:cs typeface="Arial" panose="020B0604020202020204" pitchFamily="34" charset="0"/>
              </a:rPr>
              <a:t>Software Defined Storage delivered as On-Premise or in-the-Cloud solution</a:t>
            </a:r>
            <a:endParaRPr lang="en-US" sz="2000" b="1"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74110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800" dirty="0" smtClean="0"/>
              <a:t>Data is always protected for business continuity</a:t>
            </a:r>
          </a:p>
          <a:p>
            <a:pPr lvl="1"/>
            <a:r>
              <a:rPr lang="en-US" sz="1600" dirty="0" err="1" smtClean="0"/>
              <a:t>SnapShot</a:t>
            </a:r>
            <a:r>
              <a:rPr lang="en-US" sz="1600" dirty="0" smtClean="0"/>
              <a:t> and replication features ensure data availability</a:t>
            </a:r>
          </a:p>
          <a:p>
            <a:pPr lvl="1"/>
            <a:r>
              <a:rPr lang="en-US" sz="1600" dirty="0" smtClean="0"/>
              <a:t>SnapSync ensures fast sync and share with end-user devices and NAS</a:t>
            </a:r>
          </a:p>
          <a:p>
            <a:pPr lvl="1"/>
            <a:r>
              <a:rPr lang="en-US" sz="1600" dirty="0" smtClean="0"/>
              <a:t>SnapCLOUD </a:t>
            </a:r>
            <a:r>
              <a:rPr lang="en-US" sz="1600" dirty="0"/>
              <a:t>enables cloud based NAS, hybrid cloud or </a:t>
            </a:r>
            <a:r>
              <a:rPr lang="en-US" sz="1600" dirty="0" smtClean="0"/>
              <a:t>DR</a:t>
            </a:r>
          </a:p>
          <a:p>
            <a:pPr lvl="1"/>
            <a:endParaRPr lang="en-US" sz="1600" dirty="0"/>
          </a:p>
          <a:p>
            <a:r>
              <a:rPr lang="en-US" sz="1800" dirty="0" smtClean="0"/>
              <a:t>“Set it and forget it” automation</a:t>
            </a:r>
            <a:endParaRPr lang="en-US" sz="1800" dirty="0"/>
          </a:p>
          <a:p>
            <a:pPr lvl="1"/>
            <a:r>
              <a:rPr lang="en-US" sz="1600" dirty="0" smtClean="0"/>
              <a:t>Automated data protection, and data synchronization from mobile or desktop devices, from application servers or from other </a:t>
            </a:r>
            <a:r>
              <a:rPr lang="en-US" sz="1600" dirty="0" err="1" smtClean="0"/>
              <a:t>SnapStorage</a:t>
            </a:r>
            <a:endParaRPr lang="en-US" sz="1600" dirty="0" smtClean="0"/>
          </a:p>
          <a:p>
            <a:pPr lvl="1"/>
            <a:r>
              <a:rPr lang="en-US" sz="1600" dirty="0" smtClean="0"/>
              <a:t>Centrally manage all the instances of Snap Storage </a:t>
            </a:r>
            <a:r>
              <a:rPr lang="en-US" sz="1600" dirty="0" err="1" smtClean="0"/>
              <a:t>on-premise</a:t>
            </a:r>
            <a:r>
              <a:rPr lang="en-US" sz="1600" dirty="0" smtClean="0"/>
              <a:t> or in the cloud</a:t>
            </a:r>
          </a:p>
          <a:p>
            <a:pPr lvl="1"/>
            <a:endParaRPr lang="en-US" sz="1600" dirty="0" smtClean="0"/>
          </a:p>
          <a:p>
            <a:r>
              <a:rPr lang="en-US" sz="1800" dirty="0" smtClean="0"/>
              <a:t>Enterprise-class, worldwide phone call support available 24x7</a:t>
            </a:r>
          </a:p>
          <a:p>
            <a:pPr lvl="1"/>
            <a:r>
              <a:rPr lang="en-US" sz="1600" dirty="0" smtClean="0"/>
              <a:t>Advance replacement standard with every OVRL configuration</a:t>
            </a:r>
          </a:p>
          <a:p>
            <a:pPr lvl="1"/>
            <a:endParaRPr lang="en-US" sz="1600" dirty="0" smtClean="0"/>
          </a:p>
          <a:p>
            <a:pPr lvl="1"/>
            <a:endParaRPr lang="en-US" sz="1600" dirty="0"/>
          </a:p>
          <a:p>
            <a:endParaRPr lang="en-US" sz="1800" dirty="0" smtClean="0"/>
          </a:p>
        </p:txBody>
      </p:sp>
      <p:sp>
        <p:nvSpPr>
          <p:cNvPr id="3" name="Title 2"/>
          <p:cNvSpPr>
            <a:spLocks noGrp="1"/>
          </p:cNvSpPr>
          <p:nvPr>
            <p:ph type="title"/>
          </p:nvPr>
        </p:nvSpPr>
        <p:spPr/>
        <p:txBody>
          <a:bodyPr/>
          <a:lstStyle/>
          <a:p>
            <a:r>
              <a:rPr lang="en-US" dirty="0" smtClean="0"/>
              <a:t>Core Value Prop: Peace Of Mind</a:t>
            </a:r>
            <a:endParaRPr lang="en-US" dirty="0"/>
          </a:p>
        </p:txBody>
      </p:sp>
      <p:pic>
        <p:nvPicPr>
          <p:cNvPr id="4" name="Picture 3"/>
          <p:cNvPicPr>
            <a:picLocks noChangeAspect="1"/>
          </p:cNvPicPr>
          <p:nvPr/>
        </p:nvPicPr>
        <p:blipFill>
          <a:blip r:embed="rId2"/>
          <a:stretch>
            <a:fillRect/>
          </a:stretch>
        </p:blipFill>
        <p:spPr>
          <a:xfrm>
            <a:off x="6573449" y="209385"/>
            <a:ext cx="2306582" cy="991426"/>
          </a:xfrm>
          <a:prstGeom prst="rect">
            <a:avLst/>
          </a:prstGeom>
        </p:spPr>
      </p:pic>
      <p:pic>
        <p:nvPicPr>
          <p:cNvPr id="5" name="Picture 4"/>
          <p:cNvPicPr>
            <a:picLocks noChangeAspect="1"/>
          </p:cNvPicPr>
          <p:nvPr/>
        </p:nvPicPr>
        <p:blipFill>
          <a:blip r:embed="rId3"/>
          <a:stretch>
            <a:fillRect/>
          </a:stretch>
        </p:blipFill>
        <p:spPr>
          <a:xfrm>
            <a:off x="7307777" y="3707480"/>
            <a:ext cx="1572254" cy="731170"/>
          </a:xfrm>
          <a:prstGeom prst="rect">
            <a:avLst/>
          </a:prstGeom>
        </p:spPr>
      </p:pic>
    </p:spTree>
    <p:extLst>
      <p:ext uri="{BB962C8B-B14F-4D97-AF65-F5344CB8AC3E}">
        <p14:creationId xmlns:p14="http://schemas.microsoft.com/office/powerpoint/2010/main" val="197300396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958" y="876034"/>
            <a:ext cx="7351593" cy="4101054"/>
          </a:xfrm>
        </p:spPr>
        <p:txBody>
          <a:bodyPr>
            <a:normAutofit/>
          </a:bodyPr>
          <a:lstStyle/>
          <a:p>
            <a:pPr marL="342900" indent="-342900">
              <a:buFont typeface="+mj-lt"/>
              <a:buAutoNum type="arabicPeriod"/>
            </a:pPr>
            <a:r>
              <a:rPr lang="en-US" sz="1800" dirty="0" err="1" smtClean="0">
                <a:solidFill>
                  <a:srgbClr val="000000"/>
                </a:solidFill>
              </a:rPr>
              <a:t>SnapEDR</a:t>
            </a:r>
            <a:endParaRPr lang="en-US" sz="1800" dirty="0" smtClean="0">
              <a:solidFill>
                <a:srgbClr val="000000"/>
              </a:solidFill>
            </a:endParaRPr>
          </a:p>
          <a:p>
            <a:pPr lvl="1"/>
            <a:r>
              <a:rPr lang="en-US" sz="1600" dirty="0" smtClean="0">
                <a:solidFill>
                  <a:srgbClr val="000000"/>
                </a:solidFill>
              </a:rPr>
              <a:t>Server to Snap, Snap to Snap; 10,000’s of files; </a:t>
            </a:r>
            <a:r>
              <a:rPr lang="en-US" sz="1600" dirty="0" smtClean="0">
                <a:solidFill>
                  <a:schemeClr val="tx2">
                    <a:lumMod val="60000"/>
                    <a:lumOff val="40000"/>
                  </a:schemeClr>
                </a:solidFill>
              </a:rPr>
              <a:t>Schedule based</a:t>
            </a:r>
          </a:p>
          <a:p>
            <a:pPr lvl="1"/>
            <a:r>
              <a:rPr lang="en-US" sz="1600" dirty="0" smtClean="0">
                <a:solidFill>
                  <a:srgbClr val="000000"/>
                </a:solidFill>
              </a:rPr>
              <a:t>Distributed Enterprise …</a:t>
            </a:r>
            <a:r>
              <a:rPr lang="en-US" sz="1600" dirty="0">
                <a:solidFill>
                  <a:srgbClr val="000000"/>
                </a:solidFill>
              </a:rPr>
              <a:t> </a:t>
            </a:r>
            <a:r>
              <a:rPr lang="en-US" sz="1600" dirty="0" smtClean="0">
                <a:solidFill>
                  <a:srgbClr val="000000"/>
                </a:solidFill>
              </a:rPr>
              <a:t>Replication (1:1, N:1) &amp; Distribution (1:N)</a:t>
            </a:r>
          </a:p>
          <a:p>
            <a:pPr marL="342900" indent="-342900">
              <a:buFont typeface="+mj-lt"/>
              <a:buAutoNum type="arabicPeriod"/>
            </a:pPr>
            <a:endParaRPr lang="en-US" sz="1800" dirty="0" smtClean="0">
              <a:solidFill>
                <a:srgbClr val="000000"/>
              </a:solidFill>
            </a:endParaRPr>
          </a:p>
          <a:p>
            <a:pPr marL="342900" indent="-342900">
              <a:buFont typeface="+mj-lt"/>
              <a:buAutoNum type="arabicPeriod"/>
            </a:pPr>
            <a:r>
              <a:rPr lang="en-US" sz="1800" dirty="0" smtClean="0">
                <a:solidFill>
                  <a:srgbClr val="000000"/>
                </a:solidFill>
              </a:rPr>
              <a:t>SnapECR</a:t>
            </a:r>
          </a:p>
          <a:p>
            <a:pPr lvl="1"/>
            <a:r>
              <a:rPr lang="en-US" sz="1600" dirty="0" smtClean="0">
                <a:solidFill>
                  <a:srgbClr val="000000"/>
                </a:solidFill>
              </a:rPr>
              <a:t>Snap-to-Snap, </a:t>
            </a:r>
            <a:r>
              <a:rPr lang="en-US" sz="1600" dirty="0">
                <a:solidFill>
                  <a:schemeClr val="tx2">
                    <a:lumMod val="60000"/>
                    <a:lumOff val="40000"/>
                  </a:schemeClr>
                </a:solidFill>
              </a:rPr>
              <a:t>C</a:t>
            </a:r>
            <a:r>
              <a:rPr lang="en-US" sz="1600" dirty="0" smtClean="0">
                <a:solidFill>
                  <a:schemeClr val="tx2">
                    <a:lumMod val="60000"/>
                    <a:lumOff val="40000"/>
                  </a:schemeClr>
                </a:solidFill>
              </a:rPr>
              <a:t>ontinuous data protection</a:t>
            </a:r>
            <a:r>
              <a:rPr lang="en-US" sz="1600" dirty="0">
                <a:solidFill>
                  <a:srgbClr val="000000"/>
                </a:solidFill>
              </a:rPr>
              <a:t>; millions of files</a:t>
            </a:r>
          </a:p>
          <a:p>
            <a:pPr lvl="1"/>
            <a:r>
              <a:rPr lang="en-US" sz="1600" dirty="0" smtClean="0">
                <a:solidFill>
                  <a:srgbClr val="000000"/>
                </a:solidFill>
              </a:rPr>
              <a:t>delta-only changes for bandwidth saving and higher performance, </a:t>
            </a:r>
          </a:p>
          <a:p>
            <a:pPr marL="342900" indent="-342900">
              <a:buFont typeface="+mj-lt"/>
              <a:buAutoNum type="arabicPeriod"/>
            </a:pPr>
            <a:endParaRPr lang="en-US" sz="1800" dirty="0" smtClean="0">
              <a:solidFill>
                <a:srgbClr val="000000"/>
              </a:solidFill>
            </a:endParaRPr>
          </a:p>
          <a:p>
            <a:pPr marL="342900" indent="-342900">
              <a:buFont typeface="+mj-lt"/>
              <a:buAutoNum type="arabicPeriod"/>
            </a:pPr>
            <a:r>
              <a:rPr lang="en-US" sz="1800" dirty="0" smtClean="0">
                <a:solidFill>
                  <a:srgbClr val="000000"/>
                </a:solidFill>
              </a:rPr>
              <a:t>SnapSync</a:t>
            </a:r>
          </a:p>
          <a:p>
            <a:pPr lvl="1"/>
            <a:r>
              <a:rPr lang="en-US" sz="1600" dirty="0" smtClean="0">
                <a:solidFill>
                  <a:srgbClr val="000000"/>
                </a:solidFill>
              </a:rPr>
              <a:t>End-user devices to Snap, Snap to Snap, </a:t>
            </a:r>
            <a:r>
              <a:rPr lang="en-US" sz="1600" dirty="0" smtClean="0">
                <a:solidFill>
                  <a:schemeClr val="tx2">
                    <a:lumMod val="60000"/>
                    <a:lumOff val="40000"/>
                  </a:schemeClr>
                </a:solidFill>
              </a:rPr>
              <a:t>Periodic copy (no DR)</a:t>
            </a:r>
          </a:p>
          <a:p>
            <a:pPr lvl="1"/>
            <a:r>
              <a:rPr lang="en-US" sz="1600" dirty="0" smtClean="0">
                <a:solidFill>
                  <a:srgbClr val="000000"/>
                </a:solidFill>
              </a:rPr>
              <a:t>Sync, Share and Access files from anywhere, on any device</a:t>
            </a:r>
            <a:endParaRPr lang="en-US" sz="1600" dirty="0" smtClean="0"/>
          </a:p>
          <a:p>
            <a:pPr lvl="1"/>
            <a:endParaRPr lang="en-US" sz="1600" dirty="0" smtClean="0"/>
          </a:p>
          <a:p>
            <a:pPr lvl="1"/>
            <a:endParaRPr lang="en-US" sz="1600" dirty="0" smtClean="0"/>
          </a:p>
          <a:p>
            <a:pPr lvl="1"/>
            <a:endParaRPr lang="en-US" sz="1600" dirty="0" smtClean="0"/>
          </a:p>
          <a:p>
            <a:pPr lvl="1"/>
            <a:endParaRPr lang="en-US" sz="1600" dirty="0"/>
          </a:p>
        </p:txBody>
      </p:sp>
      <p:sp>
        <p:nvSpPr>
          <p:cNvPr id="3" name="Title 2"/>
          <p:cNvSpPr>
            <a:spLocks noGrp="1"/>
          </p:cNvSpPr>
          <p:nvPr>
            <p:ph type="title"/>
          </p:nvPr>
        </p:nvSpPr>
        <p:spPr/>
        <p:txBody>
          <a:bodyPr/>
          <a:lstStyle/>
          <a:p>
            <a:r>
              <a:rPr lang="en-US" dirty="0" smtClean="0"/>
              <a:t>Overland Storage – Replication Technologies</a:t>
            </a:r>
            <a:endParaRPr lang="en-US" dirty="0"/>
          </a:p>
        </p:txBody>
      </p:sp>
      <p:pic>
        <p:nvPicPr>
          <p:cNvPr id="7" name="Picture 6"/>
          <p:cNvPicPr>
            <a:picLocks noChangeAspect="1"/>
          </p:cNvPicPr>
          <p:nvPr/>
        </p:nvPicPr>
        <p:blipFill>
          <a:blip r:embed="rId3"/>
          <a:stretch>
            <a:fillRect/>
          </a:stretch>
        </p:blipFill>
        <p:spPr>
          <a:xfrm>
            <a:off x="7201979" y="3303309"/>
            <a:ext cx="1800867" cy="1539077"/>
          </a:xfrm>
          <a:prstGeom prst="rect">
            <a:avLst/>
          </a:prstGeom>
        </p:spPr>
      </p:pic>
      <p:grpSp>
        <p:nvGrpSpPr>
          <p:cNvPr id="879" name="Group 878"/>
          <p:cNvGrpSpPr>
            <a:grpSpLocks/>
          </p:cNvGrpSpPr>
          <p:nvPr/>
        </p:nvGrpSpPr>
        <p:grpSpPr bwMode="auto">
          <a:xfrm>
            <a:off x="7213565" y="796622"/>
            <a:ext cx="1831538" cy="1101095"/>
            <a:chOff x="6346" y="1522"/>
            <a:chExt cx="11702" cy="5139"/>
          </a:xfrm>
        </p:grpSpPr>
        <p:pic>
          <p:nvPicPr>
            <p:cNvPr id="880" name="Picture 87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259" y="1522"/>
              <a:ext cx="78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1" name="Picture 880"/>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144" y="4187"/>
              <a:ext cx="764"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2" name="Picture 88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392" y="4602"/>
              <a:ext cx="19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 name="Picture 102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184" y="4694"/>
              <a:ext cx="31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 name="Picture 102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6339" y="4405"/>
              <a:ext cx="13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6" name="Group 1025"/>
            <p:cNvGrpSpPr>
              <a:grpSpLocks/>
            </p:cNvGrpSpPr>
            <p:nvPr/>
          </p:nvGrpSpPr>
          <p:grpSpPr bwMode="auto">
            <a:xfrm>
              <a:off x="6597" y="3884"/>
              <a:ext cx="2972" cy="641"/>
              <a:chOff x="4474" y="3884"/>
              <a:chExt cx="2016" cy="641"/>
            </a:xfrm>
          </p:grpSpPr>
          <p:sp>
            <p:nvSpPr>
              <p:cNvPr id="2702" name="Freeform 2701"/>
              <p:cNvSpPr>
                <a:spLocks/>
              </p:cNvSpPr>
              <p:nvPr/>
            </p:nvSpPr>
            <p:spPr bwMode="auto">
              <a:xfrm>
                <a:off x="4578" y="4087"/>
                <a:ext cx="1438" cy="139"/>
              </a:xfrm>
              <a:custGeom>
                <a:avLst/>
                <a:gdLst>
                  <a:gd name="T0" fmla="+- 0 4578 4578"/>
                  <a:gd name="T1" fmla="*/ T0 w 1438"/>
                  <a:gd name="T2" fmla="+- 0 4087 4087"/>
                  <a:gd name="T3" fmla="*/ 4087 h 139"/>
                  <a:gd name="T4" fmla="+- 0 4650 4578"/>
                  <a:gd name="T5" fmla="*/ T4 w 1438"/>
                  <a:gd name="T6" fmla="+- 0 4095 4087"/>
                  <a:gd name="T7" fmla="*/ 4095 h 139"/>
                  <a:gd name="T8" fmla="+- 0 4722 4578"/>
                  <a:gd name="T9" fmla="*/ T8 w 1438"/>
                  <a:gd name="T10" fmla="+- 0 4103 4087"/>
                  <a:gd name="T11" fmla="*/ 4103 h 139"/>
                  <a:gd name="T12" fmla="+- 0 4794 4578"/>
                  <a:gd name="T13" fmla="*/ T12 w 1438"/>
                  <a:gd name="T14" fmla="+- 0 4111 4087"/>
                  <a:gd name="T15" fmla="*/ 4111 h 139"/>
                  <a:gd name="T16" fmla="+- 0 4866 4578"/>
                  <a:gd name="T17" fmla="*/ T16 w 1438"/>
                  <a:gd name="T18" fmla="+- 0 4119 4087"/>
                  <a:gd name="T19" fmla="*/ 4119 h 139"/>
                  <a:gd name="T20" fmla="+- 0 4939 4578"/>
                  <a:gd name="T21" fmla="*/ T20 w 1438"/>
                  <a:gd name="T22" fmla="+- 0 4127 4087"/>
                  <a:gd name="T23" fmla="*/ 4127 h 139"/>
                  <a:gd name="T24" fmla="+- 0 5011 4578"/>
                  <a:gd name="T25" fmla="*/ T24 w 1438"/>
                  <a:gd name="T26" fmla="+- 0 4135 4087"/>
                  <a:gd name="T27" fmla="*/ 4135 h 139"/>
                  <a:gd name="T28" fmla="+- 0 5083 4578"/>
                  <a:gd name="T29" fmla="*/ T28 w 1438"/>
                  <a:gd name="T30" fmla="+- 0 4142 4087"/>
                  <a:gd name="T31" fmla="*/ 4142 h 139"/>
                  <a:gd name="T32" fmla="+- 0 5155 4578"/>
                  <a:gd name="T33" fmla="*/ T32 w 1438"/>
                  <a:gd name="T34" fmla="+- 0 4149 4087"/>
                  <a:gd name="T35" fmla="*/ 4149 h 139"/>
                  <a:gd name="T36" fmla="+- 0 5227 4578"/>
                  <a:gd name="T37" fmla="*/ T36 w 1438"/>
                  <a:gd name="T38" fmla="+- 0 4157 4087"/>
                  <a:gd name="T39" fmla="*/ 4157 h 139"/>
                  <a:gd name="T40" fmla="+- 0 5299 4578"/>
                  <a:gd name="T41" fmla="*/ T40 w 1438"/>
                  <a:gd name="T42" fmla="+- 0 4164 4087"/>
                  <a:gd name="T43" fmla="*/ 4164 h 139"/>
                  <a:gd name="T44" fmla="+- 0 5371 4578"/>
                  <a:gd name="T45" fmla="*/ T44 w 1438"/>
                  <a:gd name="T46" fmla="+- 0 4170 4087"/>
                  <a:gd name="T47" fmla="*/ 4170 h 139"/>
                  <a:gd name="T48" fmla="+- 0 5442 4578"/>
                  <a:gd name="T49" fmla="*/ T48 w 1438"/>
                  <a:gd name="T50" fmla="+- 0 4177 4087"/>
                  <a:gd name="T51" fmla="*/ 4177 h 139"/>
                  <a:gd name="T52" fmla="+- 0 5514 4578"/>
                  <a:gd name="T53" fmla="*/ T52 w 1438"/>
                  <a:gd name="T54" fmla="+- 0 4184 4087"/>
                  <a:gd name="T55" fmla="*/ 4184 h 139"/>
                  <a:gd name="T56" fmla="+- 0 5586 4578"/>
                  <a:gd name="T57" fmla="*/ T56 w 1438"/>
                  <a:gd name="T58" fmla="+- 0 4190 4087"/>
                  <a:gd name="T59" fmla="*/ 4190 h 139"/>
                  <a:gd name="T60" fmla="+- 0 5658 4578"/>
                  <a:gd name="T61" fmla="*/ T60 w 1438"/>
                  <a:gd name="T62" fmla="+- 0 4196 4087"/>
                  <a:gd name="T63" fmla="*/ 4196 h 139"/>
                  <a:gd name="T64" fmla="+- 0 5729 4578"/>
                  <a:gd name="T65" fmla="*/ T64 w 1438"/>
                  <a:gd name="T66" fmla="+- 0 4202 4087"/>
                  <a:gd name="T67" fmla="*/ 4202 h 139"/>
                  <a:gd name="T68" fmla="+- 0 5801 4578"/>
                  <a:gd name="T69" fmla="*/ T68 w 1438"/>
                  <a:gd name="T70" fmla="+- 0 4208 4087"/>
                  <a:gd name="T71" fmla="*/ 4208 h 139"/>
                  <a:gd name="T72" fmla="+- 0 5872 4578"/>
                  <a:gd name="T73" fmla="*/ T72 w 1438"/>
                  <a:gd name="T74" fmla="+- 0 4214 4087"/>
                  <a:gd name="T75" fmla="*/ 4214 h 139"/>
                  <a:gd name="T76" fmla="+- 0 5943 4578"/>
                  <a:gd name="T77" fmla="*/ T76 w 1438"/>
                  <a:gd name="T78" fmla="+- 0 4220 4087"/>
                  <a:gd name="T79" fmla="*/ 4220 h 139"/>
                  <a:gd name="T80" fmla="+- 0 6015 4578"/>
                  <a:gd name="T81" fmla="*/ T80 w 1438"/>
                  <a:gd name="T82" fmla="+- 0 4226 4087"/>
                  <a:gd name="T83" fmla="*/ 4226 h 139"/>
                  <a:gd name="T84" fmla="+- 0 5943 4578"/>
                  <a:gd name="T85" fmla="*/ T84 w 1438"/>
                  <a:gd name="T86" fmla="+- 0 4220 4087"/>
                  <a:gd name="T87" fmla="*/ 4220 h 139"/>
                  <a:gd name="T88" fmla="+- 0 5872 4578"/>
                  <a:gd name="T89" fmla="*/ T88 w 1438"/>
                  <a:gd name="T90" fmla="+- 0 4214 4087"/>
                  <a:gd name="T91" fmla="*/ 4214 h 139"/>
                  <a:gd name="T92" fmla="+- 0 5801 4578"/>
                  <a:gd name="T93" fmla="*/ T92 w 1438"/>
                  <a:gd name="T94" fmla="+- 0 4208 4087"/>
                  <a:gd name="T95" fmla="*/ 4208 h 139"/>
                  <a:gd name="T96" fmla="+- 0 5729 4578"/>
                  <a:gd name="T97" fmla="*/ T96 w 1438"/>
                  <a:gd name="T98" fmla="+- 0 4202 4087"/>
                  <a:gd name="T99" fmla="*/ 4202 h 139"/>
                  <a:gd name="T100" fmla="+- 0 5658 4578"/>
                  <a:gd name="T101" fmla="*/ T100 w 1438"/>
                  <a:gd name="T102" fmla="+- 0 4196 4087"/>
                  <a:gd name="T103" fmla="*/ 4196 h 139"/>
                  <a:gd name="T104" fmla="+- 0 5586 4578"/>
                  <a:gd name="T105" fmla="*/ T104 w 1438"/>
                  <a:gd name="T106" fmla="+- 0 4190 4087"/>
                  <a:gd name="T107" fmla="*/ 4190 h 139"/>
                  <a:gd name="T108" fmla="+- 0 5514 4578"/>
                  <a:gd name="T109" fmla="*/ T108 w 1438"/>
                  <a:gd name="T110" fmla="+- 0 4184 4087"/>
                  <a:gd name="T111" fmla="*/ 4184 h 139"/>
                  <a:gd name="T112" fmla="+- 0 5442 4578"/>
                  <a:gd name="T113" fmla="*/ T112 w 1438"/>
                  <a:gd name="T114" fmla="+- 0 4177 4087"/>
                  <a:gd name="T115" fmla="*/ 4177 h 139"/>
                  <a:gd name="T116" fmla="+- 0 5371 4578"/>
                  <a:gd name="T117" fmla="*/ T116 w 1438"/>
                  <a:gd name="T118" fmla="+- 0 4170 4087"/>
                  <a:gd name="T119" fmla="*/ 4170 h 139"/>
                  <a:gd name="T120" fmla="+- 0 5299 4578"/>
                  <a:gd name="T121" fmla="*/ T120 w 1438"/>
                  <a:gd name="T122" fmla="+- 0 4164 4087"/>
                  <a:gd name="T123" fmla="*/ 4164 h 139"/>
                  <a:gd name="T124" fmla="+- 0 5227 4578"/>
                  <a:gd name="T125" fmla="*/ T124 w 1438"/>
                  <a:gd name="T126" fmla="+- 0 4157 4087"/>
                  <a:gd name="T127" fmla="*/ 4157 h 139"/>
                  <a:gd name="T128" fmla="+- 0 5155 4578"/>
                  <a:gd name="T129" fmla="*/ T128 w 1438"/>
                  <a:gd name="T130" fmla="+- 0 4149 4087"/>
                  <a:gd name="T131" fmla="*/ 4149 h 139"/>
                  <a:gd name="T132" fmla="+- 0 5083 4578"/>
                  <a:gd name="T133" fmla="*/ T132 w 1438"/>
                  <a:gd name="T134" fmla="+- 0 4142 4087"/>
                  <a:gd name="T135" fmla="*/ 4142 h 139"/>
                  <a:gd name="T136" fmla="+- 0 5011 4578"/>
                  <a:gd name="T137" fmla="*/ T136 w 1438"/>
                  <a:gd name="T138" fmla="+- 0 4135 4087"/>
                  <a:gd name="T139" fmla="*/ 4135 h 139"/>
                  <a:gd name="T140" fmla="+- 0 4939 4578"/>
                  <a:gd name="T141" fmla="*/ T140 w 1438"/>
                  <a:gd name="T142" fmla="+- 0 4127 4087"/>
                  <a:gd name="T143" fmla="*/ 4127 h 139"/>
                  <a:gd name="T144" fmla="+- 0 4866 4578"/>
                  <a:gd name="T145" fmla="*/ T144 w 1438"/>
                  <a:gd name="T146" fmla="+- 0 4119 4087"/>
                  <a:gd name="T147" fmla="*/ 4119 h 139"/>
                  <a:gd name="T148" fmla="+- 0 4794 4578"/>
                  <a:gd name="T149" fmla="*/ T148 w 1438"/>
                  <a:gd name="T150" fmla="+- 0 4111 4087"/>
                  <a:gd name="T151" fmla="*/ 4111 h 139"/>
                  <a:gd name="T152" fmla="+- 0 4722 4578"/>
                  <a:gd name="T153" fmla="*/ T152 w 1438"/>
                  <a:gd name="T154" fmla="+- 0 4103 4087"/>
                  <a:gd name="T155" fmla="*/ 4103 h 139"/>
                  <a:gd name="T156" fmla="+- 0 4650 4578"/>
                  <a:gd name="T157" fmla="*/ T156 w 1438"/>
                  <a:gd name="T158" fmla="+- 0 4095 4087"/>
                  <a:gd name="T159" fmla="*/ 4095 h 139"/>
                  <a:gd name="T160" fmla="+- 0 4578 4578"/>
                  <a:gd name="T161" fmla="*/ T160 w 1438"/>
                  <a:gd name="T162" fmla="+- 0 4087 4087"/>
                  <a:gd name="T163" fmla="*/ 408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438" h="139">
                    <a:moveTo>
                      <a:pt x="0" y="0"/>
                    </a:moveTo>
                    <a:lnTo>
                      <a:pt x="72" y="8"/>
                    </a:lnTo>
                    <a:lnTo>
                      <a:pt x="144" y="16"/>
                    </a:lnTo>
                    <a:lnTo>
                      <a:pt x="216" y="24"/>
                    </a:lnTo>
                    <a:lnTo>
                      <a:pt x="288" y="32"/>
                    </a:lnTo>
                    <a:lnTo>
                      <a:pt x="361" y="40"/>
                    </a:lnTo>
                    <a:lnTo>
                      <a:pt x="433" y="48"/>
                    </a:lnTo>
                    <a:lnTo>
                      <a:pt x="505" y="55"/>
                    </a:lnTo>
                    <a:lnTo>
                      <a:pt x="577" y="62"/>
                    </a:lnTo>
                    <a:lnTo>
                      <a:pt x="649" y="70"/>
                    </a:lnTo>
                    <a:lnTo>
                      <a:pt x="721" y="77"/>
                    </a:lnTo>
                    <a:lnTo>
                      <a:pt x="793" y="83"/>
                    </a:lnTo>
                    <a:lnTo>
                      <a:pt x="864" y="90"/>
                    </a:lnTo>
                    <a:lnTo>
                      <a:pt x="936" y="97"/>
                    </a:lnTo>
                    <a:lnTo>
                      <a:pt x="1008" y="103"/>
                    </a:lnTo>
                    <a:lnTo>
                      <a:pt x="1080" y="109"/>
                    </a:lnTo>
                    <a:lnTo>
                      <a:pt x="1151" y="115"/>
                    </a:lnTo>
                    <a:lnTo>
                      <a:pt x="1223" y="121"/>
                    </a:lnTo>
                    <a:lnTo>
                      <a:pt x="1294" y="127"/>
                    </a:lnTo>
                    <a:lnTo>
                      <a:pt x="1365" y="133"/>
                    </a:lnTo>
                    <a:lnTo>
                      <a:pt x="1437" y="139"/>
                    </a:lnTo>
                    <a:lnTo>
                      <a:pt x="1365" y="133"/>
                    </a:lnTo>
                    <a:lnTo>
                      <a:pt x="1294" y="127"/>
                    </a:lnTo>
                    <a:lnTo>
                      <a:pt x="1223" y="121"/>
                    </a:lnTo>
                    <a:lnTo>
                      <a:pt x="1151" y="115"/>
                    </a:lnTo>
                    <a:lnTo>
                      <a:pt x="1080" y="109"/>
                    </a:lnTo>
                    <a:lnTo>
                      <a:pt x="1008" y="103"/>
                    </a:lnTo>
                    <a:lnTo>
                      <a:pt x="936" y="97"/>
                    </a:lnTo>
                    <a:lnTo>
                      <a:pt x="864" y="90"/>
                    </a:lnTo>
                    <a:lnTo>
                      <a:pt x="793" y="83"/>
                    </a:lnTo>
                    <a:lnTo>
                      <a:pt x="721" y="77"/>
                    </a:lnTo>
                    <a:lnTo>
                      <a:pt x="649" y="70"/>
                    </a:lnTo>
                    <a:lnTo>
                      <a:pt x="577" y="62"/>
                    </a:lnTo>
                    <a:lnTo>
                      <a:pt x="505" y="55"/>
                    </a:lnTo>
                    <a:lnTo>
                      <a:pt x="433" y="48"/>
                    </a:lnTo>
                    <a:lnTo>
                      <a:pt x="361" y="40"/>
                    </a:lnTo>
                    <a:lnTo>
                      <a:pt x="288" y="32"/>
                    </a:lnTo>
                    <a:lnTo>
                      <a:pt x="216" y="24"/>
                    </a:lnTo>
                    <a:lnTo>
                      <a:pt x="144" y="16"/>
                    </a:lnTo>
                    <a:lnTo>
                      <a:pt x="72" y="8"/>
                    </a:lnTo>
                    <a:lnTo>
                      <a:pt x="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703" name="Picture 270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474" y="4087"/>
                <a:ext cx="154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4" name="Picture 2703"/>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318" y="4249"/>
                <a:ext cx="17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05" name="Picture 2704"/>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63" y="3884"/>
                <a:ext cx="1927"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7" name="Group 1026"/>
            <p:cNvGrpSpPr>
              <a:grpSpLocks/>
            </p:cNvGrpSpPr>
            <p:nvPr/>
          </p:nvGrpSpPr>
          <p:grpSpPr bwMode="auto">
            <a:xfrm>
              <a:off x="7810" y="4322"/>
              <a:ext cx="2789" cy="2306"/>
              <a:chOff x="5298" y="4322"/>
              <a:chExt cx="1891" cy="2306"/>
            </a:xfrm>
          </p:grpSpPr>
          <p:sp>
            <p:nvSpPr>
              <p:cNvPr id="2697" name="Freeform 2696"/>
              <p:cNvSpPr>
                <a:spLocks/>
              </p:cNvSpPr>
              <p:nvPr/>
            </p:nvSpPr>
            <p:spPr bwMode="auto">
              <a:xfrm>
                <a:off x="6314" y="6020"/>
                <a:ext cx="562" cy="608"/>
              </a:xfrm>
              <a:custGeom>
                <a:avLst/>
                <a:gdLst>
                  <a:gd name="T0" fmla="+- 0 6449 6314"/>
                  <a:gd name="T1" fmla="*/ T0 w 562"/>
                  <a:gd name="T2" fmla="+- 0 6602 6020"/>
                  <a:gd name="T3" fmla="*/ 6602 h 608"/>
                  <a:gd name="T4" fmla="+- 0 6431 6314"/>
                  <a:gd name="T5" fmla="*/ T4 w 562"/>
                  <a:gd name="T6" fmla="+- 0 6602 6020"/>
                  <a:gd name="T7" fmla="*/ 6602 h 608"/>
                  <a:gd name="T8" fmla="+- 0 6415 6314"/>
                  <a:gd name="T9" fmla="*/ T8 w 562"/>
                  <a:gd name="T10" fmla="+- 0 6623 6020"/>
                  <a:gd name="T11" fmla="*/ 6623 h 608"/>
                  <a:gd name="T12" fmla="+- 0 6428 6314"/>
                  <a:gd name="T13" fmla="*/ T12 w 562"/>
                  <a:gd name="T14" fmla="+- 0 6627 6020"/>
                  <a:gd name="T15" fmla="*/ 6627 h 608"/>
                  <a:gd name="T16" fmla="+- 0 6432 6314"/>
                  <a:gd name="T17" fmla="*/ T16 w 562"/>
                  <a:gd name="T18" fmla="+- 0 6628 6020"/>
                  <a:gd name="T19" fmla="*/ 6628 h 608"/>
                  <a:gd name="T20" fmla="+- 0 6441 6314"/>
                  <a:gd name="T21" fmla="*/ T20 w 562"/>
                  <a:gd name="T22" fmla="+- 0 6628 6020"/>
                  <a:gd name="T23" fmla="*/ 6628 h 608"/>
                  <a:gd name="T24" fmla="+- 0 6444 6314"/>
                  <a:gd name="T25" fmla="*/ T24 w 562"/>
                  <a:gd name="T26" fmla="+- 0 6625 6020"/>
                  <a:gd name="T27" fmla="*/ 6625 h 608"/>
                  <a:gd name="T28" fmla="+- 0 6450 6314"/>
                  <a:gd name="T29" fmla="*/ T28 w 562"/>
                  <a:gd name="T30" fmla="+- 0 6606 6020"/>
                  <a:gd name="T31" fmla="*/ 6606 h 608"/>
                  <a:gd name="T32" fmla="+- 0 6449 6314"/>
                  <a:gd name="T33" fmla="*/ T32 w 562"/>
                  <a:gd name="T34" fmla="+- 0 6602 6020"/>
                  <a:gd name="T35" fmla="*/ 6602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62" h="608">
                    <a:moveTo>
                      <a:pt x="135" y="582"/>
                    </a:moveTo>
                    <a:lnTo>
                      <a:pt x="117" y="582"/>
                    </a:lnTo>
                    <a:lnTo>
                      <a:pt x="101" y="603"/>
                    </a:lnTo>
                    <a:lnTo>
                      <a:pt x="114" y="607"/>
                    </a:lnTo>
                    <a:lnTo>
                      <a:pt x="118" y="608"/>
                    </a:lnTo>
                    <a:lnTo>
                      <a:pt x="127" y="608"/>
                    </a:lnTo>
                    <a:lnTo>
                      <a:pt x="130" y="605"/>
                    </a:lnTo>
                    <a:lnTo>
                      <a:pt x="136" y="586"/>
                    </a:lnTo>
                    <a:lnTo>
                      <a:pt x="135" y="58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98" name="Freeform 2697"/>
              <p:cNvSpPr>
                <a:spLocks/>
              </p:cNvSpPr>
              <p:nvPr/>
            </p:nvSpPr>
            <p:spPr bwMode="auto">
              <a:xfrm>
                <a:off x="6314" y="6020"/>
                <a:ext cx="562" cy="608"/>
              </a:xfrm>
              <a:custGeom>
                <a:avLst/>
                <a:gdLst>
                  <a:gd name="T0" fmla="+- 0 6321 6314"/>
                  <a:gd name="T1" fmla="*/ T0 w 562"/>
                  <a:gd name="T2" fmla="+- 0 6517 6020"/>
                  <a:gd name="T3" fmla="*/ 6517 h 608"/>
                  <a:gd name="T4" fmla="+- 0 6317 6314"/>
                  <a:gd name="T5" fmla="*/ T4 w 562"/>
                  <a:gd name="T6" fmla="+- 0 6520 6020"/>
                  <a:gd name="T7" fmla="*/ 6520 h 608"/>
                  <a:gd name="T8" fmla="+- 0 6328 6314"/>
                  <a:gd name="T9" fmla="*/ T8 w 562"/>
                  <a:gd name="T10" fmla="+- 0 6529 6020"/>
                  <a:gd name="T11" fmla="*/ 6529 h 608"/>
                  <a:gd name="T12" fmla="+- 0 6343 6314"/>
                  <a:gd name="T13" fmla="*/ T12 w 562"/>
                  <a:gd name="T14" fmla="+- 0 6542 6020"/>
                  <a:gd name="T15" fmla="*/ 6542 h 608"/>
                  <a:gd name="T16" fmla="+- 0 6359 6314"/>
                  <a:gd name="T17" fmla="*/ T16 w 562"/>
                  <a:gd name="T18" fmla="+- 0 6567 6020"/>
                  <a:gd name="T19" fmla="*/ 6567 h 608"/>
                  <a:gd name="T20" fmla="+- 0 6371 6314"/>
                  <a:gd name="T21" fmla="*/ T20 w 562"/>
                  <a:gd name="T22" fmla="+- 0 6578 6020"/>
                  <a:gd name="T23" fmla="*/ 6578 h 608"/>
                  <a:gd name="T24" fmla="+- 0 6383 6314"/>
                  <a:gd name="T25" fmla="*/ T24 w 562"/>
                  <a:gd name="T26" fmla="+- 0 6596 6020"/>
                  <a:gd name="T27" fmla="*/ 6596 h 608"/>
                  <a:gd name="T28" fmla="+- 0 6396 6314"/>
                  <a:gd name="T29" fmla="*/ T28 w 562"/>
                  <a:gd name="T30" fmla="+- 0 6612 6020"/>
                  <a:gd name="T31" fmla="*/ 6612 h 608"/>
                  <a:gd name="T32" fmla="+- 0 6404 6314"/>
                  <a:gd name="T33" fmla="*/ T32 w 562"/>
                  <a:gd name="T34" fmla="+- 0 6614 6020"/>
                  <a:gd name="T35" fmla="*/ 6614 h 608"/>
                  <a:gd name="T36" fmla="+- 0 6407 6314"/>
                  <a:gd name="T37" fmla="*/ T36 w 562"/>
                  <a:gd name="T38" fmla="+- 0 6613 6020"/>
                  <a:gd name="T39" fmla="*/ 6613 h 608"/>
                  <a:gd name="T40" fmla="+- 0 6419 6314"/>
                  <a:gd name="T41" fmla="*/ T40 w 562"/>
                  <a:gd name="T42" fmla="+- 0 6604 6020"/>
                  <a:gd name="T43" fmla="*/ 6604 h 608"/>
                  <a:gd name="T44" fmla="+- 0 6423 6314"/>
                  <a:gd name="T45" fmla="*/ T44 w 562"/>
                  <a:gd name="T46" fmla="+- 0 6602 6020"/>
                  <a:gd name="T47" fmla="*/ 6602 h 608"/>
                  <a:gd name="T48" fmla="+- 0 6449 6314"/>
                  <a:gd name="T49" fmla="*/ T48 w 562"/>
                  <a:gd name="T50" fmla="+- 0 6602 6020"/>
                  <a:gd name="T51" fmla="*/ 6602 h 608"/>
                  <a:gd name="T52" fmla="+- 0 6449 6314"/>
                  <a:gd name="T53" fmla="*/ T52 w 562"/>
                  <a:gd name="T54" fmla="+- 0 6599 6020"/>
                  <a:gd name="T55" fmla="*/ 6599 h 608"/>
                  <a:gd name="T56" fmla="+- 0 6469 6314"/>
                  <a:gd name="T57" fmla="*/ T56 w 562"/>
                  <a:gd name="T58" fmla="+- 0 6589 6020"/>
                  <a:gd name="T59" fmla="*/ 6589 h 608"/>
                  <a:gd name="T60" fmla="+- 0 6483 6314"/>
                  <a:gd name="T61" fmla="*/ T60 w 562"/>
                  <a:gd name="T62" fmla="+- 0 6582 6020"/>
                  <a:gd name="T63" fmla="*/ 6582 h 608"/>
                  <a:gd name="T64" fmla="+- 0 6483 6314"/>
                  <a:gd name="T65" fmla="*/ T64 w 562"/>
                  <a:gd name="T66" fmla="+- 0 6575 6020"/>
                  <a:gd name="T67" fmla="*/ 6575 h 608"/>
                  <a:gd name="T68" fmla="+- 0 6480 6314"/>
                  <a:gd name="T69" fmla="*/ T68 w 562"/>
                  <a:gd name="T70" fmla="+- 0 6556 6020"/>
                  <a:gd name="T71" fmla="*/ 6556 h 608"/>
                  <a:gd name="T72" fmla="+- 0 6484 6314"/>
                  <a:gd name="T73" fmla="*/ T72 w 562"/>
                  <a:gd name="T74" fmla="+- 0 6538 6020"/>
                  <a:gd name="T75" fmla="*/ 6538 h 608"/>
                  <a:gd name="T76" fmla="+- 0 6492 6314"/>
                  <a:gd name="T77" fmla="*/ T76 w 562"/>
                  <a:gd name="T78" fmla="+- 0 6521 6020"/>
                  <a:gd name="T79" fmla="*/ 6521 h 608"/>
                  <a:gd name="T80" fmla="+- 0 6496 6314"/>
                  <a:gd name="T81" fmla="*/ T80 w 562"/>
                  <a:gd name="T82" fmla="+- 0 6517 6020"/>
                  <a:gd name="T83" fmla="*/ 6517 h 608"/>
                  <a:gd name="T84" fmla="+- 0 6343 6314"/>
                  <a:gd name="T85" fmla="*/ T84 w 562"/>
                  <a:gd name="T86" fmla="+- 0 6517 6020"/>
                  <a:gd name="T87" fmla="*/ 6517 h 608"/>
                  <a:gd name="T88" fmla="+- 0 6324 6314"/>
                  <a:gd name="T89" fmla="*/ T88 w 562"/>
                  <a:gd name="T90" fmla="+- 0 6517 6020"/>
                  <a:gd name="T91" fmla="*/ 6517 h 608"/>
                  <a:gd name="T92" fmla="+- 0 6321 6314"/>
                  <a:gd name="T93" fmla="*/ T92 w 562"/>
                  <a:gd name="T94" fmla="+- 0 6517 6020"/>
                  <a:gd name="T95" fmla="*/ 6517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62" h="608">
                    <a:moveTo>
                      <a:pt x="7" y="497"/>
                    </a:moveTo>
                    <a:lnTo>
                      <a:pt x="3" y="500"/>
                    </a:lnTo>
                    <a:lnTo>
                      <a:pt x="14" y="509"/>
                    </a:lnTo>
                    <a:lnTo>
                      <a:pt x="29" y="522"/>
                    </a:lnTo>
                    <a:lnTo>
                      <a:pt x="45" y="547"/>
                    </a:lnTo>
                    <a:lnTo>
                      <a:pt x="57" y="558"/>
                    </a:lnTo>
                    <a:lnTo>
                      <a:pt x="69" y="576"/>
                    </a:lnTo>
                    <a:lnTo>
                      <a:pt x="82" y="592"/>
                    </a:lnTo>
                    <a:lnTo>
                      <a:pt x="90" y="594"/>
                    </a:lnTo>
                    <a:lnTo>
                      <a:pt x="93" y="593"/>
                    </a:lnTo>
                    <a:lnTo>
                      <a:pt x="105" y="584"/>
                    </a:lnTo>
                    <a:lnTo>
                      <a:pt x="109" y="582"/>
                    </a:lnTo>
                    <a:lnTo>
                      <a:pt x="135" y="582"/>
                    </a:lnTo>
                    <a:lnTo>
                      <a:pt x="135" y="579"/>
                    </a:lnTo>
                    <a:lnTo>
                      <a:pt x="155" y="569"/>
                    </a:lnTo>
                    <a:lnTo>
                      <a:pt x="169" y="562"/>
                    </a:lnTo>
                    <a:lnTo>
                      <a:pt x="169" y="555"/>
                    </a:lnTo>
                    <a:lnTo>
                      <a:pt x="166" y="536"/>
                    </a:lnTo>
                    <a:lnTo>
                      <a:pt x="170" y="518"/>
                    </a:lnTo>
                    <a:lnTo>
                      <a:pt x="178" y="501"/>
                    </a:lnTo>
                    <a:lnTo>
                      <a:pt x="182" y="497"/>
                    </a:lnTo>
                    <a:lnTo>
                      <a:pt x="29" y="497"/>
                    </a:lnTo>
                    <a:lnTo>
                      <a:pt x="10" y="497"/>
                    </a:lnTo>
                    <a:lnTo>
                      <a:pt x="7" y="49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99" name="Freeform 2698"/>
              <p:cNvSpPr>
                <a:spLocks/>
              </p:cNvSpPr>
              <p:nvPr/>
            </p:nvSpPr>
            <p:spPr bwMode="auto">
              <a:xfrm>
                <a:off x="6314" y="6020"/>
                <a:ext cx="562" cy="608"/>
              </a:xfrm>
              <a:custGeom>
                <a:avLst/>
                <a:gdLst>
                  <a:gd name="T0" fmla="+- 0 6365 6314"/>
                  <a:gd name="T1" fmla="*/ T0 w 562"/>
                  <a:gd name="T2" fmla="+- 0 6156 6020"/>
                  <a:gd name="T3" fmla="*/ 6156 h 608"/>
                  <a:gd name="T4" fmla="+- 0 6363 6314"/>
                  <a:gd name="T5" fmla="*/ T4 w 562"/>
                  <a:gd name="T6" fmla="+- 0 6160 6020"/>
                  <a:gd name="T7" fmla="*/ 6160 h 608"/>
                  <a:gd name="T8" fmla="+- 0 6350 6314"/>
                  <a:gd name="T9" fmla="*/ T8 w 562"/>
                  <a:gd name="T10" fmla="+- 0 6182 6020"/>
                  <a:gd name="T11" fmla="*/ 6182 h 608"/>
                  <a:gd name="T12" fmla="+- 0 6331 6314"/>
                  <a:gd name="T13" fmla="*/ T12 w 562"/>
                  <a:gd name="T14" fmla="+- 0 6215 6020"/>
                  <a:gd name="T15" fmla="*/ 6215 h 608"/>
                  <a:gd name="T16" fmla="+- 0 6319 6314"/>
                  <a:gd name="T17" fmla="*/ T16 w 562"/>
                  <a:gd name="T18" fmla="+- 0 6246 6020"/>
                  <a:gd name="T19" fmla="*/ 6246 h 608"/>
                  <a:gd name="T20" fmla="+- 0 6320 6314"/>
                  <a:gd name="T21" fmla="*/ T20 w 562"/>
                  <a:gd name="T22" fmla="+- 0 6282 6020"/>
                  <a:gd name="T23" fmla="*/ 6282 h 608"/>
                  <a:gd name="T24" fmla="+- 0 6331 6314"/>
                  <a:gd name="T25" fmla="*/ T24 w 562"/>
                  <a:gd name="T26" fmla="+- 0 6340 6020"/>
                  <a:gd name="T27" fmla="*/ 6340 h 608"/>
                  <a:gd name="T28" fmla="+- 0 6314 6314"/>
                  <a:gd name="T29" fmla="*/ T28 w 562"/>
                  <a:gd name="T30" fmla="+- 0 6442 6020"/>
                  <a:gd name="T31" fmla="*/ 6442 h 608"/>
                  <a:gd name="T32" fmla="+- 0 6337 6314"/>
                  <a:gd name="T33" fmla="*/ T32 w 562"/>
                  <a:gd name="T34" fmla="+- 0 6452 6020"/>
                  <a:gd name="T35" fmla="*/ 6452 h 608"/>
                  <a:gd name="T36" fmla="+- 0 6337 6314"/>
                  <a:gd name="T37" fmla="*/ T36 w 562"/>
                  <a:gd name="T38" fmla="+- 0 6470 6020"/>
                  <a:gd name="T39" fmla="*/ 6470 h 608"/>
                  <a:gd name="T40" fmla="+- 0 6338 6314"/>
                  <a:gd name="T41" fmla="*/ T40 w 562"/>
                  <a:gd name="T42" fmla="+- 0 6494 6020"/>
                  <a:gd name="T43" fmla="*/ 6494 h 608"/>
                  <a:gd name="T44" fmla="+- 0 6343 6314"/>
                  <a:gd name="T45" fmla="*/ T44 w 562"/>
                  <a:gd name="T46" fmla="+- 0 6517 6020"/>
                  <a:gd name="T47" fmla="*/ 6517 h 608"/>
                  <a:gd name="T48" fmla="+- 0 6504 6314"/>
                  <a:gd name="T49" fmla="*/ T48 w 562"/>
                  <a:gd name="T50" fmla="+- 0 6507 6020"/>
                  <a:gd name="T51" fmla="*/ 6507 h 608"/>
                  <a:gd name="T52" fmla="+- 0 6529 6314"/>
                  <a:gd name="T53" fmla="*/ T52 w 562"/>
                  <a:gd name="T54" fmla="+- 0 6480 6020"/>
                  <a:gd name="T55" fmla="*/ 6480 h 608"/>
                  <a:gd name="T56" fmla="+- 0 6515 6314"/>
                  <a:gd name="T57" fmla="*/ T56 w 562"/>
                  <a:gd name="T58" fmla="+- 0 6464 6020"/>
                  <a:gd name="T59" fmla="*/ 6464 h 608"/>
                  <a:gd name="T60" fmla="+- 0 6488 6314"/>
                  <a:gd name="T61" fmla="*/ T60 w 562"/>
                  <a:gd name="T62" fmla="+- 0 6436 6020"/>
                  <a:gd name="T63" fmla="*/ 6436 h 608"/>
                  <a:gd name="T64" fmla="+- 0 6515 6314"/>
                  <a:gd name="T65" fmla="*/ T64 w 562"/>
                  <a:gd name="T66" fmla="+- 0 6413 6020"/>
                  <a:gd name="T67" fmla="*/ 6413 h 608"/>
                  <a:gd name="T68" fmla="+- 0 6541 6314"/>
                  <a:gd name="T69" fmla="*/ T68 w 562"/>
                  <a:gd name="T70" fmla="+- 0 6389 6020"/>
                  <a:gd name="T71" fmla="*/ 6389 h 608"/>
                  <a:gd name="T72" fmla="+- 0 6547 6314"/>
                  <a:gd name="T73" fmla="*/ T72 w 562"/>
                  <a:gd name="T74" fmla="+- 0 6360 6020"/>
                  <a:gd name="T75" fmla="*/ 6360 h 608"/>
                  <a:gd name="T76" fmla="+- 0 6527 6314"/>
                  <a:gd name="T77" fmla="*/ T76 w 562"/>
                  <a:gd name="T78" fmla="+- 0 6333 6020"/>
                  <a:gd name="T79" fmla="*/ 6333 h 608"/>
                  <a:gd name="T80" fmla="+- 0 6583 6314"/>
                  <a:gd name="T81" fmla="*/ T80 w 562"/>
                  <a:gd name="T82" fmla="+- 0 6330 6020"/>
                  <a:gd name="T83" fmla="*/ 6330 h 608"/>
                  <a:gd name="T84" fmla="+- 0 6582 6314"/>
                  <a:gd name="T85" fmla="*/ T84 w 562"/>
                  <a:gd name="T86" fmla="+- 0 6306 6020"/>
                  <a:gd name="T87" fmla="*/ 6306 h 608"/>
                  <a:gd name="T88" fmla="+- 0 6612 6314"/>
                  <a:gd name="T89" fmla="*/ T88 w 562"/>
                  <a:gd name="T90" fmla="+- 0 6283 6020"/>
                  <a:gd name="T91" fmla="*/ 6283 h 608"/>
                  <a:gd name="T92" fmla="+- 0 6655 6314"/>
                  <a:gd name="T93" fmla="*/ T92 w 562"/>
                  <a:gd name="T94" fmla="+- 0 6271 6020"/>
                  <a:gd name="T95" fmla="*/ 6271 h 608"/>
                  <a:gd name="T96" fmla="+- 0 6687 6314"/>
                  <a:gd name="T97" fmla="*/ T96 w 562"/>
                  <a:gd name="T98" fmla="+- 0 6252 6020"/>
                  <a:gd name="T99" fmla="*/ 6252 h 608"/>
                  <a:gd name="T100" fmla="+- 0 6707 6314"/>
                  <a:gd name="T101" fmla="*/ T100 w 562"/>
                  <a:gd name="T102" fmla="+- 0 6238 6020"/>
                  <a:gd name="T103" fmla="*/ 6238 h 608"/>
                  <a:gd name="T104" fmla="+- 0 6681 6314"/>
                  <a:gd name="T105" fmla="*/ T104 w 562"/>
                  <a:gd name="T106" fmla="+- 0 6212 6020"/>
                  <a:gd name="T107" fmla="*/ 6212 h 608"/>
                  <a:gd name="T108" fmla="+- 0 6671 6314"/>
                  <a:gd name="T109" fmla="*/ T108 w 562"/>
                  <a:gd name="T110" fmla="+- 0 6200 6020"/>
                  <a:gd name="T111" fmla="*/ 6200 h 608"/>
                  <a:gd name="T112" fmla="+- 0 6693 6314"/>
                  <a:gd name="T113" fmla="*/ T112 w 562"/>
                  <a:gd name="T114" fmla="+- 0 6197 6020"/>
                  <a:gd name="T115" fmla="*/ 6197 h 608"/>
                  <a:gd name="T116" fmla="+- 0 6734 6314"/>
                  <a:gd name="T117" fmla="*/ T116 w 562"/>
                  <a:gd name="T118" fmla="+- 0 6197 6020"/>
                  <a:gd name="T119" fmla="*/ 6197 h 608"/>
                  <a:gd name="T120" fmla="+- 0 6775 6314"/>
                  <a:gd name="T121" fmla="*/ T120 w 562"/>
                  <a:gd name="T122" fmla="+- 0 6191 6020"/>
                  <a:gd name="T123" fmla="*/ 6191 h 608"/>
                  <a:gd name="T124" fmla="+- 0 6782 6314"/>
                  <a:gd name="T125" fmla="*/ T124 w 562"/>
                  <a:gd name="T126" fmla="+- 0 6171 6020"/>
                  <a:gd name="T127" fmla="*/ 6171 h 608"/>
                  <a:gd name="T128" fmla="+- 0 6807 6314"/>
                  <a:gd name="T129" fmla="*/ T128 w 562"/>
                  <a:gd name="T130" fmla="+- 0 6139 6020"/>
                  <a:gd name="T131" fmla="*/ 6139 h 608"/>
                  <a:gd name="T132" fmla="+- 0 6830 6314"/>
                  <a:gd name="T133" fmla="*/ T132 w 562"/>
                  <a:gd name="T134" fmla="+- 0 6118 6020"/>
                  <a:gd name="T135" fmla="*/ 6118 h 608"/>
                  <a:gd name="T136" fmla="+- 0 6833 6314"/>
                  <a:gd name="T137" fmla="*/ T136 w 562"/>
                  <a:gd name="T138" fmla="+- 0 6104 6020"/>
                  <a:gd name="T139" fmla="*/ 6104 h 608"/>
                  <a:gd name="T140" fmla="+- 0 6863 6314"/>
                  <a:gd name="T141" fmla="*/ T140 w 562"/>
                  <a:gd name="T142" fmla="+- 0 6077 6020"/>
                  <a:gd name="T143" fmla="*/ 6077 h 608"/>
                  <a:gd name="T144" fmla="+- 0 6874 6314"/>
                  <a:gd name="T145" fmla="*/ T144 w 562"/>
                  <a:gd name="T146" fmla="+- 0 6044 6020"/>
                  <a:gd name="T147" fmla="*/ 6044 h 608"/>
                  <a:gd name="T148" fmla="+- 0 6875 6314"/>
                  <a:gd name="T149" fmla="*/ T148 w 562"/>
                  <a:gd name="T150" fmla="+- 0 6022 6020"/>
                  <a:gd name="T151" fmla="*/ 6022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562" h="608">
                    <a:moveTo>
                      <a:pt x="561" y="0"/>
                    </a:moveTo>
                    <a:lnTo>
                      <a:pt x="51" y="136"/>
                    </a:lnTo>
                    <a:lnTo>
                      <a:pt x="50" y="138"/>
                    </a:lnTo>
                    <a:lnTo>
                      <a:pt x="49" y="140"/>
                    </a:lnTo>
                    <a:lnTo>
                      <a:pt x="47" y="142"/>
                    </a:lnTo>
                    <a:lnTo>
                      <a:pt x="36" y="162"/>
                    </a:lnTo>
                    <a:lnTo>
                      <a:pt x="25" y="179"/>
                    </a:lnTo>
                    <a:lnTo>
                      <a:pt x="17" y="195"/>
                    </a:lnTo>
                    <a:lnTo>
                      <a:pt x="10" y="211"/>
                    </a:lnTo>
                    <a:lnTo>
                      <a:pt x="5" y="226"/>
                    </a:lnTo>
                    <a:lnTo>
                      <a:pt x="4" y="243"/>
                    </a:lnTo>
                    <a:lnTo>
                      <a:pt x="6" y="262"/>
                    </a:lnTo>
                    <a:lnTo>
                      <a:pt x="13" y="292"/>
                    </a:lnTo>
                    <a:lnTo>
                      <a:pt x="17" y="320"/>
                    </a:lnTo>
                    <a:lnTo>
                      <a:pt x="15" y="384"/>
                    </a:lnTo>
                    <a:lnTo>
                      <a:pt x="0" y="422"/>
                    </a:lnTo>
                    <a:lnTo>
                      <a:pt x="1" y="427"/>
                    </a:lnTo>
                    <a:lnTo>
                      <a:pt x="23" y="432"/>
                    </a:lnTo>
                    <a:lnTo>
                      <a:pt x="27" y="440"/>
                    </a:lnTo>
                    <a:lnTo>
                      <a:pt x="23" y="450"/>
                    </a:lnTo>
                    <a:lnTo>
                      <a:pt x="24" y="468"/>
                    </a:lnTo>
                    <a:lnTo>
                      <a:pt x="24" y="474"/>
                    </a:lnTo>
                    <a:lnTo>
                      <a:pt x="25" y="494"/>
                    </a:lnTo>
                    <a:lnTo>
                      <a:pt x="29" y="497"/>
                    </a:lnTo>
                    <a:lnTo>
                      <a:pt x="182" y="497"/>
                    </a:lnTo>
                    <a:lnTo>
                      <a:pt x="190" y="487"/>
                    </a:lnTo>
                    <a:lnTo>
                      <a:pt x="203" y="475"/>
                    </a:lnTo>
                    <a:lnTo>
                      <a:pt x="215" y="460"/>
                    </a:lnTo>
                    <a:lnTo>
                      <a:pt x="213" y="451"/>
                    </a:lnTo>
                    <a:lnTo>
                      <a:pt x="201" y="444"/>
                    </a:lnTo>
                    <a:lnTo>
                      <a:pt x="180" y="429"/>
                    </a:lnTo>
                    <a:lnTo>
                      <a:pt x="174" y="416"/>
                    </a:lnTo>
                    <a:lnTo>
                      <a:pt x="180" y="406"/>
                    </a:lnTo>
                    <a:lnTo>
                      <a:pt x="201" y="393"/>
                    </a:lnTo>
                    <a:lnTo>
                      <a:pt x="215" y="383"/>
                    </a:lnTo>
                    <a:lnTo>
                      <a:pt x="227" y="369"/>
                    </a:lnTo>
                    <a:lnTo>
                      <a:pt x="236" y="350"/>
                    </a:lnTo>
                    <a:lnTo>
                      <a:pt x="233" y="340"/>
                    </a:lnTo>
                    <a:lnTo>
                      <a:pt x="224" y="330"/>
                    </a:lnTo>
                    <a:lnTo>
                      <a:pt x="213" y="313"/>
                    </a:lnTo>
                    <a:lnTo>
                      <a:pt x="217" y="310"/>
                    </a:lnTo>
                    <a:lnTo>
                      <a:pt x="269" y="310"/>
                    </a:lnTo>
                    <a:lnTo>
                      <a:pt x="267" y="305"/>
                    </a:lnTo>
                    <a:lnTo>
                      <a:pt x="268" y="286"/>
                    </a:lnTo>
                    <a:lnTo>
                      <a:pt x="273" y="268"/>
                    </a:lnTo>
                    <a:lnTo>
                      <a:pt x="298" y="263"/>
                    </a:lnTo>
                    <a:lnTo>
                      <a:pt x="326" y="259"/>
                    </a:lnTo>
                    <a:lnTo>
                      <a:pt x="341" y="251"/>
                    </a:lnTo>
                    <a:lnTo>
                      <a:pt x="354" y="241"/>
                    </a:lnTo>
                    <a:lnTo>
                      <a:pt x="373" y="232"/>
                    </a:lnTo>
                    <a:lnTo>
                      <a:pt x="388" y="228"/>
                    </a:lnTo>
                    <a:lnTo>
                      <a:pt x="393" y="218"/>
                    </a:lnTo>
                    <a:lnTo>
                      <a:pt x="386" y="206"/>
                    </a:lnTo>
                    <a:lnTo>
                      <a:pt x="367" y="192"/>
                    </a:lnTo>
                    <a:lnTo>
                      <a:pt x="357" y="184"/>
                    </a:lnTo>
                    <a:lnTo>
                      <a:pt x="357" y="180"/>
                    </a:lnTo>
                    <a:lnTo>
                      <a:pt x="365" y="178"/>
                    </a:lnTo>
                    <a:lnTo>
                      <a:pt x="379" y="177"/>
                    </a:lnTo>
                    <a:lnTo>
                      <a:pt x="398" y="177"/>
                    </a:lnTo>
                    <a:lnTo>
                      <a:pt x="420" y="177"/>
                    </a:lnTo>
                    <a:lnTo>
                      <a:pt x="448" y="174"/>
                    </a:lnTo>
                    <a:lnTo>
                      <a:pt x="461" y="171"/>
                    </a:lnTo>
                    <a:lnTo>
                      <a:pt x="465" y="163"/>
                    </a:lnTo>
                    <a:lnTo>
                      <a:pt x="468" y="151"/>
                    </a:lnTo>
                    <a:lnTo>
                      <a:pt x="479" y="131"/>
                    </a:lnTo>
                    <a:lnTo>
                      <a:pt x="493" y="119"/>
                    </a:lnTo>
                    <a:lnTo>
                      <a:pt x="509" y="107"/>
                    </a:lnTo>
                    <a:lnTo>
                      <a:pt x="516" y="98"/>
                    </a:lnTo>
                    <a:lnTo>
                      <a:pt x="517" y="92"/>
                    </a:lnTo>
                    <a:lnTo>
                      <a:pt x="519" y="84"/>
                    </a:lnTo>
                    <a:lnTo>
                      <a:pt x="531" y="72"/>
                    </a:lnTo>
                    <a:lnTo>
                      <a:pt x="549" y="57"/>
                    </a:lnTo>
                    <a:lnTo>
                      <a:pt x="558" y="44"/>
                    </a:lnTo>
                    <a:lnTo>
                      <a:pt x="560" y="24"/>
                    </a:lnTo>
                    <a:lnTo>
                      <a:pt x="560" y="5"/>
                    </a:lnTo>
                    <a:lnTo>
                      <a:pt x="561" y="2"/>
                    </a:lnTo>
                    <a:lnTo>
                      <a:pt x="561"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700" name="Freeform 2699"/>
              <p:cNvSpPr>
                <a:spLocks/>
              </p:cNvSpPr>
              <p:nvPr/>
            </p:nvSpPr>
            <p:spPr bwMode="auto">
              <a:xfrm>
                <a:off x="6314" y="6020"/>
                <a:ext cx="562" cy="608"/>
              </a:xfrm>
              <a:custGeom>
                <a:avLst/>
                <a:gdLst>
                  <a:gd name="T0" fmla="+- 0 6583 6314"/>
                  <a:gd name="T1" fmla="*/ T0 w 562"/>
                  <a:gd name="T2" fmla="+- 0 6330 6020"/>
                  <a:gd name="T3" fmla="*/ 6330 h 608"/>
                  <a:gd name="T4" fmla="+- 0 6547 6314"/>
                  <a:gd name="T5" fmla="*/ T4 w 562"/>
                  <a:gd name="T6" fmla="+- 0 6330 6020"/>
                  <a:gd name="T7" fmla="*/ 6330 h 608"/>
                  <a:gd name="T8" fmla="+- 0 6554 6314"/>
                  <a:gd name="T9" fmla="*/ T8 w 562"/>
                  <a:gd name="T10" fmla="+- 0 6331 6020"/>
                  <a:gd name="T11" fmla="*/ 6331 h 608"/>
                  <a:gd name="T12" fmla="+- 0 6566 6314"/>
                  <a:gd name="T13" fmla="*/ T12 w 562"/>
                  <a:gd name="T14" fmla="+- 0 6331 6020"/>
                  <a:gd name="T15" fmla="*/ 6331 h 608"/>
                  <a:gd name="T16" fmla="+- 0 6584 6314"/>
                  <a:gd name="T17" fmla="*/ T16 w 562"/>
                  <a:gd name="T18" fmla="+- 0 6331 6020"/>
                  <a:gd name="T19" fmla="*/ 6331 h 608"/>
                  <a:gd name="T20" fmla="+- 0 6583 6314"/>
                  <a:gd name="T21" fmla="*/ T20 w 562"/>
                  <a:gd name="T22" fmla="+- 0 6330 6020"/>
                  <a:gd name="T23" fmla="*/ 6330 h 608"/>
                </a:gdLst>
                <a:ahLst/>
                <a:cxnLst>
                  <a:cxn ang="0">
                    <a:pos x="T1" y="T3"/>
                  </a:cxn>
                  <a:cxn ang="0">
                    <a:pos x="T5" y="T7"/>
                  </a:cxn>
                  <a:cxn ang="0">
                    <a:pos x="T9" y="T11"/>
                  </a:cxn>
                  <a:cxn ang="0">
                    <a:pos x="T13" y="T15"/>
                  </a:cxn>
                  <a:cxn ang="0">
                    <a:pos x="T17" y="T19"/>
                  </a:cxn>
                  <a:cxn ang="0">
                    <a:pos x="T21" y="T23"/>
                  </a:cxn>
                </a:cxnLst>
                <a:rect l="0" t="0" r="r" b="b"/>
                <a:pathLst>
                  <a:path w="562" h="608">
                    <a:moveTo>
                      <a:pt x="269" y="310"/>
                    </a:moveTo>
                    <a:lnTo>
                      <a:pt x="233" y="310"/>
                    </a:lnTo>
                    <a:lnTo>
                      <a:pt x="240" y="311"/>
                    </a:lnTo>
                    <a:lnTo>
                      <a:pt x="252" y="311"/>
                    </a:lnTo>
                    <a:lnTo>
                      <a:pt x="270" y="311"/>
                    </a:lnTo>
                    <a:lnTo>
                      <a:pt x="269" y="31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701" name="Picture 2700"/>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5298" y="4322"/>
                <a:ext cx="1891"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8" name="Group 1027"/>
            <p:cNvGrpSpPr>
              <a:grpSpLocks/>
            </p:cNvGrpSpPr>
            <p:nvPr/>
          </p:nvGrpSpPr>
          <p:grpSpPr bwMode="auto">
            <a:xfrm>
              <a:off x="6503" y="3581"/>
              <a:ext cx="4869" cy="3080"/>
              <a:chOff x="4413" y="3581"/>
              <a:chExt cx="3293" cy="3080"/>
            </a:xfrm>
          </p:grpSpPr>
          <p:sp>
            <p:nvSpPr>
              <p:cNvPr id="2678" name="Freeform 2677"/>
              <p:cNvSpPr>
                <a:spLocks/>
              </p:cNvSpPr>
              <p:nvPr/>
            </p:nvSpPr>
            <p:spPr bwMode="auto">
              <a:xfrm>
                <a:off x="6443" y="6589"/>
                <a:ext cx="136" cy="72"/>
              </a:xfrm>
              <a:custGeom>
                <a:avLst/>
                <a:gdLst>
                  <a:gd name="T0" fmla="+- 0 6495 6443"/>
                  <a:gd name="T1" fmla="*/ T0 w 136"/>
                  <a:gd name="T2" fmla="+- 0 6589 6589"/>
                  <a:gd name="T3" fmla="*/ 6589 h 72"/>
                  <a:gd name="T4" fmla="+- 0 6467 6443"/>
                  <a:gd name="T5" fmla="*/ T4 w 136"/>
                  <a:gd name="T6" fmla="+- 0 6601 6589"/>
                  <a:gd name="T7" fmla="*/ 6601 h 72"/>
                  <a:gd name="T8" fmla="+- 0 6463 6443"/>
                  <a:gd name="T9" fmla="*/ T8 w 136"/>
                  <a:gd name="T10" fmla="+- 0 6611 6589"/>
                  <a:gd name="T11" fmla="*/ 6611 h 72"/>
                  <a:gd name="T12" fmla="+- 0 6467 6443"/>
                  <a:gd name="T13" fmla="*/ T12 w 136"/>
                  <a:gd name="T14" fmla="+- 0 6620 6589"/>
                  <a:gd name="T15" fmla="*/ 6620 h 72"/>
                  <a:gd name="T16" fmla="+- 0 6471 6443"/>
                  <a:gd name="T17" fmla="*/ T16 w 136"/>
                  <a:gd name="T18" fmla="+- 0 6626 6589"/>
                  <a:gd name="T19" fmla="*/ 6626 h 72"/>
                  <a:gd name="T20" fmla="+- 0 6451 6443"/>
                  <a:gd name="T21" fmla="*/ T20 w 136"/>
                  <a:gd name="T22" fmla="+- 0 6631 6589"/>
                  <a:gd name="T23" fmla="*/ 6631 h 72"/>
                  <a:gd name="T24" fmla="+- 0 6443 6443"/>
                  <a:gd name="T25" fmla="*/ T24 w 136"/>
                  <a:gd name="T26" fmla="+- 0 6635 6589"/>
                  <a:gd name="T27" fmla="*/ 6635 h 72"/>
                  <a:gd name="T28" fmla="+- 0 6445 6443"/>
                  <a:gd name="T29" fmla="*/ T28 w 136"/>
                  <a:gd name="T30" fmla="+- 0 6638 6589"/>
                  <a:gd name="T31" fmla="*/ 6638 h 72"/>
                  <a:gd name="T32" fmla="+- 0 6453 6443"/>
                  <a:gd name="T33" fmla="*/ T32 w 136"/>
                  <a:gd name="T34" fmla="+- 0 6641 6589"/>
                  <a:gd name="T35" fmla="*/ 6641 h 72"/>
                  <a:gd name="T36" fmla="+- 0 6464 6443"/>
                  <a:gd name="T37" fmla="*/ T36 w 136"/>
                  <a:gd name="T38" fmla="+- 0 6642 6589"/>
                  <a:gd name="T39" fmla="*/ 6642 h 72"/>
                  <a:gd name="T40" fmla="+- 0 6474 6443"/>
                  <a:gd name="T41" fmla="*/ T40 w 136"/>
                  <a:gd name="T42" fmla="+- 0 6643 6589"/>
                  <a:gd name="T43" fmla="*/ 6643 h 72"/>
                  <a:gd name="T44" fmla="+- 0 6483 6443"/>
                  <a:gd name="T45" fmla="*/ T44 w 136"/>
                  <a:gd name="T46" fmla="+- 0 6647 6589"/>
                  <a:gd name="T47" fmla="*/ 6647 h 72"/>
                  <a:gd name="T48" fmla="+- 0 6484 6443"/>
                  <a:gd name="T49" fmla="*/ T48 w 136"/>
                  <a:gd name="T50" fmla="+- 0 6653 6589"/>
                  <a:gd name="T51" fmla="*/ 6653 h 72"/>
                  <a:gd name="T52" fmla="+- 0 6496 6443"/>
                  <a:gd name="T53" fmla="*/ T52 w 136"/>
                  <a:gd name="T54" fmla="+- 0 6659 6589"/>
                  <a:gd name="T55" fmla="*/ 6659 h 72"/>
                  <a:gd name="T56" fmla="+- 0 6500 6443"/>
                  <a:gd name="T57" fmla="*/ T56 w 136"/>
                  <a:gd name="T58" fmla="+- 0 6660 6589"/>
                  <a:gd name="T59" fmla="*/ 6660 h 72"/>
                  <a:gd name="T60" fmla="+- 0 6507 6443"/>
                  <a:gd name="T61" fmla="*/ T60 w 136"/>
                  <a:gd name="T62" fmla="+- 0 6660 6589"/>
                  <a:gd name="T63" fmla="*/ 6660 h 72"/>
                  <a:gd name="T64" fmla="+- 0 6514 6443"/>
                  <a:gd name="T65" fmla="*/ T64 w 136"/>
                  <a:gd name="T66" fmla="+- 0 6660 6589"/>
                  <a:gd name="T67" fmla="*/ 6660 h 72"/>
                  <a:gd name="T68" fmla="+- 0 6518 6443"/>
                  <a:gd name="T69" fmla="*/ T68 w 136"/>
                  <a:gd name="T70" fmla="+- 0 6656 6589"/>
                  <a:gd name="T71" fmla="*/ 6656 h 72"/>
                  <a:gd name="T72" fmla="+- 0 6520 6443"/>
                  <a:gd name="T73" fmla="*/ T72 w 136"/>
                  <a:gd name="T74" fmla="+- 0 6650 6589"/>
                  <a:gd name="T75" fmla="*/ 6650 h 72"/>
                  <a:gd name="T76" fmla="+- 0 6525 6443"/>
                  <a:gd name="T77" fmla="*/ T76 w 136"/>
                  <a:gd name="T78" fmla="+- 0 6647 6589"/>
                  <a:gd name="T79" fmla="*/ 6647 h 72"/>
                  <a:gd name="T80" fmla="+- 0 6568 6443"/>
                  <a:gd name="T81" fmla="*/ T80 w 136"/>
                  <a:gd name="T82" fmla="+- 0 6647 6589"/>
                  <a:gd name="T83" fmla="*/ 6647 h 72"/>
                  <a:gd name="T84" fmla="+- 0 6569 6443"/>
                  <a:gd name="T85" fmla="*/ T84 w 136"/>
                  <a:gd name="T86" fmla="+- 0 6646 6589"/>
                  <a:gd name="T87" fmla="*/ 6646 h 72"/>
                  <a:gd name="T88" fmla="+- 0 6579 6443"/>
                  <a:gd name="T89" fmla="*/ T88 w 136"/>
                  <a:gd name="T90" fmla="+- 0 6641 6589"/>
                  <a:gd name="T91" fmla="*/ 6641 h 72"/>
                  <a:gd name="T92" fmla="+- 0 6579 6443"/>
                  <a:gd name="T93" fmla="*/ T92 w 136"/>
                  <a:gd name="T94" fmla="+- 0 6637 6589"/>
                  <a:gd name="T95" fmla="*/ 6637 h 72"/>
                  <a:gd name="T96" fmla="+- 0 6565 6443"/>
                  <a:gd name="T97" fmla="*/ T96 w 136"/>
                  <a:gd name="T98" fmla="+- 0 6634 6589"/>
                  <a:gd name="T99" fmla="*/ 6634 h 72"/>
                  <a:gd name="T100" fmla="+- 0 6545 6443"/>
                  <a:gd name="T101" fmla="*/ T100 w 136"/>
                  <a:gd name="T102" fmla="+- 0 6629 6589"/>
                  <a:gd name="T103" fmla="*/ 6629 h 72"/>
                  <a:gd name="T104" fmla="+- 0 6527 6443"/>
                  <a:gd name="T105" fmla="*/ T104 w 136"/>
                  <a:gd name="T106" fmla="+- 0 6623 6589"/>
                  <a:gd name="T107" fmla="*/ 6623 h 72"/>
                  <a:gd name="T108" fmla="+- 0 6507 6443"/>
                  <a:gd name="T109" fmla="*/ T108 w 136"/>
                  <a:gd name="T110" fmla="+- 0 6609 6589"/>
                  <a:gd name="T111" fmla="*/ 6609 h 72"/>
                  <a:gd name="T112" fmla="+- 0 6497 6443"/>
                  <a:gd name="T113" fmla="*/ T112 w 136"/>
                  <a:gd name="T114" fmla="+- 0 6594 6589"/>
                  <a:gd name="T115" fmla="*/ 6594 h 72"/>
                  <a:gd name="T116" fmla="+- 0 6495 6443"/>
                  <a:gd name="T117" fmla="*/ T116 w 136"/>
                  <a:gd name="T118" fmla="+- 0 6589 6589"/>
                  <a:gd name="T119" fmla="*/ 6589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36" h="72">
                    <a:moveTo>
                      <a:pt x="52" y="0"/>
                    </a:moveTo>
                    <a:lnTo>
                      <a:pt x="24" y="12"/>
                    </a:lnTo>
                    <a:lnTo>
                      <a:pt x="20" y="22"/>
                    </a:lnTo>
                    <a:lnTo>
                      <a:pt x="24" y="31"/>
                    </a:lnTo>
                    <a:lnTo>
                      <a:pt x="28" y="37"/>
                    </a:lnTo>
                    <a:lnTo>
                      <a:pt x="8" y="42"/>
                    </a:lnTo>
                    <a:lnTo>
                      <a:pt x="0" y="46"/>
                    </a:lnTo>
                    <a:lnTo>
                      <a:pt x="2" y="49"/>
                    </a:lnTo>
                    <a:lnTo>
                      <a:pt x="10" y="52"/>
                    </a:lnTo>
                    <a:lnTo>
                      <a:pt x="21" y="53"/>
                    </a:lnTo>
                    <a:lnTo>
                      <a:pt x="31" y="54"/>
                    </a:lnTo>
                    <a:lnTo>
                      <a:pt x="40" y="58"/>
                    </a:lnTo>
                    <a:lnTo>
                      <a:pt x="41" y="64"/>
                    </a:lnTo>
                    <a:lnTo>
                      <a:pt x="53" y="70"/>
                    </a:lnTo>
                    <a:lnTo>
                      <a:pt x="57" y="71"/>
                    </a:lnTo>
                    <a:lnTo>
                      <a:pt x="64" y="71"/>
                    </a:lnTo>
                    <a:lnTo>
                      <a:pt x="71" y="71"/>
                    </a:lnTo>
                    <a:lnTo>
                      <a:pt x="75" y="67"/>
                    </a:lnTo>
                    <a:lnTo>
                      <a:pt x="77" y="61"/>
                    </a:lnTo>
                    <a:lnTo>
                      <a:pt x="82" y="58"/>
                    </a:lnTo>
                    <a:lnTo>
                      <a:pt x="125" y="58"/>
                    </a:lnTo>
                    <a:lnTo>
                      <a:pt x="126" y="57"/>
                    </a:lnTo>
                    <a:lnTo>
                      <a:pt x="136" y="52"/>
                    </a:lnTo>
                    <a:lnTo>
                      <a:pt x="136" y="48"/>
                    </a:lnTo>
                    <a:lnTo>
                      <a:pt x="122" y="45"/>
                    </a:lnTo>
                    <a:lnTo>
                      <a:pt x="102" y="40"/>
                    </a:lnTo>
                    <a:lnTo>
                      <a:pt x="84" y="34"/>
                    </a:lnTo>
                    <a:lnTo>
                      <a:pt x="64" y="20"/>
                    </a:lnTo>
                    <a:lnTo>
                      <a:pt x="54" y="5"/>
                    </a:lnTo>
                    <a:lnTo>
                      <a:pt x="52"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79" name="Freeform 2678"/>
              <p:cNvSpPr>
                <a:spLocks/>
              </p:cNvSpPr>
              <p:nvPr/>
            </p:nvSpPr>
            <p:spPr bwMode="auto">
              <a:xfrm>
                <a:off x="6443" y="6589"/>
                <a:ext cx="136" cy="72"/>
              </a:xfrm>
              <a:custGeom>
                <a:avLst/>
                <a:gdLst>
                  <a:gd name="T0" fmla="+- 0 6568 6443"/>
                  <a:gd name="T1" fmla="*/ T0 w 136"/>
                  <a:gd name="T2" fmla="+- 0 6647 6589"/>
                  <a:gd name="T3" fmla="*/ 6647 h 72"/>
                  <a:gd name="T4" fmla="+- 0 6537 6443"/>
                  <a:gd name="T5" fmla="*/ T4 w 136"/>
                  <a:gd name="T6" fmla="+- 0 6647 6589"/>
                  <a:gd name="T7" fmla="*/ 6647 h 72"/>
                  <a:gd name="T8" fmla="+- 0 6543 6443"/>
                  <a:gd name="T9" fmla="*/ T8 w 136"/>
                  <a:gd name="T10" fmla="+- 0 6648 6589"/>
                  <a:gd name="T11" fmla="*/ 6648 h 72"/>
                  <a:gd name="T12" fmla="+- 0 6549 6443"/>
                  <a:gd name="T13" fmla="*/ T12 w 136"/>
                  <a:gd name="T14" fmla="+- 0 6649 6589"/>
                  <a:gd name="T15" fmla="*/ 6649 h 72"/>
                  <a:gd name="T16" fmla="+- 0 6553 6443"/>
                  <a:gd name="T17" fmla="*/ T16 w 136"/>
                  <a:gd name="T18" fmla="+- 0 6650 6589"/>
                  <a:gd name="T19" fmla="*/ 6650 h 72"/>
                  <a:gd name="T20" fmla="+- 0 6557 6443"/>
                  <a:gd name="T21" fmla="*/ T20 w 136"/>
                  <a:gd name="T22" fmla="+- 0 6650 6589"/>
                  <a:gd name="T23" fmla="*/ 6650 h 72"/>
                  <a:gd name="T24" fmla="+- 0 6567 6443"/>
                  <a:gd name="T25" fmla="*/ T24 w 136"/>
                  <a:gd name="T26" fmla="+- 0 6650 6589"/>
                  <a:gd name="T27" fmla="*/ 6650 h 72"/>
                  <a:gd name="T28" fmla="+- 0 6568 6443"/>
                  <a:gd name="T29" fmla="*/ T28 w 136"/>
                  <a:gd name="T30" fmla="+- 0 6647 6589"/>
                  <a:gd name="T31" fmla="*/ 6647 h 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6" h="72">
                    <a:moveTo>
                      <a:pt x="125" y="58"/>
                    </a:moveTo>
                    <a:lnTo>
                      <a:pt x="94" y="58"/>
                    </a:lnTo>
                    <a:lnTo>
                      <a:pt x="100" y="59"/>
                    </a:lnTo>
                    <a:lnTo>
                      <a:pt x="106" y="60"/>
                    </a:lnTo>
                    <a:lnTo>
                      <a:pt x="110" y="61"/>
                    </a:lnTo>
                    <a:lnTo>
                      <a:pt x="114" y="61"/>
                    </a:lnTo>
                    <a:lnTo>
                      <a:pt x="124" y="61"/>
                    </a:lnTo>
                    <a:lnTo>
                      <a:pt x="125" y="5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680" name="Picture 2679"/>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573" y="3581"/>
                <a:ext cx="1133"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1" name="Picture 2680"/>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919" y="3896"/>
                <a:ext cx="12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2" name="Picture 2681"/>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581" y="3904"/>
                <a:ext cx="3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3" name="Picture 2682"/>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5453" y="3814"/>
                <a:ext cx="4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4" name="Picture 2683"/>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076" y="3801"/>
                <a:ext cx="61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5" name="Picture 2684"/>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215" y="3595"/>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6" name="Picture 2685"/>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126" y="3663"/>
                <a:ext cx="22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7" name="Picture 2686"/>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754" y="4555"/>
                <a:ext cx="8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8" name="Picture 2687"/>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6033" y="5074"/>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89" name="Picture 2688"/>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259" y="5141"/>
                <a:ext cx="146"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0" name="Picture 268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33" y="5171"/>
                <a:ext cx="5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1" name="Picture 2690"/>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5104" y="4423"/>
                <a:ext cx="2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2" name="Picture 269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71" y="4332"/>
                <a:ext cx="2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3" name="Picture 269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106" y="4342"/>
                <a:ext cx="20"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4" name="Picture 2693"/>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5112" y="4381"/>
                <a:ext cx="2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5" name="Picture 269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76" y="4357"/>
                <a:ext cx="29"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96" name="Picture 2695"/>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413" y="4407"/>
                <a:ext cx="50"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9" name="Group 1028"/>
            <p:cNvGrpSpPr>
              <a:grpSpLocks/>
            </p:cNvGrpSpPr>
            <p:nvPr/>
          </p:nvGrpSpPr>
          <p:grpSpPr bwMode="auto">
            <a:xfrm>
              <a:off x="6407" y="4308"/>
              <a:ext cx="5428" cy="209"/>
              <a:chOff x="4343" y="4308"/>
              <a:chExt cx="3675" cy="209"/>
            </a:xfrm>
          </p:grpSpPr>
          <p:sp>
            <p:nvSpPr>
              <p:cNvPr id="2673" name="Freeform 2672"/>
              <p:cNvSpPr>
                <a:spLocks/>
              </p:cNvSpPr>
              <p:nvPr/>
            </p:nvSpPr>
            <p:spPr bwMode="auto">
              <a:xfrm>
                <a:off x="4387" y="4425"/>
                <a:ext cx="21" cy="6"/>
              </a:xfrm>
              <a:custGeom>
                <a:avLst/>
                <a:gdLst>
                  <a:gd name="T0" fmla="+- 0 4405 4387"/>
                  <a:gd name="T1" fmla="*/ T0 w 21"/>
                  <a:gd name="T2" fmla="+- 0 4425 4425"/>
                  <a:gd name="T3" fmla="*/ 4425 h 6"/>
                  <a:gd name="T4" fmla="+- 0 4396 4387"/>
                  <a:gd name="T5" fmla="*/ T4 w 21"/>
                  <a:gd name="T6" fmla="+- 0 4425 4425"/>
                  <a:gd name="T7" fmla="*/ 4425 h 6"/>
                  <a:gd name="T8" fmla="+- 0 4392 4387"/>
                  <a:gd name="T9" fmla="*/ T8 w 21"/>
                  <a:gd name="T10" fmla="+- 0 4426 4425"/>
                  <a:gd name="T11" fmla="*/ 4426 h 6"/>
                  <a:gd name="T12" fmla="+- 0 4387 4387"/>
                  <a:gd name="T13" fmla="*/ T12 w 21"/>
                  <a:gd name="T14" fmla="+- 0 4427 4425"/>
                  <a:gd name="T15" fmla="*/ 4427 h 6"/>
                  <a:gd name="T16" fmla="+- 0 4396 4387"/>
                  <a:gd name="T17" fmla="*/ T16 w 21"/>
                  <a:gd name="T18" fmla="+- 0 4430 4425"/>
                  <a:gd name="T19" fmla="*/ 4430 h 6"/>
                  <a:gd name="T20" fmla="+- 0 4404 4387"/>
                  <a:gd name="T21" fmla="*/ T20 w 21"/>
                  <a:gd name="T22" fmla="+- 0 4430 4425"/>
                  <a:gd name="T23" fmla="*/ 4430 h 6"/>
                  <a:gd name="T24" fmla="+- 0 4405 4387"/>
                  <a:gd name="T25" fmla="*/ T24 w 21"/>
                  <a:gd name="T26" fmla="+- 0 4430 4425"/>
                  <a:gd name="T27" fmla="*/ 4430 h 6"/>
                  <a:gd name="T28" fmla="+- 0 4408 4387"/>
                  <a:gd name="T29" fmla="*/ T28 w 21"/>
                  <a:gd name="T30" fmla="+- 0 4427 4425"/>
                  <a:gd name="T31" fmla="*/ 4427 h 6"/>
                  <a:gd name="T32" fmla="+- 0 4405 4387"/>
                  <a:gd name="T33" fmla="*/ T32 w 21"/>
                  <a:gd name="T34" fmla="+- 0 4425 4425"/>
                  <a:gd name="T35" fmla="*/ 4425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 h="6">
                    <a:moveTo>
                      <a:pt x="18" y="0"/>
                    </a:moveTo>
                    <a:lnTo>
                      <a:pt x="9" y="0"/>
                    </a:lnTo>
                    <a:lnTo>
                      <a:pt x="5" y="1"/>
                    </a:lnTo>
                    <a:lnTo>
                      <a:pt x="0" y="2"/>
                    </a:lnTo>
                    <a:lnTo>
                      <a:pt x="9" y="5"/>
                    </a:lnTo>
                    <a:lnTo>
                      <a:pt x="17" y="5"/>
                    </a:lnTo>
                    <a:lnTo>
                      <a:pt x="18" y="5"/>
                    </a:lnTo>
                    <a:lnTo>
                      <a:pt x="21" y="2"/>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674" name="Picture 267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43" y="4441"/>
                <a:ext cx="50"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 name="Picture 2674"/>
              <p:cNvPicPr>
                <a:picLocks noChangeAspect="1" noChangeArrowheads="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7842" y="4323"/>
                <a:ext cx="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 name="Picture 267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7854" y="4308"/>
                <a:ext cx="44"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7" name="Picture 2676"/>
              <p:cNvPicPr>
                <a:picLocks noChangeAspect="1" noChangeArrowheads="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7744" y="4389"/>
                <a:ext cx="12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0" name="Group 1029"/>
            <p:cNvGrpSpPr>
              <a:grpSpLocks/>
            </p:cNvGrpSpPr>
            <p:nvPr/>
          </p:nvGrpSpPr>
          <p:grpSpPr bwMode="auto">
            <a:xfrm>
              <a:off x="16615" y="6314"/>
              <a:ext cx="127" cy="57"/>
              <a:chOff x="11268" y="6314"/>
              <a:chExt cx="86" cy="57"/>
            </a:xfrm>
          </p:grpSpPr>
          <p:sp>
            <p:nvSpPr>
              <p:cNvPr id="2668" name="Freeform 2667"/>
              <p:cNvSpPr>
                <a:spLocks/>
              </p:cNvSpPr>
              <p:nvPr/>
            </p:nvSpPr>
            <p:spPr bwMode="auto">
              <a:xfrm>
                <a:off x="11268" y="6314"/>
                <a:ext cx="86" cy="57"/>
              </a:xfrm>
              <a:custGeom>
                <a:avLst/>
                <a:gdLst>
                  <a:gd name="T0" fmla="+- 0 11277 11268"/>
                  <a:gd name="T1" fmla="*/ T0 w 86"/>
                  <a:gd name="T2" fmla="+- 0 6357 6314"/>
                  <a:gd name="T3" fmla="*/ 6357 h 57"/>
                  <a:gd name="T4" fmla="+- 0 11280 11268"/>
                  <a:gd name="T5" fmla="*/ T4 w 86"/>
                  <a:gd name="T6" fmla="+- 0 6368 6314"/>
                  <a:gd name="T7" fmla="*/ 6368 h 57"/>
                  <a:gd name="T8" fmla="+- 0 11303 11268"/>
                  <a:gd name="T9" fmla="*/ T8 w 86"/>
                  <a:gd name="T10" fmla="+- 0 6370 6314"/>
                  <a:gd name="T11" fmla="*/ 6370 h 57"/>
                  <a:gd name="T12" fmla="+- 0 11305 11268"/>
                  <a:gd name="T13" fmla="*/ T12 w 86"/>
                  <a:gd name="T14" fmla="+- 0 6371 6314"/>
                  <a:gd name="T15" fmla="*/ 6371 h 57"/>
                  <a:gd name="T16" fmla="+- 0 11314 11268"/>
                  <a:gd name="T17" fmla="*/ T16 w 86"/>
                  <a:gd name="T18" fmla="+- 0 6371 6314"/>
                  <a:gd name="T19" fmla="*/ 6371 h 57"/>
                  <a:gd name="T20" fmla="+- 0 11316 11268"/>
                  <a:gd name="T21" fmla="*/ T20 w 86"/>
                  <a:gd name="T22" fmla="+- 0 6367 6314"/>
                  <a:gd name="T23" fmla="*/ 6367 h 57"/>
                  <a:gd name="T24" fmla="+- 0 11321 11268"/>
                  <a:gd name="T25" fmla="*/ T24 w 86"/>
                  <a:gd name="T26" fmla="+- 0 6359 6314"/>
                  <a:gd name="T27" fmla="*/ 6359 h 57"/>
                  <a:gd name="T28" fmla="+- 0 11284 11268"/>
                  <a:gd name="T29" fmla="*/ T28 w 86"/>
                  <a:gd name="T30" fmla="+- 0 6359 6314"/>
                  <a:gd name="T31" fmla="*/ 6359 h 57"/>
                  <a:gd name="T32" fmla="+- 0 11277 11268"/>
                  <a:gd name="T33" fmla="*/ T32 w 86"/>
                  <a:gd name="T34" fmla="+- 0 6357 6314"/>
                  <a:gd name="T35" fmla="*/ 6357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57">
                    <a:moveTo>
                      <a:pt x="9" y="43"/>
                    </a:moveTo>
                    <a:lnTo>
                      <a:pt x="12" y="54"/>
                    </a:lnTo>
                    <a:lnTo>
                      <a:pt x="35" y="56"/>
                    </a:lnTo>
                    <a:lnTo>
                      <a:pt x="37" y="57"/>
                    </a:lnTo>
                    <a:lnTo>
                      <a:pt x="46" y="57"/>
                    </a:lnTo>
                    <a:lnTo>
                      <a:pt x="48" y="53"/>
                    </a:lnTo>
                    <a:lnTo>
                      <a:pt x="53" y="45"/>
                    </a:lnTo>
                    <a:lnTo>
                      <a:pt x="16" y="45"/>
                    </a:lnTo>
                    <a:lnTo>
                      <a:pt x="9" y="4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9" name="Freeform 2668"/>
              <p:cNvSpPr>
                <a:spLocks/>
              </p:cNvSpPr>
              <p:nvPr/>
            </p:nvSpPr>
            <p:spPr bwMode="auto">
              <a:xfrm>
                <a:off x="11268" y="6314"/>
                <a:ext cx="86" cy="57"/>
              </a:xfrm>
              <a:custGeom>
                <a:avLst/>
                <a:gdLst>
                  <a:gd name="T0" fmla="+- 0 11337 11268"/>
                  <a:gd name="T1" fmla="*/ T0 w 86"/>
                  <a:gd name="T2" fmla="+- 0 6355 6314"/>
                  <a:gd name="T3" fmla="*/ 6355 h 57"/>
                  <a:gd name="T4" fmla="+- 0 11323 11268"/>
                  <a:gd name="T5" fmla="*/ T4 w 86"/>
                  <a:gd name="T6" fmla="+- 0 6355 6314"/>
                  <a:gd name="T7" fmla="*/ 6355 h 57"/>
                  <a:gd name="T8" fmla="+- 0 11333 11268"/>
                  <a:gd name="T9" fmla="*/ T8 w 86"/>
                  <a:gd name="T10" fmla="+- 0 6363 6314"/>
                  <a:gd name="T11" fmla="*/ 6363 h 57"/>
                  <a:gd name="T12" fmla="+- 0 11337 11268"/>
                  <a:gd name="T13" fmla="*/ T12 w 86"/>
                  <a:gd name="T14" fmla="+- 0 6355 6314"/>
                  <a:gd name="T15" fmla="*/ 6355 h 57"/>
                </a:gdLst>
                <a:ahLst/>
                <a:cxnLst>
                  <a:cxn ang="0">
                    <a:pos x="T1" y="T3"/>
                  </a:cxn>
                  <a:cxn ang="0">
                    <a:pos x="T5" y="T7"/>
                  </a:cxn>
                  <a:cxn ang="0">
                    <a:pos x="T9" y="T11"/>
                  </a:cxn>
                  <a:cxn ang="0">
                    <a:pos x="T13" y="T15"/>
                  </a:cxn>
                </a:cxnLst>
                <a:rect l="0" t="0" r="r" b="b"/>
                <a:pathLst>
                  <a:path w="86" h="57">
                    <a:moveTo>
                      <a:pt x="69" y="41"/>
                    </a:moveTo>
                    <a:lnTo>
                      <a:pt x="55" y="41"/>
                    </a:lnTo>
                    <a:lnTo>
                      <a:pt x="65" y="49"/>
                    </a:lnTo>
                    <a:lnTo>
                      <a:pt x="69" y="4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70" name="Freeform 2669"/>
              <p:cNvSpPr>
                <a:spLocks/>
              </p:cNvSpPr>
              <p:nvPr/>
            </p:nvSpPr>
            <p:spPr bwMode="auto">
              <a:xfrm>
                <a:off x="11268" y="6314"/>
                <a:ext cx="86" cy="57"/>
              </a:xfrm>
              <a:custGeom>
                <a:avLst/>
                <a:gdLst>
                  <a:gd name="T0" fmla="+- 0 11344 11268"/>
                  <a:gd name="T1" fmla="*/ T0 w 86"/>
                  <a:gd name="T2" fmla="+- 0 6343 6314"/>
                  <a:gd name="T3" fmla="*/ 6343 h 57"/>
                  <a:gd name="T4" fmla="+- 0 11280 11268"/>
                  <a:gd name="T5" fmla="*/ T4 w 86"/>
                  <a:gd name="T6" fmla="+- 0 6343 6314"/>
                  <a:gd name="T7" fmla="*/ 6343 h 57"/>
                  <a:gd name="T8" fmla="+- 0 11282 11268"/>
                  <a:gd name="T9" fmla="*/ T8 w 86"/>
                  <a:gd name="T10" fmla="+- 0 6351 6314"/>
                  <a:gd name="T11" fmla="*/ 6351 h 57"/>
                  <a:gd name="T12" fmla="+- 0 11284 11268"/>
                  <a:gd name="T13" fmla="*/ T12 w 86"/>
                  <a:gd name="T14" fmla="+- 0 6359 6314"/>
                  <a:gd name="T15" fmla="*/ 6359 h 57"/>
                  <a:gd name="T16" fmla="+- 0 11321 11268"/>
                  <a:gd name="T17" fmla="*/ T16 w 86"/>
                  <a:gd name="T18" fmla="+- 0 6359 6314"/>
                  <a:gd name="T19" fmla="*/ 6359 h 57"/>
                  <a:gd name="T20" fmla="+- 0 11323 11268"/>
                  <a:gd name="T21" fmla="*/ T20 w 86"/>
                  <a:gd name="T22" fmla="+- 0 6355 6314"/>
                  <a:gd name="T23" fmla="*/ 6355 h 57"/>
                  <a:gd name="T24" fmla="+- 0 11337 11268"/>
                  <a:gd name="T25" fmla="*/ T24 w 86"/>
                  <a:gd name="T26" fmla="+- 0 6355 6314"/>
                  <a:gd name="T27" fmla="*/ 6355 h 57"/>
                  <a:gd name="T28" fmla="+- 0 11342 11268"/>
                  <a:gd name="T29" fmla="*/ T28 w 86"/>
                  <a:gd name="T30" fmla="+- 0 6347 6314"/>
                  <a:gd name="T31" fmla="*/ 6347 h 57"/>
                  <a:gd name="T32" fmla="+- 0 11344 11268"/>
                  <a:gd name="T33" fmla="*/ T32 w 86"/>
                  <a:gd name="T34" fmla="+- 0 6343 6314"/>
                  <a:gd name="T35" fmla="*/ 6343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57">
                    <a:moveTo>
                      <a:pt x="76" y="29"/>
                    </a:moveTo>
                    <a:lnTo>
                      <a:pt x="12" y="29"/>
                    </a:lnTo>
                    <a:lnTo>
                      <a:pt x="14" y="37"/>
                    </a:lnTo>
                    <a:lnTo>
                      <a:pt x="16" y="45"/>
                    </a:lnTo>
                    <a:lnTo>
                      <a:pt x="53" y="45"/>
                    </a:lnTo>
                    <a:lnTo>
                      <a:pt x="55" y="41"/>
                    </a:lnTo>
                    <a:lnTo>
                      <a:pt x="69" y="41"/>
                    </a:lnTo>
                    <a:lnTo>
                      <a:pt x="74" y="33"/>
                    </a:lnTo>
                    <a:lnTo>
                      <a:pt x="76" y="2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71" name="Freeform 2670"/>
              <p:cNvSpPr>
                <a:spLocks/>
              </p:cNvSpPr>
              <p:nvPr/>
            </p:nvSpPr>
            <p:spPr bwMode="auto">
              <a:xfrm>
                <a:off x="11268" y="6314"/>
                <a:ext cx="86" cy="57"/>
              </a:xfrm>
              <a:custGeom>
                <a:avLst/>
                <a:gdLst>
                  <a:gd name="T0" fmla="+- 0 11275 11268"/>
                  <a:gd name="T1" fmla="*/ T0 w 86"/>
                  <a:gd name="T2" fmla="+- 0 6314 6314"/>
                  <a:gd name="T3" fmla="*/ 6314 h 57"/>
                  <a:gd name="T4" fmla="+- 0 11269 11268"/>
                  <a:gd name="T5" fmla="*/ T4 w 86"/>
                  <a:gd name="T6" fmla="+- 0 6318 6314"/>
                  <a:gd name="T7" fmla="*/ 6318 h 57"/>
                  <a:gd name="T8" fmla="+- 0 11271 11268"/>
                  <a:gd name="T9" fmla="*/ T8 w 86"/>
                  <a:gd name="T10" fmla="+- 0 6330 6314"/>
                  <a:gd name="T11" fmla="*/ 6330 h 57"/>
                  <a:gd name="T12" fmla="+- 0 11268 11268"/>
                  <a:gd name="T13" fmla="*/ T12 w 86"/>
                  <a:gd name="T14" fmla="+- 0 6346 6314"/>
                  <a:gd name="T15" fmla="*/ 6346 h 57"/>
                  <a:gd name="T16" fmla="+- 0 11280 11268"/>
                  <a:gd name="T17" fmla="*/ T16 w 86"/>
                  <a:gd name="T18" fmla="+- 0 6343 6314"/>
                  <a:gd name="T19" fmla="*/ 6343 h 57"/>
                  <a:gd name="T20" fmla="+- 0 11344 11268"/>
                  <a:gd name="T21" fmla="*/ T20 w 86"/>
                  <a:gd name="T22" fmla="+- 0 6343 6314"/>
                  <a:gd name="T23" fmla="*/ 6343 h 57"/>
                  <a:gd name="T24" fmla="+- 0 11353 11268"/>
                  <a:gd name="T25" fmla="*/ T24 w 86"/>
                  <a:gd name="T26" fmla="+- 0 6326 6314"/>
                  <a:gd name="T27" fmla="*/ 6326 h 57"/>
                  <a:gd name="T28" fmla="+- 0 11353 11268"/>
                  <a:gd name="T29" fmla="*/ T28 w 86"/>
                  <a:gd name="T30" fmla="+- 0 6318 6314"/>
                  <a:gd name="T31" fmla="*/ 6318 h 57"/>
                  <a:gd name="T32" fmla="+- 0 11313 11268"/>
                  <a:gd name="T33" fmla="*/ T32 w 86"/>
                  <a:gd name="T34" fmla="+- 0 6318 6314"/>
                  <a:gd name="T35" fmla="*/ 6318 h 57"/>
                  <a:gd name="T36" fmla="+- 0 11275 11268"/>
                  <a:gd name="T37" fmla="*/ T36 w 86"/>
                  <a:gd name="T38" fmla="+- 0 6314 6314"/>
                  <a:gd name="T39" fmla="*/ 6314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6" h="57">
                    <a:moveTo>
                      <a:pt x="7" y="0"/>
                    </a:moveTo>
                    <a:lnTo>
                      <a:pt x="1" y="4"/>
                    </a:lnTo>
                    <a:lnTo>
                      <a:pt x="3" y="16"/>
                    </a:lnTo>
                    <a:lnTo>
                      <a:pt x="0" y="32"/>
                    </a:lnTo>
                    <a:lnTo>
                      <a:pt x="12" y="29"/>
                    </a:lnTo>
                    <a:lnTo>
                      <a:pt x="76" y="29"/>
                    </a:lnTo>
                    <a:lnTo>
                      <a:pt x="85" y="12"/>
                    </a:lnTo>
                    <a:lnTo>
                      <a:pt x="85" y="4"/>
                    </a:lnTo>
                    <a:lnTo>
                      <a:pt x="45" y="4"/>
                    </a:lnTo>
                    <a:lnTo>
                      <a:pt x="7"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72" name="Freeform 2671"/>
              <p:cNvSpPr>
                <a:spLocks/>
              </p:cNvSpPr>
              <p:nvPr/>
            </p:nvSpPr>
            <p:spPr bwMode="auto">
              <a:xfrm>
                <a:off x="11268" y="6314"/>
                <a:ext cx="86" cy="57"/>
              </a:xfrm>
              <a:custGeom>
                <a:avLst/>
                <a:gdLst>
                  <a:gd name="T0" fmla="+- 0 11353 11268"/>
                  <a:gd name="T1" fmla="*/ T0 w 86"/>
                  <a:gd name="T2" fmla="+- 0 6315 6314"/>
                  <a:gd name="T3" fmla="*/ 6315 h 57"/>
                  <a:gd name="T4" fmla="+- 0 11329 11268"/>
                  <a:gd name="T5" fmla="*/ T4 w 86"/>
                  <a:gd name="T6" fmla="+- 0 6317 6314"/>
                  <a:gd name="T7" fmla="*/ 6317 h 57"/>
                  <a:gd name="T8" fmla="+- 0 11313 11268"/>
                  <a:gd name="T9" fmla="*/ T8 w 86"/>
                  <a:gd name="T10" fmla="+- 0 6318 6314"/>
                  <a:gd name="T11" fmla="*/ 6318 h 57"/>
                  <a:gd name="T12" fmla="+- 0 11353 11268"/>
                  <a:gd name="T13" fmla="*/ T12 w 86"/>
                  <a:gd name="T14" fmla="+- 0 6318 6314"/>
                  <a:gd name="T15" fmla="*/ 6318 h 57"/>
                  <a:gd name="T16" fmla="+- 0 11353 11268"/>
                  <a:gd name="T17" fmla="*/ T16 w 86"/>
                  <a:gd name="T18" fmla="+- 0 6315 6314"/>
                  <a:gd name="T19" fmla="*/ 6315 h 57"/>
                </a:gdLst>
                <a:ahLst/>
                <a:cxnLst>
                  <a:cxn ang="0">
                    <a:pos x="T1" y="T3"/>
                  </a:cxn>
                  <a:cxn ang="0">
                    <a:pos x="T5" y="T7"/>
                  </a:cxn>
                  <a:cxn ang="0">
                    <a:pos x="T9" y="T11"/>
                  </a:cxn>
                  <a:cxn ang="0">
                    <a:pos x="T13" y="T15"/>
                  </a:cxn>
                  <a:cxn ang="0">
                    <a:pos x="T17" y="T19"/>
                  </a:cxn>
                </a:cxnLst>
                <a:rect l="0" t="0" r="r" b="b"/>
                <a:pathLst>
                  <a:path w="86" h="57">
                    <a:moveTo>
                      <a:pt x="85" y="1"/>
                    </a:moveTo>
                    <a:lnTo>
                      <a:pt x="61" y="3"/>
                    </a:lnTo>
                    <a:lnTo>
                      <a:pt x="45" y="4"/>
                    </a:lnTo>
                    <a:lnTo>
                      <a:pt x="85" y="4"/>
                    </a:lnTo>
                    <a:lnTo>
                      <a:pt x="85" y="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1" name="Group 1030"/>
            <p:cNvGrpSpPr>
              <a:grpSpLocks/>
            </p:cNvGrpSpPr>
            <p:nvPr/>
          </p:nvGrpSpPr>
          <p:grpSpPr bwMode="auto">
            <a:xfrm>
              <a:off x="17296" y="6305"/>
              <a:ext cx="310" cy="137"/>
              <a:chOff x="11730" y="6305"/>
              <a:chExt cx="210" cy="137"/>
            </a:xfrm>
          </p:grpSpPr>
          <p:sp>
            <p:nvSpPr>
              <p:cNvPr id="2665" name="Freeform 2664"/>
              <p:cNvSpPr>
                <a:spLocks/>
              </p:cNvSpPr>
              <p:nvPr/>
            </p:nvSpPr>
            <p:spPr bwMode="auto">
              <a:xfrm>
                <a:off x="11730" y="6305"/>
                <a:ext cx="210" cy="137"/>
              </a:xfrm>
              <a:custGeom>
                <a:avLst/>
                <a:gdLst>
                  <a:gd name="T0" fmla="+- 0 11908 11730"/>
                  <a:gd name="T1" fmla="*/ T0 w 210"/>
                  <a:gd name="T2" fmla="+- 0 6305 6305"/>
                  <a:gd name="T3" fmla="*/ 6305 h 137"/>
                  <a:gd name="T4" fmla="+- 0 11904 11730"/>
                  <a:gd name="T5" fmla="*/ T4 w 210"/>
                  <a:gd name="T6" fmla="+- 0 6305 6305"/>
                  <a:gd name="T7" fmla="*/ 6305 h 137"/>
                  <a:gd name="T8" fmla="+- 0 11898 11730"/>
                  <a:gd name="T9" fmla="*/ T8 w 210"/>
                  <a:gd name="T10" fmla="+- 0 6313 6305"/>
                  <a:gd name="T11" fmla="*/ 6313 h 137"/>
                  <a:gd name="T12" fmla="+- 0 11892 11730"/>
                  <a:gd name="T13" fmla="*/ T12 w 210"/>
                  <a:gd name="T14" fmla="+- 0 6321 6305"/>
                  <a:gd name="T15" fmla="*/ 6321 h 137"/>
                  <a:gd name="T16" fmla="+- 0 11896 11730"/>
                  <a:gd name="T17" fmla="*/ T16 w 210"/>
                  <a:gd name="T18" fmla="+- 0 6321 6305"/>
                  <a:gd name="T19" fmla="*/ 6321 h 137"/>
                  <a:gd name="T20" fmla="+- 0 11888 11730"/>
                  <a:gd name="T21" fmla="*/ T20 w 210"/>
                  <a:gd name="T22" fmla="+- 0 6323 6305"/>
                  <a:gd name="T23" fmla="*/ 6323 h 137"/>
                  <a:gd name="T24" fmla="+- 0 11880 11730"/>
                  <a:gd name="T25" fmla="*/ T24 w 210"/>
                  <a:gd name="T26" fmla="+- 0 6327 6305"/>
                  <a:gd name="T27" fmla="*/ 6327 h 137"/>
                  <a:gd name="T28" fmla="+- 0 11866 11730"/>
                  <a:gd name="T29" fmla="*/ T28 w 210"/>
                  <a:gd name="T30" fmla="+- 0 6336 6305"/>
                  <a:gd name="T31" fmla="*/ 6336 h 137"/>
                  <a:gd name="T32" fmla="+- 0 11837 11730"/>
                  <a:gd name="T33" fmla="*/ T32 w 210"/>
                  <a:gd name="T34" fmla="+- 0 6358 6305"/>
                  <a:gd name="T35" fmla="*/ 6358 h 137"/>
                  <a:gd name="T36" fmla="+- 0 11818 11730"/>
                  <a:gd name="T37" fmla="*/ T36 w 210"/>
                  <a:gd name="T38" fmla="+- 0 6368 6305"/>
                  <a:gd name="T39" fmla="*/ 6368 h 137"/>
                  <a:gd name="T40" fmla="+- 0 11808 11730"/>
                  <a:gd name="T41" fmla="*/ T40 w 210"/>
                  <a:gd name="T42" fmla="+- 0 6373 6305"/>
                  <a:gd name="T43" fmla="*/ 6373 h 137"/>
                  <a:gd name="T44" fmla="+- 0 11801 11730"/>
                  <a:gd name="T45" fmla="*/ T44 w 210"/>
                  <a:gd name="T46" fmla="+- 0 6374 6305"/>
                  <a:gd name="T47" fmla="*/ 6374 h 137"/>
                  <a:gd name="T48" fmla="+- 0 11795 11730"/>
                  <a:gd name="T49" fmla="*/ T48 w 210"/>
                  <a:gd name="T50" fmla="+- 0 6376 6305"/>
                  <a:gd name="T51" fmla="*/ 6376 h 137"/>
                  <a:gd name="T52" fmla="+- 0 11780 11730"/>
                  <a:gd name="T53" fmla="*/ T52 w 210"/>
                  <a:gd name="T54" fmla="+- 0 6384 6305"/>
                  <a:gd name="T55" fmla="*/ 6384 h 137"/>
                  <a:gd name="T56" fmla="+- 0 11761 11730"/>
                  <a:gd name="T57" fmla="*/ T56 w 210"/>
                  <a:gd name="T58" fmla="+- 0 6395 6305"/>
                  <a:gd name="T59" fmla="*/ 6395 h 137"/>
                  <a:gd name="T60" fmla="+- 0 11743 11730"/>
                  <a:gd name="T61" fmla="*/ T60 w 210"/>
                  <a:gd name="T62" fmla="+- 0 6408 6305"/>
                  <a:gd name="T63" fmla="*/ 6408 h 137"/>
                  <a:gd name="T64" fmla="+- 0 11730 11730"/>
                  <a:gd name="T65" fmla="*/ T64 w 210"/>
                  <a:gd name="T66" fmla="+- 0 6424 6305"/>
                  <a:gd name="T67" fmla="*/ 6424 h 137"/>
                  <a:gd name="T68" fmla="+- 0 11738 11730"/>
                  <a:gd name="T69" fmla="*/ T68 w 210"/>
                  <a:gd name="T70" fmla="+- 0 6430 6305"/>
                  <a:gd name="T71" fmla="*/ 6430 h 137"/>
                  <a:gd name="T72" fmla="+- 0 11759 11730"/>
                  <a:gd name="T73" fmla="*/ T72 w 210"/>
                  <a:gd name="T74" fmla="+- 0 6432 6305"/>
                  <a:gd name="T75" fmla="*/ 6432 h 137"/>
                  <a:gd name="T76" fmla="+- 0 11767 11730"/>
                  <a:gd name="T77" fmla="*/ T76 w 210"/>
                  <a:gd name="T78" fmla="+- 0 6441 6305"/>
                  <a:gd name="T79" fmla="*/ 6441 h 137"/>
                  <a:gd name="T80" fmla="+- 0 11794 11730"/>
                  <a:gd name="T81" fmla="*/ T80 w 210"/>
                  <a:gd name="T82" fmla="+- 0 6441 6305"/>
                  <a:gd name="T83" fmla="*/ 6441 h 137"/>
                  <a:gd name="T84" fmla="+- 0 11795 11730"/>
                  <a:gd name="T85" fmla="*/ T84 w 210"/>
                  <a:gd name="T86" fmla="+- 0 6437 6305"/>
                  <a:gd name="T87" fmla="*/ 6437 h 137"/>
                  <a:gd name="T88" fmla="+- 0 11818 11730"/>
                  <a:gd name="T89" fmla="*/ T88 w 210"/>
                  <a:gd name="T90" fmla="+- 0 6421 6305"/>
                  <a:gd name="T91" fmla="*/ 6421 h 137"/>
                  <a:gd name="T92" fmla="+- 0 11844 11730"/>
                  <a:gd name="T93" fmla="*/ T92 w 210"/>
                  <a:gd name="T94" fmla="+- 0 6421 6305"/>
                  <a:gd name="T95" fmla="*/ 6421 h 137"/>
                  <a:gd name="T96" fmla="+- 0 11834 11730"/>
                  <a:gd name="T97" fmla="*/ T96 w 210"/>
                  <a:gd name="T98" fmla="+- 0 6418 6305"/>
                  <a:gd name="T99" fmla="*/ 6418 h 137"/>
                  <a:gd name="T100" fmla="+- 0 11838 11730"/>
                  <a:gd name="T101" fmla="*/ T100 w 210"/>
                  <a:gd name="T102" fmla="+- 0 6397 6305"/>
                  <a:gd name="T103" fmla="*/ 6397 h 137"/>
                  <a:gd name="T104" fmla="+- 0 11844 11730"/>
                  <a:gd name="T105" fmla="*/ T104 w 210"/>
                  <a:gd name="T106" fmla="+- 0 6397 6305"/>
                  <a:gd name="T107" fmla="*/ 6397 h 137"/>
                  <a:gd name="T108" fmla="+- 0 11859 11730"/>
                  <a:gd name="T109" fmla="*/ T108 w 210"/>
                  <a:gd name="T110" fmla="+- 0 6381 6305"/>
                  <a:gd name="T111" fmla="*/ 6381 h 137"/>
                  <a:gd name="T112" fmla="+- 0 11892 11730"/>
                  <a:gd name="T113" fmla="*/ T112 w 210"/>
                  <a:gd name="T114" fmla="+- 0 6381 6305"/>
                  <a:gd name="T115" fmla="*/ 6381 h 137"/>
                  <a:gd name="T116" fmla="+- 0 11886 11730"/>
                  <a:gd name="T117" fmla="*/ T116 w 210"/>
                  <a:gd name="T118" fmla="+- 0 6377 6305"/>
                  <a:gd name="T119" fmla="*/ 6377 h 137"/>
                  <a:gd name="T120" fmla="+- 0 11889 11730"/>
                  <a:gd name="T121" fmla="*/ T120 w 210"/>
                  <a:gd name="T122" fmla="+- 0 6368 6305"/>
                  <a:gd name="T123" fmla="*/ 6368 h 137"/>
                  <a:gd name="T124" fmla="+- 0 11890 11730"/>
                  <a:gd name="T125" fmla="*/ T124 w 210"/>
                  <a:gd name="T126" fmla="+- 0 6361 6305"/>
                  <a:gd name="T127" fmla="*/ 6361 h 137"/>
                  <a:gd name="T128" fmla="+- 0 11896 11730"/>
                  <a:gd name="T129" fmla="*/ T128 w 210"/>
                  <a:gd name="T130" fmla="+- 0 6361 6305"/>
                  <a:gd name="T131" fmla="*/ 6361 h 137"/>
                  <a:gd name="T132" fmla="+- 0 11922 11730"/>
                  <a:gd name="T133" fmla="*/ T132 w 210"/>
                  <a:gd name="T134" fmla="+- 0 6343 6305"/>
                  <a:gd name="T135" fmla="*/ 6343 h 137"/>
                  <a:gd name="T136" fmla="+- 0 11933 11730"/>
                  <a:gd name="T137" fmla="*/ T136 w 210"/>
                  <a:gd name="T138" fmla="+- 0 6339 6305"/>
                  <a:gd name="T139" fmla="*/ 6339 h 137"/>
                  <a:gd name="T140" fmla="+- 0 11940 11730"/>
                  <a:gd name="T141" fmla="*/ T140 w 210"/>
                  <a:gd name="T142" fmla="+- 0 6326 6305"/>
                  <a:gd name="T143" fmla="*/ 6326 h 137"/>
                  <a:gd name="T144" fmla="+- 0 11940 11730"/>
                  <a:gd name="T145" fmla="*/ T144 w 210"/>
                  <a:gd name="T146" fmla="+- 0 6322 6305"/>
                  <a:gd name="T147" fmla="*/ 6322 h 137"/>
                  <a:gd name="T148" fmla="+- 0 11927 11730"/>
                  <a:gd name="T149" fmla="*/ T148 w 210"/>
                  <a:gd name="T150" fmla="+- 0 6317 6305"/>
                  <a:gd name="T151" fmla="*/ 6317 h 137"/>
                  <a:gd name="T152" fmla="+- 0 11914 11730"/>
                  <a:gd name="T153" fmla="*/ T152 w 210"/>
                  <a:gd name="T154" fmla="+- 0 6312 6305"/>
                  <a:gd name="T155" fmla="*/ 6312 h 137"/>
                  <a:gd name="T156" fmla="+- 0 11920 11730"/>
                  <a:gd name="T157" fmla="*/ T156 w 210"/>
                  <a:gd name="T158" fmla="+- 0 6310 6305"/>
                  <a:gd name="T159" fmla="*/ 6310 h 137"/>
                  <a:gd name="T160" fmla="+- 0 11910 11730"/>
                  <a:gd name="T161" fmla="*/ T160 w 210"/>
                  <a:gd name="T162" fmla="+- 0 6305 6305"/>
                  <a:gd name="T163" fmla="*/ 6305 h 137"/>
                  <a:gd name="T164" fmla="+- 0 11908 11730"/>
                  <a:gd name="T165" fmla="*/ T164 w 210"/>
                  <a:gd name="T166" fmla="+- 0 6305 6305"/>
                  <a:gd name="T167" fmla="*/ 6305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10" h="137">
                    <a:moveTo>
                      <a:pt x="178" y="0"/>
                    </a:moveTo>
                    <a:lnTo>
                      <a:pt x="174" y="0"/>
                    </a:lnTo>
                    <a:lnTo>
                      <a:pt x="168" y="8"/>
                    </a:lnTo>
                    <a:lnTo>
                      <a:pt x="162" y="16"/>
                    </a:lnTo>
                    <a:lnTo>
                      <a:pt x="166" y="16"/>
                    </a:lnTo>
                    <a:lnTo>
                      <a:pt x="158" y="18"/>
                    </a:lnTo>
                    <a:lnTo>
                      <a:pt x="150" y="22"/>
                    </a:lnTo>
                    <a:lnTo>
                      <a:pt x="136" y="31"/>
                    </a:lnTo>
                    <a:lnTo>
                      <a:pt x="107" y="53"/>
                    </a:lnTo>
                    <a:lnTo>
                      <a:pt x="88" y="63"/>
                    </a:lnTo>
                    <a:lnTo>
                      <a:pt x="78" y="68"/>
                    </a:lnTo>
                    <a:lnTo>
                      <a:pt x="71" y="69"/>
                    </a:lnTo>
                    <a:lnTo>
                      <a:pt x="65" y="71"/>
                    </a:lnTo>
                    <a:lnTo>
                      <a:pt x="50" y="79"/>
                    </a:lnTo>
                    <a:lnTo>
                      <a:pt x="31" y="90"/>
                    </a:lnTo>
                    <a:lnTo>
                      <a:pt x="13" y="103"/>
                    </a:lnTo>
                    <a:lnTo>
                      <a:pt x="0" y="119"/>
                    </a:lnTo>
                    <a:lnTo>
                      <a:pt x="8" y="125"/>
                    </a:lnTo>
                    <a:lnTo>
                      <a:pt x="29" y="127"/>
                    </a:lnTo>
                    <a:lnTo>
                      <a:pt x="37" y="136"/>
                    </a:lnTo>
                    <a:lnTo>
                      <a:pt x="64" y="136"/>
                    </a:lnTo>
                    <a:lnTo>
                      <a:pt x="65" y="132"/>
                    </a:lnTo>
                    <a:lnTo>
                      <a:pt x="88" y="116"/>
                    </a:lnTo>
                    <a:lnTo>
                      <a:pt x="114" y="116"/>
                    </a:lnTo>
                    <a:lnTo>
                      <a:pt x="104" y="113"/>
                    </a:lnTo>
                    <a:lnTo>
                      <a:pt x="108" y="92"/>
                    </a:lnTo>
                    <a:lnTo>
                      <a:pt x="114" y="92"/>
                    </a:lnTo>
                    <a:lnTo>
                      <a:pt x="129" y="76"/>
                    </a:lnTo>
                    <a:lnTo>
                      <a:pt x="162" y="76"/>
                    </a:lnTo>
                    <a:lnTo>
                      <a:pt x="156" y="72"/>
                    </a:lnTo>
                    <a:lnTo>
                      <a:pt x="159" y="63"/>
                    </a:lnTo>
                    <a:lnTo>
                      <a:pt x="160" y="56"/>
                    </a:lnTo>
                    <a:lnTo>
                      <a:pt x="166" y="56"/>
                    </a:lnTo>
                    <a:lnTo>
                      <a:pt x="192" y="38"/>
                    </a:lnTo>
                    <a:lnTo>
                      <a:pt x="203" y="34"/>
                    </a:lnTo>
                    <a:lnTo>
                      <a:pt x="210" y="21"/>
                    </a:lnTo>
                    <a:lnTo>
                      <a:pt x="210" y="17"/>
                    </a:lnTo>
                    <a:lnTo>
                      <a:pt x="197" y="12"/>
                    </a:lnTo>
                    <a:lnTo>
                      <a:pt x="184" y="7"/>
                    </a:lnTo>
                    <a:lnTo>
                      <a:pt x="190" y="5"/>
                    </a:lnTo>
                    <a:lnTo>
                      <a:pt x="180" y="0"/>
                    </a:lnTo>
                    <a:lnTo>
                      <a:pt x="178"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6" name="Freeform 2665"/>
              <p:cNvSpPr>
                <a:spLocks/>
              </p:cNvSpPr>
              <p:nvPr/>
            </p:nvSpPr>
            <p:spPr bwMode="auto">
              <a:xfrm>
                <a:off x="11730" y="6305"/>
                <a:ext cx="210" cy="137"/>
              </a:xfrm>
              <a:custGeom>
                <a:avLst/>
                <a:gdLst>
                  <a:gd name="T0" fmla="+- 0 11844 11730"/>
                  <a:gd name="T1" fmla="*/ T0 w 210"/>
                  <a:gd name="T2" fmla="+- 0 6421 6305"/>
                  <a:gd name="T3" fmla="*/ 6421 h 137"/>
                  <a:gd name="T4" fmla="+- 0 11818 11730"/>
                  <a:gd name="T5" fmla="*/ T4 w 210"/>
                  <a:gd name="T6" fmla="+- 0 6421 6305"/>
                  <a:gd name="T7" fmla="*/ 6421 h 137"/>
                  <a:gd name="T8" fmla="+- 0 11818 11730"/>
                  <a:gd name="T9" fmla="*/ T8 w 210"/>
                  <a:gd name="T10" fmla="+- 0 6424 6305"/>
                  <a:gd name="T11" fmla="*/ 6424 h 137"/>
                  <a:gd name="T12" fmla="+- 0 11844 11730"/>
                  <a:gd name="T13" fmla="*/ T12 w 210"/>
                  <a:gd name="T14" fmla="+- 0 6421 6305"/>
                  <a:gd name="T15" fmla="*/ 6421 h 137"/>
                </a:gdLst>
                <a:ahLst/>
                <a:cxnLst>
                  <a:cxn ang="0">
                    <a:pos x="T1" y="T3"/>
                  </a:cxn>
                  <a:cxn ang="0">
                    <a:pos x="T5" y="T7"/>
                  </a:cxn>
                  <a:cxn ang="0">
                    <a:pos x="T9" y="T11"/>
                  </a:cxn>
                  <a:cxn ang="0">
                    <a:pos x="T13" y="T15"/>
                  </a:cxn>
                </a:cxnLst>
                <a:rect l="0" t="0" r="r" b="b"/>
                <a:pathLst>
                  <a:path w="210" h="137">
                    <a:moveTo>
                      <a:pt x="114" y="116"/>
                    </a:moveTo>
                    <a:lnTo>
                      <a:pt x="88" y="116"/>
                    </a:lnTo>
                    <a:lnTo>
                      <a:pt x="88" y="119"/>
                    </a:lnTo>
                    <a:lnTo>
                      <a:pt x="114" y="11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7" name="Freeform 2666"/>
              <p:cNvSpPr>
                <a:spLocks/>
              </p:cNvSpPr>
              <p:nvPr/>
            </p:nvSpPr>
            <p:spPr bwMode="auto">
              <a:xfrm>
                <a:off x="11730" y="6305"/>
                <a:ext cx="210" cy="137"/>
              </a:xfrm>
              <a:custGeom>
                <a:avLst/>
                <a:gdLst>
                  <a:gd name="T0" fmla="+- 0 11892 11730"/>
                  <a:gd name="T1" fmla="*/ T0 w 210"/>
                  <a:gd name="T2" fmla="+- 0 6381 6305"/>
                  <a:gd name="T3" fmla="*/ 6381 h 137"/>
                  <a:gd name="T4" fmla="+- 0 11859 11730"/>
                  <a:gd name="T5" fmla="*/ T4 w 210"/>
                  <a:gd name="T6" fmla="+- 0 6381 6305"/>
                  <a:gd name="T7" fmla="*/ 6381 h 137"/>
                  <a:gd name="T8" fmla="+- 0 11862 11730"/>
                  <a:gd name="T9" fmla="*/ T8 w 210"/>
                  <a:gd name="T10" fmla="+- 0 6384 6305"/>
                  <a:gd name="T11" fmla="*/ 6384 h 137"/>
                  <a:gd name="T12" fmla="+- 0 11892 11730"/>
                  <a:gd name="T13" fmla="*/ T12 w 210"/>
                  <a:gd name="T14" fmla="+- 0 6381 6305"/>
                  <a:gd name="T15" fmla="*/ 6381 h 137"/>
                </a:gdLst>
                <a:ahLst/>
                <a:cxnLst>
                  <a:cxn ang="0">
                    <a:pos x="T1" y="T3"/>
                  </a:cxn>
                  <a:cxn ang="0">
                    <a:pos x="T5" y="T7"/>
                  </a:cxn>
                  <a:cxn ang="0">
                    <a:pos x="T9" y="T11"/>
                  </a:cxn>
                  <a:cxn ang="0">
                    <a:pos x="T13" y="T15"/>
                  </a:cxn>
                </a:cxnLst>
                <a:rect l="0" t="0" r="r" b="b"/>
                <a:pathLst>
                  <a:path w="210" h="137">
                    <a:moveTo>
                      <a:pt x="162" y="76"/>
                    </a:moveTo>
                    <a:lnTo>
                      <a:pt x="129" y="76"/>
                    </a:lnTo>
                    <a:lnTo>
                      <a:pt x="132" y="79"/>
                    </a:lnTo>
                    <a:lnTo>
                      <a:pt x="162" y="7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2" name="Group 1031"/>
            <p:cNvGrpSpPr>
              <a:grpSpLocks/>
            </p:cNvGrpSpPr>
            <p:nvPr/>
          </p:nvGrpSpPr>
          <p:grpSpPr bwMode="auto">
            <a:xfrm>
              <a:off x="17596" y="6168"/>
              <a:ext cx="223" cy="159"/>
              <a:chOff x="11933" y="6168"/>
              <a:chExt cx="151" cy="159"/>
            </a:xfrm>
          </p:grpSpPr>
          <p:sp>
            <p:nvSpPr>
              <p:cNvPr id="2654" name="Freeform 2653"/>
              <p:cNvSpPr>
                <a:spLocks/>
              </p:cNvSpPr>
              <p:nvPr/>
            </p:nvSpPr>
            <p:spPr bwMode="auto">
              <a:xfrm>
                <a:off x="11933" y="6168"/>
                <a:ext cx="151" cy="159"/>
              </a:xfrm>
              <a:custGeom>
                <a:avLst/>
                <a:gdLst>
                  <a:gd name="T0" fmla="+- 0 11972 11933"/>
                  <a:gd name="T1" fmla="*/ T0 w 151"/>
                  <a:gd name="T2" fmla="+- 0 6302 6168"/>
                  <a:gd name="T3" fmla="*/ 6302 h 159"/>
                  <a:gd name="T4" fmla="+- 0 11946 11933"/>
                  <a:gd name="T5" fmla="*/ T4 w 151"/>
                  <a:gd name="T6" fmla="+- 0 6313 6168"/>
                  <a:gd name="T7" fmla="*/ 6313 h 159"/>
                  <a:gd name="T8" fmla="+- 0 11953 11933"/>
                  <a:gd name="T9" fmla="*/ T8 w 151"/>
                  <a:gd name="T10" fmla="+- 0 6313 6168"/>
                  <a:gd name="T11" fmla="*/ 6313 h 159"/>
                  <a:gd name="T12" fmla="+- 0 11959 11933"/>
                  <a:gd name="T13" fmla="*/ T12 w 151"/>
                  <a:gd name="T14" fmla="+- 0 6325 6168"/>
                  <a:gd name="T15" fmla="*/ 6325 h 159"/>
                  <a:gd name="T16" fmla="+- 0 11962 11933"/>
                  <a:gd name="T17" fmla="*/ T16 w 151"/>
                  <a:gd name="T18" fmla="+- 0 6326 6168"/>
                  <a:gd name="T19" fmla="*/ 6326 h 159"/>
                  <a:gd name="T20" fmla="+- 0 11968 11933"/>
                  <a:gd name="T21" fmla="*/ T20 w 151"/>
                  <a:gd name="T22" fmla="+- 0 6326 6168"/>
                  <a:gd name="T23" fmla="*/ 6326 h 159"/>
                  <a:gd name="T24" fmla="+- 0 11971 11933"/>
                  <a:gd name="T25" fmla="*/ T24 w 151"/>
                  <a:gd name="T26" fmla="+- 0 6325 6168"/>
                  <a:gd name="T27" fmla="*/ 6325 h 159"/>
                  <a:gd name="T28" fmla="+- 0 11974 11933"/>
                  <a:gd name="T29" fmla="*/ T28 w 151"/>
                  <a:gd name="T30" fmla="+- 0 6323 6168"/>
                  <a:gd name="T31" fmla="*/ 6323 h 159"/>
                  <a:gd name="T32" fmla="+- 0 11979 11933"/>
                  <a:gd name="T33" fmla="*/ T32 w 151"/>
                  <a:gd name="T34" fmla="+- 0 6319 6168"/>
                  <a:gd name="T35" fmla="*/ 6319 h 159"/>
                  <a:gd name="T36" fmla="+- 0 11981 11933"/>
                  <a:gd name="T37" fmla="*/ T36 w 151"/>
                  <a:gd name="T38" fmla="+- 0 6314 6168"/>
                  <a:gd name="T39" fmla="*/ 6314 h 159"/>
                  <a:gd name="T40" fmla="+- 0 11991 11933"/>
                  <a:gd name="T41" fmla="*/ T40 w 151"/>
                  <a:gd name="T42" fmla="+- 0 6306 6168"/>
                  <a:gd name="T43" fmla="*/ 6306 h 159"/>
                  <a:gd name="T44" fmla="+- 0 11994 11933"/>
                  <a:gd name="T45" fmla="*/ T44 w 151"/>
                  <a:gd name="T46" fmla="+- 0 6304 6168"/>
                  <a:gd name="T47" fmla="*/ 6304 h 159"/>
                  <a:gd name="T48" fmla="+- 0 11981 11933"/>
                  <a:gd name="T49" fmla="*/ T48 w 151"/>
                  <a:gd name="T50" fmla="+- 0 6304 6168"/>
                  <a:gd name="T51" fmla="*/ 6304 h 159"/>
                  <a:gd name="T52" fmla="+- 0 11972 11933"/>
                  <a:gd name="T53" fmla="*/ T52 w 151"/>
                  <a:gd name="T54" fmla="+- 0 6302 6168"/>
                  <a:gd name="T55" fmla="*/ 6302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1" h="159">
                    <a:moveTo>
                      <a:pt x="39" y="134"/>
                    </a:moveTo>
                    <a:lnTo>
                      <a:pt x="13" y="145"/>
                    </a:lnTo>
                    <a:lnTo>
                      <a:pt x="20" y="145"/>
                    </a:lnTo>
                    <a:lnTo>
                      <a:pt x="26" y="157"/>
                    </a:lnTo>
                    <a:lnTo>
                      <a:pt x="29" y="158"/>
                    </a:lnTo>
                    <a:lnTo>
                      <a:pt x="35" y="158"/>
                    </a:lnTo>
                    <a:lnTo>
                      <a:pt x="38" y="157"/>
                    </a:lnTo>
                    <a:lnTo>
                      <a:pt x="41" y="155"/>
                    </a:lnTo>
                    <a:lnTo>
                      <a:pt x="46" y="151"/>
                    </a:lnTo>
                    <a:lnTo>
                      <a:pt x="48" y="146"/>
                    </a:lnTo>
                    <a:lnTo>
                      <a:pt x="58" y="138"/>
                    </a:lnTo>
                    <a:lnTo>
                      <a:pt x="61" y="136"/>
                    </a:lnTo>
                    <a:lnTo>
                      <a:pt x="48" y="136"/>
                    </a:lnTo>
                    <a:lnTo>
                      <a:pt x="39" y="1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5" name="Freeform 2654"/>
              <p:cNvSpPr>
                <a:spLocks/>
              </p:cNvSpPr>
              <p:nvPr/>
            </p:nvSpPr>
            <p:spPr bwMode="auto">
              <a:xfrm>
                <a:off x="11933" y="6168"/>
                <a:ext cx="151" cy="159"/>
              </a:xfrm>
              <a:custGeom>
                <a:avLst/>
                <a:gdLst>
                  <a:gd name="T0" fmla="+- 0 12028 11933"/>
                  <a:gd name="T1" fmla="*/ T0 w 151"/>
                  <a:gd name="T2" fmla="+- 0 6291 6168"/>
                  <a:gd name="T3" fmla="*/ 6291 h 159"/>
                  <a:gd name="T4" fmla="+- 0 11967 11933"/>
                  <a:gd name="T5" fmla="*/ T4 w 151"/>
                  <a:gd name="T6" fmla="+- 0 6291 6168"/>
                  <a:gd name="T7" fmla="*/ 6291 h 159"/>
                  <a:gd name="T8" fmla="+- 0 11970 11933"/>
                  <a:gd name="T9" fmla="*/ T8 w 151"/>
                  <a:gd name="T10" fmla="+- 0 6292 6168"/>
                  <a:gd name="T11" fmla="*/ 6292 h 159"/>
                  <a:gd name="T12" fmla="+- 0 11974 11933"/>
                  <a:gd name="T13" fmla="*/ T12 w 151"/>
                  <a:gd name="T14" fmla="+- 0 6296 6168"/>
                  <a:gd name="T15" fmla="*/ 6296 h 159"/>
                  <a:gd name="T16" fmla="+- 0 11981 11933"/>
                  <a:gd name="T17" fmla="*/ T16 w 151"/>
                  <a:gd name="T18" fmla="+- 0 6304 6168"/>
                  <a:gd name="T19" fmla="*/ 6304 h 159"/>
                  <a:gd name="T20" fmla="+- 0 11994 11933"/>
                  <a:gd name="T21" fmla="*/ T20 w 151"/>
                  <a:gd name="T22" fmla="+- 0 6304 6168"/>
                  <a:gd name="T23" fmla="*/ 6304 h 159"/>
                  <a:gd name="T24" fmla="+- 0 12004 11933"/>
                  <a:gd name="T25" fmla="*/ T24 w 151"/>
                  <a:gd name="T26" fmla="+- 0 6296 6168"/>
                  <a:gd name="T27" fmla="*/ 6296 h 159"/>
                  <a:gd name="T28" fmla="+- 0 12028 11933"/>
                  <a:gd name="T29" fmla="*/ T28 w 151"/>
                  <a:gd name="T30" fmla="+- 0 6291 6168"/>
                  <a:gd name="T31" fmla="*/ 6291 h 1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59">
                    <a:moveTo>
                      <a:pt x="95" y="123"/>
                    </a:moveTo>
                    <a:lnTo>
                      <a:pt x="34" y="123"/>
                    </a:lnTo>
                    <a:lnTo>
                      <a:pt x="37" y="124"/>
                    </a:lnTo>
                    <a:lnTo>
                      <a:pt x="41" y="128"/>
                    </a:lnTo>
                    <a:lnTo>
                      <a:pt x="48" y="136"/>
                    </a:lnTo>
                    <a:lnTo>
                      <a:pt x="61" y="136"/>
                    </a:lnTo>
                    <a:lnTo>
                      <a:pt x="71" y="128"/>
                    </a:lnTo>
                    <a:lnTo>
                      <a:pt x="95" y="1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6" name="Freeform 2655"/>
              <p:cNvSpPr>
                <a:spLocks/>
              </p:cNvSpPr>
              <p:nvPr/>
            </p:nvSpPr>
            <p:spPr bwMode="auto">
              <a:xfrm>
                <a:off x="11933" y="6168"/>
                <a:ext cx="151" cy="159"/>
              </a:xfrm>
              <a:custGeom>
                <a:avLst/>
                <a:gdLst>
                  <a:gd name="T0" fmla="+- 0 11966 11933"/>
                  <a:gd name="T1" fmla="*/ T0 w 151"/>
                  <a:gd name="T2" fmla="+- 0 6267 6168"/>
                  <a:gd name="T3" fmla="*/ 6267 h 159"/>
                  <a:gd name="T4" fmla="+- 0 11933 11933"/>
                  <a:gd name="T5" fmla="*/ T4 w 151"/>
                  <a:gd name="T6" fmla="+- 0 6272 6168"/>
                  <a:gd name="T7" fmla="*/ 6272 h 159"/>
                  <a:gd name="T8" fmla="+- 0 11942 11933"/>
                  <a:gd name="T9" fmla="*/ T8 w 151"/>
                  <a:gd name="T10" fmla="+- 0 6274 6168"/>
                  <a:gd name="T11" fmla="*/ 6274 h 159"/>
                  <a:gd name="T12" fmla="+- 0 11942 11933"/>
                  <a:gd name="T13" fmla="*/ T12 w 151"/>
                  <a:gd name="T14" fmla="+- 0 6292 6168"/>
                  <a:gd name="T15" fmla="*/ 6292 h 159"/>
                  <a:gd name="T16" fmla="+- 0 11957 11933"/>
                  <a:gd name="T17" fmla="*/ T16 w 151"/>
                  <a:gd name="T18" fmla="+- 0 6292 6168"/>
                  <a:gd name="T19" fmla="*/ 6292 h 159"/>
                  <a:gd name="T20" fmla="+- 0 11960 11933"/>
                  <a:gd name="T21" fmla="*/ T20 w 151"/>
                  <a:gd name="T22" fmla="+- 0 6291 6168"/>
                  <a:gd name="T23" fmla="*/ 6291 h 159"/>
                  <a:gd name="T24" fmla="+- 0 12028 11933"/>
                  <a:gd name="T25" fmla="*/ T24 w 151"/>
                  <a:gd name="T26" fmla="+- 0 6291 6168"/>
                  <a:gd name="T27" fmla="*/ 6291 h 159"/>
                  <a:gd name="T28" fmla="+- 0 12030 11933"/>
                  <a:gd name="T29" fmla="*/ T28 w 151"/>
                  <a:gd name="T30" fmla="+- 0 6291 6168"/>
                  <a:gd name="T31" fmla="*/ 6291 h 159"/>
                  <a:gd name="T32" fmla="+- 0 12020 11933"/>
                  <a:gd name="T33" fmla="*/ T32 w 151"/>
                  <a:gd name="T34" fmla="+- 0 6287 6168"/>
                  <a:gd name="T35" fmla="*/ 6287 h 159"/>
                  <a:gd name="T36" fmla="+- 0 12017 11933"/>
                  <a:gd name="T37" fmla="*/ T36 w 151"/>
                  <a:gd name="T38" fmla="+- 0 6271 6168"/>
                  <a:gd name="T39" fmla="*/ 6271 h 159"/>
                  <a:gd name="T40" fmla="+- 0 12048 11933"/>
                  <a:gd name="T41" fmla="*/ T40 w 151"/>
                  <a:gd name="T42" fmla="+- 0 6271 6168"/>
                  <a:gd name="T43" fmla="*/ 6271 h 159"/>
                  <a:gd name="T44" fmla="+- 0 12048 11933"/>
                  <a:gd name="T45" fmla="*/ T44 w 151"/>
                  <a:gd name="T46" fmla="+- 0 6270 6168"/>
                  <a:gd name="T47" fmla="*/ 6270 h 159"/>
                  <a:gd name="T48" fmla="+- 0 11968 11933"/>
                  <a:gd name="T49" fmla="*/ T48 w 151"/>
                  <a:gd name="T50" fmla="+- 0 6270 6168"/>
                  <a:gd name="T51" fmla="*/ 6270 h 159"/>
                  <a:gd name="T52" fmla="+- 0 11966 11933"/>
                  <a:gd name="T53" fmla="*/ T52 w 151"/>
                  <a:gd name="T54" fmla="+- 0 6267 6168"/>
                  <a:gd name="T55" fmla="*/ 6267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1" h="159">
                    <a:moveTo>
                      <a:pt x="33" y="99"/>
                    </a:moveTo>
                    <a:lnTo>
                      <a:pt x="0" y="104"/>
                    </a:lnTo>
                    <a:lnTo>
                      <a:pt x="9" y="106"/>
                    </a:lnTo>
                    <a:lnTo>
                      <a:pt x="9" y="124"/>
                    </a:lnTo>
                    <a:lnTo>
                      <a:pt x="24" y="124"/>
                    </a:lnTo>
                    <a:lnTo>
                      <a:pt x="27" y="123"/>
                    </a:lnTo>
                    <a:lnTo>
                      <a:pt x="95" y="123"/>
                    </a:lnTo>
                    <a:lnTo>
                      <a:pt x="97" y="123"/>
                    </a:lnTo>
                    <a:lnTo>
                      <a:pt x="87" y="119"/>
                    </a:lnTo>
                    <a:lnTo>
                      <a:pt x="84" y="103"/>
                    </a:lnTo>
                    <a:lnTo>
                      <a:pt x="115" y="103"/>
                    </a:lnTo>
                    <a:lnTo>
                      <a:pt x="115" y="102"/>
                    </a:lnTo>
                    <a:lnTo>
                      <a:pt x="35" y="102"/>
                    </a:lnTo>
                    <a:lnTo>
                      <a:pt x="33" y="9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7" name="Freeform 2656"/>
              <p:cNvSpPr>
                <a:spLocks/>
              </p:cNvSpPr>
              <p:nvPr/>
            </p:nvSpPr>
            <p:spPr bwMode="auto">
              <a:xfrm>
                <a:off x="11933" y="6168"/>
                <a:ext cx="151" cy="159"/>
              </a:xfrm>
              <a:custGeom>
                <a:avLst/>
                <a:gdLst>
                  <a:gd name="T0" fmla="+- 0 11990 11933"/>
                  <a:gd name="T1" fmla="*/ T0 w 151"/>
                  <a:gd name="T2" fmla="+- 0 6219 6168"/>
                  <a:gd name="T3" fmla="*/ 6219 h 159"/>
                  <a:gd name="T4" fmla="+- 0 11991 11933"/>
                  <a:gd name="T5" fmla="*/ T4 w 151"/>
                  <a:gd name="T6" fmla="+- 0 6224 6168"/>
                  <a:gd name="T7" fmla="*/ 6224 h 159"/>
                  <a:gd name="T8" fmla="+- 0 11990 11933"/>
                  <a:gd name="T9" fmla="*/ T8 w 151"/>
                  <a:gd name="T10" fmla="+- 0 6226 6168"/>
                  <a:gd name="T11" fmla="*/ 6226 h 159"/>
                  <a:gd name="T12" fmla="+- 0 11988 11933"/>
                  <a:gd name="T13" fmla="*/ T12 w 151"/>
                  <a:gd name="T14" fmla="+- 0 6242 6168"/>
                  <a:gd name="T15" fmla="*/ 6242 h 159"/>
                  <a:gd name="T16" fmla="+- 0 11978 11933"/>
                  <a:gd name="T17" fmla="*/ T16 w 151"/>
                  <a:gd name="T18" fmla="+- 0 6260 6168"/>
                  <a:gd name="T19" fmla="*/ 6260 h 159"/>
                  <a:gd name="T20" fmla="+- 0 11968 11933"/>
                  <a:gd name="T21" fmla="*/ T20 w 151"/>
                  <a:gd name="T22" fmla="+- 0 6270 6168"/>
                  <a:gd name="T23" fmla="*/ 6270 h 159"/>
                  <a:gd name="T24" fmla="+- 0 12048 11933"/>
                  <a:gd name="T25" fmla="*/ T24 w 151"/>
                  <a:gd name="T26" fmla="+- 0 6270 6168"/>
                  <a:gd name="T27" fmla="*/ 6270 h 159"/>
                  <a:gd name="T28" fmla="+- 0 12048 11933"/>
                  <a:gd name="T29" fmla="*/ T28 w 151"/>
                  <a:gd name="T30" fmla="+- 0 6268 6168"/>
                  <a:gd name="T31" fmla="*/ 6268 h 159"/>
                  <a:gd name="T32" fmla="+- 0 12070 11933"/>
                  <a:gd name="T33" fmla="*/ T32 w 151"/>
                  <a:gd name="T34" fmla="+- 0 6250 6168"/>
                  <a:gd name="T35" fmla="*/ 6250 h 159"/>
                  <a:gd name="T36" fmla="+- 0 12071 11933"/>
                  <a:gd name="T37" fmla="*/ T36 w 151"/>
                  <a:gd name="T38" fmla="+- 0 6250 6168"/>
                  <a:gd name="T39" fmla="*/ 6250 h 159"/>
                  <a:gd name="T40" fmla="+- 0 12074 11933"/>
                  <a:gd name="T41" fmla="*/ T40 w 151"/>
                  <a:gd name="T42" fmla="+- 0 6246 6168"/>
                  <a:gd name="T43" fmla="*/ 6246 h 159"/>
                  <a:gd name="T44" fmla="+- 0 12048 11933"/>
                  <a:gd name="T45" fmla="*/ T44 w 151"/>
                  <a:gd name="T46" fmla="+- 0 6246 6168"/>
                  <a:gd name="T47" fmla="*/ 6246 h 159"/>
                  <a:gd name="T48" fmla="+- 0 12035 11933"/>
                  <a:gd name="T49" fmla="*/ T48 w 151"/>
                  <a:gd name="T50" fmla="+- 0 6246 6168"/>
                  <a:gd name="T51" fmla="*/ 6246 h 159"/>
                  <a:gd name="T52" fmla="+- 0 12022 11933"/>
                  <a:gd name="T53" fmla="*/ T52 w 151"/>
                  <a:gd name="T54" fmla="+- 0 6245 6168"/>
                  <a:gd name="T55" fmla="*/ 6245 h 159"/>
                  <a:gd name="T56" fmla="+- 0 12022 11933"/>
                  <a:gd name="T57" fmla="*/ T56 w 151"/>
                  <a:gd name="T58" fmla="+- 0 6228 6168"/>
                  <a:gd name="T59" fmla="*/ 6228 h 159"/>
                  <a:gd name="T60" fmla="+- 0 12025 11933"/>
                  <a:gd name="T61" fmla="*/ T60 w 151"/>
                  <a:gd name="T62" fmla="+- 0 6226 6168"/>
                  <a:gd name="T63" fmla="*/ 6226 h 159"/>
                  <a:gd name="T64" fmla="+- 0 12008 11933"/>
                  <a:gd name="T65" fmla="*/ T64 w 151"/>
                  <a:gd name="T66" fmla="+- 0 6226 6168"/>
                  <a:gd name="T67" fmla="*/ 6226 h 159"/>
                  <a:gd name="T68" fmla="+- 0 12005 11933"/>
                  <a:gd name="T69" fmla="*/ T68 w 151"/>
                  <a:gd name="T70" fmla="+- 0 6225 6168"/>
                  <a:gd name="T71" fmla="*/ 6225 h 159"/>
                  <a:gd name="T72" fmla="+- 0 11990 11933"/>
                  <a:gd name="T73" fmla="*/ T72 w 151"/>
                  <a:gd name="T74" fmla="+- 0 6219 6168"/>
                  <a:gd name="T75" fmla="*/ 6219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51" h="159">
                    <a:moveTo>
                      <a:pt x="57" y="51"/>
                    </a:moveTo>
                    <a:lnTo>
                      <a:pt x="58" y="56"/>
                    </a:lnTo>
                    <a:lnTo>
                      <a:pt x="57" y="58"/>
                    </a:lnTo>
                    <a:lnTo>
                      <a:pt x="55" y="74"/>
                    </a:lnTo>
                    <a:lnTo>
                      <a:pt x="45" y="92"/>
                    </a:lnTo>
                    <a:lnTo>
                      <a:pt x="35" y="102"/>
                    </a:lnTo>
                    <a:lnTo>
                      <a:pt x="115" y="102"/>
                    </a:lnTo>
                    <a:lnTo>
                      <a:pt x="115" y="100"/>
                    </a:lnTo>
                    <a:lnTo>
                      <a:pt x="137" y="82"/>
                    </a:lnTo>
                    <a:lnTo>
                      <a:pt x="138" y="82"/>
                    </a:lnTo>
                    <a:lnTo>
                      <a:pt x="141" y="78"/>
                    </a:lnTo>
                    <a:lnTo>
                      <a:pt x="115" y="78"/>
                    </a:lnTo>
                    <a:lnTo>
                      <a:pt x="102" y="78"/>
                    </a:lnTo>
                    <a:lnTo>
                      <a:pt x="89" y="77"/>
                    </a:lnTo>
                    <a:lnTo>
                      <a:pt x="89" y="60"/>
                    </a:lnTo>
                    <a:lnTo>
                      <a:pt x="92" y="58"/>
                    </a:lnTo>
                    <a:lnTo>
                      <a:pt x="75" y="58"/>
                    </a:lnTo>
                    <a:lnTo>
                      <a:pt x="72" y="57"/>
                    </a:lnTo>
                    <a:lnTo>
                      <a:pt x="57" y="5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8" name="Freeform 2657"/>
              <p:cNvSpPr>
                <a:spLocks/>
              </p:cNvSpPr>
              <p:nvPr/>
            </p:nvSpPr>
            <p:spPr bwMode="auto">
              <a:xfrm>
                <a:off x="11933" y="6168"/>
                <a:ext cx="151" cy="159"/>
              </a:xfrm>
              <a:custGeom>
                <a:avLst/>
                <a:gdLst>
                  <a:gd name="T0" fmla="+- 0 12071 11933"/>
                  <a:gd name="T1" fmla="*/ T0 w 151"/>
                  <a:gd name="T2" fmla="+- 0 6250 6168"/>
                  <a:gd name="T3" fmla="*/ 6250 h 159"/>
                  <a:gd name="T4" fmla="+- 0 12070 11933"/>
                  <a:gd name="T5" fmla="*/ T4 w 151"/>
                  <a:gd name="T6" fmla="+- 0 6250 6168"/>
                  <a:gd name="T7" fmla="*/ 6250 h 159"/>
                  <a:gd name="T8" fmla="+- 0 12069 11933"/>
                  <a:gd name="T9" fmla="*/ T8 w 151"/>
                  <a:gd name="T10" fmla="+- 0 6253 6168"/>
                  <a:gd name="T11" fmla="*/ 6253 h 159"/>
                  <a:gd name="T12" fmla="+- 0 12071 11933"/>
                  <a:gd name="T13" fmla="*/ T12 w 151"/>
                  <a:gd name="T14" fmla="+- 0 6250 6168"/>
                  <a:gd name="T15" fmla="*/ 6250 h 159"/>
                </a:gdLst>
                <a:ahLst/>
                <a:cxnLst>
                  <a:cxn ang="0">
                    <a:pos x="T1" y="T3"/>
                  </a:cxn>
                  <a:cxn ang="0">
                    <a:pos x="T5" y="T7"/>
                  </a:cxn>
                  <a:cxn ang="0">
                    <a:pos x="T9" y="T11"/>
                  </a:cxn>
                  <a:cxn ang="0">
                    <a:pos x="T13" y="T15"/>
                  </a:cxn>
                </a:cxnLst>
                <a:rect l="0" t="0" r="r" b="b"/>
                <a:pathLst>
                  <a:path w="151" h="159">
                    <a:moveTo>
                      <a:pt x="138" y="82"/>
                    </a:moveTo>
                    <a:lnTo>
                      <a:pt x="137" y="82"/>
                    </a:lnTo>
                    <a:lnTo>
                      <a:pt x="136" y="85"/>
                    </a:lnTo>
                    <a:lnTo>
                      <a:pt x="138" y="8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9" name="Freeform 2658"/>
              <p:cNvSpPr>
                <a:spLocks/>
              </p:cNvSpPr>
              <p:nvPr/>
            </p:nvSpPr>
            <p:spPr bwMode="auto">
              <a:xfrm>
                <a:off x="11933" y="6168"/>
                <a:ext cx="151" cy="159"/>
              </a:xfrm>
              <a:custGeom>
                <a:avLst/>
                <a:gdLst>
                  <a:gd name="T0" fmla="+- 0 12067 11933"/>
                  <a:gd name="T1" fmla="*/ T0 w 151"/>
                  <a:gd name="T2" fmla="+- 0 6230 6168"/>
                  <a:gd name="T3" fmla="*/ 6230 h 159"/>
                  <a:gd name="T4" fmla="+- 0 12063 11933"/>
                  <a:gd name="T5" fmla="*/ T4 w 151"/>
                  <a:gd name="T6" fmla="+- 0 6230 6168"/>
                  <a:gd name="T7" fmla="*/ 6230 h 159"/>
                  <a:gd name="T8" fmla="+- 0 12065 11933"/>
                  <a:gd name="T9" fmla="*/ T8 w 151"/>
                  <a:gd name="T10" fmla="+- 0 6239 6168"/>
                  <a:gd name="T11" fmla="*/ 6239 h 159"/>
                  <a:gd name="T12" fmla="+- 0 12049 11933"/>
                  <a:gd name="T13" fmla="*/ T12 w 151"/>
                  <a:gd name="T14" fmla="+- 0 6243 6168"/>
                  <a:gd name="T15" fmla="*/ 6243 h 159"/>
                  <a:gd name="T16" fmla="+- 0 12048 11933"/>
                  <a:gd name="T17" fmla="*/ T16 w 151"/>
                  <a:gd name="T18" fmla="+- 0 6246 6168"/>
                  <a:gd name="T19" fmla="*/ 6246 h 159"/>
                  <a:gd name="T20" fmla="+- 0 12074 11933"/>
                  <a:gd name="T21" fmla="*/ T20 w 151"/>
                  <a:gd name="T22" fmla="+- 0 6246 6168"/>
                  <a:gd name="T23" fmla="*/ 6246 h 159"/>
                  <a:gd name="T24" fmla="+- 0 12080 11933"/>
                  <a:gd name="T25" fmla="*/ T24 w 151"/>
                  <a:gd name="T26" fmla="+- 0 6238 6168"/>
                  <a:gd name="T27" fmla="*/ 6238 h 159"/>
                  <a:gd name="T28" fmla="+- 0 12080 11933"/>
                  <a:gd name="T29" fmla="*/ T28 w 151"/>
                  <a:gd name="T30" fmla="+- 0 6238 6168"/>
                  <a:gd name="T31" fmla="*/ 6238 h 159"/>
                  <a:gd name="T32" fmla="+- 0 12069 11933"/>
                  <a:gd name="T33" fmla="*/ T32 w 151"/>
                  <a:gd name="T34" fmla="+- 0 6230 6168"/>
                  <a:gd name="T35" fmla="*/ 6230 h 159"/>
                  <a:gd name="T36" fmla="+- 0 12067 11933"/>
                  <a:gd name="T37" fmla="*/ T36 w 151"/>
                  <a:gd name="T38" fmla="+- 0 6230 6168"/>
                  <a:gd name="T39" fmla="*/ 6230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1" h="159">
                    <a:moveTo>
                      <a:pt x="134" y="62"/>
                    </a:moveTo>
                    <a:lnTo>
                      <a:pt x="130" y="62"/>
                    </a:lnTo>
                    <a:lnTo>
                      <a:pt x="132" y="71"/>
                    </a:lnTo>
                    <a:lnTo>
                      <a:pt x="116" y="75"/>
                    </a:lnTo>
                    <a:lnTo>
                      <a:pt x="115" y="78"/>
                    </a:lnTo>
                    <a:lnTo>
                      <a:pt x="141" y="78"/>
                    </a:lnTo>
                    <a:lnTo>
                      <a:pt x="147" y="70"/>
                    </a:lnTo>
                    <a:lnTo>
                      <a:pt x="136" y="62"/>
                    </a:lnTo>
                    <a:lnTo>
                      <a:pt x="134"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0" name="Freeform 2659"/>
              <p:cNvSpPr>
                <a:spLocks/>
              </p:cNvSpPr>
              <p:nvPr/>
            </p:nvSpPr>
            <p:spPr bwMode="auto">
              <a:xfrm>
                <a:off x="11933" y="6168"/>
                <a:ext cx="151" cy="159"/>
              </a:xfrm>
              <a:custGeom>
                <a:avLst/>
                <a:gdLst>
                  <a:gd name="T0" fmla="+- 0 12083 11933"/>
                  <a:gd name="T1" fmla="*/ T0 w 151"/>
                  <a:gd name="T2" fmla="+- 0 6234 6168"/>
                  <a:gd name="T3" fmla="*/ 6234 h 159"/>
                  <a:gd name="T4" fmla="+- 0 12080 11933"/>
                  <a:gd name="T5" fmla="*/ T4 w 151"/>
                  <a:gd name="T6" fmla="+- 0 6238 6168"/>
                  <a:gd name="T7" fmla="*/ 6238 h 159"/>
                  <a:gd name="T8" fmla="+- 0 12080 11933"/>
                  <a:gd name="T9" fmla="*/ T8 w 151"/>
                  <a:gd name="T10" fmla="+- 0 6238 6168"/>
                  <a:gd name="T11" fmla="*/ 6238 h 159"/>
                  <a:gd name="T12" fmla="+- 0 12083 11933"/>
                  <a:gd name="T13" fmla="*/ T12 w 151"/>
                  <a:gd name="T14" fmla="+- 0 6234 6168"/>
                  <a:gd name="T15" fmla="*/ 6234 h 159"/>
                </a:gdLst>
                <a:ahLst/>
                <a:cxnLst>
                  <a:cxn ang="0">
                    <a:pos x="T1" y="T3"/>
                  </a:cxn>
                  <a:cxn ang="0">
                    <a:pos x="T5" y="T7"/>
                  </a:cxn>
                  <a:cxn ang="0">
                    <a:pos x="T9" y="T11"/>
                  </a:cxn>
                  <a:cxn ang="0">
                    <a:pos x="T13" y="T15"/>
                  </a:cxn>
                </a:cxnLst>
                <a:rect l="0" t="0" r="r" b="b"/>
                <a:pathLst>
                  <a:path w="151" h="159">
                    <a:moveTo>
                      <a:pt x="150" y="66"/>
                    </a:moveTo>
                    <a:lnTo>
                      <a:pt x="147" y="70"/>
                    </a:lnTo>
                    <a:lnTo>
                      <a:pt x="150" y="6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1" name="Freeform 2660"/>
              <p:cNvSpPr>
                <a:spLocks/>
              </p:cNvSpPr>
              <p:nvPr/>
            </p:nvSpPr>
            <p:spPr bwMode="auto">
              <a:xfrm>
                <a:off x="11933" y="6168"/>
                <a:ext cx="151" cy="159"/>
              </a:xfrm>
              <a:custGeom>
                <a:avLst/>
                <a:gdLst>
                  <a:gd name="T0" fmla="+- 0 12012 11933"/>
                  <a:gd name="T1" fmla="*/ T0 w 151"/>
                  <a:gd name="T2" fmla="+- 0 6224 6168"/>
                  <a:gd name="T3" fmla="*/ 6224 h 159"/>
                  <a:gd name="T4" fmla="+- 0 12012 11933"/>
                  <a:gd name="T5" fmla="*/ T4 w 151"/>
                  <a:gd name="T6" fmla="+- 0 6224 6168"/>
                  <a:gd name="T7" fmla="*/ 6224 h 159"/>
                  <a:gd name="T8" fmla="+- 0 12010 11933"/>
                  <a:gd name="T9" fmla="*/ T8 w 151"/>
                  <a:gd name="T10" fmla="+- 0 6226 6168"/>
                  <a:gd name="T11" fmla="*/ 6226 h 159"/>
                  <a:gd name="T12" fmla="+- 0 12010 11933"/>
                  <a:gd name="T13" fmla="*/ T12 w 151"/>
                  <a:gd name="T14" fmla="+- 0 6226 6168"/>
                  <a:gd name="T15" fmla="*/ 6226 h 159"/>
                  <a:gd name="T16" fmla="+- 0 12025 11933"/>
                  <a:gd name="T17" fmla="*/ T16 w 151"/>
                  <a:gd name="T18" fmla="+- 0 6226 6168"/>
                  <a:gd name="T19" fmla="*/ 6226 h 159"/>
                  <a:gd name="T20" fmla="+- 0 12026 11933"/>
                  <a:gd name="T21" fmla="*/ T20 w 151"/>
                  <a:gd name="T22" fmla="+- 0 6225 6168"/>
                  <a:gd name="T23" fmla="*/ 6225 h 159"/>
                  <a:gd name="T24" fmla="+- 0 12017 11933"/>
                  <a:gd name="T25" fmla="*/ T24 w 151"/>
                  <a:gd name="T26" fmla="+- 0 6224 6168"/>
                  <a:gd name="T27" fmla="*/ 6224 h 159"/>
                  <a:gd name="T28" fmla="+- 0 12012 11933"/>
                  <a:gd name="T29" fmla="*/ T28 w 151"/>
                  <a:gd name="T30" fmla="+- 0 6224 6168"/>
                  <a:gd name="T31" fmla="*/ 6224 h 1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59">
                    <a:moveTo>
                      <a:pt x="79" y="56"/>
                    </a:moveTo>
                    <a:lnTo>
                      <a:pt x="79" y="56"/>
                    </a:lnTo>
                    <a:lnTo>
                      <a:pt x="77" y="58"/>
                    </a:lnTo>
                    <a:lnTo>
                      <a:pt x="92" y="58"/>
                    </a:lnTo>
                    <a:lnTo>
                      <a:pt x="93" y="57"/>
                    </a:lnTo>
                    <a:lnTo>
                      <a:pt x="84" y="56"/>
                    </a:lnTo>
                    <a:lnTo>
                      <a:pt x="79" y="5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2" name="Freeform 2661"/>
              <p:cNvSpPr>
                <a:spLocks/>
              </p:cNvSpPr>
              <p:nvPr/>
            </p:nvSpPr>
            <p:spPr bwMode="auto">
              <a:xfrm>
                <a:off x="11933" y="6168"/>
                <a:ext cx="151" cy="159"/>
              </a:xfrm>
              <a:custGeom>
                <a:avLst/>
                <a:gdLst>
                  <a:gd name="T0" fmla="+- 0 11989 11933"/>
                  <a:gd name="T1" fmla="*/ T0 w 151"/>
                  <a:gd name="T2" fmla="+- 0 6218 6168"/>
                  <a:gd name="T3" fmla="*/ 6218 h 159"/>
                  <a:gd name="T4" fmla="+- 0 11989 11933"/>
                  <a:gd name="T5" fmla="*/ T4 w 151"/>
                  <a:gd name="T6" fmla="+- 0 6219 6168"/>
                  <a:gd name="T7" fmla="*/ 6219 h 159"/>
                  <a:gd name="T8" fmla="+- 0 11990 11933"/>
                  <a:gd name="T9" fmla="*/ T8 w 151"/>
                  <a:gd name="T10" fmla="+- 0 6219 6168"/>
                  <a:gd name="T11" fmla="*/ 6219 h 159"/>
                  <a:gd name="T12" fmla="+- 0 11989 11933"/>
                  <a:gd name="T13" fmla="*/ T12 w 151"/>
                  <a:gd name="T14" fmla="+- 0 6218 6168"/>
                  <a:gd name="T15" fmla="*/ 6218 h 159"/>
                </a:gdLst>
                <a:ahLst/>
                <a:cxnLst>
                  <a:cxn ang="0">
                    <a:pos x="T1" y="T3"/>
                  </a:cxn>
                  <a:cxn ang="0">
                    <a:pos x="T5" y="T7"/>
                  </a:cxn>
                  <a:cxn ang="0">
                    <a:pos x="T9" y="T11"/>
                  </a:cxn>
                  <a:cxn ang="0">
                    <a:pos x="T13" y="T15"/>
                  </a:cxn>
                </a:cxnLst>
                <a:rect l="0" t="0" r="r" b="b"/>
                <a:pathLst>
                  <a:path w="151" h="159">
                    <a:moveTo>
                      <a:pt x="56" y="50"/>
                    </a:moveTo>
                    <a:lnTo>
                      <a:pt x="56" y="51"/>
                    </a:lnTo>
                    <a:lnTo>
                      <a:pt x="57" y="51"/>
                    </a:lnTo>
                    <a:lnTo>
                      <a:pt x="56" y="5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3" name="Freeform 2662"/>
              <p:cNvSpPr>
                <a:spLocks/>
              </p:cNvSpPr>
              <p:nvPr/>
            </p:nvSpPr>
            <p:spPr bwMode="auto">
              <a:xfrm>
                <a:off x="11933" y="6168"/>
                <a:ext cx="151" cy="159"/>
              </a:xfrm>
              <a:custGeom>
                <a:avLst/>
                <a:gdLst>
                  <a:gd name="T0" fmla="+- 0 11967 11933"/>
                  <a:gd name="T1" fmla="*/ T0 w 151"/>
                  <a:gd name="T2" fmla="+- 0 6168 6168"/>
                  <a:gd name="T3" fmla="*/ 6168 h 159"/>
                  <a:gd name="T4" fmla="+- 0 11962 11933"/>
                  <a:gd name="T5" fmla="*/ T4 w 151"/>
                  <a:gd name="T6" fmla="+- 0 6168 6168"/>
                  <a:gd name="T7" fmla="*/ 6168 h 159"/>
                  <a:gd name="T8" fmla="+- 0 11960 11933"/>
                  <a:gd name="T9" fmla="*/ T8 w 151"/>
                  <a:gd name="T10" fmla="+- 0 6172 6168"/>
                  <a:gd name="T11" fmla="*/ 6172 h 159"/>
                  <a:gd name="T12" fmla="+- 0 11966 11933"/>
                  <a:gd name="T13" fmla="*/ T12 w 151"/>
                  <a:gd name="T14" fmla="+- 0 6191 6168"/>
                  <a:gd name="T15" fmla="*/ 6191 h 159"/>
                  <a:gd name="T16" fmla="+- 0 11985 11933"/>
                  <a:gd name="T17" fmla="*/ T16 w 151"/>
                  <a:gd name="T18" fmla="+- 0 6202 6168"/>
                  <a:gd name="T19" fmla="*/ 6202 h 159"/>
                  <a:gd name="T20" fmla="+- 0 11989 11933"/>
                  <a:gd name="T21" fmla="*/ T20 w 151"/>
                  <a:gd name="T22" fmla="+- 0 6215 6168"/>
                  <a:gd name="T23" fmla="*/ 6215 h 159"/>
                  <a:gd name="T24" fmla="+- 0 11989 11933"/>
                  <a:gd name="T25" fmla="*/ T24 w 151"/>
                  <a:gd name="T26" fmla="+- 0 6218 6168"/>
                  <a:gd name="T27" fmla="*/ 6218 h 159"/>
                  <a:gd name="T28" fmla="+- 0 11998 11933"/>
                  <a:gd name="T29" fmla="*/ T28 w 151"/>
                  <a:gd name="T30" fmla="+- 0 6213 6168"/>
                  <a:gd name="T31" fmla="*/ 6213 h 159"/>
                  <a:gd name="T32" fmla="+- 0 11998 11933"/>
                  <a:gd name="T33" fmla="*/ T32 w 151"/>
                  <a:gd name="T34" fmla="+- 0 6193 6168"/>
                  <a:gd name="T35" fmla="*/ 6193 h 159"/>
                  <a:gd name="T36" fmla="+- 0 12004 11933"/>
                  <a:gd name="T37" fmla="*/ T36 w 151"/>
                  <a:gd name="T38" fmla="+- 0 6191 6168"/>
                  <a:gd name="T39" fmla="*/ 6191 h 159"/>
                  <a:gd name="T40" fmla="+- 0 11989 11933"/>
                  <a:gd name="T41" fmla="*/ T40 w 151"/>
                  <a:gd name="T42" fmla="+- 0 6183 6168"/>
                  <a:gd name="T43" fmla="*/ 6183 h 159"/>
                  <a:gd name="T44" fmla="+- 0 11983 11933"/>
                  <a:gd name="T45" fmla="*/ T44 w 151"/>
                  <a:gd name="T46" fmla="+- 0 6181 6168"/>
                  <a:gd name="T47" fmla="*/ 6181 h 159"/>
                  <a:gd name="T48" fmla="+- 0 11974 11933"/>
                  <a:gd name="T49" fmla="*/ T48 w 151"/>
                  <a:gd name="T50" fmla="+- 0 6173 6168"/>
                  <a:gd name="T51" fmla="*/ 6173 h 159"/>
                  <a:gd name="T52" fmla="+- 0 11970 11933"/>
                  <a:gd name="T53" fmla="*/ T52 w 151"/>
                  <a:gd name="T54" fmla="+- 0 6170 6168"/>
                  <a:gd name="T55" fmla="*/ 6170 h 159"/>
                  <a:gd name="T56" fmla="+- 0 11967 11933"/>
                  <a:gd name="T57" fmla="*/ T56 w 151"/>
                  <a:gd name="T58" fmla="+- 0 6168 6168"/>
                  <a:gd name="T59" fmla="*/ 6168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1" h="159">
                    <a:moveTo>
                      <a:pt x="34" y="0"/>
                    </a:moveTo>
                    <a:lnTo>
                      <a:pt x="29" y="0"/>
                    </a:lnTo>
                    <a:lnTo>
                      <a:pt x="27" y="4"/>
                    </a:lnTo>
                    <a:lnTo>
                      <a:pt x="33" y="23"/>
                    </a:lnTo>
                    <a:lnTo>
                      <a:pt x="52" y="34"/>
                    </a:lnTo>
                    <a:lnTo>
                      <a:pt x="56" y="47"/>
                    </a:lnTo>
                    <a:lnTo>
                      <a:pt x="56" y="50"/>
                    </a:lnTo>
                    <a:lnTo>
                      <a:pt x="65" y="45"/>
                    </a:lnTo>
                    <a:lnTo>
                      <a:pt x="65" y="25"/>
                    </a:lnTo>
                    <a:lnTo>
                      <a:pt x="71" y="23"/>
                    </a:lnTo>
                    <a:lnTo>
                      <a:pt x="56" y="15"/>
                    </a:lnTo>
                    <a:lnTo>
                      <a:pt x="50" y="13"/>
                    </a:lnTo>
                    <a:lnTo>
                      <a:pt x="41" y="5"/>
                    </a:lnTo>
                    <a:lnTo>
                      <a:pt x="37" y="2"/>
                    </a:lnTo>
                    <a:lnTo>
                      <a:pt x="34"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64" name="Freeform 2663"/>
              <p:cNvSpPr>
                <a:spLocks/>
              </p:cNvSpPr>
              <p:nvPr/>
            </p:nvSpPr>
            <p:spPr bwMode="auto">
              <a:xfrm>
                <a:off x="11933" y="6168"/>
                <a:ext cx="151" cy="159"/>
              </a:xfrm>
              <a:custGeom>
                <a:avLst/>
                <a:gdLst>
                  <a:gd name="T0" fmla="+- 0 11963 11933"/>
                  <a:gd name="T1" fmla="*/ T0 w 151"/>
                  <a:gd name="T2" fmla="+- 0 6189 6168"/>
                  <a:gd name="T3" fmla="*/ 6189 h 159"/>
                  <a:gd name="T4" fmla="+- 0 11966 11933"/>
                  <a:gd name="T5" fmla="*/ T4 w 151"/>
                  <a:gd name="T6" fmla="+- 0 6191 6168"/>
                  <a:gd name="T7" fmla="*/ 6191 h 159"/>
                  <a:gd name="T8" fmla="+- 0 11966 11933"/>
                  <a:gd name="T9" fmla="*/ T8 w 151"/>
                  <a:gd name="T10" fmla="+- 0 6191 6168"/>
                  <a:gd name="T11" fmla="*/ 6191 h 159"/>
                  <a:gd name="T12" fmla="+- 0 11963 11933"/>
                  <a:gd name="T13" fmla="*/ T12 w 151"/>
                  <a:gd name="T14" fmla="+- 0 6189 6168"/>
                  <a:gd name="T15" fmla="*/ 6189 h 159"/>
                </a:gdLst>
                <a:ahLst/>
                <a:cxnLst>
                  <a:cxn ang="0">
                    <a:pos x="T1" y="T3"/>
                  </a:cxn>
                  <a:cxn ang="0">
                    <a:pos x="T5" y="T7"/>
                  </a:cxn>
                  <a:cxn ang="0">
                    <a:pos x="T9" y="T11"/>
                  </a:cxn>
                  <a:cxn ang="0">
                    <a:pos x="T13" y="T15"/>
                  </a:cxn>
                </a:cxnLst>
                <a:rect l="0" t="0" r="r" b="b"/>
                <a:pathLst>
                  <a:path w="151" h="159">
                    <a:moveTo>
                      <a:pt x="30" y="21"/>
                    </a:moveTo>
                    <a:lnTo>
                      <a:pt x="33" y="23"/>
                    </a:lnTo>
                    <a:lnTo>
                      <a:pt x="30" y="2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3" name="Group 1032"/>
            <p:cNvGrpSpPr>
              <a:grpSpLocks/>
            </p:cNvGrpSpPr>
            <p:nvPr/>
          </p:nvGrpSpPr>
          <p:grpSpPr bwMode="auto">
            <a:xfrm>
              <a:off x="16310" y="5510"/>
              <a:ext cx="678" cy="198"/>
              <a:chOff x="11061" y="5510"/>
              <a:chExt cx="460" cy="198"/>
            </a:xfrm>
          </p:grpSpPr>
          <p:sp>
            <p:nvSpPr>
              <p:cNvPr id="2631" name="Freeform 2630"/>
              <p:cNvSpPr>
                <a:spLocks/>
              </p:cNvSpPr>
              <p:nvPr/>
            </p:nvSpPr>
            <p:spPr bwMode="auto">
              <a:xfrm>
                <a:off x="11061" y="5510"/>
                <a:ext cx="460" cy="198"/>
              </a:xfrm>
              <a:custGeom>
                <a:avLst/>
                <a:gdLst>
                  <a:gd name="T0" fmla="+- 0 11466 11061"/>
                  <a:gd name="T1" fmla="*/ T0 w 460"/>
                  <a:gd name="T2" fmla="+- 0 5649 5510"/>
                  <a:gd name="T3" fmla="*/ 5649 h 198"/>
                  <a:gd name="T4" fmla="+- 0 11405 11061"/>
                  <a:gd name="T5" fmla="*/ T4 w 460"/>
                  <a:gd name="T6" fmla="+- 0 5649 5510"/>
                  <a:gd name="T7" fmla="*/ 5649 h 198"/>
                  <a:gd name="T8" fmla="+- 0 11405 11061"/>
                  <a:gd name="T9" fmla="*/ T8 w 460"/>
                  <a:gd name="T10" fmla="+- 0 5653 5510"/>
                  <a:gd name="T11" fmla="*/ 5653 h 198"/>
                  <a:gd name="T12" fmla="+- 0 11426 11061"/>
                  <a:gd name="T13" fmla="*/ T12 w 460"/>
                  <a:gd name="T14" fmla="+- 0 5663 5510"/>
                  <a:gd name="T15" fmla="*/ 5663 h 198"/>
                  <a:gd name="T16" fmla="+- 0 11440 11061"/>
                  <a:gd name="T17" fmla="*/ T16 w 460"/>
                  <a:gd name="T18" fmla="+- 0 5671 5510"/>
                  <a:gd name="T19" fmla="*/ 5671 h 198"/>
                  <a:gd name="T20" fmla="+- 0 11504 11061"/>
                  <a:gd name="T21" fmla="*/ T20 w 460"/>
                  <a:gd name="T22" fmla="+- 0 5695 5510"/>
                  <a:gd name="T23" fmla="*/ 5695 h 198"/>
                  <a:gd name="T24" fmla="+- 0 11502 11061"/>
                  <a:gd name="T25" fmla="*/ T24 w 460"/>
                  <a:gd name="T26" fmla="+- 0 5698 5510"/>
                  <a:gd name="T27" fmla="*/ 5698 h 198"/>
                  <a:gd name="T28" fmla="+- 0 11509 11061"/>
                  <a:gd name="T29" fmla="*/ T28 w 460"/>
                  <a:gd name="T30" fmla="+- 0 5707 5510"/>
                  <a:gd name="T31" fmla="*/ 5707 h 198"/>
                  <a:gd name="T32" fmla="+- 0 11511 11061"/>
                  <a:gd name="T33" fmla="*/ T32 w 460"/>
                  <a:gd name="T34" fmla="+- 0 5708 5510"/>
                  <a:gd name="T35" fmla="*/ 5708 h 198"/>
                  <a:gd name="T36" fmla="+- 0 11517 11061"/>
                  <a:gd name="T37" fmla="*/ T36 w 460"/>
                  <a:gd name="T38" fmla="+- 0 5708 5510"/>
                  <a:gd name="T39" fmla="*/ 5708 h 198"/>
                  <a:gd name="T40" fmla="+- 0 11521 11061"/>
                  <a:gd name="T41" fmla="*/ T40 w 460"/>
                  <a:gd name="T42" fmla="+- 0 5703 5510"/>
                  <a:gd name="T43" fmla="*/ 5703 h 198"/>
                  <a:gd name="T44" fmla="+- 0 11516 11061"/>
                  <a:gd name="T45" fmla="*/ T44 w 460"/>
                  <a:gd name="T46" fmla="+- 0 5693 5510"/>
                  <a:gd name="T47" fmla="*/ 5693 h 198"/>
                  <a:gd name="T48" fmla="+- 0 11476 11061"/>
                  <a:gd name="T49" fmla="*/ T48 w 460"/>
                  <a:gd name="T50" fmla="+- 0 5677 5510"/>
                  <a:gd name="T51" fmla="*/ 5677 h 198"/>
                  <a:gd name="T52" fmla="+- 0 11486 11061"/>
                  <a:gd name="T53" fmla="*/ T52 w 460"/>
                  <a:gd name="T54" fmla="+- 0 5677 5510"/>
                  <a:gd name="T55" fmla="*/ 5677 h 198"/>
                  <a:gd name="T56" fmla="+- 0 11483 11061"/>
                  <a:gd name="T57" fmla="*/ T56 w 460"/>
                  <a:gd name="T58" fmla="+- 0 5665 5510"/>
                  <a:gd name="T59" fmla="*/ 5665 h 198"/>
                  <a:gd name="T60" fmla="+- 0 11487 11061"/>
                  <a:gd name="T61" fmla="*/ T60 w 460"/>
                  <a:gd name="T62" fmla="+- 0 5665 5510"/>
                  <a:gd name="T63" fmla="*/ 5665 h 198"/>
                  <a:gd name="T64" fmla="+- 0 11468 11061"/>
                  <a:gd name="T65" fmla="*/ T64 w 460"/>
                  <a:gd name="T66" fmla="+- 0 5652 5510"/>
                  <a:gd name="T67" fmla="*/ 5652 h 198"/>
                  <a:gd name="T68" fmla="+- 0 11466 11061"/>
                  <a:gd name="T69" fmla="*/ T68 w 460"/>
                  <a:gd name="T70" fmla="+- 0 5652 5510"/>
                  <a:gd name="T71" fmla="*/ 5652 h 198"/>
                  <a:gd name="T72" fmla="+- 0 11465 11061"/>
                  <a:gd name="T73" fmla="*/ T72 w 460"/>
                  <a:gd name="T74" fmla="+- 0 5650 5510"/>
                  <a:gd name="T75" fmla="*/ 5650 h 198"/>
                  <a:gd name="T76" fmla="+- 0 11466 11061"/>
                  <a:gd name="T77" fmla="*/ T76 w 460"/>
                  <a:gd name="T78" fmla="+- 0 5650 5510"/>
                  <a:gd name="T79" fmla="*/ 5650 h 198"/>
                  <a:gd name="T80" fmla="+- 0 11466 11061"/>
                  <a:gd name="T81" fmla="*/ T80 w 460"/>
                  <a:gd name="T82" fmla="+- 0 5649 5510"/>
                  <a:gd name="T83" fmla="*/ 564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0" h="198">
                    <a:moveTo>
                      <a:pt x="405" y="139"/>
                    </a:moveTo>
                    <a:lnTo>
                      <a:pt x="344" y="139"/>
                    </a:lnTo>
                    <a:lnTo>
                      <a:pt x="344" y="143"/>
                    </a:lnTo>
                    <a:lnTo>
                      <a:pt x="365" y="153"/>
                    </a:lnTo>
                    <a:lnTo>
                      <a:pt x="379" y="161"/>
                    </a:lnTo>
                    <a:lnTo>
                      <a:pt x="443" y="185"/>
                    </a:lnTo>
                    <a:lnTo>
                      <a:pt x="441" y="188"/>
                    </a:lnTo>
                    <a:lnTo>
                      <a:pt x="448" y="197"/>
                    </a:lnTo>
                    <a:lnTo>
                      <a:pt x="450" y="198"/>
                    </a:lnTo>
                    <a:lnTo>
                      <a:pt x="456" y="198"/>
                    </a:lnTo>
                    <a:lnTo>
                      <a:pt x="460" y="193"/>
                    </a:lnTo>
                    <a:lnTo>
                      <a:pt x="455" y="183"/>
                    </a:lnTo>
                    <a:lnTo>
                      <a:pt x="415" y="167"/>
                    </a:lnTo>
                    <a:lnTo>
                      <a:pt x="425" y="167"/>
                    </a:lnTo>
                    <a:lnTo>
                      <a:pt x="422" y="155"/>
                    </a:lnTo>
                    <a:lnTo>
                      <a:pt x="426" y="155"/>
                    </a:lnTo>
                    <a:lnTo>
                      <a:pt x="407" y="142"/>
                    </a:lnTo>
                    <a:lnTo>
                      <a:pt x="405" y="142"/>
                    </a:lnTo>
                    <a:lnTo>
                      <a:pt x="404" y="140"/>
                    </a:lnTo>
                    <a:lnTo>
                      <a:pt x="405" y="140"/>
                    </a:lnTo>
                    <a:lnTo>
                      <a:pt x="405" y="1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2" name="Freeform 2631"/>
              <p:cNvSpPr>
                <a:spLocks/>
              </p:cNvSpPr>
              <p:nvPr/>
            </p:nvSpPr>
            <p:spPr bwMode="auto">
              <a:xfrm>
                <a:off x="11061" y="5510"/>
                <a:ext cx="460" cy="198"/>
              </a:xfrm>
              <a:custGeom>
                <a:avLst/>
                <a:gdLst>
                  <a:gd name="T0" fmla="+- 0 11515 11061"/>
                  <a:gd name="T1" fmla="*/ T0 w 460"/>
                  <a:gd name="T2" fmla="+- 0 5690 5510"/>
                  <a:gd name="T3" fmla="*/ 5690 h 198"/>
                  <a:gd name="T4" fmla="+- 0 11516 11061"/>
                  <a:gd name="T5" fmla="*/ T4 w 460"/>
                  <a:gd name="T6" fmla="+- 0 5693 5510"/>
                  <a:gd name="T7" fmla="*/ 5693 h 198"/>
                  <a:gd name="T8" fmla="+- 0 11517 11061"/>
                  <a:gd name="T9" fmla="*/ T8 w 460"/>
                  <a:gd name="T10" fmla="+- 0 5693 5510"/>
                  <a:gd name="T11" fmla="*/ 5693 h 198"/>
                  <a:gd name="T12" fmla="+- 0 11515 11061"/>
                  <a:gd name="T13" fmla="*/ T12 w 460"/>
                  <a:gd name="T14" fmla="+- 0 5690 5510"/>
                  <a:gd name="T15" fmla="*/ 5690 h 198"/>
                </a:gdLst>
                <a:ahLst/>
                <a:cxnLst>
                  <a:cxn ang="0">
                    <a:pos x="T1" y="T3"/>
                  </a:cxn>
                  <a:cxn ang="0">
                    <a:pos x="T5" y="T7"/>
                  </a:cxn>
                  <a:cxn ang="0">
                    <a:pos x="T9" y="T11"/>
                  </a:cxn>
                  <a:cxn ang="0">
                    <a:pos x="T13" y="T15"/>
                  </a:cxn>
                </a:cxnLst>
                <a:rect l="0" t="0" r="r" b="b"/>
                <a:pathLst>
                  <a:path w="460" h="198">
                    <a:moveTo>
                      <a:pt x="454" y="180"/>
                    </a:moveTo>
                    <a:lnTo>
                      <a:pt x="455" y="183"/>
                    </a:lnTo>
                    <a:lnTo>
                      <a:pt x="456" y="183"/>
                    </a:lnTo>
                    <a:lnTo>
                      <a:pt x="454" y="18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3" name="Freeform 2632"/>
              <p:cNvSpPr>
                <a:spLocks/>
              </p:cNvSpPr>
              <p:nvPr/>
            </p:nvSpPr>
            <p:spPr bwMode="auto">
              <a:xfrm>
                <a:off x="11061" y="5510"/>
                <a:ext cx="460" cy="198"/>
              </a:xfrm>
              <a:custGeom>
                <a:avLst/>
                <a:gdLst>
                  <a:gd name="T0" fmla="+- 0 11486 11061"/>
                  <a:gd name="T1" fmla="*/ T0 w 460"/>
                  <a:gd name="T2" fmla="+- 0 5677 5510"/>
                  <a:gd name="T3" fmla="*/ 5677 h 198"/>
                  <a:gd name="T4" fmla="+- 0 11476 11061"/>
                  <a:gd name="T5" fmla="*/ T4 w 460"/>
                  <a:gd name="T6" fmla="+- 0 5677 5510"/>
                  <a:gd name="T7" fmla="*/ 5677 h 198"/>
                  <a:gd name="T8" fmla="+- 0 11487 11061"/>
                  <a:gd name="T9" fmla="*/ T8 w 460"/>
                  <a:gd name="T10" fmla="+- 0 5681 5510"/>
                  <a:gd name="T11" fmla="*/ 5681 h 198"/>
                  <a:gd name="T12" fmla="+- 0 11486 11061"/>
                  <a:gd name="T13" fmla="*/ T12 w 460"/>
                  <a:gd name="T14" fmla="+- 0 5677 5510"/>
                  <a:gd name="T15" fmla="*/ 5677 h 198"/>
                </a:gdLst>
                <a:ahLst/>
                <a:cxnLst>
                  <a:cxn ang="0">
                    <a:pos x="T1" y="T3"/>
                  </a:cxn>
                  <a:cxn ang="0">
                    <a:pos x="T5" y="T7"/>
                  </a:cxn>
                  <a:cxn ang="0">
                    <a:pos x="T9" y="T11"/>
                  </a:cxn>
                  <a:cxn ang="0">
                    <a:pos x="T13" y="T15"/>
                  </a:cxn>
                </a:cxnLst>
                <a:rect l="0" t="0" r="r" b="b"/>
                <a:pathLst>
                  <a:path w="460" h="198">
                    <a:moveTo>
                      <a:pt x="425" y="167"/>
                    </a:moveTo>
                    <a:lnTo>
                      <a:pt x="415" y="167"/>
                    </a:lnTo>
                    <a:lnTo>
                      <a:pt x="426" y="171"/>
                    </a:lnTo>
                    <a:lnTo>
                      <a:pt x="425" y="1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4" name="Freeform 2633"/>
              <p:cNvSpPr>
                <a:spLocks/>
              </p:cNvSpPr>
              <p:nvPr/>
            </p:nvSpPr>
            <p:spPr bwMode="auto">
              <a:xfrm>
                <a:off x="11061" y="5510"/>
                <a:ext cx="460" cy="198"/>
              </a:xfrm>
              <a:custGeom>
                <a:avLst/>
                <a:gdLst>
                  <a:gd name="T0" fmla="+- 0 11366 11061"/>
                  <a:gd name="T1" fmla="*/ T0 w 460"/>
                  <a:gd name="T2" fmla="+- 0 5657 5510"/>
                  <a:gd name="T3" fmla="*/ 5657 h 198"/>
                  <a:gd name="T4" fmla="+- 0 11270 11061"/>
                  <a:gd name="T5" fmla="*/ T4 w 460"/>
                  <a:gd name="T6" fmla="+- 0 5657 5510"/>
                  <a:gd name="T7" fmla="*/ 5657 h 198"/>
                  <a:gd name="T8" fmla="+- 0 11276 11061"/>
                  <a:gd name="T9" fmla="*/ T8 w 460"/>
                  <a:gd name="T10" fmla="+- 0 5661 5510"/>
                  <a:gd name="T11" fmla="*/ 5661 h 198"/>
                  <a:gd name="T12" fmla="+- 0 11305 11061"/>
                  <a:gd name="T13" fmla="*/ T12 w 460"/>
                  <a:gd name="T14" fmla="+- 0 5665 5510"/>
                  <a:gd name="T15" fmla="*/ 5665 h 198"/>
                  <a:gd name="T16" fmla="+- 0 11299 11061"/>
                  <a:gd name="T17" fmla="*/ T16 w 460"/>
                  <a:gd name="T18" fmla="+- 0 5668 5510"/>
                  <a:gd name="T19" fmla="*/ 5668 h 198"/>
                  <a:gd name="T20" fmla="+- 0 11303 11061"/>
                  <a:gd name="T21" fmla="*/ T20 w 460"/>
                  <a:gd name="T22" fmla="+- 0 5673 5510"/>
                  <a:gd name="T23" fmla="*/ 5673 h 198"/>
                  <a:gd name="T24" fmla="+- 0 11307 11061"/>
                  <a:gd name="T25" fmla="*/ T24 w 460"/>
                  <a:gd name="T26" fmla="+- 0 5678 5510"/>
                  <a:gd name="T27" fmla="*/ 5678 h 198"/>
                  <a:gd name="T28" fmla="+- 0 11310 11061"/>
                  <a:gd name="T29" fmla="*/ T28 w 460"/>
                  <a:gd name="T30" fmla="+- 0 5680 5510"/>
                  <a:gd name="T31" fmla="*/ 5680 h 198"/>
                  <a:gd name="T32" fmla="+- 0 11330 11061"/>
                  <a:gd name="T33" fmla="*/ T32 w 460"/>
                  <a:gd name="T34" fmla="+- 0 5680 5510"/>
                  <a:gd name="T35" fmla="*/ 5680 h 198"/>
                  <a:gd name="T36" fmla="+- 0 11334 11061"/>
                  <a:gd name="T37" fmla="*/ T36 w 460"/>
                  <a:gd name="T38" fmla="+- 0 5680 5510"/>
                  <a:gd name="T39" fmla="*/ 5680 h 198"/>
                  <a:gd name="T40" fmla="+- 0 11341 11061"/>
                  <a:gd name="T41" fmla="*/ T40 w 460"/>
                  <a:gd name="T42" fmla="+- 0 5680 5510"/>
                  <a:gd name="T43" fmla="*/ 5680 h 198"/>
                  <a:gd name="T44" fmla="+- 0 11345 11061"/>
                  <a:gd name="T45" fmla="*/ T44 w 460"/>
                  <a:gd name="T46" fmla="+- 0 5680 5510"/>
                  <a:gd name="T47" fmla="*/ 5680 h 198"/>
                  <a:gd name="T48" fmla="+- 0 11359 11061"/>
                  <a:gd name="T49" fmla="*/ T48 w 460"/>
                  <a:gd name="T50" fmla="+- 0 5676 5510"/>
                  <a:gd name="T51" fmla="*/ 5676 h 198"/>
                  <a:gd name="T52" fmla="+- 0 11355 11061"/>
                  <a:gd name="T53" fmla="*/ T52 w 460"/>
                  <a:gd name="T54" fmla="+- 0 5671 5510"/>
                  <a:gd name="T55" fmla="*/ 5671 h 198"/>
                  <a:gd name="T56" fmla="+- 0 11349 11061"/>
                  <a:gd name="T57" fmla="*/ T56 w 460"/>
                  <a:gd name="T58" fmla="+- 0 5664 5510"/>
                  <a:gd name="T59" fmla="*/ 5664 h 198"/>
                  <a:gd name="T60" fmla="+- 0 11362 11061"/>
                  <a:gd name="T61" fmla="*/ T60 w 460"/>
                  <a:gd name="T62" fmla="+- 0 5664 5510"/>
                  <a:gd name="T63" fmla="*/ 5664 h 198"/>
                  <a:gd name="T64" fmla="+- 0 11366 11061"/>
                  <a:gd name="T65" fmla="*/ T64 w 460"/>
                  <a:gd name="T66" fmla="+- 0 5657 5510"/>
                  <a:gd name="T67" fmla="*/ 5657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0" h="198">
                    <a:moveTo>
                      <a:pt x="305" y="147"/>
                    </a:moveTo>
                    <a:lnTo>
                      <a:pt x="209" y="147"/>
                    </a:lnTo>
                    <a:lnTo>
                      <a:pt x="215" y="151"/>
                    </a:lnTo>
                    <a:lnTo>
                      <a:pt x="244" y="155"/>
                    </a:lnTo>
                    <a:lnTo>
                      <a:pt x="238" y="158"/>
                    </a:lnTo>
                    <a:lnTo>
                      <a:pt x="242" y="163"/>
                    </a:lnTo>
                    <a:lnTo>
                      <a:pt x="246" y="168"/>
                    </a:lnTo>
                    <a:lnTo>
                      <a:pt x="249" y="170"/>
                    </a:lnTo>
                    <a:lnTo>
                      <a:pt x="269" y="170"/>
                    </a:lnTo>
                    <a:lnTo>
                      <a:pt x="273" y="170"/>
                    </a:lnTo>
                    <a:lnTo>
                      <a:pt x="280" y="170"/>
                    </a:lnTo>
                    <a:lnTo>
                      <a:pt x="284" y="170"/>
                    </a:lnTo>
                    <a:lnTo>
                      <a:pt x="298" y="166"/>
                    </a:lnTo>
                    <a:lnTo>
                      <a:pt x="294" y="161"/>
                    </a:lnTo>
                    <a:lnTo>
                      <a:pt x="288" y="154"/>
                    </a:lnTo>
                    <a:lnTo>
                      <a:pt x="301" y="154"/>
                    </a:lnTo>
                    <a:lnTo>
                      <a:pt x="305" y="14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5" name="Freeform 2634"/>
              <p:cNvSpPr>
                <a:spLocks/>
              </p:cNvSpPr>
              <p:nvPr/>
            </p:nvSpPr>
            <p:spPr bwMode="auto">
              <a:xfrm>
                <a:off x="11061" y="5510"/>
                <a:ext cx="460" cy="198"/>
              </a:xfrm>
              <a:custGeom>
                <a:avLst/>
                <a:gdLst>
                  <a:gd name="T0" fmla="+- 0 11362 11061"/>
                  <a:gd name="T1" fmla="*/ T0 w 460"/>
                  <a:gd name="T2" fmla="+- 0 5664 5510"/>
                  <a:gd name="T3" fmla="*/ 5664 h 198"/>
                  <a:gd name="T4" fmla="+- 0 11349 11061"/>
                  <a:gd name="T5" fmla="*/ T4 w 460"/>
                  <a:gd name="T6" fmla="+- 0 5664 5510"/>
                  <a:gd name="T7" fmla="*/ 5664 h 198"/>
                  <a:gd name="T8" fmla="+- 0 11352 11061"/>
                  <a:gd name="T9" fmla="*/ T8 w 460"/>
                  <a:gd name="T10" fmla="+- 0 5665 5510"/>
                  <a:gd name="T11" fmla="*/ 5665 h 198"/>
                  <a:gd name="T12" fmla="+- 0 11359 11061"/>
                  <a:gd name="T13" fmla="*/ T12 w 460"/>
                  <a:gd name="T14" fmla="+- 0 5665 5510"/>
                  <a:gd name="T15" fmla="*/ 5665 h 198"/>
                  <a:gd name="T16" fmla="+- 0 11362 11061"/>
                  <a:gd name="T17" fmla="*/ T16 w 460"/>
                  <a:gd name="T18" fmla="+- 0 5664 5510"/>
                  <a:gd name="T19" fmla="*/ 5664 h 198"/>
                </a:gdLst>
                <a:ahLst/>
                <a:cxnLst>
                  <a:cxn ang="0">
                    <a:pos x="T1" y="T3"/>
                  </a:cxn>
                  <a:cxn ang="0">
                    <a:pos x="T5" y="T7"/>
                  </a:cxn>
                  <a:cxn ang="0">
                    <a:pos x="T9" y="T11"/>
                  </a:cxn>
                  <a:cxn ang="0">
                    <a:pos x="T13" y="T15"/>
                  </a:cxn>
                  <a:cxn ang="0">
                    <a:pos x="T17" y="T19"/>
                  </a:cxn>
                </a:cxnLst>
                <a:rect l="0" t="0" r="r" b="b"/>
                <a:pathLst>
                  <a:path w="460" h="198">
                    <a:moveTo>
                      <a:pt x="301" y="154"/>
                    </a:moveTo>
                    <a:lnTo>
                      <a:pt x="288" y="154"/>
                    </a:lnTo>
                    <a:lnTo>
                      <a:pt x="291" y="155"/>
                    </a:lnTo>
                    <a:lnTo>
                      <a:pt x="298" y="155"/>
                    </a:lnTo>
                    <a:lnTo>
                      <a:pt x="301" y="15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6" name="Freeform 2635"/>
              <p:cNvSpPr>
                <a:spLocks/>
              </p:cNvSpPr>
              <p:nvPr/>
            </p:nvSpPr>
            <p:spPr bwMode="auto">
              <a:xfrm>
                <a:off x="11061" y="5510"/>
                <a:ext cx="460" cy="198"/>
              </a:xfrm>
              <a:custGeom>
                <a:avLst/>
                <a:gdLst>
                  <a:gd name="T0" fmla="+- 0 11244 11061"/>
                  <a:gd name="T1" fmla="*/ T0 w 460"/>
                  <a:gd name="T2" fmla="+- 0 5639 5510"/>
                  <a:gd name="T3" fmla="*/ 5639 h 198"/>
                  <a:gd name="T4" fmla="+- 0 11244 11061"/>
                  <a:gd name="T5" fmla="*/ T4 w 460"/>
                  <a:gd name="T6" fmla="+- 0 5639 5510"/>
                  <a:gd name="T7" fmla="*/ 5639 h 198"/>
                  <a:gd name="T8" fmla="+- 0 11244 11061"/>
                  <a:gd name="T9" fmla="*/ T8 w 460"/>
                  <a:gd name="T10" fmla="+- 0 5640 5510"/>
                  <a:gd name="T11" fmla="*/ 5640 h 198"/>
                  <a:gd name="T12" fmla="+- 0 11240 11061"/>
                  <a:gd name="T13" fmla="*/ T12 w 460"/>
                  <a:gd name="T14" fmla="+- 0 5647 5510"/>
                  <a:gd name="T15" fmla="*/ 5647 h 198"/>
                  <a:gd name="T16" fmla="+- 0 11240 11061"/>
                  <a:gd name="T17" fmla="*/ T16 w 460"/>
                  <a:gd name="T18" fmla="+- 0 5651 5510"/>
                  <a:gd name="T19" fmla="*/ 5651 h 198"/>
                  <a:gd name="T20" fmla="+- 0 11228 11061"/>
                  <a:gd name="T21" fmla="*/ T20 w 460"/>
                  <a:gd name="T22" fmla="+- 0 5659 5510"/>
                  <a:gd name="T23" fmla="*/ 5659 h 198"/>
                  <a:gd name="T24" fmla="+- 0 11234 11061"/>
                  <a:gd name="T25" fmla="*/ T24 w 460"/>
                  <a:gd name="T26" fmla="+- 0 5661 5510"/>
                  <a:gd name="T27" fmla="*/ 5661 h 198"/>
                  <a:gd name="T28" fmla="+- 0 11242 11061"/>
                  <a:gd name="T29" fmla="*/ T28 w 460"/>
                  <a:gd name="T30" fmla="+- 0 5661 5510"/>
                  <a:gd name="T31" fmla="*/ 5661 h 198"/>
                  <a:gd name="T32" fmla="+- 0 11243 11061"/>
                  <a:gd name="T33" fmla="*/ T32 w 460"/>
                  <a:gd name="T34" fmla="+- 0 5646 5510"/>
                  <a:gd name="T35" fmla="*/ 5646 h 198"/>
                  <a:gd name="T36" fmla="+- 0 11244 11061"/>
                  <a:gd name="T37" fmla="*/ T36 w 460"/>
                  <a:gd name="T38" fmla="+- 0 5639 5510"/>
                  <a:gd name="T39" fmla="*/ 563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0" h="198">
                    <a:moveTo>
                      <a:pt x="183" y="129"/>
                    </a:moveTo>
                    <a:lnTo>
                      <a:pt x="183" y="129"/>
                    </a:lnTo>
                    <a:lnTo>
                      <a:pt x="183" y="130"/>
                    </a:lnTo>
                    <a:lnTo>
                      <a:pt x="179" y="137"/>
                    </a:lnTo>
                    <a:lnTo>
                      <a:pt x="179" y="141"/>
                    </a:lnTo>
                    <a:lnTo>
                      <a:pt x="167" y="149"/>
                    </a:lnTo>
                    <a:lnTo>
                      <a:pt x="173" y="151"/>
                    </a:lnTo>
                    <a:lnTo>
                      <a:pt x="181" y="151"/>
                    </a:lnTo>
                    <a:lnTo>
                      <a:pt x="182" y="136"/>
                    </a:lnTo>
                    <a:lnTo>
                      <a:pt x="183" y="12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7" name="Freeform 2636"/>
              <p:cNvSpPr>
                <a:spLocks/>
              </p:cNvSpPr>
              <p:nvPr/>
            </p:nvSpPr>
            <p:spPr bwMode="auto">
              <a:xfrm>
                <a:off x="11061" y="5510"/>
                <a:ext cx="460" cy="198"/>
              </a:xfrm>
              <a:custGeom>
                <a:avLst/>
                <a:gdLst>
                  <a:gd name="T0" fmla="+- 0 11260 11061"/>
                  <a:gd name="T1" fmla="*/ T0 w 460"/>
                  <a:gd name="T2" fmla="+- 0 5538 5510"/>
                  <a:gd name="T3" fmla="*/ 5538 h 198"/>
                  <a:gd name="T4" fmla="+- 0 11257 11061"/>
                  <a:gd name="T5" fmla="*/ T4 w 460"/>
                  <a:gd name="T6" fmla="+- 0 5599 5510"/>
                  <a:gd name="T7" fmla="*/ 5599 h 198"/>
                  <a:gd name="T8" fmla="+- 0 11252 11061"/>
                  <a:gd name="T9" fmla="*/ T8 w 460"/>
                  <a:gd name="T10" fmla="+- 0 5658 5510"/>
                  <a:gd name="T11" fmla="*/ 5658 h 198"/>
                  <a:gd name="T12" fmla="+- 0 11253 11061"/>
                  <a:gd name="T13" fmla="*/ T12 w 460"/>
                  <a:gd name="T14" fmla="+- 0 5659 5510"/>
                  <a:gd name="T15" fmla="*/ 5659 h 198"/>
                  <a:gd name="T16" fmla="+- 0 11254 11061"/>
                  <a:gd name="T17" fmla="*/ T16 w 460"/>
                  <a:gd name="T18" fmla="+- 0 5659 5510"/>
                  <a:gd name="T19" fmla="*/ 5659 h 198"/>
                  <a:gd name="T20" fmla="+- 0 11258 11061"/>
                  <a:gd name="T21" fmla="*/ T20 w 460"/>
                  <a:gd name="T22" fmla="+- 0 5658 5510"/>
                  <a:gd name="T23" fmla="*/ 5658 h 198"/>
                  <a:gd name="T24" fmla="+- 0 11261 11061"/>
                  <a:gd name="T25" fmla="*/ T24 w 460"/>
                  <a:gd name="T26" fmla="+- 0 5657 5510"/>
                  <a:gd name="T27" fmla="*/ 5657 h 198"/>
                  <a:gd name="T28" fmla="+- 0 11366 11061"/>
                  <a:gd name="T29" fmla="*/ T28 w 460"/>
                  <a:gd name="T30" fmla="+- 0 5657 5510"/>
                  <a:gd name="T31" fmla="*/ 5657 h 198"/>
                  <a:gd name="T32" fmla="+- 0 11368 11061"/>
                  <a:gd name="T33" fmla="*/ T32 w 460"/>
                  <a:gd name="T34" fmla="+- 0 5652 5510"/>
                  <a:gd name="T35" fmla="*/ 5652 h 198"/>
                  <a:gd name="T36" fmla="+- 0 11374 11061"/>
                  <a:gd name="T37" fmla="*/ T36 w 460"/>
                  <a:gd name="T38" fmla="+- 0 5652 5510"/>
                  <a:gd name="T39" fmla="*/ 5652 h 198"/>
                  <a:gd name="T40" fmla="+- 0 11394 11061"/>
                  <a:gd name="T41" fmla="*/ T40 w 460"/>
                  <a:gd name="T42" fmla="+- 0 5649 5510"/>
                  <a:gd name="T43" fmla="*/ 5649 h 198"/>
                  <a:gd name="T44" fmla="+- 0 11397 11061"/>
                  <a:gd name="T45" fmla="*/ T44 w 460"/>
                  <a:gd name="T46" fmla="+- 0 5649 5510"/>
                  <a:gd name="T47" fmla="*/ 5649 h 198"/>
                  <a:gd name="T48" fmla="+- 0 11466 11061"/>
                  <a:gd name="T49" fmla="*/ T48 w 460"/>
                  <a:gd name="T50" fmla="+- 0 5649 5510"/>
                  <a:gd name="T51" fmla="*/ 5649 h 198"/>
                  <a:gd name="T52" fmla="+- 0 11466 11061"/>
                  <a:gd name="T53" fmla="*/ T52 w 460"/>
                  <a:gd name="T54" fmla="+- 0 5629 5510"/>
                  <a:gd name="T55" fmla="*/ 5629 h 198"/>
                  <a:gd name="T56" fmla="+- 0 11467 11061"/>
                  <a:gd name="T57" fmla="*/ T56 w 460"/>
                  <a:gd name="T58" fmla="+- 0 5629 5510"/>
                  <a:gd name="T59" fmla="*/ 5629 h 198"/>
                  <a:gd name="T60" fmla="+- 0 11461 11061"/>
                  <a:gd name="T61" fmla="*/ T60 w 460"/>
                  <a:gd name="T62" fmla="+- 0 5620 5510"/>
                  <a:gd name="T63" fmla="*/ 5620 h 198"/>
                  <a:gd name="T64" fmla="+- 0 11449 11061"/>
                  <a:gd name="T65" fmla="*/ T64 w 460"/>
                  <a:gd name="T66" fmla="+- 0 5613 5510"/>
                  <a:gd name="T67" fmla="*/ 5613 h 198"/>
                  <a:gd name="T68" fmla="+- 0 11431 11061"/>
                  <a:gd name="T69" fmla="*/ T68 w 460"/>
                  <a:gd name="T70" fmla="+- 0 5608 5510"/>
                  <a:gd name="T71" fmla="*/ 5608 h 198"/>
                  <a:gd name="T72" fmla="+- 0 11416 11061"/>
                  <a:gd name="T73" fmla="*/ T72 w 460"/>
                  <a:gd name="T74" fmla="+- 0 5597 5510"/>
                  <a:gd name="T75" fmla="*/ 5597 h 198"/>
                  <a:gd name="T76" fmla="+- 0 11415 11061"/>
                  <a:gd name="T77" fmla="*/ T76 w 460"/>
                  <a:gd name="T78" fmla="+- 0 5591 5510"/>
                  <a:gd name="T79" fmla="*/ 5591 h 198"/>
                  <a:gd name="T80" fmla="+- 0 11412 11061"/>
                  <a:gd name="T81" fmla="*/ T80 w 460"/>
                  <a:gd name="T82" fmla="+- 0 5580 5510"/>
                  <a:gd name="T83" fmla="*/ 5580 h 198"/>
                  <a:gd name="T84" fmla="+- 0 11405 11061"/>
                  <a:gd name="T85" fmla="*/ T84 w 460"/>
                  <a:gd name="T86" fmla="+- 0 5580 5510"/>
                  <a:gd name="T87" fmla="*/ 5580 h 198"/>
                  <a:gd name="T88" fmla="+- 0 11392 11061"/>
                  <a:gd name="T89" fmla="*/ T88 w 460"/>
                  <a:gd name="T90" fmla="+- 0 5575 5510"/>
                  <a:gd name="T91" fmla="*/ 5575 h 198"/>
                  <a:gd name="T92" fmla="+- 0 11375 11061"/>
                  <a:gd name="T93" fmla="*/ T92 w 460"/>
                  <a:gd name="T94" fmla="+- 0 5569 5510"/>
                  <a:gd name="T95" fmla="*/ 5569 h 198"/>
                  <a:gd name="T96" fmla="+- 0 11355 11061"/>
                  <a:gd name="T97" fmla="*/ T96 w 460"/>
                  <a:gd name="T98" fmla="+- 0 5564 5510"/>
                  <a:gd name="T99" fmla="*/ 5564 h 198"/>
                  <a:gd name="T100" fmla="+- 0 11334 11061"/>
                  <a:gd name="T101" fmla="*/ T100 w 460"/>
                  <a:gd name="T102" fmla="+- 0 5559 5510"/>
                  <a:gd name="T103" fmla="*/ 5559 h 198"/>
                  <a:gd name="T104" fmla="+- 0 11323 11061"/>
                  <a:gd name="T105" fmla="*/ T104 w 460"/>
                  <a:gd name="T106" fmla="+- 0 5553 5510"/>
                  <a:gd name="T107" fmla="*/ 5553 h 198"/>
                  <a:gd name="T108" fmla="+- 0 11319 11061"/>
                  <a:gd name="T109" fmla="*/ T108 w 460"/>
                  <a:gd name="T110" fmla="+- 0 5552 5510"/>
                  <a:gd name="T111" fmla="*/ 5552 h 198"/>
                  <a:gd name="T112" fmla="+- 0 11295 11061"/>
                  <a:gd name="T113" fmla="*/ T112 w 460"/>
                  <a:gd name="T114" fmla="+- 0 5552 5510"/>
                  <a:gd name="T115" fmla="*/ 5552 h 198"/>
                  <a:gd name="T116" fmla="+- 0 11264 11061"/>
                  <a:gd name="T117" fmla="*/ T116 w 460"/>
                  <a:gd name="T118" fmla="+- 0 5541 5510"/>
                  <a:gd name="T119" fmla="*/ 5541 h 198"/>
                  <a:gd name="T120" fmla="+- 0 11264 11061"/>
                  <a:gd name="T121" fmla="*/ T120 w 460"/>
                  <a:gd name="T122" fmla="+- 0 5539 5510"/>
                  <a:gd name="T123" fmla="*/ 5539 h 198"/>
                  <a:gd name="T124" fmla="+- 0 11260 11061"/>
                  <a:gd name="T125" fmla="*/ T124 w 460"/>
                  <a:gd name="T126" fmla="+- 0 5538 5510"/>
                  <a:gd name="T127" fmla="*/ 5538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60" h="198">
                    <a:moveTo>
                      <a:pt x="199" y="28"/>
                    </a:moveTo>
                    <a:lnTo>
                      <a:pt x="196" y="89"/>
                    </a:lnTo>
                    <a:lnTo>
                      <a:pt x="191" y="148"/>
                    </a:lnTo>
                    <a:lnTo>
                      <a:pt x="192" y="149"/>
                    </a:lnTo>
                    <a:lnTo>
                      <a:pt x="193" y="149"/>
                    </a:lnTo>
                    <a:lnTo>
                      <a:pt x="197" y="148"/>
                    </a:lnTo>
                    <a:lnTo>
                      <a:pt x="200" y="147"/>
                    </a:lnTo>
                    <a:lnTo>
                      <a:pt x="305" y="147"/>
                    </a:lnTo>
                    <a:lnTo>
                      <a:pt x="307" y="142"/>
                    </a:lnTo>
                    <a:lnTo>
                      <a:pt x="313" y="142"/>
                    </a:lnTo>
                    <a:lnTo>
                      <a:pt x="333" y="139"/>
                    </a:lnTo>
                    <a:lnTo>
                      <a:pt x="336" y="139"/>
                    </a:lnTo>
                    <a:lnTo>
                      <a:pt x="405" y="139"/>
                    </a:lnTo>
                    <a:lnTo>
                      <a:pt x="405" y="119"/>
                    </a:lnTo>
                    <a:lnTo>
                      <a:pt x="406" y="119"/>
                    </a:lnTo>
                    <a:lnTo>
                      <a:pt x="400" y="110"/>
                    </a:lnTo>
                    <a:lnTo>
                      <a:pt x="388" y="103"/>
                    </a:lnTo>
                    <a:lnTo>
                      <a:pt x="370" y="98"/>
                    </a:lnTo>
                    <a:lnTo>
                      <a:pt x="355" y="87"/>
                    </a:lnTo>
                    <a:lnTo>
                      <a:pt x="354" y="81"/>
                    </a:lnTo>
                    <a:lnTo>
                      <a:pt x="351" y="70"/>
                    </a:lnTo>
                    <a:lnTo>
                      <a:pt x="344" y="70"/>
                    </a:lnTo>
                    <a:lnTo>
                      <a:pt x="331" y="65"/>
                    </a:lnTo>
                    <a:lnTo>
                      <a:pt x="314" y="59"/>
                    </a:lnTo>
                    <a:lnTo>
                      <a:pt x="294" y="54"/>
                    </a:lnTo>
                    <a:lnTo>
                      <a:pt x="273" y="49"/>
                    </a:lnTo>
                    <a:lnTo>
                      <a:pt x="262" y="43"/>
                    </a:lnTo>
                    <a:lnTo>
                      <a:pt x="258" y="42"/>
                    </a:lnTo>
                    <a:lnTo>
                      <a:pt x="234" y="42"/>
                    </a:lnTo>
                    <a:lnTo>
                      <a:pt x="203" y="31"/>
                    </a:lnTo>
                    <a:lnTo>
                      <a:pt x="203" y="29"/>
                    </a:lnTo>
                    <a:lnTo>
                      <a:pt x="199" y="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8" name="Freeform 2637"/>
              <p:cNvSpPr>
                <a:spLocks/>
              </p:cNvSpPr>
              <p:nvPr/>
            </p:nvSpPr>
            <p:spPr bwMode="auto">
              <a:xfrm>
                <a:off x="11061" y="5510"/>
                <a:ext cx="460" cy="198"/>
              </a:xfrm>
              <a:custGeom>
                <a:avLst/>
                <a:gdLst>
                  <a:gd name="T0" fmla="+- 0 11465 11061"/>
                  <a:gd name="T1" fmla="*/ T0 w 460"/>
                  <a:gd name="T2" fmla="+- 0 5650 5510"/>
                  <a:gd name="T3" fmla="*/ 5650 h 198"/>
                  <a:gd name="T4" fmla="+- 0 11466 11061"/>
                  <a:gd name="T5" fmla="*/ T4 w 460"/>
                  <a:gd name="T6" fmla="+- 0 5652 5510"/>
                  <a:gd name="T7" fmla="*/ 5652 h 198"/>
                  <a:gd name="T8" fmla="+- 0 11466 11061"/>
                  <a:gd name="T9" fmla="*/ T8 w 460"/>
                  <a:gd name="T10" fmla="+- 0 5651 5510"/>
                  <a:gd name="T11" fmla="*/ 5651 h 198"/>
                  <a:gd name="T12" fmla="+- 0 11465 11061"/>
                  <a:gd name="T13" fmla="*/ T12 w 460"/>
                  <a:gd name="T14" fmla="+- 0 5650 5510"/>
                  <a:gd name="T15" fmla="*/ 5650 h 198"/>
                </a:gdLst>
                <a:ahLst/>
                <a:cxnLst>
                  <a:cxn ang="0">
                    <a:pos x="T1" y="T3"/>
                  </a:cxn>
                  <a:cxn ang="0">
                    <a:pos x="T5" y="T7"/>
                  </a:cxn>
                  <a:cxn ang="0">
                    <a:pos x="T9" y="T11"/>
                  </a:cxn>
                  <a:cxn ang="0">
                    <a:pos x="T13" y="T15"/>
                  </a:cxn>
                </a:cxnLst>
                <a:rect l="0" t="0" r="r" b="b"/>
                <a:pathLst>
                  <a:path w="460" h="198">
                    <a:moveTo>
                      <a:pt x="404" y="140"/>
                    </a:moveTo>
                    <a:lnTo>
                      <a:pt x="405" y="142"/>
                    </a:lnTo>
                    <a:lnTo>
                      <a:pt x="405" y="141"/>
                    </a:lnTo>
                    <a:lnTo>
                      <a:pt x="404"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9" name="Freeform 2638"/>
              <p:cNvSpPr>
                <a:spLocks/>
              </p:cNvSpPr>
              <p:nvPr/>
            </p:nvSpPr>
            <p:spPr bwMode="auto">
              <a:xfrm>
                <a:off x="11061" y="5510"/>
                <a:ext cx="460" cy="198"/>
              </a:xfrm>
              <a:custGeom>
                <a:avLst/>
                <a:gdLst>
                  <a:gd name="T0" fmla="+- 0 11466 11061"/>
                  <a:gd name="T1" fmla="*/ T0 w 460"/>
                  <a:gd name="T2" fmla="+- 0 5651 5510"/>
                  <a:gd name="T3" fmla="*/ 5651 h 198"/>
                  <a:gd name="T4" fmla="+- 0 11466 11061"/>
                  <a:gd name="T5" fmla="*/ T4 w 460"/>
                  <a:gd name="T6" fmla="+- 0 5652 5510"/>
                  <a:gd name="T7" fmla="*/ 5652 h 198"/>
                  <a:gd name="T8" fmla="+- 0 11468 11061"/>
                  <a:gd name="T9" fmla="*/ T8 w 460"/>
                  <a:gd name="T10" fmla="+- 0 5652 5510"/>
                  <a:gd name="T11" fmla="*/ 5652 h 198"/>
                  <a:gd name="T12" fmla="+- 0 11466 11061"/>
                  <a:gd name="T13" fmla="*/ T12 w 460"/>
                  <a:gd name="T14" fmla="+- 0 5651 5510"/>
                  <a:gd name="T15" fmla="*/ 5651 h 198"/>
                </a:gdLst>
                <a:ahLst/>
                <a:cxnLst>
                  <a:cxn ang="0">
                    <a:pos x="T1" y="T3"/>
                  </a:cxn>
                  <a:cxn ang="0">
                    <a:pos x="T5" y="T7"/>
                  </a:cxn>
                  <a:cxn ang="0">
                    <a:pos x="T9" y="T11"/>
                  </a:cxn>
                  <a:cxn ang="0">
                    <a:pos x="T13" y="T15"/>
                  </a:cxn>
                </a:cxnLst>
                <a:rect l="0" t="0" r="r" b="b"/>
                <a:pathLst>
                  <a:path w="460" h="198">
                    <a:moveTo>
                      <a:pt x="405" y="141"/>
                    </a:moveTo>
                    <a:lnTo>
                      <a:pt x="405" y="142"/>
                    </a:lnTo>
                    <a:lnTo>
                      <a:pt x="407" y="142"/>
                    </a:lnTo>
                    <a:lnTo>
                      <a:pt x="405" y="14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0" name="Freeform 2639"/>
              <p:cNvSpPr>
                <a:spLocks/>
              </p:cNvSpPr>
              <p:nvPr/>
            </p:nvSpPr>
            <p:spPr bwMode="auto">
              <a:xfrm>
                <a:off x="11061" y="5510"/>
                <a:ext cx="460" cy="198"/>
              </a:xfrm>
              <a:custGeom>
                <a:avLst/>
                <a:gdLst>
                  <a:gd name="T0" fmla="+- 0 11466 11061"/>
                  <a:gd name="T1" fmla="*/ T0 w 460"/>
                  <a:gd name="T2" fmla="+- 0 5650 5510"/>
                  <a:gd name="T3" fmla="*/ 5650 h 198"/>
                  <a:gd name="T4" fmla="+- 0 11465 11061"/>
                  <a:gd name="T5" fmla="*/ T4 w 460"/>
                  <a:gd name="T6" fmla="+- 0 5650 5510"/>
                  <a:gd name="T7" fmla="*/ 5650 h 198"/>
                  <a:gd name="T8" fmla="+- 0 11466 11061"/>
                  <a:gd name="T9" fmla="*/ T8 w 460"/>
                  <a:gd name="T10" fmla="+- 0 5651 5510"/>
                  <a:gd name="T11" fmla="*/ 5651 h 198"/>
                  <a:gd name="T12" fmla="+- 0 11466 11061"/>
                  <a:gd name="T13" fmla="*/ T12 w 460"/>
                  <a:gd name="T14" fmla="+- 0 5650 5510"/>
                  <a:gd name="T15" fmla="*/ 5650 h 198"/>
                </a:gdLst>
                <a:ahLst/>
                <a:cxnLst>
                  <a:cxn ang="0">
                    <a:pos x="T1" y="T3"/>
                  </a:cxn>
                  <a:cxn ang="0">
                    <a:pos x="T5" y="T7"/>
                  </a:cxn>
                  <a:cxn ang="0">
                    <a:pos x="T9" y="T11"/>
                  </a:cxn>
                  <a:cxn ang="0">
                    <a:pos x="T13" y="T15"/>
                  </a:cxn>
                </a:cxnLst>
                <a:rect l="0" t="0" r="r" b="b"/>
                <a:pathLst>
                  <a:path w="460" h="198">
                    <a:moveTo>
                      <a:pt x="405" y="140"/>
                    </a:moveTo>
                    <a:lnTo>
                      <a:pt x="404" y="140"/>
                    </a:lnTo>
                    <a:lnTo>
                      <a:pt x="405" y="141"/>
                    </a:lnTo>
                    <a:lnTo>
                      <a:pt x="405"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1" name="Freeform 2640"/>
              <p:cNvSpPr>
                <a:spLocks/>
              </p:cNvSpPr>
              <p:nvPr/>
            </p:nvSpPr>
            <p:spPr bwMode="auto">
              <a:xfrm>
                <a:off x="11061" y="5510"/>
                <a:ext cx="460" cy="198"/>
              </a:xfrm>
              <a:custGeom>
                <a:avLst/>
                <a:gdLst>
                  <a:gd name="T0" fmla="+- 0 11250 11061"/>
                  <a:gd name="T1" fmla="*/ T0 w 460"/>
                  <a:gd name="T2" fmla="+- 0 5573 5510"/>
                  <a:gd name="T3" fmla="*/ 5573 h 198"/>
                  <a:gd name="T4" fmla="+- 0 11137 11061"/>
                  <a:gd name="T5" fmla="*/ T4 w 460"/>
                  <a:gd name="T6" fmla="+- 0 5573 5510"/>
                  <a:gd name="T7" fmla="*/ 5573 h 198"/>
                  <a:gd name="T8" fmla="+- 0 11163 11061"/>
                  <a:gd name="T9" fmla="*/ T8 w 460"/>
                  <a:gd name="T10" fmla="+- 0 5581 5510"/>
                  <a:gd name="T11" fmla="*/ 5581 h 198"/>
                  <a:gd name="T12" fmla="+- 0 11177 11061"/>
                  <a:gd name="T13" fmla="*/ T12 w 460"/>
                  <a:gd name="T14" fmla="+- 0 5587 5510"/>
                  <a:gd name="T15" fmla="*/ 5587 h 198"/>
                  <a:gd name="T16" fmla="+- 0 11193 11061"/>
                  <a:gd name="T17" fmla="*/ T16 w 460"/>
                  <a:gd name="T18" fmla="+- 0 5594 5510"/>
                  <a:gd name="T19" fmla="*/ 5594 h 198"/>
                  <a:gd name="T20" fmla="+- 0 11214 11061"/>
                  <a:gd name="T21" fmla="*/ T20 w 460"/>
                  <a:gd name="T22" fmla="+- 0 5604 5510"/>
                  <a:gd name="T23" fmla="*/ 5604 h 198"/>
                  <a:gd name="T24" fmla="+- 0 11226 11061"/>
                  <a:gd name="T25" fmla="*/ T24 w 460"/>
                  <a:gd name="T26" fmla="+- 0 5611 5510"/>
                  <a:gd name="T27" fmla="*/ 5611 h 198"/>
                  <a:gd name="T28" fmla="+- 0 11236 11061"/>
                  <a:gd name="T29" fmla="*/ T28 w 460"/>
                  <a:gd name="T30" fmla="+- 0 5617 5510"/>
                  <a:gd name="T31" fmla="*/ 5617 h 198"/>
                  <a:gd name="T32" fmla="+- 0 11245 11061"/>
                  <a:gd name="T33" fmla="*/ T32 w 460"/>
                  <a:gd name="T34" fmla="+- 0 5630 5510"/>
                  <a:gd name="T35" fmla="*/ 5630 h 198"/>
                  <a:gd name="T36" fmla="+- 0 11244 11061"/>
                  <a:gd name="T37" fmla="*/ T36 w 460"/>
                  <a:gd name="T38" fmla="+- 0 5638 5510"/>
                  <a:gd name="T39" fmla="*/ 5638 h 198"/>
                  <a:gd name="T40" fmla="+- 0 11246 11061"/>
                  <a:gd name="T41" fmla="*/ T40 w 460"/>
                  <a:gd name="T42" fmla="+- 0 5617 5510"/>
                  <a:gd name="T43" fmla="*/ 5617 h 198"/>
                  <a:gd name="T44" fmla="+- 0 11248 11061"/>
                  <a:gd name="T45" fmla="*/ T44 w 460"/>
                  <a:gd name="T46" fmla="+- 0 5597 5510"/>
                  <a:gd name="T47" fmla="*/ 5597 h 198"/>
                  <a:gd name="T48" fmla="+- 0 11250 11061"/>
                  <a:gd name="T49" fmla="*/ T48 w 460"/>
                  <a:gd name="T50" fmla="+- 0 5575 5510"/>
                  <a:gd name="T51" fmla="*/ 5575 h 198"/>
                  <a:gd name="T52" fmla="+- 0 11250 11061"/>
                  <a:gd name="T53" fmla="*/ T52 w 460"/>
                  <a:gd name="T54" fmla="+- 0 5573 5510"/>
                  <a:gd name="T55" fmla="*/ 5573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60" h="198">
                    <a:moveTo>
                      <a:pt x="189" y="63"/>
                    </a:moveTo>
                    <a:lnTo>
                      <a:pt x="76" y="63"/>
                    </a:lnTo>
                    <a:lnTo>
                      <a:pt x="102" y="71"/>
                    </a:lnTo>
                    <a:lnTo>
                      <a:pt x="116" y="77"/>
                    </a:lnTo>
                    <a:lnTo>
                      <a:pt x="132" y="84"/>
                    </a:lnTo>
                    <a:lnTo>
                      <a:pt x="153" y="94"/>
                    </a:lnTo>
                    <a:lnTo>
                      <a:pt x="165" y="101"/>
                    </a:lnTo>
                    <a:lnTo>
                      <a:pt x="175" y="107"/>
                    </a:lnTo>
                    <a:lnTo>
                      <a:pt x="184" y="120"/>
                    </a:lnTo>
                    <a:lnTo>
                      <a:pt x="183" y="128"/>
                    </a:lnTo>
                    <a:lnTo>
                      <a:pt x="185" y="107"/>
                    </a:lnTo>
                    <a:lnTo>
                      <a:pt x="187" y="87"/>
                    </a:lnTo>
                    <a:lnTo>
                      <a:pt x="189" y="65"/>
                    </a:lnTo>
                    <a:lnTo>
                      <a:pt x="189" y="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2" name="Freeform 2641"/>
              <p:cNvSpPr>
                <a:spLocks/>
              </p:cNvSpPr>
              <p:nvPr/>
            </p:nvSpPr>
            <p:spPr bwMode="auto">
              <a:xfrm>
                <a:off x="11061" y="5510"/>
                <a:ext cx="460" cy="198"/>
              </a:xfrm>
              <a:custGeom>
                <a:avLst/>
                <a:gdLst>
                  <a:gd name="T0" fmla="+- 0 11467 11061"/>
                  <a:gd name="T1" fmla="*/ T0 w 460"/>
                  <a:gd name="T2" fmla="+- 0 5629 5510"/>
                  <a:gd name="T3" fmla="*/ 5629 h 198"/>
                  <a:gd name="T4" fmla="+- 0 11466 11061"/>
                  <a:gd name="T5" fmla="*/ T4 w 460"/>
                  <a:gd name="T6" fmla="+- 0 5629 5510"/>
                  <a:gd name="T7" fmla="*/ 5629 h 198"/>
                  <a:gd name="T8" fmla="+- 0 11468 11061"/>
                  <a:gd name="T9" fmla="*/ T8 w 460"/>
                  <a:gd name="T10" fmla="+- 0 5630 5510"/>
                  <a:gd name="T11" fmla="*/ 5630 h 198"/>
                  <a:gd name="T12" fmla="+- 0 11467 11061"/>
                  <a:gd name="T13" fmla="*/ T12 w 460"/>
                  <a:gd name="T14" fmla="+- 0 5629 5510"/>
                  <a:gd name="T15" fmla="*/ 5629 h 198"/>
                </a:gdLst>
                <a:ahLst/>
                <a:cxnLst>
                  <a:cxn ang="0">
                    <a:pos x="T1" y="T3"/>
                  </a:cxn>
                  <a:cxn ang="0">
                    <a:pos x="T5" y="T7"/>
                  </a:cxn>
                  <a:cxn ang="0">
                    <a:pos x="T9" y="T11"/>
                  </a:cxn>
                  <a:cxn ang="0">
                    <a:pos x="T13" y="T15"/>
                  </a:cxn>
                </a:cxnLst>
                <a:rect l="0" t="0" r="r" b="b"/>
                <a:pathLst>
                  <a:path w="460" h="198">
                    <a:moveTo>
                      <a:pt x="406" y="119"/>
                    </a:moveTo>
                    <a:lnTo>
                      <a:pt x="405" y="119"/>
                    </a:lnTo>
                    <a:lnTo>
                      <a:pt x="407" y="120"/>
                    </a:lnTo>
                    <a:lnTo>
                      <a:pt x="406" y="11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3" name="Freeform 2642"/>
              <p:cNvSpPr>
                <a:spLocks/>
              </p:cNvSpPr>
              <p:nvPr/>
            </p:nvSpPr>
            <p:spPr bwMode="auto">
              <a:xfrm>
                <a:off x="11061" y="5510"/>
                <a:ext cx="460" cy="198"/>
              </a:xfrm>
              <a:custGeom>
                <a:avLst/>
                <a:gdLst>
                  <a:gd name="T0" fmla="+- 0 11251 11061"/>
                  <a:gd name="T1" fmla="*/ T0 w 460"/>
                  <a:gd name="T2" fmla="+- 0 5569 5510"/>
                  <a:gd name="T3" fmla="*/ 5569 h 198"/>
                  <a:gd name="T4" fmla="+- 0 11106 11061"/>
                  <a:gd name="T5" fmla="*/ T4 w 460"/>
                  <a:gd name="T6" fmla="+- 0 5569 5510"/>
                  <a:gd name="T7" fmla="*/ 5569 h 198"/>
                  <a:gd name="T8" fmla="+- 0 11106 11061"/>
                  <a:gd name="T9" fmla="*/ T8 w 460"/>
                  <a:gd name="T10" fmla="+- 0 5585 5510"/>
                  <a:gd name="T11" fmla="*/ 5585 h 198"/>
                  <a:gd name="T12" fmla="+- 0 11107 11061"/>
                  <a:gd name="T13" fmla="*/ T12 w 460"/>
                  <a:gd name="T14" fmla="+- 0 5587 5510"/>
                  <a:gd name="T15" fmla="*/ 5587 h 198"/>
                  <a:gd name="T16" fmla="+- 0 11114 11061"/>
                  <a:gd name="T17" fmla="*/ T16 w 460"/>
                  <a:gd name="T18" fmla="+- 0 5587 5510"/>
                  <a:gd name="T19" fmla="*/ 5587 h 198"/>
                  <a:gd name="T20" fmla="+- 0 11119 11061"/>
                  <a:gd name="T21" fmla="*/ T20 w 460"/>
                  <a:gd name="T22" fmla="+- 0 5583 5510"/>
                  <a:gd name="T23" fmla="*/ 5583 h 198"/>
                  <a:gd name="T24" fmla="+- 0 11134 11061"/>
                  <a:gd name="T25" fmla="*/ T24 w 460"/>
                  <a:gd name="T26" fmla="+- 0 5575 5510"/>
                  <a:gd name="T27" fmla="*/ 5575 h 198"/>
                  <a:gd name="T28" fmla="+- 0 11137 11061"/>
                  <a:gd name="T29" fmla="*/ T28 w 460"/>
                  <a:gd name="T30" fmla="+- 0 5573 5510"/>
                  <a:gd name="T31" fmla="*/ 5573 h 198"/>
                  <a:gd name="T32" fmla="+- 0 11250 11061"/>
                  <a:gd name="T33" fmla="*/ T32 w 460"/>
                  <a:gd name="T34" fmla="+- 0 5573 5510"/>
                  <a:gd name="T35" fmla="*/ 5573 h 198"/>
                  <a:gd name="T36" fmla="+- 0 11251 11061"/>
                  <a:gd name="T37" fmla="*/ T36 w 460"/>
                  <a:gd name="T38" fmla="+- 0 5569 5510"/>
                  <a:gd name="T39" fmla="*/ 556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0" h="198">
                    <a:moveTo>
                      <a:pt x="190" y="59"/>
                    </a:moveTo>
                    <a:lnTo>
                      <a:pt x="45" y="59"/>
                    </a:lnTo>
                    <a:lnTo>
                      <a:pt x="45" y="75"/>
                    </a:lnTo>
                    <a:lnTo>
                      <a:pt x="46" y="77"/>
                    </a:lnTo>
                    <a:lnTo>
                      <a:pt x="53" y="77"/>
                    </a:lnTo>
                    <a:lnTo>
                      <a:pt x="58" y="73"/>
                    </a:lnTo>
                    <a:lnTo>
                      <a:pt x="73" y="65"/>
                    </a:lnTo>
                    <a:lnTo>
                      <a:pt x="76" y="63"/>
                    </a:lnTo>
                    <a:lnTo>
                      <a:pt x="189" y="63"/>
                    </a:lnTo>
                    <a:lnTo>
                      <a:pt x="190" y="5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4" name="Freeform 2643"/>
              <p:cNvSpPr>
                <a:spLocks/>
              </p:cNvSpPr>
              <p:nvPr/>
            </p:nvSpPr>
            <p:spPr bwMode="auto">
              <a:xfrm>
                <a:off x="11061" y="5510"/>
                <a:ext cx="460" cy="198"/>
              </a:xfrm>
              <a:custGeom>
                <a:avLst/>
                <a:gdLst>
                  <a:gd name="T0" fmla="+- 0 11411 11061"/>
                  <a:gd name="T1" fmla="*/ T0 w 460"/>
                  <a:gd name="T2" fmla="+- 0 5576 5510"/>
                  <a:gd name="T3" fmla="*/ 5576 h 198"/>
                  <a:gd name="T4" fmla="+- 0 11405 11061"/>
                  <a:gd name="T5" fmla="*/ T4 w 460"/>
                  <a:gd name="T6" fmla="+- 0 5580 5510"/>
                  <a:gd name="T7" fmla="*/ 5580 h 198"/>
                  <a:gd name="T8" fmla="+- 0 11412 11061"/>
                  <a:gd name="T9" fmla="*/ T8 w 460"/>
                  <a:gd name="T10" fmla="+- 0 5580 5510"/>
                  <a:gd name="T11" fmla="*/ 5580 h 198"/>
                  <a:gd name="T12" fmla="+- 0 11411 11061"/>
                  <a:gd name="T13" fmla="*/ T12 w 460"/>
                  <a:gd name="T14" fmla="+- 0 5576 5510"/>
                  <a:gd name="T15" fmla="*/ 5576 h 198"/>
                </a:gdLst>
                <a:ahLst/>
                <a:cxnLst>
                  <a:cxn ang="0">
                    <a:pos x="T1" y="T3"/>
                  </a:cxn>
                  <a:cxn ang="0">
                    <a:pos x="T5" y="T7"/>
                  </a:cxn>
                  <a:cxn ang="0">
                    <a:pos x="T9" y="T11"/>
                  </a:cxn>
                  <a:cxn ang="0">
                    <a:pos x="T13" y="T15"/>
                  </a:cxn>
                </a:cxnLst>
                <a:rect l="0" t="0" r="r" b="b"/>
                <a:pathLst>
                  <a:path w="460" h="198">
                    <a:moveTo>
                      <a:pt x="350" y="66"/>
                    </a:moveTo>
                    <a:lnTo>
                      <a:pt x="344" y="70"/>
                    </a:lnTo>
                    <a:lnTo>
                      <a:pt x="351" y="70"/>
                    </a:lnTo>
                    <a:lnTo>
                      <a:pt x="350" y="6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5" name="Freeform 2644"/>
              <p:cNvSpPr>
                <a:spLocks/>
              </p:cNvSpPr>
              <p:nvPr/>
            </p:nvSpPr>
            <p:spPr bwMode="auto">
              <a:xfrm>
                <a:off x="11061" y="5510"/>
                <a:ext cx="460" cy="198"/>
              </a:xfrm>
              <a:custGeom>
                <a:avLst/>
                <a:gdLst>
                  <a:gd name="T0" fmla="+- 0 11142 11061"/>
                  <a:gd name="T1" fmla="*/ T0 w 460"/>
                  <a:gd name="T2" fmla="+- 0 5541 5510"/>
                  <a:gd name="T3" fmla="*/ 5541 h 198"/>
                  <a:gd name="T4" fmla="+- 0 11108 11061"/>
                  <a:gd name="T5" fmla="*/ T4 w 460"/>
                  <a:gd name="T6" fmla="+- 0 5541 5510"/>
                  <a:gd name="T7" fmla="*/ 5541 h 198"/>
                  <a:gd name="T8" fmla="+- 0 11119 11061"/>
                  <a:gd name="T9" fmla="*/ T8 w 460"/>
                  <a:gd name="T10" fmla="+- 0 5557 5510"/>
                  <a:gd name="T11" fmla="*/ 5557 h 198"/>
                  <a:gd name="T12" fmla="+- 0 11093 11061"/>
                  <a:gd name="T13" fmla="*/ T12 w 460"/>
                  <a:gd name="T14" fmla="+- 0 5557 5510"/>
                  <a:gd name="T15" fmla="*/ 5557 h 198"/>
                  <a:gd name="T16" fmla="+- 0 11085 11061"/>
                  <a:gd name="T17" fmla="*/ T16 w 460"/>
                  <a:gd name="T18" fmla="+- 0 5559 5510"/>
                  <a:gd name="T19" fmla="*/ 5559 h 198"/>
                  <a:gd name="T20" fmla="+- 0 11096 11061"/>
                  <a:gd name="T21" fmla="*/ T20 w 460"/>
                  <a:gd name="T22" fmla="+- 0 5564 5510"/>
                  <a:gd name="T23" fmla="*/ 5564 h 198"/>
                  <a:gd name="T24" fmla="+- 0 11102 11061"/>
                  <a:gd name="T25" fmla="*/ T24 w 460"/>
                  <a:gd name="T26" fmla="+- 0 5570 5510"/>
                  <a:gd name="T27" fmla="*/ 5570 h 198"/>
                  <a:gd name="T28" fmla="+- 0 11106 11061"/>
                  <a:gd name="T29" fmla="*/ T28 w 460"/>
                  <a:gd name="T30" fmla="+- 0 5569 5510"/>
                  <a:gd name="T31" fmla="*/ 5569 h 198"/>
                  <a:gd name="T32" fmla="+- 0 11251 11061"/>
                  <a:gd name="T33" fmla="*/ T32 w 460"/>
                  <a:gd name="T34" fmla="+- 0 5569 5510"/>
                  <a:gd name="T35" fmla="*/ 5569 h 198"/>
                  <a:gd name="T36" fmla="+- 0 11251 11061"/>
                  <a:gd name="T37" fmla="*/ T36 w 460"/>
                  <a:gd name="T38" fmla="+- 0 5568 5510"/>
                  <a:gd name="T39" fmla="*/ 5568 h 198"/>
                  <a:gd name="T40" fmla="+- 0 11164 11061"/>
                  <a:gd name="T41" fmla="*/ T40 w 460"/>
                  <a:gd name="T42" fmla="+- 0 5568 5510"/>
                  <a:gd name="T43" fmla="*/ 5568 h 198"/>
                  <a:gd name="T44" fmla="+- 0 11166 11061"/>
                  <a:gd name="T45" fmla="*/ T44 w 460"/>
                  <a:gd name="T46" fmla="+- 0 5564 5510"/>
                  <a:gd name="T47" fmla="*/ 5564 h 198"/>
                  <a:gd name="T48" fmla="+- 0 11163 11061"/>
                  <a:gd name="T49" fmla="*/ T48 w 460"/>
                  <a:gd name="T50" fmla="+- 0 5561 5510"/>
                  <a:gd name="T51" fmla="*/ 5561 h 198"/>
                  <a:gd name="T52" fmla="+- 0 11161 11061"/>
                  <a:gd name="T53" fmla="*/ T52 w 460"/>
                  <a:gd name="T54" fmla="+- 0 5557 5510"/>
                  <a:gd name="T55" fmla="*/ 5557 h 198"/>
                  <a:gd name="T56" fmla="+- 0 11119 11061"/>
                  <a:gd name="T57" fmla="*/ T56 w 460"/>
                  <a:gd name="T58" fmla="+- 0 5557 5510"/>
                  <a:gd name="T59" fmla="*/ 5557 h 198"/>
                  <a:gd name="T60" fmla="+- 0 11111 11061"/>
                  <a:gd name="T61" fmla="*/ T60 w 460"/>
                  <a:gd name="T62" fmla="+- 0 5555 5510"/>
                  <a:gd name="T63" fmla="*/ 5555 h 198"/>
                  <a:gd name="T64" fmla="+- 0 11160 11061"/>
                  <a:gd name="T65" fmla="*/ T64 w 460"/>
                  <a:gd name="T66" fmla="+- 0 5555 5510"/>
                  <a:gd name="T67" fmla="*/ 5555 h 198"/>
                  <a:gd name="T68" fmla="+- 0 11165 11061"/>
                  <a:gd name="T69" fmla="*/ T68 w 460"/>
                  <a:gd name="T70" fmla="+- 0 5554 5510"/>
                  <a:gd name="T71" fmla="*/ 5554 h 198"/>
                  <a:gd name="T72" fmla="+- 0 11150 11061"/>
                  <a:gd name="T73" fmla="*/ T72 w 460"/>
                  <a:gd name="T74" fmla="+- 0 5553 5510"/>
                  <a:gd name="T75" fmla="*/ 5553 h 198"/>
                  <a:gd name="T76" fmla="+- 0 11145 11061"/>
                  <a:gd name="T77" fmla="*/ T76 w 460"/>
                  <a:gd name="T78" fmla="+- 0 5553 5510"/>
                  <a:gd name="T79" fmla="*/ 5553 h 198"/>
                  <a:gd name="T80" fmla="+- 0 11136 11061"/>
                  <a:gd name="T81" fmla="*/ T80 w 460"/>
                  <a:gd name="T82" fmla="+- 0 5552 5510"/>
                  <a:gd name="T83" fmla="*/ 5552 h 198"/>
                  <a:gd name="T84" fmla="+- 0 11145 11061"/>
                  <a:gd name="T85" fmla="*/ T84 w 460"/>
                  <a:gd name="T86" fmla="+- 0 5552 5510"/>
                  <a:gd name="T87" fmla="*/ 5552 h 198"/>
                  <a:gd name="T88" fmla="+- 0 11142 11061"/>
                  <a:gd name="T89" fmla="*/ T88 w 460"/>
                  <a:gd name="T90" fmla="+- 0 5541 5510"/>
                  <a:gd name="T91" fmla="*/ 5541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60" h="198">
                    <a:moveTo>
                      <a:pt x="81" y="31"/>
                    </a:moveTo>
                    <a:lnTo>
                      <a:pt x="47" y="31"/>
                    </a:lnTo>
                    <a:lnTo>
                      <a:pt x="58" y="47"/>
                    </a:lnTo>
                    <a:lnTo>
                      <a:pt x="32" y="47"/>
                    </a:lnTo>
                    <a:lnTo>
                      <a:pt x="24" y="49"/>
                    </a:lnTo>
                    <a:lnTo>
                      <a:pt x="35" y="54"/>
                    </a:lnTo>
                    <a:lnTo>
                      <a:pt x="41" y="60"/>
                    </a:lnTo>
                    <a:lnTo>
                      <a:pt x="45" y="59"/>
                    </a:lnTo>
                    <a:lnTo>
                      <a:pt x="190" y="59"/>
                    </a:lnTo>
                    <a:lnTo>
                      <a:pt x="190" y="58"/>
                    </a:lnTo>
                    <a:lnTo>
                      <a:pt x="103" y="58"/>
                    </a:lnTo>
                    <a:lnTo>
                      <a:pt x="105" y="54"/>
                    </a:lnTo>
                    <a:lnTo>
                      <a:pt x="102" y="51"/>
                    </a:lnTo>
                    <a:lnTo>
                      <a:pt x="100" y="47"/>
                    </a:lnTo>
                    <a:lnTo>
                      <a:pt x="58" y="47"/>
                    </a:lnTo>
                    <a:lnTo>
                      <a:pt x="50" y="45"/>
                    </a:lnTo>
                    <a:lnTo>
                      <a:pt x="99" y="45"/>
                    </a:lnTo>
                    <a:lnTo>
                      <a:pt x="104" y="44"/>
                    </a:lnTo>
                    <a:lnTo>
                      <a:pt x="89" y="43"/>
                    </a:lnTo>
                    <a:lnTo>
                      <a:pt x="84" y="43"/>
                    </a:lnTo>
                    <a:lnTo>
                      <a:pt x="75" y="42"/>
                    </a:lnTo>
                    <a:lnTo>
                      <a:pt x="84" y="42"/>
                    </a:lnTo>
                    <a:lnTo>
                      <a:pt x="81" y="3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6" name="Freeform 2645"/>
              <p:cNvSpPr>
                <a:spLocks/>
              </p:cNvSpPr>
              <p:nvPr/>
            </p:nvSpPr>
            <p:spPr bwMode="auto">
              <a:xfrm>
                <a:off x="11061" y="5510"/>
                <a:ext cx="460" cy="198"/>
              </a:xfrm>
              <a:custGeom>
                <a:avLst/>
                <a:gdLst>
                  <a:gd name="T0" fmla="+- 0 11193 11061"/>
                  <a:gd name="T1" fmla="*/ T0 w 460"/>
                  <a:gd name="T2" fmla="+- 0 5546 5510"/>
                  <a:gd name="T3" fmla="*/ 5546 h 198"/>
                  <a:gd name="T4" fmla="+- 0 11196 11061"/>
                  <a:gd name="T5" fmla="*/ T4 w 460"/>
                  <a:gd name="T6" fmla="+- 0 5548 5510"/>
                  <a:gd name="T7" fmla="*/ 5548 h 198"/>
                  <a:gd name="T8" fmla="+- 0 11186 11061"/>
                  <a:gd name="T9" fmla="*/ T8 w 460"/>
                  <a:gd name="T10" fmla="+- 0 5559 5510"/>
                  <a:gd name="T11" fmla="*/ 5559 h 198"/>
                  <a:gd name="T12" fmla="+- 0 11191 11061"/>
                  <a:gd name="T13" fmla="*/ T12 w 460"/>
                  <a:gd name="T14" fmla="+- 0 5561 5510"/>
                  <a:gd name="T15" fmla="*/ 5561 h 198"/>
                  <a:gd name="T16" fmla="+- 0 11172 11061"/>
                  <a:gd name="T17" fmla="*/ T16 w 460"/>
                  <a:gd name="T18" fmla="+- 0 5567 5510"/>
                  <a:gd name="T19" fmla="*/ 5567 h 198"/>
                  <a:gd name="T20" fmla="+- 0 11169 11061"/>
                  <a:gd name="T21" fmla="*/ T20 w 460"/>
                  <a:gd name="T22" fmla="+- 0 5568 5510"/>
                  <a:gd name="T23" fmla="*/ 5568 h 198"/>
                  <a:gd name="T24" fmla="+- 0 11251 11061"/>
                  <a:gd name="T25" fmla="*/ T24 w 460"/>
                  <a:gd name="T26" fmla="+- 0 5568 5510"/>
                  <a:gd name="T27" fmla="*/ 5568 h 198"/>
                  <a:gd name="T28" fmla="+- 0 11251 11061"/>
                  <a:gd name="T29" fmla="*/ T28 w 460"/>
                  <a:gd name="T30" fmla="+- 0 5558 5510"/>
                  <a:gd name="T31" fmla="*/ 5558 h 198"/>
                  <a:gd name="T32" fmla="+- 0 11252 11061"/>
                  <a:gd name="T33" fmla="*/ T32 w 460"/>
                  <a:gd name="T34" fmla="+- 0 5548 5510"/>
                  <a:gd name="T35" fmla="*/ 5548 h 198"/>
                  <a:gd name="T36" fmla="+- 0 11216 11061"/>
                  <a:gd name="T37" fmla="*/ T36 w 460"/>
                  <a:gd name="T38" fmla="+- 0 5548 5510"/>
                  <a:gd name="T39" fmla="*/ 5548 h 198"/>
                  <a:gd name="T40" fmla="+- 0 11213 11061"/>
                  <a:gd name="T41" fmla="*/ T40 w 460"/>
                  <a:gd name="T42" fmla="+- 0 5547 5510"/>
                  <a:gd name="T43" fmla="*/ 5547 h 198"/>
                  <a:gd name="T44" fmla="+- 0 11203 11061"/>
                  <a:gd name="T45" fmla="*/ T44 w 460"/>
                  <a:gd name="T46" fmla="+- 0 5546 5510"/>
                  <a:gd name="T47" fmla="*/ 5546 h 198"/>
                  <a:gd name="T48" fmla="+- 0 11193 11061"/>
                  <a:gd name="T49" fmla="*/ T48 w 460"/>
                  <a:gd name="T50" fmla="+- 0 5546 5510"/>
                  <a:gd name="T51" fmla="*/ 5546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0" h="198">
                    <a:moveTo>
                      <a:pt x="132" y="36"/>
                    </a:moveTo>
                    <a:lnTo>
                      <a:pt x="135" y="38"/>
                    </a:lnTo>
                    <a:lnTo>
                      <a:pt x="125" y="49"/>
                    </a:lnTo>
                    <a:lnTo>
                      <a:pt x="130" y="51"/>
                    </a:lnTo>
                    <a:lnTo>
                      <a:pt x="111" y="57"/>
                    </a:lnTo>
                    <a:lnTo>
                      <a:pt x="108" y="58"/>
                    </a:lnTo>
                    <a:lnTo>
                      <a:pt x="190" y="58"/>
                    </a:lnTo>
                    <a:lnTo>
                      <a:pt x="190" y="48"/>
                    </a:lnTo>
                    <a:lnTo>
                      <a:pt x="191" y="38"/>
                    </a:lnTo>
                    <a:lnTo>
                      <a:pt x="155" y="38"/>
                    </a:lnTo>
                    <a:lnTo>
                      <a:pt x="152" y="37"/>
                    </a:lnTo>
                    <a:lnTo>
                      <a:pt x="142" y="36"/>
                    </a:lnTo>
                    <a:lnTo>
                      <a:pt x="132" y="3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7" name="Freeform 2646"/>
              <p:cNvSpPr>
                <a:spLocks/>
              </p:cNvSpPr>
              <p:nvPr/>
            </p:nvSpPr>
            <p:spPr bwMode="auto">
              <a:xfrm>
                <a:off x="11061" y="5510"/>
                <a:ext cx="460" cy="198"/>
              </a:xfrm>
              <a:custGeom>
                <a:avLst/>
                <a:gdLst>
                  <a:gd name="T0" fmla="+- 0 11136 11061"/>
                  <a:gd name="T1" fmla="*/ T0 w 460"/>
                  <a:gd name="T2" fmla="+- 0 5552 5510"/>
                  <a:gd name="T3" fmla="*/ 5552 h 198"/>
                  <a:gd name="T4" fmla="+- 0 11145 11061"/>
                  <a:gd name="T5" fmla="*/ T4 w 460"/>
                  <a:gd name="T6" fmla="+- 0 5553 5510"/>
                  <a:gd name="T7" fmla="*/ 5553 h 198"/>
                  <a:gd name="T8" fmla="+- 0 11145 11061"/>
                  <a:gd name="T9" fmla="*/ T8 w 460"/>
                  <a:gd name="T10" fmla="+- 0 5552 5510"/>
                  <a:gd name="T11" fmla="*/ 5552 h 198"/>
                  <a:gd name="T12" fmla="+- 0 11136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75" y="42"/>
                    </a:moveTo>
                    <a:lnTo>
                      <a:pt x="84" y="43"/>
                    </a:lnTo>
                    <a:lnTo>
                      <a:pt x="84" y="42"/>
                    </a:lnTo>
                    <a:lnTo>
                      <a:pt x="75"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8" name="Freeform 2647"/>
              <p:cNvSpPr>
                <a:spLocks/>
              </p:cNvSpPr>
              <p:nvPr/>
            </p:nvSpPr>
            <p:spPr bwMode="auto">
              <a:xfrm>
                <a:off x="11061" y="5510"/>
                <a:ext cx="460" cy="198"/>
              </a:xfrm>
              <a:custGeom>
                <a:avLst/>
                <a:gdLst>
                  <a:gd name="T0" fmla="+- 0 11145 11061"/>
                  <a:gd name="T1" fmla="*/ T0 w 460"/>
                  <a:gd name="T2" fmla="+- 0 5552 5510"/>
                  <a:gd name="T3" fmla="*/ 5552 h 198"/>
                  <a:gd name="T4" fmla="+- 0 11145 11061"/>
                  <a:gd name="T5" fmla="*/ T4 w 460"/>
                  <a:gd name="T6" fmla="+- 0 5553 5510"/>
                  <a:gd name="T7" fmla="*/ 5553 h 198"/>
                  <a:gd name="T8" fmla="+- 0 11150 11061"/>
                  <a:gd name="T9" fmla="*/ T8 w 460"/>
                  <a:gd name="T10" fmla="+- 0 5553 5510"/>
                  <a:gd name="T11" fmla="*/ 5553 h 198"/>
                  <a:gd name="T12" fmla="+- 0 11145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84" y="42"/>
                    </a:moveTo>
                    <a:lnTo>
                      <a:pt x="84" y="43"/>
                    </a:lnTo>
                    <a:lnTo>
                      <a:pt x="89" y="43"/>
                    </a:lnTo>
                    <a:lnTo>
                      <a:pt x="84"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49" name="Freeform 2648"/>
              <p:cNvSpPr>
                <a:spLocks/>
              </p:cNvSpPr>
              <p:nvPr/>
            </p:nvSpPr>
            <p:spPr bwMode="auto">
              <a:xfrm>
                <a:off x="11061" y="5510"/>
                <a:ext cx="460" cy="198"/>
              </a:xfrm>
              <a:custGeom>
                <a:avLst/>
                <a:gdLst>
                  <a:gd name="T0" fmla="+- 0 11145 11061"/>
                  <a:gd name="T1" fmla="*/ T0 w 460"/>
                  <a:gd name="T2" fmla="+- 0 5552 5510"/>
                  <a:gd name="T3" fmla="*/ 5552 h 198"/>
                  <a:gd name="T4" fmla="+- 0 11136 11061"/>
                  <a:gd name="T5" fmla="*/ T4 w 460"/>
                  <a:gd name="T6" fmla="+- 0 5552 5510"/>
                  <a:gd name="T7" fmla="*/ 5552 h 198"/>
                  <a:gd name="T8" fmla="+- 0 11145 11061"/>
                  <a:gd name="T9" fmla="*/ T8 w 460"/>
                  <a:gd name="T10" fmla="+- 0 5552 5510"/>
                  <a:gd name="T11" fmla="*/ 5552 h 198"/>
                  <a:gd name="T12" fmla="+- 0 11145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84" y="42"/>
                    </a:moveTo>
                    <a:lnTo>
                      <a:pt x="75" y="42"/>
                    </a:lnTo>
                    <a:lnTo>
                      <a:pt x="84"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0" name="Freeform 2649"/>
              <p:cNvSpPr>
                <a:spLocks/>
              </p:cNvSpPr>
              <p:nvPr/>
            </p:nvSpPr>
            <p:spPr bwMode="auto">
              <a:xfrm>
                <a:off x="11061" y="5510"/>
                <a:ext cx="460" cy="198"/>
              </a:xfrm>
              <a:custGeom>
                <a:avLst/>
                <a:gdLst>
                  <a:gd name="T0" fmla="+- 0 11307 11061"/>
                  <a:gd name="T1" fmla="*/ T0 w 460"/>
                  <a:gd name="T2" fmla="+- 0 5548 5510"/>
                  <a:gd name="T3" fmla="*/ 5548 h 198"/>
                  <a:gd name="T4" fmla="+- 0 11297 11061"/>
                  <a:gd name="T5" fmla="*/ T4 w 460"/>
                  <a:gd name="T6" fmla="+- 0 5548 5510"/>
                  <a:gd name="T7" fmla="*/ 5548 h 198"/>
                  <a:gd name="T8" fmla="+- 0 11295 11061"/>
                  <a:gd name="T9" fmla="*/ T8 w 460"/>
                  <a:gd name="T10" fmla="+- 0 5552 5510"/>
                  <a:gd name="T11" fmla="*/ 5552 h 198"/>
                  <a:gd name="T12" fmla="+- 0 11319 11061"/>
                  <a:gd name="T13" fmla="*/ T12 w 460"/>
                  <a:gd name="T14" fmla="+- 0 5552 5510"/>
                  <a:gd name="T15" fmla="*/ 5552 h 198"/>
                  <a:gd name="T16" fmla="+- 0 11311 11061"/>
                  <a:gd name="T17" fmla="*/ T16 w 460"/>
                  <a:gd name="T18" fmla="+- 0 5549 5510"/>
                  <a:gd name="T19" fmla="*/ 5549 h 198"/>
                  <a:gd name="T20" fmla="+- 0 11307 11061"/>
                  <a:gd name="T21" fmla="*/ T20 w 460"/>
                  <a:gd name="T22" fmla="+- 0 5548 5510"/>
                  <a:gd name="T23" fmla="*/ 5548 h 198"/>
                </a:gdLst>
                <a:ahLst/>
                <a:cxnLst>
                  <a:cxn ang="0">
                    <a:pos x="T1" y="T3"/>
                  </a:cxn>
                  <a:cxn ang="0">
                    <a:pos x="T5" y="T7"/>
                  </a:cxn>
                  <a:cxn ang="0">
                    <a:pos x="T9" y="T11"/>
                  </a:cxn>
                  <a:cxn ang="0">
                    <a:pos x="T13" y="T15"/>
                  </a:cxn>
                  <a:cxn ang="0">
                    <a:pos x="T17" y="T19"/>
                  </a:cxn>
                  <a:cxn ang="0">
                    <a:pos x="T21" y="T23"/>
                  </a:cxn>
                </a:cxnLst>
                <a:rect l="0" t="0" r="r" b="b"/>
                <a:pathLst>
                  <a:path w="460" h="198">
                    <a:moveTo>
                      <a:pt x="246" y="38"/>
                    </a:moveTo>
                    <a:lnTo>
                      <a:pt x="236" y="38"/>
                    </a:lnTo>
                    <a:lnTo>
                      <a:pt x="234" y="42"/>
                    </a:lnTo>
                    <a:lnTo>
                      <a:pt x="258" y="42"/>
                    </a:lnTo>
                    <a:lnTo>
                      <a:pt x="250" y="39"/>
                    </a:lnTo>
                    <a:lnTo>
                      <a:pt x="246" y="3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1" name="Freeform 2650"/>
              <p:cNvSpPr>
                <a:spLocks/>
              </p:cNvSpPr>
              <p:nvPr/>
            </p:nvSpPr>
            <p:spPr bwMode="auto">
              <a:xfrm>
                <a:off x="11061" y="5510"/>
                <a:ext cx="460" cy="198"/>
              </a:xfrm>
              <a:custGeom>
                <a:avLst/>
                <a:gdLst>
                  <a:gd name="T0" fmla="+- 0 11238 11061"/>
                  <a:gd name="T1" fmla="*/ T0 w 460"/>
                  <a:gd name="T2" fmla="+- 0 5536 5510"/>
                  <a:gd name="T3" fmla="*/ 5536 h 198"/>
                  <a:gd name="T4" fmla="+- 0 11232 11061"/>
                  <a:gd name="T5" fmla="*/ T4 w 460"/>
                  <a:gd name="T6" fmla="+- 0 5536 5510"/>
                  <a:gd name="T7" fmla="*/ 5536 h 198"/>
                  <a:gd name="T8" fmla="+- 0 11232 11061"/>
                  <a:gd name="T9" fmla="*/ T8 w 460"/>
                  <a:gd name="T10" fmla="+- 0 5538 5510"/>
                  <a:gd name="T11" fmla="*/ 5538 h 198"/>
                  <a:gd name="T12" fmla="+- 0 11227 11061"/>
                  <a:gd name="T13" fmla="*/ T12 w 460"/>
                  <a:gd name="T14" fmla="+- 0 5542 5510"/>
                  <a:gd name="T15" fmla="*/ 5542 h 198"/>
                  <a:gd name="T16" fmla="+- 0 11222 11061"/>
                  <a:gd name="T17" fmla="*/ T16 w 460"/>
                  <a:gd name="T18" fmla="+- 0 5547 5510"/>
                  <a:gd name="T19" fmla="*/ 5547 h 198"/>
                  <a:gd name="T20" fmla="+- 0 11220 11061"/>
                  <a:gd name="T21" fmla="*/ T20 w 460"/>
                  <a:gd name="T22" fmla="+- 0 5548 5510"/>
                  <a:gd name="T23" fmla="*/ 5548 h 198"/>
                  <a:gd name="T24" fmla="+- 0 11252 11061"/>
                  <a:gd name="T25" fmla="*/ T24 w 460"/>
                  <a:gd name="T26" fmla="+- 0 5548 5510"/>
                  <a:gd name="T27" fmla="*/ 5548 h 198"/>
                  <a:gd name="T28" fmla="+- 0 11253 11061"/>
                  <a:gd name="T29" fmla="*/ T28 w 460"/>
                  <a:gd name="T30" fmla="+- 0 5538 5510"/>
                  <a:gd name="T31" fmla="*/ 5538 h 198"/>
                  <a:gd name="T32" fmla="+- 0 11252 11061"/>
                  <a:gd name="T33" fmla="*/ T32 w 460"/>
                  <a:gd name="T34" fmla="+- 0 5537 5510"/>
                  <a:gd name="T35" fmla="*/ 5537 h 198"/>
                  <a:gd name="T36" fmla="+- 0 11242 11061"/>
                  <a:gd name="T37" fmla="*/ T36 w 460"/>
                  <a:gd name="T38" fmla="+- 0 5537 5510"/>
                  <a:gd name="T39" fmla="*/ 5537 h 198"/>
                  <a:gd name="T40" fmla="+- 0 11238 11061"/>
                  <a:gd name="T41" fmla="*/ T40 w 460"/>
                  <a:gd name="T42" fmla="+- 0 5536 5510"/>
                  <a:gd name="T43" fmla="*/ 5536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60" h="198">
                    <a:moveTo>
                      <a:pt x="177" y="26"/>
                    </a:moveTo>
                    <a:lnTo>
                      <a:pt x="171" y="26"/>
                    </a:lnTo>
                    <a:lnTo>
                      <a:pt x="171" y="28"/>
                    </a:lnTo>
                    <a:lnTo>
                      <a:pt x="166" y="32"/>
                    </a:lnTo>
                    <a:lnTo>
                      <a:pt x="161" y="37"/>
                    </a:lnTo>
                    <a:lnTo>
                      <a:pt x="159" y="38"/>
                    </a:lnTo>
                    <a:lnTo>
                      <a:pt x="191" y="38"/>
                    </a:lnTo>
                    <a:lnTo>
                      <a:pt x="192" y="28"/>
                    </a:lnTo>
                    <a:lnTo>
                      <a:pt x="191" y="27"/>
                    </a:lnTo>
                    <a:lnTo>
                      <a:pt x="181" y="27"/>
                    </a:lnTo>
                    <a:lnTo>
                      <a:pt x="177" y="2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2" name="Freeform 2651"/>
              <p:cNvSpPr>
                <a:spLocks/>
              </p:cNvSpPr>
              <p:nvPr/>
            </p:nvSpPr>
            <p:spPr bwMode="auto">
              <a:xfrm>
                <a:off x="11061" y="5510"/>
                <a:ext cx="460" cy="198"/>
              </a:xfrm>
              <a:custGeom>
                <a:avLst/>
                <a:gdLst>
                  <a:gd name="T0" fmla="+- 0 11141 11061"/>
                  <a:gd name="T1" fmla="*/ T0 w 460"/>
                  <a:gd name="T2" fmla="+- 0 5538 5510"/>
                  <a:gd name="T3" fmla="*/ 5538 h 198"/>
                  <a:gd name="T4" fmla="+- 0 11076 11061"/>
                  <a:gd name="T5" fmla="*/ T4 w 460"/>
                  <a:gd name="T6" fmla="+- 0 5538 5510"/>
                  <a:gd name="T7" fmla="*/ 5538 h 198"/>
                  <a:gd name="T8" fmla="+- 0 11102 11061"/>
                  <a:gd name="T9" fmla="*/ T8 w 460"/>
                  <a:gd name="T10" fmla="+- 0 5544 5510"/>
                  <a:gd name="T11" fmla="*/ 5544 h 198"/>
                  <a:gd name="T12" fmla="+- 0 11108 11061"/>
                  <a:gd name="T13" fmla="*/ T12 w 460"/>
                  <a:gd name="T14" fmla="+- 0 5541 5510"/>
                  <a:gd name="T15" fmla="*/ 5541 h 198"/>
                  <a:gd name="T16" fmla="+- 0 11142 11061"/>
                  <a:gd name="T17" fmla="*/ T16 w 460"/>
                  <a:gd name="T18" fmla="+- 0 5541 5510"/>
                  <a:gd name="T19" fmla="*/ 5541 h 198"/>
                  <a:gd name="T20" fmla="+- 0 11141 11061"/>
                  <a:gd name="T21" fmla="*/ T20 w 460"/>
                  <a:gd name="T22" fmla="+- 0 5538 5510"/>
                  <a:gd name="T23" fmla="*/ 5538 h 198"/>
                </a:gdLst>
                <a:ahLst/>
                <a:cxnLst>
                  <a:cxn ang="0">
                    <a:pos x="T1" y="T3"/>
                  </a:cxn>
                  <a:cxn ang="0">
                    <a:pos x="T5" y="T7"/>
                  </a:cxn>
                  <a:cxn ang="0">
                    <a:pos x="T9" y="T11"/>
                  </a:cxn>
                  <a:cxn ang="0">
                    <a:pos x="T13" y="T15"/>
                  </a:cxn>
                  <a:cxn ang="0">
                    <a:pos x="T17" y="T19"/>
                  </a:cxn>
                  <a:cxn ang="0">
                    <a:pos x="T21" y="T23"/>
                  </a:cxn>
                </a:cxnLst>
                <a:rect l="0" t="0" r="r" b="b"/>
                <a:pathLst>
                  <a:path w="460" h="198">
                    <a:moveTo>
                      <a:pt x="80" y="28"/>
                    </a:moveTo>
                    <a:lnTo>
                      <a:pt x="15" y="28"/>
                    </a:lnTo>
                    <a:lnTo>
                      <a:pt x="41" y="34"/>
                    </a:lnTo>
                    <a:lnTo>
                      <a:pt x="47" y="31"/>
                    </a:lnTo>
                    <a:lnTo>
                      <a:pt x="81" y="31"/>
                    </a:lnTo>
                    <a:lnTo>
                      <a:pt x="80" y="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53" name="Freeform 2652"/>
              <p:cNvSpPr>
                <a:spLocks/>
              </p:cNvSpPr>
              <p:nvPr/>
            </p:nvSpPr>
            <p:spPr bwMode="auto">
              <a:xfrm>
                <a:off x="11061" y="5510"/>
                <a:ext cx="460" cy="198"/>
              </a:xfrm>
              <a:custGeom>
                <a:avLst/>
                <a:gdLst>
                  <a:gd name="T0" fmla="+- 0 11115 11061"/>
                  <a:gd name="T1" fmla="*/ T0 w 460"/>
                  <a:gd name="T2" fmla="+- 0 5510 5510"/>
                  <a:gd name="T3" fmla="*/ 5510 h 198"/>
                  <a:gd name="T4" fmla="+- 0 11109 11061"/>
                  <a:gd name="T5" fmla="*/ T4 w 460"/>
                  <a:gd name="T6" fmla="+- 0 5510 5510"/>
                  <a:gd name="T7" fmla="*/ 5510 h 198"/>
                  <a:gd name="T8" fmla="+- 0 11106 11061"/>
                  <a:gd name="T9" fmla="*/ T8 w 460"/>
                  <a:gd name="T10" fmla="+- 0 5511 5510"/>
                  <a:gd name="T11" fmla="*/ 5511 h 198"/>
                  <a:gd name="T12" fmla="+- 0 11080 11061"/>
                  <a:gd name="T13" fmla="*/ T12 w 460"/>
                  <a:gd name="T14" fmla="+- 0 5511 5510"/>
                  <a:gd name="T15" fmla="*/ 5511 h 198"/>
                  <a:gd name="T16" fmla="+- 0 11087 11061"/>
                  <a:gd name="T17" fmla="*/ T16 w 460"/>
                  <a:gd name="T18" fmla="+- 0 5515 5510"/>
                  <a:gd name="T19" fmla="*/ 5515 h 198"/>
                  <a:gd name="T20" fmla="+- 0 11061 11061"/>
                  <a:gd name="T21" fmla="*/ T20 w 460"/>
                  <a:gd name="T22" fmla="+- 0 5523 5510"/>
                  <a:gd name="T23" fmla="*/ 5523 h 198"/>
                  <a:gd name="T24" fmla="+- 0 11067 11061"/>
                  <a:gd name="T25" fmla="*/ T24 w 460"/>
                  <a:gd name="T26" fmla="+- 0 5524 5510"/>
                  <a:gd name="T27" fmla="*/ 5524 h 198"/>
                  <a:gd name="T28" fmla="+- 0 11067 11061"/>
                  <a:gd name="T29" fmla="*/ T28 w 460"/>
                  <a:gd name="T30" fmla="+- 0 5540 5510"/>
                  <a:gd name="T31" fmla="*/ 5540 h 198"/>
                  <a:gd name="T32" fmla="+- 0 11076 11061"/>
                  <a:gd name="T33" fmla="*/ T32 w 460"/>
                  <a:gd name="T34" fmla="+- 0 5538 5510"/>
                  <a:gd name="T35" fmla="*/ 5538 h 198"/>
                  <a:gd name="T36" fmla="+- 0 11141 11061"/>
                  <a:gd name="T37" fmla="*/ T36 w 460"/>
                  <a:gd name="T38" fmla="+- 0 5538 5510"/>
                  <a:gd name="T39" fmla="*/ 5538 h 198"/>
                  <a:gd name="T40" fmla="+- 0 11141 11061"/>
                  <a:gd name="T41" fmla="*/ T40 w 460"/>
                  <a:gd name="T42" fmla="+- 0 5538 5510"/>
                  <a:gd name="T43" fmla="*/ 5538 h 198"/>
                  <a:gd name="T44" fmla="+- 0 11141 11061"/>
                  <a:gd name="T45" fmla="*/ T44 w 460"/>
                  <a:gd name="T46" fmla="+- 0 5535 5510"/>
                  <a:gd name="T47" fmla="*/ 5535 h 198"/>
                  <a:gd name="T48" fmla="+- 0 11134 11061"/>
                  <a:gd name="T49" fmla="*/ T48 w 460"/>
                  <a:gd name="T50" fmla="+- 0 5524 5510"/>
                  <a:gd name="T51" fmla="*/ 5524 h 198"/>
                  <a:gd name="T52" fmla="+- 0 11134 11061"/>
                  <a:gd name="T53" fmla="*/ T52 w 460"/>
                  <a:gd name="T54" fmla="+- 0 5520 5510"/>
                  <a:gd name="T55" fmla="*/ 5520 h 198"/>
                  <a:gd name="T56" fmla="+- 0 11123 11061"/>
                  <a:gd name="T57" fmla="*/ T56 w 460"/>
                  <a:gd name="T58" fmla="+- 0 5514 5510"/>
                  <a:gd name="T59" fmla="*/ 5514 h 198"/>
                  <a:gd name="T60" fmla="+- 0 11117 11061"/>
                  <a:gd name="T61" fmla="*/ T60 w 460"/>
                  <a:gd name="T62" fmla="+- 0 5511 5510"/>
                  <a:gd name="T63" fmla="*/ 5511 h 198"/>
                  <a:gd name="T64" fmla="+- 0 11115 11061"/>
                  <a:gd name="T65" fmla="*/ T64 w 460"/>
                  <a:gd name="T66" fmla="+- 0 5510 5510"/>
                  <a:gd name="T67" fmla="*/ 5510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0" h="198">
                    <a:moveTo>
                      <a:pt x="54" y="0"/>
                    </a:moveTo>
                    <a:lnTo>
                      <a:pt x="48" y="0"/>
                    </a:lnTo>
                    <a:lnTo>
                      <a:pt x="45" y="1"/>
                    </a:lnTo>
                    <a:lnTo>
                      <a:pt x="19" y="1"/>
                    </a:lnTo>
                    <a:lnTo>
                      <a:pt x="26" y="5"/>
                    </a:lnTo>
                    <a:lnTo>
                      <a:pt x="0" y="13"/>
                    </a:lnTo>
                    <a:lnTo>
                      <a:pt x="6" y="14"/>
                    </a:lnTo>
                    <a:lnTo>
                      <a:pt x="6" y="30"/>
                    </a:lnTo>
                    <a:lnTo>
                      <a:pt x="15" y="28"/>
                    </a:lnTo>
                    <a:lnTo>
                      <a:pt x="80" y="28"/>
                    </a:lnTo>
                    <a:lnTo>
                      <a:pt x="80" y="25"/>
                    </a:lnTo>
                    <a:lnTo>
                      <a:pt x="73" y="14"/>
                    </a:lnTo>
                    <a:lnTo>
                      <a:pt x="73" y="10"/>
                    </a:lnTo>
                    <a:lnTo>
                      <a:pt x="62" y="4"/>
                    </a:lnTo>
                    <a:lnTo>
                      <a:pt x="56" y="1"/>
                    </a:lnTo>
                    <a:lnTo>
                      <a:pt x="54"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4" name="Group 1033"/>
            <p:cNvGrpSpPr>
              <a:grpSpLocks/>
            </p:cNvGrpSpPr>
            <p:nvPr/>
          </p:nvGrpSpPr>
          <p:grpSpPr bwMode="auto">
            <a:xfrm>
              <a:off x="15425" y="5623"/>
              <a:ext cx="349" cy="52"/>
              <a:chOff x="10461" y="5623"/>
              <a:chExt cx="237" cy="52"/>
            </a:xfrm>
          </p:grpSpPr>
          <p:sp>
            <p:nvSpPr>
              <p:cNvPr id="2627" name="Freeform 2626"/>
              <p:cNvSpPr>
                <a:spLocks/>
              </p:cNvSpPr>
              <p:nvPr/>
            </p:nvSpPr>
            <p:spPr bwMode="auto">
              <a:xfrm>
                <a:off x="10461" y="5623"/>
                <a:ext cx="237" cy="52"/>
              </a:xfrm>
              <a:custGeom>
                <a:avLst/>
                <a:gdLst>
                  <a:gd name="T0" fmla="+- 0 10669 10461"/>
                  <a:gd name="T1" fmla="*/ T0 w 237"/>
                  <a:gd name="T2" fmla="+- 0 5657 5623"/>
                  <a:gd name="T3" fmla="*/ 5657 h 52"/>
                  <a:gd name="T4" fmla="+- 0 10546 10461"/>
                  <a:gd name="T5" fmla="*/ T4 w 237"/>
                  <a:gd name="T6" fmla="+- 0 5657 5623"/>
                  <a:gd name="T7" fmla="*/ 5657 h 52"/>
                  <a:gd name="T8" fmla="+- 0 10556 10461"/>
                  <a:gd name="T9" fmla="*/ T8 w 237"/>
                  <a:gd name="T10" fmla="+- 0 5658 5623"/>
                  <a:gd name="T11" fmla="*/ 5658 h 52"/>
                  <a:gd name="T12" fmla="+- 0 10571 10461"/>
                  <a:gd name="T13" fmla="*/ T12 w 237"/>
                  <a:gd name="T14" fmla="+- 0 5659 5623"/>
                  <a:gd name="T15" fmla="*/ 5659 h 52"/>
                  <a:gd name="T16" fmla="+- 0 10640 10461"/>
                  <a:gd name="T17" fmla="*/ T16 w 237"/>
                  <a:gd name="T18" fmla="+- 0 5674 5623"/>
                  <a:gd name="T19" fmla="*/ 5674 h 52"/>
                  <a:gd name="T20" fmla="+- 0 10693 10461"/>
                  <a:gd name="T21" fmla="*/ T20 w 237"/>
                  <a:gd name="T22" fmla="+- 0 5675 5623"/>
                  <a:gd name="T23" fmla="*/ 5675 h 52"/>
                  <a:gd name="T24" fmla="+- 0 10685 10461"/>
                  <a:gd name="T25" fmla="*/ T24 w 237"/>
                  <a:gd name="T26" fmla="+- 0 5674 5623"/>
                  <a:gd name="T27" fmla="*/ 5674 h 52"/>
                  <a:gd name="T28" fmla="+- 0 10697 10461"/>
                  <a:gd name="T29" fmla="*/ T28 w 237"/>
                  <a:gd name="T30" fmla="+- 0 5665 5623"/>
                  <a:gd name="T31" fmla="*/ 5665 h 52"/>
                  <a:gd name="T32" fmla="+- 0 10686 10461"/>
                  <a:gd name="T33" fmla="*/ T32 w 237"/>
                  <a:gd name="T34" fmla="+- 0 5665 5623"/>
                  <a:gd name="T35" fmla="*/ 5665 h 52"/>
                  <a:gd name="T36" fmla="+- 0 10673 10461"/>
                  <a:gd name="T37" fmla="*/ T36 w 237"/>
                  <a:gd name="T38" fmla="+- 0 5660 5623"/>
                  <a:gd name="T39" fmla="*/ 5660 h 52"/>
                  <a:gd name="T40" fmla="+- 0 10669 10461"/>
                  <a:gd name="T41" fmla="*/ T40 w 237"/>
                  <a:gd name="T42" fmla="+- 0 5657 5623"/>
                  <a:gd name="T43" fmla="*/ 5657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37" h="52">
                    <a:moveTo>
                      <a:pt x="208" y="34"/>
                    </a:moveTo>
                    <a:lnTo>
                      <a:pt x="85" y="34"/>
                    </a:lnTo>
                    <a:lnTo>
                      <a:pt x="95" y="35"/>
                    </a:lnTo>
                    <a:lnTo>
                      <a:pt x="110" y="36"/>
                    </a:lnTo>
                    <a:lnTo>
                      <a:pt x="179" y="51"/>
                    </a:lnTo>
                    <a:lnTo>
                      <a:pt x="232" y="52"/>
                    </a:lnTo>
                    <a:lnTo>
                      <a:pt x="224" y="51"/>
                    </a:lnTo>
                    <a:lnTo>
                      <a:pt x="236" y="42"/>
                    </a:lnTo>
                    <a:lnTo>
                      <a:pt x="225" y="42"/>
                    </a:lnTo>
                    <a:lnTo>
                      <a:pt x="212" y="37"/>
                    </a:lnTo>
                    <a:lnTo>
                      <a:pt x="208" y="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8" name="Freeform 2627"/>
              <p:cNvSpPr>
                <a:spLocks/>
              </p:cNvSpPr>
              <p:nvPr/>
            </p:nvSpPr>
            <p:spPr bwMode="auto">
              <a:xfrm>
                <a:off x="10461" y="5623"/>
                <a:ext cx="237" cy="52"/>
              </a:xfrm>
              <a:custGeom>
                <a:avLst/>
                <a:gdLst>
                  <a:gd name="T0" fmla="+- 0 10487 10461"/>
                  <a:gd name="T1" fmla="*/ T0 w 237"/>
                  <a:gd name="T2" fmla="+- 0 5623 5623"/>
                  <a:gd name="T3" fmla="*/ 5623 h 52"/>
                  <a:gd name="T4" fmla="+- 0 10481 10461"/>
                  <a:gd name="T5" fmla="*/ T4 w 237"/>
                  <a:gd name="T6" fmla="+- 0 5623 5623"/>
                  <a:gd name="T7" fmla="*/ 5623 h 52"/>
                  <a:gd name="T8" fmla="+- 0 10476 10461"/>
                  <a:gd name="T9" fmla="*/ T8 w 237"/>
                  <a:gd name="T10" fmla="+- 0 5624 5623"/>
                  <a:gd name="T11" fmla="*/ 5624 h 52"/>
                  <a:gd name="T12" fmla="+- 0 10468 10461"/>
                  <a:gd name="T13" fmla="*/ T12 w 237"/>
                  <a:gd name="T14" fmla="+- 0 5629 5623"/>
                  <a:gd name="T15" fmla="*/ 5629 h 52"/>
                  <a:gd name="T16" fmla="+- 0 10461 10461"/>
                  <a:gd name="T17" fmla="*/ T16 w 237"/>
                  <a:gd name="T18" fmla="+- 0 5631 5623"/>
                  <a:gd name="T19" fmla="*/ 5631 h 52"/>
                  <a:gd name="T20" fmla="+- 0 10482 10461"/>
                  <a:gd name="T21" fmla="*/ T20 w 237"/>
                  <a:gd name="T22" fmla="+- 0 5649 5623"/>
                  <a:gd name="T23" fmla="*/ 5649 h 52"/>
                  <a:gd name="T24" fmla="+- 0 10495 10461"/>
                  <a:gd name="T25" fmla="*/ T24 w 237"/>
                  <a:gd name="T26" fmla="+- 0 5655 5623"/>
                  <a:gd name="T27" fmla="*/ 5655 h 52"/>
                  <a:gd name="T28" fmla="+- 0 10508 10461"/>
                  <a:gd name="T29" fmla="*/ T28 w 237"/>
                  <a:gd name="T30" fmla="+- 0 5659 5623"/>
                  <a:gd name="T31" fmla="*/ 5659 h 52"/>
                  <a:gd name="T32" fmla="+- 0 10513 10461"/>
                  <a:gd name="T33" fmla="*/ T32 w 237"/>
                  <a:gd name="T34" fmla="+- 0 5659 5623"/>
                  <a:gd name="T35" fmla="*/ 5659 h 52"/>
                  <a:gd name="T36" fmla="+- 0 10524 10461"/>
                  <a:gd name="T37" fmla="*/ T36 w 237"/>
                  <a:gd name="T38" fmla="+- 0 5659 5623"/>
                  <a:gd name="T39" fmla="*/ 5659 h 52"/>
                  <a:gd name="T40" fmla="+- 0 10546 10461"/>
                  <a:gd name="T41" fmla="*/ T40 w 237"/>
                  <a:gd name="T42" fmla="+- 0 5657 5623"/>
                  <a:gd name="T43" fmla="*/ 5657 h 52"/>
                  <a:gd name="T44" fmla="+- 0 10669 10461"/>
                  <a:gd name="T45" fmla="*/ T44 w 237"/>
                  <a:gd name="T46" fmla="+- 0 5657 5623"/>
                  <a:gd name="T47" fmla="*/ 5657 h 52"/>
                  <a:gd name="T48" fmla="+- 0 10666 10461"/>
                  <a:gd name="T49" fmla="*/ T48 w 237"/>
                  <a:gd name="T50" fmla="+- 0 5656 5623"/>
                  <a:gd name="T51" fmla="*/ 5656 h 52"/>
                  <a:gd name="T52" fmla="+- 0 10659 10461"/>
                  <a:gd name="T53" fmla="*/ T52 w 237"/>
                  <a:gd name="T54" fmla="+- 0 5654 5623"/>
                  <a:gd name="T55" fmla="*/ 5654 h 52"/>
                  <a:gd name="T56" fmla="+- 0 10639 10461"/>
                  <a:gd name="T57" fmla="*/ T56 w 237"/>
                  <a:gd name="T58" fmla="+- 0 5652 5623"/>
                  <a:gd name="T59" fmla="*/ 5652 h 52"/>
                  <a:gd name="T60" fmla="+- 0 10637 10461"/>
                  <a:gd name="T61" fmla="*/ T60 w 237"/>
                  <a:gd name="T62" fmla="+- 0 5651 5623"/>
                  <a:gd name="T63" fmla="*/ 5651 h 52"/>
                  <a:gd name="T64" fmla="+- 0 10623 10461"/>
                  <a:gd name="T65" fmla="*/ T64 w 237"/>
                  <a:gd name="T66" fmla="+- 0 5645 5623"/>
                  <a:gd name="T67" fmla="*/ 5645 h 52"/>
                  <a:gd name="T68" fmla="+- 0 10630 10461"/>
                  <a:gd name="T69" fmla="*/ T68 w 237"/>
                  <a:gd name="T70" fmla="+- 0 5644 5623"/>
                  <a:gd name="T71" fmla="*/ 5644 h 52"/>
                  <a:gd name="T72" fmla="+- 0 10658 10461"/>
                  <a:gd name="T73" fmla="*/ T72 w 237"/>
                  <a:gd name="T74" fmla="+- 0 5644 5623"/>
                  <a:gd name="T75" fmla="*/ 5644 h 52"/>
                  <a:gd name="T76" fmla="+- 0 10661 10461"/>
                  <a:gd name="T77" fmla="*/ T76 w 237"/>
                  <a:gd name="T78" fmla="+- 0 5643 5623"/>
                  <a:gd name="T79" fmla="*/ 5643 h 52"/>
                  <a:gd name="T80" fmla="+- 0 10646 10461"/>
                  <a:gd name="T81" fmla="*/ T80 w 237"/>
                  <a:gd name="T82" fmla="+- 0 5641 5623"/>
                  <a:gd name="T83" fmla="*/ 5641 h 52"/>
                  <a:gd name="T84" fmla="+- 0 10629 10461"/>
                  <a:gd name="T85" fmla="*/ T84 w 237"/>
                  <a:gd name="T86" fmla="+- 0 5638 5623"/>
                  <a:gd name="T87" fmla="*/ 5638 h 52"/>
                  <a:gd name="T88" fmla="+- 0 10527 10461"/>
                  <a:gd name="T89" fmla="*/ T88 w 237"/>
                  <a:gd name="T90" fmla="+- 0 5638 5623"/>
                  <a:gd name="T91" fmla="*/ 5638 h 52"/>
                  <a:gd name="T92" fmla="+- 0 10528 10461"/>
                  <a:gd name="T93" fmla="*/ T92 w 237"/>
                  <a:gd name="T94" fmla="+- 0 5638 5623"/>
                  <a:gd name="T95" fmla="*/ 5638 h 52"/>
                  <a:gd name="T96" fmla="+- 0 10511 10461"/>
                  <a:gd name="T97" fmla="*/ T96 w 237"/>
                  <a:gd name="T98" fmla="+- 0 5627 5623"/>
                  <a:gd name="T99" fmla="*/ 5627 h 52"/>
                  <a:gd name="T100" fmla="+- 0 10509 10461"/>
                  <a:gd name="T101" fmla="*/ T100 w 237"/>
                  <a:gd name="T102" fmla="+- 0 5623 5623"/>
                  <a:gd name="T103" fmla="*/ 5623 h 52"/>
                  <a:gd name="T104" fmla="+- 0 10487 10461"/>
                  <a:gd name="T105" fmla="*/ T104 w 237"/>
                  <a:gd name="T106" fmla="+- 0 5623 5623"/>
                  <a:gd name="T107" fmla="*/ 5623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37" h="52">
                    <a:moveTo>
                      <a:pt x="26" y="0"/>
                    </a:moveTo>
                    <a:lnTo>
                      <a:pt x="20" y="0"/>
                    </a:lnTo>
                    <a:lnTo>
                      <a:pt x="15" y="1"/>
                    </a:lnTo>
                    <a:lnTo>
                      <a:pt x="7" y="6"/>
                    </a:lnTo>
                    <a:lnTo>
                      <a:pt x="0" y="8"/>
                    </a:lnTo>
                    <a:lnTo>
                      <a:pt x="21" y="26"/>
                    </a:lnTo>
                    <a:lnTo>
                      <a:pt x="34" y="32"/>
                    </a:lnTo>
                    <a:lnTo>
                      <a:pt x="47" y="36"/>
                    </a:lnTo>
                    <a:lnTo>
                      <a:pt x="52" y="36"/>
                    </a:lnTo>
                    <a:lnTo>
                      <a:pt x="63" y="36"/>
                    </a:lnTo>
                    <a:lnTo>
                      <a:pt x="85" y="34"/>
                    </a:lnTo>
                    <a:lnTo>
                      <a:pt x="208" y="34"/>
                    </a:lnTo>
                    <a:lnTo>
                      <a:pt x="205" y="33"/>
                    </a:lnTo>
                    <a:lnTo>
                      <a:pt x="198" y="31"/>
                    </a:lnTo>
                    <a:lnTo>
                      <a:pt x="178" y="29"/>
                    </a:lnTo>
                    <a:lnTo>
                      <a:pt x="176" y="28"/>
                    </a:lnTo>
                    <a:lnTo>
                      <a:pt x="162" y="22"/>
                    </a:lnTo>
                    <a:lnTo>
                      <a:pt x="169" y="21"/>
                    </a:lnTo>
                    <a:lnTo>
                      <a:pt x="197" y="21"/>
                    </a:lnTo>
                    <a:lnTo>
                      <a:pt x="200" y="20"/>
                    </a:lnTo>
                    <a:lnTo>
                      <a:pt x="185" y="18"/>
                    </a:lnTo>
                    <a:lnTo>
                      <a:pt x="168" y="15"/>
                    </a:lnTo>
                    <a:lnTo>
                      <a:pt x="66" y="15"/>
                    </a:lnTo>
                    <a:lnTo>
                      <a:pt x="67" y="15"/>
                    </a:lnTo>
                    <a:lnTo>
                      <a:pt x="50" y="4"/>
                    </a:lnTo>
                    <a:lnTo>
                      <a:pt x="48" y="0"/>
                    </a:lnTo>
                    <a:lnTo>
                      <a:pt x="26"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9" name="Freeform 2628"/>
              <p:cNvSpPr>
                <a:spLocks/>
              </p:cNvSpPr>
              <p:nvPr/>
            </p:nvSpPr>
            <p:spPr bwMode="auto">
              <a:xfrm>
                <a:off x="10461" y="5623"/>
                <a:ext cx="237" cy="52"/>
              </a:xfrm>
              <a:custGeom>
                <a:avLst/>
                <a:gdLst>
                  <a:gd name="T0" fmla="+- 0 10658 10461"/>
                  <a:gd name="T1" fmla="*/ T0 w 237"/>
                  <a:gd name="T2" fmla="+- 0 5644 5623"/>
                  <a:gd name="T3" fmla="*/ 5644 h 52"/>
                  <a:gd name="T4" fmla="+- 0 10645 10461"/>
                  <a:gd name="T5" fmla="*/ T4 w 237"/>
                  <a:gd name="T6" fmla="+- 0 5644 5623"/>
                  <a:gd name="T7" fmla="*/ 5644 h 52"/>
                  <a:gd name="T8" fmla="+- 0 10653 10461"/>
                  <a:gd name="T9" fmla="*/ T8 w 237"/>
                  <a:gd name="T10" fmla="+- 0 5644 5623"/>
                  <a:gd name="T11" fmla="*/ 5644 h 52"/>
                  <a:gd name="T12" fmla="+- 0 10658 10461"/>
                  <a:gd name="T13" fmla="*/ T12 w 237"/>
                  <a:gd name="T14" fmla="+- 0 5644 5623"/>
                  <a:gd name="T15" fmla="*/ 5644 h 52"/>
                  <a:gd name="T16" fmla="+- 0 10658 10461"/>
                  <a:gd name="T17" fmla="*/ T16 w 237"/>
                  <a:gd name="T18" fmla="+- 0 5644 5623"/>
                  <a:gd name="T19" fmla="*/ 5644 h 52"/>
                </a:gdLst>
                <a:ahLst/>
                <a:cxnLst>
                  <a:cxn ang="0">
                    <a:pos x="T1" y="T3"/>
                  </a:cxn>
                  <a:cxn ang="0">
                    <a:pos x="T5" y="T7"/>
                  </a:cxn>
                  <a:cxn ang="0">
                    <a:pos x="T9" y="T11"/>
                  </a:cxn>
                  <a:cxn ang="0">
                    <a:pos x="T13" y="T15"/>
                  </a:cxn>
                  <a:cxn ang="0">
                    <a:pos x="T17" y="T19"/>
                  </a:cxn>
                </a:cxnLst>
                <a:rect l="0" t="0" r="r" b="b"/>
                <a:pathLst>
                  <a:path w="237" h="52">
                    <a:moveTo>
                      <a:pt x="197" y="21"/>
                    </a:moveTo>
                    <a:lnTo>
                      <a:pt x="184" y="21"/>
                    </a:lnTo>
                    <a:lnTo>
                      <a:pt x="192" y="21"/>
                    </a:lnTo>
                    <a:lnTo>
                      <a:pt x="197" y="2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30" name="Freeform 2629"/>
              <p:cNvSpPr>
                <a:spLocks/>
              </p:cNvSpPr>
              <p:nvPr/>
            </p:nvSpPr>
            <p:spPr bwMode="auto">
              <a:xfrm>
                <a:off x="10461" y="5623"/>
                <a:ext cx="237" cy="52"/>
              </a:xfrm>
              <a:custGeom>
                <a:avLst/>
                <a:gdLst>
                  <a:gd name="T0" fmla="+- 0 10592 10461"/>
                  <a:gd name="T1" fmla="*/ T0 w 237"/>
                  <a:gd name="T2" fmla="+- 0 5629 5623"/>
                  <a:gd name="T3" fmla="*/ 5629 h 52"/>
                  <a:gd name="T4" fmla="+- 0 10588 10461"/>
                  <a:gd name="T5" fmla="*/ T4 w 237"/>
                  <a:gd name="T6" fmla="+- 0 5629 5623"/>
                  <a:gd name="T7" fmla="*/ 5629 h 52"/>
                  <a:gd name="T8" fmla="+- 0 10587 10461"/>
                  <a:gd name="T9" fmla="*/ T8 w 237"/>
                  <a:gd name="T10" fmla="+- 0 5630 5623"/>
                  <a:gd name="T11" fmla="*/ 5630 h 52"/>
                  <a:gd name="T12" fmla="+- 0 10576 10461"/>
                  <a:gd name="T13" fmla="*/ T12 w 237"/>
                  <a:gd name="T14" fmla="+- 0 5638 5623"/>
                  <a:gd name="T15" fmla="*/ 5638 h 52"/>
                  <a:gd name="T16" fmla="+- 0 10536 10461"/>
                  <a:gd name="T17" fmla="*/ T16 w 237"/>
                  <a:gd name="T18" fmla="+- 0 5638 5623"/>
                  <a:gd name="T19" fmla="*/ 5638 h 52"/>
                  <a:gd name="T20" fmla="+- 0 10531 10461"/>
                  <a:gd name="T21" fmla="*/ T20 w 237"/>
                  <a:gd name="T22" fmla="+- 0 5638 5623"/>
                  <a:gd name="T23" fmla="*/ 5638 h 52"/>
                  <a:gd name="T24" fmla="+- 0 10629 10461"/>
                  <a:gd name="T25" fmla="*/ T24 w 237"/>
                  <a:gd name="T26" fmla="+- 0 5638 5623"/>
                  <a:gd name="T27" fmla="*/ 5638 h 52"/>
                  <a:gd name="T28" fmla="+- 0 10624 10461"/>
                  <a:gd name="T29" fmla="*/ T28 w 237"/>
                  <a:gd name="T30" fmla="+- 0 5638 5623"/>
                  <a:gd name="T31" fmla="*/ 5638 h 52"/>
                  <a:gd name="T32" fmla="+- 0 10615 10461"/>
                  <a:gd name="T33" fmla="*/ T32 w 237"/>
                  <a:gd name="T34" fmla="+- 0 5635 5623"/>
                  <a:gd name="T35" fmla="*/ 5635 h 52"/>
                  <a:gd name="T36" fmla="+- 0 10608 10461"/>
                  <a:gd name="T37" fmla="*/ T36 w 237"/>
                  <a:gd name="T38" fmla="+- 0 5632 5623"/>
                  <a:gd name="T39" fmla="*/ 5632 h 52"/>
                  <a:gd name="T40" fmla="+- 0 10596 10461"/>
                  <a:gd name="T41" fmla="*/ T40 w 237"/>
                  <a:gd name="T42" fmla="+- 0 5630 5623"/>
                  <a:gd name="T43" fmla="*/ 5630 h 52"/>
                  <a:gd name="T44" fmla="+- 0 10592 10461"/>
                  <a:gd name="T45" fmla="*/ T44 w 237"/>
                  <a:gd name="T46" fmla="+- 0 5629 5623"/>
                  <a:gd name="T47" fmla="*/ 5629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7" h="52">
                    <a:moveTo>
                      <a:pt x="131" y="6"/>
                    </a:moveTo>
                    <a:lnTo>
                      <a:pt x="127" y="6"/>
                    </a:lnTo>
                    <a:lnTo>
                      <a:pt x="126" y="7"/>
                    </a:lnTo>
                    <a:lnTo>
                      <a:pt x="115" y="15"/>
                    </a:lnTo>
                    <a:lnTo>
                      <a:pt x="75" y="15"/>
                    </a:lnTo>
                    <a:lnTo>
                      <a:pt x="70" y="15"/>
                    </a:lnTo>
                    <a:lnTo>
                      <a:pt x="168" y="15"/>
                    </a:lnTo>
                    <a:lnTo>
                      <a:pt x="163" y="15"/>
                    </a:lnTo>
                    <a:lnTo>
                      <a:pt x="154" y="12"/>
                    </a:lnTo>
                    <a:lnTo>
                      <a:pt x="147" y="9"/>
                    </a:lnTo>
                    <a:lnTo>
                      <a:pt x="135" y="7"/>
                    </a:lnTo>
                    <a:lnTo>
                      <a:pt x="131" y="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5" name="Group 1034"/>
            <p:cNvGrpSpPr>
              <a:grpSpLocks/>
            </p:cNvGrpSpPr>
            <p:nvPr/>
          </p:nvGrpSpPr>
          <p:grpSpPr bwMode="auto">
            <a:xfrm>
              <a:off x="15527" y="5368"/>
              <a:ext cx="386" cy="211"/>
              <a:chOff x="10530" y="5368"/>
              <a:chExt cx="262" cy="211"/>
            </a:xfrm>
          </p:grpSpPr>
          <p:sp>
            <p:nvSpPr>
              <p:cNvPr id="2613" name="Freeform 2612"/>
              <p:cNvSpPr>
                <a:spLocks/>
              </p:cNvSpPr>
              <p:nvPr/>
            </p:nvSpPr>
            <p:spPr bwMode="auto">
              <a:xfrm>
                <a:off x="10530" y="5368"/>
                <a:ext cx="262" cy="211"/>
              </a:xfrm>
              <a:custGeom>
                <a:avLst/>
                <a:gdLst>
                  <a:gd name="T0" fmla="+- 0 10718 10530"/>
                  <a:gd name="T1" fmla="*/ T0 w 262"/>
                  <a:gd name="T2" fmla="+- 0 5561 5368"/>
                  <a:gd name="T3" fmla="*/ 5561 h 211"/>
                  <a:gd name="T4" fmla="+- 0 10643 10530"/>
                  <a:gd name="T5" fmla="*/ T4 w 262"/>
                  <a:gd name="T6" fmla="+- 0 5561 5368"/>
                  <a:gd name="T7" fmla="*/ 5561 h 211"/>
                  <a:gd name="T8" fmla="+- 0 10663 10530"/>
                  <a:gd name="T9" fmla="*/ T8 w 262"/>
                  <a:gd name="T10" fmla="+- 0 5562 5368"/>
                  <a:gd name="T11" fmla="*/ 5562 h 211"/>
                  <a:gd name="T12" fmla="+- 0 10680 10530"/>
                  <a:gd name="T13" fmla="*/ T12 w 262"/>
                  <a:gd name="T14" fmla="+- 0 5578 5368"/>
                  <a:gd name="T15" fmla="*/ 5578 h 211"/>
                  <a:gd name="T16" fmla="+- 0 10683 10530"/>
                  <a:gd name="T17" fmla="*/ T16 w 262"/>
                  <a:gd name="T18" fmla="+- 0 5579 5368"/>
                  <a:gd name="T19" fmla="*/ 5579 h 211"/>
                  <a:gd name="T20" fmla="+- 0 10684 10530"/>
                  <a:gd name="T21" fmla="*/ T20 w 262"/>
                  <a:gd name="T22" fmla="+- 0 5579 5368"/>
                  <a:gd name="T23" fmla="*/ 5579 h 211"/>
                  <a:gd name="T24" fmla="+- 0 10714 10530"/>
                  <a:gd name="T25" fmla="*/ T24 w 262"/>
                  <a:gd name="T26" fmla="+- 0 5570 5368"/>
                  <a:gd name="T27" fmla="*/ 5570 h 211"/>
                  <a:gd name="T28" fmla="+- 0 10718 10530"/>
                  <a:gd name="T29" fmla="*/ T28 w 262"/>
                  <a:gd name="T30" fmla="+- 0 5561 5368"/>
                  <a:gd name="T31" fmla="*/ 5561 h 2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2" h="211">
                    <a:moveTo>
                      <a:pt x="188" y="193"/>
                    </a:moveTo>
                    <a:lnTo>
                      <a:pt x="113" y="193"/>
                    </a:lnTo>
                    <a:lnTo>
                      <a:pt x="133" y="194"/>
                    </a:lnTo>
                    <a:lnTo>
                      <a:pt x="150" y="210"/>
                    </a:lnTo>
                    <a:lnTo>
                      <a:pt x="153" y="211"/>
                    </a:lnTo>
                    <a:lnTo>
                      <a:pt x="154" y="211"/>
                    </a:lnTo>
                    <a:lnTo>
                      <a:pt x="184" y="202"/>
                    </a:lnTo>
                    <a:lnTo>
                      <a:pt x="188" y="19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4" name="Freeform 2613"/>
              <p:cNvSpPr>
                <a:spLocks/>
              </p:cNvSpPr>
              <p:nvPr/>
            </p:nvSpPr>
            <p:spPr bwMode="auto">
              <a:xfrm>
                <a:off x="10530" y="5368"/>
                <a:ext cx="262" cy="211"/>
              </a:xfrm>
              <a:custGeom>
                <a:avLst/>
                <a:gdLst>
                  <a:gd name="T0" fmla="+- 0 10637 10530"/>
                  <a:gd name="T1" fmla="*/ T0 w 262"/>
                  <a:gd name="T2" fmla="+- 0 5563 5368"/>
                  <a:gd name="T3" fmla="*/ 5563 h 211"/>
                  <a:gd name="T4" fmla="+- 0 10606 10530"/>
                  <a:gd name="T5" fmla="*/ T4 w 262"/>
                  <a:gd name="T6" fmla="+- 0 5563 5368"/>
                  <a:gd name="T7" fmla="*/ 5563 h 211"/>
                  <a:gd name="T8" fmla="+- 0 10598 10530"/>
                  <a:gd name="T9" fmla="*/ T8 w 262"/>
                  <a:gd name="T10" fmla="+- 0 5567 5368"/>
                  <a:gd name="T11" fmla="*/ 5567 h 211"/>
                  <a:gd name="T12" fmla="+- 0 10615 10530"/>
                  <a:gd name="T13" fmla="*/ T12 w 262"/>
                  <a:gd name="T14" fmla="+- 0 5577 5368"/>
                  <a:gd name="T15" fmla="*/ 5577 h 211"/>
                  <a:gd name="T16" fmla="+- 0 10618 10530"/>
                  <a:gd name="T17" fmla="*/ T16 w 262"/>
                  <a:gd name="T18" fmla="+- 0 5578 5368"/>
                  <a:gd name="T19" fmla="*/ 5578 h 211"/>
                  <a:gd name="T20" fmla="+- 0 10624 10530"/>
                  <a:gd name="T21" fmla="*/ T20 w 262"/>
                  <a:gd name="T22" fmla="+- 0 5578 5368"/>
                  <a:gd name="T23" fmla="*/ 5578 h 211"/>
                  <a:gd name="T24" fmla="+- 0 10625 10530"/>
                  <a:gd name="T25" fmla="*/ T24 w 262"/>
                  <a:gd name="T26" fmla="+- 0 5572 5368"/>
                  <a:gd name="T27" fmla="*/ 5572 h 211"/>
                  <a:gd name="T28" fmla="+- 0 10630 10530"/>
                  <a:gd name="T29" fmla="*/ T28 w 262"/>
                  <a:gd name="T30" fmla="+- 0 5569 5368"/>
                  <a:gd name="T31" fmla="*/ 5569 h 211"/>
                  <a:gd name="T32" fmla="+- 0 10637 10530"/>
                  <a:gd name="T33" fmla="*/ T32 w 262"/>
                  <a:gd name="T34" fmla="+- 0 5563 5368"/>
                  <a:gd name="T35" fmla="*/ 5563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62" h="211">
                    <a:moveTo>
                      <a:pt x="107" y="195"/>
                    </a:moveTo>
                    <a:lnTo>
                      <a:pt x="76" y="195"/>
                    </a:lnTo>
                    <a:lnTo>
                      <a:pt x="68" y="199"/>
                    </a:lnTo>
                    <a:lnTo>
                      <a:pt x="85" y="209"/>
                    </a:lnTo>
                    <a:lnTo>
                      <a:pt x="88" y="210"/>
                    </a:lnTo>
                    <a:lnTo>
                      <a:pt x="94" y="210"/>
                    </a:lnTo>
                    <a:lnTo>
                      <a:pt x="95" y="204"/>
                    </a:lnTo>
                    <a:lnTo>
                      <a:pt x="100" y="201"/>
                    </a:lnTo>
                    <a:lnTo>
                      <a:pt x="107" y="19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5" name="Freeform 2614"/>
              <p:cNvSpPr>
                <a:spLocks/>
              </p:cNvSpPr>
              <p:nvPr/>
            </p:nvSpPr>
            <p:spPr bwMode="auto">
              <a:xfrm>
                <a:off x="10530" y="5368"/>
                <a:ext cx="262" cy="211"/>
              </a:xfrm>
              <a:custGeom>
                <a:avLst/>
                <a:gdLst>
                  <a:gd name="T0" fmla="+- 0 10727 10530"/>
                  <a:gd name="T1" fmla="*/ T0 w 262"/>
                  <a:gd name="T2" fmla="+- 0 5531 5368"/>
                  <a:gd name="T3" fmla="*/ 5531 h 211"/>
                  <a:gd name="T4" fmla="+- 0 10556 10530"/>
                  <a:gd name="T5" fmla="*/ T4 w 262"/>
                  <a:gd name="T6" fmla="+- 0 5531 5368"/>
                  <a:gd name="T7" fmla="*/ 5531 h 211"/>
                  <a:gd name="T8" fmla="+- 0 10578 10530"/>
                  <a:gd name="T9" fmla="*/ T8 w 262"/>
                  <a:gd name="T10" fmla="+- 0 5544 5368"/>
                  <a:gd name="T11" fmla="*/ 5544 h 211"/>
                  <a:gd name="T12" fmla="+- 0 10565 10530"/>
                  <a:gd name="T13" fmla="*/ T12 w 262"/>
                  <a:gd name="T14" fmla="+- 0 5549 5368"/>
                  <a:gd name="T15" fmla="*/ 5549 h 211"/>
                  <a:gd name="T16" fmla="+- 0 10568 10530"/>
                  <a:gd name="T17" fmla="*/ T16 w 262"/>
                  <a:gd name="T18" fmla="+- 0 5564 5368"/>
                  <a:gd name="T19" fmla="*/ 5564 h 211"/>
                  <a:gd name="T20" fmla="+- 0 10570 10530"/>
                  <a:gd name="T21" fmla="*/ T20 w 262"/>
                  <a:gd name="T22" fmla="+- 0 5565 5368"/>
                  <a:gd name="T23" fmla="*/ 5565 h 211"/>
                  <a:gd name="T24" fmla="+- 0 10577 10530"/>
                  <a:gd name="T25" fmla="*/ T24 w 262"/>
                  <a:gd name="T26" fmla="+- 0 5565 5368"/>
                  <a:gd name="T27" fmla="*/ 5565 h 211"/>
                  <a:gd name="T28" fmla="+- 0 10583 10530"/>
                  <a:gd name="T29" fmla="*/ T28 w 262"/>
                  <a:gd name="T30" fmla="+- 0 5563 5368"/>
                  <a:gd name="T31" fmla="*/ 5563 h 211"/>
                  <a:gd name="T32" fmla="+- 0 10637 10530"/>
                  <a:gd name="T33" fmla="*/ T32 w 262"/>
                  <a:gd name="T34" fmla="+- 0 5563 5368"/>
                  <a:gd name="T35" fmla="*/ 5563 h 211"/>
                  <a:gd name="T36" fmla="+- 0 10643 10530"/>
                  <a:gd name="T37" fmla="*/ T36 w 262"/>
                  <a:gd name="T38" fmla="+- 0 5561 5368"/>
                  <a:gd name="T39" fmla="*/ 5561 h 211"/>
                  <a:gd name="T40" fmla="+- 0 10718 10530"/>
                  <a:gd name="T41" fmla="*/ T40 w 262"/>
                  <a:gd name="T42" fmla="+- 0 5561 5368"/>
                  <a:gd name="T43" fmla="*/ 5561 h 211"/>
                  <a:gd name="T44" fmla="+- 0 10719 10530"/>
                  <a:gd name="T45" fmla="*/ T44 w 262"/>
                  <a:gd name="T46" fmla="+- 0 5558 5368"/>
                  <a:gd name="T47" fmla="*/ 5558 h 211"/>
                  <a:gd name="T48" fmla="+- 0 10721 10530"/>
                  <a:gd name="T49" fmla="*/ T48 w 262"/>
                  <a:gd name="T50" fmla="+- 0 5546 5368"/>
                  <a:gd name="T51" fmla="*/ 5546 h 211"/>
                  <a:gd name="T52" fmla="+- 0 10723 10530"/>
                  <a:gd name="T53" fmla="*/ T52 w 262"/>
                  <a:gd name="T54" fmla="+- 0 5536 5368"/>
                  <a:gd name="T55" fmla="*/ 5536 h 211"/>
                  <a:gd name="T56" fmla="+- 0 10721 10530"/>
                  <a:gd name="T57" fmla="*/ T56 w 262"/>
                  <a:gd name="T58" fmla="+- 0 5536 5368"/>
                  <a:gd name="T59" fmla="*/ 5536 h 211"/>
                  <a:gd name="T60" fmla="+- 0 10727 10530"/>
                  <a:gd name="T61" fmla="*/ T60 w 262"/>
                  <a:gd name="T62" fmla="+- 0 5531 5368"/>
                  <a:gd name="T63" fmla="*/ 5531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62" h="211">
                    <a:moveTo>
                      <a:pt x="197" y="163"/>
                    </a:moveTo>
                    <a:lnTo>
                      <a:pt x="26" y="163"/>
                    </a:lnTo>
                    <a:lnTo>
                      <a:pt x="48" y="176"/>
                    </a:lnTo>
                    <a:lnTo>
                      <a:pt x="35" y="181"/>
                    </a:lnTo>
                    <a:lnTo>
                      <a:pt x="38" y="196"/>
                    </a:lnTo>
                    <a:lnTo>
                      <a:pt x="40" y="197"/>
                    </a:lnTo>
                    <a:lnTo>
                      <a:pt x="47" y="197"/>
                    </a:lnTo>
                    <a:lnTo>
                      <a:pt x="53" y="195"/>
                    </a:lnTo>
                    <a:lnTo>
                      <a:pt x="107" y="195"/>
                    </a:lnTo>
                    <a:lnTo>
                      <a:pt x="113" y="193"/>
                    </a:lnTo>
                    <a:lnTo>
                      <a:pt x="188" y="193"/>
                    </a:lnTo>
                    <a:lnTo>
                      <a:pt x="189" y="190"/>
                    </a:lnTo>
                    <a:lnTo>
                      <a:pt x="191" y="178"/>
                    </a:lnTo>
                    <a:lnTo>
                      <a:pt x="193" y="168"/>
                    </a:lnTo>
                    <a:lnTo>
                      <a:pt x="191" y="168"/>
                    </a:lnTo>
                    <a:lnTo>
                      <a:pt x="197" y="1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6" name="Freeform 2615"/>
              <p:cNvSpPr>
                <a:spLocks/>
              </p:cNvSpPr>
              <p:nvPr/>
            </p:nvSpPr>
            <p:spPr bwMode="auto">
              <a:xfrm>
                <a:off x="10530" y="5368"/>
                <a:ext cx="262" cy="211"/>
              </a:xfrm>
              <a:custGeom>
                <a:avLst/>
                <a:gdLst>
                  <a:gd name="T0" fmla="+- 0 10574 10530"/>
                  <a:gd name="T1" fmla="*/ T0 w 262"/>
                  <a:gd name="T2" fmla="+- 0 5473 5368"/>
                  <a:gd name="T3" fmla="*/ 5473 h 211"/>
                  <a:gd name="T4" fmla="+- 0 10539 10530"/>
                  <a:gd name="T5" fmla="*/ T4 w 262"/>
                  <a:gd name="T6" fmla="+- 0 5473 5368"/>
                  <a:gd name="T7" fmla="*/ 5473 h 211"/>
                  <a:gd name="T8" fmla="+- 0 10545 10530"/>
                  <a:gd name="T9" fmla="*/ T8 w 262"/>
                  <a:gd name="T10" fmla="+- 0 5477 5368"/>
                  <a:gd name="T11" fmla="*/ 5477 h 211"/>
                  <a:gd name="T12" fmla="+- 0 10537 10530"/>
                  <a:gd name="T13" fmla="*/ T12 w 262"/>
                  <a:gd name="T14" fmla="+- 0 5482 5368"/>
                  <a:gd name="T15" fmla="*/ 5482 h 211"/>
                  <a:gd name="T16" fmla="+- 0 10530 10530"/>
                  <a:gd name="T17" fmla="*/ T16 w 262"/>
                  <a:gd name="T18" fmla="+- 0 5487 5368"/>
                  <a:gd name="T19" fmla="*/ 5487 h 211"/>
                  <a:gd name="T20" fmla="+- 0 10533 10530"/>
                  <a:gd name="T21" fmla="*/ T20 w 262"/>
                  <a:gd name="T22" fmla="+- 0 5491 5368"/>
                  <a:gd name="T23" fmla="*/ 5491 h 211"/>
                  <a:gd name="T24" fmla="+- 0 10556 10530"/>
                  <a:gd name="T25" fmla="*/ T24 w 262"/>
                  <a:gd name="T26" fmla="+- 0 5502 5368"/>
                  <a:gd name="T27" fmla="*/ 5502 h 211"/>
                  <a:gd name="T28" fmla="+- 0 10546 10530"/>
                  <a:gd name="T29" fmla="*/ T28 w 262"/>
                  <a:gd name="T30" fmla="+- 0 5502 5368"/>
                  <a:gd name="T31" fmla="*/ 5502 h 211"/>
                  <a:gd name="T32" fmla="+- 0 10539 10530"/>
                  <a:gd name="T33" fmla="*/ T32 w 262"/>
                  <a:gd name="T34" fmla="+- 0 5505 5368"/>
                  <a:gd name="T35" fmla="*/ 5505 h 211"/>
                  <a:gd name="T36" fmla="+- 0 10532 10530"/>
                  <a:gd name="T37" fmla="*/ T36 w 262"/>
                  <a:gd name="T38" fmla="+- 0 5507 5368"/>
                  <a:gd name="T39" fmla="*/ 5507 h 211"/>
                  <a:gd name="T40" fmla="+- 0 10532 10530"/>
                  <a:gd name="T41" fmla="*/ T40 w 262"/>
                  <a:gd name="T42" fmla="+- 0 5514 5368"/>
                  <a:gd name="T43" fmla="*/ 5514 h 211"/>
                  <a:gd name="T44" fmla="+- 0 10546 10530"/>
                  <a:gd name="T45" fmla="*/ T44 w 262"/>
                  <a:gd name="T46" fmla="+- 0 5537 5368"/>
                  <a:gd name="T47" fmla="*/ 5537 h 211"/>
                  <a:gd name="T48" fmla="+- 0 10556 10530"/>
                  <a:gd name="T49" fmla="*/ T48 w 262"/>
                  <a:gd name="T50" fmla="+- 0 5531 5368"/>
                  <a:gd name="T51" fmla="*/ 5531 h 211"/>
                  <a:gd name="T52" fmla="+- 0 10727 10530"/>
                  <a:gd name="T53" fmla="*/ T52 w 262"/>
                  <a:gd name="T54" fmla="+- 0 5531 5368"/>
                  <a:gd name="T55" fmla="*/ 5531 h 211"/>
                  <a:gd name="T56" fmla="+- 0 10740 10530"/>
                  <a:gd name="T57" fmla="*/ T56 w 262"/>
                  <a:gd name="T58" fmla="+- 0 5520 5368"/>
                  <a:gd name="T59" fmla="*/ 5520 h 211"/>
                  <a:gd name="T60" fmla="+- 0 10742 10530"/>
                  <a:gd name="T61" fmla="*/ T60 w 262"/>
                  <a:gd name="T62" fmla="+- 0 5520 5368"/>
                  <a:gd name="T63" fmla="*/ 5520 h 211"/>
                  <a:gd name="T64" fmla="+- 0 10742 10530"/>
                  <a:gd name="T65" fmla="*/ T64 w 262"/>
                  <a:gd name="T66" fmla="+- 0 5512 5368"/>
                  <a:gd name="T67" fmla="*/ 5512 h 211"/>
                  <a:gd name="T68" fmla="+- 0 10749 10530"/>
                  <a:gd name="T69" fmla="*/ T68 w 262"/>
                  <a:gd name="T70" fmla="+- 0 5502 5368"/>
                  <a:gd name="T71" fmla="*/ 5502 h 211"/>
                  <a:gd name="T72" fmla="+- 0 10758 10530"/>
                  <a:gd name="T73" fmla="*/ T72 w 262"/>
                  <a:gd name="T74" fmla="+- 0 5494 5368"/>
                  <a:gd name="T75" fmla="*/ 5494 h 211"/>
                  <a:gd name="T76" fmla="+- 0 10765 10530"/>
                  <a:gd name="T77" fmla="*/ T76 w 262"/>
                  <a:gd name="T78" fmla="+- 0 5488 5368"/>
                  <a:gd name="T79" fmla="*/ 5488 h 211"/>
                  <a:gd name="T80" fmla="+- 0 10775 10530"/>
                  <a:gd name="T81" fmla="*/ T80 w 262"/>
                  <a:gd name="T82" fmla="+- 0 5487 5368"/>
                  <a:gd name="T83" fmla="*/ 5487 h 211"/>
                  <a:gd name="T84" fmla="+- 0 10782 10530"/>
                  <a:gd name="T85" fmla="*/ T84 w 262"/>
                  <a:gd name="T86" fmla="+- 0 5487 5368"/>
                  <a:gd name="T87" fmla="*/ 5487 h 211"/>
                  <a:gd name="T88" fmla="+- 0 10771 10530"/>
                  <a:gd name="T89" fmla="*/ T88 w 262"/>
                  <a:gd name="T90" fmla="+- 0 5481 5368"/>
                  <a:gd name="T91" fmla="*/ 5481 h 211"/>
                  <a:gd name="T92" fmla="+- 0 10767 10530"/>
                  <a:gd name="T93" fmla="*/ T92 w 262"/>
                  <a:gd name="T94" fmla="+- 0 5478 5368"/>
                  <a:gd name="T95" fmla="*/ 5478 h 211"/>
                  <a:gd name="T96" fmla="+- 0 10593 10530"/>
                  <a:gd name="T97" fmla="*/ T96 w 262"/>
                  <a:gd name="T98" fmla="+- 0 5478 5368"/>
                  <a:gd name="T99" fmla="*/ 5478 h 211"/>
                  <a:gd name="T100" fmla="+- 0 10591 10530"/>
                  <a:gd name="T101" fmla="*/ T100 w 262"/>
                  <a:gd name="T102" fmla="+- 0 5477 5368"/>
                  <a:gd name="T103" fmla="*/ 5477 h 211"/>
                  <a:gd name="T104" fmla="+- 0 10574 10530"/>
                  <a:gd name="T105" fmla="*/ T104 w 262"/>
                  <a:gd name="T106" fmla="+- 0 5473 5368"/>
                  <a:gd name="T107" fmla="*/ 5473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2" h="211">
                    <a:moveTo>
                      <a:pt x="44" y="105"/>
                    </a:moveTo>
                    <a:lnTo>
                      <a:pt x="9" y="105"/>
                    </a:lnTo>
                    <a:lnTo>
                      <a:pt x="15" y="109"/>
                    </a:lnTo>
                    <a:lnTo>
                      <a:pt x="7" y="114"/>
                    </a:lnTo>
                    <a:lnTo>
                      <a:pt x="0" y="119"/>
                    </a:lnTo>
                    <a:lnTo>
                      <a:pt x="3" y="123"/>
                    </a:lnTo>
                    <a:lnTo>
                      <a:pt x="26" y="134"/>
                    </a:lnTo>
                    <a:lnTo>
                      <a:pt x="16" y="134"/>
                    </a:lnTo>
                    <a:lnTo>
                      <a:pt x="9" y="137"/>
                    </a:lnTo>
                    <a:lnTo>
                      <a:pt x="2" y="139"/>
                    </a:lnTo>
                    <a:lnTo>
                      <a:pt x="2" y="146"/>
                    </a:lnTo>
                    <a:lnTo>
                      <a:pt x="16" y="169"/>
                    </a:lnTo>
                    <a:lnTo>
                      <a:pt x="26" y="163"/>
                    </a:lnTo>
                    <a:lnTo>
                      <a:pt x="197" y="163"/>
                    </a:lnTo>
                    <a:lnTo>
                      <a:pt x="210" y="152"/>
                    </a:lnTo>
                    <a:lnTo>
                      <a:pt x="212" y="152"/>
                    </a:lnTo>
                    <a:lnTo>
                      <a:pt x="212" y="144"/>
                    </a:lnTo>
                    <a:lnTo>
                      <a:pt x="219" y="134"/>
                    </a:lnTo>
                    <a:lnTo>
                      <a:pt x="228" y="126"/>
                    </a:lnTo>
                    <a:lnTo>
                      <a:pt x="235" y="120"/>
                    </a:lnTo>
                    <a:lnTo>
                      <a:pt x="245" y="119"/>
                    </a:lnTo>
                    <a:lnTo>
                      <a:pt x="252" y="119"/>
                    </a:lnTo>
                    <a:lnTo>
                      <a:pt x="241" y="113"/>
                    </a:lnTo>
                    <a:lnTo>
                      <a:pt x="237" y="110"/>
                    </a:lnTo>
                    <a:lnTo>
                      <a:pt x="63" y="110"/>
                    </a:lnTo>
                    <a:lnTo>
                      <a:pt x="61" y="109"/>
                    </a:lnTo>
                    <a:lnTo>
                      <a:pt x="44" y="10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7" name="Freeform 2616"/>
              <p:cNvSpPr>
                <a:spLocks/>
              </p:cNvSpPr>
              <p:nvPr/>
            </p:nvSpPr>
            <p:spPr bwMode="auto">
              <a:xfrm>
                <a:off x="10530" y="5368"/>
                <a:ext cx="262" cy="211"/>
              </a:xfrm>
              <a:custGeom>
                <a:avLst/>
                <a:gdLst>
                  <a:gd name="T0" fmla="+- 0 10723 10530"/>
                  <a:gd name="T1" fmla="*/ T0 w 262"/>
                  <a:gd name="T2" fmla="+- 0 5535 5368"/>
                  <a:gd name="T3" fmla="*/ 5535 h 211"/>
                  <a:gd name="T4" fmla="+- 0 10721 10530"/>
                  <a:gd name="T5" fmla="*/ T4 w 262"/>
                  <a:gd name="T6" fmla="+- 0 5536 5368"/>
                  <a:gd name="T7" fmla="*/ 5536 h 211"/>
                  <a:gd name="T8" fmla="+- 0 10723 10530"/>
                  <a:gd name="T9" fmla="*/ T8 w 262"/>
                  <a:gd name="T10" fmla="+- 0 5536 5368"/>
                  <a:gd name="T11" fmla="*/ 5536 h 211"/>
                  <a:gd name="T12" fmla="+- 0 10723 10530"/>
                  <a:gd name="T13" fmla="*/ T12 w 262"/>
                  <a:gd name="T14" fmla="+- 0 5535 5368"/>
                  <a:gd name="T15" fmla="*/ 5535 h 211"/>
                </a:gdLst>
                <a:ahLst/>
                <a:cxnLst>
                  <a:cxn ang="0">
                    <a:pos x="T1" y="T3"/>
                  </a:cxn>
                  <a:cxn ang="0">
                    <a:pos x="T5" y="T7"/>
                  </a:cxn>
                  <a:cxn ang="0">
                    <a:pos x="T9" y="T11"/>
                  </a:cxn>
                  <a:cxn ang="0">
                    <a:pos x="T13" y="T15"/>
                  </a:cxn>
                </a:cxnLst>
                <a:rect l="0" t="0" r="r" b="b"/>
                <a:pathLst>
                  <a:path w="262" h="211">
                    <a:moveTo>
                      <a:pt x="193" y="167"/>
                    </a:moveTo>
                    <a:lnTo>
                      <a:pt x="191" y="168"/>
                    </a:lnTo>
                    <a:lnTo>
                      <a:pt x="193" y="168"/>
                    </a:lnTo>
                    <a:lnTo>
                      <a:pt x="193" y="1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8" name="Freeform 2617"/>
              <p:cNvSpPr>
                <a:spLocks/>
              </p:cNvSpPr>
              <p:nvPr/>
            </p:nvSpPr>
            <p:spPr bwMode="auto">
              <a:xfrm>
                <a:off x="10530" y="5368"/>
                <a:ext cx="262" cy="211"/>
              </a:xfrm>
              <a:custGeom>
                <a:avLst/>
                <a:gdLst>
                  <a:gd name="T0" fmla="+- 0 10742 10530"/>
                  <a:gd name="T1" fmla="*/ T0 w 262"/>
                  <a:gd name="T2" fmla="+- 0 5520 5368"/>
                  <a:gd name="T3" fmla="*/ 5520 h 211"/>
                  <a:gd name="T4" fmla="+- 0 10740 10530"/>
                  <a:gd name="T5" fmla="*/ T4 w 262"/>
                  <a:gd name="T6" fmla="+- 0 5520 5368"/>
                  <a:gd name="T7" fmla="*/ 5520 h 211"/>
                  <a:gd name="T8" fmla="+- 0 10742 10530"/>
                  <a:gd name="T9" fmla="*/ T8 w 262"/>
                  <a:gd name="T10" fmla="+- 0 5523 5368"/>
                  <a:gd name="T11" fmla="*/ 5523 h 211"/>
                  <a:gd name="T12" fmla="+- 0 10742 10530"/>
                  <a:gd name="T13" fmla="*/ T12 w 262"/>
                  <a:gd name="T14" fmla="+- 0 5520 5368"/>
                  <a:gd name="T15" fmla="*/ 5520 h 211"/>
                </a:gdLst>
                <a:ahLst/>
                <a:cxnLst>
                  <a:cxn ang="0">
                    <a:pos x="T1" y="T3"/>
                  </a:cxn>
                  <a:cxn ang="0">
                    <a:pos x="T5" y="T7"/>
                  </a:cxn>
                  <a:cxn ang="0">
                    <a:pos x="T9" y="T11"/>
                  </a:cxn>
                  <a:cxn ang="0">
                    <a:pos x="T13" y="T15"/>
                  </a:cxn>
                </a:cxnLst>
                <a:rect l="0" t="0" r="r" b="b"/>
                <a:pathLst>
                  <a:path w="262" h="211">
                    <a:moveTo>
                      <a:pt x="212" y="152"/>
                    </a:moveTo>
                    <a:lnTo>
                      <a:pt x="210" y="152"/>
                    </a:lnTo>
                    <a:lnTo>
                      <a:pt x="212" y="155"/>
                    </a:lnTo>
                    <a:lnTo>
                      <a:pt x="212" y="1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9" name="Freeform 2618"/>
              <p:cNvSpPr>
                <a:spLocks/>
              </p:cNvSpPr>
              <p:nvPr/>
            </p:nvSpPr>
            <p:spPr bwMode="auto">
              <a:xfrm>
                <a:off x="10530" y="5368"/>
                <a:ext cx="262" cy="211"/>
              </a:xfrm>
              <a:custGeom>
                <a:avLst/>
                <a:gdLst>
                  <a:gd name="T0" fmla="+- 0 10782 10530"/>
                  <a:gd name="T1" fmla="*/ T0 w 262"/>
                  <a:gd name="T2" fmla="+- 0 5487 5368"/>
                  <a:gd name="T3" fmla="*/ 5487 h 211"/>
                  <a:gd name="T4" fmla="+- 0 10775 10530"/>
                  <a:gd name="T5" fmla="*/ T4 w 262"/>
                  <a:gd name="T6" fmla="+- 0 5487 5368"/>
                  <a:gd name="T7" fmla="*/ 5487 h 211"/>
                  <a:gd name="T8" fmla="+- 0 10782 10530"/>
                  <a:gd name="T9" fmla="*/ T8 w 262"/>
                  <a:gd name="T10" fmla="+- 0 5487 5368"/>
                  <a:gd name="T11" fmla="*/ 5487 h 211"/>
                </a:gdLst>
                <a:ahLst/>
                <a:cxnLst>
                  <a:cxn ang="0">
                    <a:pos x="T1" y="T3"/>
                  </a:cxn>
                  <a:cxn ang="0">
                    <a:pos x="T5" y="T7"/>
                  </a:cxn>
                  <a:cxn ang="0">
                    <a:pos x="T9" y="T11"/>
                  </a:cxn>
                </a:cxnLst>
                <a:rect l="0" t="0" r="r" b="b"/>
                <a:pathLst>
                  <a:path w="262" h="211">
                    <a:moveTo>
                      <a:pt x="252" y="119"/>
                    </a:moveTo>
                    <a:lnTo>
                      <a:pt x="245" y="119"/>
                    </a:lnTo>
                    <a:lnTo>
                      <a:pt x="252" y="11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0" name="Freeform 2619"/>
              <p:cNvSpPr>
                <a:spLocks/>
              </p:cNvSpPr>
              <p:nvPr/>
            </p:nvSpPr>
            <p:spPr bwMode="auto">
              <a:xfrm>
                <a:off x="10530" y="5368"/>
                <a:ext cx="262" cy="211"/>
              </a:xfrm>
              <a:custGeom>
                <a:avLst/>
                <a:gdLst>
                  <a:gd name="T0" fmla="+- 0 10705 10530"/>
                  <a:gd name="T1" fmla="*/ T0 w 262"/>
                  <a:gd name="T2" fmla="+- 0 5399 5368"/>
                  <a:gd name="T3" fmla="*/ 5399 h 211"/>
                  <a:gd name="T4" fmla="+- 0 10703 10530"/>
                  <a:gd name="T5" fmla="*/ T4 w 262"/>
                  <a:gd name="T6" fmla="+- 0 5399 5368"/>
                  <a:gd name="T7" fmla="*/ 5399 h 211"/>
                  <a:gd name="T8" fmla="+- 0 10702 10530"/>
                  <a:gd name="T9" fmla="*/ T8 w 262"/>
                  <a:gd name="T10" fmla="+- 0 5399 5368"/>
                  <a:gd name="T11" fmla="*/ 5399 h 211"/>
                  <a:gd name="T12" fmla="+- 0 10701 10530"/>
                  <a:gd name="T13" fmla="*/ T12 w 262"/>
                  <a:gd name="T14" fmla="+- 0 5400 5368"/>
                  <a:gd name="T15" fmla="*/ 5400 h 211"/>
                  <a:gd name="T16" fmla="+- 0 10693 10530"/>
                  <a:gd name="T17" fmla="*/ T16 w 262"/>
                  <a:gd name="T18" fmla="+- 0 5404 5368"/>
                  <a:gd name="T19" fmla="*/ 5404 h 211"/>
                  <a:gd name="T20" fmla="+- 0 10695 10530"/>
                  <a:gd name="T21" fmla="*/ T20 w 262"/>
                  <a:gd name="T22" fmla="+- 0 5405 5368"/>
                  <a:gd name="T23" fmla="*/ 5405 h 211"/>
                  <a:gd name="T24" fmla="+- 0 10695 10530"/>
                  <a:gd name="T25" fmla="*/ T24 w 262"/>
                  <a:gd name="T26" fmla="+- 0 5421 5368"/>
                  <a:gd name="T27" fmla="*/ 5421 h 211"/>
                  <a:gd name="T28" fmla="+- 0 10691 10530"/>
                  <a:gd name="T29" fmla="*/ T28 w 262"/>
                  <a:gd name="T30" fmla="+- 0 5421 5368"/>
                  <a:gd name="T31" fmla="*/ 5421 h 211"/>
                  <a:gd name="T32" fmla="+- 0 10662 10530"/>
                  <a:gd name="T33" fmla="*/ T32 w 262"/>
                  <a:gd name="T34" fmla="+- 0 5423 5368"/>
                  <a:gd name="T35" fmla="*/ 5423 h 211"/>
                  <a:gd name="T36" fmla="+- 0 10663 10530"/>
                  <a:gd name="T37" fmla="*/ T36 w 262"/>
                  <a:gd name="T38" fmla="+- 0 5429 5368"/>
                  <a:gd name="T39" fmla="*/ 5429 h 211"/>
                  <a:gd name="T40" fmla="+- 0 10641 10530"/>
                  <a:gd name="T41" fmla="*/ T40 w 262"/>
                  <a:gd name="T42" fmla="+- 0 5447 5368"/>
                  <a:gd name="T43" fmla="*/ 5447 h 211"/>
                  <a:gd name="T44" fmla="+- 0 10632 10530"/>
                  <a:gd name="T45" fmla="*/ T44 w 262"/>
                  <a:gd name="T46" fmla="+- 0 5452 5368"/>
                  <a:gd name="T47" fmla="*/ 5452 h 211"/>
                  <a:gd name="T48" fmla="+- 0 10626 10530"/>
                  <a:gd name="T49" fmla="*/ T48 w 262"/>
                  <a:gd name="T50" fmla="+- 0 5455 5368"/>
                  <a:gd name="T51" fmla="*/ 5455 h 211"/>
                  <a:gd name="T52" fmla="+- 0 10607 10530"/>
                  <a:gd name="T53" fmla="*/ T52 w 262"/>
                  <a:gd name="T54" fmla="+- 0 5455 5368"/>
                  <a:gd name="T55" fmla="*/ 5455 h 211"/>
                  <a:gd name="T56" fmla="+- 0 10595 10530"/>
                  <a:gd name="T57" fmla="*/ T56 w 262"/>
                  <a:gd name="T58" fmla="+- 0 5459 5368"/>
                  <a:gd name="T59" fmla="*/ 5459 h 211"/>
                  <a:gd name="T60" fmla="+- 0 10600 10530"/>
                  <a:gd name="T61" fmla="*/ T60 w 262"/>
                  <a:gd name="T62" fmla="+- 0 5467 5368"/>
                  <a:gd name="T63" fmla="*/ 5467 h 211"/>
                  <a:gd name="T64" fmla="+- 0 10598 10530"/>
                  <a:gd name="T65" fmla="*/ T64 w 262"/>
                  <a:gd name="T66" fmla="+- 0 5473 5368"/>
                  <a:gd name="T67" fmla="*/ 5473 h 211"/>
                  <a:gd name="T68" fmla="+- 0 10597 10530"/>
                  <a:gd name="T69" fmla="*/ T68 w 262"/>
                  <a:gd name="T70" fmla="+- 0 5477 5368"/>
                  <a:gd name="T71" fmla="*/ 5477 h 211"/>
                  <a:gd name="T72" fmla="+- 0 10597 10530"/>
                  <a:gd name="T73" fmla="*/ T72 w 262"/>
                  <a:gd name="T74" fmla="+- 0 5478 5368"/>
                  <a:gd name="T75" fmla="*/ 5478 h 211"/>
                  <a:gd name="T76" fmla="+- 0 10767 10530"/>
                  <a:gd name="T77" fmla="*/ T76 w 262"/>
                  <a:gd name="T78" fmla="+- 0 5478 5368"/>
                  <a:gd name="T79" fmla="*/ 5478 h 211"/>
                  <a:gd name="T80" fmla="+- 0 10745 10530"/>
                  <a:gd name="T81" fmla="*/ T80 w 262"/>
                  <a:gd name="T82" fmla="+- 0 5460 5368"/>
                  <a:gd name="T83" fmla="*/ 5460 h 211"/>
                  <a:gd name="T84" fmla="+- 0 10753 10530"/>
                  <a:gd name="T85" fmla="*/ T84 w 262"/>
                  <a:gd name="T86" fmla="+- 0 5460 5368"/>
                  <a:gd name="T87" fmla="*/ 5460 h 211"/>
                  <a:gd name="T88" fmla="+- 0 10752 10530"/>
                  <a:gd name="T89" fmla="*/ T88 w 262"/>
                  <a:gd name="T90" fmla="+- 0 5455 5368"/>
                  <a:gd name="T91" fmla="*/ 5455 h 211"/>
                  <a:gd name="T92" fmla="+- 0 10626 10530"/>
                  <a:gd name="T93" fmla="*/ T92 w 262"/>
                  <a:gd name="T94" fmla="+- 0 5455 5368"/>
                  <a:gd name="T95" fmla="*/ 5455 h 211"/>
                  <a:gd name="T96" fmla="+- 0 10752 10530"/>
                  <a:gd name="T97" fmla="*/ T96 w 262"/>
                  <a:gd name="T98" fmla="+- 0 5455 5368"/>
                  <a:gd name="T99" fmla="*/ 5455 h 211"/>
                  <a:gd name="T100" fmla="+- 0 10747 10530"/>
                  <a:gd name="T101" fmla="*/ T100 w 262"/>
                  <a:gd name="T102" fmla="+- 0 5432 5368"/>
                  <a:gd name="T103" fmla="*/ 5432 h 211"/>
                  <a:gd name="T104" fmla="+- 0 10747 10530"/>
                  <a:gd name="T105" fmla="*/ T104 w 262"/>
                  <a:gd name="T106" fmla="+- 0 5430 5368"/>
                  <a:gd name="T107" fmla="*/ 5430 h 211"/>
                  <a:gd name="T108" fmla="+- 0 10752 10530"/>
                  <a:gd name="T109" fmla="*/ T108 w 262"/>
                  <a:gd name="T110" fmla="+- 0 5430 5368"/>
                  <a:gd name="T111" fmla="*/ 5430 h 211"/>
                  <a:gd name="T112" fmla="+- 0 10769 10530"/>
                  <a:gd name="T113" fmla="*/ T112 w 262"/>
                  <a:gd name="T114" fmla="+- 0 5423 5368"/>
                  <a:gd name="T115" fmla="*/ 5423 h 211"/>
                  <a:gd name="T116" fmla="+- 0 10760 10530"/>
                  <a:gd name="T117" fmla="*/ T116 w 262"/>
                  <a:gd name="T118" fmla="+- 0 5417 5368"/>
                  <a:gd name="T119" fmla="*/ 5417 h 211"/>
                  <a:gd name="T120" fmla="+- 0 10766 10530"/>
                  <a:gd name="T121" fmla="*/ T120 w 262"/>
                  <a:gd name="T122" fmla="+- 0 5416 5368"/>
                  <a:gd name="T123" fmla="*/ 5416 h 211"/>
                  <a:gd name="T124" fmla="+- 0 10792 10530"/>
                  <a:gd name="T125" fmla="*/ T124 w 262"/>
                  <a:gd name="T126" fmla="+- 0 5413 5368"/>
                  <a:gd name="T127" fmla="*/ 5413 h 211"/>
                  <a:gd name="T128" fmla="+- 0 10792 10530"/>
                  <a:gd name="T129" fmla="*/ T128 w 262"/>
                  <a:gd name="T130" fmla="+- 0 5400 5368"/>
                  <a:gd name="T131" fmla="*/ 5400 h 211"/>
                  <a:gd name="T132" fmla="+- 0 10755 10530"/>
                  <a:gd name="T133" fmla="*/ T132 w 262"/>
                  <a:gd name="T134" fmla="+- 0 5400 5368"/>
                  <a:gd name="T135" fmla="*/ 5400 h 211"/>
                  <a:gd name="T136" fmla="+- 0 10746 10530"/>
                  <a:gd name="T137" fmla="*/ T136 w 262"/>
                  <a:gd name="T138" fmla="+- 0 5400 5368"/>
                  <a:gd name="T139" fmla="*/ 5400 h 211"/>
                  <a:gd name="T140" fmla="+- 0 10741 10530"/>
                  <a:gd name="T141" fmla="*/ T140 w 262"/>
                  <a:gd name="T142" fmla="+- 0 5400 5368"/>
                  <a:gd name="T143" fmla="*/ 5400 h 211"/>
                  <a:gd name="T144" fmla="+- 0 10709 10530"/>
                  <a:gd name="T145" fmla="*/ T144 w 262"/>
                  <a:gd name="T146" fmla="+- 0 5400 5368"/>
                  <a:gd name="T147" fmla="*/ 5400 h 211"/>
                  <a:gd name="T148" fmla="+- 0 10706 10530"/>
                  <a:gd name="T149" fmla="*/ T148 w 262"/>
                  <a:gd name="T150" fmla="+- 0 5399 5368"/>
                  <a:gd name="T151" fmla="*/ 5399 h 211"/>
                  <a:gd name="T152" fmla="+- 0 10705 10530"/>
                  <a:gd name="T153" fmla="*/ T152 w 262"/>
                  <a:gd name="T154" fmla="+- 0 5399 5368"/>
                  <a:gd name="T155" fmla="*/ 5399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62" h="211">
                    <a:moveTo>
                      <a:pt x="175" y="31"/>
                    </a:moveTo>
                    <a:lnTo>
                      <a:pt x="173" y="31"/>
                    </a:lnTo>
                    <a:lnTo>
                      <a:pt x="172" y="31"/>
                    </a:lnTo>
                    <a:lnTo>
                      <a:pt x="171" y="32"/>
                    </a:lnTo>
                    <a:lnTo>
                      <a:pt x="163" y="36"/>
                    </a:lnTo>
                    <a:lnTo>
                      <a:pt x="165" y="37"/>
                    </a:lnTo>
                    <a:lnTo>
                      <a:pt x="165" y="53"/>
                    </a:lnTo>
                    <a:lnTo>
                      <a:pt x="161" y="53"/>
                    </a:lnTo>
                    <a:lnTo>
                      <a:pt x="132" y="55"/>
                    </a:lnTo>
                    <a:lnTo>
                      <a:pt x="133" y="61"/>
                    </a:lnTo>
                    <a:lnTo>
                      <a:pt x="111" y="79"/>
                    </a:lnTo>
                    <a:lnTo>
                      <a:pt x="102" y="84"/>
                    </a:lnTo>
                    <a:lnTo>
                      <a:pt x="96" y="87"/>
                    </a:lnTo>
                    <a:lnTo>
                      <a:pt x="77" y="87"/>
                    </a:lnTo>
                    <a:lnTo>
                      <a:pt x="65" y="91"/>
                    </a:lnTo>
                    <a:lnTo>
                      <a:pt x="70" y="99"/>
                    </a:lnTo>
                    <a:lnTo>
                      <a:pt x="68" y="105"/>
                    </a:lnTo>
                    <a:lnTo>
                      <a:pt x="67" y="109"/>
                    </a:lnTo>
                    <a:lnTo>
                      <a:pt x="67" y="110"/>
                    </a:lnTo>
                    <a:lnTo>
                      <a:pt x="237" y="110"/>
                    </a:lnTo>
                    <a:lnTo>
                      <a:pt x="215" y="92"/>
                    </a:lnTo>
                    <a:lnTo>
                      <a:pt x="223" y="92"/>
                    </a:lnTo>
                    <a:lnTo>
                      <a:pt x="222" y="87"/>
                    </a:lnTo>
                    <a:lnTo>
                      <a:pt x="96" y="87"/>
                    </a:lnTo>
                    <a:lnTo>
                      <a:pt x="222" y="87"/>
                    </a:lnTo>
                    <a:lnTo>
                      <a:pt x="217" y="64"/>
                    </a:lnTo>
                    <a:lnTo>
                      <a:pt x="217" y="62"/>
                    </a:lnTo>
                    <a:lnTo>
                      <a:pt x="222" y="62"/>
                    </a:lnTo>
                    <a:lnTo>
                      <a:pt x="239" y="55"/>
                    </a:lnTo>
                    <a:lnTo>
                      <a:pt x="230" y="49"/>
                    </a:lnTo>
                    <a:lnTo>
                      <a:pt x="236" y="48"/>
                    </a:lnTo>
                    <a:lnTo>
                      <a:pt x="262" y="45"/>
                    </a:lnTo>
                    <a:lnTo>
                      <a:pt x="262" y="32"/>
                    </a:lnTo>
                    <a:lnTo>
                      <a:pt x="225" y="32"/>
                    </a:lnTo>
                    <a:lnTo>
                      <a:pt x="216" y="32"/>
                    </a:lnTo>
                    <a:lnTo>
                      <a:pt x="211" y="32"/>
                    </a:lnTo>
                    <a:lnTo>
                      <a:pt x="179" y="32"/>
                    </a:lnTo>
                    <a:lnTo>
                      <a:pt x="176" y="31"/>
                    </a:lnTo>
                    <a:lnTo>
                      <a:pt x="175" y="3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1" name="Freeform 2620"/>
              <p:cNvSpPr>
                <a:spLocks/>
              </p:cNvSpPr>
              <p:nvPr/>
            </p:nvSpPr>
            <p:spPr bwMode="auto">
              <a:xfrm>
                <a:off x="10530" y="5368"/>
                <a:ext cx="262" cy="211"/>
              </a:xfrm>
              <a:custGeom>
                <a:avLst/>
                <a:gdLst>
                  <a:gd name="T0" fmla="+- 0 10752 10530"/>
                  <a:gd name="T1" fmla="*/ T0 w 262"/>
                  <a:gd name="T2" fmla="+- 0 5430 5368"/>
                  <a:gd name="T3" fmla="*/ 5430 h 211"/>
                  <a:gd name="T4" fmla="+- 0 10747 10530"/>
                  <a:gd name="T5" fmla="*/ T4 w 262"/>
                  <a:gd name="T6" fmla="+- 0 5430 5368"/>
                  <a:gd name="T7" fmla="*/ 5430 h 211"/>
                  <a:gd name="T8" fmla="+- 0 10747 10530"/>
                  <a:gd name="T9" fmla="*/ T8 w 262"/>
                  <a:gd name="T10" fmla="+- 0 5431 5368"/>
                  <a:gd name="T11" fmla="*/ 5431 h 211"/>
                  <a:gd name="T12" fmla="+- 0 10752 10530"/>
                  <a:gd name="T13" fmla="*/ T12 w 262"/>
                  <a:gd name="T14" fmla="+- 0 5430 5368"/>
                  <a:gd name="T15" fmla="*/ 5430 h 211"/>
                </a:gdLst>
                <a:ahLst/>
                <a:cxnLst>
                  <a:cxn ang="0">
                    <a:pos x="T1" y="T3"/>
                  </a:cxn>
                  <a:cxn ang="0">
                    <a:pos x="T5" y="T7"/>
                  </a:cxn>
                  <a:cxn ang="0">
                    <a:pos x="T9" y="T11"/>
                  </a:cxn>
                  <a:cxn ang="0">
                    <a:pos x="T13" y="T15"/>
                  </a:cxn>
                </a:cxnLst>
                <a:rect l="0" t="0" r="r" b="b"/>
                <a:pathLst>
                  <a:path w="262" h="211">
                    <a:moveTo>
                      <a:pt x="222" y="62"/>
                    </a:moveTo>
                    <a:lnTo>
                      <a:pt x="217" y="62"/>
                    </a:lnTo>
                    <a:lnTo>
                      <a:pt x="217" y="63"/>
                    </a:lnTo>
                    <a:lnTo>
                      <a:pt x="222"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2" name="Freeform 2621"/>
              <p:cNvSpPr>
                <a:spLocks/>
              </p:cNvSpPr>
              <p:nvPr/>
            </p:nvSpPr>
            <p:spPr bwMode="auto">
              <a:xfrm>
                <a:off x="10530" y="5368"/>
                <a:ext cx="262" cy="211"/>
              </a:xfrm>
              <a:custGeom>
                <a:avLst/>
                <a:gdLst>
                  <a:gd name="T0" fmla="+- 0 10792 10530"/>
                  <a:gd name="T1" fmla="*/ T0 w 262"/>
                  <a:gd name="T2" fmla="+- 0 5400 5368"/>
                  <a:gd name="T3" fmla="*/ 5400 h 211"/>
                  <a:gd name="T4" fmla="+- 0 10758 10530"/>
                  <a:gd name="T5" fmla="*/ T4 w 262"/>
                  <a:gd name="T6" fmla="+- 0 5400 5368"/>
                  <a:gd name="T7" fmla="*/ 5400 h 211"/>
                  <a:gd name="T8" fmla="+- 0 10755 10530"/>
                  <a:gd name="T9" fmla="*/ T8 w 262"/>
                  <a:gd name="T10" fmla="+- 0 5400 5368"/>
                  <a:gd name="T11" fmla="*/ 5400 h 211"/>
                  <a:gd name="T12" fmla="+- 0 10792 10530"/>
                  <a:gd name="T13" fmla="*/ T12 w 262"/>
                  <a:gd name="T14" fmla="+- 0 5400 5368"/>
                  <a:gd name="T15" fmla="*/ 5400 h 211"/>
                  <a:gd name="T16" fmla="+- 0 10792 10530"/>
                  <a:gd name="T17" fmla="*/ T16 w 262"/>
                  <a:gd name="T18" fmla="+- 0 5400 5368"/>
                  <a:gd name="T19" fmla="*/ 5400 h 211"/>
                </a:gdLst>
                <a:ahLst/>
                <a:cxnLst>
                  <a:cxn ang="0">
                    <a:pos x="T1" y="T3"/>
                  </a:cxn>
                  <a:cxn ang="0">
                    <a:pos x="T5" y="T7"/>
                  </a:cxn>
                  <a:cxn ang="0">
                    <a:pos x="T9" y="T11"/>
                  </a:cxn>
                  <a:cxn ang="0">
                    <a:pos x="T13" y="T15"/>
                  </a:cxn>
                  <a:cxn ang="0">
                    <a:pos x="T17" y="T19"/>
                  </a:cxn>
                </a:cxnLst>
                <a:rect l="0" t="0" r="r" b="b"/>
                <a:pathLst>
                  <a:path w="262" h="211">
                    <a:moveTo>
                      <a:pt x="262" y="32"/>
                    </a:moveTo>
                    <a:lnTo>
                      <a:pt x="228" y="32"/>
                    </a:lnTo>
                    <a:lnTo>
                      <a:pt x="225" y="32"/>
                    </a:lnTo>
                    <a:lnTo>
                      <a:pt x="262" y="3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3" name="Freeform 2622"/>
              <p:cNvSpPr>
                <a:spLocks/>
              </p:cNvSpPr>
              <p:nvPr/>
            </p:nvSpPr>
            <p:spPr bwMode="auto">
              <a:xfrm>
                <a:off x="10530" y="5368"/>
                <a:ext cx="262" cy="211"/>
              </a:xfrm>
              <a:custGeom>
                <a:avLst/>
                <a:gdLst>
                  <a:gd name="T0" fmla="+- 0 10729 10530"/>
                  <a:gd name="T1" fmla="*/ T0 w 262"/>
                  <a:gd name="T2" fmla="+- 0 5368 5368"/>
                  <a:gd name="T3" fmla="*/ 5368 h 211"/>
                  <a:gd name="T4" fmla="+- 0 10725 10530"/>
                  <a:gd name="T5" fmla="*/ T4 w 262"/>
                  <a:gd name="T6" fmla="+- 0 5372 5368"/>
                  <a:gd name="T7" fmla="*/ 5372 h 211"/>
                  <a:gd name="T8" fmla="+- 0 10711 10530"/>
                  <a:gd name="T9" fmla="*/ T8 w 262"/>
                  <a:gd name="T10" fmla="+- 0 5398 5368"/>
                  <a:gd name="T11" fmla="*/ 5398 h 211"/>
                  <a:gd name="T12" fmla="+- 0 10709 10530"/>
                  <a:gd name="T13" fmla="*/ T12 w 262"/>
                  <a:gd name="T14" fmla="+- 0 5400 5368"/>
                  <a:gd name="T15" fmla="*/ 5400 h 211"/>
                  <a:gd name="T16" fmla="+- 0 10741 10530"/>
                  <a:gd name="T17" fmla="*/ T16 w 262"/>
                  <a:gd name="T18" fmla="+- 0 5400 5368"/>
                  <a:gd name="T19" fmla="*/ 5400 h 211"/>
                  <a:gd name="T20" fmla="+- 0 10734 10530"/>
                  <a:gd name="T21" fmla="*/ T20 w 262"/>
                  <a:gd name="T22" fmla="+- 0 5399 5368"/>
                  <a:gd name="T23" fmla="*/ 5399 h 211"/>
                  <a:gd name="T24" fmla="+- 0 10742 10530"/>
                  <a:gd name="T25" fmla="*/ T24 w 262"/>
                  <a:gd name="T26" fmla="+- 0 5396 5368"/>
                  <a:gd name="T27" fmla="*/ 5396 h 211"/>
                  <a:gd name="T28" fmla="+- 0 10748 10530"/>
                  <a:gd name="T29" fmla="*/ T28 w 262"/>
                  <a:gd name="T30" fmla="+- 0 5382 5368"/>
                  <a:gd name="T31" fmla="*/ 5382 h 211"/>
                  <a:gd name="T32" fmla="+- 0 10749 10530"/>
                  <a:gd name="T33" fmla="*/ T32 w 262"/>
                  <a:gd name="T34" fmla="+- 0 5380 5368"/>
                  <a:gd name="T35" fmla="*/ 5380 h 211"/>
                  <a:gd name="T36" fmla="+- 0 10745 10530"/>
                  <a:gd name="T37" fmla="*/ T36 w 262"/>
                  <a:gd name="T38" fmla="+- 0 5380 5368"/>
                  <a:gd name="T39" fmla="*/ 5380 h 211"/>
                  <a:gd name="T40" fmla="+- 0 10744 10530"/>
                  <a:gd name="T41" fmla="*/ T40 w 262"/>
                  <a:gd name="T42" fmla="+- 0 5376 5368"/>
                  <a:gd name="T43" fmla="*/ 5376 h 211"/>
                  <a:gd name="T44" fmla="+- 0 10734 10530"/>
                  <a:gd name="T45" fmla="*/ T44 w 262"/>
                  <a:gd name="T46" fmla="+- 0 5376 5368"/>
                  <a:gd name="T47" fmla="*/ 5376 h 211"/>
                  <a:gd name="T48" fmla="+- 0 10729 10530"/>
                  <a:gd name="T49" fmla="*/ T48 w 262"/>
                  <a:gd name="T50" fmla="+- 0 5368 5368"/>
                  <a:gd name="T51" fmla="*/ 5368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62" h="211">
                    <a:moveTo>
                      <a:pt x="199" y="0"/>
                    </a:moveTo>
                    <a:lnTo>
                      <a:pt x="195" y="4"/>
                    </a:lnTo>
                    <a:lnTo>
                      <a:pt x="181" y="30"/>
                    </a:lnTo>
                    <a:lnTo>
                      <a:pt x="179" y="32"/>
                    </a:lnTo>
                    <a:lnTo>
                      <a:pt x="211" y="32"/>
                    </a:lnTo>
                    <a:lnTo>
                      <a:pt x="204" y="31"/>
                    </a:lnTo>
                    <a:lnTo>
                      <a:pt x="212" y="28"/>
                    </a:lnTo>
                    <a:lnTo>
                      <a:pt x="218" y="14"/>
                    </a:lnTo>
                    <a:lnTo>
                      <a:pt x="219" y="12"/>
                    </a:lnTo>
                    <a:lnTo>
                      <a:pt x="215" y="12"/>
                    </a:lnTo>
                    <a:lnTo>
                      <a:pt x="214" y="8"/>
                    </a:lnTo>
                    <a:lnTo>
                      <a:pt x="204" y="8"/>
                    </a:lnTo>
                    <a:lnTo>
                      <a:pt x="199"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4" name="Freeform 2623"/>
              <p:cNvSpPr>
                <a:spLocks/>
              </p:cNvSpPr>
              <p:nvPr/>
            </p:nvSpPr>
            <p:spPr bwMode="auto">
              <a:xfrm>
                <a:off x="10530" y="5368"/>
                <a:ext cx="262" cy="211"/>
              </a:xfrm>
              <a:custGeom>
                <a:avLst/>
                <a:gdLst>
                  <a:gd name="T0" fmla="+- 0 10750 10530"/>
                  <a:gd name="T1" fmla="*/ T0 w 262"/>
                  <a:gd name="T2" fmla="+- 0 5379 5368"/>
                  <a:gd name="T3" fmla="*/ 5379 h 211"/>
                  <a:gd name="T4" fmla="+- 0 10745 10530"/>
                  <a:gd name="T5" fmla="*/ T4 w 262"/>
                  <a:gd name="T6" fmla="+- 0 5380 5368"/>
                  <a:gd name="T7" fmla="*/ 5380 h 211"/>
                  <a:gd name="T8" fmla="+- 0 10749 10530"/>
                  <a:gd name="T9" fmla="*/ T8 w 262"/>
                  <a:gd name="T10" fmla="+- 0 5380 5368"/>
                  <a:gd name="T11" fmla="*/ 5380 h 211"/>
                  <a:gd name="T12" fmla="+- 0 10750 10530"/>
                  <a:gd name="T13" fmla="*/ T12 w 262"/>
                  <a:gd name="T14" fmla="+- 0 5379 5368"/>
                  <a:gd name="T15" fmla="*/ 5379 h 211"/>
                </a:gdLst>
                <a:ahLst/>
                <a:cxnLst>
                  <a:cxn ang="0">
                    <a:pos x="T1" y="T3"/>
                  </a:cxn>
                  <a:cxn ang="0">
                    <a:pos x="T5" y="T7"/>
                  </a:cxn>
                  <a:cxn ang="0">
                    <a:pos x="T9" y="T11"/>
                  </a:cxn>
                  <a:cxn ang="0">
                    <a:pos x="T13" y="T15"/>
                  </a:cxn>
                </a:cxnLst>
                <a:rect l="0" t="0" r="r" b="b"/>
                <a:pathLst>
                  <a:path w="262" h="211">
                    <a:moveTo>
                      <a:pt x="220" y="11"/>
                    </a:moveTo>
                    <a:lnTo>
                      <a:pt x="215" y="12"/>
                    </a:lnTo>
                    <a:lnTo>
                      <a:pt x="219" y="12"/>
                    </a:lnTo>
                    <a:lnTo>
                      <a:pt x="220" y="1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5" name="Freeform 2624"/>
              <p:cNvSpPr>
                <a:spLocks/>
              </p:cNvSpPr>
              <p:nvPr/>
            </p:nvSpPr>
            <p:spPr bwMode="auto">
              <a:xfrm>
                <a:off x="10530" y="5368"/>
                <a:ext cx="262" cy="211"/>
              </a:xfrm>
              <a:custGeom>
                <a:avLst/>
                <a:gdLst>
                  <a:gd name="T0" fmla="+- 0 10756 10530"/>
                  <a:gd name="T1" fmla="*/ T0 w 262"/>
                  <a:gd name="T2" fmla="+- 0 5376 5368"/>
                  <a:gd name="T3" fmla="*/ 5376 h 211"/>
                  <a:gd name="T4" fmla="+- 0 10753 10530"/>
                  <a:gd name="T5" fmla="*/ T4 w 262"/>
                  <a:gd name="T6" fmla="+- 0 5376 5368"/>
                  <a:gd name="T7" fmla="*/ 5376 h 211"/>
                  <a:gd name="T8" fmla="+- 0 10752 10530"/>
                  <a:gd name="T9" fmla="*/ T8 w 262"/>
                  <a:gd name="T10" fmla="+- 0 5377 5368"/>
                  <a:gd name="T11" fmla="*/ 5377 h 211"/>
                  <a:gd name="T12" fmla="+- 0 10750 10530"/>
                  <a:gd name="T13" fmla="*/ T12 w 262"/>
                  <a:gd name="T14" fmla="+- 0 5379 5368"/>
                  <a:gd name="T15" fmla="*/ 5379 h 211"/>
                  <a:gd name="T16" fmla="+- 0 10756 10530"/>
                  <a:gd name="T17" fmla="*/ T16 w 262"/>
                  <a:gd name="T18" fmla="+- 0 5378 5368"/>
                  <a:gd name="T19" fmla="*/ 5378 h 211"/>
                  <a:gd name="T20" fmla="+- 0 10756 10530"/>
                  <a:gd name="T21" fmla="*/ T20 w 262"/>
                  <a:gd name="T22" fmla="+- 0 5376 5368"/>
                  <a:gd name="T23" fmla="*/ 5376 h 211"/>
                </a:gdLst>
                <a:ahLst/>
                <a:cxnLst>
                  <a:cxn ang="0">
                    <a:pos x="T1" y="T3"/>
                  </a:cxn>
                  <a:cxn ang="0">
                    <a:pos x="T5" y="T7"/>
                  </a:cxn>
                  <a:cxn ang="0">
                    <a:pos x="T9" y="T11"/>
                  </a:cxn>
                  <a:cxn ang="0">
                    <a:pos x="T13" y="T15"/>
                  </a:cxn>
                  <a:cxn ang="0">
                    <a:pos x="T17" y="T19"/>
                  </a:cxn>
                  <a:cxn ang="0">
                    <a:pos x="T21" y="T23"/>
                  </a:cxn>
                </a:cxnLst>
                <a:rect l="0" t="0" r="r" b="b"/>
                <a:pathLst>
                  <a:path w="262" h="211">
                    <a:moveTo>
                      <a:pt x="226" y="8"/>
                    </a:moveTo>
                    <a:lnTo>
                      <a:pt x="223" y="8"/>
                    </a:lnTo>
                    <a:lnTo>
                      <a:pt x="222" y="9"/>
                    </a:lnTo>
                    <a:lnTo>
                      <a:pt x="220" y="11"/>
                    </a:lnTo>
                    <a:lnTo>
                      <a:pt x="226" y="10"/>
                    </a:lnTo>
                    <a:lnTo>
                      <a:pt x="226" y="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26" name="Freeform 2625"/>
              <p:cNvSpPr>
                <a:spLocks/>
              </p:cNvSpPr>
              <p:nvPr/>
            </p:nvSpPr>
            <p:spPr bwMode="auto">
              <a:xfrm>
                <a:off x="10530" y="5368"/>
                <a:ext cx="262" cy="211"/>
              </a:xfrm>
              <a:custGeom>
                <a:avLst/>
                <a:gdLst>
                  <a:gd name="T0" fmla="+- 0 10743 10530"/>
                  <a:gd name="T1" fmla="*/ T0 w 262"/>
                  <a:gd name="T2" fmla="+- 0 5372 5368"/>
                  <a:gd name="T3" fmla="*/ 5372 h 211"/>
                  <a:gd name="T4" fmla="+- 0 10734 10530"/>
                  <a:gd name="T5" fmla="*/ T4 w 262"/>
                  <a:gd name="T6" fmla="+- 0 5376 5368"/>
                  <a:gd name="T7" fmla="*/ 5376 h 211"/>
                  <a:gd name="T8" fmla="+- 0 10744 10530"/>
                  <a:gd name="T9" fmla="*/ T8 w 262"/>
                  <a:gd name="T10" fmla="+- 0 5376 5368"/>
                  <a:gd name="T11" fmla="*/ 5376 h 211"/>
                  <a:gd name="T12" fmla="+- 0 10743 10530"/>
                  <a:gd name="T13" fmla="*/ T12 w 262"/>
                  <a:gd name="T14" fmla="+- 0 5372 5368"/>
                  <a:gd name="T15" fmla="*/ 5372 h 211"/>
                </a:gdLst>
                <a:ahLst/>
                <a:cxnLst>
                  <a:cxn ang="0">
                    <a:pos x="T1" y="T3"/>
                  </a:cxn>
                  <a:cxn ang="0">
                    <a:pos x="T5" y="T7"/>
                  </a:cxn>
                  <a:cxn ang="0">
                    <a:pos x="T9" y="T11"/>
                  </a:cxn>
                  <a:cxn ang="0">
                    <a:pos x="T13" y="T15"/>
                  </a:cxn>
                </a:cxnLst>
                <a:rect l="0" t="0" r="r" b="b"/>
                <a:pathLst>
                  <a:path w="262" h="211">
                    <a:moveTo>
                      <a:pt x="213" y="4"/>
                    </a:moveTo>
                    <a:lnTo>
                      <a:pt x="204" y="8"/>
                    </a:lnTo>
                    <a:lnTo>
                      <a:pt x="214" y="8"/>
                    </a:lnTo>
                    <a:lnTo>
                      <a:pt x="213" y="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6" name="Group 1035"/>
            <p:cNvGrpSpPr>
              <a:grpSpLocks/>
            </p:cNvGrpSpPr>
            <p:nvPr/>
          </p:nvGrpSpPr>
          <p:grpSpPr bwMode="auto">
            <a:xfrm>
              <a:off x="15058" y="5402"/>
              <a:ext cx="395" cy="220"/>
              <a:chOff x="10212" y="5402"/>
              <a:chExt cx="268" cy="220"/>
            </a:xfrm>
          </p:grpSpPr>
          <p:sp>
            <p:nvSpPr>
              <p:cNvPr id="2605" name="Freeform 2604"/>
              <p:cNvSpPr>
                <a:spLocks/>
              </p:cNvSpPr>
              <p:nvPr/>
            </p:nvSpPr>
            <p:spPr bwMode="auto">
              <a:xfrm>
                <a:off x="10212" y="5402"/>
                <a:ext cx="268" cy="220"/>
              </a:xfrm>
              <a:custGeom>
                <a:avLst/>
                <a:gdLst>
                  <a:gd name="T0" fmla="+- 0 10219 10212"/>
                  <a:gd name="T1" fmla="*/ T0 w 268"/>
                  <a:gd name="T2" fmla="+- 0 5402 5402"/>
                  <a:gd name="T3" fmla="*/ 5402 h 220"/>
                  <a:gd name="T4" fmla="+- 0 10216 10212"/>
                  <a:gd name="T5" fmla="*/ T4 w 268"/>
                  <a:gd name="T6" fmla="+- 0 5404 5402"/>
                  <a:gd name="T7" fmla="*/ 5404 h 220"/>
                  <a:gd name="T8" fmla="+- 0 10212 10212"/>
                  <a:gd name="T9" fmla="*/ T8 w 268"/>
                  <a:gd name="T10" fmla="+- 0 5410 5402"/>
                  <a:gd name="T11" fmla="*/ 5410 h 220"/>
                  <a:gd name="T12" fmla="+- 0 10217 10212"/>
                  <a:gd name="T13" fmla="*/ T12 w 268"/>
                  <a:gd name="T14" fmla="+- 0 5417 5402"/>
                  <a:gd name="T15" fmla="*/ 5417 h 220"/>
                  <a:gd name="T16" fmla="+- 0 10236 10212"/>
                  <a:gd name="T17" fmla="*/ T16 w 268"/>
                  <a:gd name="T18" fmla="+- 0 5428 5402"/>
                  <a:gd name="T19" fmla="*/ 5428 h 220"/>
                  <a:gd name="T20" fmla="+- 0 10259 10212"/>
                  <a:gd name="T21" fmla="*/ T20 w 268"/>
                  <a:gd name="T22" fmla="+- 0 5446 5402"/>
                  <a:gd name="T23" fmla="*/ 5446 h 220"/>
                  <a:gd name="T24" fmla="+- 0 10265 10212"/>
                  <a:gd name="T25" fmla="*/ T24 w 268"/>
                  <a:gd name="T26" fmla="+- 0 5450 5402"/>
                  <a:gd name="T27" fmla="*/ 5450 h 220"/>
                  <a:gd name="T28" fmla="+- 0 10268 10212"/>
                  <a:gd name="T29" fmla="*/ T28 w 268"/>
                  <a:gd name="T30" fmla="+- 0 5457 5402"/>
                  <a:gd name="T31" fmla="*/ 5457 h 220"/>
                  <a:gd name="T32" fmla="+- 0 10266 10212"/>
                  <a:gd name="T33" fmla="*/ T32 w 268"/>
                  <a:gd name="T34" fmla="+- 0 5460 5402"/>
                  <a:gd name="T35" fmla="*/ 5460 h 220"/>
                  <a:gd name="T36" fmla="+- 0 10281 10212"/>
                  <a:gd name="T37" fmla="*/ T36 w 268"/>
                  <a:gd name="T38" fmla="+- 0 5470 5402"/>
                  <a:gd name="T39" fmla="*/ 5470 h 220"/>
                  <a:gd name="T40" fmla="+- 0 10296 10212"/>
                  <a:gd name="T41" fmla="*/ T40 w 268"/>
                  <a:gd name="T42" fmla="+- 0 5484 5402"/>
                  <a:gd name="T43" fmla="*/ 5484 h 220"/>
                  <a:gd name="T44" fmla="+- 0 10309 10212"/>
                  <a:gd name="T45" fmla="*/ T44 w 268"/>
                  <a:gd name="T46" fmla="+- 0 5501 5402"/>
                  <a:gd name="T47" fmla="*/ 5501 h 220"/>
                  <a:gd name="T48" fmla="+- 0 10318 10212"/>
                  <a:gd name="T49" fmla="*/ T48 w 268"/>
                  <a:gd name="T50" fmla="+- 0 5516 5402"/>
                  <a:gd name="T51" fmla="*/ 5516 h 220"/>
                  <a:gd name="T52" fmla="+- 0 10331 10212"/>
                  <a:gd name="T53" fmla="*/ T52 w 268"/>
                  <a:gd name="T54" fmla="+- 0 5533 5402"/>
                  <a:gd name="T55" fmla="*/ 5533 h 220"/>
                  <a:gd name="T56" fmla="+- 0 10346 10212"/>
                  <a:gd name="T57" fmla="*/ T56 w 268"/>
                  <a:gd name="T58" fmla="+- 0 5550 5402"/>
                  <a:gd name="T59" fmla="*/ 5550 h 220"/>
                  <a:gd name="T60" fmla="+- 0 10373 10212"/>
                  <a:gd name="T61" fmla="*/ T60 w 268"/>
                  <a:gd name="T62" fmla="+- 0 5577 5402"/>
                  <a:gd name="T63" fmla="*/ 5577 h 220"/>
                  <a:gd name="T64" fmla="+- 0 10389 10212"/>
                  <a:gd name="T65" fmla="*/ T64 w 268"/>
                  <a:gd name="T66" fmla="+- 0 5591 5402"/>
                  <a:gd name="T67" fmla="*/ 5591 h 220"/>
                  <a:gd name="T68" fmla="+- 0 10404 10212"/>
                  <a:gd name="T69" fmla="*/ T68 w 268"/>
                  <a:gd name="T70" fmla="+- 0 5599 5402"/>
                  <a:gd name="T71" fmla="*/ 5599 h 220"/>
                  <a:gd name="T72" fmla="+- 0 10434 10212"/>
                  <a:gd name="T73" fmla="*/ T72 w 268"/>
                  <a:gd name="T74" fmla="+- 0 5616 5402"/>
                  <a:gd name="T75" fmla="*/ 5616 h 220"/>
                  <a:gd name="T76" fmla="+- 0 10439 10212"/>
                  <a:gd name="T77" fmla="*/ T76 w 268"/>
                  <a:gd name="T78" fmla="+- 0 5622 5402"/>
                  <a:gd name="T79" fmla="*/ 5622 h 220"/>
                  <a:gd name="T80" fmla="+- 0 10440 10212"/>
                  <a:gd name="T81" fmla="*/ T80 w 268"/>
                  <a:gd name="T82" fmla="+- 0 5622 5402"/>
                  <a:gd name="T83" fmla="*/ 5622 h 220"/>
                  <a:gd name="T84" fmla="+- 0 10446 10212"/>
                  <a:gd name="T85" fmla="*/ T84 w 268"/>
                  <a:gd name="T86" fmla="+- 0 5619 5402"/>
                  <a:gd name="T87" fmla="*/ 5619 h 220"/>
                  <a:gd name="T88" fmla="+- 0 10466 10212"/>
                  <a:gd name="T89" fmla="*/ T88 w 268"/>
                  <a:gd name="T90" fmla="+- 0 5611 5402"/>
                  <a:gd name="T91" fmla="*/ 5611 h 220"/>
                  <a:gd name="T92" fmla="+- 0 10473 10212"/>
                  <a:gd name="T93" fmla="*/ T92 w 268"/>
                  <a:gd name="T94" fmla="+- 0 5610 5402"/>
                  <a:gd name="T95" fmla="*/ 5610 h 220"/>
                  <a:gd name="T96" fmla="+- 0 10479 10212"/>
                  <a:gd name="T97" fmla="*/ T96 w 268"/>
                  <a:gd name="T98" fmla="+- 0 5610 5402"/>
                  <a:gd name="T99" fmla="*/ 5610 h 220"/>
                  <a:gd name="T100" fmla="+- 0 10472 10212"/>
                  <a:gd name="T101" fmla="*/ T100 w 268"/>
                  <a:gd name="T102" fmla="+- 0 5592 5402"/>
                  <a:gd name="T103" fmla="*/ 5592 h 220"/>
                  <a:gd name="T104" fmla="+- 0 10470 10212"/>
                  <a:gd name="T105" fmla="*/ T104 w 268"/>
                  <a:gd name="T106" fmla="+- 0 5576 5402"/>
                  <a:gd name="T107" fmla="*/ 5576 h 220"/>
                  <a:gd name="T108" fmla="+- 0 10467 10212"/>
                  <a:gd name="T109" fmla="*/ T108 w 268"/>
                  <a:gd name="T110" fmla="+- 0 5565 5402"/>
                  <a:gd name="T111" fmla="*/ 5565 h 220"/>
                  <a:gd name="T112" fmla="+- 0 10453 10212"/>
                  <a:gd name="T113" fmla="*/ T112 w 268"/>
                  <a:gd name="T114" fmla="+- 0 5556 5402"/>
                  <a:gd name="T115" fmla="*/ 5556 h 220"/>
                  <a:gd name="T116" fmla="+- 0 10440 10212"/>
                  <a:gd name="T117" fmla="*/ T116 w 268"/>
                  <a:gd name="T118" fmla="+- 0 5546 5402"/>
                  <a:gd name="T119" fmla="*/ 5546 h 220"/>
                  <a:gd name="T120" fmla="+- 0 10439 10212"/>
                  <a:gd name="T121" fmla="*/ T120 w 268"/>
                  <a:gd name="T122" fmla="+- 0 5546 5402"/>
                  <a:gd name="T123" fmla="*/ 5546 h 220"/>
                  <a:gd name="T124" fmla="+- 0 10435 10212"/>
                  <a:gd name="T125" fmla="*/ T124 w 268"/>
                  <a:gd name="T126" fmla="+- 0 5542 5402"/>
                  <a:gd name="T127" fmla="*/ 5542 h 220"/>
                  <a:gd name="T128" fmla="+- 0 10438 10212"/>
                  <a:gd name="T129" fmla="*/ T128 w 268"/>
                  <a:gd name="T130" fmla="+- 0 5542 5402"/>
                  <a:gd name="T131" fmla="*/ 5542 h 220"/>
                  <a:gd name="T132" fmla="+- 0 10437 10212"/>
                  <a:gd name="T133" fmla="*/ T132 w 268"/>
                  <a:gd name="T134" fmla="+- 0 5538 5402"/>
                  <a:gd name="T135" fmla="*/ 5538 h 220"/>
                  <a:gd name="T136" fmla="+- 0 10435 10212"/>
                  <a:gd name="T137" fmla="*/ T136 w 268"/>
                  <a:gd name="T138" fmla="+- 0 5531 5402"/>
                  <a:gd name="T139" fmla="*/ 5531 h 220"/>
                  <a:gd name="T140" fmla="+- 0 10439 10212"/>
                  <a:gd name="T141" fmla="*/ T140 w 268"/>
                  <a:gd name="T142" fmla="+- 0 5531 5402"/>
                  <a:gd name="T143" fmla="*/ 5531 h 220"/>
                  <a:gd name="T144" fmla="+- 0 10426 10212"/>
                  <a:gd name="T145" fmla="*/ T144 w 268"/>
                  <a:gd name="T146" fmla="+- 0 5528 5402"/>
                  <a:gd name="T147" fmla="*/ 5528 h 220"/>
                  <a:gd name="T148" fmla="+- 0 10413 10212"/>
                  <a:gd name="T149" fmla="*/ T148 w 268"/>
                  <a:gd name="T150" fmla="+- 0 5528 5402"/>
                  <a:gd name="T151" fmla="*/ 5528 h 220"/>
                  <a:gd name="T152" fmla="+- 0 10413 10212"/>
                  <a:gd name="T153" fmla="*/ T152 w 268"/>
                  <a:gd name="T154" fmla="+- 0 5518 5402"/>
                  <a:gd name="T155" fmla="*/ 5518 h 220"/>
                  <a:gd name="T156" fmla="+- 0 10420 10212"/>
                  <a:gd name="T157" fmla="*/ T156 w 268"/>
                  <a:gd name="T158" fmla="+- 0 5512 5402"/>
                  <a:gd name="T159" fmla="*/ 5512 h 220"/>
                  <a:gd name="T160" fmla="+- 0 10398 10212"/>
                  <a:gd name="T161" fmla="*/ T160 w 268"/>
                  <a:gd name="T162" fmla="+- 0 5494 5402"/>
                  <a:gd name="T163" fmla="*/ 5494 h 220"/>
                  <a:gd name="T164" fmla="+- 0 10398 10212"/>
                  <a:gd name="T165" fmla="*/ T164 w 268"/>
                  <a:gd name="T166" fmla="+- 0 5493 5402"/>
                  <a:gd name="T167" fmla="*/ 5493 h 220"/>
                  <a:gd name="T168" fmla="+- 0 10400 10212"/>
                  <a:gd name="T169" fmla="*/ T168 w 268"/>
                  <a:gd name="T170" fmla="+- 0 5486 5402"/>
                  <a:gd name="T171" fmla="*/ 5486 h 220"/>
                  <a:gd name="T172" fmla="+- 0 10383 10212"/>
                  <a:gd name="T173" fmla="*/ T172 w 268"/>
                  <a:gd name="T174" fmla="+- 0 5478 5402"/>
                  <a:gd name="T175" fmla="*/ 5478 h 220"/>
                  <a:gd name="T176" fmla="+- 0 10367 10212"/>
                  <a:gd name="T177" fmla="*/ T176 w 268"/>
                  <a:gd name="T178" fmla="+- 0 5472 5402"/>
                  <a:gd name="T179" fmla="*/ 5472 h 220"/>
                  <a:gd name="T180" fmla="+- 0 10335 10212"/>
                  <a:gd name="T181" fmla="*/ T180 w 268"/>
                  <a:gd name="T182" fmla="+- 0 5460 5402"/>
                  <a:gd name="T183" fmla="*/ 5460 h 220"/>
                  <a:gd name="T184" fmla="+- 0 10331 10212"/>
                  <a:gd name="T185" fmla="*/ T184 w 268"/>
                  <a:gd name="T186" fmla="+- 0 5457 5402"/>
                  <a:gd name="T187" fmla="*/ 5457 h 220"/>
                  <a:gd name="T188" fmla="+- 0 10317 10212"/>
                  <a:gd name="T189" fmla="*/ T188 w 268"/>
                  <a:gd name="T190" fmla="+- 0 5443 5402"/>
                  <a:gd name="T191" fmla="*/ 5443 h 220"/>
                  <a:gd name="T192" fmla="+- 0 10318 10212"/>
                  <a:gd name="T193" fmla="*/ T192 w 268"/>
                  <a:gd name="T194" fmla="+- 0 5441 5402"/>
                  <a:gd name="T195" fmla="*/ 5441 h 220"/>
                  <a:gd name="T196" fmla="+- 0 10321 10212"/>
                  <a:gd name="T197" fmla="*/ T196 w 268"/>
                  <a:gd name="T198" fmla="+- 0 5441 5402"/>
                  <a:gd name="T199" fmla="*/ 5441 h 220"/>
                  <a:gd name="T200" fmla="+- 0 10317 10212"/>
                  <a:gd name="T201" fmla="*/ T200 w 268"/>
                  <a:gd name="T202" fmla="+- 0 5440 5402"/>
                  <a:gd name="T203" fmla="*/ 5440 h 220"/>
                  <a:gd name="T204" fmla="+- 0 10300 10212"/>
                  <a:gd name="T205" fmla="*/ T204 w 268"/>
                  <a:gd name="T206" fmla="+- 0 5435 5402"/>
                  <a:gd name="T207" fmla="*/ 5435 h 220"/>
                  <a:gd name="T208" fmla="+- 0 10269 10212"/>
                  <a:gd name="T209" fmla="*/ T208 w 268"/>
                  <a:gd name="T210" fmla="+- 0 5416 5402"/>
                  <a:gd name="T211" fmla="*/ 5416 h 220"/>
                  <a:gd name="T212" fmla="+- 0 10275 10212"/>
                  <a:gd name="T213" fmla="*/ T212 w 268"/>
                  <a:gd name="T214" fmla="+- 0 5414 5402"/>
                  <a:gd name="T215" fmla="*/ 5414 h 220"/>
                  <a:gd name="T216" fmla="+- 0 10271 10212"/>
                  <a:gd name="T217" fmla="*/ T216 w 268"/>
                  <a:gd name="T218" fmla="+- 0 5414 5402"/>
                  <a:gd name="T219" fmla="*/ 5414 h 220"/>
                  <a:gd name="T220" fmla="+- 0 10216 10212"/>
                  <a:gd name="T221" fmla="*/ T220 w 268"/>
                  <a:gd name="T222" fmla="+- 0 5406 5402"/>
                  <a:gd name="T223" fmla="*/ 5406 h 220"/>
                  <a:gd name="T224" fmla="+- 0 10219 10212"/>
                  <a:gd name="T225" fmla="*/ T224 w 268"/>
                  <a:gd name="T226" fmla="+- 0 5402 5402"/>
                  <a:gd name="T227" fmla="*/ 5402 h 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68" h="220">
                    <a:moveTo>
                      <a:pt x="7" y="0"/>
                    </a:moveTo>
                    <a:lnTo>
                      <a:pt x="4" y="2"/>
                    </a:lnTo>
                    <a:lnTo>
                      <a:pt x="0" y="8"/>
                    </a:lnTo>
                    <a:lnTo>
                      <a:pt x="5" y="15"/>
                    </a:lnTo>
                    <a:lnTo>
                      <a:pt x="24" y="26"/>
                    </a:lnTo>
                    <a:lnTo>
                      <a:pt x="47" y="44"/>
                    </a:lnTo>
                    <a:lnTo>
                      <a:pt x="53" y="48"/>
                    </a:lnTo>
                    <a:lnTo>
                      <a:pt x="56" y="55"/>
                    </a:lnTo>
                    <a:lnTo>
                      <a:pt x="54" y="58"/>
                    </a:lnTo>
                    <a:lnTo>
                      <a:pt x="69" y="68"/>
                    </a:lnTo>
                    <a:lnTo>
                      <a:pt x="84" y="82"/>
                    </a:lnTo>
                    <a:lnTo>
                      <a:pt x="97" y="99"/>
                    </a:lnTo>
                    <a:lnTo>
                      <a:pt x="106" y="114"/>
                    </a:lnTo>
                    <a:lnTo>
                      <a:pt x="119" y="131"/>
                    </a:lnTo>
                    <a:lnTo>
                      <a:pt x="134" y="148"/>
                    </a:lnTo>
                    <a:lnTo>
                      <a:pt x="161" y="175"/>
                    </a:lnTo>
                    <a:lnTo>
                      <a:pt x="177" y="189"/>
                    </a:lnTo>
                    <a:lnTo>
                      <a:pt x="192" y="197"/>
                    </a:lnTo>
                    <a:lnTo>
                      <a:pt x="222" y="214"/>
                    </a:lnTo>
                    <a:lnTo>
                      <a:pt x="227" y="220"/>
                    </a:lnTo>
                    <a:lnTo>
                      <a:pt x="228" y="220"/>
                    </a:lnTo>
                    <a:lnTo>
                      <a:pt x="234" y="217"/>
                    </a:lnTo>
                    <a:lnTo>
                      <a:pt x="254" y="209"/>
                    </a:lnTo>
                    <a:lnTo>
                      <a:pt x="261" y="208"/>
                    </a:lnTo>
                    <a:lnTo>
                      <a:pt x="267" y="208"/>
                    </a:lnTo>
                    <a:lnTo>
                      <a:pt x="260" y="190"/>
                    </a:lnTo>
                    <a:lnTo>
                      <a:pt x="258" y="174"/>
                    </a:lnTo>
                    <a:lnTo>
                      <a:pt x="255" y="163"/>
                    </a:lnTo>
                    <a:lnTo>
                      <a:pt x="241" y="154"/>
                    </a:lnTo>
                    <a:lnTo>
                      <a:pt x="228" y="144"/>
                    </a:lnTo>
                    <a:lnTo>
                      <a:pt x="227" y="144"/>
                    </a:lnTo>
                    <a:lnTo>
                      <a:pt x="223" y="140"/>
                    </a:lnTo>
                    <a:lnTo>
                      <a:pt x="226" y="140"/>
                    </a:lnTo>
                    <a:lnTo>
                      <a:pt x="225" y="136"/>
                    </a:lnTo>
                    <a:lnTo>
                      <a:pt x="223" y="129"/>
                    </a:lnTo>
                    <a:lnTo>
                      <a:pt x="227" y="129"/>
                    </a:lnTo>
                    <a:lnTo>
                      <a:pt x="214" y="126"/>
                    </a:lnTo>
                    <a:lnTo>
                      <a:pt x="201" y="126"/>
                    </a:lnTo>
                    <a:lnTo>
                      <a:pt x="201" y="116"/>
                    </a:lnTo>
                    <a:lnTo>
                      <a:pt x="208" y="110"/>
                    </a:lnTo>
                    <a:lnTo>
                      <a:pt x="186" y="92"/>
                    </a:lnTo>
                    <a:lnTo>
                      <a:pt x="186" y="91"/>
                    </a:lnTo>
                    <a:lnTo>
                      <a:pt x="188" y="84"/>
                    </a:lnTo>
                    <a:lnTo>
                      <a:pt x="171" y="76"/>
                    </a:lnTo>
                    <a:lnTo>
                      <a:pt x="155" y="70"/>
                    </a:lnTo>
                    <a:lnTo>
                      <a:pt x="123" y="58"/>
                    </a:lnTo>
                    <a:lnTo>
                      <a:pt x="119" y="55"/>
                    </a:lnTo>
                    <a:lnTo>
                      <a:pt x="105" y="41"/>
                    </a:lnTo>
                    <a:lnTo>
                      <a:pt x="106" y="39"/>
                    </a:lnTo>
                    <a:lnTo>
                      <a:pt x="109" y="39"/>
                    </a:lnTo>
                    <a:lnTo>
                      <a:pt x="105" y="38"/>
                    </a:lnTo>
                    <a:lnTo>
                      <a:pt x="88" y="33"/>
                    </a:lnTo>
                    <a:lnTo>
                      <a:pt x="57" y="14"/>
                    </a:lnTo>
                    <a:lnTo>
                      <a:pt x="63" y="12"/>
                    </a:lnTo>
                    <a:lnTo>
                      <a:pt x="59" y="12"/>
                    </a:lnTo>
                    <a:lnTo>
                      <a:pt x="4" y="4"/>
                    </a:lnTo>
                    <a:lnTo>
                      <a:pt x="7"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06" name="Freeform 2605"/>
              <p:cNvSpPr>
                <a:spLocks/>
              </p:cNvSpPr>
              <p:nvPr/>
            </p:nvSpPr>
            <p:spPr bwMode="auto">
              <a:xfrm>
                <a:off x="10212" y="5402"/>
                <a:ext cx="268" cy="220"/>
              </a:xfrm>
              <a:custGeom>
                <a:avLst/>
                <a:gdLst>
                  <a:gd name="T0" fmla="+- 0 10479 10212"/>
                  <a:gd name="T1" fmla="*/ T0 w 268"/>
                  <a:gd name="T2" fmla="+- 0 5610 5402"/>
                  <a:gd name="T3" fmla="*/ 5610 h 220"/>
                  <a:gd name="T4" fmla="+- 0 10473 10212"/>
                  <a:gd name="T5" fmla="*/ T4 w 268"/>
                  <a:gd name="T6" fmla="+- 0 5610 5402"/>
                  <a:gd name="T7" fmla="*/ 5610 h 220"/>
                  <a:gd name="T8" fmla="+- 0 10479 10212"/>
                  <a:gd name="T9" fmla="*/ T8 w 268"/>
                  <a:gd name="T10" fmla="+- 0 5610 5402"/>
                  <a:gd name="T11" fmla="*/ 5610 h 220"/>
                </a:gdLst>
                <a:ahLst/>
                <a:cxnLst>
                  <a:cxn ang="0">
                    <a:pos x="T1" y="T3"/>
                  </a:cxn>
                  <a:cxn ang="0">
                    <a:pos x="T5" y="T7"/>
                  </a:cxn>
                  <a:cxn ang="0">
                    <a:pos x="T9" y="T11"/>
                  </a:cxn>
                </a:cxnLst>
                <a:rect l="0" t="0" r="r" b="b"/>
                <a:pathLst>
                  <a:path w="268" h="220">
                    <a:moveTo>
                      <a:pt x="267" y="208"/>
                    </a:moveTo>
                    <a:lnTo>
                      <a:pt x="261" y="208"/>
                    </a:lnTo>
                    <a:lnTo>
                      <a:pt x="267" y="20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07" name="Freeform 2606"/>
              <p:cNvSpPr>
                <a:spLocks/>
              </p:cNvSpPr>
              <p:nvPr/>
            </p:nvSpPr>
            <p:spPr bwMode="auto">
              <a:xfrm>
                <a:off x="10212" y="5402"/>
                <a:ext cx="268" cy="220"/>
              </a:xfrm>
              <a:custGeom>
                <a:avLst/>
                <a:gdLst>
                  <a:gd name="T0" fmla="+- 0 10435 10212"/>
                  <a:gd name="T1" fmla="*/ T0 w 268"/>
                  <a:gd name="T2" fmla="+- 0 5542 5402"/>
                  <a:gd name="T3" fmla="*/ 5542 h 220"/>
                  <a:gd name="T4" fmla="+- 0 10439 10212"/>
                  <a:gd name="T5" fmla="*/ T4 w 268"/>
                  <a:gd name="T6" fmla="+- 0 5546 5402"/>
                  <a:gd name="T7" fmla="*/ 5546 h 220"/>
                  <a:gd name="T8" fmla="+- 0 10438 10212"/>
                  <a:gd name="T9" fmla="*/ T8 w 268"/>
                  <a:gd name="T10" fmla="+- 0 5545 5402"/>
                  <a:gd name="T11" fmla="*/ 5545 h 220"/>
                  <a:gd name="T12" fmla="+- 0 10435 10212"/>
                  <a:gd name="T13" fmla="*/ T12 w 268"/>
                  <a:gd name="T14" fmla="+- 0 5542 5402"/>
                  <a:gd name="T15" fmla="*/ 5542 h 220"/>
                </a:gdLst>
                <a:ahLst/>
                <a:cxnLst>
                  <a:cxn ang="0">
                    <a:pos x="T1" y="T3"/>
                  </a:cxn>
                  <a:cxn ang="0">
                    <a:pos x="T5" y="T7"/>
                  </a:cxn>
                  <a:cxn ang="0">
                    <a:pos x="T9" y="T11"/>
                  </a:cxn>
                  <a:cxn ang="0">
                    <a:pos x="T13" y="T15"/>
                  </a:cxn>
                </a:cxnLst>
                <a:rect l="0" t="0" r="r" b="b"/>
                <a:pathLst>
                  <a:path w="268" h="220">
                    <a:moveTo>
                      <a:pt x="223" y="140"/>
                    </a:moveTo>
                    <a:lnTo>
                      <a:pt x="227" y="144"/>
                    </a:lnTo>
                    <a:lnTo>
                      <a:pt x="226" y="143"/>
                    </a:lnTo>
                    <a:lnTo>
                      <a:pt x="223"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08" name="Freeform 2607"/>
              <p:cNvSpPr>
                <a:spLocks/>
              </p:cNvSpPr>
              <p:nvPr/>
            </p:nvSpPr>
            <p:spPr bwMode="auto">
              <a:xfrm>
                <a:off x="10212" y="5402"/>
                <a:ext cx="268" cy="220"/>
              </a:xfrm>
              <a:custGeom>
                <a:avLst/>
                <a:gdLst>
                  <a:gd name="T0" fmla="+- 0 10438 10212"/>
                  <a:gd name="T1" fmla="*/ T0 w 268"/>
                  <a:gd name="T2" fmla="+- 0 5545 5402"/>
                  <a:gd name="T3" fmla="*/ 5545 h 220"/>
                  <a:gd name="T4" fmla="+- 0 10439 10212"/>
                  <a:gd name="T5" fmla="*/ T4 w 268"/>
                  <a:gd name="T6" fmla="+- 0 5546 5402"/>
                  <a:gd name="T7" fmla="*/ 5546 h 220"/>
                  <a:gd name="T8" fmla="+- 0 10440 10212"/>
                  <a:gd name="T9" fmla="*/ T8 w 268"/>
                  <a:gd name="T10" fmla="+- 0 5546 5402"/>
                  <a:gd name="T11" fmla="*/ 5546 h 220"/>
                  <a:gd name="T12" fmla="+- 0 10438 10212"/>
                  <a:gd name="T13" fmla="*/ T12 w 268"/>
                  <a:gd name="T14" fmla="+- 0 5545 5402"/>
                  <a:gd name="T15" fmla="*/ 5545 h 220"/>
                </a:gdLst>
                <a:ahLst/>
                <a:cxnLst>
                  <a:cxn ang="0">
                    <a:pos x="T1" y="T3"/>
                  </a:cxn>
                  <a:cxn ang="0">
                    <a:pos x="T5" y="T7"/>
                  </a:cxn>
                  <a:cxn ang="0">
                    <a:pos x="T9" y="T11"/>
                  </a:cxn>
                  <a:cxn ang="0">
                    <a:pos x="T13" y="T15"/>
                  </a:cxn>
                </a:cxnLst>
                <a:rect l="0" t="0" r="r" b="b"/>
                <a:pathLst>
                  <a:path w="268" h="220">
                    <a:moveTo>
                      <a:pt x="226" y="143"/>
                    </a:moveTo>
                    <a:lnTo>
                      <a:pt x="227" y="144"/>
                    </a:lnTo>
                    <a:lnTo>
                      <a:pt x="228" y="144"/>
                    </a:lnTo>
                    <a:lnTo>
                      <a:pt x="226" y="14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09" name="Freeform 2608"/>
              <p:cNvSpPr>
                <a:spLocks/>
              </p:cNvSpPr>
              <p:nvPr/>
            </p:nvSpPr>
            <p:spPr bwMode="auto">
              <a:xfrm>
                <a:off x="10212" y="5402"/>
                <a:ext cx="268" cy="220"/>
              </a:xfrm>
              <a:custGeom>
                <a:avLst/>
                <a:gdLst>
                  <a:gd name="T0" fmla="+- 0 10438 10212"/>
                  <a:gd name="T1" fmla="*/ T0 w 268"/>
                  <a:gd name="T2" fmla="+- 0 5542 5402"/>
                  <a:gd name="T3" fmla="*/ 5542 h 220"/>
                  <a:gd name="T4" fmla="+- 0 10435 10212"/>
                  <a:gd name="T5" fmla="*/ T4 w 268"/>
                  <a:gd name="T6" fmla="+- 0 5542 5402"/>
                  <a:gd name="T7" fmla="*/ 5542 h 220"/>
                  <a:gd name="T8" fmla="+- 0 10438 10212"/>
                  <a:gd name="T9" fmla="*/ T8 w 268"/>
                  <a:gd name="T10" fmla="+- 0 5545 5402"/>
                  <a:gd name="T11" fmla="*/ 5545 h 220"/>
                  <a:gd name="T12" fmla="+- 0 10438 10212"/>
                  <a:gd name="T13" fmla="*/ T12 w 268"/>
                  <a:gd name="T14" fmla="+- 0 5542 5402"/>
                  <a:gd name="T15" fmla="*/ 5542 h 220"/>
                </a:gdLst>
                <a:ahLst/>
                <a:cxnLst>
                  <a:cxn ang="0">
                    <a:pos x="T1" y="T3"/>
                  </a:cxn>
                  <a:cxn ang="0">
                    <a:pos x="T5" y="T7"/>
                  </a:cxn>
                  <a:cxn ang="0">
                    <a:pos x="T9" y="T11"/>
                  </a:cxn>
                  <a:cxn ang="0">
                    <a:pos x="T13" y="T15"/>
                  </a:cxn>
                </a:cxnLst>
                <a:rect l="0" t="0" r="r" b="b"/>
                <a:pathLst>
                  <a:path w="268" h="220">
                    <a:moveTo>
                      <a:pt x="226" y="140"/>
                    </a:moveTo>
                    <a:lnTo>
                      <a:pt x="223" y="140"/>
                    </a:lnTo>
                    <a:lnTo>
                      <a:pt x="226" y="143"/>
                    </a:lnTo>
                    <a:lnTo>
                      <a:pt x="226"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0" name="Freeform 2609"/>
              <p:cNvSpPr>
                <a:spLocks/>
              </p:cNvSpPr>
              <p:nvPr/>
            </p:nvSpPr>
            <p:spPr bwMode="auto">
              <a:xfrm>
                <a:off x="10212" y="5402"/>
                <a:ext cx="268" cy="220"/>
              </a:xfrm>
              <a:custGeom>
                <a:avLst/>
                <a:gdLst>
                  <a:gd name="T0" fmla="+- 0 10413 10212"/>
                  <a:gd name="T1" fmla="*/ T0 w 268"/>
                  <a:gd name="T2" fmla="+- 0 5525 5402"/>
                  <a:gd name="T3" fmla="*/ 5525 h 220"/>
                  <a:gd name="T4" fmla="+- 0 10413 10212"/>
                  <a:gd name="T5" fmla="*/ T4 w 268"/>
                  <a:gd name="T6" fmla="+- 0 5528 5402"/>
                  <a:gd name="T7" fmla="*/ 5528 h 220"/>
                  <a:gd name="T8" fmla="+- 0 10426 10212"/>
                  <a:gd name="T9" fmla="*/ T8 w 268"/>
                  <a:gd name="T10" fmla="+- 0 5528 5402"/>
                  <a:gd name="T11" fmla="*/ 5528 h 220"/>
                  <a:gd name="T12" fmla="+- 0 10413 10212"/>
                  <a:gd name="T13" fmla="*/ T12 w 268"/>
                  <a:gd name="T14" fmla="+- 0 5525 5402"/>
                  <a:gd name="T15" fmla="*/ 5525 h 220"/>
                </a:gdLst>
                <a:ahLst/>
                <a:cxnLst>
                  <a:cxn ang="0">
                    <a:pos x="T1" y="T3"/>
                  </a:cxn>
                  <a:cxn ang="0">
                    <a:pos x="T5" y="T7"/>
                  </a:cxn>
                  <a:cxn ang="0">
                    <a:pos x="T9" y="T11"/>
                  </a:cxn>
                  <a:cxn ang="0">
                    <a:pos x="T13" y="T15"/>
                  </a:cxn>
                </a:cxnLst>
                <a:rect l="0" t="0" r="r" b="b"/>
                <a:pathLst>
                  <a:path w="268" h="220">
                    <a:moveTo>
                      <a:pt x="201" y="123"/>
                    </a:moveTo>
                    <a:lnTo>
                      <a:pt x="201" y="126"/>
                    </a:lnTo>
                    <a:lnTo>
                      <a:pt x="214" y="126"/>
                    </a:lnTo>
                    <a:lnTo>
                      <a:pt x="201" y="1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1" name="Freeform 2610"/>
              <p:cNvSpPr>
                <a:spLocks/>
              </p:cNvSpPr>
              <p:nvPr/>
            </p:nvSpPr>
            <p:spPr bwMode="auto">
              <a:xfrm>
                <a:off x="10212" y="5402"/>
                <a:ext cx="268" cy="220"/>
              </a:xfrm>
              <a:custGeom>
                <a:avLst/>
                <a:gdLst>
                  <a:gd name="T0" fmla="+- 0 10322 10212"/>
                  <a:gd name="T1" fmla="*/ T0 w 268"/>
                  <a:gd name="T2" fmla="+- 0 5441 5402"/>
                  <a:gd name="T3" fmla="*/ 5441 h 220"/>
                  <a:gd name="T4" fmla="+- 0 10323 10212"/>
                  <a:gd name="T5" fmla="*/ T4 w 268"/>
                  <a:gd name="T6" fmla="+- 0 5442 5402"/>
                  <a:gd name="T7" fmla="*/ 5442 h 220"/>
                  <a:gd name="T8" fmla="+- 0 10323 10212"/>
                  <a:gd name="T9" fmla="*/ T8 w 268"/>
                  <a:gd name="T10" fmla="+- 0 5441 5402"/>
                  <a:gd name="T11" fmla="*/ 5441 h 220"/>
                  <a:gd name="T12" fmla="+- 0 10322 10212"/>
                  <a:gd name="T13" fmla="*/ T12 w 268"/>
                  <a:gd name="T14" fmla="+- 0 5441 5402"/>
                  <a:gd name="T15" fmla="*/ 5441 h 220"/>
                </a:gdLst>
                <a:ahLst/>
                <a:cxnLst>
                  <a:cxn ang="0">
                    <a:pos x="T1" y="T3"/>
                  </a:cxn>
                  <a:cxn ang="0">
                    <a:pos x="T5" y="T7"/>
                  </a:cxn>
                  <a:cxn ang="0">
                    <a:pos x="T9" y="T11"/>
                  </a:cxn>
                  <a:cxn ang="0">
                    <a:pos x="T13" y="T15"/>
                  </a:cxn>
                </a:cxnLst>
                <a:rect l="0" t="0" r="r" b="b"/>
                <a:pathLst>
                  <a:path w="268" h="220">
                    <a:moveTo>
                      <a:pt x="110" y="39"/>
                    </a:moveTo>
                    <a:lnTo>
                      <a:pt x="111" y="40"/>
                    </a:lnTo>
                    <a:lnTo>
                      <a:pt x="111" y="39"/>
                    </a:lnTo>
                    <a:lnTo>
                      <a:pt x="110" y="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612" name="Freeform 2611"/>
              <p:cNvSpPr>
                <a:spLocks/>
              </p:cNvSpPr>
              <p:nvPr/>
            </p:nvSpPr>
            <p:spPr bwMode="auto">
              <a:xfrm>
                <a:off x="10212" y="5402"/>
                <a:ext cx="268" cy="220"/>
              </a:xfrm>
              <a:custGeom>
                <a:avLst/>
                <a:gdLst>
                  <a:gd name="T0" fmla="+- 0 10321 10212"/>
                  <a:gd name="T1" fmla="*/ T0 w 268"/>
                  <a:gd name="T2" fmla="+- 0 5441 5402"/>
                  <a:gd name="T3" fmla="*/ 5441 h 220"/>
                  <a:gd name="T4" fmla="+- 0 10318 10212"/>
                  <a:gd name="T5" fmla="*/ T4 w 268"/>
                  <a:gd name="T6" fmla="+- 0 5441 5402"/>
                  <a:gd name="T7" fmla="*/ 5441 h 220"/>
                  <a:gd name="T8" fmla="+- 0 10322 10212"/>
                  <a:gd name="T9" fmla="*/ T8 w 268"/>
                  <a:gd name="T10" fmla="+- 0 5441 5402"/>
                  <a:gd name="T11" fmla="*/ 5441 h 220"/>
                  <a:gd name="T12" fmla="+- 0 10321 10212"/>
                  <a:gd name="T13" fmla="*/ T12 w 268"/>
                  <a:gd name="T14" fmla="+- 0 5441 5402"/>
                  <a:gd name="T15" fmla="*/ 5441 h 220"/>
                </a:gdLst>
                <a:ahLst/>
                <a:cxnLst>
                  <a:cxn ang="0">
                    <a:pos x="T1" y="T3"/>
                  </a:cxn>
                  <a:cxn ang="0">
                    <a:pos x="T5" y="T7"/>
                  </a:cxn>
                  <a:cxn ang="0">
                    <a:pos x="T9" y="T11"/>
                  </a:cxn>
                  <a:cxn ang="0">
                    <a:pos x="T13" y="T15"/>
                  </a:cxn>
                </a:cxnLst>
                <a:rect l="0" t="0" r="r" b="b"/>
                <a:pathLst>
                  <a:path w="268" h="220">
                    <a:moveTo>
                      <a:pt x="109" y="39"/>
                    </a:moveTo>
                    <a:lnTo>
                      <a:pt x="106" y="39"/>
                    </a:lnTo>
                    <a:lnTo>
                      <a:pt x="110" y="39"/>
                    </a:lnTo>
                    <a:lnTo>
                      <a:pt x="109" y="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7" name="Group 1036"/>
            <p:cNvGrpSpPr>
              <a:grpSpLocks/>
            </p:cNvGrpSpPr>
            <p:nvPr/>
          </p:nvGrpSpPr>
          <p:grpSpPr bwMode="auto">
            <a:xfrm>
              <a:off x="13258" y="3768"/>
              <a:ext cx="4350" cy="2238"/>
              <a:chOff x="8991" y="3768"/>
              <a:chExt cx="2947" cy="2238"/>
            </a:xfrm>
          </p:grpSpPr>
          <p:sp>
            <p:nvSpPr>
              <p:cNvPr id="2602" name="Freeform 2601"/>
              <p:cNvSpPr>
                <a:spLocks/>
              </p:cNvSpPr>
              <p:nvPr/>
            </p:nvSpPr>
            <p:spPr bwMode="auto">
              <a:xfrm>
                <a:off x="8991" y="5749"/>
                <a:ext cx="166" cy="257"/>
              </a:xfrm>
              <a:custGeom>
                <a:avLst/>
                <a:gdLst>
                  <a:gd name="T0" fmla="+- 0 9121 8991"/>
                  <a:gd name="T1" fmla="*/ T0 w 166"/>
                  <a:gd name="T2" fmla="+- 0 5749 5749"/>
                  <a:gd name="T3" fmla="*/ 5749 h 257"/>
                  <a:gd name="T4" fmla="+- 0 9121 8991"/>
                  <a:gd name="T5" fmla="*/ T4 w 166"/>
                  <a:gd name="T6" fmla="+- 0 5761 5749"/>
                  <a:gd name="T7" fmla="*/ 5761 h 257"/>
                  <a:gd name="T8" fmla="+- 0 9113 8991"/>
                  <a:gd name="T9" fmla="*/ T8 w 166"/>
                  <a:gd name="T10" fmla="+- 0 5774 5749"/>
                  <a:gd name="T11" fmla="*/ 5774 h 257"/>
                  <a:gd name="T12" fmla="+- 0 9064 8991"/>
                  <a:gd name="T13" fmla="*/ T12 w 166"/>
                  <a:gd name="T14" fmla="+- 0 5813 5749"/>
                  <a:gd name="T15" fmla="*/ 5813 h 257"/>
                  <a:gd name="T16" fmla="+- 0 9022 8991"/>
                  <a:gd name="T17" fmla="*/ T16 w 166"/>
                  <a:gd name="T18" fmla="+- 0 5831 5749"/>
                  <a:gd name="T19" fmla="*/ 5831 h 257"/>
                  <a:gd name="T20" fmla="+- 0 9006 8991"/>
                  <a:gd name="T21" fmla="*/ T20 w 166"/>
                  <a:gd name="T22" fmla="+- 0 5842 5749"/>
                  <a:gd name="T23" fmla="*/ 5842 h 257"/>
                  <a:gd name="T24" fmla="+- 0 9000 8991"/>
                  <a:gd name="T25" fmla="*/ T24 w 166"/>
                  <a:gd name="T26" fmla="+- 0 5855 5749"/>
                  <a:gd name="T27" fmla="*/ 5855 h 257"/>
                  <a:gd name="T28" fmla="+- 0 9003 8991"/>
                  <a:gd name="T29" fmla="*/ T28 w 166"/>
                  <a:gd name="T30" fmla="+- 0 5871 5749"/>
                  <a:gd name="T31" fmla="*/ 5871 h 257"/>
                  <a:gd name="T32" fmla="+- 0 9003 8991"/>
                  <a:gd name="T33" fmla="*/ T32 w 166"/>
                  <a:gd name="T34" fmla="+- 0 5905 5749"/>
                  <a:gd name="T35" fmla="*/ 5905 h 257"/>
                  <a:gd name="T36" fmla="+- 0 9001 8991"/>
                  <a:gd name="T37" fmla="*/ T36 w 166"/>
                  <a:gd name="T38" fmla="+- 0 5928 5749"/>
                  <a:gd name="T39" fmla="*/ 5928 h 257"/>
                  <a:gd name="T40" fmla="+- 0 8996 8991"/>
                  <a:gd name="T41" fmla="*/ T40 w 166"/>
                  <a:gd name="T42" fmla="+- 0 5943 5749"/>
                  <a:gd name="T43" fmla="*/ 5943 h 257"/>
                  <a:gd name="T44" fmla="+- 0 8993 8991"/>
                  <a:gd name="T45" fmla="*/ T44 w 166"/>
                  <a:gd name="T46" fmla="+- 0 5952 5749"/>
                  <a:gd name="T47" fmla="*/ 5952 h 257"/>
                  <a:gd name="T48" fmla="+- 0 8991 8991"/>
                  <a:gd name="T49" fmla="*/ T48 w 166"/>
                  <a:gd name="T50" fmla="+- 0 5965 5749"/>
                  <a:gd name="T51" fmla="*/ 5965 h 257"/>
                  <a:gd name="T52" fmla="+- 0 8994 8991"/>
                  <a:gd name="T53" fmla="*/ T52 w 166"/>
                  <a:gd name="T54" fmla="+- 0 5975 5749"/>
                  <a:gd name="T55" fmla="*/ 5975 h 257"/>
                  <a:gd name="T56" fmla="+- 0 9013 8991"/>
                  <a:gd name="T57" fmla="*/ T56 w 166"/>
                  <a:gd name="T58" fmla="+- 0 6002 5749"/>
                  <a:gd name="T59" fmla="*/ 6002 h 257"/>
                  <a:gd name="T60" fmla="+- 0 9024 8991"/>
                  <a:gd name="T61" fmla="*/ T60 w 166"/>
                  <a:gd name="T62" fmla="+- 0 6005 5749"/>
                  <a:gd name="T63" fmla="*/ 6005 h 257"/>
                  <a:gd name="T64" fmla="+- 0 9053 8991"/>
                  <a:gd name="T65" fmla="*/ T64 w 166"/>
                  <a:gd name="T66" fmla="+- 0 5998 5749"/>
                  <a:gd name="T67" fmla="*/ 5998 h 257"/>
                  <a:gd name="T68" fmla="+- 0 9097 8991"/>
                  <a:gd name="T69" fmla="*/ T68 w 166"/>
                  <a:gd name="T70" fmla="+- 0 5944 5749"/>
                  <a:gd name="T71" fmla="*/ 5944 h 257"/>
                  <a:gd name="T72" fmla="+- 0 9111 8991"/>
                  <a:gd name="T73" fmla="*/ T72 w 166"/>
                  <a:gd name="T74" fmla="+- 0 5902 5749"/>
                  <a:gd name="T75" fmla="*/ 5902 h 257"/>
                  <a:gd name="T76" fmla="+- 0 9117 8991"/>
                  <a:gd name="T77" fmla="*/ T76 w 166"/>
                  <a:gd name="T78" fmla="+- 0 5886 5749"/>
                  <a:gd name="T79" fmla="*/ 5886 h 257"/>
                  <a:gd name="T80" fmla="+- 0 9123 8991"/>
                  <a:gd name="T81" fmla="*/ T80 w 166"/>
                  <a:gd name="T82" fmla="+- 0 5876 5749"/>
                  <a:gd name="T83" fmla="*/ 5876 h 257"/>
                  <a:gd name="T84" fmla="+- 0 9128 8991"/>
                  <a:gd name="T85" fmla="*/ T84 w 166"/>
                  <a:gd name="T86" fmla="+- 0 5872 5749"/>
                  <a:gd name="T87" fmla="*/ 5872 h 257"/>
                  <a:gd name="T88" fmla="+- 0 9132 8991"/>
                  <a:gd name="T89" fmla="*/ T88 w 166"/>
                  <a:gd name="T90" fmla="+- 0 5854 5749"/>
                  <a:gd name="T91" fmla="*/ 5854 h 257"/>
                  <a:gd name="T92" fmla="+- 0 9130 8991"/>
                  <a:gd name="T93" fmla="*/ T92 w 166"/>
                  <a:gd name="T94" fmla="+- 0 5850 5749"/>
                  <a:gd name="T95" fmla="*/ 5850 h 257"/>
                  <a:gd name="T96" fmla="+- 0 9137 8991"/>
                  <a:gd name="T97" fmla="*/ T96 w 166"/>
                  <a:gd name="T98" fmla="+- 0 5847 5749"/>
                  <a:gd name="T99" fmla="*/ 5847 h 257"/>
                  <a:gd name="T100" fmla="+- 0 9145 8991"/>
                  <a:gd name="T101" fmla="*/ T100 w 166"/>
                  <a:gd name="T102" fmla="+- 0 5845 5749"/>
                  <a:gd name="T103" fmla="*/ 5845 h 257"/>
                  <a:gd name="T104" fmla="+- 0 9141 8991"/>
                  <a:gd name="T105" fmla="*/ T104 w 166"/>
                  <a:gd name="T106" fmla="+- 0 5834 5749"/>
                  <a:gd name="T107" fmla="*/ 5834 h 257"/>
                  <a:gd name="T108" fmla="+- 0 9141 8991"/>
                  <a:gd name="T109" fmla="*/ T108 w 166"/>
                  <a:gd name="T110" fmla="+- 0 5818 5749"/>
                  <a:gd name="T111" fmla="*/ 5818 h 257"/>
                  <a:gd name="T112" fmla="+- 0 9137 8991"/>
                  <a:gd name="T113" fmla="*/ T112 w 166"/>
                  <a:gd name="T114" fmla="+- 0 5814 5749"/>
                  <a:gd name="T115" fmla="*/ 5814 h 257"/>
                  <a:gd name="T116" fmla="+- 0 9156 8991"/>
                  <a:gd name="T117" fmla="*/ T116 w 166"/>
                  <a:gd name="T118" fmla="+- 0 5807 5749"/>
                  <a:gd name="T119" fmla="*/ 5807 h 257"/>
                  <a:gd name="T120" fmla="+- 0 9152 8991"/>
                  <a:gd name="T121" fmla="*/ T120 w 166"/>
                  <a:gd name="T122" fmla="+- 0 5801 5749"/>
                  <a:gd name="T123" fmla="*/ 5801 h 257"/>
                  <a:gd name="T124" fmla="+- 0 9152 8991"/>
                  <a:gd name="T125" fmla="*/ T124 w 166"/>
                  <a:gd name="T126" fmla="+- 0 5781 5749"/>
                  <a:gd name="T127" fmla="*/ 5781 h 257"/>
                  <a:gd name="T128" fmla="+- 0 9145 8991"/>
                  <a:gd name="T129" fmla="*/ T128 w 166"/>
                  <a:gd name="T130" fmla="+- 0 5773 5749"/>
                  <a:gd name="T131" fmla="*/ 5773 h 257"/>
                  <a:gd name="T132" fmla="+- 0 9130 8991"/>
                  <a:gd name="T133" fmla="*/ T132 w 166"/>
                  <a:gd name="T134" fmla="+- 0 5752 5749"/>
                  <a:gd name="T135" fmla="*/ 5752 h 257"/>
                  <a:gd name="T136" fmla="+- 0 9121 8991"/>
                  <a:gd name="T137" fmla="*/ T136 w 166"/>
                  <a:gd name="T138" fmla="+- 0 5749 5749"/>
                  <a:gd name="T139" fmla="*/ 5749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66" h="257">
                    <a:moveTo>
                      <a:pt x="130" y="0"/>
                    </a:moveTo>
                    <a:lnTo>
                      <a:pt x="130" y="12"/>
                    </a:lnTo>
                    <a:lnTo>
                      <a:pt x="122" y="25"/>
                    </a:lnTo>
                    <a:lnTo>
                      <a:pt x="73" y="64"/>
                    </a:lnTo>
                    <a:lnTo>
                      <a:pt x="31" y="82"/>
                    </a:lnTo>
                    <a:lnTo>
                      <a:pt x="15" y="93"/>
                    </a:lnTo>
                    <a:lnTo>
                      <a:pt x="9" y="106"/>
                    </a:lnTo>
                    <a:lnTo>
                      <a:pt x="12" y="122"/>
                    </a:lnTo>
                    <a:lnTo>
                      <a:pt x="12" y="156"/>
                    </a:lnTo>
                    <a:lnTo>
                      <a:pt x="10" y="179"/>
                    </a:lnTo>
                    <a:lnTo>
                      <a:pt x="5" y="194"/>
                    </a:lnTo>
                    <a:lnTo>
                      <a:pt x="2" y="203"/>
                    </a:lnTo>
                    <a:lnTo>
                      <a:pt x="0" y="216"/>
                    </a:lnTo>
                    <a:lnTo>
                      <a:pt x="3" y="226"/>
                    </a:lnTo>
                    <a:lnTo>
                      <a:pt x="22" y="253"/>
                    </a:lnTo>
                    <a:lnTo>
                      <a:pt x="33" y="256"/>
                    </a:lnTo>
                    <a:lnTo>
                      <a:pt x="62" y="249"/>
                    </a:lnTo>
                    <a:lnTo>
                      <a:pt x="106" y="195"/>
                    </a:lnTo>
                    <a:lnTo>
                      <a:pt x="120" y="153"/>
                    </a:lnTo>
                    <a:lnTo>
                      <a:pt x="126" y="137"/>
                    </a:lnTo>
                    <a:lnTo>
                      <a:pt x="132" y="127"/>
                    </a:lnTo>
                    <a:lnTo>
                      <a:pt x="137" y="123"/>
                    </a:lnTo>
                    <a:lnTo>
                      <a:pt x="141" y="105"/>
                    </a:lnTo>
                    <a:lnTo>
                      <a:pt x="139" y="101"/>
                    </a:lnTo>
                    <a:lnTo>
                      <a:pt x="146" y="98"/>
                    </a:lnTo>
                    <a:lnTo>
                      <a:pt x="154" y="96"/>
                    </a:lnTo>
                    <a:lnTo>
                      <a:pt x="150" y="85"/>
                    </a:lnTo>
                    <a:lnTo>
                      <a:pt x="150" y="69"/>
                    </a:lnTo>
                    <a:lnTo>
                      <a:pt x="146" y="65"/>
                    </a:lnTo>
                    <a:lnTo>
                      <a:pt x="165" y="58"/>
                    </a:lnTo>
                    <a:lnTo>
                      <a:pt x="161" y="52"/>
                    </a:lnTo>
                    <a:lnTo>
                      <a:pt x="161" y="32"/>
                    </a:lnTo>
                    <a:lnTo>
                      <a:pt x="154" y="24"/>
                    </a:lnTo>
                    <a:lnTo>
                      <a:pt x="139" y="3"/>
                    </a:lnTo>
                    <a:lnTo>
                      <a:pt x="13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603" name="Picture 2602"/>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10010" y="4239"/>
                <a:ext cx="161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4" name="Picture 2603"/>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9619" y="3768"/>
                <a:ext cx="231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8" name="Group 1037"/>
            <p:cNvGrpSpPr>
              <a:grpSpLocks/>
            </p:cNvGrpSpPr>
            <p:nvPr/>
          </p:nvGrpSpPr>
          <p:grpSpPr bwMode="auto">
            <a:xfrm>
              <a:off x="11439" y="3911"/>
              <a:ext cx="4803" cy="1939"/>
              <a:chOff x="7758" y="3911"/>
              <a:chExt cx="3257" cy="1939"/>
            </a:xfrm>
          </p:grpSpPr>
          <p:sp>
            <p:nvSpPr>
              <p:cNvPr id="2592" name="Freeform 2591"/>
              <p:cNvSpPr>
                <a:spLocks/>
              </p:cNvSpPr>
              <p:nvPr/>
            </p:nvSpPr>
            <p:spPr bwMode="auto">
              <a:xfrm>
                <a:off x="8814" y="4978"/>
                <a:ext cx="1951" cy="872"/>
              </a:xfrm>
              <a:custGeom>
                <a:avLst/>
                <a:gdLst>
                  <a:gd name="T0" fmla="+- 0 10483 8814"/>
                  <a:gd name="T1" fmla="*/ T0 w 1951"/>
                  <a:gd name="T2" fmla="+- 0 5187 4978"/>
                  <a:gd name="T3" fmla="*/ 5187 h 872"/>
                  <a:gd name="T4" fmla="+- 0 10247 8814"/>
                  <a:gd name="T5" fmla="*/ T4 w 1951"/>
                  <a:gd name="T6" fmla="+- 0 5187 4978"/>
                  <a:gd name="T7" fmla="*/ 5187 h 872"/>
                  <a:gd name="T8" fmla="+- 0 10254 8814"/>
                  <a:gd name="T9" fmla="*/ T8 w 1951"/>
                  <a:gd name="T10" fmla="+- 0 5194 4978"/>
                  <a:gd name="T11" fmla="*/ 5194 h 872"/>
                  <a:gd name="T12" fmla="+- 0 10260 8814"/>
                  <a:gd name="T13" fmla="*/ T12 w 1951"/>
                  <a:gd name="T14" fmla="+- 0 5213 4978"/>
                  <a:gd name="T15" fmla="*/ 5213 h 872"/>
                  <a:gd name="T16" fmla="+- 0 10279 8814"/>
                  <a:gd name="T17" fmla="*/ T16 w 1951"/>
                  <a:gd name="T18" fmla="+- 0 5271 4978"/>
                  <a:gd name="T19" fmla="*/ 5271 h 872"/>
                  <a:gd name="T20" fmla="+- 0 10280 8814"/>
                  <a:gd name="T21" fmla="*/ T20 w 1951"/>
                  <a:gd name="T22" fmla="+- 0 5307 4978"/>
                  <a:gd name="T23" fmla="*/ 5307 h 872"/>
                  <a:gd name="T24" fmla="+- 0 10285 8814"/>
                  <a:gd name="T25" fmla="*/ T24 w 1951"/>
                  <a:gd name="T26" fmla="+- 0 5335 4978"/>
                  <a:gd name="T27" fmla="*/ 5335 h 872"/>
                  <a:gd name="T28" fmla="+- 0 10295 8814"/>
                  <a:gd name="T29" fmla="*/ T28 w 1951"/>
                  <a:gd name="T30" fmla="+- 0 5354 4978"/>
                  <a:gd name="T31" fmla="*/ 5354 h 872"/>
                  <a:gd name="T32" fmla="+- 0 10308 8814"/>
                  <a:gd name="T33" fmla="*/ T32 w 1951"/>
                  <a:gd name="T34" fmla="+- 0 5367 4978"/>
                  <a:gd name="T35" fmla="*/ 5367 h 872"/>
                  <a:gd name="T36" fmla="+- 0 10323 8814"/>
                  <a:gd name="T37" fmla="*/ T36 w 1951"/>
                  <a:gd name="T38" fmla="+- 0 5377 4978"/>
                  <a:gd name="T39" fmla="*/ 5377 h 872"/>
                  <a:gd name="T40" fmla="+- 0 10334 8814"/>
                  <a:gd name="T41" fmla="*/ T40 w 1951"/>
                  <a:gd name="T42" fmla="+- 0 5387 4978"/>
                  <a:gd name="T43" fmla="*/ 5387 h 872"/>
                  <a:gd name="T44" fmla="+- 0 10339 8814"/>
                  <a:gd name="T45" fmla="*/ T44 w 1951"/>
                  <a:gd name="T46" fmla="+- 0 5397 4978"/>
                  <a:gd name="T47" fmla="*/ 5397 h 872"/>
                  <a:gd name="T48" fmla="+- 0 10341 8814"/>
                  <a:gd name="T49" fmla="*/ T48 w 1951"/>
                  <a:gd name="T50" fmla="+- 0 5408 4978"/>
                  <a:gd name="T51" fmla="*/ 5408 h 872"/>
                  <a:gd name="T52" fmla="+- 0 10342 8814"/>
                  <a:gd name="T53" fmla="*/ T52 w 1951"/>
                  <a:gd name="T54" fmla="+- 0 5420 4978"/>
                  <a:gd name="T55" fmla="*/ 5420 h 872"/>
                  <a:gd name="T56" fmla="+- 0 10344 8814"/>
                  <a:gd name="T57" fmla="*/ T56 w 1951"/>
                  <a:gd name="T58" fmla="+- 0 5431 4978"/>
                  <a:gd name="T59" fmla="*/ 5431 h 872"/>
                  <a:gd name="T60" fmla="+- 0 10396 8814"/>
                  <a:gd name="T61" fmla="*/ T60 w 1951"/>
                  <a:gd name="T62" fmla="+- 0 5467 4978"/>
                  <a:gd name="T63" fmla="*/ 5467 h 872"/>
                  <a:gd name="T64" fmla="+- 0 10439 8814"/>
                  <a:gd name="T65" fmla="*/ T64 w 1951"/>
                  <a:gd name="T66" fmla="+- 0 5480 4978"/>
                  <a:gd name="T67" fmla="*/ 5480 h 872"/>
                  <a:gd name="T68" fmla="+- 0 10441 8814"/>
                  <a:gd name="T69" fmla="*/ T68 w 1951"/>
                  <a:gd name="T70" fmla="+- 0 5480 4978"/>
                  <a:gd name="T71" fmla="*/ 5480 h 872"/>
                  <a:gd name="T72" fmla="+- 0 10439 8814"/>
                  <a:gd name="T73" fmla="*/ T72 w 1951"/>
                  <a:gd name="T74" fmla="+- 0 5479 4978"/>
                  <a:gd name="T75" fmla="*/ 5479 h 872"/>
                  <a:gd name="T76" fmla="+- 0 10434 8814"/>
                  <a:gd name="T77" fmla="*/ T76 w 1951"/>
                  <a:gd name="T78" fmla="+- 0 5474 4978"/>
                  <a:gd name="T79" fmla="*/ 5474 h 872"/>
                  <a:gd name="T80" fmla="+- 0 10420 8814"/>
                  <a:gd name="T81" fmla="*/ T80 w 1951"/>
                  <a:gd name="T82" fmla="+- 0 5454 4978"/>
                  <a:gd name="T83" fmla="*/ 5454 h 872"/>
                  <a:gd name="T84" fmla="+- 0 10408 8814"/>
                  <a:gd name="T85" fmla="*/ T84 w 1951"/>
                  <a:gd name="T86" fmla="+- 0 5434 4978"/>
                  <a:gd name="T87" fmla="*/ 5434 h 872"/>
                  <a:gd name="T88" fmla="+- 0 10397 8814"/>
                  <a:gd name="T89" fmla="*/ T88 w 1951"/>
                  <a:gd name="T90" fmla="+- 0 5418 4978"/>
                  <a:gd name="T91" fmla="*/ 5418 h 872"/>
                  <a:gd name="T92" fmla="+- 0 10386 8814"/>
                  <a:gd name="T93" fmla="*/ T92 w 1951"/>
                  <a:gd name="T94" fmla="+- 0 5403 4978"/>
                  <a:gd name="T95" fmla="*/ 5403 h 872"/>
                  <a:gd name="T96" fmla="+- 0 10371 8814"/>
                  <a:gd name="T97" fmla="*/ T96 w 1951"/>
                  <a:gd name="T98" fmla="+- 0 5391 4978"/>
                  <a:gd name="T99" fmla="*/ 5391 h 872"/>
                  <a:gd name="T100" fmla="+- 0 10349 8814"/>
                  <a:gd name="T101" fmla="*/ T100 w 1951"/>
                  <a:gd name="T102" fmla="+- 0 5379 4978"/>
                  <a:gd name="T103" fmla="*/ 5379 h 872"/>
                  <a:gd name="T104" fmla="+- 0 10336 8814"/>
                  <a:gd name="T105" fmla="*/ T104 w 1951"/>
                  <a:gd name="T106" fmla="+- 0 5369 4978"/>
                  <a:gd name="T107" fmla="*/ 5369 h 872"/>
                  <a:gd name="T108" fmla="+- 0 10329 8814"/>
                  <a:gd name="T109" fmla="*/ T108 w 1951"/>
                  <a:gd name="T110" fmla="+- 0 5360 4978"/>
                  <a:gd name="T111" fmla="*/ 5360 h 872"/>
                  <a:gd name="T112" fmla="+- 0 10327 8814"/>
                  <a:gd name="T113" fmla="*/ T112 w 1951"/>
                  <a:gd name="T114" fmla="+- 0 5352 4978"/>
                  <a:gd name="T115" fmla="*/ 5352 h 872"/>
                  <a:gd name="T116" fmla="+- 0 10329 8814"/>
                  <a:gd name="T117" fmla="*/ T116 w 1951"/>
                  <a:gd name="T118" fmla="+- 0 5345 4978"/>
                  <a:gd name="T119" fmla="*/ 5345 h 872"/>
                  <a:gd name="T120" fmla="+- 0 10331 8814"/>
                  <a:gd name="T121" fmla="*/ T120 w 1951"/>
                  <a:gd name="T122" fmla="+- 0 5338 4978"/>
                  <a:gd name="T123" fmla="*/ 5338 h 872"/>
                  <a:gd name="T124" fmla="+- 0 10333 8814"/>
                  <a:gd name="T125" fmla="*/ T124 w 1951"/>
                  <a:gd name="T126" fmla="+- 0 5330 4978"/>
                  <a:gd name="T127" fmla="*/ 5330 h 872"/>
                  <a:gd name="T128" fmla="+- 0 10331 8814"/>
                  <a:gd name="T129" fmla="*/ T128 w 1951"/>
                  <a:gd name="T130" fmla="+- 0 5321 4978"/>
                  <a:gd name="T131" fmla="*/ 5321 h 872"/>
                  <a:gd name="T132" fmla="+- 0 10320 8814"/>
                  <a:gd name="T133" fmla="*/ T132 w 1951"/>
                  <a:gd name="T134" fmla="+- 0 5296 4978"/>
                  <a:gd name="T135" fmla="*/ 5296 h 872"/>
                  <a:gd name="T136" fmla="+- 0 10317 8814"/>
                  <a:gd name="T137" fmla="*/ T136 w 1951"/>
                  <a:gd name="T138" fmla="+- 0 5273 4978"/>
                  <a:gd name="T139" fmla="*/ 5273 h 872"/>
                  <a:gd name="T140" fmla="+- 0 10320 8814"/>
                  <a:gd name="T141" fmla="*/ T140 w 1951"/>
                  <a:gd name="T142" fmla="+- 0 5256 4978"/>
                  <a:gd name="T143" fmla="*/ 5256 h 872"/>
                  <a:gd name="T144" fmla="+- 0 10323 8814"/>
                  <a:gd name="T145" fmla="*/ T144 w 1951"/>
                  <a:gd name="T146" fmla="+- 0 5245 4978"/>
                  <a:gd name="T147" fmla="*/ 5245 h 872"/>
                  <a:gd name="T148" fmla="+- 0 10531 8814"/>
                  <a:gd name="T149" fmla="*/ T148 w 1951"/>
                  <a:gd name="T150" fmla="+- 0 5245 4978"/>
                  <a:gd name="T151" fmla="*/ 5245 h 872"/>
                  <a:gd name="T152" fmla="+- 0 10531 8814"/>
                  <a:gd name="T153" fmla="*/ T152 w 1951"/>
                  <a:gd name="T154" fmla="+- 0 5242 4978"/>
                  <a:gd name="T155" fmla="*/ 5242 h 872"/>
                  <a:gd name="T156" fmla="+- 0 10526 8814"/>
                  <a:gd name="T157" fmla="*/ T156 w 1951"/>
                  <a:gd name="T158" fmla="+- 0 5227 4978"/>
                  <a:gd name="T159" fmla="*/ 5227 h 872"/>
                  <a:gd name="T160" fmla="+- 0 10515 8814"/>
                  <a:gd name="T161" fmla="*/ T160 w 1951"/>
                  <a:gd name="T162" fmla="+- 0 5211 4978"/>
                  <a:gd name="T163" fmla="*/ 5211 h 872"/>
                  <a:gd name="T164" fmla="+- 0 10493 8814"/>
                  <a:gd name="T165" fmla="*/ T164 w 1951"/>
                  <a:gd name="T166" fmla="+- 0 5195 4978"/>
                  <a:gd name="T167" fmla="*/ 5195 h 872"/>
                  <a:gd name="T168" fmla="+- 0 10483 8814"/>
                  <a:gd name="T169" fmla="*/ T168 w 1951"/>
                  <a:gd name="T170" fmla="+- 0 5187 4978"/>
                  <a:gd name="T171" fmla="*/ 5187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951" h="872">
                    <a:moveTo>
                      <a:pt x="1669" y="209"/>
                    </a:moveTo>
                    <a:lnTo>
                      <a:pt x="1433" y="209"/>
                    </a:lnTo>
                    <a:lnTo>
                      <a:pt x="1440" y="216"/>
                    </a:lnTo>
                    <a:lnTo>
                      <a:pt x="1446" y="235"/>
                    </a:lnTo>
                    <a:lnTo>
                      <a:pt x="1465" y="293"/>
                    </a:lnTo>
                    <a:lnTo>
                      <a:pt x="1466" y="329"/>
                    </a:lnTo>
                    <a:lnTo>
                      <a:pt x="1471" y="357"/>
                    </a:lnTo>
                    <a:lnTo>
                      <a:pt x="1481" y="376"/>
                    </a:lnTo>
                    <a:lnTo>
                      <a:pt x="1494" y="389"/>
                    </a:lnTo>
                    <a:lnTo>
                      <a:pt x="1509" y="399"/>
                    </a:lnTo>
                    <a:lnTo>
                      <a:pt x="1520" y="409"/>
                    </a:lnTo>
                    <a:lnTo>
                      <a:pt x="1525" y="419"/>
                    </a:lnTo>
                    <a:lnTo>
                      <a:pt x="1527" y="430"/>
                    </a:lnTo>
                    <a:lnTo>
                      <a:pt x="1528" y="442"/>
                    </a:lnTo>
                    <a:lnTo>
                      <a:pt x="1530" y="453"/>
                    </a:lnTo>
                    <a:lnTo>
                      <a:pt x="1582" y="489"/>
                    </a:lnTo>
                    <a:lnTo>
                      <a:pt x="1625" y="502"/>
                    </a:lnTo>
                    <a:lnTo>
                      <a:pt x="1627" y="502"/>
                    </a:lnTo>
                    <a:lnTo>
                      <a:pt x="1625" y="501"/>
                    </a:lnTo>
                    <a:lnTo>
                      <a:pt x="1620" y="496"/>
                    </a:lnTo>
                    <a:lnTo>
                      <a:pt x="1606" y="476"/>
                    </a:lnTo>
                    <a:lnTo>
                      <a:pt x="1594" y="456"/>
                    </a:lnTo>
                    <a:lnTo>
                      <a:pt x="1583" y="440"/>
                    </a:lnTo>
                    <a:lnTo>
                      <a:pt x="1572" y="425"/>
                    </a:lnTo>
                    <a:lnTo>
                      <a:pt x="1557" y="413"/>
                    </a:lnTo>
                    <a:lnTo>
                      <a:pt x="1535" y="401"/>
                    </a:lnTo>
                    <a:lnTo>
                      <a:pt x="1522" y="391"/>
                    </a:lnTo>
                    <a:lnTo>
                      <a:pt x="1515" y="382"/>
                    </a:lnTo>
                    <a:lnTo>
                      <a:pt x="1513" y="374"/>
                    </a:lnTo>
                    <a:lnTo>
                      <a:pt x="1515" y="367"/>
                    </a:lnTo>
                    <a:lnTo>
                      <a:pt x="1517" y="360"/>
                    </a:lnTo>
                    <a:lnTo>
                      <a:pt x="1519" y="352"/>
                    </a:lnTo>
                    <a:lnTo>
                      <a:pt x="1517" y="343"/>
                    </a:lnTo>
                    <a:lnTo>
                      <a:pt x="1506" y="318"/>
                    </a:lnTo>
                    <a:lnTo>
                      <a:pt x="1503" y="295"/>
                    </a:lnTo>
                    <a:lnTo>
                      <a:pt x="1506" y="278"/>
                    </a:lnTo>
                    <a:lnTo>
                      <a:pt x="1509" y="267"/>
                    </a:lnTo>
                    <a:lnTo>
                      <a:pt x="1717" y="267"/>
                    </a:lnTo>
                    <a:lnTo>
                      <a:pt x="1717" y="264"/>
                    </a:lnTo>
                    <a:lnTo>
                      <a:pt x="1712" y="249"/>
                    </a:lnTo>
                    <a:lnTo>
                      <a:pt x="1701" y="233"/>
                    </a:lnTo>
                    <a:lnTo>
                      <a:pt x="1679" y="217"/>
                    </a:lnTo>
                    <a:lnTo>
                      <a:pt x="1669" y="20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3" name="Freeform 2592"/>
              <p:cNvSpPr>
                <a:spLocks/>
              </p:cNvSpPr>
              <p:nvPr/>
            </p:nvSpPr>
            <p:spPr bwMode="auto">
              <a:xfrm>
                <a:off x="8814" y="4978"/>
                <a:ext cx="1951" cy="872"/>
              </a:xfrm>
              <a:custGeom>
                <a:avLst/>
                <a:gdLst>
                  <a:gd name="T0" fmla="+- 0 10531 8814"/>
                  <a:gd name="T1" fmla="*/ T0 w 1951"/>
                  <a:gd name="T2" fmla="+- 0 5245 4978"/>
                  <a:gd name="T3" fmla="*/ 5245 h 872"/>
                  <a:gd name="T4" fmla="+- 0 10323 8814"/>
                  <a:gd name="T5" fmla="*/ T4 w 1951"/>
                  <a:gd name="T6" fmla="+- 0 5245 4978"/>
                  <a:gd name="T7" fmla="*/ 5245 h 872"/>
                  <a:gd name="T8" fmla="+- 0 10331 8814"/>
                  <a:gd name="T9" fmla="*/ T8 w 1951"/>
                  <a:gd name="T10" fmla="+- 0 5257 4978"/>
                  <a:gd name="T11" fmla="*/ 5257 h 872"/>
                  <a:gd name="T12" fmla="+- 0 10345 8814"/>
                  <a:gd name="T13" fmla="*/ T12 w 1951"/>
                  <a:gd name="T14" fmla="+- 0 5266 4978"/>
                  <a:gd name="T15" fmla="*/ 5266 h 872"/>
                  <a:gd name="T16" fmla="+- 0 10374 8814"/>
                  <a:gd name="T17" fmla="*/ T16 w 1951"/>
                  <a:gd name="T18" fmla="+- 0 5280 4978"/>
                  <a:gd name="T19" fmla="*/ 5280 h 872"/>
                  <a:gd name="T20" fmla="+- 0 10398 8814"/>
                  <a:gd name="T21" fmla="*/ T20 w 1951"/>
                  <a:gd name="T22" fmla="+- 0 5296 4978"/>
                  <a:gd name="T23" fmla="*/ 5296 h 872"/>
                  <a:gd name="T24" fmla="+- 0 10417 8814"/>
                  <a:gd name="T25" fmla="*/ T24 w 1951"/>
                  <a:gd name="T26" fmla="+- 0 5312 4978"/>
                  <a:gd name="T27" fmla="*/ 5312 h 872"/>
                  <a:gd name="T28" fmla="+- 0 10431 8814"/>
                  <a:gd name="T29" fmla="*/ T28 w 1951"/>
                  <a:gd name="T30" fmla="+- 0 5326 4978"/>
                  <a:gd name="T31" fmla="*/ 5326 h 872"/>
                  <a:gd name="T32" fmla="+- 0 10439 8814"/>
                  <a:gd name="T33" fmla="*/ T32 w 1951"/>
                  <a:gd name="T34" fmla="+- 0 5336 4978"/>
                  <a:gd name="T35" fmla="*/ 5336 h 872"/>
                  <a:gd name="T36" fmla="+- 0 10442 8814"/>
                  <a:gd name="T37" fmla="*/ T36 w 1951"/>
                  <a:gd name="T38" fmla="+- 0 5341 4978"/>
                  <a:gd name="T39" fmla="*/ 5341 h 872"/>
                  <a:gd name="T40" fmla="+- 0 10463 8814"/>
                  <a:gd name="T41" fmla="*/ T40 w 1951"/>
                  <a:gd name="T42" fmla="+- 0 5327 4978"/>
                  <a:gd name="T43" fmla="*/ 5327 h 872"/>
                  <a:gd name="T44" fmla="+- 0 10476 8814"/>
                  <a:gd name="T45" fmla="*/ T44 w 1951"/>
                  <a:gd name="T46" fmla="+- 0 5318 4978"/>
                  <a:gd name="T47" fmla="*/ 5318 h 872"/>
                  <a:gd name="T48" fmla="+- 0 10491 8814"/>
                  <a:gd name="T49" fmla="*/ T48 w 1951"/>
                  <a:gd name="T50" fmla="+- 0 5310 4978"/>
                  <a:gd name="T51" fmla="*/ 5310 h 872"/>
                  <a:gd name="T52" fmla="+- 0 10506 8814"/>
                  <a:gd name="T53" fmla="*/ T52 w 1951"/>
                  <a:gd name="T54" fmla="+- 0 5300 4978"/>
                  <a:gd name="T55" fmla="*/ 5300 h 872"/>
                  <a:gd name="T56" fmla="+- 0 10518 8814"/>
                  <a:gd name="T57" fmla="*/ T56 w 1951"/>
                  <a:gd name="T58" fmla="+- 0 5287 4978"/>
                  <a:gd name="T59" fmla="*/ 5287 h 872"/>
                  <a:gd name="T60" fmla="+- 0 10527 8814"/>
                  <a:gd name="T61" fmla="*/ T60 w 1951"/>
                  <a:gd name="T62" fmla="+- 0 5273 4978"/>
                  <a:gd name="T63" fmla="*/ 5273 h 872"/>
                  <a:gd name="T64" fmla="+- 0 10531 8814"/>
                  <a:gd name="T65" fmla="*/ T64 w 1951"/>
                  <a:gd name="T66" fmla="+- 0 5258 4978"/>
                  <a:gd name="T67" fmla="*/ 5258 h 872"/>
                  <a:gd name="T68" fmla="+- 0 10531 8814"/>
                  <a:gd name="T69" fmla="*/ T68 w 1951"/>
                  <a:gd name="T70" fmla="+- 0 5245 4978"/>
                  <a:gd name="T71" fmla="*/ 5245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951" h="872">
                    <a:moveTo>
                      <a:pt x="1717" y="267"/>
                    </a:moveTo>
                    <a:lnTo>
                      <a:pt x="1509" y="267"/>
                    </a:lnTo>
                    <a:lnTo>
                      <a:pt x="1517" y="279"/>
                    </a:lnTo>
                    <a:lnTo>
                      <a:pt x="1531" y="288"/>
                    </a:lnTo>
                    <a:lnTo>
                      <a:pt x="1560" y="302"/>
                    </a:lnTo>
                    <a:lnTo>
                      <a:pt x="1584" y="318"/>
                    </a:lnTo>
                    <a:lnTo>
                      <a:pt x="1603" y="334"/>
                    </a:lnTo>
                    <a:lnTo>
                      <a:pt x="1617" y="348"/>
                    </a:lnTo>
                    <a:lnTo>
                      <a:pt x="1625" y="358"/>
                    </a:lnTo>
                    <a:lnTo>
                      <a:pt x="1628" y="363"/>
                    </a:lnTo>
                    <a:lnTo>
                      <a:pt x="1649" y="349"/>
                    </a:lnTo>
                    <a:lnTo>
                      <a:pt x="1662" y="340"/>
                    </a:lnTo>
                    <a:lnTo>
                      <a:pt x="1677" y="332"/>
                    </a:lnTo>
                    <a:lnTo>
                      <a:pt x="1692" y="322"/>
                    </a:lnTo>
                    <a:lnTo>
                      <a:pt x="1704" y="309"/>
                    </a:lnTo>
                    <a:lnTo>
                      <a:pt x="1713" y="295"/>
                    </a:lnTo>
                    <a:lnTo>
                      <a:pt x="1717" y="280"/>
                    </a:lnTo>
                    <a:lnTo>
                      <a:pt x="1717" y="2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4" name="Freeform 2593"/>
              <p:cNvSpPr>
                <a:spLocks/>
              </p:cNvSpPr>
              <p:nvPr/>
            </p:nvSpPr>
            <p:spPr bwMode="auto">
              <a:xfrm>
                <a:off x="8814" y="4978"/>
                <a:ext cx="1951" cy="872"/>
              </a:xfrm>
              <a:custGeom>
                <a:avLst/>
                <a:gdLst>
                  <a:gd name="T0" fmla="+- 0 10764 8814"/>
                  <a:gd name="T1" fmla="*/ T0 w 1951"/>
                  <a:gd name="T2" fmla="+- 0 4978 4978"/>
                  <a:gd name="T3" fmla="*/ 4978 h 872"/>
                  <a:gd name="T4" fmla="+- 0 10168 8814"/>
                  <a:gd name="T5" fmla="*/ T4 w 1951"/>
                  <a:gd name="T6" fmla="+- 0 5138 4978"/>
                  <a:gd name="T7" fmla="*/ 5138 h 872"/>
                  <a:gd name="T8" fmla="+- 0 10172 8814"/>
                  <a:gd name="T9" fmla="*/ T8 w 1951"/>
                  <a:gd name="T10" fmla="+- 0 5145 4978"/>
                  <a:gd name="T11" fmla="*/ 5145 h 872"/>
                  <a:gd name="T12" fmla="+- 0 10175 8814"/>
                  <a:gd name="T13" fmla="*/ T12 w 1951"/>
                  <a:gd name="T14" fmla="+- 0 5153 4978"/>
                  <a:gd name="T15" fmla="*/ 5153 h 872"/>
                  <a:gd name="T16" fmla="+- 0 10175 8814"/>
                  <a:gd name="T17" fmla="*/ T16 w 1951"/>
                  <a:gd name="T18" fmla="+- 0 5160 4978"/>
                  <a:gd name="T19" fmla="*/ 5160 h 872"/>
                  <a:gd name="T20" fmla="+- 0 10176 8814"/>
                  <a:gd name="T21" fmla="*/ T20 w 1951"/>
                  <a:gd name="T22" fmla="+- 0 5187 4978"/>
                  <a:gd name="T23" fmla="*/ 5187 h 872"/>
                  <a:gd name="T24" fmla="+- 0 10187 8814"/>
                  <a:gd name="T25" fmla="*/ T24 w 1951"/>
                  <a:gd name="T26" fmla="+- 0 5202 4978"/>
                  <a:gd name="T27" fmla="*/ 5202 h 872"/>
                  <a:gd name="T28" fmla="+- 0 10200 8814"/>
                  <a:gd name="T29" fmla="*/ T28 w 1951"/>
                  <a:gd name="T30" fmla="+- 0 5203 4978"/>
                  <a:gd name="T31" fmla="*/ 5203 h 872"/>
                  <a:gd name="T32" fmla="+- 0 10209 8814"/>
                  <a:gd name="T33" fmla="*/ T32 w 1951"/>
                  <a:gd name="T34" fmla="+- 0 5201 4978"/>
                  <a:gd name="T35" fmla="*/ 5201 h 872"/>
                  <a:gd name="T36" fmla="+- 0 10235 8814"/>
                  <a:gd name="T37" fmla="*/ T36 w 1951"/>
                  <a:gd name="T38" fmla="+- 0 5190 4978"/>
                  <a:gd name="T39" fmla="*/ 5190 h 872"/>
                  <a:gd name="T40" fmla="+- 0 10243 8814"/>
                  <a:gd name="T41" fmla="*/ T40 w 1951"/>
                  <a:gd name="T42" fmla="+- 0 5187 4978"/>
                  <a:gd name="T43" fmla="*/ 5187 h 872"/>
                  <a:gd name="T44" fmla="+- 0 10483 8814"/>
                  <a:gd name="T45" fmla="*/ T44 w 1951"/>
                  <a:gd name="T46" fmla="+- 0 5187 4978"/>
                  <a:gd name="T47" fmla="*/ 5187 h 872"/>
                  <a:gd name="T48" fmla="+- 0 10474 8814"/>
                  <a:gd name="T49" fmla="*/ T48 w 1951"/>
                  <a:gd name="T50" fmla="+- 0 5180 4978"/>
                  <a:gd name="T51" fmla="*/ 5180 h 872"/>
                  <a:gd name="T52" fmla="+- 0 10459 8814"/>
                  <a:gd name="T53" fmla="*/ T52 w 1951"/>
                  <a:gd name="T54" fmla="+- 0 5167 4978"/>
                  <a:gd name="T55" fmla="*/ 5167 h 872"/>
                  <a:gd name="T56" fmla="+- 0 10449 8814"/>
                  <a:gd name="T57" fmla="*/ T56 w 1951"/>
                  <a:gd name="T58" fmla="+- 0 5155 4978"/>
                  <a:gd name="T59" fmla="*/ 5155 h 872"/>
                  <a:gd name="T60" fmla="+- 0 10443 8814"/>
                  <a:gd name="T61" fmla="*/ T60 w 1951"/>
                  <a:gd name="T62" fmla="+- 0 5144 4978"/>
                  <a:gd name="T63" fmla="*/ 5144 h 872"/>
                  <a:gd name="T64" fmla="+- 0 10442 8814"/>
                  <a:gd name="T65" fmla="*/ T64 w 1951"/>
                  <a:gd name="T66" fmla="+- 0 5134 4978"/>
                  <a:gd name="T67" fmla="*/ 5134 h 872"/>
                  <a:gd name="T68" fmla="+- 0 10446 8814"/>
                  <a:gd name="T69" fmla="*/ T68 w 1951"/>
                  <a:gd name="T70" fmla="+- 0 5125 4978"/>
                  <a:gd name="T71" fmla="*/ 5125 h 872"/>
                  <a:gd name="T72" fmla="+- 0 10468 8814"/>
                  <a:gd name="T73" fmla="*/ T72 w 1951"/>
                  <a:gd name="T74" fmla="+- 0 5107 4978"/>
                  <a:gd name="T75" fmla="*/ 5107 h 872"/>
                  <a:gd name="T76" fmla="+- 0 10486 8814"/>
                  <a:gd name="T77" fmla="*/ T76 w 1951"/>
                  <a:gd name="T78" fmla="+- 0 5096 4978"/>
                  <a:gd name="T79" fmla="*/ 5096 h 872"/>
                  <a:gd name="T80" fmla="+- 0 10500 8814"/>
                  <a:gd name="T81" fmla="*/ T80 w 1951"/>
                  <a:gd name="T82" fmla="+- 0 5092 4978"/>
                  <a:gd name="T83" fmla="*/ 5092 h 872"/>
                  <a:gd name="T84" fmla="+- 0 10514 8814"/>
                  <a:gd name="T85" fmla="*/ T84 w 1951"/>
                  <a:gd name="T86" fmla="+- 0 5091 4978"/>
                  <a:gd name="T87" fmla="*/ 5091 h 872"/>
                  <a:gd name="T88" fmla="+- 0 10584 8814"/>
                  <a:gd name="T89" fmla="*/ T88 w 1951"/>
                  <a:gd name="T90" fmla="+- 0 5091 4978"/>
                  <a:gd name="T91" fmla="*/ 5091 h 872"/>
                  <a:gd name="T92" fmla="+- 0 10591 8814"/>
                  <a:gd name="T93" fmla="*/ T92 w 1951"/>
                  <a:gd name="T94" fmla="+- 0 5087 4978"/>
                  <a:gd name="T95" fmla="*/ 5087 h 872"/>
                  <a:gd name="T96" fmla="+- 0 10611 8814"/>
                  <a:gd name="T97" fmla="*/ T96 w 1951"/>
                  <a:gd name="T98" fmla="+- 0 5081 4978"/>
                  <a:gd name="T99" fmla="*/ 5081 h 872"/>
                  <a:gd name="T100" fmla="+- 0 10648 8814"/>
                  <a:gd name="T101" fmla="*/ T100 w 1951"/>
                  <a:gd name="T102" fmla="+- 0 5071 4978"/>
                  <a:gd name="T103" fmla="*/ 5071 h 872"/>
                  <a:gd name="T104" fmla="+- 0 10666 8814"/>
                  <a:gd name="T105" fmla="*/ T104 w 1951"/>
                  <a:gd name="T106" fmla="+- 0 5065 4978"/>
                  <a:gd name="T107" fmla="*/ 5065 h 872"/>
                  <a:gd name="T108" fmla="+- 0 10720 8814"/>
                  <a:gd name="T109" fmla="*/ T108 w 1951"/>
                  <a:gd name="T110" fmla="+- 0 5034 4978"/>
                  <a:gd name="T111" fmla="*/ 5034 h 872"/>
                  <a:gd name="T112" fmla="+- 0 10739 8814"/>
                  <a:gd name="T113" fmla="*/ T112 w 1951"/>
                  <a:gd name="T114" fmla="+- 0 5009 4978"/>
                  <a:gd name="T115" fmla="*/ 5009 h 872"/>
                  <a:gd name="T116" fmla="+- 0 10738 8814"/>
                  <a:gd name="T117" fmla="*/ T116 w 1951"/>
                  <a:gd name="T118" fmla="+- 0 5006 4978"/>
                  <a:gd name="T119" fmla="*/ 5006 h 872"/>
                  <a:gd name="T120" fmla="+- 0 10736 8814"/>
                  <a:gd name="T121" fmla="*/ T120 w 1951"/>
                  <a:gd name="T122" fmla="+- 0 5004 4978"/>
                  <a:gd name="T123" fmla="*/ 5004 h 872"/>
                  <a:gd name="T124" fmla="+- 0 10736 8814"/>
                  <a:gd name="T125" fmla="*/ T124 w 1951"/>
                  <a:gd name="T126" fmla="+- 0 5001 4978"/>
                  <a:gd name="T127" fmla="*/ 5001 h 872"/>
                  <a:gd name="T128" fmla="+- 0 10739 8814"/>
                  <a:gd name="T129" fmla="*/ T128 w 1951"/>
                  <a:gd name="T130" fmla="+- 0 4997 4978"/>
                  <a:gd name="T131" fmla="*/ 4997 h 872"/>
                  <a:gd name="T132" fmla="+- 0 10749 8814"/>
                  <a:gd name="T133" fmla="*/ T132 w 1951"/>
                  <a:gd name="T134" fmla="+- 0 4990 4978"/>
                  <a:gd name="T135" fmla="*/ 4990 h 872"/>
                  <a:gd name="T136" fmla="+- 0 10756 8814"/>
                  <a:gd name="T137" fmla="*/ T136 w 1951"/>
                  <a:gd name="T138" fmla="+- 0 4986 4978"/>
                  <a:gd name="T139" fmla="*/ 4986 h 872"/>
                  <a:gd name="T140" fmla="+- 0 10760 8814"/>
                  <a:gd name="T141" fmla="*/ T140 w 1951"/>
                  <a:gd name="T142" fmla="+- 0 4982 4978"/>
                  <a:gd name="T143" fmla="*/ 4982 h 872"/>
                  <a:gd name="T144" fmla="+- 0 10764 8814"/>
                  <a:gd name="T145" fmla="*/ T144 w 1951"/>
                  <a:gd name="T146" fmla="+- 0 4978 4978"/>
                  <a:gd name="T147" fmla="*/ 4978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951" h="872">
                    <a:moveTo>
                      <a:pt x="1950" y="0"/>
                    </a:moveTo>
                    <a:lnTo>
                      <a:pt x="1354" y="160"/>
                    </a:lnTo>
                    <a:lnTo>
                      <a:pt x="1358" y="167"/>
                    </a:lnTo>
                    <a:lnTo>
                      <a:pt x="1361" y="175"/>
                    </a:lnTo>
                    <a:lnTo>
                      <a:pt x="1361" y="182"/>
                    </a:lnTo>
                    <a:lnTo>
                      <a:pt x="1362" y="209"/>
                    </a:lnTo>
                    <a:lnTo>
                      <a:pt x="1373" y="224"/>
                    </a:lnTo>
                    <a:lnTo>
                      <a:pt x="1386" y="225"/>
                    </a:lnTo>
                    <a:lnTo>
                      <a:pt x="1395" y="223"/>
                    </a:lnTo>
                    <a:lnTo>
                      <a:pt x="1421" y="212"/>
                    </a:lnTo>
                    <a:lnTo>
                      <a:pt x="1429" y="209"/>
                    </a:lnTo>
                    <a:lnTo>
                      <a:pt x="1669" y="209"/>
                    </a:lnTo>
                    <a:lnTo>
                      <a:pt x="1660" y="202"/>
                    </a:lnTo>
                    <a:lnTo>
                      <a:pt x="1645" y="189"/>
                    </a:lnTo>
                    <a:lnTo>
                      <a:pt x="1635" y="177"/>
                    </a:lnTo>
                    <a:lnTo>
                      <a:pt x="1629" y="166"/>
                    </a:lnTo>
                    <a:lnTo>
                      <a:pt x="1628" y="156"/>
                    </a:lnTo>
                    <a:lnTo>
                      <a:pt x="1632" y="147"/>
                    </a:lnTo>
                    <a:lnTo>
                      <a:pt x="1654" y="129"/>
                    </a:lnTo>
                    <a:lnTo>
                      <a:pt x="1672" y="118"/>
                    </a:lnTo>
                    <a:lnTo>
                      <a:pt x="1686" y="114"/>
                    </a:lnTo>
                    <a:lnTo>
                      <a:pt x="1700" y="113"/>
                    </a:lnTo>
                    <a:lnTo>
                      <a:pt x="1770" y="113"/>
                    </a:lnTo>
                    <a:lnTo>
                      <a:pt x="1777" y="109"/>
                    </a:lnTo>
                    <a:lnTo>
                      <a:pt x="1797" y="103"/>
                    </a:lnTo>
                    <a:lnTo>
                      <a:pt x="1834" y="93"/>
                    </a:lnTo>
                    <a:lnTo>
                      <a:pt x="1852" y="87"/>
                    </a:lnTo>
                    <a:lnTo>
                      <a:pt x="1906" y="56"/>
                    </a:lnTo>
                    <a:lnTo>
                      <a:pt x="1925" y="31"/>
                    </a:lnTo>
                    <a:lnTo>
                      <a:pt x="1924" y="28"/>
                    </a:lnTo>
                    <a:lnTo>
                      <a:pt x="1922" y="26"/>
                    </a:lnTo>
                    <a:lnTo>
                      <a:pt x="1922" y="23"/>
                    </a:lnTo>
                    <a:lnTo>
                      <a:pt x="1925" y="19"/>
                    </a:lnTo>
                    <a:lnTo>
                      <a:pt x="1935" y="12"/>
                    </a:lnTo>
                    <a:lnTo>
                      <a:pt x="1942" y="8"/>
                    </a:lnTo>
                    <a:lnTo>
                      <a:pt x="1946" y="4"/>
                    </a:lnTo>
                    <a:lnTo>
                      <a:pt x="195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5" name="Freeform 2594"/>
              <p:cNvSpPr>
                <a:spLocks/>
              </p:cNvSpPr>
              <p:nvPr/>
            </p:nvSpPr>
            <p:spPr bwMode="auto">
              <a:xfrm>
                <a:off x="8814" y="4978"/>
                <a:ext cx="1951" cy="872"/>
              </a:xfrm>
              <a:custGeom>
                <a:avLst/>
                <a:gdLst>
                  <a:gd name="T0" fmla="+- 0 10584 8814"/>
                  <a:gd name="T1" fmla="*/ T0 w 1951"/>
                  <a:gd name="T2" fmla="+- 0 5091 4978"/>
                  <a:gd name="T3" fmla="*/ 5091 h 872"/>
                  <a:gd name="T4" fmla="+- 0 10514 8814"/>
                  <a:gd name="T5" fmla="*/ T4 w 1951"/>
                  <a:gd name="T6" fmla="+- 0 5091 4978"/>
                  <a:gd name="T7" fmla="*/ 5091 h 872"/>
                  <a:gd name="T8" fmla="+- 0 10523 8814"/>
                  <a:gd name="T9" fmla="*/ T8 w 1951"/>
                  <a:gd name="T10" fmla="+- 0 5097 4978"/>
                  <a:gd name="T11" fmla="*/ 5097 h 872"/>
                  <a:gd name="T12" fmla="+- 0 10537 8814"/>
                  <a:gd name="T13" fmla="*/ T12 w 1951"/>
                  <a:gd name="T14" fmla="+- 0 5119 4978"/>
                  <a:gd name="T15" fmla="*/ 5119 h 872"/>
                  <a:gd name="T16" fmla="+- 0 10541 8814"/>
                  <a:gd name="T17" fmla="*/ T16 w 1951"/>
                  <a:gd name="T18" fmla="+- 0 5123 4978"/>
                  <a:gd name="T19" fmla="*/ 5123 h 872"/>
                  <a:gd name="T20" fmla="+- 0 10545 8814"/>
                  <a:gd name="T21" fmla="*/ T20 w 1951"/>
                  <a:gd name="T22" fmla="+- 0 5123 4978"/>
                  <a:gd name="T23" fmla="*/ 5123 h 872"/>
                  <a:gd name="T24" fmla="+- 0 10555 8814"/>
                  <a:gd name="T25" fmla="*/ T24 w 1951"/>
                  <a:gd name="T26" fmla="+- 0 5116 4978"/>
                  <a:gd name="T27" fmla="*/ 5116 h 872"/>
                  <a:gd name="T28" fmla="+- 0 10569 8814"/>
                  <a:gd name="T29" fmla="*/ T28 w 1951"/>
                  <a:gd name="T30" fmla="+- 0 5101 4978"/>
                  <a:gd name="T31" fmla="*/ 5101 h 872"/>
                  <a:gd name="T32" fmla="+- 0 10584 8814"/>
                  <a:gd name="T33" fmla="*/ T32 w 1951"/>
                  <a:gd name="T34" fmla="+- 0 5091 4978"/>
                  <a:gd name="T35" fmla="*/ 5091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51" h="872">
                    <a:moveTo>
                      <a:pt x="1770" y="113"/>
                    </a:moveTo>
                    <a:lnTo>
                      <a:pt x="1700" y="113"/>
                    </a:lnTo>
                    <a:lnTo>
                      <a:pt x="1709" y="119"/>
                    </a:lnTo>
                    <a:lnTo>
                      <a:pt x="1723" y="141"/>
                    </a:lnTo>
                    <a:lnTo>
                      <a:pt x="1727" y="145"/>
                    </a:lnTo>
                    <a:lnTo>
                      <a:pt x="1731" y="145"/>
                    </a:lnTo>
                    <a:lnTo>
                      <a:pt x="1741" y="138"/>
                    </a:lnTo>
                    <a:lnTo>
                      <a:pt x="1755" y="123"/>
                    </a:lnTo>
                    <a:lnTo>
                      <a:pt x="1770" y="11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6" name="Freeform 2595"/>
              <p:cNvSpPr>
                <a:spLocks/>
              </p:cNvSpPr>
              <p:nvPr/>
            </p:nvSpPr>
            <p:spPr bwMode="auto">
              <a:xfrm>
                <a:off x="8814" y="4978"/>
                <a:ext cx="1951" cy="872"/>
              </a:xfrm>
              <a:custGeom>
                <a:avLst/>
                <a:gdLst>
                  <a:gd name="T0" fmla="+- 0 9855 8814"/>
                  <a:gd name="T1" fmla="*/ T0 w 1951"/>
                  <a:gd name="T2" fmla="+- 0 5222 4978"/>
                  <a:gd name="T3" fmla="*/ 5222 h 872"/>
                  <a:gd name="T4" fmla="+- 0 9721 8814"/>
                  <a:gd name="T5" fmla="*/ T4 w 1951"/>
                  <a:gd name="T6" fmla="+- 0 5258 4978"/>
                  <a:gd name="T7" fmla="*/ 5258 h 872"/>
                  <a:gd name="T8" fmla="+- 0 9729 8814"/>
                  <a:gd name="T9" fmla="*/ T8 w 1951"/>
                  <a:gd name="T10" fmla="+- 0 5277 4978"/>
                  <a:gd name="T11" fmla="*/ 5277 h 872"/>
                  <a:gd name="T12" fmla="+- 0 9741 8814"/>
                  <a:gd name="T13" fmla="*/ T12 w 1951"/>
                  <a:gd name="T14" fmla="+- 0 5291 4978"/>
                  <a:gd name="T15" fmla="*/ 5291 h 872"/>
                  <a:gd name="T16" fmla="+- 0 9756 8814"/>
                  <a:gd name="T17" fmla="*/ T16 w 1951"/>
                  <a:gd name="T18" fmla="+- 0 5313 4978"/>
                  <a:gd name="T19" fmla="*/ 5313 h 872"/>
                  <a:gd name="T20" fmla="+- 0 9767 8814"/>
                  <a:gd name="T21" fmla="*/ T20 w 1951"/>
                  <a:gd name="T22" fmla="+- 0 5333 4978"/>
                  <a:gd name="T23" fmla="*/ 5333 h 872"/>
                  <a:gd name="T24" fmla="+- 0 9779 8814"/>
                  <a:gd name="T25" fmla="*/ T24 w 1951"/>
                  <a:gd name="T26" fmla="+- 0 5348 4978"/>
                  <a:gd name="T27" fmla="*/ 5348 h 872"/>
                  <a:gd name="T28" fmla="+- 0 9792 8814"/>
                  <a:gd name="T29" fmla="*/ T28 w 1951"/>
                  <a:gd name="T30" fmla="+- 0 5355 4978"/>
                  <a:gd name="T31" fmla="*/ 5355 h 872"/>
                  <a:gd name="T32" fmla="+- 0 9804 8814"/>
                  <a:gd name="T33" fmla="*/ T32 w 1951"/>
                  <a:gd name="T34" fmla="+- 0 5356 4978"/>
                  <a:gd name="T35" fmla="*/ 5356 h 872"/>
                  <a:gd name="T36" fmla="+- 0 9813 8814"/>
                  <a:gd name="T37" fmla="*/ T36 w 1951"/>
                  <a:gd name="T38" fmla="+- 0 5352 4978"/>
                  <a:gd name="T39" fmla="*/ 5352 h 872"/>
                  <a:gd name="T40" fmla="+- 0 9825 8814"/>
                  <a:gd name="T41" fmla="*/ T40 w 1951"/>
                  <a:gd name="T42" fmla="+- 0 5342 4978"/>
                  <a:gd name="T43" fmla="*/ 5342 h 872"/>
                  <a:gd name="T44" fmla="+- 0 9832 8814"/>
                  <a:gd name="T45" fmla="*/ T44 w 1951"/>
                  <a:gd name="T46" fmla="+- 0 5336 4978"/>
                  <a:gd name="T47" fmla="*/ 5336 h 872"/>
                  <a:gd name="T48" fmla="+- 0 9835 8814"/>
                  <a:gd name="T49" fmla="*/ T48 w 1951"/>
                  <a:gd name="T50" fmla="+- 0 5331 4978"/>
                  <a:gd name="T51" fmla="*/ 5331 h 872"/>
                  <a:gd name="T52" fmla="+- 0 9838 8814"/>
                  <a:gd name="T53" fmla="*/ T52 w 1951"/>
                  <a:gd name="T54" fmla="+- 0 5321 4978"/>
                  <a:gd name="T55" fmla="*/ 5321 h 872"/>
                  <a:gd name="T56" fmla="+- 0 9847 8814"/>
                  <a:gd name="T57" fmla="*/ T56 w 1951"/>
                  <a:gd name="T58" fmla="+- 0 5302 4978"/>
                  <a:gd name="T59" fmla="*/ 5302 h 872"/>
                  <a:gd name="T60" fmla="+- 0 9853 8814"/>
                  <a:gd name="T61" fmla="*/ T60 w 1951"/>
                  <a:gd name="T62" fmla="+- 0 5285 4978"/>
                  <a:gd name="T63" fmla="*/ 5285 h 872"/>
                  <a:gd name="T64" fmla="+- 0 9852 8814"/>
                  <a:gd name="T65" fmla="*/ T64 w 1951"/>
                  <a:gd name="T66" fmla="+- 0 5271 4978"/>
                  <a:gd name="T67" fmla="*/ 5271 h 872"/>
                  <a:gd name="T68" fmla="+- 0 9849 8814"/>
                  <a:gd name="T69" fmla="*/ T68 w 1951"/>
                  <a:gd name="T70" fmla="+- 0 5259 4978"/>
                  <a:gd name="T71" fmla="*/ 5259 h 872"/>
                  <a:gd name="T72" fmla="+- 0 9846 8814"/>
                  <a:gd name="T73" fmla="*/ T72 w 1951"/>
                  <a:gd name="T74" fmla="+- 0 5248 4978"/>
                  <a:gd name="T75" fmla="*/ 5248 h 872"/>
                  <a:gd name="T76" fmla="+- 0 9847 8814"/>
                  <a:gd name="T77" fmla="*/ T76 w 1951"/>
                  <a:gd name="T78" fmla="+- 0 5235 4978"/>
                  <a:gd name="T79" fmla="*/ 5235 h 872"/>
                  <a:gd name="T80" fmla="+- 0 9855 8814"/>
                  <a:gd name="T81" fmla="*/ T80 w 1951"/>
                  <a:gd name="T82" fmla="+- 0 5222 4978"/>
                  <a:gd name="T83" fmla="*/ 5222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951" h="872">
                    <a:moveTo>
                      <a:pt x="1041" y="244"/>
                    </a:moveTo>
                    <a:lnTo>
                      <a:pt x="907" y="280"/>
                    </a:lnTo>
                    <a:lnTo>
                      <a:pt x="915" y="299"/>
                    </a:lnTo>
                    <a:lnTo>
                      <a:pt x="927" y="313"/>
                    </a:lnTo>
                    <a:lnTo>
                      <a:pt x="942" y="335"/>
                    </a:lnTo>
                    <a:lnTo>
                      <a:pt x="953" y="355"/>
                    </a:lnTo>
                    <a:lnTo>
                      <a:pt x="965" y="370"/>
                    </a:lnTo>
                    <a:lnTo>
                      <a:pt x="978" y="377"/>
                    </a:lnTo>
                    <a:lnTo>
                      <a:pt x="990" y="378"/>
                    </a:lnTo>
                    <a:lnTo>
                      <a:pt x="999" y="374"/>
                    </a:lnTo>
                    <a:lnTo>
                      <a:pt x="1011" y="364"/>
                    </a:lnTo>
                    <a:lnTo>
                      <a:pt x="1018" y="358"/>
                    </a:lnTo>
                    <a:lnTo>
                      <a:pt x="1021" y="353"/>
                    </a:lnTo>
                    <a:lnTo>
                      <a:pt x="1024" y="343"/>
                    </a:lnTo>
                    <a:lnTo>
                      <a:pt x="1033" y="324"/>
                    </a:lnTo>
                    <a:lnTo>
                      <a:pt x="1039" y="307"/>
                    </a:lnTo>
                    <a:lnTo>
                      <a:pt x="1038" y="293"/>
                    </a:lnTo>
                    <a:lnTo>
                      <a:pt x="1035" y="281"/>
                    </a:lnTo>
                    <a:lnTo>
                      <a:pt x="1032" y="270"/>
                    </a:lnTo>
                    <a:lnTo>
                      <a:pt x="1033" y="257"/>
                    </a:lnTo>
                    <a:lnTo>
                      <a:pt x="1041" y="24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7" name="Freeform 2596"/>
              <p:cNvSpPr>
                <a:spLocks/>
              </p:cNvSpPr>
              <p:nvPr/>
            </p:nvSpPr>
            <p:spPr bwMode="auto">
              <a:xfrm>
                <a:off x="8814" y="4978"/>
                <a:ext cx="1951" cy="872"/>
              </a:xfrm>
              <a:custGeom>
                <a:avLst/>
                <a:gdLst>
                  <a:gd name="T0" fmla="+- 0 9115 8814"/>
                  <a:gd name="T1" fmla="*/ T0 w 1951"/>
                  <a:gd name="T2" fmla="+- 0 5420 4978"/>
                  <a:gd name="T3" fmla="*/ 5420 h 872"/>
                  <a:gd name="T4" fmla="+- 0 8814 8814"/>
                  <a:gd name="T5" fmla="*/ T4 w 1951"/>
                  <a:gd name="T6" fmla="+- 0 5501 4978"/>
                  <a:gd name="T7" fmla="*/ 5501 h 872"/>
                  <a:gd name="T8" fmla="+- 0 8822 8814"/>
                  <a:gd name="T9" fmla="*/ T8 w 1951"/>
                  <a:gd name="T10" fmla="+- 0 5507 4978"/>
                  <a:gd name="T11" fmla="*/ 5507 h 872"/>
                  <a:gd name="T12" fmla="+- 0 8827 8814"/>
                  <a:gd name="T13" fmla="*/ T12 w 1951"/>
                  <a:gd name="T14" fmla="+- 0 5513 4978"/>
                  <a:gd name="T15" fmla="*/ 5513 h 872"/>
                  <a:gd name="T16" fmla="+- 0 8833 8814"/>
                  <a:gd name="T17" fmla="*/ T16 w 1951"/>
                  <a:gd name="T18" fmla="+- 0 5574 4978"/>
                  <a:gd name="T19" fmla="*/ 5574 h 872"/>
                  <a:gd name="T20" fmla="+- 0 8838 8814"/>
                  <a:gd name="T21" fmla="*/ T20 w 1951"/>
                  <a:gd name="T22" fmla="+- 0 5654 4978"/>
                  <a:gd name="T23" fmla="*/ 5654 h 872"/>
                  <a:gd name="T24" fmla="+- 0 8838 8814"/>
                  <a:gd name="T25" fmla="*/ T24 w 1951"/>
                  <a:gd name="T26" fmla="+- 0 5694 4978"/>
                  <a:gd name="T27" fmla="*/ 5694 h 872"/>
                  <a:gd name="T28" fmla="+- 0 8838 8814"/>
                  <a:gd name="T29" fmla="*/ T28 w 1951"/>
                  <a:gd name="T30" fmla="+- 0 5723 4978"/>
                  <a:gd name="T31" fmla="*/ 5723 h 872"/>
                  <a:gd name="T32" fmla="+- 0 8838 8814"/>
                  <a:gd name="T33" fmla="*/ T32 w 1951"/>
                  <a:gd name="T34" fmla="+- 0 5741 4978"/>
                  <a:gd name="T35" fmla="*/ 5741 h 872"/>
                  <a:gd name="T36" fmla="+- 0 8838 8814"/>
                  <a:gd name="T37" fmla="*/ T36 w 1951"/>
                  <a:gd name="T38" fmla="+- 0 5760 4978"/>
                  <a:gd name="T39" fmla="*/ 5760 h 872"/>
                  <a:gd name="T40" fmla="+- 0 8837 8814"/>
                  <a:gd name="T41" fmla="*/ T40 w 1951"/>
                  <a:gd name="T42" fmla="+- 0 5778 4978"/>
                  <a:gd name="T43" fmla="*/ 5778 h 872"/>
                  <a:gd name="T44" fmla="+- 0 8837 8814"/>
                  <a:gd name="T45" fmla="*/ T44 w 1951"/>
                  <a:gd name="T46" fmla="+- 0 5795 4978"/>
                  <a:gd name="T47" fmla="*/ 5795 h 872"/>
                  <a:gd name="T48" fmla="+- 0 8880 8814"/>
                  <a:gd name="T49" fmla="*/ T48 w 1951"/>
                  <a:gd name="T50" fmla="+- 0 5800 4978"/>
                  <a:gd name="T51" fmla="*/ 5800 h 872"/>
                  <a:gd name="T52" fmla="+- 0 8880 8814"/>
                  <a:gd name="T53" fmla="*/ T52 w 1951"/>
                  <a:gd name="T54" fmla="+- 0 5850 4978"/>
                  <a:gd name="T55" fmla="*/ 5850 h 872"/>
                  <a:gd name="T56" fmla="+- 0 8890 8814"/>
                  <a:gd name="T57" fmla="*/ T56 w 1951"/>
                  <a:gd name="T58" fmla="+- 0 5846 4978"/>
                  <a:gd name="T59" fmla="*/ 5846 h 872"/>
                  <a:gd name="T60" fmla="+- 0 8897 8814"/>
                  <a:gd name="T61" fmla="*/ T60 w 1951"/>
                  <a:gd name="T62" fmla="+- 0 5842 4978"/>
                  <a:gd name="T63" fmla="*/ 5842 h 872"/>
                  <a:gd name="T64" fmla="+- 0 8920 8814"/>
                  <a:gd name="T65" fmla="*/ T64 w 1951"/>
                  <a:gd name="T66" fmla="+- 0 5818 4978"/>
                  <a:gd name="T67" fmla="*/ 5818 h 872"/>
                  <a:gd name="T68" fmla="+- 0 8929 8814"/>
                  <a:gd name="T69" fmla="*/ T68 w 1951"/>
                  <a:gd name="T70" fmla="+- 0 5809 4978"/>
                  <a:gd name="T71" fmla="*/ 5809 h 872"/>
                  <a:gd name="T72" fmla="+- 0 8932 8814"/>
                  <a:gd name="T73" fmla="*/ T72 w 1951"/>
                  <a:gd name="T74" fmla="+- 0 5794 4978"/>
                  <a:gd name="T75" fmla="*/ 5794 h 872"/>
                  <a:gd name="T76" fmla="+- 0 8931 8814"/>
                  <a:gd name="T77" fmla="*/ T76 w 1951"/>
                  <a:gd name="T78" fmla="+- 0 5771 4978"/>
                  <a:gd name="T79" fmla="*/ 5771 h 872"/>
                  <a:gd name="T80" fmla="+- 0 8930 8814"/>
                  <a:gd name="T81" fmla="*/ T80 w 1951"/>
                  <a:gd name="T82" fmla="+- 0 5749 4978"/>
                  <a:gd name="T83" fmla="*/ 5749 h 872"/>
                  <a:gd name="T84" fmla="+- 0 8929 8814"/>
                  <a:gd name="T85" fmla="*/ T84 w 1951"/>
                  <a:gd name="T86" fmla="+- 0 5726 4978"/>
                  <a:gd name="T87" fmla="*/ 5726 h 872"/>
                  <a:gd name="T88" fmla="+- 0 8933 8814"/>
                  <a:gd name="T89" fmla="*/ T88 w 1951"/>
                  <a:gd name="T90" fmla="+- 0 5723 4978"/>
                  <a:gd name="T91" fmla="*/ 5723 h 872"/>
                  <a:gd name="T92" fmla="+- 0 8922 8814"/>
                  <a:gd name="T93" fmla="*/ T92 w 1951"/>
                  <a:gd name="T94" fmla="+- 0 5714 4978"/>
                  <a:gd name="T95" fmla="*/ 5714 h 872"/>
                  <a:gd name="T96" fmla="+- 0 8913 8814"/>
                  <a:gd name="T97" fmla="*/ T96 w 1951"/>
                  <a:gd name="T98" fmla="+- 0 5697 4978"/>
                  <a:gd name="T99" fmla="*/ 5697 h 872"/>
                  <a:gd name="T100" fmla="+- 0 8912 8814"/>
                  <a:gd name="T101" fmla="*/ T100 w 1951"/>
                  <a:gd name="T102" fmla="+- 0 5676 4978"/>
                  <a:gd name="T103" fmla="*/ 5676 h 872"/>
                  <a:gd name="T104" fmla="+- 0 8908 8814"/>
                  <a:gd name="T105" fmla="*/ T104 w 1951"/>
                  <a:gd name="T106" fmla="+- 0 5654 4978"/>
                  <a:gd name="T107" fmla="*/ 5654 h 872"/>
                  <a:gd name="T108" fmla="+- 0 8897 8814"/>
                  <a:gd name="T109" fmla="*/ T108 w 1951"/>
                  <a:gd name="T110" fmla="+- 0 5639 4978"/>
                  <a:gd name="T111" fmla="*/ 5639 h 872"/>
                  <a:gd name="T112" fmla="+- 0 8891 8814"/>
                  <a:gd name="T113" fmla="*/ T112 w 1951"/>
                  <a:gd name="T114" fmla="+- 0 5617 4978"/>
                  <a:gd name="T115" fmla="*/ 5617 h 872"/>
                  <a:gd name="T116" fmla="+- 0 8898 8814"/>
                  <a:gd name="T117" fmla="*/ T116 w 1951"/>
                  <a:gd name="T118" fmla="+- 0 5605 4978"/>
                  <a:gd name="T119" fmla="*/ 5605 h 872"/>
                  <a:gd name="T120" fmla="+- 0 8912 8814"/>
                  <a:gd name="T121" fmla="*/ T120 w 1951"/>
                  <a:gd name="T122" fmla="+- 0 5591 4978"/>
                  <a:gd name="T123" fmla="*/ 5591 h 872"/>
                  <a:gd name="T124" fmla="+- 0 8922 8814"/>
                  <a:gd name="T125" fmla="*/ T124 w 1951"/>
                  <a:gd name="T126" fmla="+- 0 5573 4978"/>
                  <a:gd name="T127" fmla="*/ 5573 h 872"/>
                  <a:gd name="T128" fmla="+- 0 8927 8814"/>
                  <a:gd name="T129" fmla="*/ T128 w 1951"/>
                  <a:gd name="T130" fmla="+- 0 5553 4978"/>
                  <a:gd name="T131" fmla="*/ 5553 h 872"/>
                  <a:gd name="T132" fmla="+- 0 8937 8814"/>
                  <a:gd name="T133" fmla="*/ T132 w 1951"/>
                  <a:gd name="T134" fmla="+- 0 5553 4978"/>
                  <a:gd name="T135" fmla="*/ 5553 h 872"/>
                  <a:gd name="T136" fmla="+- 0 8965 8814"/>
                  <a:gd name="T137" fmla="*/ T136 w 1951"/>
                  <a:gd name="T138" fmla="+- 0 5540 4978"/>
                  <a:gd name="T139" fmla="*/ 5540 h 872"/>
                  <a:gd name="T140" fmla="+- 0 8967 8814"/>
                  <a:gd name="T141" fmla="*/ T140 w 1951"/>
                  <a:gd name="T142" fmla="+- 0 5535 4978"/>
                  <a:gd name="T143" fmla="*/ 5535 h 872"/>
                  <a:gd name="T144" fmla="+- 0 8972 8814"/>
                  <a:gd name="T145" fmla="*/ T144 w 1951"/>
                  <a:gd name="T146" fmla="+- 0 5532 4978"/>
                  <a:gd name="T147" fmla="*/ 5532 h 872"/>
                  <a:gd name="T148" fmla="+- 0 8986 8814"/>
                  <a:gd name="T149" fmla="*/ T148 w 1951"/>
                  <a:gd name="T150" fmla="+- 0 5516 4978"/>
                  <a:gd name="T151" fmla="*/ 5516 h 872"/>
                  <a:gd name="T152" fmla="+- 0 9003 8814"/>
                  <a:gd name="T153" fmla="*/ T152 w 1951"/>
                  <a:gd name="T154" fmla="+- 0 5502 4978"/>
                  <a:gd name="T155" fmla="*/ 5502 h 872"/>
                  <a:gd name="T156" fmla="+- 0 9022 8814"/>
                  <a:gd name="T157" fmla="*/ T156 w 1951"/>
                  <a:gd name="T158" fmla="+- 0 5489 4978"/>
                  <a:gd name="T159" fmla="*/ 5489 h 872"/>
                  <a:gd name="T160" fmla="+- 0 9040 8814"/>
                  <a:gd name="T161" fmla="*/ T160 w 1951"/>
                  <a:gd name="T162" fmla="+- 0 5477 4978"/>
                  <a:gd name="T163" fmla="*/ 5477 h 872"/>
                  <a:gd name="T164" fmla="+- 0 9057 8814"/>
                  <a:gd name="T165" fmla="*/ T164 w 1951"/>
                  <a:gd name="T166" fmla="+- 0 5467 4978"/>
                  <a:gd name="T167" fmla="*/ 5467 h 872"/>
                  <a:gd name="T168" fmla="+- 0 9071 8814"/>
                  <a:gd name="T169" fmla="*/ T168 w 1951"/>
                  <a:gd name="T170" fmla="+- 0 5459 4978"/>
                  <a:gd name="T171" fmla="*/ 5459 h 872"/>
                  <a:gd name="T172" fmla="+- 0 9088 8814"/>
                  <a:gd name="T173" fmla="*/ T172 w 1951"/>
                  <a:gd name="T174" fmla="+- 0 5446 4978"/>
                  <a:gd name="T175" fmla="*/ 5446 h 872"/>
                  <a:gd name="T176" fmla="+- 0 9103 8814"/>
                  <a:gd name="T177" fmla="*/ T176 w 1951"/>
                  <a:gd name="T178" fmla="+- 0 5433 4978"/>
                  <a:gd name="T179" fmla="*/ 5433 h 872"/>
                  <a:gd name="T180" fmla="+- 0 9115 8814"/>
                  <a:gd name="T181" fmla="*/ T180 w 1951"/>
                  <a:gd name="T182" fmla="+- 0 5420 4978"/>
                  <a:gd name="T183" fmla="*/ 5420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951" h="872">
                    <a:moveTo>
                      <a:pt x="301" y="442"/>
                    </a:moveTo>
                    <a:lnTo>
                      <a:pt x="0" y="523"/>
                    </a:lnTo>
                    <a:lnTo>
                      <a:pt x="8" y="529"/>
                    </a:lnTo>
                    <a:lnTo>
                      <a:pt x="13" y="535"/>
                    </a:lnTo>
                    <a:lnTo>
                      <a:pt x="19" y="596"/>
                    </a:lnTo>
                    <a:lnTo>
                      <a:pt x="24" y="676"/>
                    </a:lnTo>
                    <a:lnTo>
                      <a:pt x="24" y="716"/>
                    </a:lnTo>
                    <a:lnTo>
                      <a:pt x="24" y="745"/>
                    </a:lnTo>
                    <a:lnTo>
                      <a:pt x="24" y="763"/>
                    </a:lnTo>
                    <a:lnTo>
                      <a:pt x="24" y="782"/>
                    </a:lnTo>
                    <a:lnTo>
                      <a:pt x="23" y="800"/>
                    </a:lnTo>
                    <a:lnTo>
                      <a:pt x="23" y="817"/>
                    </a:lnTo>
                    <a:lnTo>
                      <a:pt x="66" y="822"/>
                    </a:lnTo>
                    <a:lnTo>
                      <a:pt x="66" y="872"/>
                    </a:lnTo>
                    <a:lnTo>
                      <a:pt x="76" y="868"/>
                    </a:lnTo>
                    <a:lnTo>
                      <a:pt x="83" y="864"/>
                    </a:lnTo>
                    <a:lnTo>
                      <a:pt x="106" y="840"/>
                    </a:lnTo>
                    <a:lnTo>
                      <a:pt x="115" y="831"/>
                    </a:lnTo>
                    <a:lnTo>
                      <a:pt x="118" y="816"/>
                    </a:lnTo>
                    <a:lnTo>
                      <a:pt x="117" y="793"/>
                    </a:lnTo>
                    <a:lnTo>
                      <a:pt x="116" y="771"/>
                    </a:lnTo>
                    <a:lnTo>
                      <a:pt x="115" y="748"/>
                    </a:lnTo>
                    <a:lnTo>
                      <a:pt x="119" y="745"/>
                    </a:lnTo>
                    <a:lnTo>
                      <a:pt x="108" y="736"/>
                    </a:lnTo>
                    <a:lnTo>
                      <a:pt x="99" y="719"/>
                    </a:lnTo>
                    <a:lnTo>
                      <a:pt x="98" y="698"/>
                    </a:lnTo>
                    <a:lnTo>
                      <a:pt x="94" y="676"/>
                    </a:lnTo>
                    <a:lnTo>
                      <a:pt x="83" y="661"/>
                    </a:lnTo>
                    <a:lnTo>
                      <a:pt x="77" y="639"/>
                    </a:lnTo>
                    <a:lnTo>
                      <a:pt x="84" y="627"/>
                    </a:lnTo>
                    <a:lnTo>
                      <a:pt x="98" y="613"/>
                    </a:lnTo>
                    <a:lnTo>
                      <a:pt x="108" y="595"/>
                    </a:lnTo>
                    <a:lnTo>
                      <a:pt x="113" y="575"/>
                    </a:lnTo>
                    <a:lnTo>
                      <a:pt x="123" y="575"/>
                    </a:lnTo>
                    <a:lnTo>
                      <a:pt x="151" y="562"/>
                    </a:lnTo>
                    <a:lnTo>
                      <a:pt x="153" y="557"/>
                    </a:lnTo>
                    <a:lnTo>
                      <a:pt x="158" y="554"/>
                    </a:lnTo>
                    <a:lnTo>
                      <a:pt x="172" y="538"/>
                    </a:lnTo>
                    <a:lnTo>
                      <a:pt x="189" y="524"/>
                    </a:lnTo>
                    <a:lnTo>
                      <a:pt x="208" y="511"/>
                    </a:lnTo>
                    <a:lnTo>
                      <a:pt x="226" y="499"/>
                    </a:lnTo>
                    <a:lnTo>
                      <a:pt x="243" y="489"/>
                    </a:lnTo>
                    <a:lnTo>
                      <a:pt x="257" y="481"/>
                    </a:lnTo>
                    <a:lnTo>
                      <a:pt x="274" y="468"/>
                    </a:lnTo>
                    <a:lnTo>
                      <a:pt x="289" y="455"/>
                    </a:lnTo>
                    <a:lnTo>
                      <a:pt x="301" y="4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8" name="Freeform 2597"/>
              <p:cNvSpPr>
                <a:spLocks/>
              </p:cNvSpPr>
              <p:nvPr/>
            </p:nvSpPr>
            <p:spPr bwMode="auto">
              <a:xfrm>
                <a:off x="8814" y="4978"/>
                <a:ext cx="1951" cy="872"/>
              </a:xfrm>
              <a:custGeom>
                <a:avLst/>
                <a:gdLst>
                  <a:gd name="T0" fmla="+- 0 8937 8814"/>
                  <a:gd name="T1" fmla="*/ T0 w 1951"/>
                  <a:gd name="T2" fmla="+- 0 5553 4978"/>
                  <a:gd name="T3" fmla="*/ 5553 h 872"/>
                  <a:gd name="T4" fmla="+- 0 8927 8814"/>
                  <a:gd name="T5" fmla="*/ T4 w 1951"/>
                  <a:gd name="T6" fmla="+- 0 5553 4978"/>
                  <a:gd name="T7" fmla="*/ 5553 h 872"/>
                  <a:gd name="T8" fmla="+- 0 8931 8814"/>
                  <a:gd name="T9" fmla="*/ T8 w 1951"/>
                  <a:gd name="T10" fmla="+- 0 5555 4978"/>
                  <a:gd name="T11" fmla="*/ 5555 h 872"/>
                  <a:gd name="T12" fmla="+- 0 8937 8814"/>
                  <a:gd name="T13" fmla="*/ T12 w 1951"/>
                  <a:gd name="T14" fmla="+- 0 5553 4978"/>
                  <a:gd name="T15" fmla="*/ 5553 h 872"/>
                </a:gdLst>
                <a:ahLst/>
                <a:cxnLst>
                  <a:cxn ang="0">
                    <a:pos x="T1" y="T3"/>
                  </a:cxn>
                  <a:cxn ang="0">
                    <a:pos x="T5" y="T7"/>
                  </a:cxn>
                  <a:cxn ang="0">
                    <a:pos x="T9" y="T11"/>
                  </a:cxn>
                  <a:cxn ang="0">
                    <a:pos x="T13" y="T15"/>
                  </a:cxn>
                </a:cxnLst>
                <a:rect l="0" t="0" r="r" b="b"/>
                <a:pathLst>
                  <a:path w="1951" h="872">
                    <a:moveTo>
                      <a:pt x="123" y="575"/>
                    </a:moveTo>
                    <a:lnTo>
                      <a:pt x="113" y="575"/>
                    </a:lnTo>
                    <a:lnTo>
                      <a:pt x="117" y="577"/>
                    </a:lnTo>
                    <a:lnTo>
                      <a:pt x="123" y="57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599" name="Picture 2598"/>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7866" y="4321"/>
                <a:ext cx="314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0" name="Picture 2599"/>
              <p:cNvPicPr>
                <a:picLocks noChangeAspect="1" noChangeArrowheads="1"/>
              </p:cNvPicPr>
              <p:nvPr/>
            </p:nvPicPr>
            <p:blipFill>
              <a:blip r:embed="rId37" cstate="email">
                <a:extLst>
                  <a:ext uri="{28A0092B-C50C-407E-A947-70E740481C1C}">
                    <a14:useLocalDpi xmlns:a14="http://schemas.microsoft.com/office/drawing/2010/main" val="0"/>
                  </a:ext>
                </a:extLst>
              </a:blip>
              <a:srcRect/>
              <a:stretch>
                <a:fillRect/>
              </a:stretch>
            </p:blipFill>
            <p:spPr bwMode="auto">
              <a:xfrm>
                <a:off x="8076" y="3911"/>
                <a:ext cx="191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01" name="Picture 2600"/>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7758" y="4656"/>
                <a:ext cx="22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39" name="Group 1038"/>
            <p:cNvGrpSpPr>
              <a:grpSpLocks/>
            </p:cNvGrpSpPr>
            <p:nvPr/>
          </p:nvGrpSpPr>
          <p:grpSpPr bwMode="auto">
            <a:xfrm>
              <a:off x="11176" y="4804"/>
              <a:ext cx="1705" cy="1387"/>
              <a:chOff x="7579" y="4804"/>
              <a:chExt cx="1157" cy="1387"/>
            </a:xfrm>
          </p:grpSpPr>
          <p:sp>
            <p:nvSpPr>
              <p:cNvPr id="2587" name="Freeform 2586"/>
              <p:cNvSpPr>
                <a:spLocks/>
              </p:cNvSpPr>
              <p:nvPr/>
            </p:nvSpPr>
            <p:spPr bwMode="auto">
              <a:xfrm>
                <a:off x="8261" y="5620"/>
                <a:ext cx="475" cy="571"/>
              </a:xfrm>
              <a:custGeom>
                <a:avLst/>
                <a:gdLst>
                  <a:gd name="T0" fmla="+- 0 8502 8261"/>
                  <a:gd name="T1" fmla="*/ T0 w 475"/>
                  <a:gd name="T2" fmla="+- 0 6182 5620"/>
                  <a:gd name="T3" fmla="*/ 6182 h 571"/>
                  <a:gd name="T4" fmla="+- 0 8429 8261"/>
                  <a:gd name="T5" fmla="*/ T4 w 475"/>
                  <a:gd name="T6" fmla="+- 0 6182 5620"/>
                  <a:gd name="T7" fmla="*/ 6182 h 571"/>
                  <a:gd name="T8" fmla="+- 0 8437 8261"/>
                  <a:gd name="T9" fmla="*/ T8 w 475"/>
                  <a:gd name="T10" fmla="+- 0 6187 5620"/>
                  <a:gd name="T11" fmla="*/ 6187 h 571"/>
                  <a:gd name="T12" fmla="+- 0 8440 8261"/>
                  <a:gd name="T13" fmla="*/ T12 w 475"/>
                  <a:gd name="T14" fmla="+- 0 6190 5620"/>
                  <a:gd name="T15" fmla="*/ 6190 h 571"/>
                  <a:gd name="T16" fmla="+- 0 8443 8261"/>
                  <a:gd name="T17" fmla="*/ T16 w 475"/>
                  <a:gd name="T18" fmla="+- 0 6191 5620"/>
                  <a:gd name="T19" fmla="*/ 6191 h 571"/>
                  <a:gd name="T20" fmla="+- 0 8449 8261"/>
                  <a:gd name="T21" fmla="*/ T20 w 475"/>
                  <a:gd name="T22" fmla="+- 0 6191 5620"/>
                  <a:gd name="T23" fmla="*/ 6191 h 571"/>
                  <a:gd name="T24" fmla="+- 0 8452 8261"/>
                  <a:gd name="T25" fmla="*/ T24 w 475"/>
                  <a:gd name="T26" fmla="+- 0 6189 5620"/>
                  <a:gd name="T27" fmla="*/ 6189 h 571"/>
                  <a:gd name="T28" fmla="+- 0 8461 8261"/>
                  <a:gd name="T29" fmla="*/ T28 w 475"/>
                  <a:gd name="T30" fmla="+- 0 6184 5620"/>
                  <a:gd name="T31" fmla="*/ 6184 h 571"/>
                  <a:gd name="T32" fmla="+- 0 8463 8261"/>
                  <a:gd name="T33" fmla="*/ T32 w 475"/>
                  <a:gd name="T34" fmla="+- 0 6183 5620"/>
                  <a:gd name="T35" fmla="*/ 6183 h 571"/>
                  <a:gd name="T36" fmla="+- 0 8500 8261"/>
                  <a:gd name="T37" fmla="*/ T36 w 475"/>
                  <a:gd name="T38" fmla="+- 0 6183 5620"/>
                  <a:gd name="T39" fmla="*/ 6183 h 571"/>
                  <a:gd name="T40" fmla="+- 0 8502 8261"/>
                  <a:gd name="T41" fmla="*/ T40 w 475"/>
                  <a:gd name="T42" fmla="+- 0 6182 5620"/>
                  <a:gd name="T43" fmla="*/ 6182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5" h="571">
                    <a:moveTo>
                      <a:pt x="241" y="562"/>
                    </a:moveTo>
                    <a:lnTo>
                      <a:pt x="168" y="562"/>
                    </a:lnTo>
                    <a:lnTo>
                      <a:pt x="176" y="567"/>
                    </a:lnTo>
                    <a:lnTo>
                      <a:pt x="179" y="570"/>
                    </a:lnTo>
                    <a:lnTo>
                      <a:pt x="182" y="571"/>
                    </a:lnTo>
                    <a:lnTo>
                      <a:pt x="188" y="571"/>
                    </a:lnTo>
                    <a:lnTo>
                      <a:pt x="191" y="569"/>
                    </a:lnTo>
                    <a:lnTo>
                      <a:pt x="200" y="564"/>
                    </a:lnTo>
                    <a:lnTo>
                      <a:pt x="202" y="563"/>
                    </a:lnTo>
                    <a:lnTo>
                      <a:pt x="239" y="563"/>
                    </a:lnTo>
                    <a:lnTo>
                      <a:pt x="241" y="5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88" name="Freeform 2587"/>
              <p:cNvSpPr>
                <a:spLocks/>
              </p:cNvSpPr>
              <p:nvPr/>
            </p:nvSpPr>
            <p:spPr bwMode="auto">
              <a:xfrm>
                <a:off x="8261" y="5620"/>
                <a:ext cx="475" cy="571"/>
              </a:xfrm>
              <a:custGeom>
                <a:avLst/>
                <a:gdLst>
                  <a:gd name="T0" fmla="+- 0 8500 8261"/>
                  <a:gd name="T1" fmla="*/ T0 w 475"/>
                  <a:gd name="T2" fmla="+- 0 6183 5620"/>
                  <a:gd name="T3" fmla="*/ 6183 h 571"/>
                  <a:gd name="T4" fmla="+- 0 8469 8261"/>
                  <a:gd name="T5" fmla="*/ T4 w 475"/>
                  <a:gd name="T6" fmla="+- 0 6183 5620"/>
                  <a:gd name="T7" fmla="*/ 6183 h 571"/>
                  <a:gd name="T8" fmla="+- 0 8472 8261"/>
                  <a:gd name="T9" fmla="*/ T8 w 475"/>
                  <a:gd name="T10" fmla="+- 0 6185 5620"/>
                  <a:gd name="T11" fmla="*/ 6185 h 571"/>
                  <a:gd name="T12" fmla="+- 0 8483 8261"/>
                  <a:gd name="T13" fmla="*/ T12 w 475"/>
                  <a:gd name="T14" fmla="+- 0 6188 5620"/>
                  <a:gd name="T15" fmla="*/ 6188 h 571"/>
                  <a:gd name="T16" fmla="+- 0 8485 8261"/>
                  <a:gd name="T17" fmla="*/ T16 w 475"/>
                  <a:gd name="T18" fmla="+- 0 6189 5620"/>
                  <a:gd name="T19" fmla="*/ 6189 h 571"/>
                  <a:gd name="T20" fmla="+- 0 8494 8261"/>
                  <a:gd name="T21" fmla="*/ T20 w 475"/>
                  <a:gd name="T22" fmla="+- 0 6189 5620"/>
                  <a:gd name="T23" fmla="*/ 6189 h 571"/>
                  <a:gd name="T24" fmla="+- 0 8496 8261"/>
                  <a:gd name="T25" fmla="*/ T24 w 475"/>
                  <a:gd name="T26" fmla="+- 0 6185 5620"/>
                  <a:gd name="T27" fmla="*/ 6185 h 571"/>
                  <a:gd name="T28" fmla="+- 0 8500 8261"/>
                  <a:gd name="T29" fmla="*/ T28 w 475"/>
                  <a:gd name="T30" fmla="+- 0 6183 5620"/>
                  <a:gd name="T31" fmla="*/ 6183 h 5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5" h="571">
                    <a:moveTo>
                      <a:pt x="239" y="563"/>
                    </a:moveTo>
                    <a:lnTo>
                      <a:pt x="208" y="563"/>
                    </a:lnTo>
                    <a:lnTo>
                      <a:pt x="211" y="565"/>
                    </a:lnTo>
                    <a:lnTo>
                      <a:pt x="222" y="568"/>
                    </a:lnTo>
                    <a:lnTo>
                      <a:pt x="224" y="569"/>
                    </a:lnTo>
                    <a:lnTo>
                      <a:pt x="233" y="569"/>
                    </a:lnTo>
                    <a:lnTo>
                      <a:pt x="235" y="565"/>
                    </a:lnTo>
                    <a:lnTo>
                      <a:pt x="239" y="5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89" name="Freeform 2588"/>
              <p:cNvSpPr>
                <a:spLocks/>
              </p:cNvSpPr>
              <p:nvPr/>
            </p:nvSpPr>
            <p:spPr bwMode="auto">
              <a:xfrm>
                <a:off x="8261" y="5620"/>
                <a:ext cx="475" cy="571"/>
              </a:xfrm>
              <a:custGeom>
                <a:avLst/>
                <a:gdLst>
                  <a:gd name="T0" fmla="+- 0 8369 8261"/>
                  <a:gd name="T1" fmla="*/ T0 w 475"/>
                  <a:gd name="T2" fmla="+- 0 5620 5620"/>
                  <a:gd name="T3" fmla="*/ 5620 h 571"/>
                  <a:gd name="T4" fmla="+- 0 8279 8261"/>
                  <a:gd name="T5" fmla="*/ T4 w 475"/>
                  <a:gd name="T6" fmla="+- 0 5644 5620"/>
                  <a:gd name="T7" fmla="*/ 5644 h 571"/>
                  <a:gd name="T8" fmla="+- 0 8285 8261"/>
                  <a:gd name="T9" fmla="*/ T8 w 475"/>
                  <a:gd name="T10" fmla="+- 0 5660 5620"/>
                  <a:gd name="T11" fmla="*/ 5660 h 571"/>
                  <a:gd name="T12" fmla="+- 0 8289 8261"/>
                  <a:gd name="T13" fmla="*/ T12 w 475"/>
                  <a:gd name="T14" fmla="+- 0 5680 5620"/>
                  <a:gd name="T15" fmla="*/ 5680 h 571"/>
                  <a:gd name="T16" fmla="+- 0 8295 8261"/>
                  <a:gd name="T17" fmla="*/ T16 w 475"/>
                  <a:gd name="T18" fmla="+- 0 5714 5620"/>
                  <a:gd name="T19" fmla="*/ 5714 h 571"/>
                  <a:gd name="T20" fmla="+- 0 8296 8261"/>
                  <a:gd name="T21" fmla="*/ T20 w 475"/>
                  <a:gd name="T22" fmla="+- 0 5738 5620"/>
                  <a:gd name="T23" fmla="*/ 5738 h 571"/>
                  <a:gd name="T24" fmla="+- 0 8293 8261"/>
                  <a:gd name="T25" fmla="*/ T24 w 475"/>
                  <a:gd name="T26" fmla="+- 0 5755 5620"/>
                  <a:gd name="T27" fmla="*/ 5755 h 571"/>
                  <a:gd name="T28" fmla="+- 0 8287 8261"/>
                  <a:gd name="T29" fmla="*/ T28 w 475"/>
                  <a:gd name="T30" fmla="+- 0 5767 5620"/>
                  <a:gd name="T31" fmla="*/ 5767 h 571"/>
                  <a:gd name="T32" fmla="+- 0 8279 8261"/>
                  <a:gd name="T33" fmla="*/ T32 w 475"/>
                  <a:gd name="T34" fmla="+- 0 5777 5620"/>
                  <a:gd name="T35" fmla="*/ 5777 h 571"/>
                  <a:gd name="T36" fmla="+- 0 8267 8261"/>
                  <a:gd name="T37" fmla="*/ T36 w 475"/>
                  <a:gd name="T38" fmla="+- 0 5796 5620"/>
                  <a:gd name="T39" fmla="*/ 5796 h 571"/>
                  <a:gd name="T40" fmla="+- 0 8262 8261"/>
                  <a:gd name="T41" fmla="*/ T40 w 475"/>
                  <a:gd name="T42" fmla="+- 0 5817 5620"/>
                  <a:gd name="T43" fmla="*/ 5817 h 571"/>
                  <a:gd name="T44" fmla="+- 0 8261 8261"/>
                  <a:gd name="T45" fmla="*/ T44 w 475"/>
                  <a:gd name="T46" fmla="+- 0 5837 5620"/>
                  <a:gd name="T47" fmla="*/ 5837 h 571"/>
                  <a:gd name="T48" fmla="+- 0 8263 8261"/>
                  <a:gd name="T49" fmla="*/ T48 w 475"/>
                  <a:gd name="T50" fmla="+- 0 5856 5620"/>
                  <a:gd name="T51" fmla="*/ 5856 h 571"/>
                  <a:gd name="T52" fmla="+- 0 8265 8261"/>
                  <a:gd name="T53" fmla="*/ T52 w 475"/>
                  <a:gd name="T54" fmla="+- 0 5871 5620"/>
                  <a:gd name="T55" fmla="*/ 5871 h 571"/>
                  <a:gd name="T56" fmla="+- 0 8273 8261"/>
                  <a:gd name="T57" fmla="*/ T56 w 475"/>
                  <a:gd name="T58" fmla="+- 0 5888 5620"/>
                  <a:gd name="T59" fmla="*/ 5888 h 571"/>
                  <a:gd name="T60" fmla="+- 0 8286 8261"/>
                  <a:gd name="T61" fmla="*/ T60 w 475"/>
                  <a:gd name="T62" fmla="+- 0 5906 5620"/>
                  <a:gd name="T63" fmla="*/ 5906 h 571"/>
                  <a:gd name="T64" fmla="+- 0 8312 8261"/>
                  <a:gd name="T65" fmla="*/ T64 w 475"/>
                  <a:gd name="T66" fmla="+- 0 5938 5620"/>
                  <a:gd name="T67" fmla="*/ 5938 h 571"/>
                  <a:gd name="T68" fmla="+- 0 8319 8261"/>
                  <a:gd name="T69" fmla="*/ T68 w 475"/>
                  <a:gd name="T70" fmla="+- 0 5951 5620"/>
                  <a:gd name="T71" fmla="*/ 5951 h 571"/>
                  <a:gd name="T72" fmla="+- 0 8325 8261"/>
                  <a:gd name="T73" fmla="*/ T72 w 475"/>
                  <a:gd name="T74" fmla="+- 0 5971 5620"/>
                  <a:gd name="T75" fmla="*/ 5971 h 571"/>
                  <a:gd name="T76" fmla="+- 0 8331 8261"/>
                  <a:gd name="T77" fmla="*/ T76 w 475"/>
                  <a:gd name="T78" fmla="+- 0 5994 5620"/>
                  <a:gd name="T79" fmla="*/ 5994 h 571"/>
                  <a:gd name="T80" fmla="+- 0 8335 8261"/>
                  <a:gd name="T81" fmla="*/ T80 w 475"/>
                  <a:gd name="T82" fmla="+- 0 6017 5620"/>
                  <a:gd name="T83" fmla="*/ 6017 h 571"/>
                  <a:gd name="T84" fmla="+- 0 8340 8261"/>
                  <a:gd name="T85" fmla="*/ T84 w 475"/>
                  <a:gd name="T86" fmla="+- 0 6037 5620"/>
                  <a:gd name="T87" fmla="*/ 6037 h 571"/>
                  <a:gd name="T88" fmla="+- 0 8350 8261"/>
                  <a:gd name="T89" fmla="*/ T88 w 475"/>
                  <a:gd name="T90" fmla="+- 0 6060 5620"/>
                  <a:gd name="T91" fmla="*/ 6060 h 571"/>
                  <a:gd name="T92" fmla="+- 0 8363 8261"/>
                  <a:gd name="T93" fmla="*/ T92 w 475"/>
                  <a:gd name="T94" fmla="+- 0 6069 5620"/>
                  <a:gd name="T95" fmla="*/ 6069 h 571"/>
                  <a:gd name="T96" fmla="+- 0 8370 8261"/>
                  <a:gd name="T97" fmla="*/ T96 w 475"/>
                  <a:gd name="T98" fmla="+- 0 6076 5620"/>
                  <a:gd name="T99" fmla="*/ 6076 h 571"/>
                  <a:gd name="T100" fmla="+- 0 8373 8261"/>
                  <a:gd name="T101" fmla="*/ T100 w 475"/>
                  <a:gd name="T102" fmla="+- 0 6093 5620"/>
                  <a:gd name="T103" fmla="*/ 6093 h 571"/>
                  <a:gd name="T104" fmla="+- 0 8383 8261"/>
                  <a:gd name="T105" fmla="*/ T104 w 475"/>
                  <a:gd name="T106" fmla="+- 0 6110 5620"/>
                  <a:gd name="T107" fmla="*/ 6110 h 571"/>
                  <a:gd name="T108" fmla="+- 0 8395 8261"/>
                  <a:gd name="T109" fmla="*/ T108 w 475"/>
                  <a:gd name="T110" fmla="+- 0 6129 5620"/>
                  <a:gd name="T111" fmla="*/ 6129 h 571"/>
                  <a:gd name="T112" fmla="+- 0 8400 8261"/>
                  <a:gd name="T113" fmla="*/ T112 w 475"/>
                  <a:gd name="T114" fmla="+- 0 6147 5620"/>
                  <a:gd name="T115" fmla="*/ 6147 h 571"/>
                  <a:gd name="T116" fmla="+- 0 8397 8261"/>
                  <a:gd name="T117" fmla="*/ T116 w 475"/>
                  <a:gd name="T118" fmla="+- 0 6161 5620"/>
                  <a:gd name="T119" fmla="*/ 6161 h 571"/>
                  <a:gd name="T120" fmla="+- 0 8401 8261"/>
                  <a:gd name="T121" fmla="*/ T120 w 475"/>
                  <a:gd name="T122" fmla="+- 0 6179 5620"/>
                  <a:gd name="T123" fmla="*/ 6179 h 571"/>
                  <a:gd name="T124" fmla="+- 0 8410 8261"/>
                  <a:gd name="T125" fmla="*/ T124 w 475"/>
                  <a:gd name="T126" fmla="+- 0 6182 5620"/>
                  <a:gd name="T127" fmla="*/ 6182 h 571"/>
                  <a:gd name="T128" fmla="+- 0 8424 8261"/>
                  <a:gd name="T129" fmla="*/ T128 w 475"/>
                  <a:gd name="T130" fmla="+- 0 6185 5620"/>
                  <a:gd name="T131" fmla="*/ 6185 h 571"/>
                  <a:gd name="T132" fmla="+- 0 8429 8261"/>
                  <a:gd name="T133" fmla="*/ T132 w 475"/>
                  <a:gd name="T134" fmla="+- 0 6182 5620"/>
                  <a:gd name="T135" fmla="*/ 6182 h 571"/>
                  <a:gd name="T136" fmla="+- 0 8502 8261"/>
                  <a:gd name="T137" fmla="*/ T136 w 475"/>
                  <a:gd name="T138" fmla="+- 0 6182 5620"/>
                  <a:gd name="T139" fmla="*/ 6182 h 571"/>
                  <a:gd name="T140" fmla="+- 0 8508 8261"/>
                  <a:gd name="T141" fmla="*/ T140 w 475"/>
                  <a:gd name="T142" fmla="+- 0 6179 5620"/>
                  <a:gd name="T143" fmla="*/ 6179 h 571"/>
                  <a:gd name="T144" fmla="+- 0 8511 8261"/>
                  <a:gd name="T145" fmla="*/ T144 w 475"/>
                  <a:gd name="T146" fmla="+- 0 6175 5620"/>
                  <a:gd name="T147" fmla="*/ 6175 h 571"/>
                  <a:gd name="T148" fmla="+- 0 8582 8261"/>
                  <a:gd name="T149" fmla="*/ T148 w 475"/>
                  <a:gd name="T150" fmla="+- 0 6175 5620"/>
                  <a:gd name="T151" fmla="*/ 6175 h 571"/>
                  <a:gd name="T152" fmla="+- 0 8639 8261"/>
                  <a:gd name="T153" fmla="*/ T152 w 475"/>
                  <a:gd name="T154" fmla="+- 0 6146 5620"/>
                  <a:gd name="T155" fmla="*/ 6146 h 571"/>
                  <a:gd name="T156" fmla="+- 0 8707 8261"/>
                  <a:gd name="T157" fmla="*/ T156 w 475"/>
                  <a:gd name="T158" fmla="+- 0 6092 5620"/>
                  <a:gd name="T159" fmla="*/ 6092 h 571"/>
                  <a:gd name="T160" fmla="+- 0 8736 8261"/>
                  <a:gd name="T161" fmla="*/ T160 w 475"/>
                  <a:gd name="T162" fmla="+- 0 6049 5620"/>
                  <a:gd name="T163" fmla="*/ 6049 h 571"/>
                  <a:gd name="T164" fmla="+- 0 8348 8261"/>
                  <a:gd name="T165" fmla="*/ T164 w 475"/>
                  <a:gd name="T166" fmla="+- 0 6045 5620"/>
                  <a:gd name="T167" fmla="*/ 6045 h 571"/>
                  <a:gd name="T168" fmla="+- 0 8348 8261"/>
                  <a:gd name="T169" fmla="*/ T168 w 475"/>
                  <a:gd name="T170" fmla="+- 0 5800 5620"/>
                  <a:gd name="T171" fmla="*/ 5800 h 571"/>
                  <a:gd name="T172" fmla="+- 0 8369 8261"/>
                  <a:gd name="T173" fmla="*/ T172 w 475"/>
                  <a:gd name="T174" fmla="+- 0 5800 5620"/>
                  <a:gd name="T175" fmla="*/ 5800 h 571"/>
                  <a:gd name="T176" fmla="+- 0 8368 8261"/>
                  <a:gd name="T177" fmla="*/ T176 w 475"/>
                  <a:gd name="T178" fmla="+- 0 5780 5620"/>
                  <a:gd name="T179" fmla="*/ 5780 h 571"/>
                  <a:gd name="T180" fmla="+- 0 8367 8261"/>
                  <a:gd name="T181" fmla="*/ T180 w 475"/>
                  <a:gd name="T182" fmla="+- 0 5760 5620"/>
                  <a:gd name="T183" fmla="*/ 5760 h 571"/>
                  <a:gd name="T184" fmla="+- 0 8367 8261"/>
                  <a:gd name="T185" fmla="*/ T184 w 475"/>
                  <a:gd name="T186" fmla="+- 0 5740 5620"/>
                  <a:gd name="T187" fmla="*/ 5740 h 571"/>
                  <a:gd name="T188" fmla="+- 0 8367 8261"/>
                  <a:gd name="T189" fmla="*/ T188 w 475"/>
                  <a:gd name="T190" fmla="+- 0 5697 5620"/>
                  <a:gd name="T191" fmla="*/ 5697 h 571"/>
                  <a:gd name="T192" fmla="+- 0 8367 8261"/>
                  <a:gd name="T193" fmla="*/ T192 w 475"/>
                  <a:gd name="T194" fmla="+- 0 5677 5620"/>
                  <a:gd name="T195" fmla="*/ 5677 h 571"/>
                  <a:gd name="T196" fmla="+- 0 8367 8261"/>
                  <a:gd name="T197" fmla="*/ T196 w 475"/>
                  <a:gd name="T198" fmla="+- 0 5657 5620"/>
                  <a:gd name="T199" fmla="*/ 5657 h 571"/>
                  <a:gd name="T200" fmla="+- 0 8368 8261"/>
                  <a:gd name="T201" fmla="*/ T200 w 475"/>
                  <a:gd name="T202" fmla="+- 0 5638 5620"/>
                  <a:gd name="T203" fmla="*/ 5638 h 571"/>
                  <a:gd name="T204" fmla="+- 0 8369 8261"/>
                  <a:gd name="T205" fmla="*/ T204 w 475"/>
                  <a:gd name="T206" fmla="+- 0 5620 5620"/>
                  <a:gd name="T207" fmla="*/ 5620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475" h="571">
                    <a:moveTo>
                      <a:pt x="108" y="0"/>
                    </a:moveTo>
                    <a:lnTo>
                      <a:pt x="18" y="24"/>
                    </a:lnTo>
                    <a:lnTo>
                      <a:pt x="24" y="40"/>
                    </a:lnTo>
                    <a:lnTo>
                      <a:pt x="28" y="60"/>
                    </a:lnTo>
                    <a:lnTo>
                      <a:pt x="34" y="94"/>
                    </a:lnTo>
                    <a:lnTo>
                      <a:pt x="35" y="118"/>
                    </a:lnTo>
                    <a:lnTo>
                      <a:pt x="32" y="135"/>
                    </a:lnTo>
                    <a:lnTo>
                      <a:pt x="26" y="147"/>
                    </a:lnTo>
                    <a:lnTo>
                      <a:pt x="18" y="157"/>
                    </a:lnTo>
                    <a:lnTo>
                      <a:pt x="6" y="176"/>
                    </a:lnTo>
                    <a:lnTo>
                      <a:pt x="1" y="197"/>
                    </a:lnTo>
                    <a:lnTo>
                      <a:pt x="0" y="217"/>
                    </a:lnTo>
                    <a:lnTo>
                      <a:pt x="2" y="236"/>
                    </a:lnTo>
                    <a:lnTo>
                      <a:pt x="4" y="251"/>
                    </a:lnTo>
                    <a:lnTo>
                      <a:pt x="12" y="268"/>
                    </a:lnTo>
                    <a:lnTo>
                      <a:pt x="25" y="286"/>
                    </a:lnTo>
                    <a:lnTo>
                      <a:pt x="51" y="318"/>
                    </a:lnTo>
                    <a:lnTo>
                      <a:pt x="58" y="331"/>
                    </a:lnTo>
                    <a:lnTo>
                      <a:pt x="64" y="351"/>
                    </a:lnTo>
                    <a:lnTo>
                      <a:pt x="70" y="374"/>
                    </a:lnTo>
                    <a:lnTo>
                      <a:pt x="74" y="397"/>
                    </a:lnTo>
                    <a:lnTo>
                      <a:pt x="79" y="417"/>
                    </a:lnTo>
                    <a:lnTo>
                      <a:pt x="89" y="440"/>
                    </a:lnTo>
                    <a:lnTo>
                      <a:pt x="102" y="449"/>
                    </a:lnTo>
                    <a:lnTo>
                      <a:pt x="109" y="456"/>
                    </a:lnTo>
                    <a:lnTo>
                      <a:pt x="112" y="473"/>
                    </a:lnTo>
                    <a:lnTo>
                      <a:pt x="122" y="490"/>
                    </a:lnTo>
                    <a:lnTo>
                      <a:pt x="134" y="509"/>
                    </a:lnTo>
                    <a:lnTo>
                      <a:pt x="139" y="527"/>
                    </a:lnTo>
                    <a:lnTo>
                      <a:pt x="136" y="541"/>
                    </a:lnTo>
                    <a:lnTo>
                      <a:pt x="140" y="559"/>
                    </a:lnTo>
                    <a:lnTo>
                      <a:pt x="149" y="562"/>
                    </a:lnTo>
                    <a:lnTo>
                      <a:pt x="163" y="565"/>
                    </a:lnTo>
                    <a:lnTo>
                      <a:pt x="168" y="562"/>
                    </a:lnTo>
                    <a:lnTo>
                      <a:pt x="241" y="562"/>
                    </a:lnTo>
                    <a:lnTo>
                      <a:pt x="247" y="559"/>
                    </a:lnTo>
                    <a:lnTo>
                      <a:pt x="250" y="555"/>
                    </a:lnTo>
                    <a:lnTo>
                      <a:pt x="321" y="555"/>
                    </a:lnTo>
                    <a:lnTo>
                      <a:pt x="378" y="526"/>
                    </a:lnTo>
                    <a:lnTo>
                      <a:pt x="446" y="472"/>
                    </a:lnTo>
                    <a:lnTo>
                      <a:pt x="475" y="429"/>
                    </a:lnTo>
                    <a:lnTo>
                      <a:pt x="87" y="425"/>
                    </a:lnTo>
                    <a:lnTo>
                      <a:pt x="87" y="180"/>
                    </a:lnTo>
                    <a:lnTo>
                      <a:pt x="108" y="180"/>
                    </a:lnTo>
                    <a:lnTo>
                      <a:pt x="107" y="160"/>
                    </a:lnTo>
                    <a:lnTo>
                      <a:pt x="106" y="140"/>
                    </a:lnTo>
                    <a:lnTo>
                      <a:pt x="106" y="120"/>
                    </a:lnTo>
                    <a:lnTo>
                      <a:pt x="106" y="77"/>
                    </a:lnTo>
                    <a:lnTo>
                      <a:pt x="106" y="57"/>
                    </a:lnTo>
                    <a:lnTo>
                      <a:pt x="106" y="37"/>
                    </a:lnTo>
                    <a:lnTo>
                      <a:pt x="107" y="18"/>
                    </a:lnTo>
                    <a:lnTo>
                      <a:pt x="108"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2590" name="Freeform 2589"/>
              <p:cNvSpPr>
                <a:spLocks/>
              </p:cNvSpPr>
              <p:nvPr/>
            </p:nvSpPr>
            <p:spPr bwMode="auto">
              <a:xfrm>
                <a:off x="8261" y="5620"/>
                <a:ext cx="475" cy="571"/>
              </a:xfrm>
              <a:custGeom>
                <a:avLst/>
                <a:gdLst>
                  <a:gd name="T0" fmla="+- 0 8582 8261"/>
                  <a:gd name="T1" fmla="*/ T0 w 475"/>
                  <a:gd name="T2" fmla="+- 0 6175 5620"/>
                  <a:gd name="T3" fmla="*/ 6175 h 571"/>
                  <a:gd name="T4" fmla="+- 0 8511 8261"/>
                  <a:gd name="T5" fmla="*/ T4 w 475"/>
                  <a:gd name="T6" fmla="+- 0 6175 5620"/>
                  <a:gd name="T7" fmla="*/ 6175 h 571"/>
                  <a:gd name="T8" fmla="+- 0 8526 8261"/>
                  <a:gd name="T9" fmla="*/ T8 w 475"/>
                  <a:gd name="T10" fmla="+- 0 6176 5620"/>
                  <a:gd name="T11" fmla="*/ 6176 h 571"/>
                  <a:gd name="T12" fmla="+- 0 8541 8261"/>
                  <a:gd name="T13" fmla="*/ T12 w 475"/>
                  <a:gd name="T14" fmla="+- 0 6177 5620"/>
                  <a:gd name="T15" fmla="*/ 6177 h 571"/>
                  <a:gd name="T16" fmla="+- 0 8535 8261"/>
                  <a:gd name="T17" fmla="*/ T16 w 475"/>
                  <a:gd name="T18" fmla="+- 0 6182 5620"/>
                  <a:gd name="T19" fmla="*/ 6182 h 571"/>
                  <a:gd name="T20" fmla="+- 0 8545 8261"/>
                  <a:gd name="T21" fmla="*/ T20 w 475"/>
                  <a:gd name="T22" fmla="+- 0 6183 5620"/>
                  <a:gd name="T23" fmla="*/ 6183 h 571"/>
                  <a:gd name="T24" fmla="+- 0 8547 8261"/>
                  <a:gd name="T25" fmla="*/ T24 w 475"/>
                  <a:gd name="T26" fmla="+- 0 6184 5620"/>
                  <a:gd name="T27" fmla="*/ 6184 h 571"/>
                  <a:gd name="T28" fmla="+- 0 8560 8261"/>
                  <a:gd name="T29" fmla="*/ T28 w 475"/>
                  <a:gd name="T30" fmla="+- 0 6182 5620"/>
                  <a:gd name="T31" fmla="*/ 6182 h 571"/>
                  <a:gd name="T32" fmla="+- 0 8579 8261"/>
                  <a:gd name="T33" fmla="*/ T32 w 475"/>
                  <a:gd name="T34" fmla="+- 0 6176 5620"/>
                  <a:gd name="T35" fmla="*/ 6176 h 571"/>
                  <a:gd name="T36" fmla="+- 0 8582 8261"/>
                  <a:gd name="T37" fmla="*/ T36 w 475"/>
                  <a:gd name="T38" fmla="+- 0 6175 5620"/>
                  <a:gd name="T39" fmla="*/ 617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75" h="571">
                    <a:moveTo>
                      <a:pt x="321" y="555"/>
                    </a:moveTo>
                    <a:lnTo>
                      <a:pt x="250" y="555"/>
                    </a:lnTo>
                    <a:lnTo>
                      <a:pt x="265" y="556"/>
                    </a:lnTo>
                    <a:lnTo>
                      <a:pt x="280" y="557"/>
                    </a:lnTo>
                    <a:lnTo>
                      <a:pt x="274" y="562"/>
                    </a:lnTo>
                    <a:lnTo>
                      <a:pt x="284" y="563"/>
                    </a:lnTo>
                    <a:lnTo>
                      <a:pt x="286" y="564"/>
                    </a:lnTo>
                    <a:lnTo>
                      <a:pt x="299" y="562"/>
                    </a:lnTo>
                    <a:lnTo>
                      <a:pt x="318" y="556"/>
                    </a:lnTo>
                    <a:lnTo>
                      <a:pt x="321" y="55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591" name="Picture 2590"/>
              <p:cNvPicPr>
                <a:picLocks noChangeAspect="1" noChangeArrowheads="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7579" y="4804"/>
                <a:ext cx="89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0" name="Group 1039"/>
            <p:cNvGrpSpPr>
              <a:grpSpLocks/>
            </p:cNvGrpSpPr>
            <p:nvPr/>
          </p:nvGrpSpPr>
          <p:grpSpPr bwMode="auto">
            <a:xfrm>
              <a:off x="14456" y="4840"/>
              <a:ext cx="1347" cy="642"/>
              <a:chOff x="9814" y="4840"/>
              <a:chExt cx="898" cy="642"/>
            </a:xfrm>
          </p:grpSpPr>
          <p:sp>
            <p:nvSpPr>
              <p:cNvPr id="2585" name="Freeform 2584"/>
              <p:cNvSpPr>
                <a:spLocks/>
              </p:cNvSpPr>
              <p:nvPr/>
            </p:nvSpPr>
            <p:spPr bwMode="auto">
              <a:xfrm>
                <a:off x="10441" y="5480"/>
                <a:ext cx="2" cy="2"/>
              </a:xfrm>
              <a:custGeom>
                <a:avLst/>
                <a:gdLst>
                  <a:gd name="T0" fmla="+- 0 10442 10441"/>
                  <a:gd name="T1" fmla="*/ T0 w 2"/>
                  <a:gd name="T2" fmla="+- 0 5480 5480"/>
                  <a:gd name="T3" fmla="*/ 5480 h 1"/>
                  <a:gd name="T4" fmla="+- 0 10441 10441"/>
                  <a:gd name="T5" fmla="*/ T4 w 2"/>
                  <a:gd name="T6" fmla="+- 0 5480 5480"/>
                  <a:gd name="T7" fmla="*/ 5480 h 1"/>
                  <a:gd name="T8" fmla="+- 0 10442 10441"/>
                  <a:gd name="T9" fmla="*/ T8 w 2"/>
                  <a:gd name="T10" fmla="+- 0 5480 5480"/>
                  <a:gd name="T11" fmla="*/ 5480 h 1"/>
                  <a:gd name="T12" fmla="+- 0 10442 10441"/>
                  <a:gd name="T13" fmla="*/ T12 w 2"/>
                  <a:gd name="T14" fmla="+- 0 5480 5480"/>
                  <a:gd name="T15" fmla="*/ 5480 h 1"/>
                </a:gdLst>
                <a:ahLst/>
                <a:cxnLst>
                  <a:cxn ang="0">
                    <a:pos x="T1" y="T3"/>
                  </a:cxn>
                  <a:cxn ang="0">
                    <a:pos x="T5" y="T7"/>
                  </a:cxn>
                  <a:cxn ang="0">
                    <a:pos x="T9" y="T11"/>
                  </a:cxn>
                  <a:cxn ang="0">
                    <a:pos x="T13" y="T15"/>
                  </a:cxn>
                </a:cxnLst>
                <a:rect l="0" t="0" r="r" b="b"/>
                <a:pathLst>
                  <a:path w="2" h="1">
                    <a:moveTo>
                      <a:pt x="1" y="0"/>
                    </a:moveTo>
                    <a:lnTo>
                      <a:pt x="0" y="0"/>
                    </a:lnTo>
                    <a:lnTo>
                      <a:pt x="1"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2586" name="Picture 2585"/>
              <p:cNvPicPr>
                <a:picLocks noChangeAspect="1" noChangeArrowheads="1"/>
              </p:cNvPicPr>
              <p:nvPr/>
            </p:nvPicPr>
            <p:blipFill>
              <a:blip r:embed="rId40" cstate="email">
                <a:extLst>
                  <a:ext uri="{28A0092B-C50C-407E-A947-70E740481C1C}">
                    <a14:useLocalDpi xmlns:a14="http://schemas.microsoft.com/office/drawing/2010/main" val="0"/>
                  </a:ext>
                </a:extLst>
              </a:blip>
              <a:srcRect/>
              <a:stretch>
                <a:fillRect/>
              </a:stretch>
            </p:blipFill>
            <p:spPr bwMode="auto">
              <a:xfrm>
                <a:off x="9814" y="4840"/>
                <a:ext cx="8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1" name="Group 1040"/>
            <p:cNvGrpSpPr>
              <a:grpSpLocks/>
            </p:cNvGrpSpPr>
            <p:nvPr/>
          </p:nvGrpSpPr>
          <p:grpSpPr bwMode="auto">
            <a:xfrm>
              <a:off x="6399" y="3439"/>
              <a:ext cx="10637" cy="2835"/>
              <a:chOff x="4340" y="3439"/>
              <a:chExt cx="7214" cy="2835"/>
            </a:xfrm>
          </p:grpSpPr>
          <p:sp>
            <p:nvSpPr>
              <p:cNvPr id="1812" name="Freeform 1811"/>
              <p:cNvSpPr>
                <a:spLocks/>
              </p:cNvSpPr>
              <p:nvPr/>
            </p:nvSpPr>
            <p:spPr bwMode="auto">
              <a:xfrm>
                <a:off x="10591" y="5710"/>
                <a:ext cx="963" cy="564"/>
              </a:xfrm>
              <a:custGeom>
                <a:avLst/>
                <a:gdLst>
                  <a:gd name="T0" fmla="+- 0 11321 10591"/>
                  <a:gd name="T1" fmla="*/ T0 w 963"/>
                  <a:gd name="T2" fmla="+- 0 6272 5710"/>
                  <a:gd name="T3" fmla="*/ 6272 h 564"/>
                  <a:gd name="T4" fmla="+- 0 11320 10591"/>
                  <a:gd name="T5" fmla="*/ T4 w 963"/>
                  <a:gd name="T6" fmla="+- 0 6274 5710"/>
                  <a:gd name="T7" fmla="*/ 6274 h 564"/>
                  <a:gd name="T8" fmla="+- 0 11321 10591"/>
                  <a:gd name="T9" fmla="*/ T8 w 963"/>
                  <a:gd name="T10" fmla="+- 0 6274 5710"/>
                  <a:gd name="T11" fmla="*/ 6274 h 564"/>
                  <a:gd name="T12" fmla="+- 0 11321 10591"/>
                  <a:gd name="T13" fmla="*/ T12 w 963"/>
                  <a:gd name="T14" fmla="+- 0 6272 5710"/>
                  <a:gd name="T15" fmla="*/ 6272 h 564"/>
                </a:gdLst>
                <a:ahLst/>
                <a:cxnLst>
                  <a:cxn ang="0">
                    <a:pos x="T1" y="T3"/>
                  </a:cxn>
                  <a:cxn ang="0">
                    <a:pos x="T5" y="T7"/>
                  </a:cxn>
                  <a:cxn ang="0">
                    <a:pos x="T9" y="T11"/>
                  </a:cxn>
                  <a:cxn ang="0">
                    <a:pos x="T13" y="T15"/>
                  </a:cxn>
                </a:cxnLst>
                <a:rect l="0" t="0" r="r" b="b"/>
                <a:pathLst>
                  <a:path w="963" h="564">
                    <a:moveTo>
                      <a:pt x="730" y="562"/>
                    </a:moveTo>
                    <a:lnTo>
                      <a:pt x="729" y="564"/>
                    </a:lnTo>
                    <a:lnTo>
                      <a:pt x="730" y="564"/>
                    </a:lnTo>
                    <a:lnTo>
                      <a:pt x="730" y="5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3" name="Freeform 1812"/>
              <p:cNvSpPr>
                <a:spLocks/>
              </p:cNvSpPr>
              <p:nvPr/>
            </p:nvSpPr>
            <p:spPr bwMode="auto">
              <a:xfrm>
                <a:off x="10591" y="5710"/>
                <a:ext cx="963" cy="564"/>
              </a:xfrm>
              <a:custGeom>
                <a:avLst/>
                <a:gdLst>
                  <a:gd name="T0" fmla="+- 0 11330 10591"/>
                  <a:gd name="T1" fmla="*/ T0 w 963"/>
                  <a:gd name="T2" fmla="+- 0 6258 5710"/>
                  <a:gd name="T3" fmla="*/ 6258 h 564"/>
                  <a:gd name="T4" fmla="+- 0 11301 10591"/>
                  <a:gd name="T5" fmla="*/ T4 w 963"/>
                  <a:gd name="T6" fmla="+- 0 6258 5710"/>
                  <a:gd name="T7" fmla="*/ 6258 h 564"/>
                  <a:gd name="T8" fmla="+- 0 11319 10591"/>
                  <a:gd name="T9" fmla="*/ T8 w 963"/>
                  <a:gd name="T10" fmla="+- 0 6266 5710"/>
                  <a:gd name="T11" fmla="*/ 6266 h 564"/>
                  <a:gd name="T12" fmla="+- 0 11321 10591"/>
                  <a:gd name="T13" fmla="*/ T12 w 963"/>
                  <a:gd name="T14" fmla="+- 0 6270 5710"/>
                  <a:gd name="T15" fmla="*/ 6270 h 564"/>
                  <a:gd name="T16" fmla="+- 0 11321 10591"/>
                  <a:gd name="T17" fmla="*/ T16 w 963"/>
                  <a:gd name="T18" fmla="+- 0 6272 5710"/>
                  <a:gd name="T19" fmla="*/ 6272 h 564"/>
                  <a:gd name="T20" fmla="+- 0 11324 10591"/>
                  <a:gd name="T21" fmla="*/ T20 w 963"/>
                  <a:gd name="T22" fmla="+- 0 6268 5710"/>
                  <a:gd name="T23" fmla="*/ 6268 h 564"/>
                  <a:gd name="T24" fmla="+- 0 11330 10591"/>
                  <a:gd name="T25" fmla="*/ T24 w 963"/>
                  <a:gd name="T26" fmla="+- 0 6258 5710"/>
                  <a:gd name="T27" fmla="*/ 6258 h 564"/>
                </a:gdLst>
                <a:ahLst/>
                <a:cxnLst>
                  <a:cxn ang="0">
                    <a:pos x="T1" y="T3"/>
                  </a:cxn>
                  <a:cxn ang="0">
                    <a:pos x="T5" y="T7"/>
                  </a:cxn>
                  <a:cxn ang="0">
                    <a:pos x="T9" y="T11"/>
                  </a:cxn>
                  <a:cxn ang="0">
                    <a:pos x="T13" y="T15"/>
                  </a:cxn>
                  <a:cxn ang="0">
                    <a:pos x="T17" y="T19"/>
                  </a:cxn>
                  <a:cxn ang="0">
                    <a:pos x="T21" y="T23"/>
                  </a:cxn>
                  <a:cxn ang="0">
                    <a:pos x="T25" y="T27"/>
                  </a:cxn>
                </a:cxnLst>
                <a:rect l="0" t="0" r="r" b="b"/>
                <a:pathLst>
                  <a:path w="963" h="564">
                    <a:moveTo>
                      <a:pt x="739" y="548"/>
                    </a:moveTo>
                    <a:lnTo>
                      <a:pt x="710" y="548"/>
                    </a:lnTo>
                    <a:lnTo>
                      <a:pt x="728" y="556"/>
                    </a:lnTo>
                    <a:lnTo>
                      <a:pt x="730" y="560"/>
                    </a:lnTo>
                    <a:lnTo>
                      <a:pt x="730" y="562"/>
                    </a:lnTo>
                    <a:lnTo>
                      <a:pt x="733" y="558"/>
                    </a:lnTo>
                    <a:lnTo>
                      <a:pt x="739" y="54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4" name="Freeform 1813"/>
              <p:cNvSpPr>
                <a:spLocks/>
              </p:cNvSpPr>
              <p:nvPr/>
            </p:nvSpPr>
            <p:spPr bwMode="auto">
              <a:xfrm>
                <a:off x="10591" y="5710"/>
                <a:ext cx="963" cy="564"/>
              </a:xfrm>
              <a:custGeom>
                <a:avLst/>
                <a:gdLst>
                  <a:gd name="T0" fmla="+- 0 11332 10591"/>
                  <a:gd name="T1" fmla="*/ T0 w 963"/>
                  <a:gd name="T2" fmla="+- 0 6256 5710"/>
                  <a:gd name="T3" fmla="*/ 6256 h 564"/>
                  <a:gd name="T4" fmla="+- 0 11240 10591"/>
                  <a:gd name="T5" fmla="*/ T4 w 963"/>
                  <a:gd name="T6" fmla="+- 0 6256 5710"/>
                  <a:gd name="T7" fmla="*/ 6256 h 564"/>
                  <a:gd name="T8" fmla="+- 0 11255 10591"/>
                  <a:gd name="T9" fmla="*/ T8 w 963"/>
                  <a:gd name="T10" fmla="+- 0 6264 5710"/>
                  <a:gd name="T11" fmla="*/ 6264 h 564"/>
                  <a:gd name="T12" fmla="+- 0 11257 10591"/>
                  <a:gd name="T13" fmla="*/ T12 w 963"/>
                  <a:gd name="T14" fmla="+- 0 6268 5710"/>
                  <a:gd name="T15" fmla="*/ 6268 h 564"/>
                  <a:gd name="T16" fmla="+- 0 11266 10591"/>
                  <a:gd name="T17" fmla="*/ T16 w 963"/>
                  <a:gd name="T18" fmla="+- 0 6268 5710"/>
                  <a:gd name="T19" fmla="*/ 6268 h 564"/>
                  <a:gd name="T20" fmla="+- 0 11271 10591"/>
                  <a:gd name="T21" fmla="*/ T20 w 963"/>
                  <a:gd name="T22" fmla="+- 0 6264 5710"/>
                  <a:gd name="T23" fmla="*/ 6264 h 564"/>
                  <a:gd name="T24" fmla="+- 0 11280 10591"/>
                  <a:gd name="T25" fmla="*/ T24 w 963"/>
                  <a:gd name="T26" fmla="+- 0 6260 5710"/>
                  <a:gd name="T27" fmla="*/ 6260 h 564"/>
                  <a:gd name="T28" fmla="+- 0 11285 10591"/>
                  <a:gd name="T29" fmla="*/ T28 w 963"/>
                  <a:gd name="T30" fmla="+- 0 6258 5710"/>
                  <a:gd name="T31" fmla="*/ 6258 h 564"/>
                  <a:gd name="T32" fmla="+- 0 11330 10591"/>
                  <a:gd name="T33" fmla="*/ T32 w 963"/>
                  <a:gd name="T34" fmla="+- 0 6258 5710"/>
                  <a:gd name="T35" fmla="*/ 6258 h 564"/>
                  <a:gd name="T36" fmla="+- 0 11332 10591"/>
                  <a:gd name="T37" fmla="*/ T36 w 963"/>
                  <a:gd name="T38" fmla="+- 0 6256 5710"/>
                  <a:gd name="T39" fmla="*/ 625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741" y="546"/>
                    </a:moveTo>
                    <a:lnTo>
                      <a:pt x="649" y="546"/>
                    </a:lnTo>
                    <a:lnTo>
                      <a:pt x="664" y="554"/>
                    </a:lnTo>
                    <a:lnTo>
                      <a:pt x="666" y="558"/>
                    </a:lnTo>
                    <a:lnTo>
                      <a:pt x="675" y="558"/>
                    </a:lnTo>
                    <a:lnTo>
                      <a:pt x="680" y="554"/>
                    </a:lnTo>
                    <a:lnTo>
                      <a:pt x="689" y="550"/>
                    </a:lnTo>
                    <a:lnTo>
                      <a:pt x="694" y="548"/>
                    </a:lnTo>
                    <a:lnTo>
                      <a:pt x="739" y="548"/>
                    </a:lnTo>
                    <a:lnTo>
                      <a:pt x="741" y="54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5" name="Freeform 1814"/>
              <p:cNvSpPr>
                <a:spLocks/>
              </p:cNvSpPr>
              <p:nvPr/>
            </p:nvSpPr>
            <p:spPr bwMode="auto">
              <a:xfrm>
                <a:off x="10591" y="5710"/>
                <a:ext cx="963" cy="564"/>
              </a:xfrm>
              <a:custGeom>
                <a:avLst/>
                <a:gdLst>
                  <a:gd name="T0" fmla="+- 0 11167 10591"/>
                  <a:gd name="T1" fmla="*/ T0 w 963"/>
                  <a:gd name="T2" fmla="+- 0 6234 5710"/>
                  <a:gd name="T3" fmla="*/ 6234 h 564"/>
                  <a:gd name="T4" fmla="+- 0 11178 10591"/>
                  <a:gd name="T5" fmla="*/ T4 w 963"/>
                  <a:gd name="T6" fmla="+- 0 6240 5710"/>
                  <a:gd name="T7" fmla="*/ 6240 h 564"/>
                  <a:gd name="T8" fmla="+- 0 11189 10591"/>
                  <a:gd name="T9" fmla="*/ T8 w 963"/>
                  <a:gd name="T10" fmla="+- 0 6248 5710"/>
                  <a:gd name="T11" fmla="*/ 6248 h 564"/>
                  <a:gd name="T12" fmla="+- 0 11197 10591"/>
                  <a:gd name="T13" fmla="*/ T12 w 963"/>
                  <a:gd name="T14" fmla="+- 0 6260 5710"/>
                  <a:gd name="T15" fmla="*/ 6260 h 564"/>
                  <a:gd name="T16" fmla="+- 0 11222 10591"/>
                  <a:gd name="T17" fmla="*/ T16 w 963"/>
                  <a:gd name="T18" fmla="+- 0 6260 5710"/>
                  <a:gd name="T19" fmla="*/ 6260 h 564"/>
                  <a:gd name="T20" fmla="+- 0 11227 10591"/>
                  <a:gd name="T21" fmla="*/ T20 w 963"/>
                  <a:gd name="T22" fmla="+- 0 6256 5710"/>
                  <a:gd name="T23" fmla="*/ 6256 h 564"/>
                  <a:gd name="T24" fmla="+- 0 11332 10591"/>
                  <a:gd name="T25" fmla="*/ T24 w 963"/>
                  <a:gd name="T26" fmla="+- 0 6256 5710"/>
                  <a:gd name="T27" fmla="*/ 6256 h 564"/>
                  <a:gd name="T28" fmla="+- 0 11346 10591"/>
                  <a:gd name="T29" fmla="*/ T28 w 963"/>
                  <a:gd name="T30" fmla="+- 0 6248 5710"/>
                  <a:gd name="T31" fmla="*/ 6248 h 564"/>
                  <a:gd name="T32" fmla="+- 0 11352 10591"/>
                  <a:gd name="T33" fmla="*/ T32 w 963"/>
                  <a:gd name="T34" fmla="+- 0 6246 5710"/>
                  <a:gd name="T35" fmla="*/ 6246 h 564"/>
                  <a:gd name="T36" fmla="+- 0 11357 10591"/>
                  <a:gd name="T37" fmla="*/ T36 w 963"/>
                  <a:gd name="T38" fmla="+- 0 6244 5710"/>
                  <a:gd name="T39" fmla="*/ 6244 h 564"/>
                  <a:gd name="T40" fmla="+- 0 11409 10591"/>
                  <a:gd name="T41" fmla="*/ T40 w 963"/>
                  <a:gd name="T42" fmla="+- 0 6244 5710"/>
                  <a:gd name="T43" fmla="*/ 6244 h 564"/>
                  <a:gd name="T44" fmla="+- 0 11409 10591"/>
                  <a:gd name="T45" fmla="*/ T44 w 963"/>
                  <a:gd name="T46" fmla="+- 0 6236 5710"/>
                  <a:gd name="T47" fmla="*/ 6236 h 564"/>
                  <a:gd name="T48" fmla="+- 0 11175 10591"/>
                  <a:gd name="T49" fmla="*/ T48 w 963"/>
                  <a:gd name="T50" fmla="+- 0 6236 5710"/>
                  <a:gd name="T51" fmla="*/ 6236 h 564"/>
                  <a:gd name="T52" fmla="+- 0 11167 10591"/>
                  <a:gd name="T53" fmla="*/ T52 w 963"/>
                  <a:gd name="T54" fmla="+- 0 6234 5710"/>
                  <a:gd name="T55" fmla="*/ 6234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576" y="524"/>
                    </a:moveTo>
                    <a:lnTo>
                      <a:pt x="587" y="530"/>
                    </a:lnTo>
                    <a:lnTo>
                      <a:pt x="598" y="538"/>
                    </a:lnTo>
                    <a:lnTo>
                      <a:pt x="606" y="550"/>
                    </a:lnTo>
                    <a:lnTo>
                      <a:pt x="631" y="550"/>
                    </a:lnTo>
                    <a:lnTo>
                      <a:pt x="636" y="546"/>
                    </a:lnTo>
                    <a:lnTo>
                      <a:pt x="741" y="546"/>
                    </a:lnTo>
                    <a:lnTo>
                      <a:pt x="755" y="538"/>
                    </a:lnTo>
                    <a:lnTo>
                      <a:pt x="761" y="536"/>
                    </a:lnTo>
                    <a:lnTo>
                      <a:pt x="766" y="534"/>
                    </a:lnTo>
                    <a:lnTo>
                      <a:pt x="818" y="534"/>
                    </a:lnTo>
                    <a:lnTo>
                      <a:pt x="818" y="526"/>
                    </a:lnTo>
                    <a:lnTo>
                      <a:pt x="584" y="526"/>
                    </a:lnTo>
                    <a:lnTo>
                      <a:pt x="576" y="52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6" name="Freeform 1815"/>
              <p:cNvSpPr>
                <a:spLocks/>
              </p:cNvSpPr>
              <p:nvPr/>
            </p:nvSpPr>
            <p:spPr bwMode="auto">
              <a:xfrm>
                <a:off x="10591" y="5710"/>
                <a:ext cx="963" cy="564"/>
              </a:xfrm>
              <a:custGeom>
                <a:avLst/>
                <a:gdLst>
                  <a:gd name="T0" fmla="+- 0 11409 10591"/>
                  <a:gd name="T1" fmla="*/ T0 w 963"/>
                  <a:gd name="T2" fmla="+- 0 6244 5710"/>
                  <a:gd name="T3" fmla="*/ 6244 h 564"/>
                  <a:gd name="T4" fmla="+- 0 11366 10591"/>
                  <a:gd name="T5" fmla="*/ T4 w 963"/>
                  <a:gd name="T6" fmla="+- 0 6244 5710"/>
                  <a:gd name="T7" fmla="*/ 6244 h 564"/>
                  <a:gd name="T8" fmla="+- 0 11372 10591"/>
                  <a:gd name="T9" fmla="*/ T8 w 963"/>
                  <a:gd name="T10" fmla="+- 0 6246 5710"/>
                  <a:gd name="T11" fmla="*/ 6246 h 564"/>
                  <a:gd name="T12" fmla="+- 0 11390 10591"/>
                  <a:gd name="T13" fmla="*/ T12 w 963"/>
                  <a:gd name="T14" fmla="+- 0 6246 5710"/>
                  <a:gd name="T15" fmla="*/ 6246 h 564"/>
                  <a:gd name="T16" fmla="+- 0 11409 10591"/>
                  <a:gd name="T17" fmla="*/ T16 w 963"/>
                  <a:gd name="T18" fmla="+- 0 6244 5710"/>
                  <a:gd name="T19" fmla="*/ 6244 h 564"/>
                </a:gdLst>
                <a:ahLst/>
                <a:cxnLst>
                  <a:cxn ang="0">
                    <a:pos x="T1" y="T3"/>
                  </a:cxn>
                  <a:cxn ang="0">
                    <a:pos x="T5" y="T7"/>
                  </a:cxn>
                  <a:cxn ang="0">
                    <a:pos x="T9" y="T11"/>
                  </a:cxn>
                  <a:cxn ang="0">
                    <a:pos x="T13" y="T15"/>
                  </a:cxn>
                  <a:cxn ang="0">
                    <a:pos x="T17" y="T19"/>
                  </a:cxn>
                </a:cxnLst>
                <a:rect l="0" t="0" r="r" b="b"/>
                <a:pathLst>
                  <a:path w="963" h="564">
                    <a:moveTo>
                      <a:pt x="818" y="534"/>
                    </a:moveTo>
                    <a:lnTo>
                      <a:pt x="775" y="534"/>
                    </a:lnTo>
                    <a:lnTo>
                      <a:pt x="781" y="536"/>
                    </a:lnTo>
                    <a:lnTo>
                      <a:pt x="799" y="536"/>
                    </a:lnTo>
                    <a:lnTo>
                      <a:pt x="818" y="5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7" name="Freeform 1816"/>
              <p:cNvSpPr>
                <a:spLocks/>
              </p:cNvSpPr>
              <p:nvPr/>
            </p:nvSpPr>
            <p:spPr bwMode="auto">
              <a:xfrm>
                <a:off x="10591" y="5710"/>
                <a:ext cx="963" cy="564"/>
              </a:xfrm>
              <a:custGeom>
                <a:avLst/>
                <a:gdLst>
                  <a:gd name="T0" fmla="+- 0 11230 10591"/>
                  <a:gd name="T1" fmla="*/ T0 w 963"/>
                  <a:gd name="T2" fmla="+- 0 5828 5710"/>
                  <a:gd name="T3" fmla="*/ 5828 h 564"/>
                  <a:gd name="T4" fmla="+- 0 11221 10591"/>
                  <a:gd name="T5" fmla="*/ T4 w 963"/>
                  <a:gd name="T6" fmla="+- 0 5844 5710"/>
                  <a:gd name="T7" fmla="*/ 5844 h 564"/>
                  <a:gd name="T8" fmla="+- 0 11214 10591"/>
                  <a:gd name="T9" fmla="*/ T8 w 963"/>
                  <a:gd name="T10" fmla="+- 0 5864 5710"/>
                  <a:gd name="T11" fmla="*/ 5864 h 564"/>
                  <a:gd name="T12" fmla="+- 0 11233 10591"/>
                  <a:gd name="T13" fmla="*/ T12 w 963"/>
                  <a:gd name="T14" fmla="+- 0 5878 5710"/>
                  <a:gd name="T15" fmla="*/ 5878 h 564"/>
                  <a:gd name="T16" fmla="+- 0 11251 10591"/>
                  <a:gd name="T17" fmla="*/ T16 w 963"/>
                  <a:gd name="T18" fmla="+- 0 5886 5710"/>
                  <a:gd name="T19" fmla="*/ 5886 h 564"/>
                  <a:gd name="T20" fmla="+- 0 11268 10591"/>
                  <a:gd name="T21" fmla="*/ T20 w 963"/>
                  <a:gd name="T22" fmla="+- 0 5892 5710"/>
                  <a:gd name="T23" fmla="*/ 5892 h 564"/>
                  <a:gd name="T24" fmla="+- 0 11280 10591"/>
                  <a:gd name="T25" fmla="*/ T24 w 963"/>
                  <a:gd name="T26" fmla="+- 0 5896 5710"/>
                  <a:gd name="T27" fmla="*/ 5896 h 564"/>
                  <a:gd name="T28" fmla="+- 0 11287 10591"/>
                  <a:gd name="T29" fmla="*/ T28 w 963"/>
                  <a:gd name="T30" fmla="+- 0 5900 5710"/>
                  <a:gd name="T31" fmla="*/ 5900 h 564"/>
                  <a:gd name="T32" fmla="+- 0 11292 10591"/>
                  <a:gd name="T33" fmla="*/ T32 w 963"/>
                  <a:gd name="T34" fmla="+- 0 5902 5710"/>
                  <a:gd name="T35" fmla="*/ 5902 h 564"/>
                  <a:gd name="T36" fmla="+- 0 11294 10591"/>
                  <a:gd name="T37" fmla="*/ T36 w 963"/>
                  <a:gd name="T38" fmla="+- 0 5902 5710"/>
                  <a:gd name="T39" fmla="*/ 5902 h 564"/>
                  <a:gd name="T40" fmla="+- 0 11296 10591"/>
                  <a:gd name="T41" fmla="*/ T40 w 963"/>
                  <a:gd name="T42" fmla="+- 0 5904 5710"/>
                  <a:gd name="T43" fmla="*/ 5904 h 564"/>
                  <a:gd name="T44" fmla="+- 0 11298 10591"/>
                  <a:gd name="T45" fmla="*/ T44 w 963"/>
                  <a:gd name="T46" fmla="+- 0 5904 5710"/>
                  <a:gd name="T47" fmla="*/ 5904 h 564"/>
                  <a:gd name="T48" fmla="+- 0 11302 10591"/>
                  <a:gd name="T49" fmla="*/ T48 w 963"/>
                  <a:gd name="T50" fmla="+- 0 5908 5710"/>
                  <a:gd name="T51" fmla="*/ 5908 h 564"/>
                  <a:gd name="T52" fmla="+- 0 11313 10591"/>
                  <a:gd name="T53" fmla="*/ T52 w 963"/>
                  <a:gd name="T54" fmla="+- 0 5924 5710"/>
                  <a:gd name="T55" fmla="*/ 5924 h 564"/>
                  <a:gd name="T56" fmla="+- 0 11319 10591"/>
                  <a:gd name="T57" fmla="*/ T56 w 963"/>
                  <a:gd name="T58" fmla="+- 0 5944 5710"/>
                  <a:gd name="T59" fmla="*/ 5944 h 564"/>
                  <a:gd name="T60" fmla="+- 0 11322 10591"/>
                  <a:gd name="T61" fmla="*/ T60 w 963"/>
                  <a:gd name="T62" fmla="+- 0 5958 5710"/>
                  <a:gd name="T63" fmla="*/ 5958 h 564"/>
                  <a:gd name="T64" fmla="+- 0 11323 10591"/>
                  <a:gd name="T65" fmla="*/ T64 w 963"/>
                  <a:gd name="T66" fmla="+- 0 5970 5710"/>
                  <a:gd name="T67" fmla="*/ 5970 h 564"/>
                  <a:gd name="T68" fmla="+- 0 11360 10591"/>
                  <a:gd name="T69" fmla="*/ T68 w 963"/>
                  <a:gd name="T70" fmla="+- 0 5970 5710"/>
                  <a:gd name="T71" fmla="*/ 5970 h 564"/>
                  <a:gd name="T72" fmla="+- 0 11360 10591"/>
                  <a:gd name="T73" fmla="*/ T72 w 963"/>
                  <a:gd name="T74" fmla="+- 0 6198 5710"/>
                  <a:gd name="T75" fmla="*/ 6198 h 564"/>
                  <a:gd name="T76" fmla="+- 0 11159 10591"/>
                  <a:gd name="T77" fmla="*/ T76 w 963"/>
                  <a:gd name="T78" fmla="+- 0 6198 5710"/>
                  <a:gd name="T79" fmla="*/ 6198 h 564"/>
                  <a:gd name="T80" fmla="+- 0 11160 10591"/>
                  <a:gd name="T81" fmla="*/ T80 w 963"/>
                  <a:gd name="T82" fmla="+- 0 6202 5710"/>
                  <a:gd name="T83" fmla="*/ 6202 h 564"/>
                  <a:gd name="T84" fmla="+- 0 11166 10591"/>
                  <a:gd name="T85" fmla="*/ T84 w 963"/>
                  <a:gd name="T86" fmla="+- 0 6202 5710"/>
                  <a:gd name="T87" fmla="*/ 6202 h 564"/>
                  <a:gd name="T88" fmla="+- 0 11175 10591"/>
                  <a:gd name="T89" fmla="*/ T88 w 963"/>
                  <a:gd name="T90" fmla="+- 0 6204 5710"/>
                  <a:gd name="T91" fmla="*/ 6204 h 564"/>
                  <a:gd name="T92" fmla="+- 0 11175 10591"/>
                  <a:gd name="T93" fmla="*/ T92 w 963"/>
                  <a:gd name="T94" fmla="+- 0 6236 5710"/>
                  <a:gd name="T95" fmla="*/ 6236 h 564"/>
                  <a:gd name="T96" fmla="+- 0 11409 10591"/>
                  <a:gd name="T97" fmla="*/ T96 w 963"/>
                  <a:gd name="T98" fmla="+- 0 6236 5710"/>
                  <a:gd name="T99" fmla="*/ 6236 h 564"/>
                  <a:gd name="T100" fmla="+- 0 11409 10591"/>
                  <a:gd name="T101" fmla="*/ T100 w 963"/>
                  <a:gd name="T102" fmla="+- 0 6234 5710"/>
                  <a:gd name="T103" fmla="*/ 6234 h 564"/>
                  <a:gd name="T104" fmla="+- 0 11413 10591"/>
                  <a:gd name="T105" fmla="*/ T104 w 963"/>
                  <a:gd name="T106" fmla="+- 0 6222 5710"/>
                  <a:gd name="T107" fmla="*/ 6222 h 564"/>
                  <a:gd name="T108" fmla="+- 0 11426 10591"/>
                  <a:gd name="T109" fmla="*/ T108 w 963"/>
                  <a:gd name="T110" fmla="+- 0 6208 5710"/>
                  <a:gd name="T111" fmla="*/ 6208 h 564"/>
                  <a:gd name="T112" fmla="+- 0 11437 10591"/>
                  <a:gd name="T113" fmla="*/ T112 w 963"/>
                  <a:gd name="T114" fmla="+- 0 6196 5710"/>
                  <a:gd name="T115" fmla="*/ 6196 h 564"/>
                  <a:gd name="T116" fmla="+- 0 11448 10591"/>
                  <a:gd name="T117" fmla="*/ T116 w 963"/>
                  <a:gd name="T118" fmla="+- 0 6186 5710"/>
                  <a:gd name="T119" fmla="*/ 6186 h 564"/>
                  <a:gd name="T120" fmla="+- 0 11486 10591"/>
                  <a:gd name="T121" fmla="*/ T120 w 963"/>
                  <a:gd name="T122" fmla="+- 0 6156 5710"/>
                  <a:gd name="T123" fmla="*/ 6156 h 564"/>
                  <a:gd name="T124" fmla="+- 0 11502 10591"/>
                  <a:gd name="T125" fmla="*/ T124 w 963"/>
                  <a:gd name="T126" fmla="+- 0 6142 5710"/>
                  <a:gd name="T127" fmla="*/ 6142 h 564"/>
                  <a:gd name="T128" fmla="+- 0 11510 10591"/>
                  <a:gd name="T129" fmla="*/ T128 w 963"/>
                  <a:gd name="T130" fmla="+- 0 6134 5710"/>
                  <a:gd name="T131" fmla="*/ 6134 h 564"/>
                  <a:gd name="T132" fmla="+- 0 11513 10591"/>
                  <a:gd name="T133" fmla="*/ T132 w 963"/>
                  <a:gd name="T134" fmla="+- 0 6128 5710"/>
                  <a:gd name="T135" fmla="*/ 6128 h 564"/>
                  <a:gd name="T136" fmla="+- 0 11513 10591"/>
                  <a:gd name="T137" fmla="*/ T136 w 963"/>
                  <a:gd name="T138" fmla="+- 0 6120 5710"/>
                  <a:gd name="T139" fmla="*/ 6120 h 564"/>
                  <a:gd name="T140" fmla="+- 0 11515 10591"/>
                  <a:gd name="T141" fmla="*/ T140 w 963"/>
                  <a:gd name="T142" fmla="+- 0 6114 5710"/>
                  <a:gd name="T143" fmla="*/ 6114 h 564"/>
                  <a:gd name="T144" fmla="+- 0 11523 10591"/>
                  <a:gd name="T145" fmla="*/ T144 w 963"/>
                  <a:gd name="T146" fmla="+- 0 6106 5710"/>
                  <a:gd name="T147" fmla="*/ 6106 h 564"/>
                  <a:gd name="T148" fmla="+- 0 11536 10591"/>
                  <a:gd name="T149" fmla="*/ T148 w 963"/>
                  <a:gd name="T150" fmla="+- 0 6088 5710"/>
                  <a:gd name="T151" fmla="*/ 6088 h 564"/>
                  <a:gd name="T152" fmla="+- 0 11542 10591"/>
                  <a:gd name="T153" fmla="*/ T152 w 963"/>
                  <a:gd name="T154" fmla="+- 0 6068 5710"/>
                  <a:gd name="T155" fmla="*/ 6068 h 564"/>
                  <a:gd name="T156" fmla="+- 0 11543 10591"/>
                  <a:gd name="T157" fmla="*/ T156 w 963"/>
                  <a:gd name="T158" fmla="+- 0 6048 5710"/>
                  <a:gd name="T159" fmla="*/ 6048 h 564"/>
                  <a:gd name="T160" fmla="+- 0 11543 10591"/>
                  <a:gd name="T161" fmla="*/ T160 w 963"/>
                  <a:gd name="T162" fmla="+- 0 6030 5710"/>
                  <a:gd name="T163" fmla="*/ 6030 h 564"/>
                  <a:gd name="T164" fmla="+- 0 11546 10591"/>
                  <a:gd name="T165" fmla="*/ T164 w 963"/>
                  <a:gd name="T166" fmla="+- 0 6018 5710"/>
                  <a:gd name="T167" fmla="*/ 6018 h 564"/>
                  <a:gd name="T168" fmla="+- 0 11554 10591"/>
                  <a:gd name="T169" fmla="*/ T168 w 963"/>
                  <a:gd name="T170" fmla="+- 0 6008 5710"/>
                  <a:gd name="T171" fmla="*/ 6008 h 564"/>
                  <a:gd name="T172" fmla="+- 0 11554 10591"/>
                  <a:gd name="T173" fmla="*/ T172 w 963"/>
                  <a:gd name="T174" fmla="+- 0 6000 5710"/>
                  <a:gd name="T175" fmla="*/ 6000 h 564"/>
                  <a:gd name="T176" fmla="+- 0 11531 10591"/>
                  <a:gd name="T177" fmla="*/ T176 w 963"/>
                  <a:gd name="T178" fmla="+- 0 5980 5710"/>
                  <a:gd name="T179" fmla="*/ 5980 h 564"/>
                  <a:gd name="T180" fmla="+- 0 11531 10591"/>
                  <a:gd name="T181" fmla="*/ T180 w 963"/>
                  <a:gd name="T182" fmla="+- 0 5976 5710"/>
                  <a:gd name="T183" fmla="*/ 5976 h 564"/>
                  <a:gd name="T184" fmla="+- 0 11505 10591"/>
                  <a:gd name="T185" fmla="*/ T184 w 963"/>
                  <a:gd name="T186" fmla="+- 0 5976 5710"/>
                  <a:gd name="T187" fmla="*/ 5976 h 564"/>
                  <a:gd name="T188" fmla="+- 0 11494 10591"/>
                  <a:gd name="T189" fmla="*/ T188 w 963"/>
                  <a:gd name="T190" fmla="+- 0 5972 5710"/>
                  <a:gd name="T191" fmla="*/ 5972 h 564"/>
                  <a:gd name="T192" fmla="+- 0 11504 10591"/>
                  <a:gd name="T193" fmla="*/ T192 w 963"/>
                  <a:gd name="T194" fmla="+- 0 5972 5710"/>
                  <a:gd name="T195" fmla="*/ 5972 h 564"/>
                  <a:gd name="T196" fmla="+- 0 11502 10591"/>
                  <a:gd name="T197" fmla="*/ T196 w 963"/>
                  <a:gd name="T198" fmla="+- 0 5964 5710"/>
                  <a:gd name="T199" fmla="*/ 5964 h 564"/>
                  <a:gd name="T200" fmla="+- 0 11500 10591"/>
                  <a:gd name="T201" fmla="*/ T200 w 963"/>
                  <a:gd name="T202" fmla="+- 0 5948 5710"/>
                  <a:gd name="T203" fmla="*/ 5948 h 564"/>
                  <a:gd name="T204" fmla="+- 0 11489 10591"/>
                  <a:gd name="T205" fmla="*/ T204 w 963"/>
                  <a:gd name="T206" fmla="+- 0 5936 5710"/>
                  <a:gd name="T207" fmla="*/ 5936 h 564"/>
                  <a:gd name="T208" fmla="+- 0 11476 10591"/>
                  <a:gd name="T209" fmla="*/ T208 w 963"/>
                  <a:gd name="T210" fmla="+- 0 5922 5710"/>
                  <a:gd name="T211" fmla="*/ 5922 h 564"/>
                  <a:gd name="T212" fmla="+- 0 11466 10591"/>
                  <a:gd name="T213" fmla="*/ T212 w 963"/>
                  <a:gd name="T214" fmla="+- 0 5910 5710"/>
                  <a:gd name="T215" fmla="*/ 5910 h 564"/>
                  <a:gd name="T216" fmla="+- 0 11451 10591"/>
                  <a:gd name="T217" fmla="*/ T216 w 963"/>
                  <a:gd name="T218" fmla="+- 0 5892 5710"/>
                  <a:gd name="T219" fmla="*/ 5892 h 564"/>
                  <a:gd name="T220" fmla="+- 0 11438 10591"/>
                  <a:gd name="T221" fmla="*/ T220 w 963"/>
                  <a:gd name="T222" fmla="+- 0 5880 5710"/>
                  <a:gd name="T223" fmla="*/ 5880 h 564"/>
                  <a:gd name="T224" fmla="+- 0 11430 10591"/>
                  <a:gd name="T225" fmla="*/ T224 w 963"/>
                  <a:gd name="T226" fmla="+- 0 5876 5710"/>
                  <a:gd name="T227" fmla="*/ 5876 h 564"/>
                  <a:gd name="T228" fmla="+- 0 11424 10591"/>
                  <a:gd name="T229" fmla="*/ T228 w 963"/>
                  <a:gd name="T230" fmla="+- 0 5872 5710"/>
                  <a:gd name="T231" fmla="*/ 5872 h 564"/>
                  <a:gd name="T232" fmla="+- 0 11416 10591"/>
                  <a:gd name="T233" fmla="*/ T232 w 963"/>
                  <a:gd name="T234" fmla="+- 0 5862 5710"/>
                  <a:gd name="T235" fmla="*/ 5862 h 564"/>
                  <a:gd name="T236" fmla="+- 0 11407 10591"/>
                  <a:gd name="T237" fmla="*/ T236 w 963"/>
                  <a:gd name="T238" fmla="+- 0 5844 5710"/>
                  <a:gd name="T239" fmla="*/ 5844 h 564"/>
                  <a:gd name="T240" fmla="+- 0 11264 10591"/>
                  <a:gd name="T241" fmla="*/ T240 w 963"/>
                  <a:gd name="T242" fmla="+- 0 5844 5710"/>
                  <a:gd name="T243" fmla="*/ 5844 h 564"/>
                  <a:gd name="T244" fmla="+- 0 11250 10591"/>
                  <a:gd name="T245" fmla="*/ T244 w 963"/>
                  <a:gd name="T246" fmla="+- 0 5840 5710"/>
                  <a:gd name="T247" fmla="*/ 5840 h 564"/>
                  <a:gd name="T248" fmla="+- 0 11230 10591"/>
                  <a:gd name="T249" fmla="*/ T248 w 963"/>
                  <a:gd name="T250" fmla="+- 0 5828 5710"/>
                  <a:gd name="T251" fmla="*/ 582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63" h="564">
                    <a:moveTo>
                      <a:pt x="639" y="118"/>
                    </a:moveTo>
                    <a:lnTo>
                      <a:pt x="630" y="134"/>
                    </a:lnTo>
                    <a:lnTo>
                      <a:pt x="623" y="154"/>
                    </a:lnTo>
                    <a:lnTo>
                      <a:pt x="642" y="168"/>
                    </a:lnTo>
                    <a:lnTo>
                      <a:pt x="660" y="176"/>
                    </a:lnTo>
                    <a:lnTo>
                      <a:pt x="677" y="182"/>
                    </a:lnTo>
                    <a:lnTo>
                      <a:pt x="689" y="186"/>
                    </a:lnTo>
                    <a:lnTo>
                      <a:pt x="696" y="190"/>
                    </a:lnTo>
                    <a:lnTo>
                      <a:pt x="701" y="192"/>
                    </a:lnTo>
                    <a:lnTo>
                      <a:pt x="703" y="192"/>
                    </a:lnTo>
                    <a:lnTo>
                      <a:pt x="705" y="194"/>
                    </a:lnTo>
                    <a:lnTo>
                      <a:pt x="707" y="194"/>
                    </a:lnTo>
                    <a:lnTo>
                      <a:pt x="711" y="198"/>
                    </a:lnTo>
                    <a:lnTo>
                      <a:pt x="722" y="214"/>
                    </a:lnTo>
                    <a:lnTo>
                      <a:pt x="728" y="234"/>
                    </a:lnTo>
                    <a:lnTo>
                      <a:pt x="731" y="248"/>
                    </a:lnTo>
                    <a:lnTo>
                      <a:pt x="732" y="260"/>
                    </a:lnTo>
                    <a:lnTo>
                      <a:pt x="769" y="260"/>
                    </a:lnTo>
                    <a:lnTo>
                      <a:pt x="769" y="488"/>
                    </a:lnTo>
                    <a:lnTo>
                      <a:pt x="568" y="488"/>
                    </a:lnTo>
                    <a:lnTo>
                      <a:pt x="569" y="492"/>
                    </a:lnTo>
                    <a:lnTo>
                      <a:pt x="575" y="492"/>
                    </a:lnTo>
                    <a:lnTo>
                      <a:pt x="584" y="494"/>
                    </a:lnTo>
                    <a:lnTo>
                      <a:pt x="584" y="526"/>
                    </a:lnTo>
                    <a:lnTo>
                      <a:pt x="818" y="526"/>
                    </a:lnTo>
                    <a:lnTo>
                      <a:pt x="818" y="524"/>
                    </a:lnTo>
                    <a:lnTo>
                      <a:pt x="822" y="512"/>
                    </a:lnTo>
                    <a:lnTo>
                      <a:pt x="835" y="498"/>
                    </a:lnTo>
                    <a:lnTo>
                      <a:pt x="846" y="486"/>
                    </a:lnTo>
                    <a:lnTo>
                      <a:pt x="857" y="476"/>
                    </a:lnTo>
                    <a:lnTo>
                      <a:pt x="895" y="446"/>
                    </a:lnTo>
                    <a:lnTo>
                      <a:pt x="911" y="432"/>
                    </a:lnTo>
                    <a:lnTo>
                      <a:pt x="919" y="424"/>
                    </a:lnTo>
                    <a:lnTo>
                      <a:pt x="922" y="418"/>
                    </a:lnTo>
                    <a:lnTo>
                      <a:pt x="922" y="410"/>
                    </a:lnTo>
                    <a:lnTo>
                      <a:pt x="924" y="404"/>
                    </a:lnTo>
                    <a:lnTo>
                      <a:pt x="932" y="396"/>
                    </a:lnTo>
                    <a:lnTo>
                      <a:pt x="945" y="378"/>
                    </a:lnTo>
                    <a:lnTo>
                      <a:pt x="951" y="358"/>
                    </a:lnTo>
                    <a:lnTo>
                      <a:pt x="952" y="338"/>
                    </a:lnTo>
                    <a:lnTo>
                      <a:pt x="952" y="320"/>
                    </a:lnTo>
                    <a:lnTo>
                      <a:pt x="955" y="308"/>
                    </a:lnTo>
                    <a:lnTo>
                      <a:pt x="963" y="298"/>
                    </a:lnTo>
                    <a:lnTo>
                      <a:pt x="963" y="290"/>
                    </a:lnTo>
                    <a:lnTo>
                      <a:pt x="940" y="270"/>
                    </a:lnTo>
                    <a:lnTo>
                      <a:pt x="940" y="266"/>
                    </a:lnTo>
                    <a:lnTo>
                      <a:pt x="914" y="266"/>
                    </a:lnTo>
                    <a:lnTo>
                      <a:pt x="903" y="262"/>
                    </a:lnTo>
                    <a:lnTo>
                      <a:pt x="913" y="262"/>
                    </a:lnTo>
                    <a:lnTo>
                      <a:pt x="911" y="254"/>
                    </a:lnTo>
                    <a:lnTo>
                      <a:pt x="909" y="238"/>
                    </a:lnTo>
                    <a:lnTo>
                      <a:pt x="898" y="226"/>
                    </a:lnTo>
                    <a:lnTo>
                      <a:pt x="885" y="212"/>
                    </a:lnTo>
                    <a:lnTo>
                      <a:pt x="875" y="200"/>
                    </a:lnTo>
                    <a:lnTo>
                      <a:pt x="860" y="182"/>
                    </a:lnTo>
                    <a:lnTo>
                      <a:pt x="847" y="170"/>
                    </a:lnTo>
                    <a:lnTo>
                      <a:pt x="839" y="166"/>
                    </a:lnTo>
                    <a:lnTo>
                      <a:pt x="833" y="162"/>
                    </a:lnTo>
                    <a:lnTo>
                      <a:pt x="825" y="152"/>
                    </a:lnTo>
                    <a:lnTo>
                      <a:pt x="816" y="134"/>
                    </a:lnTo>
                    <a:lnTo>
                      <a:pt x="673" y="134"/>
                    </a:lnTo>
                    <a:lnTo>
                      <a:pt x="659" y="130"/>
                    </a:lnTo>
                    <a:lnTo>
                      <a:pt x="639" y="11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8" name="Freeform 1817"/>
              <p:cNvSpPr>
                <a:spLocks/>
              </p:cNvSpPr>
              <p:nvPr/>
            </p:nvSpPr>
            <p:spPr bwMode="auto">
              <a:xfrm>
                <a:off x="10591" y="5710"/>
                <a:ext cx="963" cy="564"/>
              </a:xfrm>
              <a:custGeom>
                <a:avLst/>
                <a:gdLst>
                  <a:gd name="T0" fmla="+- 0 10616 10591"/>
                  <a:gd name="T1" fmla="*/ T0 w 963"/>
                  <a:gd name="T2" fmla="+- 0 6033 5710"/>
                  <a:gd name="T3" fmla="*/ 6033 h 564"/>
                  <a:gd name="T4" fmla="+- 0 10614 10591"/>
                  <a:gd name="T5" fmla="*/ T4 w 963"/>
                  <a:gd name="T6" fmla="+- 0 6040 5710"/>
                  <a:gd name="T7" fmla="*/ 6040 h 564"/>
                  <a:gd name="T8" fmla="+- 0 10623 10591"/>
                  <a:gd name="T9" fmla="*/ T8 w 963"/>
                  <a:gd name="T10" fmla="+- 0 6074 5710"/>
                  <a:gd name="T11" fmla="*/ 6074 h 564"/>
                  <a:gd name="T12" fmla="+- 0 10630 10591"/>
                  <a:gd name="T13" fmla="*/ T12 w 963"/>
                  <a:gd name="T14" fmla="+- 0 6100 5710"/>
                  <a:gd name="T15" fmla="*/ 6100 h 564"/>
                  <a:gd name="T16" fmla="+- 0 10633 10591"/>
                  <a:gd name="T17" fmla="*/ T16 w 963"/>
                  <a:gd name="T18" fmla="+- 0 6120 5710"/>
                  <a:gd name="T19" fmla="*/ 6120 h 564"/>
                  <a:gd name="T20" fmla="+- 0 10633 10591"/>
                  <a:gd name="T21" fmla="*/ T20 w 963"/>
                  <a:gd name="T22" fmla="+- 0 6134 5710"/>
                  <a:gd name="T23" fmla="*/ 6134 h 564"/>
                  <a:gd name="T24" fmla="+- 0 10631 10591"/>
                  <a:gd name="T25" fmla="*/ T24 w 963"/>
                  <a:gd name="T26" fmla="+- 0 6146 5710"/>
                  <a:gd name="T27" fmla="*/ 6146 h 564"/>
                  <a:gd name="T28" fmla="+- 0 10626 10591"/>
                  <a:gd name="T29" fmla="*/ T28 w 963"/>
                  <a:gd name="T30" fmla="+- 0 6158 5710"/>
                  <a:gd name="T31" fmla="*/ 6158 h 564"/>
                  <a:gd name="T32" fmla="+- 0 10625 10591"/>
                  <a:gd name="T33" fmla="*/ T32 w 963"/>
                  <a:gd name="T34" fmla="+- 0 6176 5710"/>
                  <a:gd name="T35" fmla="*/ 6176 h 564"/>
                  <a:gd name="T36" fmla="+- 0 10637 10591"/>
                  <a:gd name="T37" fmla="*/ T36 w 963"/>
                  <a:gd name="T38" fmla="+- 0 6184 5710"/>
                  <a:gd name="T39" fmla="*/ 6184 h 564"/>
                  <a:gd name="T40" fmla="+- 0 10646 10591"/>
                  <a:gd name="T41" fmla="*/ T40 w 963"/>
                  <a:gd name="T42" fmla="+- 0 6190 5710"/>
                  <a:gd name="T43" fmla="*/ 6190 h 564"/>
                  <a:gd name="T44" fmla="+- 0 10651 10591"/>
                  <a:gd name="T45" fmla="*/ T44 w 963"/>
                  <a:gd name="T46" fmla="+- 0 6192 5710"/>
                  <a:gd name="T47" fmla="*/ 6192 h 564"/>
                  <a:gd name="T48" fmla="+- 0 10675 10591"/>
                  <a:gd name="T49" fmla="*/ T48 w 963"/>
                  <a:gd name="T50" fmla="+- 0 6192 5710"/>
                  <a:gd name="T51" fmla="*/ 6192 h 564"/>
                  <a:gd name="T52" fmla="+- 0 10687 10591"/>
                  <a:gd name="T53" fmla="*/ T52 w 963"/>
                  <a:gd name="T54" fmla="+- 0 6188 5710"/>
                  <a:gd name="T55" fmla="*/ 6188 h 564"/>
                  <a:gd name="T56" fmla="+- 0 10705 10591"/>
                  <a:gd name="T57" fmla="*/ T56 w 963"/>
                  <a:gd name="T58" fmla="+- 0 6180 5710"/>
                  <a:gd name="T59" fmla="*/ 6180 h 564"/>
                  <a:gd name="T60" fmla="+- 0 10748 10591"/>
                  <a:gd name="T61" fmla="*/ T60 w 963"/>
                  <a:gd name="T62" fmla="+- 0 6166 5710"/>
                  <a:gd name="T63" fmla="*/ 6166 h 564"/>
                  <a:gd name="T64" fmla="+- 0 10816 10591"/>
                  <a:gd name="T65" fmla="*/ T64 w 963"/>
                  <a:gd name="T66" fmla="+- 0 6166 5710"/>
                  <a:gd name="T67" fmla="*/ 6166 h 564"/>
                  <a:gd name="T68" fmla="+- 0 10822 10591"/>
                  <a:gd name="T69" fmla="*/ T68 w 963"/>
                  <a:gd name="T70" fmla="+- 0 6162 5710"/>
                  <a:gd name="T71" fmla="*/ 6162 h 564"/>
                  <a:gd name="T72" fmla="+- 0 10822 10591"/>
                  <a:gd name="T73" fmla="*/ T72 w 963"/>
                  <a:gd name="T74" fmla="+- 0 6036 5710"/>
                  <a:gd name="T75" fmla="*/ 6036 h 564"/>
                  <a:gd name="T76" fmla="+- 0 10617 10591"/>
                  <a:gd name="T77" fmla="*/ T76 w 963"/>
                  <a:gd name="T78" fmla="+- 0 6036 5710"/>
                  <a:gd name="T79" fmla="*/ 6036 h 564"/>
                  <a:gd name="T80" fmla="+- 0 10616 10591"/>
                  <a:gd name="T81" fmla="*/ T80 w 963"/>
                  <a:gd name="T82" fmla="+- 0 6033 5710"/>
                  <a:gd name="T83" fmla="*/ 6033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3" h="564">
                    <a:moveTo>
                      <a:pt x="25" y="323"/>
                    </a:moveTo>
                    <a:lnTo>
                      <a:pt x="23" y="330"/>
                    </a:lnTo>
                    <a:lnTo>
                      <a:pt x="32" y="364"/>
                    </a:lnTo>
                    <a:lnTo>
                      <a:pt x="39" y="390"/>
                    </a:lnTo>
                    <a:lnTo>
                      <a:pt x="42" y="410"/>
                    </a:lnTo>
                    <a:lnTo>
                      <a:pt x="42" y="424"/>
                    </a:lnTo>
                    <a:lnTo>
                      <a:pt x="40" y="436"/>
                    </a:lnTo>
                    <a:lnTo>
                      <a:pt x="35" y="448"/>
                    </a:lnTo>
                    <a:lnTo>
                      <a:pt x="34" y="466"/>
                    </a:lnTo>
                    <a:lnTo>
                      <a:pt x="46" y="474"/>
                    </a:lnTo>
                    <a:lnTo>
                      <a:pt x="55" y="480"/>
                    </a:lnTo>
                    <a:lnTo>
                      <a:pt x="60" y="482"/>
                    </a:lnTo>
                    <a:lnTo>
                      <a:pt x="84" y="482"/>
                    </a:lnTo>
                    <a:lnTo>
                      <a:pt x="96" y="478"/>
                    </a:lnTo>
                    <a:lnTo>
                      <a:pt x="114" y="470"/>
                    </a:lnTo>
                    <a:lnTo>
                      <a:pt x="157" y="456"/>
                    </a:lnTo>
                    <a:lnTo>
                      <a:pt x="225" y="456"/>
                    </a:lnTo>
                    <a:lnTo>
                      <a:pt x="231" y="452"/>
                    </a:lnTo>
                    <a:lnTo>
                      <a:pt x="231" y="326"/>
                    </a:lnTo>
                    <a:lnTo>
                      <a:pt x="26" y="326"/>
                    </a:lnTo>
                    <a:lnTo>
                      <a:pt x="25" y="3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9" name="Freeform 1818"/>
              <p:cNvSpPr>
                <a:spLocks/>
              </p:cNvSpPr>
              <p:nvPr/>
            </p:nvSpPr>
            <p:spPr bwMode="auto">
              <a:xfrm>
                <a:off x="10591" y="5710"/>
                <a:ext cx="963" cy="564"/>
              </a:xfrm>
              <a:custGeom>
                <a:avLst/>
                <a:gdLst>
                  <a:gd name="T0" fmla="+- 0 10816 10591"/>
                  <a:gd name="T1" fmla="*/ T0 w 963"/>
                  <a:gd name="T2" fmla="+- 0 6166 5710"/>
                  <a:gd name="T3" fmla="*/ 6166 h 564"/>
                  <a:gd name="T4" fmla="+- 0 10756 10591"/>
                  <a:gd name="T5" fmla="*/ T4 w 963"/>
                  <a:gd name="T6" fmla="+- 0 6166 5710"/>
                  <a:gd name="T7" fmla="*/ 6166 h 564"/>
                  <a:gd name="T8" fmla="+- 0 10761 10591"/>
                  <a:gd name="T9" fmla="*/ T8 w 963"/>
                  <a:gd name="T10" fmla="+- 0 6168 5710"/>
                  <a:gd name="T11" fmla="*/ 6168 h 564"/>
                  <a:gd name="T12" fmla="+- 0 10814 10591"/>
                  <a:gd name="T13" fmla="*/ T12 w 963"/>
                  <a:gd name="T14" fmla="+- 0 6168 5710"/>
                  <a:gd name="T15" fmla="*/ 6168 h 564"/>
                  <a:gd name="T16" fmla="+- 0 10816 10591"/>
                  <a:gd name="T17" fmla="*/ T16 w 963"/>
                  <a:gd name="T18" fmla="+- 0 6166 5710"/>
                  <a:gd name="T19" fmla="*/ 6166 h 564"/>
                </a:gdLst>
                <a:ahLst/>
                <a:cxnLst>
                  <a:cxn ang="0">
                    <a:pos x="T1" y="T3"/>
                  </a:cxn>
                  <a:cxn ang="0">
                    <a:pos x="T5" y="T7"/>
                  </a:cxn>
                  <a:cxn ang="0">
                    <a:pos x="T9" y="T11"/>
                  </a:cxn>
                  <a:cxn ang="0">
                    <a:pos x="T13" y="T15"/>
                  </a:cxn>
                  <a:cxn ang="0">
                    <a:pos x="T17" y="T19"/>
                  </a:cxn>
                </a:cxnLst>
                <a:rect l="0" t="0" r="r" b="b"/>
                <a:pathLst>
                  <a:path w="963" h="564">
                    <a:moveTo>
                      <a:pt x="225" y="456"/>
                    </a:moveTo>
                    <a:lnTo>
                      <a:pt x="165" y="456"/>
                    </a:lnTo>
                    <a:lnTo>
                      <a:pt x="170" y="458"/>
                    </a:lnTo>
                    <a:lnTo>
                      <a:pt x="223" y="458"/>
                    </a:lnTo>
                    <a:lnTo>
                      <a:pt x="225" y="45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0" name="Freeform 1819"/>
              <p:cNvSpPr>
                <a:spLocks/>
              </p:cNvSpPr>
              <p:nvPr/>
            </p:nvSpPr>
            <p:spPr bwMode="auto">
              <a:xfrm>
                <a:off x="10591" y="5710"/>
                <a:ext cx="963" cy="564"/>
              </a:xfrm>
              <a:custGeom>
                <a:avLst/>
                <a:gdLst>
                  <a:gd name="T0" fmla="+- 0 10616 10591"/>
                  <a:gd name="T1" fmla="*/ T0 w 963"/>
                  <a:gd name="T2" fmla="+- 0 6032 5710"/>
                  <a:gd name="T3" fmla="*/ 6032 h 564"/>
                  <a:gd name="T4" fmla="+- 0 10616 10591"/>
                  <a:gd name="T5" fmla="*/ T4 w 963"/>
                  <a:gd name="T6" fmla="+- 0 6033 5710"/>
                  <a:gd name="T7" fmla="*/ 6033 h 564"/>
                  <a:gd name="T8" fmla="+- 0 10617 10591"/>
                  <a:gd name="T9" fmla="*/ T8 w 963"/>
                  <a:gd name="T10" fmla="+- 0 6036 5710"/>
                  <a:gd name="T11" fmla="*/ 6036 h 564"/>
                  <a:gd name="T12" fmla="+- 0 10616 10591"/>
                  <a:gd name="T13" fmla="*/ T12 w 963"/>
                  <a:gd name="T14" fmla="+- 0 6032 5710"/>
                  <a:gd name="T15" fmla="*/ 6032 h 564"/>
                </a:gdLst>
                <a:ahLst/>
                <a:cxnLst>
                  <a:cxn ang="0">
                    <a:pos x="T1" y="T3"/>
                  </a:cxn>
                  <a:cxn ang="0">
                    <a:pos x="T5" y="T7"/>
                  </a:cxn>
                  <a:cxn ang="0">
                    <a:pos x="T9" y="T11"/>
                  </a:cxn>
                  <a:cxn ang="0">
                    <a:pos x="T13" y="T15"/>
                  </a:cxn>
                </a:cxnLst>
                <a:rect l="0" t="0" r="r" b="b"/>
                <a:pathLst>
                  <a:path w="963" h="564">
                    <a:moveTo>
                      <a:pt x="25" y="322"/>
                    </a:moveTo>
                    <a:lnTo>
                      <a:pt x="25" y="323"/>
                    </a:lnTo>
                    <a:lnTo>
                      <a:pt x="26" y="326"/>
                    </a:lnTo>
                    <a:lnTo>
                      <a:pt x="25" y="32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1" name="Freeform 1820"/>
              <p:cNvSpPr>
                <a:spLocks/>
              </p:cNvSpPr>
              <p:nvPr/>
            </p:nvSpPr>
            <p:spPr bwMode="auto">
              <a:xfrm>
                <a:off x="10591" y="5710"/>
                <a:ext cx="963" cy="564"/>
              </a:xfrm>
              <a:custGeom>
                <a:avLst/>
                <a:gdLst>
                  <a:gd name="T0" fmla="+- 0 10822 10591"/>
                  <a:gd name="T1" fmla="*/ T0 w 963"/>
                  <a:gd name="T2" fmla="+- 0 6032 5710"/>
                  <a:gd name="T3" fmla="*/ 6032 h 564"/>
                  <a:gd name="T4" fmla="+- 0 10616 10591"/>
                  <a:gd name="T5" fmla="*/ T4 w 963"/>
                  <a:gd name="T6" fmla="+- 0 6032 5710"/>
                  <a:gd name="T7" fmla="*/ 6032 h 564"/>
                  <a:gd name="T8" fmla="+- 0 10617 10591"/>
                  <a:gd name="T9" fmla="*/ T8 w 963"/>
                  <a:gd name="T10" fmla="+- 0 6036 5710"/>
                  <a:gd name="T11" fmla="*/ 6036 h 564"/>
                  <a:gd name="T12" fmla="+- 0 10822 10591"/>
                  <a:gd name="T13" fmla="*/ T12 w 963"/>
                  <a:gd name="T14" fmla="+- 0 6036 5710"/>
                  <a:gd name="T15" fmla="*/ 6036 h 564"/>
                  <a:gd name="T16" fmla="+- 0 10822 10591"/>
                  <a:gd name="T17" fmla="*/ T16 w 963"/>
                  <a:gd name="T18" fmla="+- 0 6032 5710"/>
                  <a:gd name="T19" fmla="*/ 6032 h 564"/>
                </a:gdLst>
                <a:ahLst/>
                <a:cxnLst>
                  <a:cxn ang="0">
                    <a:pos x="T1" y="T3"/>
                  </a:cxn>
                  <a:cxn ang="0">
                    <a:pos x="T5" y="T7"/>
                  </a:cxn>
                  <a:cxn ang="0">
                    <a:pos x="T9" y="T11"/>
                  </a:cxn>
                  <a:cxn ang="0">
                    <a:pos x="T13" y="T15"/>
                  </a:cxn>
                  <a:cxn ang="0">
                    <a:pos x="T17" y="T19"/>
                  </a:cxn>
                </a:cxnLst>
                <a:rect l="0" t="0" r="r" b="b"/>
                <a:pathLst>
                  <a:path w="963" h="564">
                    <a:moveTo>
                      <a:pt x="231" y="322"/>
                    </a:moveTo>
                    <a:lnTo>
                      <a:pt x="25" y="322"/>
                    </a:lnTo>
                    <a:lnTo>
                      <a:pt x="26" y="326"/>
                    </a:lnTo>
                    <a:lnTo>
                      <a:pt x="231" y="326"/>
                    </a:lnTo>
                    <a:lnTo>
                      <a:pt x="231" y="32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2" name="Freeform 1821"/>
              <p:cNvSpPr>
                <a:spLocks/>
              </p:cNvSpPr>
              <p:nvPr/>
            </p:nvSpPr>
            <p:spPr bwMode="auto">
              <a:xfrm>
                <a:off x="10591" y="5710"/>
                <a:ext cx="963" cy="564"/>
              </a:xfrm>
              <a:custGeom>
                <a:avLst/>
                <a:gdLst>
                  <a:gd name="T0" fmla="+- 0 10603 10591"/>
                  <a:gd name="T1" fmla="*/ T0 w 963"/>
                  <a:gd name="T2" fmla="+- 0 6002 5710"/>
                  <a:gd name="T3" fmla="*/ 6002 h 564"/>
                  <a:gd name="T4" fmla="+- 0 10598 10591"/>
                  <a:gd name="T5" fmla="*/ T4 w 963"/>
                  <a:gd name="T6" fmla="+- 0 6002 5710"/>
                  <a:gd name="T7" fmla="*/ 6002 h 564"/>
                  <a:gd name="T8" fmla="+- 0 10596 10591"/>
                  <a:gd name="T9" fmla="*/ T8 w 963"/>
                  <a:gd name="T10" fmla="+- 0 6004 5710"/>
                  <a:gd name="T11" fmla="*/ 6004 h 564"/>
                  <a:gd name="T12" fmla="+- 0 10595 10591"/>
                  <a:gd name="T13" fmla="*/ T12 w 963"/>
                  <a:gd name="T14" fmla="+- 0 6006 5710"/>
                  <a:gd name="T15" fmla="*/ 6006 h 564"/>
                  <a:gd name="T16" fmla="+- 0 10591 10591"/>
                  <a:gd name="T17" fmla="*/ T16 w 963"/>
                  <a:gd name="T18" fmla="+- 0 6014 5710"/>
                  <a:gd name="T19" fmla="*/ 6014 h 564"/>
                  <a:gd name="T20" fmla="+- 0 10606 10591"/>
                  <a:gd name="T21" fmla="*/ T20 w 963"/>
                  <a:gd name="T22" fmla="+- 0 6016 5710"/>
                  <a:gd name="T23" fmla="*/ 6016 h 564"/>
                  <a:gd name="T24" fmla="+- 0 10616 10591"/>
                  <a:gd name="T25" fmla="*/ T24 w 963"/>
                  <a:gd name="T26" fmla="+- 0 6033 5710"/>
                  <a:gd name="T27" fmla="*/ 6033 h 564"/>
                  <a:gd name="T28" fmla="+- 0 10616 10591"/>
                  <a:gd name="T29" fmla="*/ T28 w 963"/>
                  <a:gd name="T30" fmla="+- 0 6032 5710"/>
                  <a:gd name="T31" fmla="*/ 6032 h 564"/>
                  <a:gd name="T32" fmla="+- 0 10822 10591"/>
                  <a:gd name="T33" fmla="*/ T32 w 963"/>
                  <a:gd name="T34" fmla="+- 0 6032 5710"/>
                  <a:gd name="T35" fmla="*/ 6032 h 564"/>
                  <a:gd name="T36" fmla="+- 0 10822 10591"/>
                  <a:gd name="T37" fmla="*/ T36 w 963"/>
                  <a:gd name="T38" fmla="+- 0 6016 5710"/>
                  <a:gd name="T39" fmla="*/ 6016 h 564"/>
                  <a:gd name="T40" fmla="+- 0 10615 10591"/>
                  <a:gd name="T41" fmla="*/ T40 w 963"/>
                  <a:gd name="T42" fmla="+- 0 6016 5710"/>
                  <a:gd name="T43" fmla="*/ 6016 h 564"/>
                  <a:gd name="T44" fmla="+- 0 10610 10591"/>
                  <a:gd name="T45" fmla="*/ T44 w 963"/>
                  <a:gd name="T46" fmla="+- 0 6012 5710"/>
                  <a:gd name="T47" fmla="*/ 6012 h 564"/>
                  <a:gd name="T48" fmla="+- 0 10606 10591"/>
                  <a:gd name="T49" fmla="*/ T48 w 963"/>
                  <a:gd name="T50" fmla="+- 0 6006 5710"/>
                  <a:gd name="T51" fmla="*/ 6006 h 564"/>
                  <a:gd name="T52" fmla="+- 0 10603 10591"/>
                  <a:gd name="T53" fmla="*/ T52 w 963"/>
                  <a:gd name="T54" fmla="+- 0 6002 5710"/>
                  <a:gd name="T55" fmla="*/ 600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12" y="292"/>
                    </a:moveTo>
                    <a:lnTo>
                      <a:pt x="7" y="292"/>
                    </a:lnTo>
                    <a:lnTo>
                      <a:pt x="5" y="294"/>
                    </a:lnTo>
                    <a:lnTo>
                      <a:pt x="4" y="296"/>
                    </a:lnTo>
                    <a:lnTo>
                      <a:pt x="0" y="304"/>
                    </a:lnTo>
                    <a:lnTo>
                      <a:pt x="15" y="306"/>
                    </a:lnTo>
                    <a:lnTo>
                      <a:pt x="25" y="323"/>
                    </a:lnTo>
                    <a:lnTo>
                      <a:pt x="25" y="322"/>
                    </a:lnTo>
                    <a:lnTo>
                      <a:pt x="231" y="322"/>
                    </a:lnTo>
                    <a:lnTo>
                      <a:pt x="231" y="306"/>
                    </a:lnTo>
                    <a:lnTo>
                      <a:pt x="24" y="306"/>
                    </a:lnTo>
                    <a:lnTo>
                      <a:pt x="19" y="302"/>
                    </a:lnTo>
                    <a:lnTo>
                      <a:pt x="15" y="296"/>
                    </a:lnTo>
                    <a:lnTo>
                      <a:pt x="12" y="29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3" name="Freeform 1822"/>
              <p:cNvSpPr>
                <a:spLocks/>
              </p:cNvSpPr>
              <p:nvPr/>
            </p:nvSpPr>
            <p:spPr bwMode="auto">
              <a:xfrm>
                <a:off x="10591" y="5710"/>
                <a:ext cx="963" cy="564"/>
              </a:xfrm>
              <a:custGeom>
                <a:avLst/>
                <a:gdLst>
                  <a:gd name="T0" fmla="+- 0 10630 10591"/>
                  <a:gd name="T1" fmla="*/ T0 w 963"/>
                  <a:gd name="T2" fmla="+- 0 6010 5710"/>
                  <a:gd name="T3" fmla="*/ 6010 h 564"/>
                  <a:gd name="T4" fmla="+- 0 10623 10591"/>
                  <a:gd name="T5" fmla="*/ T4 w 963"/>
                  <a:gd name="T6" fmla="+- 0 6016 5710"/>
                  <a:gd name="T7" fmla="*/ 6016 h 564"/>
                  <a:gd name="T8" fmla="+- 0 10822 10591"/>
                  <a:gd name="T9" fmla="*/ T8 w 963"/>
                  <a:gd name="T10" fmla="+- 0 6016 5710"/>
                  <a:gd name="T11" fmla="*/ 6016 h 564"/>
                  <a:gd name="T12" fmla="+- 0 10822 10591"/>
                  <a:gd name="T13" fmla="*/ T12 w 963"/>
                  <a:gd name="T14" fmla="+- 0 6012 5710"/>
                  <a:gd name="T15" fmla="*/ 6012 h 564"/>
                  <a:gd name="T16" fmla="+- 0 10641 10591"/>
                  <a:gd name="T17" fmla="*/ T16 w 963"/>
                  <a:gd name="T18" fmla="+- 0 6012 5710"/>
                  <a:gd name="T19" fmla="*/ 6012 h 564"/>
                  <a:gd name="T20" fmla="+- 0 10630 10591"/>
                  <a:gd name="T21" fmla="*/ T20 w 963"/>
                  <a:gd name="T22" fmla="+- 0 6010 5710"/>
                  <a:gd name="T23" fmla="*/ 6010 h 564"/>
                </a:gdLst>
                <a:ahLst/>
                <a:cxnLst>
                  <a:cxn ang="0">
                    <a:pos x="T1" y="T3"/>
                  </a:cxn>
                  <a:cxn ang="0">
                    <a:pos x="T5" y="T7"/>
                  </a:cxn>
                  <a:cxn ang="0">
                    <a:pos x="T9" y="T11"/>
                  </a:cxn>
                  <a:cxn ang="0">
                    <a:pos x="T13" y="T15"/>
                  </a:cxn>
                  <a:cxn ang="0">
                    <a:pos x="T17" y="T19"/>
                  </a:cxn>
                  <a:cxn ang="0">
                    <a:pos x="T21" y="T23"/>
                  </a:cxn>
                </a:cxnLst>
                <a:rect l="0" t="0" r="r" b="b"/>
                <a:pathLst>
                  <a:path w="963" h="564">
                    <a:moveTo>
                      <a:pt x="39" y="300"/>
                    </a:moveTo>
                    <a:lnTo>
                      <a:pt x="32" y="306"/>
                    </a:lnTo>
                    <a:lnTo>
                      <a:pt x="231" y="306"/>
                    </a:lnTo>
                    <a:lnTo>
                      <a:pt x="231" y="302"/>
                    </a:lnTo>
                    <a:lnTo>
                      <a:pt x="50" y="302"/>
                    </a:lnTo>
                    <a:lnTo>
                      <a:pt x="39" y="30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4" name="Freeform 1823"/>
              <p:cNvSpPr>
                <a:spLocks/>
              </p:cNvSpPr>
              <p:nvPr/>
            </p:nvSpPr>
            <p:spPr bwMode="auto">
              <a:xfrm>
                <a:off x="10591" y="5710"/>
                <a:ext cx="963" cy="564"/>
              </a:xfrm>
              <a:custGeom>
                <a:avLst/>
                <a:gdLst>
                  <a:gd name="T0" fmla="+- 0 10854 10591"/>
                  <a:gd name="T1" fmla="*/ T0 w 963"/>
                  <a:gd name="T2" fmla="+- 0 5962 5710"/>
                  <a:gd name="T3" fmla="*/ 5962 h 564"/>
                  <a:gd name="T4" fmla="+- 0 10613 10591"/>
                  <a:gd name="T5" fmla="*/ T4 w 963"/>
                  <a:gd name="T6" fmla="+- 0 5962 5710"/>
                  <a:gd name="T7" fmla="*/ 5962 h 564"/>
                  <a:gd name="T8" fmla="+- 0 10619 10591"/>
                  <a:gd name="T9" fmla="*/ T8 w 963"/>
                  <a:gd name="T10" fmla="+- 0 5964 5710"/>
                  <a:gd name="T11" fmla="*/ 5964 h 564"/>
                  <a:gd name="T12" fmla="+- 0 10624 10591"/>
                  <a:gd name="T13" fmla="*/ T12 w 963"/>
                  <a:gd name="T14" fmla="+- 0 5968 5710"/>
                  <a:gd name="T15" fmla="*/ 5968 h 564"/>
                  <a:gd name="T16" fmla="+- 0 10624 10591"/>
                  <a:gd name="T17" fmla="*/ T16 w 963"/>
                  <a:gd name="T18" fmla="+- 0 5984 5710"/>
                  <a:gd name="T19" fmla="*/ 5984 h 564"/>
                  <a:gd name="T20" fmla="+- 0 10630 10591"/>
                  <a:gd name="T21" fmla="*/ T20 w 963"/>
                  <a:gd name="T22" fmla="+- 0 5988 5710"/>
                  <a:gd name="T23" fmla="*/ 5988 h 564"/>
                  <a:gd name="T24" fmla="+- 0 10641 10591"/>
                  <a:gd name="T25" fmla="*/ T24 w 963"/>
                  <a:gd name="T26" fmla="+- 0 6012 5710"/>
                  <a:gd name="T27" fmla="*/ 6012 h 564"/>
                  <a:gd name="T28" fmla="+- 0 10822 10591"/>
                  <a:gd name="T29" fmla="*/ T28 w 963"/>
                  <a:gd name="T30" fmla="+- 0 6012 5710"/>
                  <a:gd name="T31" fmla="*/ 6012 h 564"/>
                  <a:gd name="T32" fmla="+- 0 10822 10591"/>
                  <a:gd name="T33" fmla="*/ T32 w 963"/>
                  <a:gd name="T34" fmla="+- 0 5970 5710"/>
                  <a:gd name="T35" fmla="*/ 5970 h 564"/>
                  <a:gd name="T36" fmla="+- 0 10855 10591"/>
                  <a:gd name="T37" fmla="*/ T36 w 963"/>
                  <a:gd name="T38" fmla="+- 0 5970 5710"/>
                  <a:gd name="T39" fmla="*/ 5970 h 564"/>
                  <a:gd name="T40" fmla="+- 0 10854 10591"/>
                  <a:gd name="T41" fmla="*/ T40 w 963"/>
                  <a:gd name="T42" fmla="+- 0 5962 5710"/>
                  <a:gd name="T43" fmla="*/ 596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263" y="252"/>
                    </a:moveTo>
                    <a:lnTo>
                      <a:pt x="22" y="252"/>
                    </a:lnTo>
                    <a:lnTo>
                      <a:pt x="28" y="254"/>
                    </a:lnTo>
                    <a:lnTo>
                      <a:pt x="33" y="258"/>
                    </a:lnTo>
                    <a:lnTo>
                      <a:pt x="33" y="274"/>
                    </a:lnTo>
                    <a:lnTo>
                      <a:pt x="39" y="278"/>
                    </a:lnTo>
                    <a:lnTo>
                      <a:pt x="50" y="302"/>
                    </a:lnTo>
                    <a:lnTo>
                      <a:pt x="231" y="302"/>
                    </a:lnTo>
                    <a:lnTo>
                      <a:pt x="231" y="260"/>
                    </a:lnTo>
                    <a:lnTo>
                      <a:pt x="264" y="260"/>
                    </a:lnTo>
                    <a:lnTo>
                      <a:pt x="263" y="2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5" name="Freeform 1824"/>
              <p:cNvSpPr>
                <a:spLocks/>
              </p:cNvSpPr>
              <p:nvPr/>
            </p:nvSpPr>
            <p:spPr bwMode="auto">
              <a:xfrm>
                <a:off x="10591" y="5710"/>
                <a:ext cx="963" cy="564"/>
              </a:xfrm>
              <a:custGeom>
                <a:avLst/>
                <a:gdLst>
                  <a:gd name="T0" fmla="+- 0 11494 10591"/>
                  <a:gd name="T1" fmla="*/ T0 w 963"/>
                  <a:gd name="T2" fmla="+- 0 5972 5710"/>
                  <a:gd name="T3" fmla="*/ 5972 h 564"/>
                  <a:gd name="T4" fmla="+- 0 11505 10591"/>
                  <a:gd name="T5" fmla="*/ T4 w 963"/>
                  <a:gd name="T6" fmla="+- 0 5976 5710"/>
                  <a:gd name="T7" fmla="*/ 5976 h 564"/>
                  <a:gd name="T8" fmla="+- 0 11505 10591"/>
                  <a:gd name="T9" fmla="*/ T8 w 963"/>
                  <a:gd name="T10" fmla="+- 0 5973 5710"/>
                  <a:gd name="T11" fmla="*/ 5973 h 564"/>
                  <a:gd name="T12" fmla="+- 0 11494 10591"/>
                  <a:gd name="T13" fmla="*/ T12 w 963"/>
                  <a:gd name="T14" fmla="+- 0 5972 5710"/>
                  <a:gd name="T15" fmla="*/ 5972 h 564"/>
                </a:gdLst>
                <a:ahLst/>
                <a:cxnLst>
                  <a:cxn ang="0">
                    <a:pos x="T1" y="T3"/>
                  </a:cxn>
                  <a:cxn ang="0">
                    <a:pos x="T5" y="T7"/>
                  </a:cxn>
                  <a:cxn ang="0">
                    <a:pos x="T9" y="T11"/>
                  </a:cxn>
                  <a:cxn ang="0">
                    <a:pos x="T13" y="T15"/>
                  </a:cxn>
                </a:cxnLst>
                <a:rect l="0" t="0" r="r" b="b"/>
                <a:pathLst>
                  <a:path w="963" h="564">
                    <a:moveTo>
                      <a:pt x="903" y="262"/>
                    </a:moveTo>
                    <a:lnTo>
                      <a:pt x="914" y="266"/>
                    </a:lnTo>
                    <a:lnTo>
                      <a:pt x="914" y="263"/>
                    </a:lnTo>
                    <a:lnTo>
                      <a:pt x="903" y="2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6" name="Freeform 1825"/>
              <p:cNvSpPr>
                <a:spLocks/>
              </p:cNvSpPr>
              <p:nvPr/>
            </p:nvSpPr>
            <p:spPr bwMode="auto">
              <a:xfrm>
                <a:off x="10591" y="5710"/>
                <a:ext cx="963" cy="564"/>
              </a:xfrm>
              <a:custGeom>
                <a:avLst/>
                <a:gdLst>
                  <a:gd name="T0" fmla="+- 0 11505 10591"/>
                  <a:gd name="T1" fmla="*/ T0 w 963"/>
                  <a:gd name="T2" fmla="+- 0 5973 5710"/>
                  <a:gd name="T3" fmla="*/ 5973 h 564"/>
                  <a:gd name="T4" fmla="+- 0 11505 10591"/>
                  <a:gd name="T5" fmla="*/ T4 w 963"/>
                  <a:gd name="T6" fmla="+- 0 5976 5710"/>
                  <a:gd name="T7" fmla="*/ 5976 h 564"/>
                  <a:gd name="T8" fmla="+- 0 11531 10591"/>
                  <a:gd name="T9" fmla="*/ T8 w 963"/>
                  <a:gd name="T10" fmla="+- 0 5976 5710"/>
                  <a:gd name="T11" fmla="*/ 5976 h 564"/>
                  <a:gd name="T12" fmla="+- 0 11505 10591"/>
                  <a:gd name="T13" fmla="*/ T12 w 963"/>
                  <a:gd name="T14" fmla="+- 0 5973 5710"/>
                  <a:gd name="T15" fmla="*/ 5973 h 564"/>
                </a:gdLst>
                <a:ahLst/>
                <a:cxnLst>
                  <a:cxn ang="0">
                    <a:pos x="T1" y="T3"/>
                  </a:cxn>
                  <a:cxn ang="0">
                    <a:pos x="T5" y="T7"/>
                  </a:cxn>
                  <a:cxn ang="0">
                    <a:pos x="T9" y="T11"/>
                  </a:cxn>
                  <a:cxn ang="0">
                    <a:pos x="T13" y="T15"/>
                  </a:cxn>
                </a:cxnLst>
                <a:rect l="0" t="0" r="r" b="b"/>
                <a:pathLst>
                  <a:path w="963" h="564">
                    <a:moveTo>
                      <a:pt x="914" y="263"/>
                    </a:moveTo>
                    <a:lnTo>
                      <a:pt x="914" y="266"/>
                    </a:lnTo>
                    <a:lnTo>
                      <a:pt x="940" y="266"/>
                    </a:lnTo>
                    <a:lnTo>
                      <a:pt x="914" y="2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7" name="Freeform 1826"/>
              <p:cNvSpPr>
                <a:spLocks/>
              </p:cNvSpPr>
              <p:nvPr/>
            </p:nvSpPr>
            <p:spPr bwMode="auto">
              <a:xfrm>
                <a:off x="10591" y="5710"/>
                <a:ext cx="963" cy="564"/>
              </a:xfrm>
              <a:custGeom>
                <a:avLst/>
                <a:gdLst>
                  <a:gd name="T0" fmla="+- 0 11504 10591"/>
                  <a:gd name="T1" fmla="*/ T0 w 963"/>
                  <a:gd name="T2" fmla="+- 0 5972 5710"/>
                  <a:gd name="T3" fmla="*/ 5972 h 564"/>
                  <a:gd name="T4" fmla="+- 0 11494 10591"/>
                  <a:gd name="T5" fmla="*/ T4 w 963"/>
                  <a:gd name="T6" fmla="+- 0 5972 5710"/>
                  <a:gd name="T7" fmla="*/ 5972 h 564"/>
                  <a:gd name="T8" fmla="+- 0 11505 10591"/>
                  <a:gd name="T9" fmla="*/ T8 w 963"/>
                  <a:gd name="T10" fmla="+- 0 5973 5710"/>
                  <a:gd name="T11" fmla="*/ 5973 h 564"/>
                  <a:gd name="T12" fmla="+- 0 11504 10591"/>
                  <a:gd name="T13" fmla="*/ T12 w 963"/>
                  <a:gd name="T14" fmla="+- 0 5972 5710"/>
                  <a:gd name="T15" fmla="*/ 5972 h 564"/>
                </a:gdLst>
                <a:ahLst/>
                <a:cxnLst>
                  <a:cxn ang="0">
                    <a:pos x="T1" y="T3"/>
                  </a:cxn>
                  <a:cxn ang="0">
                    <a:pos x="T5" y="T7"/>
                  </a:cxn>
                  <a:cxn ang="0">
                    <a:pos x="T9" y="T11"/>
                  </a:cxn>
                  <a:cxn ang="0">
                    <a:pos x="T13" y="T15"/>
                  </a:cxn>
                </a:cxnLst>
                <a:rect l="0" t="0" r="r" b="b"/>
                <a:pathLst>
                  <a:path w="963" h="564">
                    <a:moveTo>
                      <a:pt x="913" y="262"/>
                    </a:moveTo>
                    <a:lnTo>
                      <a:pt x="903" y="262"/>
                    </a:lnTo>
                    <a:lnTo>
                      <a:pt x="914" y="263"/>
                    </a:lnTo>
                    <a:lnTo>
                      <a:pt x="913" y="2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8" name="Freeform 1827"/>
              <p:cNvSpPr>
                <a:spLocks/>
              </p:cNvSpPr>
              <p:nvPr/>
            </p:nvSpPr>
            <p:spPr bwMode="auto">
              <a:xfrm>
                <a:off x="10591" y="5710"/>
                <a:ext cx="963" cy="564"/>
              </a:xfrm>
              <a:custGeom>
                <a:avLst/>
                <a:gdLst>
                  <a:gd name="T0" fmla="+- 0 10625 10591"/>
                  <a:gd name="T1" fmla="*/ T0 w 963"/>
                  <a:gd name="T2" fmla="+- 0 5952 5710"/>
                  <a:gd name="T3" fmla="*/ 5952 h 564"/>
                  <a:gd name="T4" fmla="+- 0 10610 10591"/>
                  <a:gd name="T5" fmla="*/ T4 w 963"/>
                  <a:gd name="T6" fmla="+- 0 5964 5710"/>
                  <a:gd name="T7" fmla="*/ 5964 h 564"/>
                  <a:gd name="T8" fmla="+- 0 10613 10591"/>
                  <a:gd name="T9" fmla="*/ T8 w 963"/>
                  <a:gd name="T10" fmla="+- 0 5962 5710"/>
                  <a:gd name="T11" fmla="*/ 5962 h 564"/>
                  <a:gd name="T12" fmla="+- 0 10854 10591"/>
                  <a:gd name="T13" fmla="*/ T12 w 963"/>
                  <a:gd name="T14" fmla="+- 0 5962 5710"/>
                  <a:gd name="T15" fmla="*/ 5962 h 564"/>
                  <a:gd name="T16" fmla="+- 0 10854 10591"/>
                  <a:gd name="T17" fmla="*/ T16 w 963"/>
                  <a:gd name="T18" fmla="+- 0 5956 5710"/>
                  <a:gd name="T19" fmla="*/ 5956 h 564"/>
                  <a:gd name="T20" fmla="+- 0 10624 10591"/>
                  <a:gd name="T21" fmla="*/ T20 w 963"/>
                  <a:gd name="T22" fmla="+- 0 5956 5710"/>
                  <a:gd name="T23" fmla="*/ 5956 h 564"/>
                  <a:gd name="T24" fmla="+- 0 10625 10591"/>
                  <a:gd name="T25" fmla="*/ T24 w 963"/>
                  <a:gd name="T26" fmla="+- 0 5952 5710"/>
                  <a:gd name="T27" fmla="*/ 5952 h 564"/>
                </a:gdLst>
                <a:ahLst/>
                <a:cxnLst>
                  <a:cxn ang="0">
                    <a:pos x="T1" y="T3"/>
                  </a:cxn>
                  <a:cxn ang="0">
                    <a:pos x="T5" y="T7"/>
                  </a:cxn>
                  <a:cxn ang="0">
                    <a:pos x="T9" y="T11"/>
                  </a:cxn>
                  <a:cxn ang="0">
                    <a:pos x="T13" y="T15"/>
                  </a:cxn>
                  <a:cxn ang="0">
                    <a:pos x="T17" y="T19"/>
                  </a:cxn>
                  <a:cxn ang="0">
                    <a:pos x="T21" y="T23"/>
                  </a:cxn>
                  <a:cxn ang="0">
                    <a:pos x="T25" y="T27"/>
                  </a:cxn>
                </a:cxnLst>
                <a:rect l="0" t="0" r="r" b="b"/>
                <a:pathLst>
                  <a:path w="963" h="564">
                    <a:moveTo>
                      <a:pt x="34" y="242"/>
                    </a:moveTo>
                    <a:lnTo>
                      <a:pt x="19" y="254"/>
                    </a:lnTo>
                    <a:lnTo>
                      <a:pt x="22" y="252"/>
                    </a:lnTo>
                    <a:lnTo>
                      <a:pt x="263" y="252"/>
                    </a:lnTo>
                    <a:lnTo>
                      <a:pt x="263" y="246"/>
                    </a:lnTo>
                    <a:lnTo>
                      <a:pt x="33" y="246"/>
                    </a:lnTo>
                    <a:lnTo>
                      <a:pt x="34" y="2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9" name="Freeform 1828"/>
              <p:cNvSpPr>
                <a:spLocks/>
              </p:cNvSpPr>
              <p:nvPr/>
            </p:nvSpPr>
            <p:spPr bwMode="auto">
              <a:xfrm>
                <a:off x="10591" y="5710"/>
                <a:ext cx="963" cy="564"/>
              </a:xfrm>
              <a:custGeom>
                <a:avLst/>
                <a:gdLst>
                  <a:gd name="T0" fmla="+- 0 10628 10591"/>
                  <a:gd name="T1" fmla="*/ T0 w 963"/>
                  <a:gd name="T2" fmla="+- 0 5950 5710"/>
                  <a:gd name="T3" fmla="*/ 5950 h 564"/>
                  <a:gd name="T4" fmla="+- 0 10625 10591"/>
                  <a:gd name="T5" fmla="*/ T4 w 963"/>
                  <a:gd name="T6" fmla="+- 0 5952 5710"/>
                  <a:gd name="T7" fmla="*/ 5952 h 564"/>
                  <a:gd name="T8" fmla="+- 0 10624 10591"/>
                  <a:gd name="T9" fmla="*/ T8 w 963"/>
                  <a:gd name="T10" fmla="+- 0 5956 5710"/>
                  <a:gd name="T11" fmla="*/ 5956 h 564"/>
                  <a:gd name="T12" fmla="+- 0 10628 10591"/>
                  <a:gd name="T13" fmla="*/ T12 w 963"/>
                  <a:gd name="T14" fmla="+- 0 5950 5710"/>
                  <a:gd name="T15" fmla="*/ 5950 h 564"/>
                </a:gdLst>
                <a:ahLst/>
                <a:cxnLst>
                  <a:cxn ang="0">
                    <a:pos x="T1" y="T3"/>
                  </a:cxn>
                  <a:cxn ang="0">
                    <a:pos x="T5" y="T7"/>
                  </a:cxn>
                  <a:cxn ang="0">
                    <a:pos x="T9" y="T11"/>
                  </a:cxn>
                  <a:cxn ang="0">
                    <a:pos x="T13" y="T15"/>
                  </a:cxn>
                </a:cxnLst>
                <a:rect l="0" t="0" r="r" b="b"/>
                <a:pathLst>
                  <a:path w="963" h="564">
                    <a:moveTo>
                      <a:pt x="37" y="240"/>
                    </a:moveTo>
                    <a:lnTo>
                      <a:pt x="34" y="242"/>
                    </a:lnTo>
                    <a:lnTo>
                      <a:pt x="33" y="246"/>
                    </a:lnTo>
                    <a:lnTo>
                      <a:pt x="37" y="2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0" name="Freeform 1829"/>
              <p:cNvSpPr>
                <a:spLocks/>
              </p:cNvSpPr>
              <p:nvPr/>
            </p:nvSpPr>
            <p:spPr bwMode="auto">
              <a:xfrm>
                <a:off x="10591" y="5710"/>
                <a:ext cx="963" cy="564"/>
              </a:xfrm>
              <a:custGeom>
                <a:avLst/>
                <a:gdLst>
                  <a:gd name="T0" fmla="+- 0 10853 10591"/>
                  <a:gd name="T1" fmla="*/ T0 w 963"/>
                  <a:gd name="T2" fmla="+- 0 5950 5710"/>
                  <a:gd name="T3" fmla="*/ 5950 h 564"/>
                  <a:gd name="T4" fmla="+- 0 10628 10591"/>
                  <a:gd name="T5" fmla="*/ T4 w 963"/>
                  <a:gd name="T6" fmla="+- 0 5950 5710"/>
                  <a:gd name="T7" fmla="*/ 5950 h 564"/>
                  <a:gd name="T8" fmla="+- 0 10624 10591"/>
                  <a:gd name="T9" fmla="*/ T8 w 963"/>
                  <a:gd name="T10" fmla="+- 0 5956 5710"/>
                  <a:gd name="T11" fmla="*/ 5956 h 564"/>
                  <a:gd name="T12" fmla="+- 0 10854 10591"/>
                  <a:gd name="T13" fmla="*/ T12 w 963"/>
                  <a:gd name="T14" fmla="+- 0 5956 5710"/>
                  <a:gd name="T15" fmla="*/ 5956 h 564"/>
                  <a:gd name="T16" fmla="+- 0 10853 10591"/>
                  <a:gd name="T17" fmla="*/ T16 w 963"/>
                  <a:gd name="T18" fmla="+- 0 5950 5710"/>
                  <a:gd name="T19" fmla="*/ 5950 h 564"/>
                </a:gdLst>
                <a:ahLst/>
                <a:cxnLst>
                  <a:cxn ang="0">
                    <a:pos x="T1" y="T3"/>
                  </a:cxn>
                  <a:cxn ang="0">
                    <a:pos x="T5" y="T7"/>
                  </a:cxn>
                  <a:cxn ang="0">
                    <a:pos x="T9" y="T11"/>
                  </a:cxn>
                  <a:cxn ang="0">
                    <a:pos x="T13" y="T15"/>
                  </a:cxn>
                  <a:cxn ang="0">
                    <a:pos x="T17" y="T19"/>
                  </a:cxn>
                </a:cxnLst>
                <a:rect l="0" t="0" r="r" b="b"/>
                <a:pathLst>
                  <a:path w="963" h="564">
                    <a:moveTo>
                      <a:pt x="262" y="240"/>
                    </a:moveTo>
                    <a:lnTo>
                      <a:pt x="37" y="240"/>
                    </a:lnTo>
                    <a:lnTo>
                      <a:pt x="33" y="246"/>
                    </a:lnTo>
                    <a:lnTo>
                      <a:pt x="263" y="246"/>
                    </a:lnTo>
                    <a:lnTo>
                      <a:pt x="262" y="2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1" name="Freeform 1830"/>
              <p:cNvSpPr>
                <a:spLocks/>
              </p:cNvSpPr>
              <p:nvPr/>
            </p:nvSpPr>
            <p:spPr bwMode="auto">
              <a:xfrm>
                <a:off x="10591" y="5710"/>
                <a:ext cx="963" cy="564"/>
              </a:xfrm>
              <a:custGeom>
                <a:avLst/>
                <a:gdLst>
                  <a:gd name="T0" fmla="+- 0 10704 10591"/>
                  <a:gd name="T1" fmla="*/ T0 w 963"/>
                  <a:gd name="T2" fmla="+- 0 5906 5710"/>
                  <a:gd name="T3" fmla="*/ 5906 h 564"/>
                  <a:gd name="T4" fmla="+- 0 10694 10591"/>
                  <a:gd name="T5" fmla="*/ T4 w 963"/>
                  <a:gd name="T6" fmla="+- 0 5906 5710"/>
                  <a:gd name="T7" fmla="*/ 5906 h 564"/>
                  <a:gd name="T8" fmla="+- 0 10675 10591"/>
                  <a:gd name="T9" fmla="*/ T8 w 963"/>
                  <a:gd name="T10" fmla="+- 0 5912 5710"/>
                  <a:gd name="T11" fmla="*/ 5912 h 564"/>
                  <a:gd name="T12" fmla="+- 0 10678 10591"/>
                  <a:gd name="T13" fmla="*/ T12 w 963"/>
                  <a:gd name="T14" fmla="+- 0 5916 5710"/>
                  <a:gd name="T15" fmla="*/ 5916 h 564"/>
                  <a:gd name="T16" fmla="+- 0 10656 10591"/>
                  <a:gd name="T17" fmla="*/ T16 w 963"/>
                  <a:gd name="T18" fmla="+- 0 5928 5710"/>
                  <a:gd name="T19" fmla="*/ 5928 h 564"/>
                  <a:gd name="T20" fmla="+- 0 10649 10591"/>
                  <a:gd name="T21" fmla="*/ T20 w 963"/>
                  <a:gd name="T22" fmla="+- 0 5930 5710"/>
                  <a:gd name="T23" fmla="*/ 5930 h 564"/>
                  <a:gd name="T24" fmla="+- 0 10636 10591"/>
                  <a:gd name="T25" fmla="*/ T24 w 963"/>
                  <a:gd name="T26" fmla="+- 0 5930 5710"/>
                  <a:gd name="T27" fmla="*/ 5930 h 564"/>
                  <a:gd name="T28" fmla="+- 0 10623 10591"/>
                  <a:gd name="T29" fmla="*/ T28 w 963"/>
                  <a:gd name="T30" fmla="+- 0 5932 5710"/>
                  <a:gd name="T31" fmla="*/ 5932 h 564"/>
                  <a:gd name="T32" fmla="+- 0 10628 10591"/>
                  <a:gd name="T33" fmla="*/ T32 w 963"/>
                  <a:gd name="T34" fmla="+- 0 5934 5710"/>
                  <a:gd name="T35" fmla="*/ 5934 h 564"/>
                  <a:gd name="T36" fmla="+- 0 10625 10591"/>
                  <a:gd name="T37" fmla="*/ T36 w 963"/>
                  <a:gd name="T38" fmla="+- 0 5952 5710"/>
                  <a:gd name="T39" fmla="*/ 5952 h 564"/>
                  <a:gd name="T40" fmla="+- 0 10628 10591"/>
                  <a:gd name="T41" fmla="*/ T40 w 963"/>
                  <a:gd name="T42" fmla="+- 0 5950 5710"/>
                  <a:gd name="T43" fmla="*/ 5950 h 564"/>
                  <a:gd name="T44" fmla="+- 0 10853 10591"/>
                  <a:gd name="T45" fmla="*/ T44 w 963"/>
                  <a:gd name="T46" fmla="+- 0 5950 5710"/>
                  <a:gd name="T47" fmla="*/ 5950 h 564"/>
                  <a:gd name="T48" fmla="+- 0 10853 10591"/>
                  <a:gd name="T49" fmla="*/ T48 w 963"/>
                  <a:gd name="T50" fmla="+- 0 5928 5710"/>
                  <a:gd name="T51" fmla="*/ 5928 h 564"/>
                  <a:gd name="T52" fmla="+- 0 10854 10591"/>
                  <a:gd name="T53" fmla="*/ T52 w 963"/>
                  <a:gd name="T54" fmla="+- 0 5922 5710"/>
                  <a:gd name="T55" fmla="*/ 5922 h 564"/>
                  <a:gd name="T56" fmla="+- 0 10859 10591"/>
                  <a:gd name="T57" fmla="*/ T56 w 963"/>
                  <a:gd name="T58" fmla="+- 0 5920 5710"/>
                  <a:gd name="T59" fmla="*/ 5920 h 564"/>
                  <a:gd name="T60" fmla="+- 0 10859 10591"/>
                  <a:gd name="T61" fmla="*/ T60 w 963"/>
                  <a:gd name="T62" fmla="+- 0 5910 5710"/>
                  <a:gd name="T63" fmla="*/ 5910 h 564"/>
                  <a:gd name="T64" fmla="+- 0 10717 10591"/>
                  <a:gd name="T65" fmla="*/ T64 w 963"/>
                  <a:gd name="T66" fmla="+- 0 5910 5710"/>
                  <a:gd name="T67" fmla="*/ 5910 h 564"/>
                  <a:gd name="T68" fmla="+- 0 10710 10591"/>
                  <a:gd name="T69" fmla="*/ T68 w 963"/>
                  <a:gd name="T70" fmla="+- 0 5908 5710"/>
                  <a:gd name="T71" fmla="*/ 5908 h 564"/>
                  <a:gd name="T72" fmla="+- 0 10704 10591"/>
                  <a:gd name="T73" fmla="*/ T72 w 963"/>
                  <a:gd name="T74" fmla="+- 0 5906 5710"/>
                  <a:gd name="T75" fmla="*/ 590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63" h="564">
                    <a:moveTo>
                      <a:pt x="113" y="196"/>
                    </a:moveTo>
                    <a:lnTo>
                      <a:pt x="103" y="196"/>
                    </a:lnTo>
                    <a:lnTo>
                      <a:pt x="84" y="202"/>
                    </a:lnTo>
                    <a:lnTo>
                      <a:pt x="87" y="206"/>
                    </a:lnTo>
                    <a:lnTo>
                      <a:pt x="65" y="218"/>
                    </a:lnTo>
                    <a:lnTo>
                      <a:pt x="58" y="220"/>
                    </a:lnTo>
                    <a:lnTo>
                      <a:pt x="45" y="220"/>
                    </a:lnTo>
                    <a:lnTo>
                      <a:pt x="32" y="222"/>
                    </a:lnTo>
                    <a:lnTo>
                      <a:pt x="37" y="224"/>
                    </a:lnTo>
                    <a:lnTo>
                      <a:pt x="34" y="242"/>
                    </a:lnTo>
                    <a:lnTo>
                      <a:pt x="37" y="240"/>
                    </a:lnTo>
                    <a:lnTo>
                      <a:pt x="262" y="240"/>
                    </a:lnTo>
                    <a:lnTo>
                      <a:pt x="262" y="218"/>
                    </a:lnTo>
                    <a:lnTo>
                      <a:pt x="263" y="212"/>
                    </a:lnTo>
                    <a:lnTo>
                      <a:pt x="268" y="210"/>
                    </a:lnTo>
                    <a:lnTo>
                      <a:pt x="268" y="200"/>
                    </a:lnTo>
                    <a:lnTo>
                      <a:pt x="126" y="200"/>
                    </a:lnTo>
                    <a:lnTo>
                      <a:pt x="119" y="198"/>
                    </a:lnTo>
                    <a:lnTo>
                      <a:pt x="113" y="19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2" name="Freeform 1831"/>
              <p:cNvSpPr>
                <a:spLocks/>
              </p:cNvSpPr>
              <p:nvPr/>
            </p:nvSpPr>
            <p:spPr bwMode="auto">
              <a:xfrm>
                <a:off x="10591" y="5710"/>
                <a:ext cx="963" cy="564"/>
              </a:xfrm>
              <a:custGeom>
                <a:avLst/>
                <a:gdLst>
                  <a:gd name="T0" fmla="+- 0 10852 10591"/>
                  <a:gd name="T1" fmla="*/ T0 w 963"/>
                  <a:gd name="T2" fmla="+- 0 5824 5710"/>
                  <a:gd name="T3" fmla="*/ 5824 h 564"/>
                  <a:gd name="T4" fmla="+- 0 10808 10591"/>
                  <a:gd name="T5" fmla="*/ T4 w 963"/>
                  <a:gd name="T6" fmla="+- 0 5880 5710"/>
                  <a:gd name="T7" fmla="*/ 5880 h 564"/>
                  <a:gd name="T8" fmla="+- 0 10749 10591"/>
                  <a:gd name="T9" fmla="*/ T8 w 963"/>
                  <a:gd name="T10" fmla="+- 0 5900 5710"/>
                  <a:gd name="T11" fmla="*/ 5900 h 564"/>
                  <a:gd name="T12" fmla="+- 0 10726 10591"/>
                  <a:gd name="T13" fmla="*/ T12 w 963"/>
                  <a:gd name="T14" fmla="+- 0 5908 5710"/>
                  <a:gd name="T15" fmla="*/ 5908 h 564"/>
                  <a:gd name="T16" fmla="+- 0 10723 10591"/>
                  <a:gd name="T17" fmla="*/ T16 w 963"/>
                  <a:gd name="T18" fmla="+- 0 5910 5710"/>
                  <a:gd name="T19" fmla="*/ 5910 h 564"/>
                  <a:gd name="T20" fmla="+- 0 10859 10591"/>
                  <a:gd name="T21" fmla="*/ T20 w 963"/>
                  <a:gd name="T22" fmla="+- 0 5910 5710"/>
                  <a:gd name="T23" fmla="*/ 5910 h 564"/>
                  <a:gd name="T24" fmla="+- 0 10859 10591"/>
                  <a:gd name="T25" fmla="*/ T24 w 963"/>
                  <a:gd name="T26" fmla="+- 0 5892 5710"/>
                  <a:gd name="T27" fmla="*/ 5892 h 564"/>
                  <a:gd name="T28" fmla="+- 0 10859 10591"/>
                  <a:gd name="T29" fmla="*/ T28 w 963"/>
                  <a:gd name="T30" fmla="+- 0 5882 5710"/>
                  <a:gd name="T31" fmla="*/ 5882 h 564"/>
                  <a:gd name="T32" fmla="+- 0 10860 10591"/>
                  <a:gd name="T33" fmla="*/ T32 w 963"/>
                  <a:gd name="T34" fmla="+- 0 5876 5710"/>
                  <a:gd name="T35" fmla="*/ 5876 h 564"/>
                  <a:gd name="T36" fmla="+- 0 10860 10591"/>
                  <a:gd name="T37" fmla="*/ T36 w 963"/>
                  <a:gd name="T38" fmla="+- 0 5872 5710"/>
                  <a:gd name="T39" fmla="*/ 5872 h 564"/>
                  <a:gd name="T40" fmla="+- 0 10861 10591"/>
                  <a:gd name="T41" fmla="*/ T40 w 963"/>
                  <a:gd name="T42" fmla="+- 0 5866 5710"/>
                  <a:gd name="T43" fmla="*/ 5866 h 564"/>
                  <a:gd name="T44" fmla="+- 0 10861 10591"/>
                  <a:gd name="T45" fmla="*/ T44 w 963"/>
                  <a:gd name="T46" fmla="+- 0 5866 5710"/>
                  <a:gd name="T47" fmla="*/ 5866 h 564"/>
                  <a:gd name="T48" fmla="+- 0 10862 10591"/>
                  <a:gd name="T49" fmla="*/ T48 w 963"/>
                  <a:gd name="T50" fmla="+- 0 5864 5710"/>
                  <a:gd name="T51" fmla="*/ 5864 h 564"/>
                  <a:gd name="T52" fmla="+- 0 10863 10591"/>
                  <a:gd name="T53" fmla="*/ T52 w 963"/>
                  <a:gd name="T54" fmla="+- 0 5860 5710"/>
                  <a:gd name="T55" fmla="*/ 5860 h 564"/>
                  <a:gd name="T56" fmla="+- 0 10864 10591"/>
                  <a:gd name="T57" fmla="*/ T56 w 963"/>
                  <a:gd name="T58" fmla="+- 0 5858 5710"/>
                  <a:gd name="T59" fmla="*/ 5858 h 564"/>
                  <a:gd name="T60" fmla="+- 0 10867 10591"/>
                  <a:gd name="T61" fmla="*/ T60 w 963"/>
                  <a:gd name="T62" fmla="+- 0 5858 5710"/>
                  <a:gd name="T63" fmla="*/ 5858 h 564"/>
                  <a:gd name="T64" fmla="+- 0 10870 10591"/>
                  <a:gd name="T65" fmla="*/ T64 w 963"/>
                  <a:gd name="T66" fmla="+- 0 5856 5710"/>
                  <a:gd name="T67" fmla="*/ 5856 h 564"/>
                  <a:gd name="T68" fmla="+- 0 10876 10591"/>
                  <a:gd name="T69" fmla="*/ T68 w 963"/>
                  <a:gd name="T70" fmla="+- 0 5856 5710"/>
                  <a:gd name="T71" fmla="*/ 5856 h 564"/>
                  <a:gd name="T72" fmla="+- 0 10878 10591"/>
                  <a:gd name="T73" fmla="*/ T72 w 963"/>
                  <a:gd name="T74" fmla="+- 0 5854 5710"/>
                  <a:gd name="T75" fmla="*/ 5854 h 564"/>
                  <a:gd name="T76" fmla="+- 0 10886 10591"/>
                  <a:gd name="T77" fmla="*/ T76 w 963"/>
                  <a:gd name="T78" fmla="+- 0 5854 5710"/>
                  <a:gd name="T79" fmla="*/ 5854 h 564"/>
                  <a:gd name="T80" fmla="+- 0 10891 10591"/>
                  <a:gd name="T81" fmla="*/ T80 w 963"/>
                  <a:gd name="T82" fmla="+- 0 5852 5710"/>
                  <a:gd name="T83" fmla="*/ 5852 h 564"/>
                  <a:gd name="T84" fmla="+- 0 10903 10591"/>
                  <a:gd name="T85" fmla="*/ T84 w 963"/>
                  <a:gd name="T86" fmla="+- 0 5852 5710"/>
                  <a:gd name="T87" fmla="*/ 5852 h 564"/>
                  <a:gd name="T88" fmla="+- 0 10912 10591"/>
                  <a:gd name="T89" fmla="*/ T88 w 963"/>
                  <a:gd name="T90" fmla="+- 0 5850 5710"/>
                  <a:gd name="T91" fmla="*/ 5850 h 564"/>
                  <a:gd name="T92" fmla="+- 0 10919 10591"/>
                  <a:gd name="T93" fmla="*/ T92 w 963"/>
                  <a:gd name="T94" fmla="+- 0 5850 5710"/>
                  <a:gd name="T95" fmla="*/ 5850 h 564"/>
                  <a:gd name="T96" fmla="+- 0 10937 10591"/>
                  <a:gd name="T97" fmla="*/ T96 w 963"/>
                  <a:gd name="T98" fmla="+- 0 5848 5710"/>
                  <a:gd name="T99" fmla="*/ 5848 h 564"/>
                  <a:gd name="T100" fmla="+- 0 10942 10591"/>
                  <a:gd name="T101" fmla="*/ T100 w 963"/>
                  <a:gd name="T102" fmla="+- 0 5848 5710"/>
                  <a:gd name="T103" fmla="*/ 5848 h 564"/>
                  <a:gd name="T104" fmla="+- 0 10948 10591"/>
                  <a:gd name="T105" fmla="*/ T104 w 963"/>
                  <a:gd name="T106" fmla="+- 0 5846 5710"/>
                  <a:gd name="T107" fmla="*/ 5846 h 564"/>
                  <a:gd name="T108" fmla="+- 0 10964 10591"/>
                  <a:gd name="T109" fmla="*/ T108 w 963"/>
                  <a:gd name="T110" fmla="+- 0 5846 5710"/>
                  <a:gd name="T111" fmla="*/ 5846 h 564"/>
                  <a:gd name="T112" fmla="+- 0 10967 10591"/>
                  <a:gd name="T113" fmla="*/ T112 w 963"/>
                  <a:gd name="T114" fmla="+- 0 5844 5710"/>
                  <a:gd name="T115" fmla="*/ 5844 h 564"/>
                  <a:gd name="T116" fmla="+- 0 10985 10591"/>
                  <a:gd name="T117" fmla="*/ T116 w 963"/>
                  <a:gd name="T118" fmla="+- 0 5844 5710"/>
                  <a:gd name="T119" fmla="*/ 5844 h 564"/>
                  <a:gd name="T120" fmla="+- 0 10993 10591"/>
                  <a:gd name="T121" fmla="*/ T120 w 963"/>
                  <a:gd name="T122" fmla="+- 0 5842 5710"/>
                  <a:gd name="T123" fmla="*/ 5842 h 564"/>
                  <a:gd name="T124" fmla="+- 0 10997 10591"/>
                  <a:gd name="T125" fmla="*/ T124 w 963"/>
                  <a:gd name="T126" fmla="+- 0 5842 5710"/>
                  <a:gd name="T127" fmla="*/ 5842 h 564"/>
                  <a:gd name="T128" fmla="+- 0 11022 10591"/>
                  <a:gd name="T129" fmla="*/ T128 w 963"/>
                  <a:gd name="T130" fmla="+- 0 5840 5710"/>
                  <a:gd name="T131" fmla="*/ 5840 h 564"/>
                  <a:gd name="T132" fmla="+- 0 11044 10591"/>
                  <a:gd name="T133" fmla="*/ T132 w 963"/>
                  <a:gd name="T134" fmla="+- 0 5840 5710"/>
                  <a:gd name="T135" fmla="*/ 5840 h 564"/>
                  <a:gd name="T136" fmla="+- 0 11062 10591"/>
                  <a:gd name="T137" fmla="*/ T136 w 963"/>
                  <a:gd name="T138" fmla="+- 0 5838 5710"/>
                  <a:gd name="T139" fmla="*/ 5838 h 564"/>
                  <a:gd name="T140" fmla="+- 0 11213 10591"/>
                  <a:gd name="T141" fmla="*/ T140 w 963"/>
                  <a:gd name="T142" fmla="+- 0 5838 5710"/>
                  <a:gd name="T143" fmla="*/ 5838 h 564"/>
                  <a:gd name="T144" fmla="+- 0 11214 10591"/>
                  <a:gd name="T145" fmla="*/ T144 w 963"/>
                  <a:gd name="T146" fmla="+- 0 5836 5710"/>
                  <a:gd name="T147" fmla="*/ 5836 h 564"/>
                  <a:gd name="T148" fmla="+- 0 10866 10591"/>
                  <a:gd name="T149" fmla="*/ T148 w 963"/>
                  <a:gd name="T150" fmla="+- 0 5836 5710"/>
                  <a:gd name="T151" fmla="*/ 5836 h 564"/>
                  <a:gd name="T152" fmla="+- 0 10849 10591"/>
                  <a:gd name="T153" fmla="*/ T152 w 963"/>
                  <a:gd name="T154" fmla="+- 0 5832 5710"/>
                  <a:gd name="T155" fmla="*/ 5832 h 564"/>
                  <a:gd name="T156" fmla="+- 0 10855 10591"/>
                  <a:gd name="T157" fmla="*/ T156 w 963"/>
                  <a:gd name="T158" fmla="+- 0 5830 5710"/>
                  <a:gd name="T159" fmla="*/ 5830 h 564"/>
                  <a:gd name="T160" fmla="+- 0 10852 10591"/>
                  <a:gd name="T161" fmla="*/ T160 w 963"/>
                  <a:gd name="T162" fmla="+- 0 5824 5710"/>
                  <a:gd name="T163" fmla="*/ 5824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3" h="564">
                    <a:moveTo>
                      <a:pt x="261" y="114"/>
                    </a:moveTo>
                    <a:lnTo>
                      <a:pt x="217" y="170"/>
                    </a:lnTo>
                    <a:lnTo>
                      <a:pt x="158" y="190"/>
                    </a:lnTo>
                    <a:lnTo>
                      <a:pt x="135" y="198"/>
                    </a:lnTo>
                    <a:lnTo>
                      <a:pt x="132" y="200"/>
                    </a:lnTo>
                    <a:lnTo>
                      <a:pt x="268" y="200"/>
                    </a:lnTo>
                    <a:lnTo>
                      <a:pt x="268" y="182"/>
                    </a:lnTo>
                    <a:lnTo>
                      <a:pt x="268" y="172"/>
                    </a:lnTo>
                    <a:lnTo>
                      <a:pt x="269" y="166"/>
                    </a:lnTo>
                    <a:lnTo>
                      <a:pt x="269" y="162"/>
                    </a:lnTo>
                    <a:lnTo>
                      <a:pt x="270" y="156"/>
                    </a:lnTo>
                    <a:lnTo>
                      <a:pt x="271" y="154"/>
                    </a:lnTo>
                    <a:lnTo>
                      <a:pt x="272" y="150"/>
                    </a:lnTo>
                    <a:lnTo>
                      <a:pt x="273" y="148"/>
                    </a:lnTo>
                    <a:lnTo>
                      <a:pt x="276" y="148"/>
                    </a:lnTo>
                    <a:lnTo>
                      <a:pt x="279" y="146"/>
                    </a:lnTo>
                    <a:lnTo>
                      <a:pt x="285" y="146"/>
                    </a:lnTo>
                    <a:lnTo>
                      <a:pt x="287" y="144"/>
                    </a:lnTo>
                    <a:lnTo>
                      <a:pt x="295" y="144"/>
                    </a:lnTo>
                    <a:lnTo>
                      <a:pt x="300" y="142"/>
                    </a:lnTo>
                    <a:lnTo>
                      <a:pt x="312" y="142"/>
                    </a:lnTo>
                    <a:lnTo>
                      <a:pt x="321" y="140"/>
                    </a:lnTo>
                    <a:lnTo>
                      <a:pt x="328" y="140"/>
                    </a:lnTo>
                    <a:lnTo>
                      <a:pt x="346" y="138"/>
                    </a:lnTo>
                    <a:lnTo>
                      <a:pt x="351" y="138"/>
                    </a:lnTo>
                    <a:lnTo>
                      <a:pt x="357" y="136"/>
                    </a:lnTo>
                    <a:lnTo>
                      <a:pt x="373" y="136"/>
                    </a:lnTo>
                    <a:lnTo>
                      <a:pt x="376" y="134"/>
                    </a:lnTo>
                    <a:lnTo>
                      <a:pt x="394" y="134"/>
                    </a:lnTo>
                    <a:lnTo>
                      <a:pt x="402" y="132"/>
                    </a:lnTo>
                    <a:lnTo>
                      <a:pt x="406" y="132"/>
                    </a:lnTo>
                    <a:lnTo>
                      <a:pt x="431" y="130"/>
                    </a:lnTo>
                    <a:lnTo>
                      <a:pt x="453" y="130"/>
                    </a:lnTo>
                    <a:lnTo>
                      <a:pt x="471" y="128"/>
                    </a:lnTo>
                    <a:lnTo>
                      <a:pt x="622" y="128"/>
                    </a:lnTo>
                    <a:lnTo>
                      <a:pt x="623" y="126"/>
                    </a:lnTo>
                    <a:lnTo>
                      <a:pt x="275" y="126"/>
                    </a:lnTo>
                    <a:lnTo>
                      <a:pt x="258" y="122"/>
                    </a:lnTo>
                    <a:lnTo>
                      <a:pt x="264" y="120"/>
                    </a:lnTo>
                    <a:lnTo>
                      <a:pt x="261" y="11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3" name="Freeform 1832"/>
              <p:cNvSpPr>
                <a:spLocks/>
              </p:cNvSpPr>
              <p:nvPr/>
            </p:nvSpPr>
            <p:spPr bwMode="auto">
              <a:xfrm>
                <a:off x="10591" y="5710"/>
                <a:ext cx="963" cy="564"/>
              </a:xfrm>
              <a:custGeom>
                <a:avLst/>
                <a:gdLst>
                  <a:gd name="T0" fmla="+- 0 11213 10591"/>
                  <a:gd name="T1" fmla="*/ T0 w 963"/>
                  <a:gd name="T2" fmla="+- 0 5838 5710"/>
                  <a:gd name="T3" fmla="*/ 5838 h 564"/>
                  <a:gd name="T4" fmla="+- 0 11062 10591"/>
                  <a:gd name="T5" fmla="*/ T4 w 963"/>
                  <a:gd name="T6" fmla="+- 0 5838 5710"/>
                  <a:gd name="T7" fmla="*/ 5838 h 564"/>
                  <a:gd name="T8" fmla="+- 0 11091 10591"/>
                  <a:gd name="T9" fmla="*/ T8 w 963"/>
                  <a:gd name="T10" fmla="+- 0 5840 5710"/>
                  <a:gd name="T11" fmla="*/ 5840 h 564"/>
                  <a:gd name="T12" fmla="+- 0 11108 10591"/>
                  <a:gd name="T13" fmla="*/ T12 w 963"/>
                  <a:gd name="T14" fmla="+- 0 5840 5710"/>
                  <a:gd name="T15" fmla="*/ 5840 h 564"/>
                  <a:gd name="T16" fmla="+- 0 11118 10591"/>
                  <a:gd name="T17" fmla="*/ T16 w 963"/>
                  <a:gd name="T18" fmla="+- 0 5844 5710"/>
                  <a:gd name="T19" fmla="*/ 5844 h 564"/>
                  <a:gd name="T20" fmla="+- 0 11134 10591"/>
                  <a:gd name="T21" fmla="*/ T20 w 963"/>
                  <a:gd name="T22" fmla="+- 0 5848 5710"/>
                  <a:gd name="T23" fmla="*/ 5848 h 564"/>
                  <a:gd name="T24" fmla="+- 0 11155 10591"/>
                  <a:gd name="T25" fmla="*/ T24 w 963"/>
                  <a:gd name="T26" fmla="+- 0 5856 5710"/>
                  <a:gd name="T27" fmla="*/ 5856 h 564"/>
                  <a:gd name="T28" fmla="+- 0 11178 10591"/>
                  <a:gd name="T29" fmla="*/ T28 w 963"/>
                  <a:gd name="T30" fmla="+- 0 5862 5710"/>
                  <a:gd name="T31" fmla="*/ 5862 h 564"/>
                  <a:gd name="T32" fmla="+- 0 11202 10591"/>
                  <a:gd name="T33" fmla="*/ T32 w 963"/>
                  <a:gd name="T34" fmla="+- 0 5870 5710"/>
                  <a:gd name="T35" fmla="*/ 5870 h 564"/>
                  <a:gd name="T36" fmla="+- 0 11210 10591"/>
                  <a:gd name="T37" fmla="*/ T36 w 963"/>
                  <a:gd name="T38" fmla="+- 0 5852 5710"/>
                  <a:gd name="T39" fmla="*/ 5852 h 564"/>
                  <a:gd name="T40" fmla="+- 0 11213 10591"/>
                  <a:gd name="T41" fmla="*/ T40 w 963"/>
                  <a:gd name="T42" fmla="+- 0 5838 5710"/>
                  <a:gd name="T43" fmla="*/ 583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622" y="128"/>
                    </a:moveTo>
                    <a:lnTo>
                      <a:pt x="471" y="128"/>
                    </a:lnTo>
                    <a:lnTo>
                      <a:pt x="500" y="130"/>
                    </a:lnTo>
                    <a:lnTo>
                      <a:pt x="517" y="130"/>
                    </a:lnTo>
                    <a:lnTo>
                      <a:pt x="527" y="134"/>
                    </a:lnTo>
                    <a:lnTo>
                      <a:pt x="543" y="138"/>
                    </a:lnTo>
                    <a:lnTo>
                      <a:pt x="564" y="146"/>
                    </a:lnTo>
                    <a:lnTo>
                      <a:pt x="587" y="152"/>
                    </a:lnTo>
                    <a:lnTo>
                      <a:pt x="611" y="160"/>
                    </a:lnTo>
                    <a:lnTo>
                      <a:pt x="619" y="142"/>
                    </a:lnTo>
                    <a:lnTo>
                      <a:pt x="622" y="1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4" name="Freeform 1833"/>
              <p:cNvSpPr>
                <a:spLocks/>
              </p:cNvSpPr>
              <p:nvPr/>
            </p:nvSpPr>
            <p:spPr bwMode="auto">
              <a:xfrm>
                <a:off x="10591" y="5710"/>
                <a:ext cx="963" cy="564"/>
              </a:xfrm>
              <a:custGeom>
                <a:avLst/>
                <a:gdLst>
                  <a:gd name="T0" fmla="+- 0 11312 10591"/>
                  <a:gd name="T1" fmla="*/ T0 w 963"/>
                  <a:gd name="T2" fmla="+- 0 5748 5710"/>
                  <a:gd name="T3" fmla="*/ 5748 h 564"/>
                  <a:gd name="T4" fmla="+- 0 11297 10591"/>
                  <a:gd name="T5" fmla="*/ T4 w 963"/>
                  <a:gd name="T6" fmla="+- 0 5766 5710"/>
                  <a:gd name="T7" fmla="*/ 5766 h 564"/>
                  <a:gd name="T8" fmla="+- 0 11299 10591"/>
                  <a:gd name="T9" fmla="*/ T8 w 963"/>
                  <a:gd name="T10" fmla="+- 0 5770 5710"/>
                  <a:gd name="T11" fmla="*/ 5770 h 564"/>
                  <a:gd name="T12" fmla="+- 0 11303 10591"/>
                  <a:gd name="T13" fmla="*/ T12 w 963"/>
                  <a:gd name="T14" fmla="+- 0 5790 5710"/>
                  <a:gd name="T15" fmla="*/ 5790 h 564"/>
                  <a:gd name="T16" fmla="+- 0 11305 10591"/>
                  <a:gd name="T17" fmla="*/ T16 w 963"/>
                  <a:gd name="T18" fmla="+- 0 5796 5710"/>
                  <a:gd name="T19" fmla="*/ 5796 h 564"/>
                  <a:gd name="T20" fmla="+- 0 11308 10591"/>
                  <a:gd name="T21" fmla="*/ T20 w 963"/>
                  <a:gd name="T22" fmla="+- 0 5824 5710"/>
                  <a:gd name="T23" fmla="*/ 5824 h 564"/>
                  <a:gd name="T24" fmla="+- 0 11301 10591"/>
                  <a:gd name="T25" fmla="*/ T24 w 963"/>
                  <a:gd name="T26" fmla="+- 0 5824 5710"/>
                  <a:gd name="T27" fmla="*/ 5824 h 564"/>
                  <a:gd name="T28" fmla="+- 0 11286 10591"/>
                  <a:gd name="T29" fmla="*/ T28 w 963"/>
                  <a:gd name="T30" fmla="+- 0 5842 5710"/>
                  <a:gd name="T31" fmla="*/ 5842 h 564"/>
                  <a:gd name="T32" fmla="+- 0 11280 10591"/>
                  <a:gd name="T33" fmla="*/ T32 w 963"/>
                  <a:gd name="T34" fmla="+- 0 5844 5710"/>
                  <a:gd name="T35" fmla="*/ 5844 h 564"/>
                  <a:gd name="T36" fmla="+- 0 11407 10591"/>
                  <a:gd name="T37" fmla="*/ T36 w 963"/>
                  <a:gd name="T38" fmla="+- 0 5844 5710"/>
                  <a:gd name="T39" fmla="*/ 5844 h 564"/>
                  <a:gd name="T40" fmla="+- 0 11399 10591"/>
                  <a:gd name="T41" fmla="*/ T40 w 963"/>
                  <a:gd name="T42" fmla="+- 0 5828 5710"/>
                  <a:gd name="T43" fmla="*/ 5828 h 564"/>
                  <a:gd name="T44" fmla="+- 0 11383 10591"/>
                  <a:gd name="T45" fmla="*/ T44 w 963"/>
                  <a:gd name="T46" fmla="+- 0 5790 5710"/>
                  <a:gd name="T47" fmla="*/ 5790 h 564"/>
                  <a:gd name="T48" fmla="+- 0 11378 10591"/>
                  <a:gd name="T49" fmla="*/ T48 w 963"/>
                  <a:gd name="T50" fmla="+- 0 5782 5710"/>
                  <a:gd name="T51" fmla="*/ 5782 h 564"/>
                  <a:gd name="T52" fmla="+- 0 11371 10591"/>
                  <a:gd name="T53" fmla="*/ T52 w 963"/>
                  <a:gd name="T54" fmla="+- 0 5778 5710"/>
                  <a:gd name="T55" fmla="*/ 5778 h 564"/>
                  <a:gd name="T56" fmla="+- 0 11358 10591"/>
                  <a:gd name="T57" fmla="*/ T56 w 963"/>
                  <a:gd name="T58" fmla="+- 0 5762 5710"/>
                  <a:gd name="T59" fmla="*/ 5762 h 564"/>
                  <a:gd name="T60" fmla="+- 0 11357 10591"/>
                  <a:gd name="T61" fmla="*/ T60 w 963"/>
                  <a:gd name="T62" fmla="+- 0 5754 5710"/>
                  <a:gd name="T63" fmla="*/ 5754 h 564"/>
                  <a:gd name="T64" fmla="+- 0 11308 10591"/>
                  <a:gd name="T65" fmla="*/ T64 w 963"/>
                  <a:gd name="T66" fmla="+- 0 5754 5710"/>
                  <a:gd name="T67" fmla="*/ 5754 h 564"/>
                  <a:gd name="T68" fmla="+- 0 11312 10591"/>
                  <a:gd name="T69" fmla="*/ T68 w 963"/>
                  <a:gd name="T70" fmla="+- 0 5748 5710"/>
                  <a:gd name="T71" fmla="*/ 574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63" h="564">
                    <a:moveTo>
                      <a:pt x="721" y="38"/>
                    </a:moveTo>
                    <a:lnTo>
                      <a:pt x="706" y="56"/>
                    </a:lnTo>
                    <a:lnTo>
                      <a:pt x="708" y="60"/>
                    </a:lnTo>
                    <a:lnTo>
                      <a:pt x="712" y="80"/>
                    </a:lnTo>
                    <a:lnTo>
                      <a:pt x="714" y="86"/>
                    </a:lnTo>
                    <a:lnTo>
                      <a:pt x="717" y="114"/>
                    </a:lnTo>
                    <a:lnTo>
                      <a:pt x="710" y="114"/>
                    </a:lnTo>
                    <a:lnTo>
                      <a:pt x="695" y="132"/>
                    </a:lnTo>
                    <a:lnTo>
                      <a:pt x="689" y="134"/>
                    </a:lnTo>
                    <a:lnTo>
                      <a:pt x="816" y="134"/>
                    </a:lnTo>
                    <a:lnTo>
                      <a:pt x="808" y="118"/>
                    </a:lnTo>
                    <a:lnTo>
                      <a:pt x="792" y="80"/>
                    </a:lnTo>
                    <a:lnTo>
                      <a:pt x="787" y="72"/>
                    </a:lnTo>
                    <a:lnTo>
                      <a:pt x="780" y="68"/>
                    </a:lnTo>
                    <a:lnTo>
                      <a:pt x="767" y="52"/>
                    </a:lnTo>
                    <a:lnTo>
                      <a:pt x="766" y="44"/>
                    </a:lnTo>
                    <a:lnTo>
                      <a:pt x="717" y="44"/>
                    </a:lnTo>
                    <a:lnTo>
                      <a:pt x="721" y="3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5" name="Freeform 1834"/>
              <p:cNvSpPr>
                <a:spLocks/>
              </p:cNvSpPr>
              <p:nvPr/>
            </p:nvSpPr>
            <p:spPr bwMode="auto">
              <a:xfrm>
                <a:off x="10591" y="5710"/>
                <a:ext cx="963" cy="564"/>
              </a:xfrm>
              <a:custGeom>
                <a:avLst/>
                <a:gdLst>
                  <a:gd name="T0" fmla="+- 0 10900 10591"/>
                  <a:gd name="T1" fmla="*/ T0 w 963"/>
                  <a:gd name="T2" fmla="+- 0 5817 5710"/>
                  <a:gd name="T3" fmla="*/ 5817 h 564"/>
                  <a:gd name="T4" fmla="+- 0 10890 10591"/>
                  <a:gd name="T5" fmla="*/ T4 w 963"/>
                  <a:gd name="T6" fmla="+- 0 5822 5710"/>
                  <a:gd name="T7" fmla="*/ 5822 h 564"/>
                  <a:gd name="T8" fmla="+- 0 10887 10591"/>
                  <a:gd name="T9" fmla="*/ T8 w 963"/>
                  <a:gd name="T10" fmla="+- 0 5822 5710"/>
                  <a:gd name="T11" fmla="*/ 5822 h 564"/>
                  <a:gd name="T12" fmla="+- 0 10877 10591"/>
                  <a:gd name="T13" fmla="*/ T12 w 963"/>
                  <a:gd name="T14" fmla="+- 0 5830 5710"/>
                  <a:gd name="T15" fmla="*/ 5830 h 564"/>
                  <a:gd name="T16" fmla="+- 0 10872 10591"/>
                  <a:gd name="T17" fmla="*/ T16 w 963"/>
                  <a:gd name="T18" fmla="+- 0 5836 5710"/>
                  <a:gd name="T19" fmla="*/ 5836 h 564"/>
                  <a:gd name="T20" fmla="+- 0 11214 10591"/>
                  <a:gd name="T21" fmla="*/ T20 w 963"/>
                  <a:gd name="T22" fmla="+- 0 5836 5710"/>
                  <a:gd name="T23" fmla="*/ 5836 h 564"/>
                  <a:gd name="T24" fmla="+- 0 11215 10591"/>
                  <a:gd name="T25" fmla="*/ T24 w 963"/>
                  <a:gd name="T26" fmla="+- 0 5832 5710"/>
                  <a:gd name="T27" fmla="*/ 5832 h 564"/>
                  <a:gd name="T28" fmla="+- 0 11217 10591"/>
                  <a:gd name="T29" fmla="*/ T28 w 963"/>
                  <a:gd name="T30" fmla="+- 0 5818 5710"/>
                  <a:gd name="T31" fmla="*/ 5818 h 564"/>
                  <a:gd name="T32" fmla="+- 0 10900 10591"/>
                  <a:gd name="T33" fmla="*/ T32 w 963"/>
                  <a:gd name="T34" fmla="+- 0 5818 5710"/>
                  <a:gd name="T35" fmla="*/ 5818 h 564"/>
                  <a:gd name="T36" fmla="+- 0 10900 10591"/>
                  <a:gd name="T37" fmla="*/ T36 w 963"/>
                  <a:gd name="T38" fmla="+- 0 5817 5710"/>
                  <a:gd name="T39" fmla="*/ 5817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309" y="107"/>
                    </a:moveTo>
                    <a:lnTo>
                      <a:pt x="299" y="112"/>
                    </a:lnTo>
                    <a:lnTo>
                      <a:pt x="296" y="112"/>
                    </a:lnTo>
                    <a:lnTo>
                      <a:pt x="286" y="120"/>
                    </a:lnTo>
                    <a:lnTo>
                      <a:pt x="281" y="126"/>
                    </a:lnTo>
                    <a:lnTo>
                      <a:pt x="623" y="126"/>
                    </a:lnTo>
                    <a:lnTo>
                      <a:pt x="624" y="122"/>
                    </a:lnTo>
                    <a:lnTo>
                      <a:pt x="626" y="108"/>
                    </a:lnTo>
                    <a:lnTo>
                      <a:pt x="309" y="108"/>
                    </a:lnTo>
                    <a:lnTo>
                      <a:pt x="309" y="10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6" name="Freeform 1835"/>
              <p:cNvSpPr>
                <a:spLocks/>
              </p:cNvSpPr>
              <p:nvPr/>
            </p:nvSpPr>
            <p:spPr bwMode="auto">
              <a:xfrm>
                <a:off x="10591" y="5710"/>
                <a:ext cx="963" cy="564"/>
              </a:xfrm>
              <a:custGeom>
                <a:avLst/>
                <a:gdLst>
                  <a:gd name="T0" fmla="+- 0 10855 10591"/>
                  <a:gd name="T1" fmla="*/ T0 w 963"/>
                  <a:gd name="T2" fmla="+- 0 5820 5710"/>
                  <a:gd name="T3" fmla="*/ 5820 h 564"/>
                  <a:gd name="T4" fmla="+- 0 10852 10591"/>
                  <a:gd name="T5" fmla="*/ T4 w 963"/>
                  <a:gd name="T6" fmla="+- 0 5820 5710"/>
                  <a:gd name="T7" fmla="*/ 5820 h 564"/>
                  <a:gd name="T8" fmla="+- 0 10850 10591"/>
                  <a:gd name="T9" fmla="*/ T8 w 963"/>
                  <a:gd name="T10" fmla="+- 0 5822 5710"/>
                  <a:gd name="T11" fmla="*/ 5822 h 564"/>
                  <a:gd name="T12" fmla="+- 0 10852 10591"/>
                  <a:gd name="T13" fmla="*/ T12 w 963"/>
                  <a:gd name="T14" fmla="+- 0 5824 5710"/>
                  <a:gd name="T15" fmla="*/ 5824 h 564"/>
                  <a:gd name="T16" fmla="+- 0 10856 10591"/>
                  <a:gd name="T17" fmla="*/ T16 w 963"/>
                  <a:gd name="T18" fmla="+- 0 5822 5710"/>
                  <a:gd name="T19" fmla="*/ 5822 h 564"/>
                  <a:gd name="T20" fmla="+- 0 10855 10591"/>
                  <a:gd name="T21" fmla="*/ T20 w 963"/>
                  <a:gd name="T22" fmla="+- 0 5820 5710"/>
                  <a:gd name="T23" fmla="*/ 5820 h 564"/>
                </a:gdLst>
                <a:ahLst/>
                <a:cxnLst>
                  <a:cxn ang="0">
                    <a:pos x="T1" y="T3"/>
                  </a:cxn>
                  <a:cxn ang="0">
                    <a:pos x="T5" y="T7"/>
                  </a:cxn>
                  <a:cxn ang="0">
                    <a:pos x="T9" y="T11"/>
                  </a:cxn>
                  <a:cxn ang="0">
                    <a:pos x="T13" y="T15"/>
                  </a:cxn>
                  <a:cxn ang="0">
                    <a:pos x="T17" y="T19"/>
                  </a:cxn>
                  <a:cxn ang="0">
                    <a:pos x="T21" y="T23"/>
                  </a:cxn>
                </a:cxnLst>
                <a:rect l="0" t="0" r="r" b="b"/>
                <a:pathLst>
                  <a:path w="963" h="564">
                    <a:moveTo>
                      <a:pt x="264" y="110"/>
                    </a:moveTo>
                    <a:lnTo>
                      <a:pt x="261" y="110"/>
                    </a:lnTo>
                    <a:lnTo>
                      <a:pt x="259" y="112"/>
                    </a:lnTo>
                    <a:lnTo>
                      <a:pt x="261" y="114"/>
                    </a:lnTo>
                    <a:lnTo>
                      <a:pt x="265" y="112"/>
                    </a:lnTo>
                    <a:lnTo>
                      <a:pt x="264" y="11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7" name="Freeform 1836"/>
              <p:cNvSpPr>
                <a:spLocks/>
              </p:cNvSpPr>
              <p:nvPr/>
            </p:nvSpPr>
            <p:spPr bwMode="auto">
              <a:xfrm>
                <a:off x="10591" y="5710"/>
                <a:ext cx="963" cy="564"/>
              </a:xfrm>
              <a:custGeom>
                <a:avLst/>
                <a:gdLst>
                  <a:gd name="T0" fmla="+- 0 10905 10591"/>
                  <a:gd name="T1" fmla="*/ T0 w 963"/>
                  <a:gd name="T2" fmla="+- 0 5814 5710"/>
                  <a:gd name="T3" fmla="*/ 5814 h 564"/>
                  <a:gd name="T4" fmla="+- 0 10900 10591"/>
                  <a:gd name="T5" fmla="*/ T4 w 963"/>
                  <a:gd name="T6" fmla="+- 0 5817 5710"/>
                  <a:gd name="T7" fmla="*/ 5817 h 564"/>
                  <a:gd name="T8" fmla="+- 0 10900 10591"/>
                  <a:gd name="T9" fmla="*/ T8 w 963"/>
                  <a:gd name="T10" fmla="+- 0 5818 5710"/>
                  <a:gd name="T11" fmla="*/ 5818 h 564"/>
                  <a:gd name="T12" fmla="+- 0 10905 10591"/>
                  <a:gd name="T13" fmla="*/ T12 w 963"/>
                  <a:gd name="T14" fmla="+- 0 5814 5710"/>
                  <a:gd name="T15" fmla="*/ 5814 h 564"/>
                </a:gdLst>
                <a:ahLst/>
                <a:cxnLst>
                  <a:cxn ang="0">
                    <a:pos x="T1" y="T3"/>
                  </a:cxn>
                  <a:cxn ang="0">
                    <a:pos x="T5" y="T7"/>
                  </a:cxn>
                  <a:cxn ang="0">
                    <a:pos x="T9" y="T11"/>
                  </a:cxn>
                  <a:cxn ang="0">
                    <a:pos x="T13" y="T15"/>
                  </a:cxn>
                </a:cxnLst>
                <a:rect l="0" t="0" r="r" b="b"/>
                <a:pathLst>
                  <a:path w="963" h="564">
                    <a:moveTo>
                      <a:pt x="314" y="104"/>
                    </a:moveTo>
                    <a:lnTo>
                      <a:pt x="309" y="107"/>
                    </a:lnTo>
                    <a:lnTo>
                      <a:pt x="309" y="108"/>
                    </a:lnTo>
                    <a:lnTo>
                      <a:pt x="314" y="10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8" name="Freeform 1837"/>
              <p:cNvSpPr>
                <a:spLocks/>
              </p:cNvSpPr>
              <p:nvPr/>
            </p:nvSpPr>
            <p:spPr bwMode="auto">
              <a:xfrm>
                <a:off x="10591" y="5710"/>
                <a:ext cx="963" cy="564"/>
              </a:xfrm>
              <a:custGeom>
                <a:avLst/>
                <a:gdLst>
                  <a:gd name="T0" fmla="+- 0 11211 10591"/>
                  <a:gd name="T1" fmla="*/ T0 w 963"/>
                  <a:gd name="T2" fmla="+- 0 5814 5710"/>
                  <a:gd name="T3" fmla="*/ 5814 h 564"/>
                  <a:gd name="T4" fmla="+- 0 10905 10591"/>
                  <a:gd name="T5" fmla="*/ T4 w 963"/>
                  <a:gd name="T6" fmla="+- 0 5814 5710"/>
                  <a:gd name="T7" fmla="*/ 5814 h 564"/>
                  <a:gd name="T8" fmla="+- 0 10900 10591"/>
                  <a:gd name="T9" fmla="*/ T8 w 963"/>
                  <a:gd name="T10" fmla="+- 0 5818 5710"/>
                  <a:gd name="T11" fmla="*/ 5818 h 564"/>
                  <a:gd name="T12" fmla="+- 0 11217 10591"/>
                  <a:gd name="T13" fmla="*/ T12 w 963"/>
                  <a:gd name="T14" fmla="+- 0 5818 5710"/>
                  <a:gd name="T15" fmla="*/ 5818 h 564"/>
                  <a:gd name="T16" fmla="+- 0 11215 10591"/>
                  <a:gd name="T17" fmla="*/ T16 w 963"/>
                  <a:gd name="T18" fmla="+- 0 5816 5710"/>
                  <a:gd name="T19" fmla="*/ 5816 h 564"/>
                  <a:gd name="T20" fmla="+- 0 11211 10591"/>
                  <a:gd name="T21" fmla="*/ T20 w 963"/>
                  <a:gd name="T22" fmla="+- 0 5814 5710"/>
                  <a:gd name="T23" fmla="*/ 5814 h 564"/>
                </a:gdLst>
                <a:ahLst/>
                <a:cxnLst>
                  <a:cxn ang="0">
                    <a:pos x="T1" y="T3"/>
                  </a:cxn>
                  <a:cxn ang="0">
                    <a:pos x="T5" y="T7"/>
                  </a:cxn>
                  <a:cxn ang="0">
                    <a:pos x="T9" y="T11"/>
                  </a:cxn>
                  <a:cxn ang="0">
                    <a:pos x="T13" y="T15"/>
                  </a:cxn>
                  <a:cxn ang="0">
                    <a:pos x="T17" y="T19"/>
                  </a:cxn>
                  <a:cxn ang="0">
                    <a:pos x="T21" y="T23"/>
                  </a:cxn>
                </a:cxnLst>
                <a:rect l="0" t="0" r="r" b="b"/>
                <a:pathLst>
                  <a:path w="963" h="564">
                    <a:moveTo>
                      <a:pt x="620" y="104"/>
                    </a:moveTo>
                    <a:lnTo>
                      <a:pt x="314" y="104"/>
                    </a:lnTo>
                    <a:lnTo>
                      <a:pt x="309" y="108"/>
                    </a:lnTo>
                    <a:lnTo>
                      <a:pt x="626" y="108"/>
                    </a:lnTo>
                    <a:lnTo>
                      <a:pt x="624" y="106"/>
                    </a:lnTo>
                    <a:lnTo>
                      <a:pt x="620" y="10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39" name="Freeform 1838"/>
              <p:cNvSpPr>
                <a:spLocks/>
              </p:cNvSpPr>
              <p:nvPr/>
            </p:nvSpPr>
            <p:spPr bwMode="auto">
              <a:xfrm>
                <a:off x="10591" y="5710"/>
                <a:ext cx="963" cy="564"/>
              </a:xfrm>
              <a:custGeom>
                <a:avLst/>
                <a:gdLst>
                  <a:gd name="T0" fmla="+- 0 10965 10591"/>
                  <a:gd name="T1" fmla="*/ T0 w 963"/>
                  <a:gd name="T2" fmla="+- 0 5772 5710"/>
                  <a:gd name="T3" fmla="*/ 5772 h 564"/>
                  <a:gd name="T4" fmla="+- 0 10929 10591"/>
                  <a:gd name="T5" fmla="*/ T4 w 963"/>
                  <a:gd name="T6" fmla="+- 0 5772 5710"/>
                  <a:gd name="T7" fmla="*/ 5772 h 564"/>
                  <a:gd name="T8" fmla="+- 0 10933 10591"/>
                  <a:gd name="T9" fmla="*/ T8 w 963"/>
                  <a:gd name="T10" fmla="+- 0 5778 5710"/>
                  <a:gd name="T11" fmla="*/ 5778 h 564"/>
                  <a:gd name="T12" fmla="+- 0 10911 10591"/>
                  <a:gd name="T13" fmla="*/ T12 w 963"/>
                  <a:gd name="T14" fmla="+- 0 5788 5710"/>
                  <a:gd name="T15" fmla="*/ 5788 h 564"/>
                  <a:gd name="T16" fmla="+- 0 10922 10591"/>
                  <a:gd name="T17" fmla="*/ T16 w 963"/>
                  <a:gd name="T18" fmla="+- 0 5788 5710"/>
                  <a:gd name="T19" fmla="*/ 5788 h 564"/>
                  <a:gd name="T20" fmla="+- 0 10896 10591"/>
                  <a:gd name="T21" fmla="*/ T20 w 963"/>
                  <a:gd name="T22" fmla="+- 0 5802 5710"/>
                  <a:gd name="T23" fmla="*/ 5802 h 564"/>
                  <a:gd name="T24" fmla="+- 0 10900 10591"/>
                  <a:gd name="T25" fmla="*/ T24 w 963"/>
                  <a:gd name="T26" fmla="+- 0 5802 5710"/>
                  <a:gd name="T27" fmla="*/ 5802 h 564"/>
                  <a:gd name="T28" fmla="+- 0 10900 10591"/>
                  <a:gd name="T29" fmla="*/ T28 w 963"/>
                  <a:gd name="T30" fmla="+- 0 5817 5710"/>
                  <a:gd name="T31" fmla="*/ 5817 h 564"/>
                  <a:gd name="T32" fmla="+- 0 10905 10591"/>
                  <a:gd name="T33" fmla="*/ T32 w 963"/>
                  <a:gd name="T34" fmla="+- 0 5814 5710"/>
                  <a:gd name="T35" fmla="*/ 5814 h 564"/>
                  <a:gd name="T36" fmla="+- 0 11211 10591"/>
                  <a:gd name="T37" fmla="*/ T36 w 963"/>
                  <a:gd name="T38" fmla="+- 0 5814 5710"/>
                  <a:gd name="T39" fmla="*/ 5814 h 564"/>
                  <a:gd name="T40" fmla="+- 0 11199 10591"/>
                  <a:gd name="T41" fmla="*/ T40 w 963"/>
                  <a:gd name="T42" fmla="+- 0 5808 5710"/>
                  <a:gd name="T43" fmla="*/ 5808 h 564"/>
                  <a:gd name="T44" fmla="+- 0 11184 10591"/>
                  <a:gd name="T45" fmla="*/ T44 w 963"/>
                  <a:gd name="T46" fmla="+- 0 5802 5710"/>
                  <a:gd name="T47" fmla="*/ 5802 h 564"/>
                  <a:gd name="T48" fmla="+- 0 11173 10591"/>
                  <a:gd name="T49" fmla="*/ T48 w 963"/>
                  <a:gd name="T50" fmla="+- 0 5796 5710"/>
                  <a:gd name="T51" fmla="*/ 5796 h 564"/>
                  <a:gd name="T52" fmla="+- 0 11004 10591"/>
                  <a:gd name="T53" fmla="*/ T52 w 963"/>
                  <a:gd name="T54" fmla="+- 0 5796 5710"/>
                  <a:gd name="T55" fmla="*/ 5796 h 564"/>
                  <a:gd name="T56" fmla="+- 0 10996 10591"/>
                  <a:gd name="T57" fmla="*/ T56 w 963"/>
                  <a:gd name="T58" fmla="+- 0 5792 5710"/>
                  <a:gd name="T59" fmla="*/ 5792 h 564"/>
                  <a:gd name="T60" fmla="+- 0 10974 10591"/>
                  <a:gd name="T61" fmla="*/ T60 w 963"/>
                  <a:gd name="T62" fmla="+- 0 5784 5710"/>
                  <a:gd name="T63" fmla="*/ 5784 h 564"/>
                  <a:gd name="T64" fmla="+- 0 10979 10591"/>
                  <a:gd name="T65" fmla="*/ T64 w 963"/>
                  <a:gd name="T66" fmla="+- 0 5784 5710"/>
                  <a:gd name="T67" fmla="*/ 5784 h 564"/>
                  <a:gd name="T68" fmla="+- 0 10970 10591"/>
                  <a:gd name="T69" fmla="*/ T68 w 963"/>
                  <a:gd name="T70" fmla="+- 0 5776 5710"/>
                  <a:gd name="T71" fmla="*/ 5776 h 564"/>
                  <a:gd name="T72" fmla="+- 0 10965 10591"/>
                  <a:gd name="T73" fmla="*/ T72 w 963"/>
                  <a:gd name="T74" fmla="+- 0 5772 5710"/>
                  <a:gd name="T75" fmla="*/ 577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63" h="564">
                    <a:moveTo>
                      <a:pt x="374" y="62"/>
                    </a:moveTo>
                    <a:lnTo>
                      <a:pt x="338" y="62"/>
                    </a:lnTo>
                    <a:lnTo>
                      <a:pt x="342" y="68"/>
                    </a:lnTo>
                    <a:lnTo>
                      <a:pt x="320" y="78"/>
                    </a:lnTo>
                    <a:lnTo>
                      <a:pt x="331" y="78"/>
                    </a:lnTo>
                    <a:lnTo>
                      <a:pt x="305" y="92"/>
                    </a:lnTo>
                    <a:lnTo>
                      <a:pt x="309" y="92"/>
                    </a:lnTo>
                    <a:lnTo>
                      <a:pt x="309" y="107"/>
                    </a:lnTo>
                    <a:lnTo>
                      <a:pt x="314" y="104"/>
                    </a:lnTo>
                    <a:lnTo>
                      <a:pt x="620" y="104"/>
                    </a:lnTo>
                    <a:lnTo>
                      <a:pt x="608" y="98"/>
                    </a:lnTo>
                    <a:lnTo>
                      <a:pt x="593" y="92"/>
                    </a:lnTo>
                    <a:lnTo>
                      <a:pt x="582" y="86"/>
                    </a:lnTo>
                    <a:lnTo>
                      <a:pt x="413" y="86"/>
                    </a:lnTo>
                    <a:lnTo>
                      <a:pt x="405" y="82"/>
                    </a:lnTo>
                    <a:lnTo>
                      <a:pt x="383" y="74"/>
                    </a:lnTo>
                    <a:lnTo>
                      <a:pt x="388" y="74"/>
                    </a:lnTo>
                    <a:lnTo>
                      <a:pt x="379" y="66"/>
                    </a:lnTo>
                    <a:lnTo>
                      <a:pt x="374"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0" name="Freeform 1839"/>
              <p:cNvSpPr>
                <a:spLocks/>
              </p:cNvSpPr>
              <p:nvPr/>
            </p:nvSpPr>
            <p:spPr bwMode="auto">
              <a:xfrm>
                <a:off x="10591" y="5710"/>
                <a:ext cx="963" cy="564"/>
              </a:xfrm>
              <a:custGeom>
                <a:avLst/>
                <a:gdLst>
                  <a:gd name="T0" fmla="+- 0 11033 10591"/>
                  <a:gd name="T1" fmla="*/ T0 w 963"/>
                  <a:gd name="T2" fmla="+- 0 5768 5710"/>
                  <a:gd name="T3" fmla="*/ 5768 h 564"/>
                  <a:gd name="T4" fmla="+- 0 11011 10591"/>
                  <a:gd name="T5" fmla="*/ T4 w 963"/>
                  <a:gd name="T6" fmla="+- 0 5776 5710"/>
                  <a:gd name="T7" fmla="*/ 5776 h 564"/>
                  <a:gd name="T8" fmla="+- 0 11020 10591"/>
                  <a:gd name="T9" fmla="*/ T8 w 963"/>
                  <a:gd name="T10" fmla="+- 0 5786 5710"/>
                  <a:gd name="T11" fmla="*/ 5786 h 564"/>
                  <a:gd name="T12" fmla="+- 0 11013 10591"/>
                  <a:gd name="T13" fmla="*/ T12 w 963"/>
                  <a:gd name="T14" fmla="+- 0 5796 5710"/>
                  <a:gd name="T15" fmla="*/ 5796 h 564"/>
                  <a:gd name="T16" fmla="+- 0 11173 10591"/>
                  <a:gd name="T17" fmla="*/ T16 w 963"/>
                  <a:gd name="T18" fmla="+- 0 5796 5710"/>
                  <a:gd name="T19" fmla="*/ 5796 h 564"/>
                  <a:gd name="T20" fmla="+- 0 11166 10591"/>
                  <a:gd name="T21" fmla="*/ T20 w 963"/>
                  <a:gd name="T22" fmla="+- 0 5790 5710"/>
                  <a:gd name="T23" fmla="*/ 5790 h 564"/>
                  <a:gd name="T24" fmla="+- 0 11166 10591"/>
                  <a:gd name="T25" fmla="*/ T24 w 963"/>
                  <a:gd name="T26" fmla="+- 0 5780 5710"/>
                  <a:gd name="T27" fmla="*/ 5780 h 564"/>
                  <a:gd name="T28" fmla="+- 0 11173 10591"/>
                  <a:gd name="T29" fmla="*/ T28 w 963"/>
                  <a:gd name="T30" fmla="+- 0 5770 5710"/>
                  <a:gd name="T31" fmla="*/ 5770 h 564"/>
                  <a:gd name="T32" fmla="+- 0 11035 10591"/>
                  <a:gd name="T33" fmla="*/ T32 w 963"/>
                  <a:gd name="T34" fmla="+- 0 5770 5710"/>
                  <a:gd name="T35" fmla="*/ 5770 h 564"/>
                  <a:gd name="T36" fmla="+- 0 11033 10591"/>
                  <a:gd name="T37" fmla="*/ T36 w 963"/>
                  <a:gd name="T38" fmla="+- 0 5768 5710"/>
                  <a:gd name="T39" fmla="*/ 576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442" y="58"/>
                    </a:moveTo>
                    <a:lnTo>
                      <a:pt x="420" y="66"/>
                    </a:lnTo>
                    <a:lnTo>
                      <a:pt x="429" y="76"/>
                    </a:lnTo>
                    <a:lnTo>
                      <a:pt x="422" y="86"/>
                    </a:lnTo>
                    <a:lnTo>
                      <a:pt x="582" y="86"/>
                    </a:lnTo>
                    <a:lnTo>
                      <a:pt x="575" y="80"/>
                    </a:lnTo>
                    <a:lnTo>
                      <a:pt x="575" y="70"/>
                    </a:lnTo>
                    <a:lnTo>
                      <a:pt x="582" y="60"/>
                    </a:lnTo>
                    <a:lnTo>
                      <a:pt x="444" y="60"/>
                    </a:lnTo>
                    <a:lnTo>
                      <a:pt x="442" y="5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1" name="Freeform 1840"/>
              <p:cNvSpPr>
                <a:spLocks/>
              </p:cNvSpPr>
              <p:nvPr/>
            </p:nvSpPr>
            <p:spPr bwMode="auto">
              <a:xfrm>
                <a:off x="10591" y="5710"/>
                <a:ext cx="963" cy="564"/>
              </a:xfrm>
              <a:custGeom>
                <a:avLst/>
                <a:gdLst>
                  <a:gd name="T0" fmla="+- 0 11083 10591"/>
                  <a:gd name="T1" fmla="*/ T0 w 963"/>
                  <a:gd name="T2" fmla="+- 0 5740 5710"/>
                  <a:gd name="T3" fmla="*/ 5740 h 564"/>
                  <a:gd name="T4" fmla="+- 0 11050 10591"/>
                  <a:gd name="T5" fmla="*/ T4 w 963"/>
                  <a:gd name="T6" fmla="+- 0 5748 5710"/>
                  <a:gd name="T7" fmla="*/ 5748 h 564"/>
                  <a:gd name="T8" fmla="+- 0 11056 10591"/>
                  <a:gd name="T9" fmla="*/ T8 w 963"/>
                  <a:gd name="T10" fmla="+- 0 5748 5710"/>
                  <a:gd name="T11" fmla="*/ 5748 h 564"/>
                  <a:gd name="T12" fmla="+- 0 11032 10591"/>
                  <a:gd name="T13" fmla="*/ T12 w 963"/>
                  <a:gd name="T14" fmla="+- 0 5753 5710"/>
                  <a:gd name="T15" fmla="*/ 5753 h 564"/>
                  <a:gd name="T16" fmla="+- 0 11035 10591"/>
                  <a:gd name="T17" fmla="*/ T16 w 963"/>
                  <a:gd name="T18" fmla="+- 0 5770 5710"/>
                  <a:gd name="T19" fmla="*/ 5770 h 564"/>
                  <a:gd name="T20" fmla="+- 0 11173 10591"/>
                  <a:gd name="T21" fmla="*/ T20 w 963"/>
                  <a:gd name="T22" fmla="+- 0 5770 5710"/>
                  <a:gd name="T23" fmla="*/ 5770 h 564"/>
                  <a:gd name="T24" fmla="+- 0 11176 10591"/>
                  <a:gd name="T25" fmla="*/ T24 w 963"/>
                  <a:gd name="T26" fmla="+- 0 5765 5710"/>
                  <a:gd name="T27" fmla="*/ 5765 h 564"/>
                  <a:gd name="T28" fmla="+- 0 11176 10591"/>
                  <a:gd name="T29" fmla="*/ T28 w 963"/>
                  <a:gd name="T30" fmla="+- 0 5764 5710"/>
                  <a:gd name="T31" fmla="*/ 5764 h 564"/>
                  <a:gd name="T32" fmla="+- 0 11178 10591"/>
                  <a:gd name="T33" fmla="*/ T32 w 963"/>
                  <a:gd name="T34" fmla="+- 0 5762 5710"/>
                  <a:gd name="T35" fmla="*/ 5762 h 564"/>
                  <a:gd name="T36" fmla="+- 0 11178 10591"/>
                  <a:gd name="T37" fmla="*/ T36 w 963"/>
                  <a:gd name="T38" fmla="+- 0 5762 5710"/>
                  <a:gd name="T39" fmla="*/ 5762 h 564"/>
                  <a:gd name="T40" fmla="+- 0 11187 10591"/>
                  <a:gd name="T41" fmla="*/ T40 w 963"/>
                  <a:gd name="T42" fmla="+- 0 5750 5710"/>
                  <a:gd name="T43" fmla="*/ 5750 h 564"/>
                  <a:gd name="T44" fmla="+- 0 11193 10591"/>
                  <a:gd name="T45" fmla="*/ T44 w 963"/>
                  <a:gd name="T46" fmla="+- 0 5742 5710"/>
                  <a:gd name="T47" fmla="*/ 5742 h 564"/>
                  <a:gd name="T48" fmla="+- 0 11094 10591"/>
                  <a:gd name="T49" fmla="*/ T48 w 963"/>
                  <a:gd name="T50" fmla="+- 0 5742 5710"/>
                  <a:gd name="T51" fmla="*/ 5742 h 564"/>
                  <a:gd name="T52" fmla="+- 0 11083 10591"/>
                  <a:gd name="T53" fmla="*/ T52 w 963"/>
                  <a:gd name="T54" fmla="+- 0 5740 5710"/>
                  <a:gd name="T55" fmla="*/ 5740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492" y="30"/>
                    </a:moveTo>
                    <a:lnTo>
                      <a:pt x="459" y="38"/>
                    </a:lnTo>
                    <a:lnTo>
                      <a:pt x="465" y="38"/>
                    </a:lnTo>
                    <a:lnTo>
                      <a:pt x="441" y="43"/>
                    </a:lnTo>
                    <a:lnTo>
                      <a:pt x="444" y="60"/>
                    </a:lnTo>
                    <a:lnTo>
                      <a:pt x="582" y="60"/>
                    </a:lnTo>
                    <a:lnTo>
                      <a:pt x="585" y="55"/>
                    </a:lnTo>
                    <a:lnTo>
                      <a:pt x="585" y="54"/>
                    </a:lnTo>
                    <a:lnTo>
                      <a:pt x="587" y="52"/>
                    </a:lnTo>
                    <a:lnTo>
                      <a:pt x="596" y="40"/>
                    </a:lnTo>
                    <a:lnTo>
                      <a:pt x="602" y="32"/>
                    </a:lnTo>
                    <a:lnTo>
                      <a:pt x="503" y="32"/>
                    </a:lnTo>
                    <a:lnTo>
                      <a:pt x="492" y="3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2" name="Freeform 1841"/>
              <p:cNvSpPr>
                <a:spLocks/>
              </p:cNvSpPr>
              <p:nvPr/>
            </p:nvSpPr>
            <p:spPr bwMode="auto">
              <a:xfrm>
                <a:off x="10591" y="5710"/>
                <a:ext cx="963" cy="564"/>
              </a:xfrm>
              <a:custGeom>
                <a:avLst/>
                <a:gdLst>
                  <a:gd name="T0" fmla="+- 0 11180 10591"/>
                  <a:gd name="T1" fmla="*/ T0 w 963"/>
                  <a:gd name="T2" fmla="+- 0 5762 5710"/>
                  <a:gd name="T3" fmla="*/ 5762 h 564"/>
                  <a:gd name="T4" fmla="+- 0 11178 10591"/>
                  <a:gd name="T5" fmla="*/ T4 w 963"/>
                  <a:gd name="T6" fmla="+- 0 5762 5710"/>
                  <a:gd name="T7" fmla="*/ 5762 h 564"/>
                  <a:gd name="T8" fmla="+- 0 11176 10591"/>
                  <a:gd name="T9" fmla="*/ T8 w 963"/>
                  <a:gd name="T10" fmla="+- 0 5764 5710"/>
                  <a:gd name="T11" fmla="*/ 5764 h 564"/>
                  <a:gd name="T12" fmla="+- 0 11176 10591"/>
                  <a:gd name="T13" fmla="*/ T12 w 963"/>
                  <a:gd name="T14" fmla="+- 0 5765 5710"/>
                  <a:gd name="T15" fmla="*/ 5765 h 564"/>
                  <a:gd name="T16" fmla="+- 0 11175 10591"/>
                  <a:gd name="T17" fmla="*/ T16 w 963"/>
                  <a:gd name="T18" fmla="+- 0 5766 5710"/>
                  <a:gd name="T19" fmla="*/ 5766 h 564"/>
                  <a:gd name="T20" fmla="+- 0 11176 10591"/>
                  <a:gd name="T21" fmla="*/ T20 w 963"/>
                  <a:gd name="T22" fmla="+- 0 5768 5710"/>
                  <a:gd name="T23" fmla="*/ 5768 h 564"/>
                  <a:gd name="T24" fmla="+- 0 11177 10591"/>
                  <a:gd name="T25" fmla="*/ T24 w 963"/>
                  <a:gd name="T26" fmla="+- 0 5768 5710"/>
                  <a:gd name="T27" fmla="*/ 5768 h 564"/>
                  <a:gd name="T28" fmla="+- 0 11178 10591"/>
                  <a:gd name="T29" fmla="*/ T28 w 963"/>
                  <a:gd name="T30" fmla="+- 0 5766 5710"/>
                  <a:gd name="T31" fmla="*/ 5766 h 564"/>
                  <a:gd name="T32" fmla="+- 0 11179 10591"/>
                  <a:gd name="T33" fmla="*/ T32 w 963"/>
                  <a:gd name="T34" fmla="+- 0 5764 5710"/>
                  <a:gd name="T35" fmla="*/ 5764 h 564"/>
                  <a:gd name="T36" fmla="+- 0 11180 10591"/>
                  <a:gd name="T37" fmla="*/ T36 w 963"/>
                  <a:gd name="T38" fmla="+- 0 5764 5710"/>
                  <a:gd name="T39" fmla="*/ 5764 h 564"/>
                  <a:gd name="T40" fmla="+- 0 11180 10591"/>
                  <a:gd name="T41" fmla="*/ T40 w 963"/>
                  <a:gd name="T42" fmla="+- 0 5762 5710"/>
                  <a:gd name="T43" fmla="*/ 576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589" y="52"/>
                    </a:moveTo>
                    <a:lnTo>
                      <a:pt x="587" y="52"/>
                    </a:lnTo>
                    <a:lnTo>
                      <a:pt x="585" y="54"/>
                    </a:lnTo>
                    <a:lnTo>
                      <a:pt x="585" y="55"/>
                    </a:lnTo>
                    <a:lnTo>
                      <a:pt x="584" y="56"/>
                    </a:lnTo>
                    <a:lnTo>
                      <a:pt x="585" y="58"/>
                    </a:lnTo>
                    <a:lnTo>
                      <a:pt x="586" y="58"/>
                    </a:lnTo>
                    <a:lnTo>
                      <a:pt x="587" y="56"/>
                    </a:lnTo>
                    <a:lnTo>
                      <a:pt x="588" y="54"/>
                    </a:lnTo>
                    <a:lnTo>
                      <a:pt x="589" y="54"/>
                    </a:lnTo>
                    <a:lnTo>
                      <a:pt x="589" y="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3" name="Freeform 1842"/>
              <p:cNvSpPr>
                <a:spLocks/>
              </p:cNvSpPr>
              <p:nvPr/>
            </p:nvSpPr>
            <p:spPr bwMode="auto">
              <a:xfrm>
                <a:off x="10591" y="5710"/>
                <a:ext cx="963" cy="564"/>
              </a:xfrm>
              <a:custGeom>
                <a:avLst/>
                <a:gdLst>
                  <a:gd name="T0" fmla="+- 0 11178 10591"/>
                  <a:gd name="T1" fmla="*/ T0 w 963"/>
                  <a:gd name="T2" fmla="+- 0 5762 5710"/>
                  <a:gd name="T3" fmla="*/ 5762 h 564"/>
                  <a:gd name="T4" fmla="+- 0 11178 10591"/>
                  <a:gd name="T5" fmla="*/ T4 w 963"/>
                  <a:gd name="T6" fmla="+- 0 5762 5710"/>
                  <a:gd name="T7" fmla="*/ 5762 h 564"/>
                  <a:gd name="T8" fmla="+- 0 11176 10591"/>
                  <a:gd name="T9" fmla="*/ T8 w 963"/>
                  <a:gd name="T10" fmla="+- 0 5764 5710"/>
                  <a:gd name="T11" fmla="*/ 5764 h 564"/>
                  <a:gd name="T12" fmla="+- 0 11176 10591"/>
                  <a:gd name="T13" fmla="*/ T12 w 963"/>
                  <a:gd name="T14" fmla="+- 0 5765 5710"/>
                  <a:gd name="T15" fmla="*/ 5765 h 564"/>
                  <a:gd name="T16" fmla="+- 0 11176 10591"/>
                  <a:gd name="T17" fmla="*/ T16 w 963"/>
                  <a:gd name="T18" fmla="+- 0 5764 5710"/>
                  <a:gd name="T19" fmla="*/ 5764 h 564"/>
                  <a:gd name="T20" fmla="+- 0 11178 10591"/>
                  <a:gd name="T21" fmla="*/ T20 w 963"/>
                  <a:gd name="T22" fmla="+- 0 5762 5710"/>
                  <a:gd name="T23" fmla="*/ 5762 h 564"/>
                </a:gdLst>
                <a:ahLst/>
                <a:cxnLst>
                  <a:cxn ang="0">
                    <a:pos x="T1" y="T3"/>
                  </a:cxn>
                  <a:cxn ang="0">
                    <a:pos x="T5" y="T7"/>
                  </a:cxn>
                  <a:cxn ang="0">
                    <a:pos x="T9" y="T11"/>
                  </a:cxn>
                  <a:cxn ang="0">
                    <a:pos x="T13" y="T15"/>
                  </a:cxn>
                  <a:cxn ang="0">
                    <a:pos x="T17" y="T19"/>
                  </a:cxn>
                  <a:cxn ang="0">
                    <a:pos x="T21" y="T23"/>
                  </a:cxn>
                </a:cxnLst>
                <a:rect l="0" t="0" r="r" b="b"/>
                <a:pathLst>
                  <a:path w="963" h="564">
                    <a:moveTo>
                      <a:pt x="587" y="52"/>
                    </a:moveTo>
                    <a:lnTo>
                      <a:pt x="587" y="52"/>
                    </a:lnTo>
                    <a:lnTo>
                      <a:pt x="585" y="54"/>
                    </a:lnTo>
                    <a:lnTo>
                      <a:pt x="585" y="55"/>
                    </a:lnTo>
                    <a:lnTo>
                      <a:pt x="585" y="54"/>
                    </a:lnTo>
                    <a:lnTo>
                      <a:pt x="587" y="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4" name="Freeform 1843"/>
              <p:cNvSpPr>
                <a:spLocks/>
              </p:cNvSpPr>
              <p:nvPr/>
            </p:nvSpPr>
            <p:spPr bwMode="auto">
              <a:xfrm>
                <a:off x="10591" y="5710"/>
                <a:ext cx="963" cy="564"/>
              </a:xfrm>
              <a:custGeom>
                <a:avLst/>
                <a:gdLst>
                  <a:gd name="T0" fmla="+- 0 11031 10591"/>
                  <a:gd name="T1" fmla="*/ T0 w 963"/>
                  <a:gd name="T2" fmla="+- 0 5752 5710"/>
                  <a:gd name="T3" fmla="*/ 5752 h 564"/>
                  <a:gd name="T4" fmla="+- 0 11030 10591"/>
                  <a:gd name="T5" fmla="*/ T4 w 963"/>
                  <a:gd name="T6" fmla="+- 0 5754 5710"/>
                  <a:gd name="T7" fmla="*/ 5754 h 564"/>
                  <a:gd name="T8" fmla="+- 0 11032 10591"/>
                  <a:gd name="T9" fmla="*/ T8 w 963"/>
                  <a:gd name="T10" fmla="+- 0 5753 5710"/>
                  <a:gd name="T11" fmla="*/ 5753 h 564"/>
                  <a:gd name="T12" fmla="+- 0 11031 10591"/>
                  <a:gd name="T13" fmla="*/ T12 w 963"/>
                  <a:gd name="T14" fmla="+- 0 5752 5710"/>
                  <a:gd name="T15" fmla="*/ 5752 h 564"/>
                </a:gdLst>
                <a:ahLst/>
                <a:cxnLst>
                  <a:cxn ang="0">
                    <a:pos x="T1" y="T3"/>
                  </a:cxn>
                  <a:cxn ang="0">
                    <a:pos x="T5" y="T7"/>
                  </a:cxn>
                  <a:cxn ang="0">
                    <a:pos x="T9" y="T11"/>
                  </a:cxn>
                  <a:cxn ang="0">
                    <a:pos x="T13" y="T15"/>
                  </a:cxn>
                </a:cxnLst>
                <a:rect l="0" t="0" r="r" b="b"/>
                <a:pathLst>
                  <a:path w="963" h="564">
                    <a:moveTo>
                      <a:pt x="440" y="42"/>
                    </a:moveTo>
                    <a:lnTo>
                      <a:pt x="439" y="44"/>
                    </a:lnTo>
                    <a:lnTo>
                      <a:pt x="441" y="43"/>
                    </a:lnTo>
                    <a:lnTo>
                      <a:pt x="440"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5" name="Freeform 1844"/>
              <p:cNvSpPr>
                <a:spLocks/>
              </p:cNvSpPr>
              <p:nvPr/>
            </p:nvSpPr>
            <p:spPr bwMode="auto">
              <a:xfrm>
                <a:off x="10591" y="5710"/>
                <a:ext cx="963" cy="564"/>
              </a:xfrm>
              <a:custGeom>
                <a:avLst/>
                <a:gdLst>
                  <a:gd name="T0" fmla="+- 0 11331 10591"/>
                  <a:gd name="T1" fmla="*/ T0 w 963"/>
                  <a:gd name="T2" fmla="+- 0 5710 5710"/>
                  <a:gd name="T3" fmla="*/ 5710 h 564"/>
                  <a:gd name="T4" fmla="+- 0 11331 10591"/>
                  <a:gd name="T5" fmla="*/ T4 w 963"/>
                  <a:gd name="T6" fmla="+- 0 5728 5710"/>
                  <a:gd name="T7" fmla="*/ 5728 h 564"/>
                  <a:gd name="T8" fmla="+- 0 11320 10591"/>
                  <a:gd name="T9" fmla="*/ T8 w 963"/>
                  <a:gd name="T10" fmla="+- 0 5742 5710"/>
                  <a:gd name="T11" fmla="*/ 5742 h 564"/>
                  <a:gd name="T12" fmla="+- 0 11308 10591"/>
                  <a:gd name="T13" fmla="*/ T12 w 963"/>
                  <a:gd name="T14" fmla="+- 0 5754 5710"/>
                  <a:gd name="T15" fmla="*/ 5754 h 564"/>
                  <a:gd name="T16" fmla="+- 0 11357 10591"/>
                  <a:gd name="T17" fmla="*/ T16 w 963"/>
                  <a:gd name="T18" fmla="+- 0 5754 5710"/>
                  <a:gd name="T19" fmla="*/ 5754 h 564"/>
                  <a:gd name="T20" fmla="+- 0 11355 10591"/>
                  <a:gd name="T21" fmla="*/ T20 w 963"/>
                  <a:gd name="T22" fmla="+- 0 5742 5710"/>
                  <a:gd name="T23" fmla="*/ 5742 h 564"/>
                  <a:gd name="T24" fmla="+- 0 11341 10591"/>
                  <a:gd name="T25" fmla="*/ T24 w 963"/>
                  <a:gd name="T26" fmla="+- 0 5716 5710"/>
                  <a:gd name="T27" fmla="*/ 5716 h 564"/>
                  <a:gd name="T28" fmla="+- 0 11331 10591"/>
                  <a:gd name="T29" fmla="*/ T28 w 963"/>
                  <a:gd name="T30" fmla="+- 0 5710 5710"/>
                  <a:gd name="T31" fmla="*/ 5710 h 56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63" h="564">
                    <a:moveTo>
                      <a:pt x="740" y="0"/>
                    </a:moveTo>
                    <a:lnTo>
                      <a:pt x="740" y="18"/>
                    </a:lnTo>
                    <a:lnTo>
                      <a:pt x="729" y="32"/>
                    </a:lnTo>
                    <a:lnTo>
                      <a:pt x="717" y="44"/>
                    </a:lnTo>
                    <a:lnTo>
                      <a:pt x="766" y="44"/>
                    </a:lnTo>
                    <a:lnTo>
                      <a:pt x="764" y="32"/>
                    </a:lnTo>
                    <a:lnTo>
                      <a:pt x="750" y="6"/>
                    </a:lnTo>
                    <a:lnTo>
                      <a:pt x="74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6" name="Freeform 1845"/>
              <p:cNvSpPr>
                <a:spLocks/>
              </p:cNvSpPr>
              <p:nvPr/>
            </p:nvSpPr>
            <p:spPr bwMode="auto">
              <a:xfrm>
                <a:off x="10591" y="5710"/>
                <a:ext cx="963" cy="564"/>
              </a:xfrm>
              <a:custGeom>
                <a:avLst/>
                <a:gdLst>
                  <a:gd name="T0" fmla="+- 0 11100 10591"/>
                  <a:gd name="T1" fmla="*/ T0 w 963"/>
                  <a:gd name="T2" fmla="+- 0 5722 5710"/>
                  <a:gd name="T3" fmla="*/ 5722 h 564"/>
                  <a:gd name="T4" fmla="+- 0 11093 10591"/>
                  <a:gd name="T5" fmla="*/ T4 w 963"/>
                  <a:gd name="T6" fmla="+- 0 5722 5710"/>
                  <a:gd name="T7" fmla="*/ 5722 h 564"/>
                  <a:gd name="T8" fmla="+- 0 11092 10591"/>
                  <a:gd name="T9" fmla="*/ T8 w 963"/>
                  <a:gd name="T10" fmla="+- 0 5726 5710"/>
                  <a:gd name="T11" fmla="*/ 5726 h 564"/>
                  <a:gd name="T12" fmla="+- 0 11093 10591"/>
                  <a:gd name="T13" fmla="*/ T12 w 963"/>
                  <a:gd name="T14" fmla="+- 0 5734 5710"/>
                  <a:gd name="T15" fmla="*/ 5734 h 564"/>
                  <a:gd name="T16" fmla="+- 0 11094 10591"/>
                  <a:gd name="T17" fmla="*/ T16 w 963"/>
                  <a:gd name="T18" fmla="+- 0 5742 5710"/>
                  <a:gd name="T19" fmla="*/ 5742 h 564"/>
                  <a:gd name="T20" fmla="+- 0 11193 10591"/>
                  <a:gd name="T21" fmla="*/ T20 w 963"/>
                  <a:gd name="T22" fmla="+- 0 5742 5710"/>
                  <a:gd name="T23" fmla="*/ 5742 h 564"/>
                  <a:gd name="T24" fmla="+- 0 11187 10591"/>
                  <a:gd name="T25" fmla="*/ T24 w 963"/>
                  <a:gd name="T26" fmla="+- 0 5736 5710"/>
                  <a:gd name="T27" fmla="*/ 5736 h 564"/>
                  <a:gd name="T28" fmla="+- 0 11139 10591"/>
                  <a:gd name="T29" fmla="*/ T28 w 963"/>
                  <a:gd name="T30" fmla="+- 0 5736 5710"/>
                  <a:gd name="T31" fmla="*/ 5736 h 564"/>
                  <a:gd name="T32" fmla="+- 0 11134 10591"/>
                  <a:gd name="T33" fmla="*/ T32 w 963"/>
                  <a:gd name="T34" fmla="+- 0 5734 5710"/>
                  <a:gd name="T35" fmla="*/ 5734 h 564"/>
                  <a:gd name="T36" fmla="+- 0 11118 10591"/>
                  <a:gd name="T37" fmla="*/ T36 w 963"/>
                  <a:gd name="T38" fmla="+- 0 5732 5710"/>
                  <a:gd name="T39" fmla="*/ 5732 h 564"/>
                  <a:gd name="T40" fmla="+- 0 11109 10591"/>
                  <a:gd name="T41" fmla="*/ T40 w 963"/>
                  <a:gd name="T42" fmla="+- 0 5726 5710"/>
                  <a:gd name="T43" fmla="*/ 5726 h 564"/>
                  <a:gd name="T44" fmla="+- 0 11103 10591"/>
                  <a:gd name="T45" fmla="*/ T44 w 963"/>
                  <a:gd name="T46" fmla="+- 0 5724 5710"/>
                  <a:gd name="T47" fmla="*/ 5724 h 564"/>
                  <a:gd name="T48" fmla="+- 0 11100 10591"/>
                  <a:gd name="T49" fmla="*/ T48 w 963"/>
                  <a:gd name="T50" fmla="+- 0 5722 5710"/>
                  <a:gd name="T51" fmla="*/ 572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63" h="564">
                    <a:moveTo>
                      <a:pt x="509" y="12"/>
                    </a:moveTo>
                    <a:lnTo>
                      <a:pt x="502" y="12"/>
                    </a:lnTo>
                    <a:lnTo>
                      <a:pt x="501" y="16"/>
                    </a:lnTo>
                    <a:lnTo>
                      <a:pt x="502" y="24"/>
                    </a:lnTo>
                    <a:lnTo>
                      <a:pt x="503" y="32"/>
                    </a:lnTo>
                    <a:lnTo>
                      <a:pt x="602" y="32"/>
                    </a:lnTo>
                    <a:lnTo>
                      <a:pt x="596" y="26"/>
                    </a:lnTo>
                    <a:lnTo>
                      <a:pt x="548" y="26"/>
                    </a:lnTo>
                    <a:lnTo>
                      <a:pt x="543" y="24"/>
                    </a:lnTo>
                    <a:lnTo>
                      <a:pt x="527" y="22"/>
                    </a:lnTo>
                    <a:lnTo>
                      <a:pt x="518" y="16"/>
                    </a:lnTo>
                    <a:lnTo>
                      <a:pt x="512" y="14"/>
                    </a:lnTo>
                    <a:lnTo>
                      <a:pt x="509" y="1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47" name="Freeform 1846"/>
              <p:cNvSpPr>
                <a:spLocks/>
              </p:cNvSpPr>
              <p:nvPr/>
            </p:nvSpPr>
            <p:spPr bwMode="auto">
              <a:xfrm>
                <a:off x="10591" y="5710"/>
                <a:ext cx="963" cy="564"/>
              </a:xfrm>
              <a:custGeom>
                <a:avLst/>
                <a:gdLst>
                  <a:gd name="T0" fmla="+- 0 11177 10591"/>
                  <a:gd name="T1" fmla="*/ T0 w 963"/>
                  <a:gd name="T2" fmla="+- 0 5734 5710"/>
                  <a:gd name="T3" fmla="*/ 5734 h 564"/>
                  <a:gd name="T4" fmla="+- 0 11168 10591"/>
                  <a:gd name="T5" fmla="*/ T4 w 963"/>
                  <a:gd name="T6" fmla="+- 0 5734 5710"/>
                  <a:gd name="T7" fmla="*/ 5734 h 564"/>
                  <a:gd name="T8" fmla="+- 0 11156 10591"/>
                  <a:gd name="T9" fmla="*/ T8 w 963"/>
                  <a:gd name="T10" fmla="+- 0 5736 5710"/>
                  <a:gd name="T11" fmla="*/ 5736 h 564"/>
                  <a:gd name="T12" fmla="+- 0 11187 10591"/>
                  <a:gd name="T13" fmla="*/ T12 w 963"/>
                  <a:gd name="T14" fmla="+- 0 5736 5710"/>
                  <a:gd name="T15" fmla="*/ 5736 h 564"/>
                  <a:gd name="T16" fmla="+- 0 11177 10591"/>
                  <a:gd name="T17" fmla="*/ T16 w 963"/>
                  <a:gd name="T18" fmla="+- 0 5734 5710"/>
                  <a:gd name="T19" fmla="*/ 5734 h 564"/>
                </a:gdLst>
                <a:ahLst/>
                <a:cxnLst>
                  <a:cxn ang="0">
                    <a:pos x="T1" y="T3"/>
                  </a:cxn>
                  <a:cxn ang="0">
                    <a:pos x="T5" y="T7"/>
                  </a:cxn>
                  <a:cxn ang="0">
                    <a:pos x="T9" y="T11"/>
                  </a:cxn>
                  <a:cxn ang="0">
                    <a:pos x="T13" y="T15"/>
                  </a:cxn>
                  <a:cxn ang="0">
                    <a:pos x="T17" y="T19"/>
                  </a:cxn>
                </a:cxnLst>
                <a:rect l="0" t="0" r="r" b="b"/>
                <a:pathLst>
                  <a:path w="963" h="564">
                    <a:moveTo>
                      <a:pt x="586" y="24"/>
                    </a:moveTo>
                    <a:lnTo>
                      <a:pt x="577" y="24"/>
                    </a:lnTo>
                    <a:lnTo>
                      <a:pt x="565" y="26"/>
                    </a:lnTo>
                    <a:lnTo>
                      <a:pt x="596" y="26"/>
                    </a:lnTo>
                    <a:lnTo>
                      <a:pt x="586" y="2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48" name="Picture 184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66" y="5169"/>
                <a:ext cx="50"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9" name="Picture 1848"/>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340" y="5150"/>
                <a:ext cx="4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0" name="Picture 1849"/>
              <p:cNvPicPr>
                <a:picLocks noChangeAspect="1" noChangeArrowheads="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6574" y="3854"/>
                <a:ext cx="27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1" name="Picture 1850"/>
              <p:cNvPicPr>
                <a:picLocks noChangeAspect="1" noChangeArrowheads="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7302" y="3439"/>
                <a:ext cx="2317"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2" name="Picture 1851"/>
              <p:cNvPicPr>
                <a:picLocks noChangeAspect="1" noChangeArrowheads="1"/>
              </p:cNvPicPr>
              <p:nvPr/>
            </p:nvPicPr>
            <p:blipFill>
              <a:blip r:embed="rId45" cstate="email">
                <a:extLst>
                  <a:ext uri="{28A0092B-C50C-407E-A947-70E740481C1C}">
                    <a14:useLocalDpi xmlns:a14="http://schemas.microsoft.com/office/drawing/2010/main" val="0"/>
                  </a:ext>
                </a:extLst>
              </a:blip>
              <a:srcRect/>
              <a:stretch>
                <a:fillRect/>
              </a:stretch>
            </p:blipFill>
            <p:spPr bwMode="auto">
              <a:xfrm>
                <a:off x="6574" y="3854"/>
                <a:ext cx="27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3" name="Picture 1852"/>
              <p:cNvPicPr>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6841" y="3579"/>
                <a:ext cx="5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4" name="Picture 1853"/>
              <p:cNvPicPr>
                <a:picLocks noChangeAspect="1" noChangeArrowheads="1"/>
              </p:cNvPicPr>
              <p:nvPr/>
            </p:nvPicPr>
            <p:blipFill>
              <a:blip r:embed="rId47" cstate="email">
                <a:extLst>
                  <a:ext uri="{28A0092B-C50C-407E-A947-70E740481C1C}">
                    <a14:useLocalDpi xmlns:a14="http://schemas.microsoft.com/office/drawing/2010/main" val="0"/>
                  </a:ext>
                </a:extLst>
              </a:blip>
              <a:srcRect/>
              <a:stretch>
                <a:fillRect/>
              </a:stretch>
            </p:blipFill>
            <p:spPr bwMode="auto">
              <a:xfrm>
                <a:off x="6581" y="4072"/>
                <a:ext cx="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5" name="Picture 1854"/>
              <p:cNvPicPr>
                <a:picLocks noChangeAspect="1" noChangeArrowheads="1"/>
              </p:cNvPicPr>
              <p:nvPr/>
            </p:nvPicPr>
            <p:blipFill>
              <a:blip r:embed="rId48" cstate="email">
                <a:extLst>
                  <a:ext uri="{28A0092B-C50C-407E-A947-70E740481C1C}">
                    <a14:useLocalDpi xmlns:a14="http://schemas.microsoft.com/office/drawing/2010/main" val="0"/>
                  </a:ext>
                </a:extLst>
              </a:blip>
              <a:srcRect/>
              <a:stretch>
                <a:fillRect/>
              </a:stretch>
            </p:blipFill>
            <p:spPr bwMode="auto">
              <a:xfrm>
                <a:off x="9992" y="4328"/>
                <a:ext cx="3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 name="Picture 2575"/>
              <p:cNvPicPr>
                <a:picLocks noChangeAspect="1" noChangeArrowheads="1"/>
              </p:cNvPicPr>
              <p:nvPr/>
            </p:nvPicPr>
            <p:blipFill>
              <a:blip r:embed="rId49" cstate="email">
                <a:extLst>
                  <a:ext uri="{28A0092B-C50C-407E-A947-70E740481C1C}">
                    <a14:useLocalDpi xmlns:a14="http://schemas.microsoft.com/office/drawing/2010/main" val="0"/>
                  </a:ext>
                </a:extLst>
              </a:blip>
              <a:srcRect/>
              <a:stretch>
                <a:fillRect/>
              </a:stretch>
            </p:blipFill>
            <p:spPr bwMode="auto">
              <a:xfrm>
                <a:off x="9595" y="3900"/>
                <a:ext cx="41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 name="Picture 2576"/>
              <p:cNvPicPr>
                <a:picLocks noChangeAspect="1" noChangeArrowheads="1"/>
              </p:cNvPicPr>
              <p:nvPr/>
            </p:nvPicPr>
            <p:blipFill>
              <a:blip r:embed="rId50" cstate="email">
                <a:extLst>
                  <a:ext uri="{28A0092B-C50C-407E-A947-70E740481C1C}">
                    <a14:useLocalDpi xmlns:a14="http://schemas.microsoft.com/office/drawing/2010/main" val="0"/>
                  </a:ext>
                </a:extLst>
              </a:blip>
              <a:srcRect/>
              <a:stretch>
                <a:fillRect/>
              </a:stretch>
            </p:blipFill>
            <p:spPr bwMode="auto">
              <a:xfrm>
                <a:off x="7527" y="3963"/>
                <a:ext cx="57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 name="Picture 2577"/>
              <p:cNvPicPr>
                <a:picLocks noChangeAspect="1" noChangeArrowheads="1"/>
              </p:cNvPicPr>
              <p:nvPr/>
            </p:nvPicPr>
            <p:blipFill>
              <a:blip r:embed="rId51" cstate="email">
                <a:extLst>
                  <a:ext uri="{28A0092B-C50C-407E-A947-70E740481C1C}">
                    <a14:useLocalDpi xmlns:a14="http://schemas.microsoft.com/office/drawing/2010/main" val="0"/>
                  </a:ext>
                </a:extLst>
              </a:blip>
              <a:srcRect/>
              <a:stretch>
                <a:fillRect/>
              </a:stretch>
            </p:blipFill>
            <p:spPr bwMode="auto">
              <a:xfrm>
                <a:off x="6866" y="4183"/>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9" name="Picture 2578"/>
              <p:cNvPicPr>
                <a:picLocks noChangeAspect="1" noChangeArrowheads="1"/>
              </p:cNvPicPr>
              <p:nvPr/>
            </p:nvPicPr>
            <p:blipFill>
              <a:blip r:embed="rId52" cstate="email">
                <a:extLst>
                  <a:ext uri="{28A0092B-C50C-407E-A947-70E740481C1C}">
                    <a14:useLocalDpi xmlns:a14="http://schemas.microsoft.com/office/drawing/2010/main" val="0"/>
                  </a:ext>
                </a:extLst>
              </a:blip>
              <a:srcRect/>
              <a:stretch>
                <a:fillRect/>
              </a:stretch>
            </p:blipFill>
            <p:spPr bwMode="auto">
              <a:xfrm>
                <a:off x="6920" y="3963"/>
                <a:ext cx="6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0" name="Picture 2579"/>
              <p:cNvPicPr>
                <a:picLocks noChangeAspect="1" noChangeArrowheads="1"/>
              </p:cNvPicPr>
              <p:nvPr/>
            </p:nvPicPr>
            <p:blipFill>
              <a:blip r:embed="rId53" cstate="email">
                <a:extLst>
                  <a:ext uri="{28A0092B-C50C-407E-A947-70E740481C1C}">
                    <a14:useLocalDpi xmlns:a14="http://schemas.microsoft.com/office/drawing/2010/main" val="0"/>
                  </a:ext>
                </a:extLst>
              </a:blip>
              <a:srcRect/>
              <a:stretch>
                <a:fillRect/>
              </a:stretch>
            </p:blipFill>
            <p:spPr bwMode="auto">
              <a:xfrm>
                <a:off x="8099" y="4218"/>
                <a:ext cx="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1" name="Picture 2580"/>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276" y="4548"/>
                <a:ext cx="5"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2" name="Picture 2581"/>
              <p:cNvPicPr>
                <a:picLocks noChangeAspect="1" noChangeArrowheads="1"/>
              </p:cNvPicPr>
              <p:nvPr/>
            </p:nvPicPr>
            <p:blipFill>
              <a:blip r:embed="rId55" cstate="email">
                <a:extLst>
                  <a:ext uri="{28A0092B-C50C-407E-A947-70E740481C1C}">
                    <a14:useLocalDpi xmlns:a14="http://schemas.microsoft.com/office/drawing/2010/main" val="0"/>
                  </a:ext>
                </a:extLst>
              </a:blip>
              <a:srcRect/>
              <a:stretch>
                <a:fillRect/>
              </a:stretch>
            </p:blipFill>
            <p:spPr bwMode="auto">
              <a:xfrm>
                <a:off x="5290" y="4310"/>
                <a:ext cx="53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3" name="Picture 2582"/>
              <p:cNvPicPr>
                <a:picLocks noChangeAspect="1" noChangeArrowheads="1"/>
              </p:cNvPicPr>
              <p:nvPr/>
            </p:nvPicPr>
            <p:blipFill>
              <a:blip r:embed="rId56" cstate="email">
                <a:extLst>
                  <a:ext uri="{28A0092B-C50C-407E-A947-70E740481C1C}">
                    <a14:useLocalDpi xmlns:a14="http://schemas.microsoft.com/office/drawing/2010/main" val="0"/>
                  </a:ext>
                </a:extLst>
              </a:blip>
              <a:srcRect/>
              <a:stretch>
                <a:fillRect/>
              </a:stretch>
            </p:blipFill>
            <p:spPr bwMode="auto">
              <a:xfrm>
                <a:off x="5013" y="4865"/>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84" name="Picture 2583"/>
              <p:cNvPicPr>
                <a:picLocks noChangeAspect="1" noChangeArrowheads="1"/>
              </p:cNvPicPr>
              <p:nvPr/>
            </p:nvPicPr>
            <p:blipFill>
              <a:blip r:embed="rId57" cstate="email">
                <a:extLst>
                  <a:ext uri="{28A0092B-C50C-407E-A947-70E740481C1C}">
                    <a14:useLocalDpi xmlns:a14="http://schemas.microsoft.com/office/drawing/2010/main" val="0"/>
                  </a:ext>
                </a:extLst>
              </a:blip>
              <a:srcRect/>
              <a:stretch>
                <a:fillRect/>
              </a:stretch>
            </p:blipFill>
            <p:spPr bwMode="auto">
              <a:xfrm>
                <a:off x="5354" y="4865"/>
                <a:ext cx="19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2" name="Group 1041"/>
            <p:cNvGrpSpPr>
              <a:grpSpLocks/>
            </p:cNvGrpSpPr>
            <p:nvPr/>
          </p:nvGrpSpPr>
          <p:grpSpPr bwMode="auto">
            <a:xfrm>
              <a:off x="7470" y="4909"/>
              <a:ext cx="622" cy="95"/>
              <a:chOff x="5066" y="4909"/>
              <a:chExt cx="422" cy="95"/>
            </a:xfrm>
          </p:grpSpPr>
          <p:sp>
            <p:nvSpPr>
              <p:cNvPr id="1809" name="Freeform 1808"/>
              <p:cNvSpPr>
                <a:spLocks/>
              </p:cNvSpPr>
              <p:nvPr/>
            </p:nvSpPr>
            <p:spPr bwMode="auto">
              <a:xfrm>
                <a:off x="5066" y="4909"/>
                <a:ext cx="422" cy="95"/>
              </a:xfrm>
              <a:custGeom>
                <a:avLst/>
                <a:gdLst>
                  <a:gd name="T0" fmla="+- 0 5066 5066"/>
                  <a:gd name="T1" fmla="*/ T0 w 422"/>
                  <a:gd name="T2" fmla="+- 0 4956 4909"/>
                  <a:gd name="T3" fmla="*/ 4956 h 95"/>
                  <a:gd name="T4" fmla="+- 0 5067 5066"/>
                  <a:gd name="T5" fmla="*/ T4 w 422"/>
                  <a:gd name="T6" fmla="+- 0 4956 4909"/>
                  <a:gd name="T7" fmla="*/ 4956 h 95"/>
                  <a:gd name="T8" fmla="+- 0 5072 5066"/>
                  <a:gd name="T9" fmla="*/ T8 w 422"/>
                  <a:gd name="T10" fmla="+- 0 4958 4909"/>
                  <a:gd name="T11" fmla="*/ 4958 h 95"/>
                  <a:gd name="T12" fmla="+- 0 5083 5066"/>
                  <a:gd name="T13" fmla="*/ T12 w 422"/>
                  <a:gd name="T14" fmla="+- 0 4962 4909"/>
                  <a:gd name="T15" fmla="*/ 4962 h 95"/>
                  <a:gd name="T16" fmla="+- 0 5208 5066"/>
                  <a:gd name="T17" fmla="*/ T16 w 422"/>
                  <a:gd name="T18" fmla="+- 0 5003 4909"/>
                  <a:gd name="T19" fmla="*/ 5003 h 95"/>
                  <a:gd name="T20" fmla="+- 0 5213 5066"/>
                  <a:gd name="T21" fmla="*/ T20 w 422"/>
                  <a:gd name="T22" fmla="+- 0 5003 4909"/>
                  <a:gd name="T23" fmla="*/ 5003 h 95"/>
                  <a:gd name="T24" fmla="+- 0 5307 5066"/>
                  <a:gd name="T25" fmla="*/ T24 w 422"/>
                  <a:gd name="T26" fmla="+- 0 4972 4909"/>
                  <a:gd name="T27" fmla="*/ 4972 h 95"/>
                  <a:gd name="T28" fmla="+- 0 5352 5066"/>
                  <a:gd name="T29" fmla="*/ T28 w 422"/>
                  <a:gd name="T30" fmla="+- 0 4956 4909"/>
                  <a:gd name="T31" fmla="*/ 4956 h 95"/>
                  <a:gd name="T32" fmla="+- 0 5082 5066"/>
                  <a:gd name="T33" fmla="*/ T32 w 422"/>
                  <a:gd name="T34" fmla="+- 0 4956 4909"/>
                  <a:gd name="T35" fmla="*/ 4956 h 95"/>
                  <a:gd name="T36" fmla="+- 0 5069 5066"/>
                  <a:gd name="T37" fmla="*/ T36 w 422"/>
                  <a:gd name="T38" fmla="+- 0 4956 4909"/>
                  <a:gd name="T39" fmla="*/ 4956 h 95"/>
                  <a:gd name="T40" fmla="+- 0 5066 5066"/>
                  <a:gd name="T41" fmla="*/ T40 w 422"/>
                  <a:gd name="T42" fmla="+- 0 4956 4909"/>
                  <a:gd name="T43" fmla="*/ 495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2" h="95">
                    <a:moveTo>
                      <a:pt x="0" y="47"/>
                    </a:moveTo>
                    <a:lnTo>
                      <a:pt x="1" y="47"/>
                    </a:lnTo>
                    <a:lnTo>
                      <a:pt x="6" y="49"/>
                    </a:lnTo>
                    <a:lnTo>
                      <a:pt x="17" y="53"/>
                    </a:lnTo>
                    <a:lnTo>
                      <a:pt x="142" y="94"/>
                    </a:lnTo>
                    <a:lnTo>
                      <a:pt x="147" y="94"/>
                    </a:lnTo>
                    <a:lnTo>
                      <a:pt x="241" y="63"/>
                    </a:lnTo>
                    <a:lnTo>
                      <a:pt x="286" y="47"/>
                    </a:lnTo>
                    <a:lnTo>
                      <a:pt x="16" y="47"/>
                    </a:lnTo>
                    <a:lnTo>
                      <a:pt x="3" y="47"/>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0" name="Freeform 1809"/>
              <p:cNvSpPr>
                <a:spLocks/>
              </p:cNvSpPr>
              <p:nvPr/>
            </p:nvSpPr>
            <p:spPr bwMode="auto">
              <a:xfrm>
                <a:off x="5066" y="4909"/>
                <a:ext cx="422" cy="95"/>
              </a:xfrm>
              <a:custGeom>
                <a:avLst/>
                <a:gdLst>
                  <a:gd name="T0" fmla="+- 0 5229 5066"/>
                  <a:gd name="T1" fmla="*/ T0 w 422"/>
                  <a:gd name="T2" fmla="+- 0 4923 4909"/>
                  <a:gd name="T3" fmla="*/ 4923 h 95"/>
                  <a:gd name="T4" fmla="+- 0 5214 5066"/>
                  <a:gd name="T5" fmla="*/ T4 w 422"/>
                  <a:gd name="T6" fmla="+- 0 4924 4909"/>
                  <a:gd name="T7" fmla="*/ 4924 h 95"/>
                  <a:gd name="T8" fmla="+- 0 5194 5066"/>
                  <a:gd name="T9" fmla="*/ T8 w 422"/>
                  <a:gd name="T10" fmla="+- 0 4928 4909"/>
                  <a:gd name="T11" fmla="*/ 4928 h 95"/>
                  <a:gd name="T12" fmla="+- 0 5170 5066"/>
                  <a:gd name="T13" fmla="*/ T12 w 422"/>
                  <a:gd name="T14" fmla="+- 0 4934 4909"/>
                  <a:gd name="T15" fmla="*/ 4934 h 95"/>
                  <a:gd name="T16" fmla="+- 0 5122 5066"/>
                  <a:gd name="T17" fmla="*/ T16 w 422"/>
                  <a:gd name="T18" fmla="+- 0 4948 4909"/>
                  <a:gd name="T19" fmla="*/ 4948 h 95"/>
                  <a:gd name="T20" fmla="+- 0 5100 5066"/>
                  <a:gd name="T21" fmla="*/ T20 w 422"/>
                  <a:gd name="T22" fmla="+- 0 4953 4909"/>
                  <a:gd name="T23" fmla="*/ 4953 h 95"/>
                  <a:gd name="T24" fmla="+- 0 5082 5066"/>
                  <a:gd name="T25" fmla="*/ T24 w 422"/>
                  <a:gd name="T26" fmla="+- 0 4956 4909"/>
                  <a:gd name="T27" fmla="*/ 4956 h 95"/>
                  <a:gd name="T28" fmla="+- 0 5352 5066"/>
                  <a:gd name="T29" fmla="*/ T28 w 422"/>
                  <a:gd name="T30" fmla="+- 0 4956 4909"/>
                  <a:gd name="T31" fmla="*/ 4956 h 95"/>
                  <a:gd name="T32" fmla="+- 0 5437 5066"/>
                  <a:gd name="T33" fmla="*/ T32 w 422"/>
                  <a:gd name="T34" fmla="+- 0 4926 4909"/>
                  <a:gd name="T35" fmla="*/ 4926 h 95"/>
                  <a:gd name="T36" fmla="+- 0 5269 5066"/>
                  <a:gd name="T37" fmla="*/ T36 w 422"/>
                  <a:gd name="T38" fmla="+- 0 4926 4909"/>
                  <a:gd name="T39" fmla="*/ 4926 h 95"/>
                  <a:gd name="T40" fmla="+- 0 5252 5066"/>
                  <a:gd name="T41" fmla="*/ T40 w 422"/>
                  <a:gd name="T42" fmla="+- 0 4926 4909"/>
                  <a:gd name="T43" fmla="*/ 4926 h 95"/>
                  <a:gd name="T44" fmla="+- 0 5238 5066"/>
                  <a:gd name="T45" fmla="*/ T44 w 422"/>
                  <a:gd name="T46" fmla="+- 0 4925 4909"/>
                  <a:gd name="T47" fmla="*/ 4925 h 95"/>
                  <a:gd name="T48" fmla="+- 0 5229 5066"/>
                  <a:gd name="T49" fmla="*/ T48 w 422"/>
                  <a:gd name="T50" fmla="+- 0 4923 4909"/>
                  <a:gd name="T51" fmla="*/ 4923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2" h="95">
                    <a:moveTo>
                      <a:pt x="163" y="14"/>
                    </a:moveTo>
                    <a:lnTo>
                      <a:pt x="148" y="15"/>
                    </a:lnTo>
                    <a:lnTo>
                      <a:pt x="128" y="19"/>
                    </a:lnTo>
                    <a:lnTo>
                      <a:pt x="104" y="25"/>
                    </a:lnTo>
                    <a:lnTo>
                      <a:pt x="56" y="39"/>
                    </a:lnTo>
                    <a:lnTo>
                      <a:pt x="34" y="44"/>
                    </a:lnTo>
                    <a:lnTo>
                      <a:pt x="16" y="47"/>
                    </a:lnTo>
                    <a:lnTo>
                      <a:pt x="286" y="47"/>
                    </a:lnTo>
                    <a:lnTo>
                      <a:pt x="371" y="17"/>
                    </a:lnTo>
                    <a:lnTo>
                      <a:pt x="203" y="17"/>
                    </a:lnTo>
                    <a:lnTo>
                      <a:pt x="186" y="17"/>
                    </a:lnTo>
                    <a:lnTo>
                      <a:pt x="172" y="16"/>
                    </a:lnTo>
                    <a:lnTo>
                      <a:pt x="16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11" name="Freeform 1810"/>
              <p:cNvSpPr>
                <a:spLocks/>
              </p:cNvSpPr>
              <p:nvPr/>
            </p:nvSpPr>
            <p:spPr bwMode="auto">
              <a:xfrm>
                <a:off x="5066" y="4909"/>
                <a:ext cx="422" cy="95"/>
              </a:xfrm>
              <a:custGeom>
                <a:avLst/>
                <a:gdLst>
                  <a:gd name="T0" fmla="+- 0 5487 5066"/>
                  <a:gd name="T1" fmla="*/ T0 w 422"/>
                  <a:gd name="T2" fmla="+- 0 4909 4909"/>
                  <a:gd name="T3" fmla="*/ 4909 h 95"/>
                  <a:gd name="T4" fmla="+- 0 5480 5066"/>
                  <a:gd name="T5" fmla="*/ T4 w 422"/>
                  <a:gd name="T6" fmla="+- 0 4909 4909"/>
                  <a:gd name="T7" fmla="*/ 4909 h 95"/>
                  <a:gd name="T8" fmla="+- 0 5386 5066"/>
                  <a:gd name="T9" fmla="*/ T8 w 422"/>
                  <a:gd name="T10" fmla="+- 0 4918 4909"/>
                  <a:gd name="T11" fmla="*/ 4918 h 95"/>
                  <a:gd name="T12" fmla="+- 0 5337 5066"/>
                  <a:gd name="T13" fmla="*/ T12 w 422"/>
                  <a:gd name="T14" fmla="+- 0 4922 4909"/>
                  <a:gd name="T15" fmla="*/ 4922 h 95"/>
                  <a:gd name="T16" fmla="+- 0 5313 5066"/>
                  <a:gd name="T17" fmla="*/ T16 w 422"/>
                  <a:gd name="T18" fmla="+- 0 4924 4909"/>
                  <a:gd name="T19" fmla="*/ 4924 h 95"/>
                  <a:gd name="T20" fmla="+- 0 5290 5066"/>
                  <a:gd name="T21" fmla="*/ T20 w 422"/>
                  <a:gd name="T22" fmla="+- 0 4925 4909"/>
                  <a:gd name="T23" fmla="*/ 4925 h 95"/>
                  <a:gd name="T24" fmla="+- 0 5269 5066"/>
                  <a:gd name="T25" fmla="*/ T24 w 422"/>
                  <a:gd name="T26" fmla="+- 0 4926 4909"/>
                  <a:gd name="T27" fmla="*/ 4926 h 95"/>
                  <a:gd name="T28" fmla="+- 0 5437 5066"/>
                  <a:gd name="T29" fmla="*/ T28 w 422"/>
                  <a:gd name="T30" fmla="+- 0 4926 4909"/>
                  <a:gd name="T31" fmla="*/ 4926 h 95"/>
                  <a:gd name="T32" fmla="+- 0 5469 5066"/>
                  <a:gd name="T33" fmla="*/ T32 w 422"/>
                  <a:gd name="T34" fmla="+- 0 4914 4909"/>
                  <a:gd name="T35" fmla="*/ 4914 h 95"/>
                  <a:gd name="T36" fmla="+- 0 5481 5066"/>
                  <a:gd name="T37" fmla="*/ T36 w 422"/>
                  <a:gd name="T38" fmla="+- 0 4910 4909"/>
                  <a:gd name="T39" fmla="*/ 4910 h 95"/>
                  <a:gd name="T40" fmla="+- 0 5487 5066"/>
                  <a:gd name="T41" fmla="*/ T40 w 422"/>
                  <a:gd name="T42" fmla="+- 0 4909 4909"/>
                  <a:gd name="T43" fmla="*/ 4909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2" h="95">
                    <a:moveTo>
                      <a:pt x="421" y="0"/>
                    </a:moveTo>
                    <a:lnTo>
                      <a:pt x="414" y="0"/>
                    </a:lnTo>
                    <a:lnTo>
                      <a:pt x="320" y="9"/>
                    </a:lnTo>
                    <a:lnTo>
                      <a:pt x="271" y="13"/>
                    </a:lnTo>
                    <a:lnTo>
                      <a:pt x="247" y="15"/>
                    </a:lnTo>
                    <a:lnTo>
                      <a:pt x="224" y="16"/>
                    </a:lnTo>
                    <a:lnTo>
                      <a:pt x="203" y="17"/>
                    </a:lnTo>
                    <a:lnTo>
                      <a:pt x="371" y="17"/>
                    </a:lnTo>
                    <a:lnTo>
                      <a:pt x="403" y="5"/>
                    </a:lnTo>
                    <a:lnTo>
                      <a:pt x="415" y="1"/>
                    </a:lnTo>
                    <a:lnTo>
                      <a:pt x="4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3" name="Group 1042"/>
            <p:cNvGrpSpPr>
              <a:grpSpLocks/>
            </p:cNvGrpSpPr>
            <p:nvPr/>
          </p:nvGrpSpPr>
          <p:grpSpPr bwMode="auto">
            <a:xfrm>
              <a:off x="7429" y="4496"/>
              <a:ext cx="689" cy="522"/>
              <a:chOff x="5038" y="4496"/>
              <a:chExt cx="467" cy="522"/>
            </a:xfrm>
          </p:grpSpPr>
          <p:sp>
            <p:nvSpPr>
              <p:cNvPr id="1781" name="Freeform 1780"/>
              <p:cNvSpPr>
                <a:spLocks/>
              </p:cNvSpPr>
              <p:nvPr/>
            </p:nvSpPr>
            <p:spPr bwMode="auto">
              <a:xfrm>
                <a:off x="5038" y="4496"/>
                <a:ext cx="467" cy="522"/>
              </a:xfrm>
              <a:custGeom>
                <a:avLst/>
                <a:gdLst>
                  <a:gd name="T0" fmla="+- 0 5058 5038"/>
                  <a:gd name="T1" fmla="*/ T0 w 467"/>
                  <a:gd name="T2" fmla="+- 0 4953 4496"/>
                  <a:gd name="T3" fmla="*/ 4953 h 522"/>
                  <a:gd name="T4" fmla="+- 0 5054 5038"/>
                  <a:gd name="T5" fmla="*/ T4 w 467"/>
                  <a:gd name="T6" fmla="+- 0 4955 4496"/>
                  <a:gd name="T7" fmla="*/ 4955 h 522"/>
                  <a:gd name="T8" fmla="+- 0 5050 5038"/>
                  <a:gd name="T9" fmla="*/ T8 w 467"/>
                  <a:gd name="T10" fmla="+- 0 4955 4496"/>
                  <a:gd name="T11" fmla="*/ 4955 h 522"/>
                  <a:gd name="T12" fmla="+- 0 5050 5038"/>
                  <a:gd name="T13" fmla="*/ T12 w 467"/>
                  <a:gd name="T14" fmla="+- 0 4956 4496"/>
                  <a:gd name="T15" fmla="*/ 4956 h 522"/>
                  <a:gd name="T16" fmla="+- 0 5052 5038"/>
                  <a:gd name="T17" fmla="*/ T16 w 467"/>
                  <a:gd name="T18" fmla="+- 0 4962 4496"/>
                  <a:gd name="T19" fmla="*/ 4962 h 522"/>
                  <a:gd name="T20" fmla="+- 0 5052 5038"/>
                  <a:gd name="T21" fmla="*/ T20 w 467"/>
                  <a:gd name="T22" fmla="+- 0 4963 4496"/>
                  <a:gd name="T23" fmla="*/ 4963 h 522"/>
                  <a:gd name="T24" fmla="+- 0 5055 5038"/>
                  <a:gd name="T25" fmla="*/ T24 w 467"/>
                  <a:gd name="T26" fmla="+- 0 4966 4496"/>
                  <a:gd name="T27" fmla="*/ 4966 h 522"/>
                  <a:gd name="T28" fmla="+- 0 5059 5038"/>
                  <a:gd name="T29" fmla="*/ T28 w 467"/>
                  <a:gd name="T30" fmla="+- 0 4967 4496"/>
                  <a:gd name="T31" fmla="*/ 4967 h 522"/>
                  <a:gd name="T32" fmla="+- 0 5059 5038"/>
                  <a:gd name="T33" fmla="*/ T32 w 467"/>
                  <a:gd name="T34" fmla="+- 0 4968 4496"/>
                  <a:gd name="T35" fmla="*/ 4968 h 522"/>
                  <a:gd name="T36" fmla="+- 0 5059 5038"/>
                  <a:gd name="T37" fmla="*/ T36 w 467"/>
                  <a:gd name="T38" fmla="+- 0 4968 4496"/>
                  <a:gd name="T39" fmla="*/ 4968 h 522"/>
                  <a:gd name="T40" fmla="+- 0 5179 5038"/>
                  <a:gd name="T41" fmla="*/ T40 w 467"/>
                  <a:gd name="T42" fmla="+- 0 5009 4496"/>
                  <a:gd name="T43" fmla="*/ 5009 h 522"/>
                  <a:gd name="T44" fmla="+- 0 5199 5038"/>
                  <a:gd name="T45" fmla="*/ T44 w 467"/>
                  <a:gd name="T46" fmla="+- 0 5016 4496"/>
                  <a:gd name="T47" fmla="*/ 5016 h 522"/>
                  <a:gd name="T48" fmla="+- 0 5199 5038"/>
                  <a:gd name="T49" fmla="*/ T48 w 467"/>
                  <a:gd name="T50" fmla="+- 0 5016 4496"/>
                  <a:gd name="T51" fmla="*/ 5016 h 522"/>
                  <a:gd name="T52" fmla="+- 0 5210 5038"/>
                  <a:gd name="T53" fmla="*/ T52 w 467"/>
                  <a:gd name="T54" fmla="+- 0 5017 4496"/>
                  <a:gd name="T55" fmla="*/ 5017 h 522"/>
                  <a:gd name="T56" fmla="+- 0 5212 5038"/>
                  <a:gd name="T57" fmla="*/ T56 w 467"/>
                  <a:gd name="T58" fmla="+- 0 5017 4496"/>
                  <a:gd name="T59" fmla="*/ 5017 h 522"/>
                  <a:gd name="T60" fmla="+- 0 5222 5038"/>
                  <a:gd name="T61" fmla="*/ T60 w 467"/>
                  <a:gd name="T62" fmla="+- 0 5016 4496"/>
                  <a:gd name="T63" fmla="*/ 5016 h 522"/>
                  <a:gd name="T64" fmla="+- 0 5223 5038"/>
                  <a:gd name="T65" fmla="*/ T64 w 467"/>
                  <a:gd name="T66" fmla="+- 0 5016 4496"/>
                  <a:gd name="T67" fmla="*/ 5016 h 522"/>
                  <a:gd name="T68" fmla="+- 0 5230 5038"/>
                  <a:gd name="T69" fmla="*/ T68 w 467"/>
                  <a:gd name="T70" fmla="+- 0 5013 4496"/>
                  <a:gd name="T71" fmla="*/ 5013 h 522"/>
                  <a:gd name="T72" fmla="+- 0 5211 5038"/>
                  <a:gd name="T73" fmla="*/ T72 w 467"/>
                  <a:gd name="T74" fmla="+- 0 5013 4496"/>
                  <a:gd name="T75" fmla="*/ 5013 h 522"/>
                  <a:gd name="T76" fmla="+- 0 5211 5038"/>
                  <a:gd name="T77" fmla="*/ T76 w 467"/>
                  <a:gd name="T78" fmla="+- 0 5012 4496"/>
                  <a:gd name="T79" fmla="*/ 5012 h 522"/>
                  <a:gd name="T80" fmla="+- 0 5200 5038"/>
                  <a:gd name="T81" fmla="*/ T80 w 467"/>
                  <a:gd name="T82" fmla="+- 0 5012 4496"/>
                  <a:gd name="T83" fmla="*/ 5012 h 522"/>
                  <a:gd name="T84" fmla="+- 0 5194 5038"/>
                  <a:gd name="T85" fmla="*/ T84 w 467"/>
                  <a:gd name="T86" fmla="+- 0 5005 4496"/>
                  <a:gd name="T87" fmla="*/ 5005 h 522"/>
                  <a:gd name="T88" fmla="+- 0 5074 5038"/>
                  <a:gd name="T89" fmla="*/ T88 w 467"/>
                  <a:gd name="T90" fmla="+- 0 4964 4496"/>
                  <a:gd name="T91" fmla="*/ 4964 h 522"/>
                  <a:gd name="T92" fmla="+- 0 5061 5038"/>
                  <a:gd name="T93" fmla="*/ T92 w 467"/>
                  <a:gd name="T94" fmla="+- 0 4964 4496"/>
                  <a:gd name="T95" fmla="*/ 4964 h 522"/>
                  <a:gd name="T96" fmla="+- 0 5062 5038"/>
                  <a:gd name="T97" fmla="*/ T96 w 467"/>
                  <a:gd name="T98" fmla="+- 0 4960 4496"/>
                  <a:gd name="T99" fmla="*/ 4960 h 522"/>
                  <a:gd name="T100" fmla="+- 0 5056 5038"/>
                  <a:gd name="T101" fmla="*/ T100 w 467"/>
                  <a:gd name="T102" fmla="+- 0 4960 4496"/>
                  <a:gd name="T103" fmla="*/ 4960 h 522"/>
                  <a:gd name="T104" fmla="+- 0 5059 5038"/>
                  <a:gd name="T105" fmla="*/ T104 w 467"/>
                  <a:gd name="T106" fmla="+- 0 4958 4496"/>
                  <a:gd name="T107" fmla="*/ 4958 h 522"/>
                  <a:gd name="T108" fmla="+- 0 5059 5038"/>
                  <a:gd name="T109" fmla="*/ T108 w 467"/>
                  <a:gd name="T110" fmla="+- 0 4958 4496"/>
                  <a:gd name="T111" fmla="*/ 4958 h 522"/>
                  <a:gd name="T112" fmla="+- 0 5058 5038"/>
                  <a:gd name="T113" fmla="*/ T112 w 467"/>
                  <a:gd name="T114" fmla="+- 0 4953 4496"/>
                  <a:gd name="T115" fmla="*/ 4953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67" h="522">
                    <a:moveTo>
                      <a:pt x="20" y="457"/>
                    </a:moveTo>
                    <a:lnTo>
                      <a:pt x="16" y="459"/>
                    </a:lnTo>
                    <a:lnTo>
                      <a:pt x="12" y="459"/>
                    </a:lnTo>
                    <a:lnTo>
                      <a:pt x="12" y="460"/>
                    </a:lnTo>
                    <a:lnTo>
                      <a:pt x="14" y="466"/>
                    </a:lnTo>
                    <a:lnTo>
                      <a:pt x="14" y="467"/>
                    </a:lnTo>
                    <a:lnTo>
                      <a:pt x="17" y="470"/>
                    </a:lnTo>
                    <a:lnTo>
                      <a:pt x="21" y="471"/>
                    </a:lnTo>
                    <a:lnTo>
                      <a:pt x="21" y="472"/>
                    </a:lnTo>
                    <a:lnTo>
                      <a:pt x="141" y="513"/>
                    </a:lnTo>
                    <a:lnTo>
                      <a:pt x="161" y="520"/>
                    </a:lnTo>
                    <a:lnTo>
                      <a:pt x="172" y="521"/>
                    </a:lnTo>
                    <a:lnTo>
                      <a:pt x="174" y="521"/>
                    </a:lnTo>
                    <a:lnTo>
                      <a:pt x="184" y="520"/>
                    </a:lnTo>
                    <a:lnTo>
                      <a:pt x="185" y="520"/>
                    </a:lnTo>
                    <a:lnTo>
                      <a:pt x="192" y="517"/>
                    </a:lnTo>
                    <a:lnTo>
                      <a:pt x="173" y="517"/>
                    </a:lnTo>
                    <a:lnTo>
                      <a:pt x="173" y="516"/>
                    </a:lnTo>
                    <a:lnTo>
                      <a:pt x="162" y="516"/>
                    </a:lnTo>
                    <a:lnTo>
                      <a:pt x="156" y="509"/>
                    </a:lnTo>
                    <a:lnTo>
                      <a:pt x="36" y="468"/>
                    </a:lnTo>
                    <a:lnTo>
                      <a:pt x="23" y="468"/>
                    </a:lnTo>
                    <a:lnTo>
                      <a:pt x="24" y="464"/>
                    </a:lnTo>
                    <a:lnTo>
                      <a:pt x="18" y="464"/>
                    </a:lnTo>
                    <a:lnTo>
                      <a:pt x="21" y="462"/>
                    </a:lnTo>
                    <a:lnTo>
                      <a:pt x="20" y="45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2" name="Freeform 1781"/>
              <p:cNvSpPr>
                <a:spLocks/>
              </p:cNvSpPr>
              <p:nvPr/>
            </p:nvSpPr>
            <p:spPr bwMode="auto">
              <a:xfrm>
                <a:off x="5038" y="4496"/>
                <a:ext cx="467" cy="522"/>
              </a:xfrm>
              <a:custGeom>
                <a:avLst/>
                <a:gdLst>
                  <a:gd name="T0" fmla="+- 0 5211 5038"/>
                  <a:gd name="T1" fmla="*/ T0 w 467"/>
                  <a:gd name="T2" fmla="+- 0 5009 4496"/>
                  <a:gd name="T3" fmla="*/ 5009 h 522"/>
                  <a:gd name="T4" fmla="+- 0 5210 5038"/>
                  <a:gd name="T5" fmla="*/ T4 w 467"/>
                  <a:gd name="T6" fmla="+- 0 5009 4496"/>
                  <a:gd name="T7" fmla="*/ 5009 h 522"/>
                  <a:gd name="T8" fmla="+- 0 5211 5038"/>
                  <a:gd name="T9" fmla="*/ T8 w 467"/>
                  <a:gd name="T10" fmla="+- 0 5013 4496"/>
                  <a:gd name="T11" fmla="*/ 5013 h 522"/>
                  <a:gd name="T12" fmla="+- 0 5212 5038"/>
                  <a:gd name="T13" fmla="*/ T12 w 467"/>
                  <a:gd name="T14" fmla="+- 0 5009 4496"/>
                  <a:gd name="T15" fmla="*/ 5009 h 522"/>
                  <a:gd name="T16" fmla="+- 0 5211 5038"/>
                  <a:gd name="T17" fmla="*/ T16 w 467"/>
                  <a:gd name="T18" fmla="+- 0 5009 4496"/>
                  <a:gd name="T19" fmla="*/ 5009 h 522"/>
                </a:gdLst>
                <a:ahLst/>
                <a:cxnLst>
                  <a:cxn ang="0">
                    <a:pos x="T1" y="T3"/>
                  </a:cxn>
                  <a:cxn ang="0">
                    <a:pos x="T5" y="T7"/>
                  </a:cxn>
                  <a:cxn ang="0">
                    <a:pos x="T9" y="T11"/>
                  </a:cxn>
                  <a:cxn ang="0">
                    <a:pos x="T13" y="T15"/>
                  </a:cxn>
                  <a:cxn ang="0">
                    <a:pos x="T17" y="T19"/>
                  </a:cxn>
                </a:cxnLst>
                <a:rect l="0" t="0" r="r" b="b"/>
                <a:pathLst>
                  <a:path w="467" h="522">
                    <a:moveTo>
                      <a:pt x="173" y="513"/>
                    </a:moveTo>
                    <a:lnTo>
                      <a:pt x="172" y="513"/>
                    </a:lnTo>
                    <a:lnTo>
                      <a:pt x="173" y="517"/>
                    </a:lnTo>
                    <a:lnTo>
                      <a:pt x="174" y="513"/>
                    </a:lnTo>
                    <a:lnTo>
                      <a:pt x="173" y="51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3" name="Freeform 1782"/>
              <p:cNvSpPr>
                <a:spLocks/>
              </p:cNvSpPr>
              <p:nvPr/>
            </p:nvSpPr>
            <p:spPr bwMode="auto">
              <a:xfrm>
                <a:off x="5038" y="4496"/>
                <a:ext cx="467" cy="522"/>
              </a:xfrm>
              <a:custGeom>
                <a:avLst/>
                <a:gdLst>
                  <a:gd name="T0" fmla="+- 0 5220 5038"/>
                  <a:gd name="T1" fmla="*/ T0 w 467"/>
                  <a:gd name="T2" fmla="+- 0 5008 4496"/>
                  <a:gd name="T3" fmla="*/ 5008 h 522"/>
                  <a:gd name="T4" fmla="+- 0 5214 5038"/>
                  <a:gd name="T5" fmla="*/ T4 w 467"/>
                  <a:gd name="T6" fmla="+- 0 5008 4496"/>
                  <a:gd name="T7" fmla="*/ 5008 h 522"/>
                  <a:gd name="T8" fmla="+- 0 5211 5038"/>
                  <a:gd name="T9" fmla="*/ T8 w 467"/>
                  <a:gd name="T10" fmla="+- 0 5009 4496"/>
                  <a:gd name="T11" fmla="*/ 5009 h 522"/>
                  <a:gd name="T12" fmla="+- 0 5212 5038"/>
                  <a:gd name="T13" fmla="*/ T12 w 467"/>
                  <a:gd name="T14" fmla="+- 0 5009 4496"/>
                  <a:gd name="T15" fmla="*/ 5009 h 522"/>
                  <a:gd name="T16" fmla="+- 0 5211 5038"/>
                  <a:gd name="T17" fmla="*/ T16 w 467"/>
                  <a:gd name="T18" fmla="+- 0 5013 4496"/>
                  <a:gd name="T19" fmla="*/ 5013 h 522"/>
                  <a:gd name="T20" fmla="+- 0 5230 5038"/>
                  <a:gd name="T21" fmla="*/ T20 w 467"/>
                  <a:gd name="T22" fmla="+- 0 5013 4496"/>
                  <a:gd name="T23" fmla="*/ 5013 h 522"/>
                  <a:gd name="T24" fmla="+- 0 5234 5038"/>
                  <a:gd name="T25" fmla="*/ T24 w 467"/>
                  <a:gd name="T26" fmla="+- 0 5012 4496"/>
                  <a:gd name="T27" fmla="*/ 5012 h 522"/>
                  <a:gd name="T28" fmla="+- 0 5222 5038"/>
                  <a:gd name="T29" fmla="*/ T28 w 467"/>
                  <a:gd name="T30" fmla="+- 0 5012 4496"/>
                  <a:gd name="T31" fmla="*/ 5012 h 522"/>
                  <a:gd name="T32" fmla="+- 0 5220 5038"/>
                  <a:gd name="T33" fmla="*/ T32 w 467"/>
                  <a:gd name="T34" fmla="+- 0 5008 4496"/>
                  <a:gd name="T35" fmla="*/ 5008 h 522"/>
                  <a:gd name="T36" fmla="+- 0 5220 5038"/>
                  <a:gd name="T37" fmla="*/ T36 w 467"/>
                  <a:gd name="T38" fmla="+- 0 5008 4496"/>
                  <a:gd name="T39" fmla="*/ 5008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182" y="512"/>
                    </a:moveTo>
                    <a:lnTo>
                      <a:pt x="176" y="512"/>
                    </a:lnTo>
                    <a:lnTo>
                      <a:pt x="173" y="513"/>
                    </a:lnTo>
                    <a:lnTo>
                      <a:pt x="174" y="513"/>
                    </a:lnTo>
                    <a:lnTo>
                      <a:pt x="173" y="517"/>
                    </a:lnTo>
                    <a:lnTo>
                      <a:pt x="192" y="517"/>
                    </a:lnTo>
                    <a:lnTo>
                      <a:pt x="196" y="516"/>
                    </a:lnTo>
                    <a:lnTo>
                      <a:pt x="184" y="516"/>
                    </a:lnTo>
                    <a:lnTo>
                      <a:pt x="182" y="51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4" name="Freeform 1783"/>
              <p:cNvSpPr>
                <a:spLocks/>
              </p:cNvSpPr>
              <p:nvPr/>
            </p:nvSpPr>
            <p:spPr bwMode="auto">
              <a:xfrm>
                <a:off x="5038" y="4496"/>
                <a:ext cx="467" cy="522"/>
              </a:xfrm>
              <a:custGeom>
                <a:avLst/>
                <a:gdLst>
                  <a:gd name="T0" fmla="+- 0 5201 5038"/>
                  <a:gd name="T1" fmla="*/ T0 w 467"/>
                  <a:gd name="T2" fmla="+- 0 5007 4496"/>
                  <a:gd name="T3" fmla="*/ 5007 h 522"/>
                  <a:gd name="T4" fmla="+- 0 5200 5038"/>
                  <a:gd name="T5" fmla="*/ T4 w 467"/>
                  <a:gd name="T6" fmla="+- 0 5012 4496"/>
                  <a:gd name="T7" fmla="*/ 5012 h 522"/>
                  <a:gd name="T8" fmla="+- 0 5211 5038"/>
                  <a:gd name="T9" fmla="*/ T8 w 467"/>
                  <a:gd name="T10" fmla="+- 0 5012 4496"/>
                  <a:gd name="T11" fmla="*/ 5012 h 522"/>
                  <a:gd name="T12" fmla="+- 0 5210 5038"/>
                  <a:gd name="T13" fmla="*/ T12 w 467"/>
                  <a:gd name="T14" fmla="+- 0 5009 4496"/>
                  <a:gd name="T15" fmla="*/ 5009 h 522"/>
                  <a:gd name="T16" fmla="+- 0 5211 5038"/>
                  <a:gd name="T17" fmla="*/ T16 w 467"/>
                  <a:gd name="T18" fmla="+- 0 5009 4496"/>
                  <a:gd name="T19" fmla="*/ 5009 h 522"/>
                  <a:gd name="T20" fmla="+- 0 5207 5038"/>
                  <a:gd name="T21" fmla="*/ T20 w 467"/>
                  <a:gd name="T22" fmla="+- 0 5008 4496"/>
                  <a:gd name="T23" fmla="*/ 5008 h 522"/>
                  <a:gd name="T24" fmla="+- 0 5201 5038"/>
                  <a:gd name="T25" fmla="*/ T24 w 467"/>
                  <a:gd name="T26" fmla="+- 0 5007 4496"/>
                  <a:gd name="T27" fmla="*/ 5007 h 522"/>
                </a:gdLst>
                <a:ahLst/>
                <a:cxnLst>
                  <a:cxn ang="0">
                    <a:pos x="T1" y="T3"/>
                  </a:cxn>
                  <a:cxn ang="0">
                    <a:pos x="T5" y="T7"/>
                  </a:cxn>
                  <a:cxn ang="0">
                    <a:pos x="T9" y="T11"/>
                  </a:cxn>
                  <a:cxn ang="0">
                    <a:pos x="T13" y="T15"/>
                  </a:cxn>
                  <a:cxn ang="0">
                    <a:pos x="T17" y="T19"/>
                  </a:cxn>
                  <a:cxn ang="0">
                    <a:pos x="T21" y="T23"/>
                  </a:cxn>
                  <a:cxn ang="0">
                    <a:pos x="T25" y="T27"/>
                  </a:cxn>
                </a:cxnLst>
                <a:rect l="0" t="0" r="r" b="b"/>
                <a:pathLst>
                  <a:path w="467" h="522">
                    <a:moveTo>
                      <a:pt x="163" y="511"/>
                    </a:moveTo>
                    <a:lnTo>
                      <a:pt x="162" y="516"/>
                    </a:lnTo>
                    <a:lnTo>
                      <a:pt x="173" y="516"/>
                    </a:lnTo>
                    <a:lnTo>
                      <a:pt x="172" y="513"/>
                    </a:lnTo>
                    <a:lnTo>
                      <a:pt x="173" y="513"/>
                    </a:lnTo>
                    <a:lnTo>
                      <a:pt x="169" y="512"/>
                    </a:lnTo>
                    <a:lnTo>
                      <a:pt x="163"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5" name="Freeform 1784"/>
              <p:cNvSpPr>
                <a:spLocks/>
              </p:cNvSpPr>
              <p:nvPr/>
            </p:nvSpPr>
            <p:spPr bwMode="auto">
              <a:xfrm>
                <a:off x="5038" y="4496"/>
                <a:ext cx="467" cy="522"/>
              </a:xfrm>
              <a:custGeom>
                <a:avLst/>
                <a:gdLst>
                  <a:gd name="T0" fmla="+- 0 5221 5038"/>
                  <a:gd name="T1" fmla="*/ T0 w 467"/>
                  <a:gd name="T2" fmla="+- 0 5007 4496"/>
                  <a:gd name="T3" fmla="*/ 5007 h 522"/>
                  <a:gd name="T4" fmla="+- 0 5220 5038"/>
                  <a:gd name="T5" fmla="*/ T4 w 467"/>
                  <a:gd name="T6" fmla="+- 0 5008 4496"/>
                  <a:gd name="T7" fmla="*/ 5008 h 522"/>
                  <a:gd name="T8" fmla="+- 0 5220 5038"/>
                  <a:gd name="T9" fmla="*/ T8 w 467"/>
                  <a:gd name="T10" fmla="+- 0 5008 4496"/>
                  <a:gd name="T11" fmla="*/ 5008 h 522"/>
                  <a:gd name="T12" fmla="+- 0 5222 5038"/>
                  <a:gd name="T13" fmla="*/ T12 w 467"/>
                  <a:gd name="T14" fmla="+- 0 5012 4496"/>
                  <a:gd name="T15" fmla="*/ 5012 h 522"/>
                  <a:gd name="T16" fmla="+- 0 5221 5038"/>
                  <a:gd name="T17" fmla="*/ T16 w 467"/>
                  <a:gd name="T18" fmla="+- 0 5007 4496"/>
                  <a:gd name="T19" fmla="*/ 5007 h 522"/>
                </a:gdLst>
                <a:ahLst/>
                <a:cxnLst>
                  <a:cxn ang="0">
                    <a:pos x="T1" y="T3"/>
                  </a:cxn>
                  <a:cxn ang="0">
                    <a:pos x="T5" y="T7"/>
                  </a:cxn>
                  <a:cxn ang="0">
                    <a:pos x="T9" y="T11"/>
                  </a:cxn>
                  <a:cxn ang="0">
                    <a:pos x="T13" y="T15"/>
                  </a:cxn>
                  <a:cxn ang="0">
                    <a:pos x="T17" y="T19"/>
                  </a:cxn>
                </a:cxnLst>
                <a:rect l="0" t="0" r="r" b="b"/>
                <a:pathLst>
                  <a:path w="467" h="522">
                    <a:moveTo>
                      <a:pt x="183" y="511"/>
                    </a:moveTo>
                    <a:lnTo>
                      <a:pt x="182" y="512"/>
                    </a:lnTo>
                    <a:lnTo>
                      <a:pt x="184" y="516"/>
                    </a:lnTo>
                    <a:lnTo>
                      <a:pt x="183"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6" name="Freeform 1785"/>
              <p:cNvSpPr>
                <a:spLocks/>
              </p:cNvSpPr>
              <p:nvPr/>
            </p:nvSpPr>
            <p:spPr bwMode="auto">
              <a:xfrm>
                <a:off x="5038" y="4496"/>
                <a:ext cx="467" cy="522"/>
              </a:xfrm>
              <a:custGeom>
                <a:avLst/>
                <a:gdLst>
                  <a:gd name="T0" fmla="+- 0 5245 5038"/>
                  <a:gd name="T1" fmla="*/ T0 w 467"/>
                  <a:gd name="T2" fmla="+- 0 5007 4496"/>
                  <a:gd name="T3" fmla="*/ 5007 h 522"/>
                  <a:gd name="T4" fmla="+- 0 5221 5038"/>
                  <a:gd name="T5" fmla="*/ T4 w 467"/>
                  <a:gd name="T6" fmla="+- 0 5007 4496"/>
                  <a:gd name="T7" fmla="*/ 5007 h 522"/>
                  <a:gd name="T8" fmla="+- 0 5222 5038"/>
                  <a:gd name="T9" fmla="*/ T8 w 467"/>
                  <a:gd name="T10" fmla="+- 0 5012 4496"/>
                  <a:gd name="T11" fmla="*/ 5012 h 522"/>
                  <a:gd name="T12" fmla="+- 0 5234 5038"/>
                  <a:gd name="T13" fmla="*/ T12 w 467"/>
                  <a:gd name="T14" fmla="+- 0 5012 4496"/>
                  <a:gd name="T15" fmla="*/ 5012 h 522"/>
                  <a:gd name="T16" fmla="+- 0 5245 5038"/>
                  <a:gd name="T17" fmla="*/ T16 w 467"/>
                  <a:gd name="T18" fmla="+- 0 5007 4496"/>
                  <a:gd name="T19" fmla="*/ 5007 h 522"/>
                </a:gdLst>
                <a:ahLst/>
                <a:cxnLst>
                  <a:cxn ang="0">
                    <a:pos x="T1" y="T3"/>
                  </a:cxn>
                  <a:cxn ang="0">
                    <a:pos x="T5" y="T7"/>
                  </a:cxn>
                  <a:cxn ang="0">
                    <a:pos x="T9" y="T11"/>
                  </a:cxn>
                  <a:cxn ang="0">
                    <a:pos x="T13" y="T15"/>
                  </a:cxn>
                  <a:cxn ang="0">
                    <a:pos x="T17" y="T19"/>
                  </a:cxn>
                </a:cxnLst>
                <a:rect l="0" t="0" r="r" b="b"/>
                <a:pathLst>
                  <a:path w="467" h="522">
                    <a:moveTo>
                      <a:pt x="207" y="511"/>
                    </a:moveTo>
                    <a:lnTo>
                      <a:pt x="183" y="511"/>
                    </a:lnTo>
                    <a:lnTo>
                      <a:pt x="184" y="516"/>
                    </a:lnTo>
                    <a:lnTo>
                      <a:pt x="196" y="516"/>
                    </a:lnTo>
                    <a:lnTo>
                      <a:pt x="207"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7" name="Freeform 1786"/>
              <p:cNvSpPr>
                <a:spLocks/>
              </p:cNvSpPr>
              <p:nvPr/>
            </p:nvSpPr>
            <p:spPr bwMode="auto">
              <a:xfrm>
                <a:off x="5038" y="4496"/>
                <a:ext cx="467" cy="522"/>
              </a:xfrm>
              <a:custGeom>
                <a:avLst/>
                <a:gdLst>
                  <a:gd name="T0" fmla="+- 0 5491 5038"/>
                  <a:gd name="T1" fmla="*/ T0 w 467"/>
                  <a:gd name="T2" fmla="+- 0 4905 4496"/>
                  <a:gd name="T3" fmla="*/ 4905 h 522"/>
                  <a:gd name="T4" fmla="+- 0 5487 5038"/>
                  <a:gd name="T5" fmla="*/ T4 w 467"/>
                  <a:gd name="T6" fmla="+- 0 4909 4496"/>
                  <a:gd name="T7" fmla="*/ 4909 h 522"/>
                  <a:gd name="T8" fmla="+- 0 5482 5038"/>
                  <a:gd name="T9" fmla="*/ T8 w 467"/>
                  <a:gd name="T10" fmla="+- 0 4915 4496"/>
                  <a:gd name="T11" fmla="*/ 4915 h 522"/>
                  <a:gd name="T12" fmla="+- 0 5485 5038"/>
                  <a:gd name="T13" fmla="*/ T12 w 467"/>
                  <a:gd name="T14" fmla="+- 0 4918 4496"/>
                  <a:gd name="T15" fmla="*/ 4918 h 522"/>
                  <a:gd name="T16" fmla="+- 0 5465 5038"/>
                  <a:gd name="T17" fmla="*/ T16 w 467"/>
                  <a:gd name="T18" fmla="+- 0 4920 4496"/>
                  <a:gd name="T19" fmla="*/ 4920 h 522"/>
                  <a:gd name="T20" fmla="+- 0 5352 5038"/>
                  <a:gd name="T21" fmla="*/ T20 w 467"/>
                  <a:gd name="T22" fmla="+- 0 4960 4496"/>
                  <a:gd name="T23" fmla="*/ 4960 h 522"/>
                  <a:gd name="T24" fmla="+- 0 5220 5038"/>
                  <a:gd name="T25" fmla="*/ T24 w 467"/>
                  <a:gd name="T26" fmla="+- 0 5008 4496"/>
                  <a:gd name="T27" fmla="*/ 5008 h 522"/>
                  <a:gd name="T28" fmla="+- 0 5221 5038"/>
                  <a:gd name="T29" fmla="*/ T28 w 467"/>
                  <a:gd name="T30" fmla="+- 0 5007 4496"/>
                  <a:gd name="T31" fmla="*/ 5007 h 522"/>
                  <a:gd name="T32" fmla="+- 0 5245 5038"/>
                  <a:gd name="T33" fmla="*/ T32 w 467"/>
                  <a:gd name="T34" fmla="+- 0 5007 4496"/>
                  <a:gd name="T35" fmla="*/ 5007 h 522"/>
                  <a:gd name="T36" fmla="+- 0 5378 5038"/>
                  <a:gd name="T37" fmla="*/ T36 w 467"/>
                  <a:gd name="T38" fmla="+- 0 4960 4496"/>
                  <a:gd name="T39" fmla="*/ 4960 h 522"/>
                  <a:gd name="T40" fmla="+- 0 5488 5038"/>
                  <a:gd name="T41" fmla="*/ T40 w 467"/>
                  <a:gd name="T42" fmla="+- 0 4922 4496"/>
                  <a:gd name="T43" fmla="*/ 4922 h 522"/>
                  <a:gd name="T44" fmla="+- 0 5488 5038"/>
                  <a:gd name="T45" fmla="*/ T44 w 467"/>
                  <a:gd name="T46" fmla="+- 0 4921 4496"/>
                  <a:gd name="T47" fmla="*/ 4921 h 522"/>
                  <a:gd name="T48" fmla="+- 0 5492 5038"/>
                  <a:gd name="T49" fmla="*/ T48 w 467"/>
                  <a:gd name="T50" fmla="+- 0 4916 4496"/>
                  <a:gd name="T51" fmla="*/ 4916 h 522"/>
                  <a:gd name="T52" fmla="+- 0 5494 5038"/>
                  <a:gd name="T53" fmla="*/ T52 w 467"/>
                  <a:gd name="T54" fmla="+- 0 4914 4496"/>
                  <a:gd name="T55" fmla="*/ 4914 h 522"/>
                  <a:gd name="T56" fmla="+- 0 5498 5038"/>
                  <a:gd name="T57" fmla="*/ T56 w 467"/>
                  <a:gd name="T58" fmla="+- 0 4910 4496"/>
                  <a:gd name="T59" fmla="*/ 4910 h 522"/>
                  <a:gd name="T60" fmla="+- 0 5499 5038"/>
                  <a:gd name="T61" fmla="*/ T60 w 467"/>
                  <a:gd name="T62" fmla="+- 0 4909 4496"/>
                  <a:gd name="T63" fmla="*/ 4909 h 522"/>
                  <a:gd name="T64" fmla="+- 0 5499 5038"/>
                  <a:gd name="T65" fmla="*/ T64 w 467"/>
                  <a:gd name="T66" fmla="+- 0 4907 4496"/>
                  <a:gd name="T67" fmla="*/ 4907 h 522"/>
                  <a:gd name="T68" fmla="+- 0 5495 5038"/>
                  <a:gd name="T69" fmla="*/ T68 w 467"/>
                  <a:gd name="T70" fmla="+- 0 4907 4496"/>
                  <a:gd name="T71" fmla="*/ 4907 h 522"/>
                  <a:gd name="T72" fmla="+- 0 5490 5038"/>
                  <a:gd name="T73" fmla="*/ T72 w 467"/>
                  <a:gd name="T74" fmla="+- 0 4906 4496"/>
                  <a:gd name="T75" fmla="*/ 4906 h 522"/>
                  <a:gd name="T76" fmla="+- 0 5491 5038"/>
                  <a:gd name="T77" fmla="*/ T76 w 467"/>
                  <a:gd name="T78" fmla="+- 0 4905 4496"/>
                  <a:gd name="T79" fmla="*/ 4905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67" h="522">
                    <a:moveTo>
                      <a:pt x="453" y="409"/>
                    </a:moveTo>
                    <a:lnTo>
                      <a:pt x="449" y="413"/>
                    </a:lnTo>
                    <a:lnTo>
                      <a:pt x="444" y="419"/>
                    </a:lnTo>
                    <a:lnTo>
                      <a:pt x="447" y="422"/>
                    </a:lnTo>
                    <a:lnTo>
                      <a:pt x="427" y="424"/>
                    </a:lnTo>
                    <a:lnTo>
                      <a:pt x="314" y="464"/>
                    </a:lnTo>
                    <a:lnTo>
                      <a:pt x="182" y="512"/>
                    </a:lnTo>
                    <a:lnTo>
                      <a:pt x="183" y="511"/>
                    </a:lnTo>
                    <a:lnTo>
                      <a:pt x="207" y="511"/>
                    </a:lnTo>
                    <a:lnTo>
                      <a:pt x="340" y="464"/>
                    </a:lnTo>
                    <a:lnTo>
                      <a:pt x="450" y="426"/>
                    </a:lnTo>
                    <a:lnTo>
                      <a:pt x="450" y="425"/>
                    </a:lnTo>
                    <a:lnTo>
                      <a:pt x="454" y="420"/>
                    </a:lnTo>
                    <a:lnTo>
                      <a:pt x="456" y="418"/>
                    </a:lnTo>
                    <a:lnTo>
                      <a:pt x="460" y="414"/>
                    </a:lnTo>
                    <a:lnTo>
                      <a:pt x="461" y="413"/>
                    </a:lnTo>
                    <a:lnTo>
                      <a:pt x="461" y="411"/>
                    </a:lnTo>
                    <a:lnTo>
                      <a:pt x="457" y="411"/>
                    </a:lnTo>
                    <a:lnTo>
                      <a:pt x="452" y="410"/>
                    </a:lnTo>
                    <a:lnTo>
                      <a:pt x="453" y="40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8" name="Freeform 1787"/>
              <p:cNvSpPr>
                <a:spLocks/>
              </p:cNvSpPr>
              <p:nvPr/>
            </p:nvSpPr>
            <p:spPr bwMode="auto">
              <a:xfrm>
                <a:off x="5038" y="4496"/>
                <a:ext cx="467" cy="522"/>
              </a:xfrm>
              <a:custGeom>
                <a:avLst/>
                <a:gdLst>
                  <a:gd name="T0" fmla="+- 0 5062 5038"/>
                  <a:gd name="T1" fmla="*/ T0 w 467"/>
                  <a:gd name="T2" fmla="+- 0 4960 4496"/>
                  <a:gd name="T3" fmla="*/ 4960 h 522"/>
                  <a:gd name="T4" fmla="+- 0 5061 5038"/>
                  <a:gd name="T5" fmla="*/ T4 w 467"/>
                  <a:gd name="T6" fmla="+- 0 4964 4496"/>
                  <a:gd name="T7" fmla="*/ 4964 h 522"/>
                  <a:gd name="T8" fmla="+- 0 5062 5038"/>
                  <a:gd name="T9" fmla="*/ T8 w 467"/>
                  <a:gd name="T10" fmla="+- 0 4960 4496"/>
                  <a:gd name="T11" fmla="*/ 4960 h 522"/>
                  <a:gd name="T12" fmla="+- 0 5062 5038"/>
                  <a:gd name="T13" fmla="*/ T12 w 467"/>
                  <a:gd name="T14" fmla="+- 0 4960 4496"/>
                  <a:gd name="T15" fmla="*/ 4960 h 522"/>
                </a:gdLst>
                <a:ahLst/>
                <a:cxnLst>
                  <a:cxn ang="0">
                    <a:pos x="T1" y="T3"/>
                  </a:cxn>
                  <a:cxn ang="0">
                    <a:pos x="T5" y="T7"/>
                  </a:cxn>
                  <a:cxn ang="0">
                    <a:pos x="T9" y="T11"/>
                  </a:cxn>
                  <a:cxn ang="0">
                    <a:pos x="T13" y="T15"/>
                  </a:cxn>
                </a:cxnLst>
                <a:rect l="0" t="0" r="r" b="b"/>
                <a:pathLst>
                  <a:path w="467" h="522">
                    <a:moveTo>
                      <a:pt x="24" y="464"/>
                    </a:moveTo>
                    <a:lnTo>
                      <a:pt x="23" y="468"/>
                    </a:ln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9" name="Freeform 1788"/>
              <p:cNvSpPr>
                <a:spLocks/>
              </p:cNvSpPr>
              <p:nvPr/>
            </p:nvSpPr>
            <p:spPr bwMode="auto">
              <a:xfrm>
                <a:off x="5038" y="4496"/>
                <a:ext cx="467" cy="522"/>
              </a:xfrm>
              <a:custGeom>
                <a:avLst/>
                <a:gdLst>
                  <a:gd name="T0" fmla="+- 0 5062 5038"/>
                  <a:gd name="T1" fmla="*/ T0 w 467"/>
                  <a:gd name="T2" fmla="+- 0 4960 4496"/>
                  <a:gd name="T3" fmla="*/ 4960 h 522"/>
                  <a:gd name="T4" fmla="+- 0 5061 5038"/>
                  <a:gd name="T5" fmla="*/ T4 w 467"/>
                  <a:gd name="T6" fmla="+- 0 4964 4496"/>
                  <a:gd name="T7" fmla="*/ 4964 h 522"/>
                  <a:gd name="T8" fmla="+- 0 5074 5038"/>
                  <a:gd name="T9" fmla="*/ T8 w 467"/>
                  <a:gd name="T10" fmla="+- 0 4964 4496"/>
                  <a:gd name="T11" fmla="*/ 4964 h 522"/>
                  <a:gd name="T12" fmla="+- 0 5062 5038"/>
                  <a:gd name="T13" fmla="*/ T12 w 467"/>
                  <a:gd name="T14" fmla="+- 0 4960 4496"/>
                  <a:gd name="T15" fmla="*/ 4960 h 522"/>
                </a:gdLst>
                <a:ahLst/>
                <a:cxnLst>
                  <a:cxn ang="0">
                    <a:pos x="T1" y="T3"/>
                  </a:cxn>
                  <a:cxn ang="0">
                    <a:pos x="T5" y="T7"/>
                  </a:cxn>
                  <a:cxn ang="0">
                    <a:pos x="T9" y="T11"/>
                  </a:cxn>
                  <a:cxn ang="0">
                    <a:pos x="T13" y="T15"/>
                  </a:cxn>
                </a:cxnLst>
                <a:rect l="0" t="0" r="r" b="b"/>
                <a:pathLst>
                  <a:path w="467" h="522">
                    <a:moveTo>
                      <a:pt x="24" y="464"/>
                    </a:moveTo>
                    <a:lnTo>
                      <a:pt x="23" y="468"/>
                    </a:lnTo>
                    <a:lnTo>
                      <a:pt x="36" y="468"/>
                    </a:ln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0" name="Freeform 1789"/>
              <p:cNvSpPr>
                <a:spLocks/>
              </p:cNvSpPr>
              <p:nvPr/>
            </p:nvSpPr>
            <p:spPr bwMode="auto">
              <a:xfrm>
                <a:off x="5038" y="4496"/>
                <a:ext cx="467" cy="522"/>
              </a:xfrm>
              <a:custGeom>
                <a:avLst/>
                <a:gdLst>
                  <a:gd name="T0" fmla="+- 0 5059 5038"/>
                  <a:gd name="T1" fmla="*/ T0 w 467"/>
                  <a:gd name="T2" fmla="+- 0 4958 4496"/>
                  <a:gd name="T3" fmla="*/ 4958 h 522"/>
                  <a:gd name="T4" fmla="+- 0 5056 5038"/>
                  <a:gd name="T5" fmla="*/ T4 w 467"/>
                  <a:gd name="T6" fmla="+- 0 4960 4496"/>
                  <a:gd name="T7" fmla="*/ 4960 h 522"/>
                  <a:gd name="T8" fmla="+- 0 5060 5038"/>
                  <a:gd name="T9" fmla="*/ T8 w 467"/>
                  <a:gd name="T10" fmla="+- 0 4959 4496"/>
                  <a:gd name="T11" fmla="*/ 4959 h 522"/>
                  <a:gd name="T12" fmla="+- 0 5059 5038"/>
                  <a:gd name="T13" fmla="*/ T12 w 467"/>
                  <a:gd name="T14" fmla="+- 0 4958 4496"/>
                  <a:gd name="T15" fmla="*/ 4958 h 522"/>
                  <a:gd name="T16" fmla="+- 0 5059 5038"/>
                  <a:gd name="T17" fmla="*/ T16 w 467"/>
                  <a:gd name="T18" fmla="+- 0 4958 4496"/>
                  <a:gd name="T19" fmla="*/ 4958 h 522"/>
                </a:gdLst>
                <a:ahLst/>
                <a:cxnLst>
                  <a:cxn ang="0">
                    <a:pos x="T1" y="T3"/>
                  </a:cxn>
                  <a:cxn ang="0">
                    <a:pos x="T5" y="T7"/>
                  </a:cxn>
                  <a:cxn ang="0">
                    <a:pos x="T9" y="T11"/>
                  </a:cxn>
                  <a:cxn ang="0">
                    <a:pos x="T13" y="T15"/>
                  </a:cxn>
                  <a:cxn ang="0">
                    <a:pos x="T17" y="T19"/>
                  </a:cxn>
                </a:cxnLst>
                <a:rect l="0" t="0" r="r" b="b"/>
                <a:pathLst>
                  <a:path w="467" h="522">
                    <a:moveTo>
                      <a:pt x="21" y="462"/>
                    </a:moveTo>
                    <a:lnTo>
                      <a:pt x="18" y="464"/>
                    </a:lnTo>
                    <a:lnTo>
                      <a:pt x="22" y="463"/>
                    </a:ln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1" name="Freeform 1790"/>
              <p:cNvSpPr>
                <a:spLocks/>
              </p:cNvSpPr>
              <p:nvPr/>
            </p:nvSpPr>
            <p:spPr bwMode="auto">
              <a:xfrm>
                <a:off x="5038" y="4496"/>
                <a:ext cx="467" cy="522"/>
              </a:xfrm>
              <a:custGeom>
                <a:avLst/>
                <a:gdLst>
                  <a:gd name="T0" fmla="+- 0 5059 5038"/>
                  <a:gd name="T1" fmla="*/ T0 w 467"/>
                  <a:gd name="T2" fmla="+- 0 4958 4496"/>
                  <a:gd name="T3" fmla="*/ 4958 h 522"/>
                  <a:gd name="T4" fmla="+- 0 5060 5038"/>
                  <a:gd name="T5" fmla="*/ T4 w 467"/>
                  <a:gd name="T6" fmla="+- 0 4959 4496"/>
                  <a:gd name="T7" fmla="*/ 4959 h 522"/>
                  <a:gd name="T8" fmla="+- 0 5056 5038"/>
                  <a:gd name="T9" fmla="*/ T8 w 467"/>
                  <a:gd name="T10" fmla="+- 0 4960 4496"/>
                  <a:gd name="T11" fmla="*/ 4960 h 522"/>
                  <a:gd name="T12" fmla="+- 0 5062 5038"/>
                  <a:gd name="T13" fmla="*/ T12 w 467"/>
                  <a:gd name="T14" fmla="+- 0 4960 4496"/>
                  <a:gd name="T15" fmla="*/ 4960 h 522"/>
                  <a:gd name="T16" fmla="+- 0 5062 5038"/>
                  <a:gd name="T17" fmla="*/ T16 w 467"/>
                  <a:gd name="T18" fmla="+- 0 4960 4496"/>
                  <a:gd name="T19" fmla="*/ 4960 h 522"/>
                  <a:gd name="T20" fmla="+- 0 5061 5038"/>
                  <a:gd name="T21" fmla="*/ T20 w 467"/>
                  <a:gd name="T22" fmla="+- 0 4959 4496"/>
                  <a:gd name="T23" fmla="*/ 4959 h 522"/>
                  <a:gd name="T24" fmla="+- 0 5059 5038"/>
                  <a:gd name="T25" fmla="*/ T24 w 467"/>
                  <a:gd name="T26" fmla="+- 0 4958 4496"/>
                  <a:gd name="T27" fmla="*/ 4958 h 522"/>
                </a:gdLst>
                <a:ahLst/>
                <a:cxnLst>
                  <a:cxn ang="0">
                    <a:pos x="T1" y="T3"/>
                  </a:cxn>
                  <a:cxn ang="0">
                    <a:pos x="T5" y="T7"/>
                  </a:cxn>
                  <a:cxn ang="0">
                    <a:pos x="T9" y="T11"/>
                  </a:cxn>
                  <a:cxn ang="0">
                    <a:pos x="T13" y="T15"/>
                  </a:cxn>
                  <a:cxn ang="0">
                    <a:pos x="T17" y="T19"/>
                  </a:cxn>
                  <a:cxn ang="0">
                    <a:pos x="T21" y="T23"/>
                  </a:cxn>
                  <a:cxn ang="0">
                    <a:pos x="T25" y="T27"/>
                  </a:cxn>
                </a:cxnLst>
                <a:rect l="0" t="0" r="r" b="b"/>
                <a:pathLst>
                  <a:path w="467" h="522">
                    <a:moveTo>
                      <a:pt x="21" y="462"/>
                    </a:moveTo>
                    <a:lnTo>
                      <a:pt x="22" y="463"/>
                    </a:lnTo>
                    <a:lnTo>
                      <a:pt x="18" y="464"/>
                    </a:lnTo>
                    <a:lnTo>
                      <a:pt x="24" y="464"/>
                    </a:lnTo>
                    <a:lnTo>
                      <a:pt x="23" y="463"/>
                    </a:ln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2" name="Freeform 1791"/>
              <p:cNvSpPr>
                <a:spLocks/>
              </p:cNvSpPr>
              <p:nvPr/>
            </p:nvSpPr>
            <p:spPr bwMode="auto">
              <a:xfrm>
                <a:off x="5038" y="4496"/>
                <a:ext cx="467" cy="522"/>
              </a:xfrm>
              <a:custGeom>
                <a:avLst/>
                <a:gdLst>
                  <a:gd name="T0" fmla="+- 0 5062 5038"/>
                  <a:gd name="T1" fmla="*/ T0 w 467"/>
                  <a:gd name="T2" fmla="+- 0 4960 4496"/>
                  <a:gd name="T3" fmla="*/ 4960 h 522"/>
                  <a:gd name="T4" fmla="+- 0 5062 5038"/>
                  <a:gd name="T5" fmla="*/ T4 w 467"/>
                  <a:gd name="T6" fmla="+- 0 4960 4496"/>
                  <a:gd name="T7" fmla="*/ 4960 h 522"/>
                </a:gdLst>
                <a:ahLst/>
                <a:cxnLst>
                  <a:cxn ang="0">
                    <a:pos x="T1" y="T3"/>
                  </a:cxn>
                  <a:cxn ang="0">
                    <a:pos x="T5" y="T7"/>
                  </a:cxn>
                </a:cxnLst>
                <a:rect l="0" t="0" r="r" b="b"/>
                <a:pathLst>
                  <a:path w="467" h="522">
                    <a:moveTo>
                      <a:pt x="24" y="464"/>
                    </a:move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3" name="Freeform 1792"/>
              <p:cNvSpPr>
                <a:spLocks/>
              </p:cNvSpPr>
              <p:nvPr/>
            </p:nvSpPr>
            <p:spPr bwMode="auto">
              <a:xfrm>
                <a:off x="5038" y="4496"/>
                <a:ext cx="467" cy="522"/>
              </a:xfrm>
              <a:custGeom>
                <a:avLst/>
                <a:gdLst>
                  <a:gd name="T0" fmla="+- 0 5059 5038"/>
                  <a:gd name="T1" fmla="*/ T0 w 467"/>
                  <a:gd name="T2" fmla="+- 0 4958 4496"/>
                  <a:gd name="T3" fmla="*/ 4958 h 522"/>
                  <a:gd name="T4" fmla="+- 0 5059 5038"/>
                  <a:gd name="T5" fmla="*/ T4 w 467"/>
                  <a:gd name="T6" fmla="+- 0 4958 4496"/>
                  <a:gd name="T7" fmla="*/ 4958 h 522"/>
                  <a:gd name="T8" fmla="+- 0 5059 5038"/>
                  <a:gd name="T9" fmla="*/ T8 w 467"/>
                  <a:gd name="T10" fmla="+- 0 4958 4496"/>
                  <a:gd name="T11" fmla="*/ 4958 h 522"/>
                  <a:gd name="T12" fmla="+- 0 5059 5038"/>
                  <a:gd name="T13" fmla="*/ T12 w 467"/>
                  <a:gd name="T14" fmla="+- 0 4958 4496"/>
                  <a:gd name="T15" fmla="*/ 4958 h 522"/>
                </a:gdLst>
                <a:ahLst/>
                <a:cxnLst>
                  <a:cxn ang="0">
                    <a:pos x="T1" y="T3"/>
                  </a:cxn>
                  <a:cxn ang="0">
                    <a:pos x="T5" y="T7"/>
                  </a:cxn>
                  <a:cxn ang="0">
                    <a:pos x="T9" y="T11"/>
                  </a:cxn>
                  <a:cxn ang="0">
                    <a:pos x="T13" y="T15"/>
                  </a:cxn>
                </a:cxnLst>
                <a:rect l="0" t="0" r="r" b="b"/>
                <a:pathLst>
                  <a:path w="467" h="522">
                    <a:moveTo>
                      <a:pt x="21" y="462"/>
                    </a:move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4" name="Freeform 1793"/>
              <p:cNvSpPr>
                <a:spLocks/>
              </p:cNvSpPr>
              <p:nvPr/>
            </p:nvSpPr>
            <p:spPr bwMode="auto">
              <a:xfrm>
                <a:off x="5038" y="4496"/>
                <a:ext cx="467" cy="522"/>
              </a:xfrm>
              <a:custGeom>
                <a:avLst/>
                <a:gdLst>
                  <a:gd name="T0" fmla="+- 0 5197 5038"/>
                  <a:gd name="T1" fmla="*/ T0 w 467"/>
                  <a:gd name="T2" fmla="+- 0 4498 4496"/>
                  <a:gd name="T3" fmla="*/ 4498 h 522"/>
                  <a:gd name="T4" fmla="+- 0 5112 5038"/>
                  <a:gd name="T5" fmla="*/ T4 w 467"/>
                  <a:gd name="T6" fmla="+- 0 4519 4496"/>
                  <a:gd name="T7" fmla="*/ 4519 h 522"/>
                  <a:gd name="T8" fmla="+- 0 5055 5038"/>
                  <a:gd name="T9" fmla="*/ T8 w 467"/>
                  <a:gd name="T10" fmla="+- 0 4553 4496"/>
                  <a:gd name="T11" fmla="*/ 4553 h 522"/>
                  <a:gd name="T12" fmla="+- 0 5050 5038"/>
                  <a:gd name="T13" fmla="*/ T12 w 467"/>
                  <a:gd name="T14" fmla="+- 0 4558 4496"/>
                  <a:gd name="T15" fmla="*/ 4558 h 522"/>
                  <a:gd name="T16" fmla="+- 0 5049 5038"/>
                  <a:gd name="T17" fmla="*/ T16 w 467"/>
                  <a:gd name="T18" fmla="+- 0 4559 4496"/>
                  <a:gd name="T19" fmla="*/ 4559 h 522"/>
                  <a:gd name="T20" fmla="+- 0 5043 5038"/>
                  <a:gd name="T21" fmla="*/ T20 w 467"/>
                  <a:gd name="T22" fmla="+- 0 4630 4496"/>
                  <a:gd name="T23" fmla="*/ 4630 h 522"/>
                  <a:gd name="T24" fmla="+- 0 5039 5038"/>
                  <a:gd name="T25" fmla="*/ T24 w 467"/>
                  <a:gd name="T26" fmla="+- 0 4709 4496"/>
                  <a:gd name="T27" fmla="*/ 4709 h 522"/>
                  <a:gd name="T28" fmla="+- 0 5038 5038"/>
                  <a:gd name="T29" fmla="*/ T28 w 467"/>
                  <a:gd name="T30" fmla="+- 0 4785 4496"/>
                  <a:gd name="T31" fmla="*/ 4785 h 522"/>
                  <a:gd name="T32" fmla="+- 0 5039 5038"/>
                  <a:gd name="T33" fmla="*/ T32 w 467"/>
                  <a:gd name="T34" fmla="+- 0 4796 4496"/>
                  <a:gd name="T35" fmla="*/ 4796 h 522"/>
                  <a:gd name="T36" fmla="+- 0 5042 5038"/>
                  <a:gd name="T37" fmla="*/ T36 w 467"/>
                  <a:gd name="T38" fmla="+- 0 4876 4496"/>
                  <a:gd name="T39" fmla="*/ 4876 h 522"/>
                  <a:gd name="T40" fmla="+- 0 5050 5038"/>
                  <a:gd name="T41" fmla="*/ T40 w 467"/>
                  <a:gd name="T42" fmla="+- 0 4955 4496"/>
                  <a:gd name="T43" fmla="*/ 4955 h 522"/>
                  <a:gd name="T44" fmla="+- 0 5054 5038"/>
                  <a:gd name="T45" fmla="*/ T44 w 467"/>
                  <a:gd name="T46" fmla="+- 0 4955 4496"/>
                  <a:gd name="T47" fmla="*/ 4955 h 522"/>
                  <a:gd name="T48" fmla="+- 0 5057 5038"/>
                  <a:gd name="T49" fmla="*/ T48 w 467"/>
                  <a:gd name="T50" fmla="+- 0 4942 4496"/>
                  <a:gd name="T51" fmla="*/ 4942 h 522"/>
                  <a:gd name="T52" fmla="+- 0 5055 5038"/>
                  <a:gd name="T53" fmla="*/ T52 w 467"/>
                  <a:gd name="T54" fmla="+- 0 4920 4496"/>
                  <a:gd name="T55" fmla="*/ 4920 h 522"/>
                  <a:gd name="T56" fmla="+- 0 5053 5038"/>
                  <a:gd name="T57" fmla="*/ T56 w 467"/>
                  <a:gd name="T58" fmla="+- 0 4904 4496"/>
                  <a:gd name="T59" fmla="*/ 4904 h 522"/>
                  <a:gd name="T60" fmla="+- 0 5048 5038"/>
                  <a:gd name="T61" fmla="*/ T60 w 467"/>
                  <a:gd name="T62" fmla="+- 0 4826 4496"/>
                  <a:gd name="T63" fmla="*/ 4826 h 522"/>
                  <a:gd name="T64" fmla="+- 0 5047 5038"/>
                  <a:gd name="T65" fmla="*/ T64 w 467"/>
                  <a:gd name="T66" fmla="+- 0 4753 4496"/>
                  <a:gd name="T67" fmla="*/ 4753 h 522"/>
                  <a:gd name="T68" fmla="+- 0 5047 5038"/>
                  <a:gd name="T69" fmla="*/ T68 w 467"/>
                  <a:gd name="T70" fmla="+- 0 4731 4496"/>
                  <a:gd name="T71" fmla="*/ 4731 h 522"/>
                  <a:gd name="T72" fmla="+- 0 5049 5038"/>
                  <a:gd name="T73" fmla="*/ T72 w 467"/>
                  <a:gd name="T74" fmla="+- 0 4662 4496"/>
                  <a:gd name="T75" fmla="*/ 4662 h 522"/>
                  <a:gd name="T76" fmla="+- 0 5054 5038"/>
                  <a:gd name="T77" fmla="*/ T76 w 467"/>
                  <a:gd name="T78" fmla="+- 0 4601 4496"/>
                  <a:gd name="T79" fmla="*/ 4601 h 522"/>
                  <a:gd name="T80" fmla="+- 0 5058 5038"/>
                  <a:gd name="T81" fmla="*/ T80 w 467"/>
                  <a:gd name="T82" fmla="+- 0 4564 4496"/>
                  <a:gd name="T83" fmla="*/ 4564 h 522"/>
                  <a:gd name="T84" fmla="+- 0 5057 5038"/>
                  <a:gd name="T85" fmla="*/ T84 w 467"/>
                  <a:gd name="T86" fmla="+- 0 4564 4496"/>
                  <a:gd name="T87" fmla="*/ 4564 h 522"/>
                  <a:gd name="T88" fmla="+- 0 5054 5038"/>
                  <a:gd name="T89" fmla="*/ T88 w 467"/>
                  <a:gd name="T90" fmla="+- 0 4561 4496"/>
                  <a:gd name="T91" fmla="*/ 4561 h 522"/>
                  <a:gd name="T92" fmla="+- 0 5060 5038"/>
                  <a:gd name="T93" fmla="*/ T92 w 467"/>
                  <a:gd name="T94" fmla="+- 0 4561 4496"/>
                  <a:gd name="T95" fmla="*/ 4561 h 522"/>
                  <a:gd name="T96" fmla="+- 0 5064 5038"/>
                  <a:gd name="T97" fmla="*/ T96 w 467"/>
                  <a:gd name="T98" fmla="+- 0 4557 4496"/>
                  <a:gd name="T99" fmla="*/ 4557 h 522"/>
                  <a:gd name="T100" fmla="+- 0 5136 5038"/>
                  <a:gd name="T101" fmla="*/ T100 w 467"/>
                  <a:gd name="T102" fmla="+- 0 4520 4496"/>
                  <a:gd name="T103" fmla="*/ 4520 h 522"/>
                  <a:gd name="T104" fmla="+- 0 5197 5038"/>
                  <a:gd name="T105" fmla="*/ T104 w 467"/>
                  <a:gd name="T106" fmla="+- 0 4507 4496"/>
                  <a:gd name="T107" fmla="*/ 4507 h 522"/>
                  <a:gd name="T108" fmla="+- 0 5199 5038"/>
                  <a:gd name="T109" fmla="*/ T108 w 467"/>
                  <a:gd name="T110" fmla="+- 0 4507 4496"/>
                  <a:gd name="T111" fmla="*/ 4507 h 522"/>
                  <a:gd name="T112" fmla="+- 0 5211 5038"/>
                  <a:gd name="T113" fmla="*/ T112 w 467"/>
                  <a:gd name="T114" fmla="+- 0 4505 4496"/>
                  <a:gd name="T115" fmla="*/ 4505 h 522"/>
                  <a:gd name="T116" fmla="+- 0 5210 5038"/>
                  <a:gd name="T117" fmla="*/ T116 w 467"/>
                  <a:gd name="T118" fmla="+- 0 4505 4496"/>
                  <a:gd name="T119" fmla="*/ 4505 h 522"/>
                  <a:gd name="T120" fmla="+- 0 5211 5038"/>
                  <a:gd name="T121" fmla="*/ T120 w 467"/>
                  <a:gd name="T122" fmla="+- 0 4502 4496"/>
                  <a:gd name="T123" fmla="*/ 4502 h 522"/>
                  <a:gd name="T124" fmla="+- 0 5198 5038"/>
                  <a:gd name="T125" fmla="*/ T124 w 467"/>
                  <a:gd name="T126" fmla="+- 0 4502 4496"/>
                  <a:gd name="T127" fmla="*/ 4502 h 522"/>
                  <a:gd name="T128" fmla="+- 0 5197 5038"/>
                  <a:gd name="T129" fmla="*/ T128 w 467"/>
                  <a:gd name="T130" fmla="+- 0 4498 4496"/>
                  <a:gd name="T131" fmla="*/ 4498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67" h="522">
                    <a:moveTo>
                      <a:pt x="159" y="2"/>
                    </a:moveTo>
                    <a:lnTo>
                      <a:pt x="74" y="23"/>
                    </a:lnTo>
                    <a:lnTo>
                      <a:pt x="17" y="57"/>
                    </a:lnTo>
                    <a:lnTo>
                      <a:pt x="12" y="62"/>
                    </a:lnTo>
                    <a:lnTo>
                      <a:pt x="11" y="63"/>
                    </a:lnTo>
                    <a:lnTo>
                      <a:pt x="5" y="134"/>
                    </a:lnTo>
                    <a:lnTo>
                      <a:pt x="1" y="213"/>
                    </a:lnTo>
                    <a:lnTo>
                      <a:pt x="0" y="289"/>
                    </a:lnTo>
                    <a:lnTo>
                      <a:pt x="1" y="300"/>
                    </a:lnTo>
                    <a:lnTo>
                      <a:pt x="4" y="380"/>
                    </a:lnTo>
                    <a:lnTo>
                      <a:pt x="12" y="459"/>
                    </a:lnTo>
                    <a:lnTo>
                      <a:pt x="16" y="459"/>
                    </a:lnTo>
                    <a:lnTo>
                      <a:pt x="19" y="446"/>
                    </a:lnTo>
                    <a:lnTo>
                      <a:pt x="17" y="424"/>
                    </a:lnTo>
                    <a:lnTo>
                      <a:pt x="15" y="408"/>
                    </a:lnTo>
                    <a:lnTo>
                      <a:pt x="10" y="330"/>
                    </a:lnTo>
                    <a:lnTo>
                      <a:pt x="9" y="257"/>
                    </a:lnTo>
                    <a:lnTo>
                      <a:pt x="9" y="235"/>
                    </a:lnTo>
                    <a:lnTo>
                      <a:pt x="11" y="166"/>
                    </a:lnTo>
                    <a:lnTo>
                      <a:pt x="16" y="105"/>
                    </a:lnTo>
                    <a:lnTo>
                      <a:pt x="20" y="68"/>
                    </a:lnTo>
                    <a:lnTo>
                      <a:pt x="19" y="68"/>
                    </a:lnTo>
                    <a:lnTo>
                      <a:pt x="16" y="65"/>
                    </a:lnTo>
                    <a:lnTo>
                      <a:pt x="22" y="65"/>
                    </a:lnTo>
                    <a:lnTo>
                      <a:pt x="26" y="61"/>
                    </a:lnTo>
                    <a:lnTo>
                      <a:pt x="98" y="24"/>
                    </a:lnTo>
                    <a:lnTo>
                      <a:pt x="159" y="11"/>
                    </a:lnTo>
                    <a:lnTo>
                      <a:pt x="161" y="11"/>
                    </a:lnTo>
                    <a:lnTo>
                      <a:pt x="173" y="9"/>
                    </a:lnTo>
                    <a:lnTo>
                      <a:pt x="172" y="9"/>
                    </a:lnTo>
                    <a:lnTo>
                      <a:pt x="173" y="6"/>
                    </a:lnTo>
                    <a:lnTo>
                      <a:pt x="160" y="6"/>
                    </a:lnTo>
                    <a:lnTo>
                      <a:pt x="159"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5" name="Freeform 1794"/>
              <p:cNvSpPr>
                <a:spLocks/>
              </p:cNvSpPr>
              <p:nvPr/>
            </p:nvSpPr>
            <p:spPr bwMode="auto">
              <a:xfrm>
                <a:off x="5038" y="4496"/>
                <a:ext cx="467" cy="522"/>
              </a:xfrm>
              <a:custGeom>
                <a:avLst/>
                <a:gdLst>
                  <a:gd name="T0" fmla="+- 0 5491 5038"/>
                  <a:gd name="T1" fmla="*/ T0 w 467"/>
                  <a:gd name="T2" fmla="+- 0 4904 4496"/>
                  <a:gd name="T3" fmla="*/ 4904 h 522"/>
                  <a:gd name="T4" fmla="+- 0 5491 5038"/>
                  <a:gd name="T5" fmla="*/ T4 w 467"/>
                  <a:gd name="T6" fmla="+- 0 4905 4496"/>
                  <a:gd name="T7" fmla="*/ 4905 h 522"/>
                  <a:gd name="T8" fmla="+- 0 5490 5038"/>
                  <a:gd name="T9" fmla="*/ T8 w 467"/>
                  <a:gd name="T10" fmla="+- 0 4906 4496"/>
                  <a:gd name="T11" fmla="*/ 4906 h 522"/>
                  <a:gd name="T12" fmla="+- 0 5495 5038"/>
                  <a:gd name="T13" fmla="*/ T12 w 467"/>
                  <a:gd name="T14" fmla="+- 0 4907 4496"/>
                  <a:gd name="T15" fmla="*/ 4907 h 522"/>
                  <a:gd name="T16" fmla="+- 0 5491 5038"/>
                  <a:gd name="T17" fmla="*/ T16 w 467"/>
                  <a:gd name="T18" fmla="+- 0 4904 4496"/>
                  <a:gd name="T19" fmla="*/ 4904 h 522"/>
                </a:gdLst>
                <a:ahLst/>
                <a:cxnLst>
                  <a:cxn ang="0">
                    <a:pos x="T1" y="T3"/>
                  </a:cxn>
                  <a:cxn ang="0">
                    <a:pos x="T5" y="T7"/>
                  </a:cxn>
                  <a:cxn ang="0">
                    <a:pos x="T9" y="T11"/>
                  </a:cxn>
                  <a:cxn ang="0">
                    <a:pos x="T13" y="T15"/>
                  </a:cxn>
                  <a:cxn ang="0">
                    <a:pos x="T17" y="T19"/>
                  </a:cxn>
                </a:cxnLst>
                <a:rect l="0" t="0" r="r" b="b"/>
                <a:pathLst>
                  <a:path w="467" h="522">
                    <a:moveTo>
                      <a:pt x="453" y="408"/>
                    </a:moveTo>
                    <a:lnTo>
                      <a:pt x="453" y="409"/>
                    </a:lnTo>
                    <a:lnTo>
                      <a:pt x="452" y="410"/>
                    </a:lnTo>
                    <a:lnTo>
                      <a:pt x="457" y="411"/>
                    </a:lnTo>
                    <a:lnTo>
                      <a:pt x="453" y="40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6" name="Freeform 1795"/>
              <p:cNvSpPr>
                <a:spLocks/>
              </p:cNvSpPr>
              <p:nvPr/>
            </p:nvSpPr>
            <p:spPr bwMode="auto">
              <a:xfrm>
                <a:off x="5038" y="4496"/>
                <a:ext cx="467" cy="522"/>
              </a:xfrm>
              <a:custGeom>
                <a:avLst/>
                <a:gdLst>
                  <a:gd name="T0" fmla="+- 0 5499 5038"/>
                  <a:gd name="T1" fmla="*/ T0 w 467"/>
                  <a:gd name="T2" fmla="+- 0 4904 4496"/>
                  <a:gd name="T3" fmla="*/ 4904 h 522"/>
                  <a:gd name="T4" fmla="+- 0 5491 5038"/>
                  <a:gd name="T5" fmla="*/ T4 w 467"/>
                  <a:gd name="T6" fmla="+- 0 4904 4496"/>
                  <a:gd name="T7" fmla="*/ 4904 h 522"/>
                  <a:gd name="T8" fmla="+- 0 5495 5038"/>
                  <a:gd name="T9" fmla="*/ T8 w 467"/>
                  <a:gd name="T10" fmla="+- 0 4907 4496"/>
                  <a:gd name="T11" fmla="*/ 4907 h 522"/>
                  <a:gd name="T12" fmla="+- 0 5499 5038"/>
                  <a:gd name="T13" fmla="*/ T12 w 467"/>
                  <a:gd name="T14" fmla="+- 0 4907 4496"/>
                  <a:gd name="T15" fmla="*/ 4907 h 522"/>
                  <a:gd name="T16" fmla="+- 0 5499 5038"/>
                  <a:gd name="T17" fmla="*/ T16 w 467"/>
                  <a:gd name="T18" fmla="+- 0 4904 4496"/>
                  <a:gd name="T19" fmla="*/ 4904 h 522"/>
                </a:gdLst>
                <a:ahLst/>
                <a:cxnLst>
                  <a:cxn ang="0">
                    <a:pos x="T1" y="T3"/>
                  </a:cxn>
                  <a:cxn ang="0">
                    <a:pos x="T5" y="T7"/>
                  </a:cxn>
                  <a:cxn ang="0">
                    <a:pos x="T9" y="T11"/>
                  </a:cxn>
                  <a:cxn ang="0">
                    <a:pos x="T13" y="T15"/>
                  </a:cxn>
                  <a:cxn ang="0">
                    <a:pos x="T17" y="T19"/>
                  </a:cxn>
                </a:cxnLst>
                <a:rect l="0" t="0" r="r" b="b"/>
                <a:pathLst>
                  <a:path w="467" h="522">
                    <a:moveTo>
                      <a:pt x="461" y="408"/>
                    </a:moveTo>
                    <a:lnTo>
                      <a:pt x="453" y="408"/>
                    </a:lnTo>
                    <a:lnTo>
                      <a:pt x="457" y="411"/>
                    </a:lnTo>
                    <a:lnTo>
                      <a:pt x="461" y="411"/>
                    </a:lnTo>
                    <a:lnTo>
                      <a:pt x="461" y="40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7" name="Freeform 1796"/>
              <p:cNvSpPr>
                <a:spLocks/>
              </p:cNvSpPr>
              <p:nvPr/>
            </p:nvSpPr>
            <p:spPr bwMode="auto">
              <a:xfrm>
                <a:off x="5038" y="4496"/>
                <a:ext cx="467" cy="522"/>
              </a:xfrm>
              <a:custGeom>
                <a:avLst/>
                <a:gdLst>
                  <a:gd name="T0" fmla="+- 0 5500 5038"/>
                  <a:gd name="T1" fmla="*/ T0 w 467"/>
                  <a:gd name="T2" fmla="+- 0 4616 4496"/>
                  <a:gd name="T3" fmla="*/ 4616 h 522"/>
                  <a:gd name="T4" fmla="+- 0 5496 5038"/>
                  <a:gd name="T5" fmla="*/ T4 w 467"/>
                  <a:gd name="T6" fmla="+- 0 4616 4496"/>
                  <a:gd name="T7" fmla="*/ 4616 h 522"/>
                  <a:gd name="T8" fmla="+- 0 5492 5038"/>
                  <a:gd name="T9" fmla="*/ T8 w 467"/>
                  <a:gd name="T10" fmla="+- 0 4626 4496"/>
                  <a:gd name="T11" fmla="*/ 4626 h 522"/>
                  <a:gd name="T12" fmla="+- 0 5493 5038"/>
                  <a:gd name="T13" fmla="*/ T12 w 467"/>
                  <a:gd name="T14" fmla="+- 0 4645 4496"/>
                  <a:gd name="T15" fmla="*/ 4645 h 522"/>
                  <a:gd name="T16" fmla="+- 0 5494 5038"/>
                  <a:gd name="T17" fmla="*/ T16 w 467"/>
                  <a:gd name="T18" fmla="+- 0 4664 4496"/>
                  <a:gd name="T19" fmla="*/ 4664 h 522"/>
                  <a:gd name="T20" fmla="+- 0 5496 5038"/>
                  <a:gd name="T21" fmla="*/ T20 w 467"/>
                  <a:gd name="T22" fmla="+- 0 4731 4496"/>
                  <a:gd name="T23" fmla="*/ 4731 h 522"/>
                  <a:gd name="T24" fmla="+- 0 5497 5038"/>
                  <a:gd name="T25" fmla="*/ T24 w 467"/>
                  <a:gd name="T26" fmla="+- 0 4775 4496"/>
                  <a:gd name="T27" fmla="*/ 4775 h 522"/>
                  <a:gd name="T28" fmla="+- 0 5496 5038"/>
                  <a:gd name="T29" fmla="*/ T28 w 467"/>
                  <a:gd name="T30" fmla="+- 0 4786 4496"/>
                  <a:gd name="T31" fmla="*/ 4786 h 522"/>
                  <a:gd name="T32" fmla="+- 0 5494 5038"/>
                  <a:gd name="T33" fmla="*/ T32 w 467"/>
                  <a:gd name="T34" fmla="+- 0 4847 4496"/>
                  <a:gd name="T35" fmla="*/ 4847 h 522"/>
                  <a:gd name="T36" fmla="+- 0 5491 5038"/>
                  <a:gd name="T37" fmla="*/ T36 w 467"/>
                  <a:gd name="T38" fmla="+- 0 4905 4496"/>
                  <a:gd name="T39" fmla="*/ 4905 h 522"/>
                  <a:gd name="T40" fmla="+- 0 5491 5038"/>
                  <a:gd name="T41" fmla="*/ T40 w 467"/>
                  <a:gd name="T42" fmla="+- 0 4904 4496"/>
                  <a:gd name="T43" fmla="*/ 4904 h 522"/>
                  <a:gd name="T44" fmla="+- 0 5499 5038"/>
                  <a:gd name="T45" fmla="*/ T44 w 467"/>
                  <a:gd name="T46" fmla="+- 0 4904 4496"/>
                  <a:gd name="T47" fmla="*/ 4904 h 522"/>
                  <a:gd name="T48" fmla="+- 0 5500 5038"/>
                  <a:gd name="T49" fmla="*/ T48 w 467"/>
                  <a:gd name="T50" fmla="+- 0 4895 4496"/>
                  <a:gd name="T51" fmla="*/ 4895 h 522"/>
                  <a:gd name="T52" fmla="+- 0 5504 5038"/>
                  <a:gd name="T53" fmla="*/ T52 w 467"/>
                  <a:gd name="T54" fmla="+- 0 4815 4496"/>
                  <a:gd name="T55" fmla="*/ 4815 h 522"/>
                  <a:gd name="T56" fmla="+- 0 5505 5038"/>
                  <a:gd name="T57" fmla="*/ T56 w 467"/>
                  <a:gd name="T58" fmla="+- 0 4785 4496"/>
                  <a:gd name="T59" fmla="*/ 4785 h 522"/>
                  <a:gd name="T60" fmla="+- 0 5505 5038"/>
                  <a:gd name="T61" fmla="*/ T60 w 467"/>
                  <a:gd name="T62" fmla="+- 0 4716 4496"/>
                  <a:gd name="T63" fmla="*/ 4716 h 522"/>
                  <a:gd name="T64" fmla="+- 0 5504 5038"/>
                  <a:gd name="T65" fmla="*/ T64 w 467"/>
                  <a:gd name="T66" fmla="+- 0 4696 4496"/>
                  <a:gd name="T67" fmla="*/ 4696 h 522"/>
                  <a:gd name="T68" fmla="+- 0 5504 5038"/>
                  <a:gd name="T69" fmla="*/ T68 w 467"/>
                  <a:gd name="T70" fmla="+- 0 4676 4496"/>
                  <a:gd name="T71" fmla="*/ 4676 h 522"/>
                  <a:gd name="T72" fmla="+- 0 5503 5038"/>
                  <a:gd name="T73" fmla="*/ T72 w 467"/>
                  <a:gd name="T74" fmla="+- 0 4656 4496"/>
                  <a:gd name="T75" fmla="*/ 4656 h 522"/>
                  <a:gd name="T76" fmla="+- 0 5501 5038"/>
                  <a:gd name="T77" fmla="*/ T76 w 467"/>
                  <a:gd name="T78" fmla="+- 0 4636 4496"/>
                  <a:gd name="T79" fmla="*/ 4636 h 522"/>
                  <a:gd name="T80" fmla="+- 0 5500 5038"/>
                  <a:gd name="T81" fmla="*/ T80 w 467"/>
                  <a:gd name="T82" fmla="+- 0 4616 4496"/>
                  <a:gd name="T83" fmla="*/ 4616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7" h="522">
                    <a:moveTo>
                      <a:pt x="462" y="120"/>
                    </a:moveTo>
                    <a:lnTo>
                      <a:pt x="458" y="120"/>
                    </a:lnTo>
                    <a:lnTo>
                      <a:pt x="454" y="130"/>
                    </a:lnTo>
                    <a:lnTo>
                      <a:pt x="455" y="149"/>
                    </a:lnTo>
                    <a:lnTo>
                      <a:pt x="456" y="168"/>
                    </a:lnTo>
                    <a:lnTo>
                      <a:pt x="458" y="235"/>
                    </a:lnTo>
                    <a:lnTo>
                      <a:pt x="459" y="279"/>
                    </a:lnTo>
                    <a:lnTo>
                      <a:pt x="458" y="290"/>
                    </a:lnTo>
                    <a:lnTo>
                      <a:pt x="456" y="351"/>
                    </a:lnTo>
                    <a:lnTo>
                      <a:pt x="453" y="409"/>
                    </a:lnTo>
                    <a:lnTo>
                      <a:pt x="453" y="408"/>
                    </a:lnTo>
                    <a:lnTo>
                      <a:pt x="461" y="408"/>
                    </a:lnTo>
                    <a:lnTo>
                      <a:pt x="462" y="399"/>
                    </a:lnTo>
                    <a:lnTo>
                      <a:pt x="466" y="319"/>
                    </a:lnTo>
                    <a:lnTo>
                      <a:pt x="467" y="289"/>
                    </a:lnTo>
                    <a:lnTo>
                      <a:pt x="467" y="220"/>
                    </a:lnTo>
                    <a:lnTo>
                      <a:pt x="466" y="200"/>
                    </a:lnTo>
                    <a:lnTo>
                      <a:pt x="466" y="180"/>
                    </a:lnTo>
                    <a:lnTo>
                      <a:pt x="465" y="160"/>
                    </a:lnTo>
                    <a:lnTo>
                      <a:pt x="463" y="140"/>
                    </a:lnTo>
                    <a:lnTo>
                      <a:pt x="462" y="12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8" name="Freeform 1797"/>
              <p:cNvSpPr>
                <a:spLocks/>
              </p:cNvSpPr>
              <p:nvPr/>
            </p:nvSpPr>
            <p:spPr bwMode="auto">
              <a:xfrm>
                <a:off x="5038" y="4496"/>
                <a:ext cx="467" cy="522"/>
              </a:xfrm>
              <a:custGeom>
                <a:avLst/>
                <a:gdLst>
                  <a:gd name="T0" fmla="+- 0 5485 5038"/>
                  <a:gd name="T1" fmla="*/ T0 w 467"/>
                  <a:gd name="T2" fmla="+- 0 4610 4496"/>
                  <a:gd name="T3" fmla="*/ 4610 h 522"/>
                  <a:gd name="T4" fmla="+- 0 5489 5038"/>
                  <a:gd name="T5" fmla="*/ T4 w 467"/>
                  <a:gd name="T6" fmla="+- 0 4615 4496"/>
                  <a:gd name="T7" fmla="*/ 4615 h 522"/>
                  <a:gd name="T8" fmla="+- 0 5492 5038"/>
                  <a:gd name="T9" fmla="*/ T8 w 467"/>
                  <a:gd name="T10" fmla="+- 0 4619 4496"/>
                  <a:gd name="T11" fmla="*/ 4619 h 522"/>
                  <a:gd name="T12" fmla="+- 0 5496 5038"/>
                  <a:gd name="T13" fmla="*/ T12 w 467"/>
                  <a:gd name="T14" fmla="+- 0 4616 4496"/>
                  <a:gd name="T15" fmla="*/ 4616 h 522"/>
                  <a:gd name="T16" fmla="+- 0 5500 5038"/>
                  <a:gd name="T17" fmla="*/ T16 w 467"/>
                  <a:gd name="T18" fmla="+- 0 4616 4496"/>
                  <a:gd name="T19" fmla="*/ 4616 h 522"/>
                  <a:gd name="T20" fmla="+- 0 5500 5038"/>
                  <a:gd name="T21" fmla="*/ T20 w 467"/>
                  <a:gd name="T22" fmla="+- 0 4615 4496"/>
                  <a:gd name="T23" fmla="*/ 4615 h 522"/>
                  <a:gd name="T24" fmla="+- 0 5499 5038"/>
                  <a:gd name="T25" fmla="*/ T24 w 467"/>
                  <a:gd name="T26" fmla="+- 0 4614 4496"/>
                  <a:gd name="T27" fmla="*/ 4614 h 522"/>
                  <a:gd name="T28" fmla="+- 0 5496 5038"/>
                  <a:gd name="T29" fmla="*/ T28 w 467"/>
                  <a:gd name="T30" fmla="+- 0 4610 4496"/>
                  <a:gd name="T31" fmla="*/ 4610 h 522"/>
                  <a:gd name="T32" fmla="+- 0 5486 5038"/>
                  <a:gd name="T33" fmla="*/ T32 w 467"/>
                  <a:gd name="T34" fmla="+- 0 4610 4496"/>
                  <a:gd name="T35" fmla="*/ 4610 h 522"/>
                  <a:gd name="T36" fmla="+- 0 5485 5038"/>
                  <a:gd name="T37" fmla="*/ T36 w 467"/>
                  <a:gd name="T38" fmla="+- 0 4610 4496"/>
                  <a:gd name="T39" fmla="*/ 4610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447" y="114"/>
                    </a:moveTo>
                    <a:lnTo>
                      <a:pt x="451" y="119"/>
                    </a:lnTo>
                    <a:lnTo>
                      <a:pt x="454" y="123"/>
                    </a:lnTo>
                    <a:lnTo>
                      <a:pt x="458" y="120"/>
                    </a:lnTo>
                    <a:lnTo>
                      <a:pt x="462" y="120"/>
                    </a:lnTo>
                    <a:lnTo>
                      <a:pt x="462" y="119"/>
                    </a:lnTo>
                    <a:lnTo>
                      <a:pt x="461" y="118"/>
                    </a:lnTo>
                    <a:lnTo>
                      <a:pt x="458" y="114"/>
                    </a:lnTo>
                    <a:lnTo>
                      <a:pt x="448" y="114"/>
                    </a:lnTo>
                    <a:lnTo>
                      <a:pt x="447" y="11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9" name="Freeform 1798"/>
              <p:cNvSpPr>
                <a:spLocks/>
              </p:cNvSpPr>
              <p:nvPr/>
            </p:nvSpPr>
            <p:spPr bwMode="auto">
              <a:xfrm>
                <a:off x="5038" y="4496"/>
                <a:ext cx="467" cy="522"/>
              </a:xfrm>
              <a:custGeom>
                <a:avLst/>
                <a:gdLst>
                  <a:gd name="T0" fmla="+- 0 5487 5038"/>
                  <a:gd name="T1" fmla="*/ T0 w 467"/>
                  <a:gd name="T2" fmla="+- 0 4606 4496"/>
                  <a:gd name="T3" fmla="*/ 4606 h 522"/>
                  <a:gd name="T4" fmla="+- 0 5484 5038"/>
                  <a:gd name="T5" fmla="*/ T4 w 467"/>
                  <a:gd name="T6" fmla="+- 0 4609 4496"/>
                  <a:gd name="T7" fmla="*/ 4609 h 522"/>
                  <a:gd name="T8" fmla="+- 0 5485 5038"/>
                  <a:gd name="T9" fmla="*/ T8 w 467"/>
                  <a:gd name="T10" fmla="+- 0 4610 4496"/>
                  <a:gd name="T11" fmla="*/ 4610 h 522"/>
                  <a:gd name="T12" fmla="+- 0 5486 5038"/>
                  <a:gd name="T13" fmla="*/ T12 w 467"/>
                  <a:gd name="T14" fmla="+- 0 4610 4496"/>
                  <a:gd name="T15" fmla="*/ 4610 h 522"/>
                  <a:gd name="T16" fmla="+- 0 5487 5038"/>
                  <a:gd name="T17" fmla="*/ T16 w 467"/>
                  <a:gd name="T18" fmla="+- 0 4606 4496"/>
                  <a:gd name="T19" fmla="*/ 4606 h 522"/>
                </a:gdLst>
                <a:ahLst/>
                <a:cxnLst>
                  <a:cxn ang="0">
                    <a:pos x="T1" y="T3"/>
                  </a:cxn>
                  <a:cxn ang="0">
                    <a:pos x="T5" y="T7"/>
                  </a:cxn>
                  <a:cxn ang="0">
                    <a:pos x="T9" y="T11"/>
                  </a:cxn>
                  <a:cxn ang="0">
                    <a:pos x="T13" y="T15"/>
                  </a:cxn>
                  <a:cxn ang="0">
                    <a:pos x="T17" y="T19"/>
                  </a:cxn>
                </a:cxnLst>
                <a:rect l="0" t="0" r="r" b="b"/>
                <a:pathLst>
                  <a:path w="467" h="522">
                    <a:moveTo>
                      <a:pt x="449" y="110"/>
                    </a:moveTo>
                    <a:lnTo>
                      <a:pt x="446" y="113"/>
                    </a:lnTo>
                    <a:lnTo>
                      <a:pt x="447" y="114"/>
                    </a:lnTo>
                    <a:lnTo>
                      <a:pt x="448" y="114"/>
                    </a:lnTo>
                    <a:lnTo>
                      <a:pt x="449" y="1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0" name="Freeform 1799"/>
              <p:cNvSpPr>
                <a:spLocks/>
              </p:cNvSpPr>
              <p:nvPr/>
            </p:nvSpPr>
            <p:spPr bwMode="auto">
              <a:xfrm>
                <a:off x="5038" y="4496"/>
                <a:ext cx="467" cy="522"/>
              </a:xfrm>
              <a:custGeom>
                <a:avLst/>
                <a:gdLst>
                  <a:gd name="T0" fmla="+- 0 5493 5038"/>
                  <a:gd name="T1" fmla="*/ T0 w 467"/>
                  <a:gd name="T2" fmla="+- 0 4606 4496"/>
                  <a:gd name="T3" fmla="*/ 4606 h 522"/>
                  <a:gd name="T4" fmla="+- 0 5487 5038"/>
                  <a:gd name="T5" fmla="*/ T4 w 467"/>
                  <a:gd name="T6" fmla="+- 0 4606 4496"/>
                  <a:gd name="T7" fmla="*/ 4606 h 522"/>
                  <a:gd name="T8" fmla="+- 0 5486 5038"/>
                  <a:gd name="T9" fmla="*/ T8 w 467"/>
                  <a:gd name="T10" fmla="+- 0 4610 4496"/>
                  <a:gd name="T11" fmla="*/ 4610 h 522"/>
                  <a:gd name="T12" fmla="+- 0 5496 5038"/>
                  <a:gd name="T13" fmla="*/ T12 w 467"/>
                  <a:gd name="T14" fmla="+- 0 4610 4496"/>
                  <a:gd name="T15" fmla="*/ 4610 h 522"/>
                  <a:gd name="T16" fmla="+- 0 5493 5038"/>
                  <a:gd name="T17" fmla="*/ T16 w 467"/>
                  <a:gd name="T18" fmla="+- 0 4606 4496"/>
                  <a:gd name="T19" fmla="*/ 4606 h 522"/>
                </a:gdLst>
                <a:ahLst/>
                <a:cxnLst>
                  <a:cxn ang="0">
                    <a:pos x="T1" y="T3"/>
                  </a:cxn>
                  <a:cxn ang="0">
                    <a:pos x="T5" y="T7"/>
                  </a:cxn>
                  <a:cxn ang="0">
                    <a:pos x="T9" y="T11"/>
                  </a:cxn>
                  <a:cxn ang="0">
                    <a:pos x="T13" y="T15"/>
                  </a:cxn>
                  <a:cxn ang="0">
                    <a:pos x="T17" y="T19"/>
                  </a:cxn>
                </a:cxnLst>
                <a:rect l="0" t="0" r="r" b="b"/>
                <a:pathLst>
                  <a:path w="467" h="522">
                    <a:moveTo>
                      <a:pt x="455" y="110"/>
                    </a:moveTo>
                    <a:lnTo>
                      <a:pt x="449" y="110"/>
                    </a:lnTo>
                    <a:lnTo>
                      <a:pt x="448" y="114"/>
                    </a:lnTo>
                    <a:lnTo>
                      <a:pt x="458" y="114"/>
                    </a:lnTo>
                    <a:lnTo>
                      <a:pt x="455" y="1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1" name="Freeform 1800"/>
              <p:cNvSpPr>
                <a:spLocks/>
              </p:cNvSpPr>
              <p:nvPr/>
            </p:nvSpPr>
            <p:spPr bwMode="auto">
              <a:xfrm>
                <a:off x="5038" y="4496"/>
                <a:ext cx="467" cy="522"/>
              </a:xfrm>
              <a:custGeom>
                <a:avLst/>
                <a:gdLst>
                  <a:gd name="T0" fmla="+- 0 5234 5038"/>
                  <a:gd name="T1" fmla="*/ T0 w 467"/>
                  <a:gd name="T2" fmla="+- 0 4502 4496"/>
                  <a:gd name="T3" fmla="*/ 4502 h 522"/>
                  <a:gd name="T4" fmla="+- 0 5223 5038"/>
                  <a:gd name="T5" fmla="*/ T4 w 467"/>
                  <a:gd name="T6" fmla="+- 0 4502 4496"/>
                  <a:gd name="T7" fmla="*/ 4502 h 522"/>
                  <a:gd name="T8" fmla="+- 0 5225 5038"/>
                  <a:gd name="T9" fmla="*/ T8 w 467"/>
                  <a:gd name="T10" fmla="+- 0 4508 4496"/>
                  <a:gd name="T11" fmla="*/ 4508 h 522"/>
                  <a:gd name="T12" fmla="+- 0 5337 5038"/>
                  <a:gd name="T13" fmla="*/ T12 w 467"/>
                  <a:gd name="T14" fmla="+- 0 4553 4496"/>
                  <a:gd name="T15" fmla="*/ 4553 h 522"/>
                  <a:gd name="T16" fmla="+- 0 5485 5038"/>
                  <a:gd name="T17" fmla="*/ T16 w 467"/>
                  <a:gd name="T18" fmla="+- 0 4610 4496"/>
                  <a:gd name="T19" fmla="*/ 4610 h 522"/>
                  <a:gd name="T20" fmla="+- 0 5484 5038"/>
                  <a:gd name="T21" fmla="*/ T20 w 467"/>
                  <a:gd name="T22" fmla="+- 0 4609 4496"/>
                  <a:gd name="T23" fmla="*/ 4609 h 522"/>
                  <a:gd name="T24" fmla="+- 0 5487 5038"/>
                  <a:gd name="T25" fmla="*/ T24 w 467"/>
                  <a:gd name="T26" fmla="+- 0 4606 4496"/>
                  <a:gd name="T27" fmla="*/ 4606 h 522"/>
                  <a:gd name="T28" fmla="+- 0 5493 5038"/>
                  <a:gd name="T29" fmla="*/ T28 w 467"/>
                  <a:gd name="T30" fmla="+- 0 4606 4496"/>
                  <a:gd name="T31" fmla="*/ 4606 h 522"/>
                  <a:gd name="T32" fmla="+- 0 5491 5038"/>
                  <a:gd name="T33" fmla="*/ T32 w 467"/>
                  <a:gd name="T34" fmla="+- 0 4603 4496"/>
                  <a:gd name="T35" fmla="*/ 4603 h 522"/>
                  <a:gd name="T36" fmla="+- 0 5490 5038"/>
                  <a:gd name="T37" fmla="*/ T36 w 467"/>
                  <a:gd name="T38" fmla="+- 0 4602 4496"/>
                  <a:gd name="T39" fmla="*/ 4602 h 522"/>
                  <a:gd name="T40" fmla="+- 0 5336 5038"/>
                  <a:gd name="T41" fmla="*/ T40 w 467"/>
                  <a:gd name="T42" fmla="+- 0 4543 4496"/>
                  <a:gd name="T43" fmla="*/ 4543 h 522"/>
                  <a:gd name="T44" fmla="+- 0 5241 5038"/>
                  <a:gd name="T45" fmla="*/ T44 w 467"/>
                  <a:gd name="T46" fmla="+- 0 4505 4496"/>
                  <a:gd name="T47" fmla="*/ 4505 h 522"/>
                  <a:gd name="T48" fmla="+- 0 5234 5038"/>
                  <a:gd name="T49" fmla="*/ T48 w 467"/>
                  <a:gd name="T50" fmla="+- 0 4502 4496"/>
                  <a:gd name="T51" fmla="*/ 4502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7" h="522">
                    <a:moveTo>
                      <a:pt x="196" y="6"/>
                    </a:moveTo>
                    <a:lnTo>
                      <a:pt x="185" y="6"/>
                    </a:lnTo>
                    <a:lnTo>
                      <a:pt x="187" y="12"/>
                    </a:lnTo>
                    <a:lnTo>
                      <a:pt x="299" y="57"/>
                    </a:lnTo>
                    <a:lnTo>
                      <a:pt x="447" y="114"/>
                    </a:lnTo>
                    <a:lnTo>
                      <a:pt x="446" y="113"/>
                    </a:lnTo>
                    <a:lnTo>
                      <a:pt x="449" y="110"/>
                    </a:lnTo>
                    <a:lnTo>
                      <a:pt x="455" y="110"/>
                    </a:lnTo>
                    <a:lnTo>
                      <a:pt x="453" y="107"/>
                    </a:lnTo>
                    <a:lnTo>
                      <a:pt x="452" y="106"/>
                    </a:lnTo>
                    <a:lnTo>
                      <a:pt x="298" y="47"/>
                    </a:lnTo>
                    <a:lnTo>
                      <a:pt x="203" y="9"/>
                    </a:lnTo>
                    <a:lnTo>
                      <a:pt x="196"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2" name="Freeform 1801"/>
              <p:cNvSpPr>
                <a:spLocks/>
              </p:cNvSpPr>
              <p:nvPr/>
            </p:nvSpPr>
            <p:spPr bwMode="auto">
              <a:xfrm>
                <a:off x="5038" y="4496"/>
                <a:ext cx="467" cy="522"/>
              </a:xfrm>
              <a:custGeom>
                <a:avLst/>
                <a:gdLst>
                  <a:gd name="T0" fmla="+- 0 5054 5038"/>
                  <a:gd name="T1" fmla="*/ T0 w 467"/>
                  <a:gd name="T2" fmla="+- 0 4561 4496"/>
                  <a:gd name="T3" fmla="*/ 4561 h 522"/>
                  <a:gd name="T4" fmla="+- 0 5057 5038"/>
                  <a:gd name="T5" fmla="*/ T4 w 467"/>
                  <a:gd name="T6" fmla="+- 0 4564 4496"/>
                  <a:gd name="T7" fmla="*/ 4564 h 522"/>
                  <a:gd name="T8" fmla="+- 0 5058 5038"/>
                  <a:gd name="T9" fmla="*/ T8 w 467"/>
                  <a:gd name="T10" fmla="+- 0 4563 4496"/>
                  <a:gd name="T11" fmla="*/ 4563 h 522"/>
                  <a:gd name="T12" fmla="+- 0 5058 5038"/>
                  <a:gd name="T13" fmla="*/ T12 w 467"/>
                  <a:gd name="T14" fmla="+- 0 4561 4496"/>
                  <a:gd name="T15" fmla="*/ 4561 h 522"/>
                  <a:gd name="T16" fmla="+- 0 5054 5038"/>
                  <a:gd name="T17" fmla="*/ T16 w 467"/>
                  <a:gd name="T18" fmla="+- 0 4561 4496"/>
                  <a:gd name="T19" fmla="*/ 4561 h 522"/>
                </a:gdLst>
                <a:ahLst/>
                <a:cxnLst>
                  <a:cxn ang="0">
                    <a:pos x="T1" y="T3"/>
                  </a:cxn>
                  <a:cxn ang="0">
                    <a:pos x="T5" y="T7"/>
                  </a:cxn>
                  <a:cxn ang="0">
                    <a:pos x="T9" y="T11"/>
                  </a:cxn>
                  <a:cxn ang="0">
                    <a:pos x="T13" y="T15"/>
                  </a:cxn>
                  <a:cxn ang="0">
                    <a:pos x="T17" y="T19"/>
                  </a:cxn>
                </a:cxnLst>
                <a:rect l="0" t="0" r="r" b="b"/>
                <a:pathLst>
                  <a:path w="467" h="522">
                    <a:moveTo>
                      <a:pt x="16" y="65"/>
                    </a:moveTo>
                    <a:lnTo>
                      <a:pt x="19" y="68"/>
                    </a:lnTo>
                    <a:lnTo>
                      <a:pt x="20" y="67"/>
                    </a:lnTo>
                    <a:lnTo>
                      <a:pt x="20" y="65"/>
                    </a:lnTo>
                    <a:lnTo>
                      <a:pt x="16"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3" name="Freeform 1802"/>
              <p:cNvSpPr>
                <a:spLocks/>
              </p:cNvSpPr>
              <p:nvPr/>
            </p:nvSpPr>
            <p:spPr bwMode="auto">
              <a:xfrm>
                <a:off x="5038" y="4496"/>
                <a:ext cx="467" cy="522"/>
              </a:xfrm>
              <a:custGeom>
                <a:avLst/>
                <a:gdLst>
                  <a:gd name="T0" fmla="+- 0 5058 5038"/>
                  <a:gd name="T1" fmla="*/ T0 w 467"/>
                  <a:gd name="T2" fmla="+- 0 4563 4496"/>
                  <a:gd name="T3" fmla="*/ 4563 h 522"/>
                  <a:gd name="T4" fmla="+- 0 5057 5038"/>
                  <a:gd name="T5" fmla="*/ T4 w 467"/>
                  <a:gd name="T6" fmla="+- 0 4564 4496"/>
                  <a:gd name="T7" fmla="*/ 4564 h 522"/>
                  <a:gd name="T8" fmla="+- 0 5058 5038"/>
                  <a:gd name="T9" fmla="*/ T8 w 467"/>
                  <a:gd name="T10" fmla="+- 0 4564 4496"/>
                  <a:gd name="T11" fmla="*/ 4564 h 522"/>
                  <a:gd name="T12" fmla="+- 0 5058 5038"/>
                  <a:gd name="T13" fmla="*/ T12 w 467"/>
                  <a:gd name="T14" fmla="+- 0 4563 4496"/>
                  <a:gd name="T15" fmla="*/ 4563 h 522"/>
                </a:gdLst>
                <a:ahLst/>
                <a:cxnLst>
                  <a:cxn ang="0">
                    <a:pos x="T1" y="T3"/>
                  </a:cxn>
                  <a:cxn ang="0">
                    <a:pos x="T5" y="T7"/>
                  </a:cxn>
                  <a:cxn ang="0">
                    <a:pos x="T9" y="T11"/>
                  </a:cxn>
                  <a:cxn ang="0">
                    <a:pos x="T13" y="T15"/>
                  </a:cxn>
                </a:cxnLst>
                <a:rect l="0" t="0" r="r" b="b"/>
                <a:pathLst>
                  <a:path w="467" h="522">
                    <a:moveTo>
                      <a:pt x="20" y="67"/>
                    </a:moveTo>
                    <a:lnTo>
                      <a:pt x="19" y="68"/>
                    </a:lnTo>
                    <a:lnTo>
                      <a:pt x="20" y="68"/>
                    </a:lnTo>
                    <a:lnTo>
                      <a:pt x="20" y="6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4" name="Freeform 1803"/>
              <p:cNvSpPr>
                <a:spLocks/>
              </p:cNvSpPr>
              <p:nvPr/>
            </p:nvSpPr>
            <p:spPr bwMode="auto">
              <a:xfrm>
                <a:off x="5038" y="4496"/>
                <a:ext cx="467" cy="522"/>
              </a:xfrm>
              <a:custGeom>
                <a:avLst/>
                <a:gdLst>
                  <a:gd name="T0" fmla="+- 0 5060 5038"/>
                  <a:gd name="T1" fmla="*/ T0 w 467"/>
                  <a:gd name="T2" fmla="+- 0 4561 4496"/>
                  <a:gd name="T3" fmla="*/ 4561 h 522"/>
                  <a:gd name="T4" fmla="+- 0 5054 5038"/>
                  <a:gd name="T5" fmla="*/ T4 w 467"/>
                  <a:gd name="T6" fmla="+- 0 4561 4496"/>
                  <a:gd name="T7" fmla="*/ 4561 h 522"/>
                  <a:gd name="T8" fmla="+- 0 5058 5038"/>
                  <a:gd name="T9" fmla="*/ T8 w 467"/>
                  <a:gd name="T10" fmla="+- 0 4561 4496"/>
                  <a:gd name="T11" fmla="*/ 4561 h 522"/>
                  <a:gd name="T12" fmla="+- 0 5058 5038"/>
                  <a:gd name="T13" fmla="*/ T12 w 467"/>
                  <a:gd name="T14" fmla="+- 0 4563 4496"/>
                  <a:gd name="T15" fmla="*/ 4563 h 522"/>
                  <a:gd name="T16" fmla="+- 0 5060 5038"/>
                  <a:gd name="T17" fmla="*/ T16 w 467"/>
                  <a:gd name="T18" fmla="+- 0 4561 4496"/>
                  <a:gd name="T19" fmla="*/ 4561 h 522"/>
                </a:gdLst>
                <a:ahLst/>
                <a:cxnLst>
                  <a:cxn ang="0">
                    <a:pos x="T1" y="T3"/>
                  </a:cxn>
                  <a:cxn ang="0">
                    <a:pos x="T5" y="T7"/>
                  </a:cxn>
                  <a:cxn ang="0">
                    <a:pos x="T9" y="T11"/>
                  </a:cxn>
                  <a:cxn ang="0">
                    <a:pos x="T13" y="T15"/>
                  </a:cxn>
                  <a:cxn ang="0">
                    <a:pos x="T17" y="T19"/>
                  </a:cxn>
                </a:cxnLst>
                <a:rect l="0" t="0" r="r" b="b"/>
                <a:pathLst>
                  <a:path w="467" h="522">
                    <a:moveTo>
                      <a:pt x="22" y="65"/>
                    </a:moveTo>
                    <a:lnTo>
                      <a:pt x="16" y="65"/>
                    </a:lnTo>
                    <a:lnTo>
                      <a:pt x="20" y="65"/>
                    </a:lnTo>
                    <a:lnTo>
                      <a:pt x="20" y="67"/>
                    </a:lnTo>
                    <a:lnTo>
                      <a:pt x="22"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5" name="Freeform 1804"/>
              <p:cNvSpPr>
                <a:spLocks/>
              </p:cNvSpPr>
              <p:nvPr/>
            </p:nvSpPr>
            <p:spPr bwMode="auto">
              <a:xfrm>
                <a:off x="5038" y="4496"/>
                <a:ext cx="467" cy="522"/>
              </a:xfrm>
              <a:custGeom>
                <a:avLst/>
                <a:gdLst>
                  <a:gd name="T0" fmla="+- 0 5231 5038"/>
                  <a:gd name="T1" fmla="*/ T0 w 467"/>
                  <a:gd name="T2" fmla="+- 0 4501 4496"/>
                  <a:gd name="T3" fmla="*/ 4501 h 522"/>
                  <a:gd name="T4" fmla="+- 0 5211 5038"/>
                  <a:gd name="T5" fmla="*/ T4 w 467"/>
                  <a:gd name="T6" fmla="+- 0 4501 4496"/>
                  <a:gd name="T7" fmla="*/ 4501 h 522"/>
                  <a:gd name="T8" fmla="+- 0 5211 5038"/>
                  <a:gd name="T9" fmla="*/ T8 w 467"/>
                  <a:gd name="T10" fmla="+- 0 4505 4496"/>
                  <a:gd name="T11" fmla="*/ 4505 h 522"/>
                  <a:gd name="T12" fmla="+- 0 5211 5038"/>
                  <a:gd name="T13" fmla="*/ T12 w 467"/>
                  <a:gd name="T14" fmla="+- 0 4505 4496"/>
                  <a:gd name="T15" fmla="*/ 4505 h 522"/>
                  <a:gd name="T16" fmla="+- 0 5222 5038"/>
                  <a:gd name="T17" fmla="*/ T16 w 467"/>
                  <a:gd name="T18" fmla="+- 0 4507 4496"/>
                  <a:gd name="T19" fmla="*/ 4507 h 522"/>
                  <a:gd name="T20" fmla="+- 0 5223 5038"/>
                  <a:gd name="T21" fmla="*/ T20 w 467"/>
                  <a:gd name="T22" fmla="+- 0 4502 4496"/>
                  <a:gd name="T23" fmla="*/ 4502 h 522"/>
                  <a:gd name="T24" fmla="+- 0 5234 5038"/>
                  <a:gd name="T25" fmla="*/ T24 w 467"/>
                  <a:gd name="T26" fmla="+- 0 4502 4496"/>
                  <a:gd name="T27" fmla="*/ 4502 h 522"/>
                  <a:gd name="T28" fmla="+- 0 5231 5038"/>
                  <a:gd name="T29" fmla="*/ T28 w 467"/>
                  <a:gd name="T30" fmla="+- 0 4501 4496"/>
                  <a:gd name="T31" fmla="*/ 4501 h 5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67" h="522">
                    <a:moveTo>
                      <a:pt x="193" y="5"/>
                    </a:moveTo>
                    <a:lnTo>
                      <a:pt x="173" y="5"/>
                    </a:lnTo>
                    <a:lnTo>
                      <a:pt x="173" y="9"/>
                    </a:lnTo>
                    <a:lnTo>
                      <a:pt x="184" y="11"/>
                    </a:lnTo>
                    <a:lnTo>
                      <a:pt x="185" y="6"/>
                    </a:lnTo>
                    <a:lnTo>
                      <a:pt x="196" y="6"/>
                    </a:lnTo>
                    <a:lnTo>
                      <a:pt x="193"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6" name="Freeform 1805"/>
              <p:cNvSpPr>
                <a:spLocks/>
              </p:cNvSpPr>
              <p:nvPr/>
            </p:nvSpPr>
            <p:spPr bwMode="auto">
              <a:xfrm>
                <a:off x="5038" y="4496"/>
                <a:ext cx="467" cy="522"/>
              </a:xfrm>
              <a:custGeom>
                <a:avLst/>
                <a:gdLst>
                  <a:gd name="T0" fmla="+- 0 5211 5038"/>
                  <a:gd name="T1" fmla="*/ T0 w 467"/>
                  <a:gd name="T2" fmla="+- 0 4501 4496"/>
                  <a:gd name="T3" fmla="*/ 4501 h 522"/>
                  <a:gd name="T4" fmla="+- 0 5210 5038"/>
                  <a:gd name="T5" fmla="*/ T4 w 467"/>
                  <a:gd name="T6" fmla="+- 0 4505 4496"/>
                  <a:gd name="T7" fmla="*/ 4505 h 522"/>
                  <a:gd name="T8" fmla="+- 0 5211 5038"/>
                  <a:gd name="T9" fmla="*/ T8 w 467"/>
                  <a:gd name="T10" fmla="+- 0 4505 4496"/>
                  <a:gd name="T11" fmla="*/ 4505 h 522"/>
                  <a:gd name="T12" fmla="+- 0 5211 5038"/>
                  <a:gd name="T13" fmla="*/ T12 w 467"/>
                  <a:gd name="T14" fmla="+- 0 4505 4496"/>
                  <a:gd name="T15" fmla="*/ 4505 h 522"/>
                  <a:gd name="T16" fmla="+- 0 5211 5038"/>
                  <a:gd name="T17" fmla="*/ T16 w 467"/>
                  <a:gd name="T18" fmla="+- 0 4501 4496"/>
                  <a:gd name="T19" fmla="*/ 4501 h 522"/>
                </a:gdLst>
                <a:ahLst/>
                <a:cxnLst>
                  <a:cxn ang="0">
                    <a:pos x="T1" y="T3"/>
                  </a:cxn>
                  <a:cxn ang="0">
                    <a:pos x="T5" y="T7"/>
                  </a:cxn>
                  <a:cxn ang="0">
                    <a:pos x="T9" y="T11"/>
                  </a:cxn>
                  <a:cxn ang="0">
                    <a:pos x="T13" y="T15"/>
                  </a:cxn>
                  <a:cxn ang="0">
                    <a:pos x="T17" y="T19"/>
                  </a:cxn>
                </a:cxnLst>
                <a:rect l="0" t="0" r="r" b="b"/>
                <a:pathLst>
                  <a:path w="467" h="522">
                    <a:moveTo>
                      <a:pt x="173" y="5"/>
                    </a:moveTo>
                    <a:lnTo>
                      <a:pt x="172" y="9"/>
                    </a:lnTo>
                    <a:lnTo>
                      <a:pt x="173" y="9"/>
                    </a:lnTo>
                    <a:lnTo>
                      <a:pt x="173"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7" name="Freeform 1806"/>
              <p:cNvSpPr>
                <a:spLocks/>
              </p:cNvSpPr>
              <p:nvPr/>
            </p:nvSpPr>
            <p:spPr bwMode="auto">
              <a:xfrm>
                <a:off x="5038" y="4496"/>
                <a:ext cx="467" cy="522"/>
              </a:xfrm>
              <a:custGeom>
                <a:avLst/>
                <a:gdLst>
                  <a:gd name="T0" fmla="+- 0 5212 5038"/>
                  <a:gd name="T1" fmla="*/ T0 w 467"/>
                  <a:gd name="T2" fmla="+- 0 4496 4496"/>
                  <a:gd name="T3" fmla="*/ 4496 h 522"/>
                  <a:gd name="T4" fmla="+- 0 5210 5038"/>
                  <a:gd name="T5" fmla="*/ T4 w 467"/>
                  <a:gd name="T6" fmla="+- 0 4496 4496"/>
                  <a:gd name="T7" fmla="*/ 4496 h 522"/>
                  <a:gd name="T8" fmla="+- 0 5198 5038"/>
                  <a:gd name="T9" fmla="*/ T8 w 467"/>
                  <a:gd name="T10" fmla="+- 0 4498 4496"/>
                  <a:gd name="T11" fmla="*/ 4498 h 522"/>
                  <a:gd name="T12" fmla="+- 0 5198 5038"/>
                  <a:gd name="T13" fmla="*/ T12 w 467"/>
                  <a:gd name="T14" fmla="+- 0 4502 4496"/>
                  <a:gd name="T15" fmla="*/ 4502 h 522"/>
                  <a:gd name="T16" fmla="+- 0 5211 5038"/>
                  <a:gd name="T17" fmla="*/ T16 w 467"/>
                  <a:gd name="T18" fmla="+- 0 4502 4496"/>
                  <a:gd name="T19" fmla="*/ 4502 h 522"/>
                  <a:gd name="T20" fmla="+- 0 5211 5038"/>
                  <a:gd name="T21" fmla="*/ T20 w 467"/>
                  <a:gd name="T22" fmla="+- 0 4501 4496"/>
                  <a:gd name="T23" fmla="*/ 4501 h 522"/>
                  <a:gd name="T24" fmla="+- 0 5231 5038"/>
                  <a:gd name="T25" fmla="*/ T24 w 467"/>
                  <a:gd name="T26" fmla="+- 0 4501 4496"/>
                  <a:gd name="T27" fmla="*/ 4501 h 522"/>
                  <a:gd name="T28" fmla="+- 0 5224 5038"/>
                  <a:gd name="T29" fmla="*/ T28 w 467"/>
                  <a:gd name="T30" fmla="+- 0 4498 4496"/>
                  <a:gd name="T31" fmla="*/ 4498 h 522"/>
                  <a:gd name="T32" fmla="+- 0 5223 5038"/>
                  <a:gd name="T33" fmla="*/ T32 w 467"/>
                  <a:gd name="T34" fmla="+- 0 4498 4496"/>
                  <a:gd name="T35" fmla="*/ 4498 h 522"/>
                  <a:gd name="T36" fmla="+- 0 5212 5038"/>
                  <a:gd name="T37" fmla="*/ T36 w 467"/>
                  <a:gd name="T38" fmla="+- 0 4496 4496"/>
                  <a:gd name="T39" fmla="*/ 4496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174" y="0"/>
                    </a:moveTo>
                    <a:lnTo>
                      <a:pt x="172" y="0"/>
                    </a:lnTo>
                    <a:lnTo>
                      <a:pt x="160" y="2"/>
                    </a:lnTo>
                    <a:lnTo>
                      <a:pt x="160" y="6"/>
                    </a:lnTo>
                    <a:lnTo>
                      <a:pt x="173" y="6"/>
                    </a:lnTo>
                    <a:lnTo>
                      <a:pt x="173" y="5"/>
                    </a:lnTo>
                    <a:lnTo>
                      <a:pt x="193" y="5"/>
                    </a:lnTo>
                    <a:lnTo>
                      <a:pt x="186" y="2"/>
                    </a:lnTo>
                    <a:lnTo>
                      <a:pt x="185" y="2"/>
                    </a:lnTo>
                    <a:lnTo>
                      <a:pt x="174"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08" name="Picture 1807"/>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5205" y="4501"/>
                <a:ext cx="29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 name="Group 1043"/>
            <p:cNvGrpSpPr>
              <a:grpSpLocks/>
            </p:cNvGrpSpPr>
            <p:nvPr/>
          </p:nvGrpSpPr>
          <p:grpSpPr bwMode="auto">
            <a:xfrm>
              <a:off x="7436" y="4501"/>
              <a:ext cx="249" cy="513"/>
              <a:chOff x="5043" y="4501"/>
              <a:chExt cx="169" cy="513"/>
            </a:xfrm>
          </p:grpSpPr>
          <p:sp>
            <p:nvSpPr>
              <p:cNvPr id="1780" name="Freeform 1779"/>
              <p:cNvSpPr>
                <a:spLocks/>
              </p:cNvSpPr>
              <p:nvPr/>
            </p:nvSpPr>
            <p:spPr bwMode="auto">
              <a:xfrm>
                <a:off x="5043" y="4501"/>
                <a:ext cx="169" cy="513"/>
              </a:xfrm>
              <a:custGeom>
                <a:avLst/>
                <a:gdLst>
                  <a:gd name="T0" fmla="+- 0 5211 5043"/>
                  <a:gd name="T1" fmla="*/ T0 w 169"/>
                  <a:gd name="T2" fmla="+- 0 4501 4501"/>
                  <a:gd name="T3" fmla="*/ 4501 h 513"/>
                  <a:gd name="T4" fmla="+- 0 5206 5043"/>
                  <a:gd name="T5" fmla="*/ T4 w 169"/>
                  <a:gd name="T6" fmla="+- 0 4501 4501"/>
                  <a:gd name="T7" fmla="*/ 4501 h 513"/>
                  <a:gd name="T8" fmla="+- 0 5203 5043"/>
                  <a:gd name="T9" fmla="*/ T8 w 169"/>
                  <a:gd name="T10" fmla="+- 0 4502 4501"/>
                  <a:gd name="T11" fmla="*/ 4502 h 513"/>
                  <a:gd name="T12" fmla="+- 0 5198 5043"/>
                  <a:gd name="T13" fmla="*/ T12 w 169"/>
                  <a:gd name="T14" fmla="+- 0 4502 4501"/>
                  <a:gd name="T15" fmla="*/ 4502 h 513"/>
                  <a:gd name="T16" fmla="+- 0 5115 5043"/>
                  <a:gd name="T17" fmla="*/ T16 w 169"/>
                  <a:gd name="T18" fmla="+- 0 4523 4501"/>
                  <a:gd name="T19" fmla="*/ 4523 h 513"/>
                  <a:gd name="T20" fmla="+- 0 5058 5043"/>
                  <a:gd name="T21" fmla="*/ T20 w 169"/>
                  <a:gd name="T22" fmla="+- 0 4557 4501"/>
                  <a:gd name="T23" fmla="*/ 4557 h 513"/>
                  <a:gd name="T24" fmla="+- 0 5048 5043"/>
                  <a:gd name="T25" fmla="*/ T24 w 169"/>
                  <a:gd name="T26" fmla="+- 0 4616 4501"/>
                  <a:gd name="T27" fmla="*/ 4616 h 513"/>
                  <a:gd name="T28" fmla="+- 0 5044 5043"/>
                  <a:gd name="T29" fmla="*/ T28 w 169"/>
                  <a:gd name="T30" fmla="+- 0 4676 4501"/>
                  <a:gd name="T31" fmla="*/ 4676 h 513"/>
                  <a:gd name="T32" fmla="+- 0 5043 5043"/>
                  <a:gd name="T33" fmla="*/ T32 w 169"/>
                  <a:gd name="T34" fmla="+- 0 4775 4501"/>
                  <a:gd name="T35" fmla="*/ 4775 h 513"/>
                  <a:gd name="T36" fmla="+- 0 5043 5043"/>
                  <a:gd name="T37" fmla="*/ T36 w 169"/>
                  <a:gd name="T38" fmla="+- 0 4795 4501"/>
                  <a:gd name="T39" fmla="*/ 4795 h 513"/>
                  <a:gd name="T40" fmla="+- 0 5047 5043"/>
                  <a:gd name="T41" fmla="*/ T40 w 169"/>
                  <a:gd name="T42" fmla="+- 0 4876 4501"/>
                  <a:gd name="T43" fmla="*/ 4876 h 513"/>
                  <a:gd name="T44" fmla="+- 0 5054 5043"/>
                  <a:gd name="T45" fmla="*/ T44 w 169"/>
                  <a:gd name="T46" fmla="+- 0 4955 4501"/>
                  <a:gd name="T47" fmla="*/ 4955 h 513"/>
                  <a:gd name="T48" fmla="+- 0 5200 5043"/>
                  <a:gd name="T49" fmla="*/ T48 w 169"/>
                  <a:gd name="T50" fmla="+- 0 5012 4501"/>
                  <a:gd name="T51" fmla="*/ 5012 h 513"/>
                  <a:gd name="T52" fmla="+- 0 5211 5043"/>
                  <a:gd name="T53" fmla="*/ T52 w 169"/>
                  <a:gd name="T54" fmla="+- 0 5013 4501"/>
                  <a:gd name="T55" fmla="*/ 5013 h 513"/>
                  <a:gd name="T56" fmla="+- 0 5209 5043"/>
                  <a:gd name="T57" fmla="*/ T56 w 169"/>
                  <a:gd name="T58" fmla="+- 0 4973 4501"/>
                  <a:gd name="T59" fmla="*/ 4973 h 513"/>
                  <a:gd name="T60" fmla="+- 0 5209 5043"/>
                  <a:gd name="T61" fmla="*/ T60 w 169"/>
                  <a:gd name="T62" fmla="+- 0 4951 4501"/>
                  <a:gd name="T63" fmla="*/ 4951 h 513"/>
                  <a:gd name="T64" fmla="+- 0 5206 5043"/>
                  <a:gd name="T65" fmla="*/ T64 w 169"/>
                  <a:gd name="T66" fmla="+- 0 4875 4501"/>
                  <a:gd name="T67" fmla="*/ 4875 h 513"/>
                  <a:gd name="T68" fmla="+- 0 5205 5043"/>
                  <a:gd name="T69" fmla="*/ T68 w 169"/>
                  <a:gd name="T70" fmla="+- 0 4795 4501"/>
                  <a:gd name="T71" fmla="*/ 4795 h 513"/>
                  <a:gd name="T72" fmla="+- 0 5206 5043"/>
                  <a:gd name="T73" fmla="*/ T72 w 169"/>
                  <a:gd name="T74" fmla="+- 0 4696 4501"/>
                  <a:gd name="T75" fmla="*/ 4696 h 513"/>
                  <a:gd name="T76" fmla="+- 0 5207 5043"/>
                  <a:gd name="T77" fmla="*/ T76 w 169"/>
                  <a:gd name="T78" fmla="+- 0 4626 4501"/>
                  <a:gd name="T79" fmla="*/ 4626 h 513"/>
                  <a:gd name="T80" fmla="+- 0 5209 5043"/>
                  <a:gd name="T81" fmla="*/ T80 w 169"/>
                  <a:gd name="T82" fmla="+- 0 4550 4501"/>
                  <a:gd name="T83" fmla="*/ 4550 h 513"/>
                  <a:gd name="T84" fmla="+- 0 5210 5043"/>
                  <a:gd name="T85" fmla="*/ T84 w 169"/>
                  <a:gd name="T86" fmla="+- 0 4523 4501"/>
                  <a:gd name="T87" fmla="*/ 4523 h 513"/>
                  <a:gd name="T88" fmla="+- 0 5211 5043"/>
                  <a:gd name="T89" fmla="*/ T88 w 169"/>
                  <a:gd name="T90" fmla="+- 0 4501 4501"/>
                  <a:gd name="T91" fmla="*/ 4501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69" h="513">
                    <a:moveTo>
                      <a:pt x="168" y="0"/>
                    </a:moveTo>
                    <a:lnTo>
                      <a:pt x="163" y="0"/>
                    </a:lnTo>
                    <a:lnTo>
                      <a:pt x="160" y="1"/>
                    </a:lnTo>
                    <a:lnTo>
                      <a:pt x="155" y="1"/>
                    </a:lnTo>
                    <a:lnTo>
                      <a:pt x="72" y="22"/>
                    </a:lnTo>
                    <a:lnTo>
                      <a:pt x="15" y="56"/>
                    </a:lnTo>
                    <a:lnTo>
                      <a:pt x="5" y="115"/>
                    </a:lnTo>
                    <a:lnTo>
                      <a:pt x="1" y="175"/>
                    </a:lnTo>
                    <a:lnTo>
                      <a:pt x="0" y="274"/>
                    </a:lnTo>
                    <a:lnTo>
                      <a:pt x="0" y="294"/>
                    </a:lnTo>
                    <a:lnTo>
                      <a:pt x="4" y="375"/>
                    </a:lnTo>
                    <a:lnTo>
                      <a:pt x="11" y="454"/>
                    </a:lnTo>
                    <a:lnTo>
                      <a:pt x="157" y="511"/>
                    </a:lnTo>
                    <a:lnTo>
                      <a:pt x="168" y="512"/>
                    </a:lnTo>
                    <a:lnTo>
                      <a:pt x="166" y="472"/>
                    </a:lnTo>
                    <a:lnTo>
                      <a:pt x="166" y="450"/>
                    </a:lnTo>
                    <a:lnTo>
                      <a:pt x="163" y="374"/>
                    </a:lnTo>
                    <a:lnTo>
                      <a:pt x="162" y="294"/>
                    </a:lnTo>
                    <a:lnTo>
                      <a:pt x="163" y="195"/>
                    </a:lnTo>
                    <a:lnTo>
                      <a:pt x="164" y="125"/>
                    </a:lnTo>
                    <a:lnTo>
                      <a:pt x="166" y="49"/>
                    </a:lnTo>
                    <a:lnTo>
                      <a:pt x="167" y="22"/>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5" name="Group 1044"/>
            <p:cNvGrpSpPr>
              <a:grpSpLocks/>
            </p:cNvGrpSpPr>
            <p:nvPr/>
          </p:nvGrpSpPr>
          <p:grpSpPr bwMode="auto">
            <a:xfrm>
              <a:off x="7452" y="4508"/>
              <a:ext cx="638" cy="167"/>
              <a:chOff x="5058" y="4508"/>
              <a:chExt cx="432" cy="167"/>
            </a:xfrm>
          </p:grpSpPr>
          <p:sp>
            <p:nvSpPr>
              <p:cNvPr id="1777" name="Freeform 1776"/>
              <p:cNvSpPr>
                <a:spLocks/>
              </p:cNvSpPr>
              <p:nvPr/>
            </p:nvSpPr>
            <p:spPr bwMode="auto">
              <a:xfrm>
                <a:off x="5058" y="4532"/>
                <a:ext cx="136" cy="143"/>
              </a:xfrm>
              <a:custGeom>
                <a:avLst/>
                <a:gdLst>
                  <a:gd name="T0" fmla="+- 0 5193 5058"/>
                  <a:gd name="T1" fmla="*/ T0 w 136"/>
                  <a:gd name="T2" fmla="+- 0 4532 4532"/>
                  <a:gd name="T3" fmla="*/ 4532 h 143"/>
                  <a:gd name="T4" fmla="+- 0 5126 5058"/>
                  <a:gd name="T5" fmla="*/ T4 w 136"/>
                  <a:gd name="T6" fmla="+- 0 4546 4532"/>
                  <a:gd name="T7" fmla="*/ 4546 h 143"/>
                  <a:gd name="T8" fmla="+- 0 5069 5058"/>
                  <a:gd name="T9" fmla="*/ T8 w 136"/>
                  <a:gd name="T10" fmla="+- 0 4572 4532"/>
                  <a:gd name="T11" fmla="*/ 4572 h 143"/>
                  <a:gd name="T12" fmla="+- 0 5060 5058"/>
                  <a:gd name="T13" fmla="*/ T12 w 136"/>
                  <a:gd name="T14" fmla="+- 0 4634 4532"/>
                  <a:gd name="T15" fmla="*/ 4634 h 143"/>
                  <a:gd name="T16" fmla="+- 0 5058 5058"/>
                  <a:gd name="T17" fmla="*/ T16 w 136"/>
                  <a:gd name="T18" fmla="+- 0 4675 4532"/>
                  <a:gd name="T19" fmla="*/ 4675 h 143"/>
                  <a:gd name="T20" fmla="+- 0 5092 5058"/>
                  <a:gd name="T21" fmla="*/ T20 w 136"/>
                  <a:gd name="T22" fmla="+- 0 4670 4532"/>
                  <a:gd name="T23" fmla="*/ 4670 h 143"/>
                  <a:gd name="T24" fmla="+- 0 5096 5058"/>
                  <a:gd name="T25" fmla="*/ T24 w 136"/>
                  <a:gd name="T26" fmla="+- 0 4667 4532"/>
                  <a:gd name="T27" fmla="*/ 4667 h 143"/>
                  <a:gd name="T28" fmla="+- 0 5100 5058"/>
                  <a:gd name="T29" fmla="*/ T28 w 136"/>
                  <a:gd name="T30" fmla="+- 0 4664 4532"/>
                  <a:gd name="T31" fmla="*/ 4664 h 143"/>
                  <a:gd name="T32" fmla="+- 0 5139 5058"/>
                  <a:gd name="T33" fmla="*/ T32 w 136"/>
                  <a:gd name="T34" fmla="+- 0 4658 4532"/>
                  <a:gd name="T35" fmla="*/ 4658 h 143"/>
                  <a:gd name="T36" fmla="+- 0 5165 5058"/>
                  <a:gd name="T37" fmla="*/ T36 w 136"/>
                  <a:gd name="T38" fmla="+- 0 4658 4532"/>
                  <a:gd name="T39" fmla="*/ 4658 h 143"/>
                  <a:gd name="T40" fmla="+- 0 5169 5058"/>
                  <a:gd name="T41" fmla="*/ T40 w 136"/>
                  <a:gd name="T42" fmla="+- 0 4657 4532"/>
                  <a:gd name="T43" fmla="*/ 4657 h 143"/>
                  <a:gd name="T44" fmla="+- 0 5189 5058"/>
                  <a:gd name="T45" fmla="*/ T44 w 136"/>
                  <a:gd name="T46" fmla="+- 0 4652 4532"/>
                  <a:gd name="T47" fmla="*/ 4652 h 143"/>
                  <a:gd name="T48" fmla="+- 0 5189 5058"/>
                  <a:gd name="T49" fmla="*/ T48 w 136"/>
                  <a:gd name="T50" fmla="+- 0 4630 4532"/>
                  <a:gd name="T51" fmla="*/ 4630 h 143"/>
                  <a:gd name="T52" fmla="+- 0 5190 5058"/>
                  <a:gd name="T53" fmla="*/ T52 w 136"/>
                  <a:gd name="T54" fmla="+- 0 4611 4532"/>
                  <a:gd name="T55" fmla="*/ 4611 h 143"/>
                  <a:gd name="T56" fmla="+- 0 5190 5058"/>
                  <a:gd name="T57" fmla="*/ T56 w 136"/>
                  <a:gd name="T58" fmla="+- 0 4592 4532"/>
                  <a:gd name="T59" fmla="*/ 4592 h 143"/>
                  <a:gd name="T60" fmla="+- 0 5191 5058"/>
                  <a:gd name="T61" fmla="*/ T60 w 136"/>
                  <a:gd name="T62" fmla="+- 0 4569 4532"/>
                  <a:gd name="T63" fmla="*/ 4569 h 143"/>
                  <a:gd name="T64" fmla="+- 0 5192 5058"/>
                  <a:gd name="T65" fmla="*/ T64 w 136"/>
                  <a:gd name="T66" fmla="+- 0 4553 4532"/>
                  <a:gd name="T67" fmla="*/ 4553 h 143"/>
                  <a:gd name="T68" fmla="+- 0 5193 5058"/>
                  <a:gd name="T69" fmla="*/ T68 w 136"/>
                  <a:gd name="T70" fmla="+- 0 4532 4532"/>
                  <a:gd name="T71" fmla="*/ 4532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36" h="143">
                    <a:moveTo>
                      <a:pt x="135" y="0"/>
                    </a:moveTo>
                    <a:lnTo>
                      <a:pt x="68" y="14"/>
                    </a:lnTo>
                    <a:lnTo>
                      <a:pt x="11" y="40"/>
                    </a:lnTo>
                    <a:lnTo>
                      <a:pt x="2" y="102"/>
                    </a:lnTo>
                    <a:lnTo>
                      <a:pt x="0" y="143"/>
                    </a:lnTo>
                    <a:lnTo>
                      <a:pt x="34" y="138"/>
                    </a:lnTo>
                    <a:lnTo>
                      <a:pt x="38" y="135"/>
                    </a:lnTo>
                    <a:lnTo>
                      <a:pt x="42" y="132"/>
                    </a:lnTo>
                    <a:lnTo>
                      <a:pt x="81" y="126"/>
                    </a:lnTo>
                    <a:lnTo>
                      <a:pt x="107" y="126"/>
                    </a:lnTo>
                    <a:lnTo>
                      <a:pt x="111" y="125"/>
                    </a:lnTo>
                    <a:lnTo>
                      <a:pt x="131" y="120"/>
                    </a:lnTo>
                    <a:lnTo>
                      <a:pt x="131" y="98"/>
                    </a:lnTo>
                    <a:lnTo>
                      <a:pt x="132" y="79"/>
                    </a:lnTo>
                    <a:lnTo>
                      <a:pt x="132" y="60"/>
                    </a:lnTo>
                    <a:lnTo>
                      <a:pt x="133" y="37"/>
                    </a:lnTo>
                    <a:lnTo>
                      <a:pt x="134" y="21"/>
                    </a:lnTo>
                    <a:lnTo>
                      <a:pt x="135"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8" name="Freeform 1777"/>
              <p:cNvSpPr>
                <a:spLocks/>
              </p:cNvSpPr>
              <p:nvPr/>
            </p:nvSpPr>
            <p:spPr bwMode="auto">
              <a:xfrm>
                <a:off x="5058" y="4532"/>
                <a:ext cx="136" cy="143"/>
              </a:xfrm>
              <a:custGeom>
                <a:avLst/>
                <a:gdLst>
                  <a:gd name="T0" fmla="+- 0 5165 5058"/>
                  <a:gd name="T1" fmla="*/ T0 w 136"/>
                  <a:gd name="T2" fmla="+- 0 4658 4532"/>
                  <a:gd name="T3" fmla="*/ 4658 h 143"/>
                  <a:gd name="T4" fmla="+- 0 5139 5058"/>
                  <a:gd name="T5" fmla="*/ T4 w 136"/>
                  <a:gd name="T6" fmla="+- 0 4658 4532"/>
                  <a:gd name="T7" fmla="*/ 4658 h 143"/>
                  <a:gd name="T8" fmla="+- 0 5142 5058"/>
                  <a:gd name="T9" fmla="*/ T8 w 136"/>
                  <a:gd name="T10" fmla="+- 0 4659 4532"/>
                  <a:gd name="T11" fmla="*/ 4659 h 143"/>
                  <a:gd name="T12" fmla="+- 0 5148 5058"/>
                  <a:gd name="T13" fmla="*/ T12 w 136"/>
                  <a:gd name="T14" fmla="+- 0 4661 4532"/>
                  <a:gd name="T15" fmla="*/ 4661 h 143"/>
                  <a:gd name="T16" fmla="+- 0 5150 5058"/>
                  <a:gd name="T17" fmla="*/ T16 w 136"/>
                  <a:gd name="T18" fmla="+- 0 4660 4532"/>
                  <a:gd name="T19" fmla="*/ 4660 h 143"/>
                  <a:gd name="T20" fmla="+- 0 5165 5058"/>
                  <a:gd name="T21" fmla="*/ T20 w 136"/>
                  <a:gd name="T22" fmla="+- 0 4658 4532"/>
                  <a:gd name="T23" fmla="*/ 4658 h 143"/>
                </a:gdLst>
                <a:ahLst/>
                <a:cxnLst>
                  <a:cxn ang="0">
                    <a:pos x="T1" y="T3"/>
                  </a:cxn>
                  <a:cxn ang="0">
                    <a:pos x="T5" y="T7"/>
                  </a:cxn>
                  <a:cxn ang="0">
                    <a:pos x="T9" y="T11"/>
                  </a:cxn>
                  <a:cxn ang="0">
                    <a:pos x="T13" y="T15"/>
                  </a:cxn>
                  <a:cxn ang="0">
                    <a:pos x="T17" y="T19"/>
                  </a:cxn>
                  <a:cxn ang="0">
                    <a:pos x="T21" y="T23"/>
                  </a:cxn>
                </a:cxnLst>
                <a:rect l="0" t="0" r="r" b="b"/>
                <a:pathLst>
                  <a:path w="136" h="143">
                    <a:moveTo>
                      <a:pt x="107" y="126"/>
                    </a:moveTo>
                    <a:lnTo>
                      <a:pt x="81" y="126"/>
                    </a:lnTo>
                    <a:lnTo>
                      <a:pt x="84" y="127"/>
                    </a:lnTo>
                    <a:lnTo>
                      <a:pt x="90" y="129"/>
                    </a:lnTo>
                    <a:lnTo>
                      <a:pt x="92" y="128"/>
                    </a:lnTo>
                    <a:lnTo>
                      <a:pt x="107" y="12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79" name="Picture 1778"/>
              <p:cNvPicPr>
                <a:picLocks noChangeAspect="1" noChangeArrowheads="1"/>
              </p:cNvPicPr>
              <p:nvPr/>
            </p:nvPicPr>
            <p:blipFill>
              <a:blip r:embed="rId59" cstate="email">
                <a:extLst>
                  <a:ext uri="{28A0092B-C50C-407E-A947-70E740481C1C}">
                    <a14:useLocalDpi xmlns:a14="http://schemas.microsoft.com/office/drawing/2010/main" val="0"/>
                  </a:ext>
                </a:extLst>
              </a:blip>
              <a:srcRect/>
              <a:stretch>
                <a:fillRect/>
              </a:stretch>
            </p:blipFill>
            <p:spPr bwMode="auto">
              <a:xfrm>
                <a:off x="5237" y="4508"/>
                <a:ext cx="2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6" name="Group 1045"/>
            <p:cNvGrpSpPr>
              <a:grpSpLocks/>
            </p:cNvGrpSpPr>
            <p:nvPr/>
          </p:nvGrpSpPr>
          <p:grpSpPr bwMode="auto">
            <a:xfrm>
              <a:off x="7455" y="4663"/>
              <a:ext cx="195" cy="150"/>
              <a:chOff x="5056" y="4663"/>
              <a:chExt cx="132" cy="150"/>
            </a:xfrm>
          </p:grpSpPr>
          <p:sp>
            <p:nvSpPr>
              <p:cNvPr id="1774" name="Freeform 1773"/>
              <p:cNvSpPr>
                <a:spLocks/>
              </p:cNvSpPr>
              <p:nvPr/>
            </p:nvSpPr>
            <p:spPr bwMode="auto">
              <a:xfrm>
                <a:off x="5056" y="4663"/>
                <a:ext cx="132" cy="150"/>
              </a:xfrm>
              <a:custGeom>
                <a:avLst/>
                <a:gdLst>
                  <a:gd name="T0" fmla="+- 0 5187 5056"/>
                  <a:gd name="T1" fmla="*/ T0 w 132"/>
                  <a:gd name="T2" fmla="+- 0 4770 4663"/>
                  <a:gd name="T3" fmla="*/ 4770 h 150"/>
                  <a:gd name="T4" fmla="+- 0 5117 5056"/>
                  <a:gd name="T5" fmla="*/ T4 w 132"/>
                  <a:gd name="T6" fmla="+- 0 4770 4663"/>
                  <a:gd name="T7" fmla="*/ 4770 h 150"/>
                  <a:gd name="T8" fmla="+- 0 5130 5056"/>
                  <a:gd name="T9" fmla="*/ T8 w 132"/>
                  <a:gd name="T10" fmla="+- 0 4774 4663"/>
                  <a:gd name="T11" fmla="*/ 4774 h 150"/>
                  <a:gd name="T12" fmla="+- 0 5144 5056"/>
                  <a:gd name="T13" fmla="*/ T12 w 132"/>
                  <a:gd name="T14" fmla="+- 0 4789 4663"/>
                  <a:gd name="T15" fmla="*/ 4789 h 150"/>
                  <a:gd name="T16" fmla="+- 0 5151 5056"/>
                  <a:gd name="T17" fmla="*/ T16 w 132"/>
                  <a:gd name="T18" fmla="+- 0 4812 4663"/>
                  <a:gd name="T19" fmla="*/ 4812 h 150"/>
                  <a:gd name="T20" fmla="+- 0 5173 5056"/>
                  <a:gd name="T21" fmla="*/ T20 w 132"/>
                  <a:gd name="T22" fmla="+- 0 4813 4663"/>
                  <a:gd name="T23" fmla="*/ 4813 h 150"/>
                  <a:gd name="T24" fmla="+- 0 5188 5056"/>
                  <a:gd name="T25" fmla="*/ T24 w 132"/>
                  <a:gd name="T26" fmla="+- 0 4803 4663"/>
                  <a:gd name="T27" fmla="*/ 4803 h 150"/>
                  <a:gd name="T28" fmla="+- 0 5187 5056"/>
                  <a:gd name="T29" fmla="*/ T28 w 132"/>
                  <a:gd name="T30" fmla="+- 0 4770 4663"/>
                  <a:gd name="T31" fmla="*/ 4770 h 1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2" h="150">
                    <a:moveTo>
                      <a:pt x="131" y="107"/>
                    </a:moveTo>
                    <a:lnTo>
                      <a:pt x="61" y="107"/>
                    </a:lnTo>
                    <a:lnTo>
                      <a:pt x="74" y="111"/>
                    </a:lnTo>
                    <a:lnTo>
                      <a:pt x="88" y="126"/>
                    </a:lnTo>
                    <a:lnTo>
                      <a:pt x="95" y="149"/>
                    </a:lnTo>
                    <a:lnTo>
                      <a:pt x="117" y="150"/>
                    </a:lnTo>
                    <a:lnTo>
                      <a:pt x="132" y="140"/>
                    </a:lnTo>
                    <a:lnTo>
                      <a:pt x="131" y="107"/>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5" name="Freeform 1774"/>
              <p:cNvSpPr>
                <a:spLocks/>
              </p:cNvSpPr>
              <p:nvPr/>
            </p:nvSpPr>
            <p:spPr bwMode="auto">
              <a:xfrm>
                <a:off x="5056" y="4663"/>
                <a:ext cx="132" cy="150"/>
              </a:xfrm>
              <a:custGeom>
                <a:avLst/>
                <a:gdLst>
                  <a:gd name="T0" fmla="+- 0 5092 5056"/>
                  <a:gd name="T1" fmla="*/ T0 w 132"/>
                  <a:gd name="T2" fmla="+- 0 4679 4663"/>
                  <a:gd name="T3" fmla="*/ 4679 h 150"/>
                  <a:gd name="T4" fmla="+- 0 5056 5056"/>
                  <a:gd name="T5" fmla="*/ T4 w 132"/>
                  <a:gd name="T6" fmla="+- 0 4729 4663"/>
                  <a:gd name="T7" fmla="*/ 4729 h 150"/>
                  <a:gd name="T8" fmla="+- 0 5056 5056"/>
                  <a:gd name="T9" fmla="*/ T8 w 132"/>
                  <a:gd name="T10" fmla="+- 0 4774 4663"/>
                  <a:gd name="T11" fmla="*/ 4774 h 150"/>
                  <a:gd name="T12" fmla="+- 0 5056 5056"/>
                  <a:gd name="T13" fmla="*/ T12 w 132"/>
                  <a:gd name="T14" fmla="+- 0 4789 4663"/>
                  <a:gd name="T15" fmla="*/ 4789 h 150"/>
                  <a:gd name="T16" fmla="+- 0 5057 5056"/>
                  <a:gd name="T17" fmla="*/ T16 w 132"/>
                  <a:gd name="T18" fmla="+- 0 4809 4663"/>
                  <a:gd name="T19" fmla="*/ 4809 h 150"/>
                  <a:gd name="T20" fmla="+- 0 5073 5056"/>
                  <a:gd name="T21" fmla="*/ T20 w 132"/>
                  <a:gd name="T22" fmla="+- 0 4809 4663"/>
                  <a:gd name="T23" fmla="*/ 4809 h 150"/>
                  <a:gd name="T24" fmla="+- 0 5087 5056"/>
                  <a:gd name="T25" fmla="*/ T24 w 132"/>
                  <a:gd name="T26" fmla="+- 0 4796 4663"/>
                  <a:gd name="T27" fmla="*/ 4796 h 150"/>
                  <a:gd name="T28" fmla="+- 0 5099 5056"/>
                  <a:gd name="T29" fmla="*/ T28 w 132"/>
                  <a:gd name="T30" fmla="+- 0 4778 4663"/>
                  <a:gd name="T31" fmla="*/ 4778 h 150"/>
                  <a:gd name="T32" fmla="+- 0 5117 5056"/>
                  <a:gd name="T33" fmla="*/ T32 w 132"/>
                  <a:gd name="T34" fmla="+- 0 4770 4663"/>
                  <a:gd name="T35" fmla="*/ 4770 h 150"/>
                  <a:gd name="T36" fmla="+- 0 5187 5056"/>
                  <a:gd name="T37" fmla="*/ T36 w 132"/>
                  <a:gd name="T38" fmla="+- 0 4770 4663"/>
                  <a:gd name="T39" fmla="*/ 4770 h 150"/>
                  <a:gd name="T40" fmla="+- 0 5187 5056"/>
                  <a:gd name="T41" fmla="*/ T40 w 132"/>
                  <a:gd name="T42" fmla="+- 0 4682 4663"/>
                  <a:gd name="T43" fmla="*/ 4682 h 150"/>
                  <a:gd name="T44" fmla="+- 0 5097 5056"/>
                  <a:gd name="T45" fmla="*/ T44 w 132"/>
                  <a:gd name="T46" fmla="+- 0 4682 4663"/>
                  <a:gd name="T47" fmla="*/ 4682 h 150"/>
                  <a:gd name="T48" fmla="+- 0 5095 5056"/>
                  <a:gd name="T49" fmla="*/ T48 w 132"/>
                  <a:gd name="T50" fmla="+- 0 4681 4663"/>
                  <a:gd name="T51" fmla="*/ 4681 h 150"/>
                  <a:gd name="T52" fmla="+- 0 5092 5056"/>
                  <a:gd name="T53" fmla="*/ T52 w 132"/>
                  <a:gd name="T54" fmla="+- 0 4679 4663"/>
                  <a:gd name="T55" fmla="*/ 4679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32" h="150">
                    <a:moveTo>
                      <a:pt x="36" y="16"/>
                    </a:moveTo>
                    <a:lnTo>
                      <a:pt x="0" y="66"/>
                    </a:lnTo>
                    <a:lnTo>
                      <a:pt x="0" y="111"/>
                    </a:lnTo>
                    <a:lnTo>
                      <a:pt x="0" y="126"/>
                    </a:lnTo>
                    <a:lnTo>
                      <a:pt x="1" y="146"/>
                    </a:lnTo>
                    <a:lnTo>
                      <a:pt x="17" y="146"/>
                    </a:lnTo>
                    <a:lnTo>
                      <a:pt x="31" y="133"/>
                    </a:lnTo>
                    <a:lnTo>
                      <a:pt x="43" y="115"/>
                    </a:lnTo>
                    <a:lnTo>
                      <a:pt x="61" y="107"/>
                    </a:lnTo>
                    <a:lnTo>
                      <a:pt x="131" y="107"/>
                    </a:lnTo>
                    <a:lnTo>
                      <a:pt x="131" y="19"/>
                    </a:lnTo>
                    <a:lnTo>
                      <a:pt x="41" y="19"/>
                    </a:lnTo>
                    <a:lnTo>
                      <a:pt x="39" y="18"/>
                    </a:lnTo>
                    <a:lnTo>
                      <a:pt x="36" y="1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6" name="Freeform 1775"/>
              <p:cNvSpPr>
                <a:spLocks/>
              </p:cNvSpPr>
              <p:nvPr/>
            </p:nvSpPr>
            <p:spPr bwMode="auto">
              <a:xfrm>
                <a:off x="5056" y="4663"/>
                <a:ext cx="132" cy="150"/>
              </a:xfrm>
              <a:custGeom>
                <a:avLst/>
                <a:gdLst>
                  <a:gd name="T0" fmla="+- 0 5187 5056"/>
                  <a:gd name="T1" fmla="*/ T0 w 132"/>
                  <a:gd name="T2" fmla="+- 0 4663 4663"/>
                  <a:gd name="T3" fmla="*/ 4663 h 150"/>
                  <a:gd name="T4" fmla="+- 0 5148 5056"/>
                  <a:gd name="T5" fmla="*/ T4 w 132"/>
                  <a:gd name="T6" fmla="+- 0 4670 4663"/>
                  <a:gd name="T7" fmla="*/ 4670 h 150"/>
                  <a:gd name="T8" fmla="+- 0 5142 5056"/>
                  <a:gd name="T9" fmla="*/ T8 w 132"/>
                  <a:gd name="T10" fmla="+- 0 4674 4663"/>
                  <a:gd name="T11" fmla="*/ 4674 h 150"/>
                  <a:gd name="T12" fmla="+- 0 5136 5056"/>
                  <a:gd name="T13" fmla="*/ T12 w 132"/>
                  <a:gd name="T14" fmla="+- 0 4677 4663"/>
                  <a:gd name="T15" fmla="*/ 4677 h 150"/>
                  <a:gd name="T16" fmla="+- 0 5097 5056"/>
                  <a:gd name="T17" fmla="*/ T16 w 132"/>
                  <a:gd name="T18" fmla="+- 0 4682 4663"/>
                  <a:gd name="T19" fmla="*/ 4682 h 150"/>
                  <a:gd name="T20" fmla="+- 0 5187 5056"/>
                  <a:gd name="T21" fmla="*/ T20 w 132"/>
                  <a:gd name="T22" fmla="+- 0 4682 4663"/>
                  <a:gd name="T23" fmla="*/ 4682 h 150"/>
                  <a:gd name="T24" fmla="+- 0 5187 5056"/>
                  <a:gd name="T25" fmla="*/ T24 w 132"/>
                  <a:gd name="T26" fmla="+- 0 4663 4663"/>
                  <a:gd name="T27" fmla="*/ 4663 h 150"/>
                </a:gdLst>
                <a:ahLst/>
                <a:cxnLst>
                  <a:cxn ang="0">
                    <a:pos x="T1" y="T3"/>
                  </a:cxn>
                  <a:cxn ang="0">
                    <a:pos x="T5" y="T7"/>
                  </a:cxn>
                  <a:cxn ang="0">
                    <a:pos x="T9" y="T11"/>
                  </a:cxn>
                  <a:cxn ang="0">
                    <a:pos x="T13" y="T15"/>
                  </a:cxn>
                  <a:cxn ang="0">
                    <a:pos x="T17" y="T19"/>
                  </a:cxn>
                  <a:cxn ang="0">
                    <a:pos x="T21" y="T23"/>
                  </a:cxn>
                  <a:cxn ang="0">
                    <a:pos x="T25" y="T27"/>
                  </a:cxn>
                </a:cxnLst>
                <a:rect l="0" t="0" r="r" b="b"/>
                <a:pathLst>
                  <a:path w="132" h="150">
                    <a:moveTo>
                      <a:pt x="131" y="0"/>
                    </a:moveTo>
                    <a:lnTo>
                      <a:pt x="92" y="7"/>
                    </a:lnTo>
                    <a:lnTo>
                      <a:pt x="86" y="11"/>
                    </a:lnTo>
                    <a:lnTo>
                      <a:pt x="80" y="14"/>
                    </a:lnTo>
                    <a:lnTo>
                      <a:pt x="41" y="19"/>
                    </a:lnTo>
                    <a:lnTo>
                      <a:pt x="131" y="19"/>
                    </a:lnTo>
                    <a:lnTo>
                      <a:pt x="131"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7" name="Group 1046"/>
            <p:cNvGrpSpPr>
              <a:grpSpLocks/>
            </p:cNvGrpSpPr>
            <p:nvPr/>
          </p:nvGrpSpPr>
          <p:grpSpPr bwMode="auto">
            <a:xfrm>
              <a:off x="7458" y="4820"/>
              <a:ext cx="199" cy="147"/>
              <a:chOff x="5058" y="4820"/>
              <a:chExt cx="135" cy="147"/>
            </a:xfrm>
          </p:grpSpPr>
          <p:sp>
            <p:nvSpPr>
              <p:cNvPr id="1772" name="Freeform 1771"/>
              <p:cNvSpPr>
                <a:spLocks/>
              </p:cNvSpPr>
              <p:nvPr/>
            </p:nvSpPr>
            <p:spPr bwMode="auto">
              <a:xfrm>
                <a:off x="5058" y="4820"/>
                <a:ext cx="135" cy="147"/>
              </a:xfrm>
              <a:custGeom>
                <a:avLst/>
                <a:gdLst>
                  <a:gd name="T0" fmla="+- 0 5068 5058"/>
                  <a:gd name="T1" fmla="*/ T0 w 135"/>
                  <a:gd name="T2" fmla="+- 0 4820 4820"/>
                  <a:gd name="T3" fmla="*/ 4820 h 147"/>
                  <a:gd name="T4" fmla="+- 0 5058 5058"/>
                  <a:gd name="T5" fmla="*/ T4 w 135"/>
                  <a:gd name="T6" fmla="+- 0 4839 4820"/>
                  <a:gd name="T7" fmla="*/ 4839 h 147"/>
                  <a:gd name="T8" fmla="+- 0 5059 5058"/>
                  <a:gd name="T9" fmla="*/ T8 w 135"/>
                  <a:gd name="T10" fmla="+- 0 4858 4820"/>
                  <a:gd name="T11" fmla="*/ 4858 h 147"/>
                  <a:gd name="T12" fmla="+- 0 5060 5058"/>
                  <a:gd name="T13" fmla="*/ T12 w 135"/>
                  <a:gd name="T14" fmla="+- 0 4877 4820"/>
                  <a:gd name="T15" fmla="*/ 4877 h 147"/>
                  <a:gd name="T16" fmla="+- 0 5061 5058"/>
                  <a:gd name="T17" fmla="*/ T16 w 135"/>
                  <a:gd name="T18" fmla="+- 0 4895 4820"/>
                  <a:gd name="T19" fmla="*/ 4895 h 147"/>
                  <a:gd name="T20" fmla="+- 0 5063 5058"/>
                  <a:gd name="T21" fmla="*/ T20 w 135"/>
                  <a:gd name="T22" fmla="+- 0 4914 4820"/>
                  <a:gd name="T23" fmla="*/ 4914 h 147"/>
                  <a:gd name="T24" fmla="+- 0 5066 5058"/>
                  <a:gd name="T25" fmla="*/ T24 w 135"/>
                  <a:gd name="T26" fmla="+- 0 4936 4820"/>
                  <a:gd name="T27" fmla="*/ 4936 h 147"/>
                  <a:gd name="T28" fmla="+- 0 5066 5058"/>
                  <a:gd name="T29" fmla="*/ T28 w 135"/>
                  <a:gd name="T30" fmla="+- 0 4940 4820"/>
                  <a:gd name="T31" fmla="*/ 4940 h 147"/>
                  <a:gd name="T32" fmla="+- 0 5134 5058"/>
                  <a:gd name="T33" fmla="*/ T32 w 135"/>
                  <a:gd name="T34" fmla="+- 0 4962 4820"/>
                  <a:gd name="T35" fmla="*/ 4962 h 147"/>
                  <a:gd name="T36" fmla="+- 0 5173 5058"/>
                  <a:gd name="T37" fmla="*/ T36 w 135"/>
                  <a:gd name="T38" fmla="+- 0 4966 4820"/>
                  <a:gd name="T39" fmla="*/ 4966 h 147"/>
                  <a:gd name="T40" fmla="+- 0 5192 5058"/>
                  <a:gd name="T41" fmla="*/ T40 w 135"/>
                  <a:gd name="T42" fmla="+- 0 4966 4820"/>
                  <a:gd name="T43" fmla="*/ 4966 h 147"/>
                  <a:gd name="T44" fmla="+- 0 5188 5058"/>
                  <a:gd name="T45" fmla="*/ T44 w 135"/>
                  <a:gd name="T46" fmla="+- 0 4886 4820"/>
                  <a:gd name="T47" fmla="*/ 4886 h 147"/>
                  <a:gd name="T48" fmla="+- 0 5185 5058"/>
                  <a:gd name="T49" fmla="*/ T48 w 135"/>
                  <a:gd name="T50" fmla="+- 0 4858 4820"/>
                  <a:gd name="T51" fmla="*/ 4858 h 147"/>
                  <a:gd name="T52" fmla="+- 0 5107 5058"/>
                  <a:gd name="T53" fmla="*/ T52 w 135"/>
                  <a:gd name="T54" fmla="+- 0 4858 4820"/>
                  <a:gd name="T55" fmla="*/ 4858 h 147"/>
                  <a:gd name="T56" fmla="+- 0 5093 5058"/>
                  <a:gd name="T57" fmla="*/ T56 w 135"/>
                  <a:gd name="T58" fmla="+- 0 4844 4820"/>
                  <a:gd name="T59" fmla="*/ 4844 h 147"/>
                  <a:gd name="T60" fmla="+- 0 5085 5058"/>
                  <a:gd name="T61" fmla="*/ T60 w 135"/>
                  <a:gd name="T62" fmla="+- 0 4821 4820"/>
                  <a:gd name="T63" fmla="*/ 4821 h 147"/>
                  <a:gd name="T64" fmla="+- 0 5068 5058"/>
                  <a:gd name="T65" fmla="*/ T64 w 135"/>
                  <a:gd name="T66" fmla="+- 0 4820 4820"/>
                  <a:gd name="T67" fmla="*/ 4820 h 1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5" h="147">
                    <a:moveTo>
                      <a:pt x="10" y="0"/>
                    </a:moveTo>
                    <a:lnTo>
                      <a:pt x="0" y="19"/>
                    </a:lnTo>
                    <a:lnTo>
                      <a:pt x="1" y="38"/>
                    </a:lnTo>
                    <a:lnTo>
                      <a:pt x="2" y="57"/>
                    </a:lnTo>
                    <a:lnTo>
                      <a:pt x="3" y="75"/>
                    </a:lnTo>
                    <a:lnTo>
                      <a:pt x="5" y="94"/>
                    </a:lnTo>
                    <a:lnTo>
                      <a:pt x="8" y="116"/>
                    </a:lnTo>
                    <a:lnTo>
                      <a:pt x="8" y="120"/>
                    </a:lnTo>
                    <a:lnTo>
                      <a:pt x="76" y="142"/>
                    </a:lnTo>
                    <a:lnTo>
                      <a:pt x="115" y="146"/>
                    </a:lnTo>
                    <a:lnTo>
                      <a:pt x="134" y="146"/>
                    </a:lnTo>
                    <a:lnTo>
                      <a:pt x="130" y="66"/>
                    </a:lnTo>
                    <a:lnTo>
                      <a:pt x="127" y="38"/>
                    </a:lnTo>
                    <a:lnTo>
                      <a:pt x="49" y="38"/>
                    </a:lnTo>
                    <a:lnTo>
                      <a:pt x="35" y="24"/>
                    </a:lnTo>
                    <a:lnTo>
                      <a:pt x="27" y="1"/>
                    </a:lnTo>
                    <a:lnTo>
                      <a:pt x="1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3" name="Freeform 1772"/>
              <p:cNvSpPr>
                <a:spLocks/>
              </p:cNvSpPr>
              <p:nvPr/>
            </p:nvSpPr>
            <p:spPr bwMode="auto">
              <a:xfrm>
                <a:off x="5058" y="4820"/>
                <a:ext cx="135" cy="147"/>
              </a:xfrm>
              <a:custGeom>
                <a:avLst/>
                <a:gdLst>
                  <a:gd name="T0" fmla="+- 0 5182 5058"/>
                  <a:gd name="T1" fmla="*/ T0 w 135"/>
                  <a:gd name="T2" fmla="+- 0 4826 4820"/>
                  <a:gd name="T3" fmla="*/ 4826 h 147"/>
                  <a:gd name="T4" fmla="+- 0 5166 5058"/>
                  <a:gd name="T5" fmla="*/ T4 w 135"/>
                  <a:gd name="T6" fmla="+- 0 4829 4820"/>
                  <a:gd name="T7" fmla="*/ 4829 h 147"/>
                  <a:gd name="T8" fmla="+- 0 5145 5058"/>
                  <a:gd name="T9" fmla="*/ T8 w 135"/>
                  <a:gd name="T10" fmla="+- 0 4843 4820"/>
                  <a:gd name="T11" fmla="*/ 4843 h 147"/>
                  <a:gd name="T12" fmla="+- 0 5131 5058"/>
                  <a:gd name="T13" fmla="*/ T12 w 135"/>
                  <a:gd name="T14" fmla="+- 0 4855 4820"/>
                  <a:gd name="T15" fmla="*/ 4855 h 147"/>
                  <a:gd name="T16" fmla="+- 0 5107 5058"/>
                  <a:gd name="T17" fmla="*/ T16 w 135"/>
                  <a:gd name="T18" fmla="+- 0 4858 4820"/>
                  <a:gd name="T19" fmla="*/ 4858 h 147"/>
                  <a:gd name="T20" fmla="+- 0 5185 5058"/>
                  <a:gd name="T21" fmla="*/ T20 w 135"/>
                  <a:gd name="T22" fmla="+- 0 4858 4820"/>
                  <a:gd name="T23" fmla="*/ 4858 h 147"/>
                  <a:gd name="T24" fmla="+- 0 5184 5058"/>
                  <a:gd name="T25" fmla="*/ T24 w 135"/>
                  <a:gd name="T26" fmla="+- 0 4846 4820"/>
                  <a:gd name="T27" fmla="*/ 4846 h 147"/>
                  <a:gd name="T28" fmla="+- 0 5182 5058"/>
                  <a:gd name="T29" fmla="*/ T28 w 135"/>
                  <a:gd name="T30" fmla="+- 0 4826 4820"/>
                  <a:gd name="T31" fmla="*/ 4826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 h="147">
                    <a:moveTo>
                      <a:pt x="124" y="6"/>
                    </a:moveTo>
                    <a:lnTo>
                      <a:pt x="108" y="9"/>
                    </a:lnTo>
                    <a:lnTo>
                      <a:pt x="87" y="23"/>
                    </a:lnTo>
                    <a:lnTo>
                      <a:pt x="73" y="35"/>
                    </a:lnTo>
                    <a:lnTo>
                      <a:pt x="49" y="38"/>
                    </a:lnTo>
                    <a:lnTo>
                      <a:pt x="127" y="38"/>
                    </a:lnTo>
                    <a:lnTo>
                      <a:pt x="126" y="26"/>
                    </a:lnTo>
                    <a:lnTo>
                      <a:pt x="124" y="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8" name="Group 1047"/>
            <p:cNvGrpSpPr>
              <a:grpSpLocks/>
            </p:cNvGrpSpPr>
            <p:nvPr/>
          </p:nvGrpSpPr>
          <p:grpSpPr bwMode="auto">
            <a:xfrm>
              <a:off x="7510" y="4786"/>
              <a:ext cx="60" cy="61"/>
              <a:chOff x="5093" y="4786"/>
              <a:chExt cx="41" cy="61"/>
            </a:xfrm>
          </p:grpSpPr>
          <p:sp>
            <p:nvSpPr>
              <p:cNvPr id="1771" name="Freeform 1770"/>
              <p:cNvSpPr>
                <a:spLocks/>
              </p:cNvSpPr>
              <p:nvPr/>
            </p:nvSpPr>
            <p:spPr bwMode="auto">
              <a:xfrm>
                <a:off x="5093" y="4786"/>
                <a:ext cx="41" cy="61"/>
              </a:xfrm>
              <a:custGeom>
                <a:avLst/>
                <a:gdLst>
                  <a:gd name="T0" fmla="+- 0 5124 5093"/>
                  <a:gd name="T1" fmla="*/ T0 w 41"/>
                  <a:gd name="T2" fmla="+- 0 4786 4786"/>
                  <a:gd name="T3" fmla="*/ 4786 h 61"/>
                  <a:gd name="T4" fmla="+- 0 5102 5093"/>
                  <a:gd name="T5" fmla="*/ T4 w 41"/>
                  <a:gd name="T6" fmla="+- 0 4786 4786"/>
                  <a:gd name="T7" fmla="*/ 4786 h 61"/>
                  <a:gd name="T8" fmla="+- 0 5093 5093"/>
                  <a:gd name="T9" fmla="*/ T8 w 41"/>
                  <a:gd name="T10" fmla="+- 0 4800 4786"/>
                  <a:gd name="T11" fmla="*/ 4800 h 61"/>
                  <a:gd name="T12" fmla="+- 0 5094 5093"/>
                  <a:gd name="T13" fmla="*/ T12 w 41"/>
                  <a:gd name="T14" fmla="+- 0 4833 4786"/>
                  <a:gd name="T15" fmla="*/ 4833 h 61"/>
                  <a:gd name="T16" fmla="+- 0 5104 5093"/>
                  <a:gd name="T17" fmla="*/ T16 w 41"/>
                  <a:gd name="T18" fmla="+- 0 4847 4786"/>
                  <a:gd name="T19" fmla="*/ 4847 h 61"/>
                  <a:gd name="T20" fmla="+- 0 5125 5093"/>
                  <a:gd name="T21" fmla="*/ T20 w 41"/>
                  <a:gd name="T22" fmla="+- 0 4847 4786"/>
                  <a:gd name="T23" fmla="*/ 4847 h 61"/>
                  <a:gd name="T24" fmla="+- 0 5134 5093"/>
                  <a:gd name="T25" fmla="*/ T24 w 41"/>
                  <a:gd name="T26" fmla="+- 0 4833 4786"/>
                  <a:gd name="T27" fmla="*/ 4833 h 61"/>
                  <a:gd name="T28" fmla="+- 0 5133 5093"/>
                  <a:gd name="T29" fmla="*/ T28 w 41"/>
                  <a:gd name="T30" fmla="+- 0 4800 4786"/>
                  <a:gd name="T31" fmla="*/ 4800 h 61"/>
                  <a:gd name="T32" fmla="+- 0 5124 5093"/>
                  <a:gd name="T33" fmla="*/ T32 w 41"/>
                  <a:gd name="T34" fmla="+- 0 4786 4786"/>
                  <a:gd name="T35" fmla="*/ 478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 h="61">
                    <a:moveTo>
                      <a:pt x="31" y="0"/>
                    </a:moveTo>
                    <a:lnTo>
                      <a:pt x="9" y="0"/>
                    </a:lnTo>
                    <a:lnTo>
                      <a:pt x="0" y="14"/>
                    </a:lnTo>
                    <a:lnTo>
                      <a:pt x="1" y="47"/>
                    </a:lnTo>
                    <a:lnTo>
                      <a:pt x="11" y="61"/>
                    </a:lnTo>
                    <a:lnTo>
                      <a:pt x="32" y="61"/>
                    </a:lnTo>
                    <a:lnTo>
                      <a:pt x="41" y="47"/>
                    </a:lnTo>
                    <a:lnTo>
                      <a:pt x="40" y="14"/>
                    </a:lnTo>
                    <a:lnTo>
                      <a:pt x="31"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9" name="Group 1048"/>
            <p:cNvGrpSpPr>
              <a:grpSpLocks/>
            </p:cNvGrpSpPr>
            <p:nvPr/>
          </p:nvGrpSpPr>
          <p:grpSpPr bwMode="auto">
            <a:xfrm>
              <a:off x="7468" y="4544"/>
              <a:ext cx="189" cy="38"/>
              <a:chOff x="5065" y="4544"/>
              <a:chExt cx="128" cy="38"/>
            </a:xfrm>
          </p:grpSpPr>
          <p:sp>
            <p:nvSpPr>
              <p:cNvPr id="1770" name="Freeform 1769"/>
              <p:cNvSpPr>
                <a:spLocks/>
              </p:cNvSpPr>
              <p:nvPr/>
            </p:nvSpPr>
            <p:spPr bwMode="auto">
              <a:xfrm>
                <a:off x="5065" y="4544"/>
                <a:ext cx="128" cy="38"/>
              </a:xfrm>
              <a:custGeom>
                <a:avLst/>
                <a:gdLst>
                  <a:gd name="T0" fmla="+- 0 5193 5065"/>
                  <a:gd name="T1" fmla="*/ T0 w 128"/>
                  <a:gd name="T2" fmla="+- 0 4544 4544"/>
                  <a:gd name="T3" fmla="*/ 4544 h 38"/>
                  <a:gd name="T4" fmla="+- 0 5183 5065"/>
                  <a:gd name="T5" fmla="*/ T4 w 128"/>
                  <a:gd name="T6" fmla="+- 0 4545 4544"/>
                  <a:gd name="T7" fmla="*/ 4545 h 38"/>
                  <a:gd name="T8" fmla="+- 0 5065 5065"/>
                  <a:gd name="T9" fmla="*/ T8 w 128"/>
                  <a:gd name="T10" fmla="+- 0 4580 4544"/>
                  <a:gd name="T11" fmla="*/ 4580 h 38"/>
                  <a:gd name="T12" fmla="+- 0 5065 5065"/>
                  <a:gd name="T13" fmla="*/ T12 w 128"/>
                  <a:gd name="T14" fmla="+- 0 4582 4544"/>
                  <a:gd name="T15" fmla="*/ 4582 h 38"/>
                  <a:gd name="T16" fmla="+- 0 5068 5065"/>
                  <a:gd name="T17" fmla="*/ T16 w 128"/>
                  <a:gd name="T18" fmla="+- 0 4581 4544"/>
                  <a:gd name="T19" fmla="*/ 4581 h 38"/>
                  <a:gd name="T20" fmla="+- 0 5193 5065"/>
                  <a:gd name="T21" fmla="*/ T20 w 128"/>
                  <a:gd name="T22" fmla="+- 0 4545 4544"/>
                  <a:gd name="T23" fmla="*/ 4545 h 38"/>
                  <a:gd name="T24" fmla="+- 0 5193 5065"/>
                  <a:gd name="T25" fmla="*/ T24 w 128"/>
                  <a:gd name="T26" fmla="+- 0 4544 4544"/>
                  <a:gd name="T27" fmla="*/ 4544 h 38"/>
                </a:gdLst>
                <a:ahLst/>
                <a:cxnLst>
                  <a:cxn ang="0">
                    <a:pos x="T1" y="T3"/>
                  </a:cxn>
                  <a:cxn ang="0">
                    <a:pos x="T5" y="T7"/>
                  </a:cxn>
                  <a:cxn ang="0">
                    <a:pos x="T9" y="T11"/>
                  </a:cxn>
                  <a:cxn ang="0">
                    <a:pos x="T13" y="T15"/>
                  </a:cxn>
                  <a:cxn ang="0">
                    <a:pos x="T17" y="T19"/>
                  </a:cxn>
                  <a:cxn ang="0">
                    <a:pos x="T21" y="T23"/>
                  </a:cxn>
                  <a:cxn ang="0">
                    <a:pos x="T25" y="T27"/>
                  </a:cxn>
                </a:cxnLst>
                <a:rect l="0" t="0" r="r" b="b"/>
                <a:pathLst>
                  <a:path w="128" h="38">
                    <a:moveTo>
                      <a:pt x="128" y="0"/>
                    </a:moveTo>
                    <a:lnTo>
                      <a:pt x="118" y="1"/>
                    </a:lnTo>
                    <a:lnTo>
                      <a:pt x="0" y="36"/>
                    </a:lnTo>
                    <a:lnTo>
                      <a:pt x="0" y="38"/>
                    </a:lnTo>
                    <a:lnTo>
                      <a:pt x="3" y="37"/>
                    </a:lnTo>
                    <a:lnTo>
                      <a:pt x="128" y="1"/>
                    </a:lnTo>
                    <a:lnTo>
                      <a:pt x="128"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0" name="Group 1049"/>
            <p:cNvGrpSpPr>
              <a:grpSpLocks/>
            </p:cNvGrpSpPr>
            <p:nvPr/>
          </p:nvGrpSpPr>
          <p:grpSpPr bwMode="auto">
            <a:xfrm>
              <a:off x="7467" y="4557"/>
              <a:ext cx="189" cy="36"/>
              <a:chOff x="5064" y="4557"/>
              <a:chExt cx="128" cy="36"/>
            </a:xfrm>
          </p:grpSpPr>
          <p:sp>
            <p:nvSpPr>
              <p:cNvPr id="1769" name="Freeform 1768"/>
              <p:cNvSpPr>
                <a:spLocks/>
              </p:cNvSpPr>
              <p:nvPr/>
            </p:nvSpPr>
            <p:spPr bwMode="auto">
              <a:xfrm>
                <a:off x="5064" y="4557"/>
                <a:ext cx="128" cy="36"/>
              </a:xfrm>
              <a:custGeom>
                <a:avLst/>
                <a:gdLst>
                  <a:gd name="T0" fmla="+- 0 5192 5064"/>
                  <a:gd name="T1" fmla="*/ T0 w 128"/>
                  <a:gd name="T2" fmla="+- 0 4557 4557"/>
                  <a:gd name="T3" fmla="*/ 4557 h 36"/>
                  <a:gd name="T4" fmla="+- 0 5182 5064"/>
                  <a:gd name="T5" fmla="*/ T4 w 128"/>
                  <a:gd name="T6" fmla="+- 0 4559 4557"/>
                  <a:gd name="T7" fmla="*/ 4559 h 36"/>
                  <a:gd name="T8" fmla="+- 0 5064 5064"/>
                  <a:gd name="T9" fmla="*/ T8 w 128"/>
                  <a:gd name="T10" fmla="+- 0 4591 4557"/>
                  <a:gd name="T11" fmla="*/ 4591 h 36"/>
                  <a:gd name="T12" fmla="+- 0 5064 5064"/>
                  <a:gd name="T13" fmla="*/ T12 w 128"/>
                  <a:gd name="T14" fmla="+- 0 4593 4557"/>
                  <a:gd name="T15" fmla="*/ 4593 h 36"/>
                  <a:gd name="T16" fmla="+- 0 5067 5064"/>
                  <a:gd name="T17" fmla="*/ T16 w 128"/>
                  <a:gd name="T18" fmla="+- 0 4593 4557"/>
                  <a:gd name="T19" fmla="*/ 4593 h 36"/>
                  <a:gd name="T20" fmla="+- 0 5192 5064"/>
                  <a:gd name="T21" fmla="*/ T20 w 128"/>
                  <a:gd name="T22" fmla="+- 0 4559 4557"/>
                  <a:gd name="T23" fmla="*/ 4559 h 36"/>
                  <a:gd name="T24" fmla="+- 0 5192 5064"/>
                  <a:gd name="T25" fmla="*/ T24 w 128"/>
                  <a:gd name="T26" fmla="+- 0 4557 4557"/>
                  <a:gd name="T27" fmla="*/ 4557 h 36"/>
                </a:gdLst>
                <a:ahLst/>
                <a:cxnLst>
                  <a:cxn ang="0">
                    <a:pos x="T1" y="T3"/>
                  </a:cxn>
                  <a:cxn ang="0">
                    <a:pos x="T5" y="T7"/>
                  </a:cxn>
                  <a:cxn ang="0">
                    <a:pos x="T9" y="T11"/>
                  </a:cxn>
                  <a:cxn ang="0">
                    <a:pos x="T13" y="T15"/>
                  </a:cxn>
                  <a:cxn ang="0">
                    <a:pos x="T17" y="T19"/>
                  </a:cxn>
                  <a:cxn ang="0">
                    <a:pos x="T21" y="T23"/>
                  </a:cxn>
                  <a:cxn ang="0">
                    <a:pos x="T25" y="T27"/>
                  </a:cxn>
                </a:cxnLst>
                <a:rect l="0" t="0" r="r" b="b"/>
                <a:pathLst>
                  <a:path w="128" h="36">
                    <a:moveTo>
                      <a:pt x="128" y="0"/>
                    </a:moveTo>
                    <a:lnTo>
                      <a:pt x="118" y="2"/>
                    </a:lnTo>
                    <a:lnTo>
                      <a:pt x="0" y="34"/>
                    </a:lnTo>
                    <a:lnTo>
                      <a:pt x="0" y="36"/>
                    </a:lnTo>
                    <a:lnTo>
                      <a:pt x="3" y="36"/>
                    </a:lnTo>
                    <a:lnTo>
                      <a:pt x="128" y="2"/>
                    </a:lnTo>
                    <a:lnTo>
                      <a:pt x="128"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1" name="Group 1050"/>
            <p:cNvGrpSpPr>
              <a:grpSpLocks/>
            </p:cNvGrpSpPr>
            <p:nvPr/>
          </p:nvGrpSpPr>
          <p:grpSpPr bwMode="auto">
            <a:xfrm>
              <a:off x="7654" y="4563"/>
              <a:ext cx="3" cy="19"/>
              <a:chOff x="5191" y="4563"/>
              <a:chExt cx="2" cy="19"/>
            </a:xfrm>
          </p:grpSpPr>
          <p:sp>
            <p:nvSpPr>
              <p:cNvPr id="1768" name="Freeform 1767"/>
              <p:cNvSpPr>
                <a:spLocks/>
              </p:cNvSpPr>
              <p:nvPr/>
            </p:nvSpPr>
            <p:spPr bwMode="auto">
              <a:xfrm>
                <a:off x="5191" y="4563"/>
                <a:ext cx="2" cy="19"/>
              </a:xfrm>
              <a:custGeom>
                <a:avLst/>
                <a:gdLst>
                  <a:gd name="T0" fmla="+- 0 5191 5191"/>
                  <a:gd name="T1" fmla="*/ T0 w 1"/>
                  <a:gd name="T2" fmla="+- 0 4573 4563"/>
                  <a:gd name="T3" fmla="*/ 4573 h 19"/>
                  <a:gd name="T4" fmla="+- 0 5192 5191"/>
                  <a:gd name="T5" fmla="*/ T4 w 1"/>
                  <a:gd name="T6" fmla="+- 0 4573 4563"/>
                  <a:gd name="T7" fmla="*/ 4573 h 19"/>
                </a:gdLst>
                <a:ahLst/>
                <a:cxnLst>
                  <a:cxn ang="0">
                    <a:pos x="T1" y="T3"/>
                  </a:cxn>
                  <a:cxn ang="0">
                    <a:pos x="T5" y="T7"/>
                  </a:cxn>
                </a:cxnLst>
                <a:rect l="0" t="0" r="r" b="b"/>
                <a:pathLst>
                  <a:path w="1" h="19">
                    <a:moveTo>
                      <a:pt x="0" y="10"/>
                    </a:moveTo>
                    <a:lnTo>
                      <a:pt x="1" y="10"/>
                    </a:lnTo>
                  </a:path>
                </a:pathLst>
              </a:custGeom>
              <a:noFill/>
              <a:ln w="1296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52" name="Group 1051"/>
            <p:cNvGrpSpPr>
              <a:grpSpLocks/>
            </p:cNvGrpSpPr>
            <p:nvPr/>
          </p:nvGrpSpPr>
          <p:grpSpPr bwMode="auto">
            <a:xfrm>
              <a:off x="7464" y="4584"/>
              <a:ext cx="72" cy="31"/>
              <a:chOff x="5062" y="4584"/>
              <a:chExt cx="49" cy="31"/>
            </a:xfrm>
          </p:grpSpPr>
          <p:sp>
            <p:nvSpPr>
              <p:cNvPr id="1767" name="Freeform 1766"/>
              <p:cNvSpPr>
                <a:spLocks/>
              </p:cNvSpPr>
              <p:nvPr/>
            </p:nvSpPr>
            <p:spPr bwMode="auto">
              <a:xfrm>
                <a:off x="5062" y="4584"/>
                <a:ext cx="49" cy="31"/>
              </a:xfrm>
              <a:custGeom>
                <a:avLst/>
                <a:gdLst>
                  <a:gd name="T0" fmla="+- 0 5110 5062"/>
                  <a:gd name="T1" fmla="*/ T0 w 49"/>
                  <a:gd name="T2" fmla="+- 0 4584 4584"/>
                  <a:gd name="T3" fmla="*/ 4584 h 31"/>
                  <a:gd name="T4" fmla="+- 0 5071 5062"/>
                  <a:gd name="T5" fmla="*/ T4 w 49"/>
                  <a:gd name="T6" fmla="+- 0 4594 4584"/>
                  <a:gd name="T7" fmla="*/ 4594 h 31"/>
                  <a:gd name="T8" fmla="+- 0 5063 5062"/>
                  <a:gd name="T9" fmla="*/ T8 w 49"/>
                  <a:gd name="T10" fmla="+- 0 4602 4584"/>
                  <a:gd name="T11" fmla="*/ 4602 h 31"/>
                  <a:gd name="T12" fmla="+- 0 5062 5062"/>
                  <a:gd name="T13" fmla="*/ T12 w 49"/>
                  <a:gd name="T14" fmla="+- 0 4614 4584"/>
                  <a:gd name="T15" fmla="*/ 4614 h 31"/>
                  <a:gd name="T16" fmla="+- 0 5101 5062"/>
                  <a:gd name="T17" fmla="*/ T16 w 49"/>
                  <a:gd name="T18" fmla="+- 0 4604 4584"/>
                  <a:gd name="T19" fmla="*/ 4604 h 31"/>
                  <a:gd name="T20" fmla="+- 0 5109 5062"/>
                  <a:gd name="T21" fmla="*/ T20 w 49"/>
                  <a:gd name="T22" fmla="+- 0 4596 4584"/>
                  <a:gd name="T23" fmla="*/ 4596 h 31"/>
                  <a:gd name="T24" fmla="+- 0 5110 5062"/>
                  <a:gd name="T25" fmla="*/ T24 w 49"/>
                  <a:gd name="T26" fmla="+- 0 4584 4584"/>
                  <a:gd name="T27" fmla="*/ 4584 h 31"/>
                </a:gdLst>
                <a:ahLst/>
                <a:cxnLst>
                  <a:cxn ang="0">
                    <a:pos x="T1" y="T3"/>
                  </a:cxn>
                  <a:cxn ang="0">
                    <a:pos x="T5" y="T7"/>
                  </a:cxn>
                  <a:cxn ang="0">
                    <a:pos x="T9" y="T11"/>
                  </a:cxn>
                  <a:cxn ang="0">
                    <a:pos x="T13" y="T15"/>
                  </a:cxn>
                  <a:cxn ang="0">
                    <a:pos x="T17" y="T19"/>
                  </a:cxn>
                  <a:cxn ang="0">
                    <a:pos x="T21" y="T23"/>
                  </a:cxn>
                  <a:cxn ang="0">
                    <a:pos x="T25" y="T27"/>
                  </a:cxn>
                </a:cxnLst>
                <a:rect l="0" t="0" r="r" b="b"/>
                <a:pathLst>
                  <a:path w="49" h="31">
                    <a:moveTo>
                      <a:pt x="48" y="0"/>
                    </a:moveTo>
                    <a:lnTo>
                      <a:pt x="9" y="10"/>
                    </a:lnTo>
                    <a:lnTo>
                      <a:pt x="1" y="18"/>
                    </a:lnTo>
                    <a:lnTo>
                      <a:pt x="0" y="30"/>
                    </a:lnTo>
                    <a:lnTo>
                      <a:pt x="39" y="20"/>
                    </a:lnTo>
                    <a:lnTo>
                      <a:pt x="47" y="12"/>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3" name="Group 1052"/>
            <p:cNvGrpSpPr>
              <a:grpSpLocks/>
            </p:cNvGrpSpPr>
            <p:nvPr/>
          </p:nvGrpSpPr>
          <p:grpSpPr bwMode="auto">
            <a:xfrm>
              <a:off x="7464" y="4584"/>
              <a:ext cx="72" cy="31"/>
              <a:chOff x="5062" y="4584"/>
              <a:chExt cx="49" cy="31"/>
            </a:xfrm>
          </p:grpSpPr>
          <p:sp>
            <p:nvSpPr>
              <p:cNvPr id="1766" name="Freeform 1765"/>
              <p:cNvSpPr>
                <a:spLocks/>
              </p:cNvSpPr>
              <p:nvPr/>
            </p:nvSpPr>
            <p:spPr bwMode="auto">
              <a:xfrm>
                <a:off x="5062" y="4584"/>
                <a:ext cx="49" cy="31"/>
              </a:xfrm>
              <a:custGeom>
                <a:avLst/>
                <a:gdLst>
                  <a:gd name="T0" fmla="+- 0 5110 5062"/>
                  <a:gd name="T1" fmla="*/ T0 w 49"/>
                  <a:gd name="T2" fmla="+- 0 4584 4584"/>
                  <a:gd name="T3" fmla="*/ 4584 h 31"/>
                  <a:gd name="T4" fmla="+- 0 5071 5062"/>
                  <a:gd name="T5" fmla="*/ T4 w 49"/>
                  <a:gd name="T6" fmla="+- 0 4594 4584"/>
                  <a:gd name="T7" fmla="*/ 4594 h 31"/>
                  <a:gd name="T8" fmla="+- 0 5063 5062"/>
                  <a:gd name="T9" fmla="*/ T8 w 49"/>
                  <a:gd name="T10" fmla="+- 0 4602 4584"/>
                  <a:gd name="T11" fmla="*/ 4602 h 31"/>
                  <a:gd name="T12" fmla="+- 0 5062 5062"/>
                  <a:gd name="T13" fmla="*/ T12 w 49"/>
                  <a:gd name="T14" fmla="+- 0 4614 4584"/>
                  <a:gd name="T15" fmla="*/ 4614 h 31"/>
                  <a:gd name="T16" fmla="+- 0 5101 5062"/>
                  <a:gd name="T17" fmla="*/ T16 w 49"/>
                  <a:gd name="T18" fmla="+- 0 4604 4584"/>
                  <a:gd name="T19" fmla="*/ 4604 h 31"/>
                  <a:gd name="T20" fmla="+- 0 5109 5062"/>
                  <a:gd name="T21" fmla="*/ T20 w 49"/>
                  <a:gd name="T22" fmla="+- 0 4596 4584"/>
                  <a:gd name="T23" fmla="*/ 4596 h 31"/>
                  <a:gd name="T24" fmla="+- 0 5110 5062"/>
                  <a:gd name="T25" fmla="*/ T24 w 49"/>
                  <a:gd name="T26" fmla="+- 0 4584 4584"/>
                  <a:gd name="T27" fmla="*/ 4584 h 31"/>
                </a:gdLst>
                <a:ahLst/>
                <a:cxnLst>
                  <a:cxn ang="0">
                    <a:pos x="T1" y="T3"/>
                  </a:cxn>
                  <a:cxn ang="0">
                    <a:pos x="T5" y="T7"/>
                  </a:cxn>
                  <a:cxn ang="0">
                    <a:pos x="T9" y="T11"/>
                  </a:cxn>
                  <a:cxn ang="0">
                    <a:pos x="T13" y="T15"/>
                  </a:cxn>
                  <a:cxn ang="0">
                    <a:pos x="T17" y="T19"/>
                  </a:cxn>
                  <a:cxn ang="0">
                    <a:pos x="T21" y="T23"/>
                  </a:cxn>
                  <a:cxn ang="0">
                    <a:pos x="T25" y="T27"/>
                  </a:cxn>
                </a:cxnLst>
                <a:rect l="0" t="0" r="r" b="b"/>
                <a:pathLst>
                  <a:path w="49" h="31">
                    <a:moveTo>
                      <a:pt x="48" y="0"/>
                    </a:moveTo>
                    <a:lnTo>
                      <a:pt x="9" y="10"/>
                    </a:lnTo>
                    <a:lnTo>
                      <a:pt x="1" y="18"/>
                    </a:lnTo>
                    <a:lnTo>
                      <a:pt x="0" y="30"/>
                    </a:lnTo>
                    <a:lnTo>
                      <a:pt x="39" y="20"/>
                    </a:lnTo>
                    <a:lnTo>
                      <a:pt x="47" y="12"/>
                    </a:lnTo>
                    <a:lnTo>
                      <a:pt x="48"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4" name="Group 1053"/>
            <p:cNvGrpSpPr>
              <a:grpSpLocks/>
            </p:cNvGrpSpPr>
            <p:nvPr/>
          </p:nvGrpSpPr>
          <p:grpSpPr bwMode="auto">
            <a:xfrm>
              <a:off x="7464" y="4587"/>
              <a:ext cx="190" cy="32"/>
              <a:chOff x="5062" y="4587"/>
              <a:chExt cx="129" cy="32"/>
            </a:xfrm>
          </p:grpSpPr>
          <p:sp>
            <p:nvSpPr>
              <p:cNvPr id="1765" name="Freeform 1764"/>
              <p:cNvSpPr>
                <a:spLocks/>
              </p:cNvSpPr>
              <p:nvPr/>
            </p:nvSpPr>
            <p:spPr bwMode="auto">
              <a:xfrm>
                <a:off x="5062" y="4587"/>
                <a:ext cx="129" cy="32"/>
              </a:xfrm>
              <a:custGeom>
                <a:avLst/>
                <a:gdLst>
                  <a:gd name="T0" fmla="+- 0 5191 5062"/>
                  <a:gd name="T1" fmla="*/ T0 w 129"/>
                  <a:gd name="T2" fmla="+- 0 4587 4587"/>
                  <a:gd name="T3" fmla="*/ 4587 h 32"/>
                  <a:gd name="T4" fmla="+- 0 5181 5062"/>
                  <a:gd name="T5" fmla="*/ T4 w 129"/>
                  <a:gd name="T6" fmla="+- 0 4588 4587"/>
                  <a:gd name="T7" fmla="*/ 4588 h 32"/>
                  <a:gd name="T8" fmla="+- 0 5062 5062"/>
                  <a:gd name="T9" fmla="*/ T8 w 129"/>
                  <a:gd name="T10" fmla="+- 0 4616 4587"/>
                  <a:gd name="T11" fmla="*/ 4616 h 32"/>
                  <a:gd name="T12" fmla="+- 0 5062 5062"/>
                  <a:gd name="T13" fmla="*/ T12 w 129"/>
                  <a:gd name="T14" fmla="+- 0 4618 4587"/>
                  <a:gd name="T15" fmla="*/ 4618 h 32"/>
                  <a:gd name="T16" fmla="+- 0 5064 5062"/>
                  <a:gd name="T17" fmla="*/ T16 w 129"/>
                  <a:gd name="T18" fmla="+- 0 4618 4587"/>
                  <a:gd name="T19" fmla="*/ 4618 h 32"/>
                  <a:gd name="T20" fmla="+- 0 5191 5062"/>
                  <a:gd name="T21" fmla="*/ T20 w 129"/>
                  <a:gd name="T22" fmla="+- 0 4588 4587"/>
                  <a:gd name="T23" fmla="*/ 4588 h 32"/>
                  <a:gd name="T24" fmla="+- 0 5191 5062"/>
                  <a:gd name="T25" fmla="*/ T24 w 129"/>
                  <a:gd name="T26" fmla="+- 0 4587 4587"/>
                  <a:gd name="T27" fmla="*/ 4587 h 32"/>
                </a:gdLst>
                <a:ahLst/>
                <a:cxnLst>
                  <a:cxn ang="0">
                    <a:pos x="T1" y="T3"/>
                  </a:cxn>
                  <a:cxn ang="0">
                    <a:pos x="T5" y="T7"/>
                  </a:cxn>
                  <a:cxn ang="0">
                    <a:pos x="T9" y="T11"/>
                  </a:cxn>
                  <a:cxn ang="0">
                    <a:pos x="T13" y="T15"/>
                  </a:cxn>
                  <a:cxn ang="0">
                    <a:pos x="T17" y="T19"/>
                  </a:cxn>
                  <a:cxn ang="0">
                    <a:pos x="T21" y="T23"/>
                  </a:cxn>
                  <a:cxn ang="0">
                    <a:pos x="T25" y="T27"/>
                  </a:cxn>
                </a:cxnLst>
                <a:rect l="0" t="0" r="r" b="b"/>
                <a:pathLst>
                  <a:path w="129" h="32">
                    <a:moveTo>
                      <a:pt x="129" y="0"/>
                    </a:moveTo>
                    <a:lnTo>
                      <a:pt x="119" y="1"/>
                    </a:lnTo>
                    <a:lnTo>
                      <a:pt x="0" y="29"/>
                    </a:lnTo>
                    <a:lnTo>
                      <a:pt x="0" y="31"/>
                    </a:lnTo>
                    <a:lnTo>
                      <a:pt x="2" y="31"/>
                    </a:lnTo>
                    <a:lnTo>
                      <a:pt x="129" y="1"/>
                    </a:lnTo>
                    <a:lnTo>
                      <a:pt x="129"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5" name="Group 1054"/>
            <p:cNvGrpSpPr>
              <a:grpSpLocks/>
            </p:cNvGrpSpPr>
            <p:nvPr/>
          </p:nvGrpSpPr>
          <p:grpSpPr bwMode="auto">
            <a:xfrm>
              <a:off x="7463" y="4600"/>
              <a:ext cx="192" cy="30"/>
              <a:chOff x="5061" y="4600"/>
              <a:chExt cx="130" cy="30"/>
            </a:xfrm>
          </p:grpSpPr>
          <p:sp>
            <p:nvSpPr>
              <p:cNvPr id="1764" name="Freeform 1763"/>
              <p:cNvSpPr>
                <a:spLocks/>
              </p:cNvSpPr>
              <p:nvPr/>
            </p:nvSpPr>
            <p:spPr bwMode="auto">
              <a:xfrm>
                <a:off x="5061" y="4600"/>
                <a:ext cx="130" cy="30"/>
              </a:xfrm>
              <a:custGeom>
                <a:avLst/>
                <a:gdLst>
                  <a:gd name="T0" fmla="+- 0 5190 5061"/>
                  <a:gd name="T1" fmla="*/ T0 w 130"/>
                  <a:gd name="T2" fmla="+- 0 4600 4600"/>
                  <a:gd name="T3" fmla="*/ 4600 h 30"/>
                  <a:gd name="T4" fmla="+- 0 5181 5061"/>
                  <a:gd name="T5" fmla="*/ T4 w 130"/>
                  <a:gd name="T6" fmla="+- 0 4601 4600"/>
                  <a:gd name="T7" fmla="*/ 4601 h 30"/>
                  <a:gd name="T8" fmla="+- 0 5061 5061"/>
                  <a:gd name="T9" fmla="*/ T8 w 130"/>
                  <a:gd name="T10" fmla="+- 0 4627 4600"/>
                  <a:gd name="T11" fmla="*/ 4627 h 30"/>
                  <a:gd name="T12" fmla="+- 0 5061 5061"/>
                  <a:gd name="T13" fmla="*/ T12 w 130"/>
                  <a:gd name="T14" fmla="+- 0 4630 4600"/>
                  <a:gd name="T15" fmla="*/ 4630 h 30"/>
                  <a:gd name="T16" fmla="+- 0 5063 5061"/>
                  <a:gd name="T17" fmla="*/ T16 w 130"/>
                  <a:gd name="T18" fmla="+- 0 4629 4600"/>
                  <a:gd name="T19" fmla="*/ 4629 h 30"/>
                  <a:gd name="T20" fmla="+- 0 5190 5061"/>
                  <a:gd name="T21" fmla="*/ T20 w 130"/>
                  <a:gd name="T22" fmla="+- 0 4602 4600"/>
                  <a:gd name="T23" fmla="*/ 4602 h 30"/>
                  <a:gd name="T24" fmla="+- 0 5190 5061"/>
                  <a:gd name="T25" fmla="*/ T24 w 130"/>
                  <a:gd name="T26" fmla="+- 0 4600 4600"/>
                  <a:gd name="T27" fmla="*/ 4600 h 30"/>
                </a:gdLst>
                <a:ahLst/>
                <a:cxnLst>
                  <a:cxn ang="0">
                    <a:pos x="T1" y="T3"/>
                  </a:cxn>
                  <a:cxn ang="0">
                    <a:pos x="T5" y="T7"/>
                  </a:cxn>
                  <a:cxn ang="0">
                    <a:pos x="T9" y="T11"/>
                  </a:cxn>
                  <a:cxn ang="0">
                    <a:pos x="T13" y="T15"/>
                  </a:cxn>
                  <a:cxn ang="0">
                    <a:pos x="T17" y="T19"/>
                  </a:cxn>
                  <a:cxn ang="0">
                    <a:pos x="T21" y="T23"/>
                  </a:cxn>
                  <a:cxn ang="0">
                    <a:pos x="T25" y="T27"/>
                  </a:cxn>
                </a:cxnLst>
                <a:rect l="0" t="0" r="r" b="b"/>
                <a:pathLst>
                  <a:path w="130" h="30">
                    <a:moveTo>
                      <a:pt x="129" y="0"/>
                    </a:moveTo>
                    <a:lnTo>
                      <a:pt x="120" y="1"/>
                    </a:lnTo>
                    <a:lnTo>
                      <a:pt x="0" y="27"/>
                    </a:lnTo>
                    <a:lnTo>
                      <a:pt x="0" y="30"/>
                    </a:lnTo>
                    <a:lnTo>
                      <a:pt x="2" y="29"/>
                    </a:lnTo>
                    <a:lnTo>
                      <a:pt x="129" y="2"/>
                    </a:lnTo>
                    <a:lnTo>
                      <a:pt x="129"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6" name="Group 1055"/>
            <p:cNvGrpSpPr>
              <a:grpSpLocks/>
            </p:cNvGrpSpPr>
            <p:nvPr/>
          </p:nvGrpSpPr>
          <p:grpSpPr bwMode="auto">
            <a:xfrm>
              <a:off x="7461" y="4614"/>
              <a:ext cx="192" cy="27"/>
              <a:chOff x="5060" y="4614"/>
              <a:chExt cx="130" cy="27"/>
            </a:xfrm>
          </p:grpSpPr>
          <p:sp>
            <p:nvSpPr>
              <p:cNvPr id="1763" name="Freeform 1762"/>
              <p:cNvSpPr>
                <a:spLocks/>
              </p:cNvSpPr>
              <p:nvPr/>
            </p:nvSpPr>
            <p:spPr bwMode="auto">
              <a:xfrm>
                <a:off x="5060" y="4614"/>
                <a:ext cx="130" cy="27"/>
              </a:xfrm>
              <a:custGeom>
                <a:avLst/>
                <a:gdLst>
                  <a:gd name="T0" fmla="+- 0 5190 5060"/>
                  <a:gd name="T1" fmla="*/ T0 w 130"/>
                  <a:gd name="T2" fmla="+- 0 4614 4614"/>
                  <a:gd name="T3" fmla="*/ 4614 h 27"/>
                  <a:gd name="T4" fmla="+- 0 5181 5060"/>
                  <a:gd name="T5" fmla="*/ T4 w 130"/>
                  <a:gd name="T6" fmla="+- 0 4615 4614"/>
                  <a:gd name="T7" fmla="*/ 4615 h 27"/>
                  <a:gd name="T8" fmla="+- 0 5060 5060"/>
                  <a:gd name="T9" fmla="*/ T8 w 130"/>
                  <a:gd name="T10" fmla="+- 0 4638 4614"/>
                  <a:gd name="T11" fmla="*/ 4638 h 27"/>
                  <a:gd name="T12" fmla="+- 0 5060 5060"/>
                  <a:gd name="T13" fmla="*/ T12 w 130"/>
                  <a:gd name="T14" fmla="+- 0 4640 4614"/>
                  <a:gd name="T15" fmla="*/ 4640 h 27"/>
                  <a:gd name="T16" fmla="+- 0 5062 5060"/>
                  <a:gd name="T17" fmla="*/ T16 w 130"/>
                  <a:gd name="T18" fmla="+- 0 4640 4614"/>
                  <a:gd name="T19" fmla="*/ 4640 h 27"/>
                  <a:gd name="T20" fmla="+- 0 5190 5060"/>
                  <a:gd name="T21" fmla="*/ T20 w 130"/>
                  <a:gd name="T22" fmla="+- 0 4615 4614"/>
                  <a:gd name="T23" fmla="*/ 4615 h 27"/>
                  <a:gd name="T24" fmla="+- 0 5190 5060"/>
                  <a:gd name="T25" fmla="*/ T24 w 130"/>
                  <a:gd name="T26" fmla="+- 0 4614 4614"/>
                  <a:gd name="T27" fmla="*/ 4614 h 27"/>
                </a:gdLst>
                <a:ahLst/>
                <a:cxnLst>
                  <a:cxn ang="0">
                    <a:pos x="T1" y="T3"/>
                  </a:cxn>
                  <a:cxn ang="0">
                    <a:pos x="T5" y="T7"/>
                  </a:cxn>
                  <a:cxn ang="0">
                    <a:pos x="T9" y="T11"/>
                  </a:cxn>
                  <a:cxn ang="0">
                    <a:pos x="T13" y="T15"/>
                  </a:cxn>
                  <a:cxn ang="0">
                    <a:pos x="T17" y="T19"/>
                  </a:cxn>
                  <a:cxn ang="0">
                    <a:pos x="T21" y="T23"/>
                  </a:cxn>
                  <a:cxn ang="0">
                    <a:pos x="T25" y="T27"/>
                  </a:cxn>
                </a:cxnLst>
                <a:rect l="0" t="0" r="r" b="b"/>
                <a:pathLst>
                  <a:path w="130" h="27">
                    <a:moveTo>
                      <a:pt x="130" y="0"/>
                    </a:moveTo>
                    <a:lnTo>
                      <a:pt x="121" y="1"/>
                    </a:lnTo>
                    <a:lnTo>
                      <a:pt x="0" y="24"/>
                    </a:lnTo>
                    <a:lnTo>
                      <a:pt x="0" y="26"/>
                    </a:lnTo>
                    <a:lnTo>
                      <a:pt x="2" y="26"/>
                    </a:lnTo>
                    <a:lnTo>
                      <a:pt x="130" y="1"/>
                    </a:lnTo>
                    <a:lnTo>
                      <a:pt x="13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7" name="Group 1056"/>
            <p:cNvGrpSpPr>
              <a:grpSpLocks/>
            </p:cNvGrpSpPr>
            <p:nvPr/>
          </p:nvGrpSpPr>
          <p:grpSpPr bwMode="auto">
            <a:xfrm>
              <a:off x="7460" y="4639"/>
              <a:ext cx="72" cy="16"/>
              <a:chOff x="5059" y="4639"/>
              <a:chExt cx="49" cy="16"/>
            </a:xfrm>
          </p:grpSpPr>
          <p:sp>
            <p:nvSpPr>
              <p:cNvPr id="1762" name="Freeform 1761"/>
              <p:cNvSpPr>
                <a:spLocks/>
              </p:cNvSpPr>
              <p:nvPr/>
            </p:nvSpPr>
            <p:spPr bwMode="auto">
              <a:xfrm>
                <a:off x="5059" y="4639"/>
                <a:ext cx="49" cy="16"/>
              </a:xfrm>
              <a:custGeom>
                <a:avLst/>
                <a:gdLst>
                  <a:gd name="T0" fmla="+- 0 5108 5059"/>
                  <a:gd name="T1" fmla="*/ T0 w 49"/>
                  <a:gd name="T2" fmla="+- 0 4639 4639"/>
                  <a:gd name="T3" fmla="*/ 4639 h 16"/>
                  <a:gd name="T4" fmla="+- 0 5068 5059"/>
                  <a:gd name="T5" fmla="*/ T4 w 49"/>
                  <a:gd name="T6" fmla="+- 0 4646 4639"/>
                  <a:gd name="T7" fmla="*/ 4646 h 16"/>
                  <a:gd name="T8" fmla="+- 0 5059 5059"/>
                  <a:gd name="T9" fmla="*/ T8 w 49"/>
                  <a:gd name="T10" fmla="+- 0 4650 4639"/>
                  <a:gd name="T11" fmla="*/ 4650 h 16"/>
                  <a:gd name="T12" fmla="+- 0 5059 5059"/>
                  <a:gd name="T13" fmla="*/ T12 w 49"/>
                  <a:gd name="T14" fmla="+- 0 4655 4639"/>
                  <a:gd name="T15" fmla="*/ 4655 h 16"/>
                  <a:gd name="T16" fmla="+- 0 5098 5059"/>
                  <a:gd name="T17" fmla="*/ T16 w 49"/>
                  <a:gd name="T18" fmla="+- 0 4648 4639"/>
                  <a:gd name="T19" fmla="*/ 4648 h 16"/>
                  <a:gd name="T20" fmla="+- 0 5108 5059"/>
                  <a:gd name="T21" fmla="*/ T20 w 49"/>
                  <a:gd name="T22" fmla="+- 0 4644 4639"/>
                  <a:gd name="T23" fmla="*/ 4644 h 16"/>
                  <a:gd name="T24" fmla="+- 0 5108 5059"/>
                  <a:gd name="T25" fmla="*/ T24 w 49"/>
                  <a:gd name="T26" fmla="+- 0 4639 4639"/>
                  <a:gd name="T27" fmla="*/ 4639 h 16"/>
                </a:gdLst>
                <a:ahLst/>
                <a:cxnLst>
                  <a:cxn ang="0">
                    <a:pos x="T1" y="T3"/>
                  </a:cxn>
                  <a:cxn ang="0">
                    <a:pos x="T5" y="T7"/>
                  </a:cxn>
                  <a:cxn ang="0">
                    <a:pos x="T9" y="T11"/>
                  </a:cxn>
                  <a:cxn ang="0">
                    <a:pos x="T13" y="T15"/>
                  </a:cxn>
                  <a:cxn ang="0">
                    <a:pos x="T17" y="T19"/>
                  </a:cxn>
                  <a:cxn ang="0">
                    <a:pos x="T21" y="T23"/>
                  </a:cxn>
                  <a:cxn ang="0">
                    <a:pos x="T25" y="T27"/>
                  </a:cxn>
                </a:cxnLst>
                <a:rect l="0" t="0" r="r" b="b"/>
                <a:pathLst>
                  <a:path w="49" h="16">
                    <a:moveTo>
                      <a:pt x="49" y="0"/>
                    </a:moveTo>
                    <a:lnTo>
                      <a:pt x="9" y="7"/>
                    </a:lnTo>
                    <a:lnTo>
                      <a:pt x="0" y="11"/>
                    </a:lnTo>
                    <a:lnTo>
                      <a:pt x="0" y="16"/>
                    </a:lnTo>
                    <a:lnTo>
                      <a:pt x="39" y="9"/>
                    </a:lnTo>
                    <a:lnTo>
                      <a:pt x="49"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8" name="Group 1057"/>
            <p:cNvGrpSpPr>
              <a:grpSpLocks/>
            </p:cNvGrpSpPr>
            <p:nvPr/>
          </p:nvGrpSpPr>
          <p:grpSpPr bwMode="auto">
            <a:xfrm>
              <a:off x="7460" y="4639"/>
              <a:ext cx="72" cy="16"/>
              <a:chOff x="5059" y="4639"/>
              <a:chExt cx="49" cy="16"/>
            </a:xfrm>
          </p:grpSpPr>
          <p:sp>
            <p:nvSpPr>
              <p:cNvPr id="1761" name="Freeform 1760"/>
              <p:cNvSpPr>
                <a:spLocks/>
              </p:cNvSpPr>
              <p:nvPr/>
            </p:nvSpPr>
            <p:spPr bwMode="auto">
              <a:xfrm>
                <a:off x="5059" y="4639"/>
                <a:ext cx="49" cy="16"/>
              </a:xfrm>
              <a:custGeom>
                <a:avLst/>
                <a:gdLst>
                  <a:gd name="T0" fmla="+- 0 5108 5059"/>
                  <a:gd name="T1" fmla="*/ T0 w 49"/>
                  <a:gd name="T2" fmla="+- 0 4639 4639"/>
                  <a:gd name="T3" fmla="*/ 4639 h 16"/>
                  <a:gd name="T4" fmla="+- 0 5068 5059"/>
                  <a:gd name="T5" fmla="*/ T4 w 49"/>
                  <a:gd name="T6" fmla="+- 0 4646 4639"/>
                  <a:gd name="T7" fmla="*/ 4646 h 16"/>
                  <a:gd name="T8" fmla="+- 0 5059 5059"/>
                  <a:gd name="T9" fmla="*/ T8 w 49"/>
                  <a:gd name="T10" fmla="+- 0 4650 4639"/>
                  <a:gd name="T11" fmla="*/ 4650 h 16"/>
                  <a:gd name="T12" fmla="+- 0 5059 5059"/>
                  <a:gd name="T13" fmla="*/ T12 w 49"/>
                  <a:gd name="T14" fmla="+- 0 4655 4639"/>
                  <a:gd name="T15" fmla="*/ 4655 h 16"/>
                  <a:gd name="T16" fmla="+- 0 5098 5059"/>
                  <a:gd name="T17" fmla="*/ T16 w 49"/>
                  <a:gd name="T18" fmla="+- 0 4648 4639"/>
                  <a:gd name="T19" fmla="*/ 4648 h 16"/>
                  <a:gd name="T20" fmla="+- 0 5108 5059"/>
                  <a:gd name="T21" fmla="*/ T20 w 49"/>
                  <a:gd name="T22" fmla="+- 0 4644 4639"/>
                  <a:gd name="T23" fmla="*/ 4644 h 16"/>
                  <a:gd name="T24" fmla="+- 0 5108 5059"/>
                  <a:gd name="T25" fmla="*/ T24 w 49"/>
                  <a:gd name="T26" fmla="+- 0 4639 4639"/>
                  <a:gd name="T27" fmla="*/ 4639 h 16"/>
                </a:gdLst>
                <a:ahLst/>
                <a:cxnLst>
                  <a:cxn ang="0">
                    <a:pos x="T1" y="T3"/>
                  </a:cxn>
                  <a:cxn ang="0">
                    <a:pos x="T5" y="T7"/>
                  </a:cxn>
                  <a:cxn ang="0">
                    <a:pos x="T9" y="T11"/>
                  </a:cxn>
                  <a:cxn ang="0">
                    <a:pos x="T13" y="T15"/>
                  </a:cxn>
                  <a:cxn ang="0">
                    <a:pos x="T17" y="T19"/>
                  </a:cxn>
                  <a:cxn ang="0">
                    <a:pos x="T21" y="T23"/>
                  </a:cxn>
                  <a:cxn ang="0">
                    <a:pos x="T25" y="T27"/>
                  </a:cxn>
                </a:cxnLst>
                <a:rect l="0" t="0" r="r" b="b"/>
                <a:pathLst>
                  <a:path w="49" h="16">
                    <a:moveTo>
                      <a:pt x="49" y="0"/>
                    </a:moveTo>
                    <a:lnTo>
                      <a:pt x="9" y="7"/>
                    </a:lnTo>
                    <a:lnTo>
                      <a:pt x="0" y="11"/>
                    </a:lnTo>
                    <a:lnTo>
                      <a:pt x="0" y="16"/>
                    </a:lnTo>
                    <a:lnTo>
                      <a:pt x="39" y="9"/>
                    </a:lnTo>
                    <a:lnTo>
                      <a:pt x="49" y="5"/>
                    </a:lnTo>
                    <a:lnTo>
                      <a:pt x="49"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9" name="Group 1058"/>
            <p:cNvGrpSpPr>
              <a:grpSpLocks/>
            </p:cNvGrpSpPr>
            <p:nvPr/>
          </p:nvGrpSpPr>
          <p:grpSpPr bwMode="auto">
            <a:xfrm>
              <a:off x="7458" y="4643"/>
              <a:ext cx="193" cy="23"/>
              <a:chOff x="5058" y="4643"/>
              <a:chExt cx="131" cy="23"/>
            </a:xfrm>
          </p:grpSpPr>
          <p:sp>
            <p:nvSpPr>
              <p:cNvPr id="1760" name="Freeform 1759"/>
              <p:cNvSpPr>
                <a:spLocks/>
              </p:cNvSpPr>
              <p:nvPr/>
            </p:nvSpPr>
            <p:spPr bwMode="auto">
              <a:xfrm>
                <a:off x="5058" y="4643"/>
                <a:ext cx="131" cy="23"/>
              </a:xfrm>
              <a:custGeom>
                <a:avLst/>
                <a:gdLst>
                  <a:gd name="T0" fmla="+- 0 5189 5058"/>
                  <a:gd name="T1" fmla="*/ T0 w 131"/>
                  <a:gd name="T2" fmla="+- 0 4643 4643"/>
                  <a:gd name="T3" fmla="*/ 4643 h 23"/>
                  <a:gd name="T4" fmla="+- 0 5180 5058"/>
                  <a:gd name="T5" fmla="*/ T4 w 131"/>
                  <a:gd name="T6" fmla="+- 0 4643 4643"/>
                  <a:gd name="T7" fmla="*/ 4643 h 23"/>
                  <a:gd name="T8" fmla="+- 0 5058 5058"/>
                  <a:gd name="T9" fmla="*/ T8 w 131"/>
                  <a:gd name="T10" fmla="+- 0 4663 4643"/>
                  <a:gd name="T11" fmla="*/ 4663 h 23"/>
                  <a:gd name="T12" fmla="+- 0 5058 5058"/>
                  <a:gd name="T13" fmla="*/ T12 w 131"/>
                  <a:gd name="T14" fmla="+- 0 4665 4643"/>
                  <a:gd name="T15" fmla="*/ 4665 h 23"/>
                  <a:gd name="T16" fmla="+- 0 5061 5058"/>
                  <a:gd name="T17" fmla="*/ T16 w 131"/>
                  <a:gd name="T18" fmla="+- 0 4665 4643"/>
                  <a:gd name="T19" fmla="*/ 4665 h 23"/>
                  <a:gd name="T20" fmla="+- 0 5189 5058"/>
                  <a:gd name="T21" fmla="*/ T20 w 131"/>
                  <a:gd name="T22" fmla="+- 0 4644 4643"/>
                  <a:gd name="T23" fmla="*/ 4644 h 23"/>
                  <a:gd name="T24" fmla="+- 0 5189 5058"/>
                  <a:gd name="T25" fmla="*/ T24 w 131"/>
                  <a:gd name="T26" fmla="+- 0 4643 4643"/>
                  <a:gd name="T27" fmla="*/ 4643 h 23"/>
                </a:gdLst>
                <a:ahLst/>
                <a:cxnLst>
                  <a:cxn ang="0">
                    <a:pos x="T1" y="T3"/>
                  </a:cxn>
                  <a:cxn ang="0">
                    <a:pos x="T5" y="T7"/>
                  </a:cxn>
                  <a:cxn ang="0">
                    <a:pos x="T9" y="T11"/>
                  </a:cxn>
                  <a:cxn ang="0">
                    <a:pos x="T13" y="T15"/>
                  </a:cxn>
                  <a:cxn ang="0">
                    <a:pos x="T17" y="T19"/>
                  </a:cxn>
                  <a:cxn ang="0">
                    <a:pos x="T21" y="T23"/>
                  </a:cxn>
                  <a:cxn ang="0">
                    <a:pos x="T25" y="T27"/>
                  </a:cxn>
                </a:cxnLst>
                <a:rect l="0" t="0" r="r" b="b"/>
                <a:pathLst>
                  <a:path w="131" h="23">
                    <a:moveTo>
                      <a:pt x="131" y="0"/>
                    </a:moveTo>
                    <a:lnTo>
                      <a:pt x="122" y="0"/>
                    </a:lnTo>
                    <a:lnTo>
                      <a:pt x="0" y="20"/>
                    </a:lnTo>
                    <a:lnTo>
                      <a:pt x="0" y="22"/>
                    </a:lnTo>
                    <a:lnTo>
                      <a:pt x="3" y="22"/>
                    </a:lnTo>
                    <a:lnTo>
                      <a:pt x="131" y="1"/>
                    </a:lnTo>
                    <a:lnTo>
                      <a:pt x="131"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0" name="Group 1059"/>
            <p:cNvGrpSpPr>
              <a:grpSpLocks/>
            </p:cNvGrpSpPr>
            <p:nvPr/>
          </p:nvGrpSpPr>
          <p:grpSpPr bwMode="auto">
            <a:xfrm>
              <a:off x="7461" y="4882"/>
              <a:ext cx="118" cy="29"/>
              <a:chOff x="5060" y="4882"/>
              <a:chExt cx="80" cy="29"/>
            </a:xfrm>
          </p:grpSpPr>
          <p:sp>
            <p:nvSpPr>
              <p:cNvPr id="1759" name="Freeform 1758"/>
              <p:cNvSpPr>
                <a:spLocks/>
              </p:cNvSpPr>
              <p:nvPr/>
            </p:nvSpPr>
            <p:spPr bwMode="auto">
              <a:xfrm>
                <a:off x="5060" y="4882"/>
                <a:ext cx="80" cy="29"/>
              </a:xfrm>
              <a:custGeom>
                <a:avLst/>
                <a:gdLst>
                  <a:gd name="T0" fmla="+- 0 5060 5060"/>
                  <a:gd name="T1" fmla="*/ T0 w 80"/>
                  <a:gd name="T2" fmla="+- 0 4882 4882"/>
                  <a:gd name="T3" fmla="*/ 4882 h 29"/>
                  <a:gd name="T4" fmla="+- 0 5062 5060"/>
                  <a:gd name="T5" fmla="*/ T4 w 80"/>
                  <a:gd name="T6" fmla="+- 0 4896 4882"/>
                  <a:gd name="T7" fmla="*/ 4896 h 29"/>
                  <a:gd name="T8" fmla="+- 0 5140 5060"/>
                  <a:gd name="T9" fmla="*/ T8 w 80"/>
                  <a:gd name="T10" fmla="+- 0 4911 4882"/>
                  <a:gd name="T11" fmla="*/ 4911 h 29"/>
                  <a:gd name="T12" fmla="+- 0 5140 5060"/>
                  <a:gd name="T13" fmla="*/ T12 w 80"/>
                  <a:gd name="T14" fmla="+- 0 4907 4882"/>
                  <a:gd name="T15" fmla="*/ 4907 h 29"/>
                  <a:gd name="T16" fmla="+- 0 5138 5060"/>
                  <a:gd name="T17" fmla="*/ T16 w 80"/>
                  <a:gd name="T18" fmla="+- 0 4898 4882"/>
                  <a:gd name="T19" fmla="*/ 4898 h 29"/>
                  <a:gd name="T20" fmla="+- 0 5060 5060"/>
                  <a:gd name="T21" fmla="*/ T20 w 80"/>
                  <a:gd name="T22" fmla="+- 0 4882 4882"/>
                  <a:gd name="T23" fmla="*/ 4882 h 29"/>
                </a:gdLst>
                <a:ahLst/>
                <a:cxnLst>
                  <a:cxn ang="0">
                    <a:pos x="T1" y="T3"/>
                  </a:cxn>
                  <a:cxn ang="0">
                    <a:pos x="T5" y="T7"/>
                  </a:cxn>
                  <a:cxn ang="0">
                    <a:pos x="T9" y="T11"/>
                  </a:cxn>
                  <a:cxn ang="0">
                    <a:pos x="T13" y="T15"/>
                  </a:cxn>
                  <a:cxn ang="0">
                    <a:pos x="T17" y="T19"/>
                  </a:cxn>
                  <a:cxn ang="0">
                    <a:pos x="T21" y="T23"/>
                  </a:cxn>
                </a:cxnLst>
                <a:rect l="0" t="0" r="r" b="b"/>
                <a:pathLst>
                  <a:path w="80" h="29">
                    <a:moveTo>
                      <a:pt x="0" y="0"/>
                    </a:moveTo>
                    <a:lnTo>
                      <a:pt x="2" y="14"/>
                    </a:lnTo>
                    <a:lnTo>
                      <a:pt x="80" y="29"/>
                    </a:lnTo>
                    <a:lnTo>
                      <a:pt x="80" y="25"/>
                    </a:lnTo>
                    <a:lnTo>
                      <a:pt x="78"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1" name="Group 1060"/>
            <p:cNvGrpSpPr>
              <a:grpSpLocks/>
            </p:cNvGrpSpPr>
            <p:nvPr/>
          </p:nvGrpSpPr>
          <p:grpSpPr bwMode="auto">
            <a:xfrm>
              <a:off x="7461" y="4882"/>
              <a:ext cx="118" cy="29"/>
              <a:chOff x="5060" y="4882"/>
              <a:chExt cx="80" cy="29"/>
            </a:xfrm>
          </p:grpSpPr>
          <p:sp>
            <p:nvSpPr>
              <p:cNvPr id="1758" name="Freeform 1757"/>
              <p:cNvSpPr>
                <a:spLocks/>
              </p:cNvSpPr>
              <p:nvPr/>
            </p:nvSpPr>
            <p:spPr bwMode="auto">
              <a:xfrm>
                <a:off x="5060" y="4882"/>
                <a:ext cx="80" cy="29"/>
              </a:xfrm>
              <a:custGeom>
                <a:avLst/>
                <a:gdLst>
                  <a:gd name="T0" fmla="+- 0 5060 5060"/>
                  <a:gd name="T1" fmla="*/ T0 w 80"/>
                  <a:gd name="T2" fmla="+- 0 4882 4882"/>
                  <a:gd name="T3" fmla="*/ 4882 h 29"/>
                  <a:gd name="T4" fmla="+- 0 5062 5060"/>
                  <a:gd name="T5" fmla="*/ T4 w 80"/>
                  <a:gd name="T6" fmla="+- 0 4896 4882"/>
                  <a:gd name="T7" fmla="*/ 4896 h 29"/>
                  <a:gd name="T8" fmla="+- 0 5140 5060"/>
                  <a:gd name="T9" fmla="*/ T8 w 80"/>
                  <a:gd name="T10" fmla="+- 0 4911 4882"/>
                  <a:gd name="T11" fmla="*/ 4911 h 29"/>
                  <a:gd name="T12" fmla="+- 0 5140 5060"/>
                  <a:gd name="T13" fmla="*/ T12 w 80"/>
                  <a:gd name="T14" fmla="+- 0 4907 4882"/>
                  <a:gd name="T15" fmla="*/ 4907 h 29"/>
                  <a:gd name="T16" fmla="+- 0 5138 5060"/>
                  <a:gd name="T17" fmla="*/ T16 w 80"/>
                  <a:gd name="T18" fmla="+- 0 4898 4882"/>
                  <a:gd name="T19" fmla="*/ 4898 h 29"/>
                  <a:gd name="T20" fmla="+- 0 5060 5060"/>
                  <a:gd name="T21" fmla="*/ T20 w 80"/>
                  <a:gd name="T22" fmla="+- 0 4882 4882"/>
                  <a:gd name="T23" fmla="*/ 4882 h 29"/>
                </a:gdLst>
                <a:ahLst/>
                <a:cxnLst>
                  <a:cxn ang="0">
                    <a:pos x="T1" y="T3"/>
                  </a:cxn>
                  <a:cxn ang="0">
                    <a:pos x="T5" y="T7"/>
                  </a:cxn>
                  <a:cxn ang="0">
                    <a:pos x="T9" y="T11"/>
                  </a:cxn>
                  <a:cxn ang="0">
                    <a:pos x="T13" y="T15"/>
                  </a:cxn>
                  <a:cxn ang="0">
                    <a:pos x="T17" y="T19"/>
                  </a:cxn>
                  <a:cxn ang="0">
                    <a:pos x="T21" y="T23"/>
                  </a:cxn>
                </a:cxnLst>
                <a:rect l="0" t="0" r="r" b="b"/>
                <a:pathLst>
                  <a:path w="80" h="29">
                    <a:moveTo>
                      <a:pt x="0" y="0"/>
                    </a:moveTo>
                    <a:lnTo>
                      <a:pt x="2" y="14"/>
                    </a:lnTo>
                    <a:lnTo>
                      <a:pt x="80" y="29"/>
                    </a:lnTo>
                    <a:lnTo>
                      <a:pt x="80" y="25"/>
                    </a:lnTo>
                    <a:lnTo>
                      <a:pt x="78" y="16"/>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2" name="Group 1061"/>
            <p:cNvGrpSpPr>
              <a:grpSpLocks/>
            </p:cNvGrpSpPr>
            <p:nvPr/>
          </p:nvGrpSpPr>
          <p:grpSpPr bwMode="auto">
            <a:xfrm>
              <a:off x="7464" y="4903"/>
              <a:ext cx="125" cy="33"/>
              <a:chOff x="5062" y="4903"/>
              <a:chExt cx="85" cy="33"/>
            </a:xfrm>
          </p:grpSpPr>
          <p:sp>
            <p:nvSpPr>
              <p:cNvPr id="1757" name="Freeform 1756"/>
              <p:cNvSpPr>
                <a:spLocks/>
              </p:cNvSpPr>
              <p:nvPr/>
            </p:nvSpPr>
            <p:spPr bwMode="auto">
              <a:xfrm>
                <a:off x="5062" y="4903"/>
                <a:ext cx="85" cy="33"/>
              </a:xfrm>
              <a:custGeom>
                <a:avLst/>
                <a:gdLst>
                  <a:gd name="T0" fmla="+- 0 5062 5062"/>
                  <a:gd name="T1" fmla="*/ T0 w 85"/>
                  <a:gd name="T2" fmla="+- 0 4903 4903"/>
                  <a:gd name="T3" fmla="*/ 4903 h 33"/>
                  <a:gd name="T4" fmla="+- 0 5063 5062"/>
                  <a:gd name="T5" fmla="*/ T4 w 85"/>
                  <a:gd name="T6" fmla="+- 0 4912 4903"/>
                  <a:gd name="T7" fmla="*/ 4912 h 33"/>
                  <a:gd name="T8" fmla="+- 0 5064 5062"/>
                  <a:gd name="T9" fmla="*/ T8 w 85"/>
                  <a:gd name="T10" fmla="+- 0 4917 4903"/>
                  <a:gd name="T11" fmla="*/ 4917 h 33"/>
                  <a:gd name="T12" fmla="+- 0 5141 5062"/>
                  <a:gd name="T13" fmla="*/ T12 w 85"/>
                  <a:gd name="T14" fmla="+- 0 4936 4903"/>
                  <a:gd name="T15" fmla="*/ 4936 h 33"/>
                  <a:gd name="T16" fmla="+- 0 5147 5062"/>
                  <a:gd name="T17" fmla="*/ T16 w 85"/>
                  <a:gd name="T18" fmla="+- 0 4933 4903"/>
                  <a:gd name="T19" fmla="*/ 4933 h 33"/>
                  <a:gd name="T20" fmla="+- 0 5145 5062"/>
                  <a:gd name="T21" fmla="*/ T20 w 85"/>
                  <a:gd name="T22" fmla="+- 0 4924 4903"/>
                  <a:gd name="T23" fmla="*/ 4924 h 33"/>
                  <a:gd name="T24" fmla="+- 0 5062 5062"/>
                  <a:gd name="T25" fmla="*/ T24 w 85"/>
                  <a:gd name="T26" fmla="+- 0 4903 4903"/>
                  <a:gd name="T27" fmla="*/ 4903 h 33"/>
                </a:gdLst>
                <a:ahLst/>
                <a:cxnLst>
                  <a:cxn ang="0">
                    <a:pos x="T1" y="T3"/>
                  </a:cxn>
                  <a:cxn ang="0">
                    <a:pos x="T5" y="T7"/>
                  </a:cxn>
                  <a:cxn ang="0">
                    <a:pos x="T9" y="T11"/>
                  </a:cxn>
                  <a:cxn ang="0">
                    <a:pos x="T13" y="T15"/>
                  </a:cxn>
                  <a:cxn ang="0">
                    <a:pos x="T17" y="T19"/>
                  </a:cxn>
                  <a:cxn ang="0">
                    <a:pos x="T21" y="T23"/>
                  </a:cxn>
                  <a:cxn ang="0">
                    <a:pos x="T25" y="T27"/>
                  </a:cxn>
                </a:cxnLst>
                <a:rect l="0" t="0" r="r" b="b"/>
                <a:pathLst>
                  <a:path w="85" h="33">
                    <a:moveTo>
                      <a:pt x="0" y="0"/>
                    </a:moveTo>
                    <a:lnTo>
                      <a:pt x="1" y="9"/>
                    </a:lnTo>
                    <a:lnTo>
                      <a:pt x="2" y="14"/>
                    </a:lnTo>
                    <a:lnTo>
                      <a:pt x="79" y="33"/>
                    </a:lnTo>
                    <a:lnTo>
                      <a:pt x="85" y="30"/>
                    </a:lnTo>
                    <a:lnTo>
                      <a:pt x="83"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3" name="Group 1062"/>
            <p:cNvGrpSpPr>
              <a:grpSpLocks/>
            </p:cNvGrpSpPr>
            <p:nvPr/>
          </p:nvGrpSpPr>
          <p:grpSpPr bwMode="auto">
            <a:xfrm>
              <a:off x="7469" y="4501"/>
              <a:ext cx="646" cy="481"/>
              <a:chOff x="5062" y="4501"/>
              <a:chExt cx="439" cy="481"/>
            </a:xfrm>
          </p:grpSpPr>
          <p:sp>
            <p:nvSpPr>
              <p:cNvPr id="1755" name="Freeform 1754"/>
              <p:cNvSpPr>
                <a:spLocks/>
              </p:cNvSpPr>
              <p:nvPr/>
            </p:nvSpPr>
            <p:spPr bwMode="auto">
              <a:xfrm>
                <a:off x="5062" y="4903"/>
                <a:ext cx="85" cy="33"/>
              </a:xfrm>
              <a:custGeom>
                <a:avLst/>
                <a:gdLst>
                  <a:gd name="T0" fmla="+- 0 5062 5062"/>
                  <a:gd name="T1" fmla="*/ T0 w 85"/>
                  <a:gd name="T2" fmla="+- 0 4903 4903"/>
                  <a:gd name="T3" fmla="*/ 4903 h 33"/>
                  <a:gd name="T4" fmla="+- 0 5063 5062"/>
                  <a:gd name="T5" fmla="*/ T4 w 85"/>
                  <a:gd name="T6" fmla="+- 0 4912 4903"/>
                  <a:gd name="T7" fmla="*/ 4912 h 33"/>
                  <a:gd name="T8" fmla="+- 0 5064 5062"/>
                  <a:gd name="T9" fmla="*/ T8 w 85"/>
                  <a:gd name="T10" fmla="+- 0 4917 4903"/>
                  <a:gd name="T11" fmla="*/ 4917 h 33"/>
                  <a:gd name="T12" fmla="+- 0 5141 5062"/>
                  <a:gd name="T13" fmla="*/ T12 w 85"/>
                  <a:gd name="T14" fmla="+- 0 4936 4903"/>
                  <a:gd name="T15" fmla="*/ 4936 h 33"/>
                  <a:gd name="T16" fmla="+- 0 5147 5062"/>
                  <a:gd name="T17" fmla="*/ T16 w 85"/>
                  <a:gd name="T18" fmla="+- 0 4933 4903"/>
                  <a:gd name="T19" fmla="*/ 4933 h 33"/>
                  <a:gd name="T20" fmla="+- 0 5145 5062"/>
                  <a:gd name="T21" fmla="*/ T20 w 85"/>
                  <a:gd name="T22" fmla="+- 0 4924 4903"/>
                  <a:gd name="T23" fmla="*/ 4924 h 33"/>
                  <a:gd name="T24" fmla="+- 0 5062 5062"/>
                  <a:gd name="T25" fmla="*/ T24 w 85"/>
                  <a:gd name="T26" fmla="+- 0 4903 4903"/>
                  <a:gd name="T27" fmla="*/ 4903 h 33"/>
                </a:gdLst>
                <a:ahLst/>
                <a:cxnLst>
                  <a:cxn ang="0">
                    <a:pos x="T1" y="T3"/>
                  </a:cxn>
                  <a:cxn ang="0">
                    <a:pos x="T5" y="T7"/>
                  </a:cxn>
                  <a:cxn ang="0">
                    <a:pos x="T9" y="T11"/>
                  </a:cxn>
                  <a:cxn ang="0">
                    <a:pos x="T13" y="T15"/>
                  </a:cxn>
                  <a:cxn ang="0">
                    <a:pos x="T17" y="T19"/>
                  </a:cxn>
                  <a:cxn ang="0">
                    <a:pos x="T21" y="T23"/>
                  </a:cxn>
                  <a:cxn ang="0">
                    <a:pos x="T25" y="T27"/>
                  </a:cxn>
                </a:cxnLst>
                <a:rect l="0" t="0" r="r" b="b"/>
                <a:pathLst>
                  <a:path w="85" h="33">
                    <a:moveTo>
                      <a:pt x="0" y="0"/>
                    </a:moveTo>
                    <a:lnTo>
                      <a:pt x="1" y="9"/>
                    </a:lnTo>
                    <a:lnTo>
                      <a:pt x="2" y="14"/>
                    </a:lnTo>
                    <a:lnTo>
                      <a:pt x="79" y="33"/>
                    </a:lnTo>
                    <a:lnTo>
                      <a:pt x="85" y="30"/>
                    </a:lnTo>
                    <a:lnTo>
                      <a:pt x="83" y="21"/>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56" name="Picture 1755"/>
              <p:cNvPicPr>
                <a:picLocks noChangeAspect="1" noChangeArrowheads="1"/>
              </p:cNvPicPr>
              <p:nvPr/>
            </p:nvPicPr>
            <p:blipFill>
              <a:blip r:embed="rId60" cstate="email">
                <a:extLst>
                  <a:ext uri="{28A0092B-C50C-407E-A947-70E740481C1C}">
                    <a14:useLocalDpi xmlns:a14="http://schemas.microsoft.com/office/drawing/2010/main" val="0"/>
                  </a:ext>
                </a:extLst>
              </a:blip>
              <a:srcRect/>
              <a:stretch>
                <a:fillRect/>
              </a:stretch>
            </p:blipFill>
            <p:spPr bwMode="auto">
              <a:xfrm>
                <a:off x="5108" y="4501"/>
                <a:ext cx="3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64" name="Group 1063"/>
            <p:cNvGrpSpPr>
              <a:grpSpLocks/>
            </p:cNvGrpSpPr>
            <p:nvPr/>
          </p:nvGrpSpPr>
          <p:grpSpPr bwMode="auto">
            <a:xfrm>
              <a:off x="7896" y="4878"/>
              <a:ext cx="13" cy="12"/>
              <a:chOff x="5355" y="4878"/>
              <a:chExt cx="9" cy="12"/>
            </a:xfrm>
          </p:grpSpPr>
          <p:sp>
            <p:nvSpPr>
              <p:cNvPr id="1754" name="Freeform 1753"/>
              <p:cNvSpPr>
                <a:spLocks/>
              </p:cNvSpPr>
              <p:nvPr/>
            </p:nvSpPr>
            <p:spPr bwMode="auto">
              <a:xfrm>
                <a:off x="5355" y="4878"/>
                <a:ext cx="9" cy="12"/>
              </a:xfrm>
              <a:custGeom>
                <a:avLst/>
                <a:gdLst>
                  <a:gd name="T0" fmla="+- 0 5363 5355"/>
                  <a:gd name="T1" fmla="*/ T0 w 9"/>
                  <a:gd name="T2" fmla="+- 0 4878 4878"/>
                  <a:gd name="T3" fmla="*/ 4878 h 12"/>
                  <a:gd name="T4" fmla="+- 0 5360 5355"/>
                  <a:gd name="T5" fmla="*/ T4 w 9"/>
                  <a:gd name="T6" fmla="+- 0 4878 4878"/>
                  <a:gd name="T7" fmla="*/ 4878 h 12"/>
                  <a:gd name="T8" fmla="+- 0 5358 5355"/>
                  <a:gd name="T9" fmla="*/ T8 w 9"/>
                  <a:gd name="T10" fmla="+- 0 4879 4878"/>
                  <a:gd name="T11" fmla="*/ 4879 h 12"/>
                  <a:gd name="T12" fmla="+- 0 5356 5355"/>
                  <a:gd name="T13" fmla="*/ T12 w 9"/>
                  <a:gd name="T14" fmla="+- 0 4882 4878"/>
                  <a:gd name="T15" fmla="*/ 4882 h 12"/>
                  <a:gd name="T16" fmla="+- 0 5356 5355"/>
                  <a:gd name="T17" fmla="*/ T16 w 9"/>
                  <a:gd name="T18" fmla="+- 0 4884 4878"/>
                  <a:gd name="T19" fmla="*/ 4884 h 12"/>
                  <a:gd name="T20" fmla="+- 0 5364 5355"/>
                  <a:gd name="T21" fmla="*/ T20 w 9"/>
                  <a:gd name="T22" fmla="+- 0 4884 4878"/>
                  <a:gd name="T23" fmla="*/ 4884 h 12"/>
                  <a:gd name="T24" fmla="+- 0 5364 5355"/>
                  <a:gd name="T25" fmla="*/ T24 w 9"/>
                  <a:gd name="T26" fmla="+- 0 4880 4878"/>
                  <a:gd name="T27" fmla="*/ 4880 h 12"/>
                  <a:gd name="T28" fmla="+- 0 5363 5355"/>
                  <a:gd name="T29" fmla="*/ T28 w 9"/>
                  <a:gd name="T30" fmla="+- 0 4878 4878"/>
                  <a:gd name="T31" fmla="*/ 4878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2">
                    <a:moveTo>
                      <a:pt x="8" y="0"/>
                    </a:moveTo>
                    <a:lnTo>
                      <a:pt x="5" y="0"/>
                    </a:lnTo>
                    <a:lnTo>
                      <a:pt x="3" y="1"/>
                    </a:lnTo>
                    <a:lnTo>
                      <a:pt x="1" y="4"/>
                    </a:lnTo>
                    <a:lnTo>
                      <a:pt x="1" y="6"/>
                    </a:lnTo>
                    <a:lnTo>
                      <a:pt x="9" y="6"/>
                    </a:lnTo>
                    <a:lnTo>
                      <a:pt x="9"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5" name="Group 1064"/>
            <p:cNvGrpSpPr>
              <a:grpSpLocks/>
            </p:cNvGrpSpPr>
            <p:nvPr/>
          </p:nvGrpSpPr>
          <p:grpSpPr bwMode="auto">
            <a:xfrm>
              <a:off x="7881" y="4881"/>
              <a:ext cx="13" cy="11"/>
              <a:chOff x="5345" y="4881"/>
              <a:chExt cx="9" cy="11"/>
            </a:xfrm>
          </p:grpSpPr>
          <p:sp>
            <p:nvSpPr>
              <p:cNvPr id="1753" name="Freeform 1752"/>
              <p:cNvSpPr>
                <a:spLocks/>
              </p:cNvSpPr>
              <p:nvPr/>
            </p:nvSpPr>
            <p:spPr bwMode="auto">
              <a:xfrm>
                <a:off x="5345" y="4881"/>
                <a:ext cx="9" cy="11"/>
              </a:xfrm>
              <a:custGeom>
                <a:avLst/>
                <a:gdLst>
                  <a:gd name="T0" fmla="+- 0 5352 5345"/>
                  <a:gd name="T1" fmla="*/ T0 w 9"/>
                  <a:gd name="T2" fmla="+- 0 4881 4881"/>
                  <a:gd name="T3" fmla="*/ 4881 h 11"/>
                  <a:gd name="T4" fmla="+- 0 5349 5345"/>
                  <a:gd name="T5" fmla="*/ T4 w 9"/>
                  <a:gd name="T6" fmla="+- 0 4881 4881"/>
                  <a:gd name="T7" fmla="*/ 4881 h 11"/>
                  <a:gd name="T8" fmla="+- 0 5347 5345"/>
                  <a:gd name="T9" fmla="*/ T8 w 9"/>
                  <a:gd name="T10" fmla="+- 0 4882 4881"/>
                  <a:gd name="T11" fmla="*/ 4882 h 11"/>
                  <a:gd name="T12" fmla="+- 0 5346 5345"/>
                  <a:gd name="T13" fmla="*/ T12 w 9"/>
                  <a:gd name="T14" fmla="+- 0 4884 4881"/>
                  <a:gd name="T15" fmla="*/ 4884 h 11"/>
                  <a:gd name="T16" fmla="+- 0 5353 5345"/>
                  <a:gd name="T17" fmla="*/ T16 w 9"/>
                  <a:gd name="T18" fmla="+- 0 4884 4881"/>
                  <a:gd name="T19" fmla="*/ 4884 h 11"/>
                  <a:gd name="T20" fmla="+- 0 5354 5345"/>
                  <a:gd name="T21" fmla="*/ T20 w 9"/>
                  <a:gd name="T22" fmla="+- 0 4883 4881"/>
                  <a:gd name="T23" fmla="*/ 4883 h 11"/>
                  <a:gd name="T24" fmla="+- 0 5352 5345"/>
                  <a:gd name="T25" fmla="*/ T24 w 9"/>
                  <a:gd name="T26" fmla="+- 0 4881 4881"/>
                  <a:gd name="T27" fmla="*/ 4881 h 11"/>
                </a:gdLst>
                <a:ahLst/>
                <a:cxnLst>
                  <a:cxn ang="0">
                    <a:pos x="T1" y="T3"/>
                  </a:cxn>
                  <a:cxn ang="0">
                    <a:pos x="T5" y="T7"/>
                  </a:cxn>
                  <a:cxn ang="0">
                    <a:pos x="T9" y="T11"/>
                  </a:cxn>
                  <a:cxn ang="0">
                    <a:pos x="T13" y="T15"/>
                  </a:cxn>
                  <a:cxn ang="0">
                    <a:pos x="T17" y="T19"/>
                  </a:cxn>
                  <a:cxn ang="0">
                    <a:pos x="T21" y="T23"/>
                  </a:cxn>
                  <a:cxn ang="0">
                    <a:pos x="T25" y="T27"/>
                  </a:cxn>
                </a:cxnLst>
                <a:rect l="0" t="0" r="r" b="b"/>
                <a:pathLst>
                  <a:path w="9" h="11">
                    <a:moveTo>
                      <a:pt x="7" y="0"/>
                    </a:moveTo>
                    <a:lnTo>
                      <a:pt x="4" y="0"/>
                    </a:lnTo>
                    <a:lnTo>
                      <a:pt x="2" y="1"/>
                    </a:lnTo>
                    <a:lnTo>
                      <a:pt x="1" y="3"/>
                    </a:lnTo>
                    <a:lnTo>
                      <a:pt x="8" y="3"/>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6" name="Group 1065"/>
            <p:cNvGrpSpPr>
              <a:grpSpLocks/>
            </p:cNvGrpSpPr>
            <p:nvPr/>
          </p:nvGrpSpPr>
          <p:grpSpPr bwMode="auto">
            <a:xfrm>
              <a:off x="7986" y="4873"/>
              <a:ext cx="13" cy="12"/>
              <a:chOff x="5416" y="4873"/>
              <a:chExt cx="9" cy="12"/>
            </a:xfrm>
          </p:grpSpPr>
          <p:sp>
            <p:nvSpPr>
              <p:cNvPr id="1752" name="Freeform 1751"/>
              <p:cNvSpPr>
                <a:spLocks/>
              </p:cNvSpPr>
              <p:nvPr/>
            </p:nvSpPr>
            <p:spPr bwMode="auto">
              <a:xfrm>
                <a:off x="5416" y="4873"/>
                <a:ext cx="9" cy="12"/>
              </a:xfrm>
              <a:custGeom>
                <a:avLst/>
                <a:gdLst>
                  <a:gd name="T0" fmla="+- 0 5423 5416"/>
                  <a:gd name="T1" fmla="*/ T0 w 9"/>
                  <a:gd name="T2" fmla="+- 0 4873 4873"/>
                  <a:gd name="T3" fmla="*/ 4873 h 12"/>
                  <a:gd name="T4" fmla="+- 0 5416 5416"/>
                  <a:gd name="T5" fmla="*/ T4 w 9"/>
                  <a:gd name="T6" fmla="+- 0 4882 4873"/>
                  <a:gd name="T7" fmla="*/ 4882 h 12"/>
                  <a:gd name="T8" fmla="+- 0 5417 5416"/>
                  <a:gd name="T9" fmla="*/ T8 w 9"/>
                  <a:gd name="T10" fmla="+- 0 4884 4873"/>
                  <a:gd name="T11" fmla="*/ 4884 h 12"/>
                  <a:gd name="T12" fmla="+- 0 5420 5416"/>
                  <a:gd name="T13" fmla="*/ T12 w 9"/>
                  <a:gd name="T14" fmla="+- 0 4883 4873"/>
                  <a:gd name="T15" fmla="*/ 4883 h 12"/>
                  <a:gd name="T16" fmla="+- 0 5422 5416"/>
                  <a:gd name="T17" fmla="*/ T16 w 9"/>
                  <a:gd name="T18" fmla="+- 0 4883 4873"/>
                  <a:gd name="T19" fmla="*/ 4883 h 12"/>
                  <a:gd name="T20" fmla="+- 0 5424 5416"/>
                  <a:gd name="T21" fmla="*/ T20 w 9"/>
                  <a:gd name="T22" fmla="+- 0 4880 4873"/>
                  <a:gd name="T23" fmla="*/ 4880 h 12"/>
                  <a:gd name="T24" fmla="+- 0 5424 5416"/>
                  <a:gd name="T25" fmla="*/ T24 w 9"/>
                  <a:gd name="T26" fmla="+- 0 4874 4873"/>
                  <a:gd name="T27" fmla="*/ 4874 h 12"/>
                  <a:gd name="T28" fmla="+- 0 5423 5416"/>
                  <a:gd name="T29" fmla="*/ T28 w 9"/>
                  <a:gd name="T30" fmla="+- 0 4873 4873"/>
                  <a:gd name="T31" fmla="*/ 4873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2">
                    <a:moveTo>
                      <a:pt x="7" y="0"/>
                    </a:moveTo>
                    <a:lnTo>
                      <a:pt x="0" y="9"/>
                    </a:lnTo>
                    <a:lnTo>
                      <a:pt x="1" y="11"/>
                    </a:lnTo>
                    <a:lnTo>
                      <a:pt x="4" y="10"/>
                    </a:lnTo>
                    <a:lnTo>
                      <a:pt x="6" y="10"/>
                    </a:lnTo>
                    <a:lnTo>
                      <a:pt x="8" y="7"/>
                    </a:lnTo>
                    <a:lnTo>
                      <a:pt x="8" y="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7" name="Group 1066"/>
            <p:cNvGrpSpPr>
              <a:grpSpLocks/>
            </p:cNvGrpSpPr>
            <p:nvPr/>
          </p:nvGrpSpPr>
          <p:grpSpPr bwMode="auto">
            <a:xfrm>
              <a:off x="7970" y="4876"/>
              <a:ext cx="13" cy="12"/>
              <a:chOff x="5405" y="4876"/>
              <a:chExt cx="9" cy="12"/>
            </a:xfrm>
          </p:grpSpPr>
          <p:sp>
            <p:nvSpPr>
              <p:cNvPr id="1751" name="Freeform 1750"/>
              <p:cNvSpPr>
                <a:spLocks/>
              </p:cNvSpPr>
              <p:nvPr/>
            </p:nvSpPr>
            <p:spPr bwMode="auto">
              <a:xfrm>
                <a:off x="5405" y="4876"/>
                <a:ext cx="9" cy="12"/>
              </a:xfrm>
              <a:custGeom>
                <a:avLst/>
                <a:gdLst>
                  <a:gd name="T0" fmla="+- 0 5412 5405"/>
                  <a:gd name="T1" fmla="*/ T0 w 9"/>
                  <a:gd name="T2" fmla="+- 0 4876 4876"/>
                  <a:gd name="T3" fmla="*/ 4876 h 12"/>
                  <a:gd name="T4" fmla="+- 0 5409 5405"/>
                  <a:gd name="T5" fmla="*/ T4 w 9"/>
                  <a:gd name="T6" fmla="+- 0 4876 4876"/>
                  <a:gd name="T7" fmla="*/ 4876 h 12"/>
                  <a:gd name="T8" fmla="+- 0 5407 5405"/>
                  <a:gd name="T9" fmla="*/ T8 w 9"/>
                  <a:gd name="T10" fmla="+- 0 4877 4876"/>
                  <a:gd name="T11" fmla="*/ 4877 h 12"/>
                  <a:gd name="T12" fmla="+- 0 5405 5405"/>
                  <a:gd name="T13" fmla="*/ T12 w 9"/>
                  <a:gd name="T14" fmla="+- 0 4880 4876"/>
                  <a:gd name="T15" fmla="*/ 4880 h 12"/>
                  <a:gd name="T16" fmla="+- 0 5405 5405"/>
                  <a:gd name="T17" fmla="*/ T16 w 9"/>
                  <a:gd name="T18" fmla="+- 0 4884 4876"/>
                  <a:gd name="T19" fmla="*/ 4884 h 12"/>
                  <a:gd name="T20" fmla="+- 0 5413 5405"/>
                  <a:gd name="T21" fmla="*/ T20 w 9"/>
                  <a:gd name="T22" fmla="+- 0 4884 4876"/>
                  <a:gd name="T23" fmla="*/ 4884 h 12"/>
                  <a:gd name="T24" fmla="+- 0 5413 5405"/>
                  <a:gd name="T25" fmla="*/ T24 w 9"/>
                  <a:gd name="T26" fmla="+- 0 4883 4876"/>
                  <a:gd name="T27" fmla="*/ 4883 h 12"/>
                  <a:gd name="T28" fmla="+- 0 5414 5405"/>
                  <a:gd name="T29" fmla="*/ T28 w 9"/>
                  <a:gd name="T30" fmla="+- 0 4878 4876"/>
                  <a:gd name="T31" fmla="*/ 4878 h 12"/>
                  <a:gd name="T32" fmla="+- 0 5412 5405"/>
                  <a:gd name="T33" fmla="*/ T32 w 9"/>
                  <a:gd name="T34" fmla="+- 0 4876 4876"/>
                  <a:gd name="T35" fmla="*/ 4876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2">
                    <a:moveTo>
                      <a:pt x="7" y="0"/>
                    </a:moveTo>
                    <a:lnTo>
                      <a:pt x="4" y="0"/>
                    </a:lnTo>
                    <a:lnTo>
                      <a:pt x="2" y="1"/>
                    </a:lnTo>
                    <a:lnTo>
                      <a:pt x="0" y="4"/>
                    </a:lnTo>
                    <a:lnTo>
                      <a:pt x="0" y="8"/>
                    </a:lnTo>
                    <a:lnTo>
                      <a:pt x="8" y="8"/>
                    </a:lnTo>
                    <a:lnTo>
                      <a:pt x="8" y="7"/>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8" name="Group 1067"/>
            <p:cNvGrpSpPr>
              <a:grpSpLocks/>
            </p:cNvGrpSpPr>
            <p:nvPr/>
          </p:nvGrpSpPr>
          <p:grpSpPr bwMode="auto">
            <a:xfrm>
              <a:off x="7954" y="4879"/>
              <a:ext cx="13" cy="12"/>
              <a:chOff x="5394" y="4879"/>
              <a:chExt cx="9" cy="12"/>
            </a:xfrm>
          </p:grpSpPr>
          <p:sp>
            <p:nvSpPr>
              <p:cNvPr id="1750" name="Freeform 1749"/>
              <p:cNvSpPr>
                <a:spLocks/>
              </p:cNvSpPr>
              <p:nvPr/>
            </p:nvSpPr>
            <p:spPr bwMode="auto">
              <a:xfrm>
                <a:off x="5394" y="4879"/>
                <a:ext cx="9" cy="12"/>
              </a:xfrm>
              <a:custGeom>
                <a:avLst/>
                <a:gdLst>
                  <a:gd name="T0" fmla="+- 0 5401 5394"/>
                  <a:gd name="T1" fmla="*/ T0 w 9"/>
                  <a:gd name="T2" fmla="+- 0 4879 4879"/>
                  <a:gd name="T3" fmla="*/ 4879 h 12"/>
                  <a:gd name="T4" fmla="+- 0 5399 5394"/>
                  <a:gd name="T5" fmla="*/ T4 w 9"/>
                  <a:gd name="T6" fmla="+- 0 4879 4879"/>
                  <a:gd name="T7" fmla="*/ 4879 h 12"/>
                  <a:gd name="T8" fmla="+- 0 5396 5394"/>
                  <a:gd name="T9" fmla="*/ T8 w 9"/>
                  <a:gd name="T10" fmla="+- 0 4880 4879"/>
                  <a:gd name="T11" fmla="*/ 4880 h 12"/>
                  <a:gd name="T12" fmla="+- 0 5394 5394"/>
                  <a:gd name="T13" fmla="*/ T12 w 9"/>
                  <a:gd name="T14" fmla="+- 0 4883 4879"/>
                  <a:gd name="T15" fmla="*/ 4883 h 12"/>
                  <a:gd name="T16" fmla="+- 0 5394 5394"/>
                  <a:gd name="T17" fmla="*/ T16 w 9"/>
                  <a:gd name="T18" fmla="+- 0 4884 4879"/>
                  <a:gd name="T19" fmla="*/ 4884 h 12"/>
                  <a:gd name="T20" fmla="+- 0 5403 5394"/>
                  <a:gd name="T21" fmla="*/ T20 w 9"/>
                  <a:gd name="T22" fmla="+- 0 4884 4879"/>
                  <a:gd name="T23" fmla="*/ 4884 h 12"/>
                  <a:gd name="T24" fmla="+- 0 5403 5394"/>
                  <a:gd name="T25" fmla="*/ T24 w 9"/>
                  <a:gd name="T26" fmla="+- 0 4883 4879"/>
                  <a:gd name="T27" fmla="*/ 4883 h 12"/>
                  <a:gd name="T28" fmla="+- 0 5403 5394"/>
                  <a:gd name="T29" fmla="*/ T28 w 9"/>
                  <a:gd name="T30" fmla="+- 0 4881 4879"/>
                  <a:gd name="T31" fmla="*/ 4881 h 12"/>
                  <a:gd name="T32" fmla="+- 0 5401 5394"/>
                  <a:gd name="T33" fmla="*/ T32 w 9"/>
                  <a:gd name="T34" fmla="+- 0 4879 4879"/>
                  <a:gd name="T35" fmla="*/ 4879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2">
                    <a:moveTo>
                      <a:pt x="7" y="0"/>
                    </a:moveTo>
                    <a:lnTo>
                      <a:pt x="5" y="0"/>
                    </a:lnTo>
                    <a:lnTo>
                      <a:pt x="2" y="1"/>
                    </a:lnTo>
                    <a:lnTo>
                      <a:pt x="0" y="4"/>
                    </a:lnTo>
                    <a:lnTo>
                      <a:pt x="0" y="5"/>
                    </a:lnTo>
                    <a:lnTo>
                      <a:pt x="9" y="5"/>
                    </a:lnTo>
                    <a:lnTo>
                      <a:pt x="9" y="4"/>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9" name="Group 1068"/>
            <p:cNvGrpSpPr>
              <a:grpSpLocks/>
            </p:cNvGrpSpPr>
            <p:nvPr/>
          </p:nvGrpSpPr>
          <p:grpSpPr bwMode="auto">
            <a:xfrm>
              <a:off x="7987" y="4616"/>
              <a:ext cx="121" cy="292"/>
              <a:chOff x="5368" y="4616"/>
              <a:chExt cx="83" cy="292"/>
            </a:xfrm>
          </p:grpSpPr>
          <p:sp>
            <p:nvSpPr>
              <p:cNvPr id="1742" name="Freeform 1741"/>
              <p:cNvSpPr>
                <a:spLocks/>
              </p:cNvSpPr>
              <p:nvPr/>
            </p:nvSpPr>
            <p:spPr bwMode="auto">
              <a:xfrm>
                <a:off x="5383" y="4882"/>
                <a:ext cx="9" cy="11"/>
              </a:xfrm>
              <a:custGeom>
                <a:avLst/>
                <a:gdLst>
                  <a:gd name="T0" fmla="+- 0 5391 5383"/>
                  <a:gd name="T1" fmla="*/ T0 w 9"/>
                  <a:gd name="T2" fmla="+- 0 4882 4882"/>
                  <a:gd name="T3" fmla="*/ 4882 h 11"/>
                  <a:gd name="T4" fmla="+- 0 5388 5383"/>
                  <a:gd name="T5" fmla="*/ T4 w 9"/>
                  <a:gd name="T6" fmla="+- 0 4883 4882"/>
                  <a:gd name="T7" fmla="*/ 4883 h 11"/>
                  <a:gd name="T8" fmla="+- 0 5385 5383"/>
                  <a:gd name="T9" fmla="*/ T8 w 9"/>
                  <a:gd name="T10" fmla="+- 0 4883 4882"/>
                  <a:gd name="T11" fmla="*/ 4883 h 11"/>
                  <a:gd name="T12" fmla="+- 0 5385 5383"/>
                  <a:gd name="T13" fmla="*/ T12 w 9"/>
                  <a:gd name="T14" fmla="+- 0 4884 4882"/>
                  <a:gd name="T15" fmla="*/ 4884 h 11"/>
                  <a:gd name="T16" fmla="+- 0 5392 5383"/>
                  <a:gd name="T17" fmla="*/ T16 w 9"/>
                  <a:gd name="T18" fmla="+- 0 4884 4882"/>
                  <a:gd name="T19" fmla="*/ 4884 h 11"/>
                  <a:gd name="T20" fmla="+- 0 5391 5383"/>
                  <a:gd name="T21" fmla="*/ T20 w 9"/>
                  <a:gd name="T22" fmla="+- 0 4882 4882"/>
                  <a:gd name="T23" fmla="*/ 4882 h 11"/>
                </a:gdLst>
                <a:ahLst/>
                <a:cxnLst>
                  <a:cxn ang="0">
                    <a:pos x="T1" y="T3"/>
                  </a:cxn>
                  <a:cxn ang="0">
                    <a:pos x="T5" y="T7"/>
                  </a:cxn>
                  <a:cxn ang="0">
                    <a:pos x="T9" y="T11"/>
                  </a:cxn>
                  <a:cxn ang="0">
                    <a:pos x="T13" y="T15"/>
                  </a:cxn>
                  <a:cxn ang="0">
                    <a:pos x="T17" y="T19"/>
                  </a:cxn>
                  <a:cxn ang="0">
                    <a:pos x="T21" y="T23"/>
                  </a:cxn>
                </a:cxnLst>
                <a:rect l="0" t="0" r="r" b="b"/>
                <a:pathLst>
                  <a:path w="9" h="11">
                    <a:moveTo>
                      <a:pt x="8" y="0"/>
                    </a:moveTo>
                    <a:lnTo>
                      <a:pt x="5" y="1"/>
                    </a:lnTo>
                    <a:lnTo>
                      <a:pt x="2" y="1"/>
                    </a:lnTo>
                    <a:lnTo>
                      <a:pt x="2" y="2"/>
                    </a:lnTo>
                    <a:lnTo>
                      <a:pt x="9"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43" name="Picture 1742"/>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12" y="486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 name="Picture 174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401" y="486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 name="Picture 1744"/>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390" y="4868"/>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6" name="Picture 1745"/>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5379" y="487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7" name="Picture 1746"/>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368" y="487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8" name="Picture 1747"/>
              <p:cNvPicPr>
                <a:picLocks noChangeAspect="1" noChangeArrowheads="1"/>
              </p:cNvPicPr>
              <p:nvPr/>
            </p:nvPicPr>
            <p:blipFill>
              <a:blip r:embed="rId65" cstate="print">
                <a:extLst>
                  <a:ext uri="{28A0092B-C50C-407E-A947-70E740481C1C}">
                    <a14:useLocalDpi xmlns:a14="http://schemas.microsoft.com/office/drawing/2010/main" val="0"/>
                  </a:ext>
                </a:extLst>
              </a:blip>
              <a:srcRect/>
              <a:stretch>
                <a:fillRect/>
              </a:stretch>
            </p:blipFill>
            <p:spPr bwMode="auto">
              <a:xfrm>
                <a:off x="5431" y="4616"/>
                <a:ext cx="2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9" name="Picture 1748"/>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5430" y="4799"/>
                <a:ext cx="1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0" name="Group 1069"/>
            <p:cNvGrpSpPr>
              <a:grpSpLocks/>
            </p:cNvGrpSpPr>
            <p:nvPr/>
          </p:nvGrpSpPr>
          <p:grpSpPr bwMode="auto">
            <a:xfrm>
              <a:off x="8310" y="4282"/>
              <a:ext cx="4190" cy="1240"/>
              <a:chOff x="5635" y="4282"/>
              <a:chExt cx="2841" cy="1240"/>
            </a:xfrm>
          </p:grpSpPr>
          <p:sp>
            <p:nvSpPr>
              <p:cNvPr id="1737" name="Freeform 1736"/>
              <p:cNvSpPr>
                <a:spLocks/>
              </p:cNvSpPr>
              <p:nvPr/>
            </p:nvSpPr>
            <p:spPr bwMode="auto">
              <a:xfrm>
                <a:off x="5635" y="4282"/>
                <a:ext cx="1308" cy="344"/>
              </a:xfrm>
              <a:custGeom>
                <a:avLst/>
                <a:gdLst>
                  <a:gd name="T0" fmla="+- 0 6289 5635"/>
                  <a:gd name="T1" fmla="*/ T0 w 1308"/>
                  <a:gd name="T2" fmla="+- 0 4282 4282"/>
                  <a:gd name="T3" fmla="*/ 4282 h 344"/>
                  <a:gd name="T4" fmla="+- 0 6183 5635"/>
                  <a:gd name="T5" fmla="*/ T4 w 1308"/>
                  <a:gd name="T6" fmla="+- 0 4285 4282"/>
                  <a:gd name="T7" fmla="*/ 4285 h 344"/>
                  <a:gd name="T8" fmla="+- 0 6082 5635"/>
                  <a:gd name="T9" fmla="*/ T8 w 1308"/>
                  <a:gd name="T10" fmla="+- 0 4291 4282"/>
                  <a:gd name="T11" fmla="*/ 4291 h 344"/>
                  <a:gd name="T12" fmla="+- 0 5989 5635"/>
                  <a:gd name="T13" fmla="*/ T12 w 1308"/>
                  <a:gd name="T14" fmla="+- 0 4301 4282"/>
                  <a:gd name="T15" fmla="*/ 4301 h 344"/>
                  <a:gd name="T16" fmla="+- 0 5903 5635"/>
                  <a:gd name="T17" fmla="*/ T16 w 1308"/>
                  <a:gd name="T18" fmla="+- 0 4315 4282"/>
                  <a:gd name="T19" fmla="*/ 4315 h 344"/>
                  <a:gd name="T20" fmla="+- 0 5827 5635"/>
                  <a:gd name="T21" fmla="*/ T20 w 1308"/>
                  <a:gd name="T22" fmla="+- 0 4333 4282"/>
                  <a:gd name="T23" fmla="*/ 4333 h 344"/>
                  <a:gd name="T24" fmla="+- 0 5762 5635"/>
                  <a:gd name="T25" fmla="*/ T24 w 1308"/>
                  <a:gd name="T26" fmla="+- 0 4353 4282"/>
                  <a:gd name="T27" fmla="*/ 4353 h 344"/>
                  <a:gd name="T28" fmla="+- 0 5687 5635"/>
                  <a:gd name="T29" fmla="*/ T28 w 1308"/>
                  <a:gd name="T30" fmla="+- 0 4387 4282"/>
                  <a:gd name="T31" fmla="*/ 4387 h 344"/>
                  <a:gd name="T32" fmla="+- 0 5638 5635"/>
                  <a:gd name="T33" fmla="*/ T32 w 1308"/>
                  <a:gd name="T34" fmla="+- 0 4440 4282"/>
                  <a:gd name="T35" fmla="*/ 4440 h 344"/>
                  <a:gd name="T36" fmla="+- 0 5635 5635"/>
                  <a:gd name="T37" fmla="*/ T36 w 1308"/>
                  <a:gd name="T38" fmla="+- 0 4454 4282"/>
                  <a:gd name="T39" fmla="*/ 4454 h 344"/>
                  <a:gd name="T40" fmla="+- 0 5638 5635"/>
                  <a:gd name="T41" fmla="*/ T40 w 1308"/>
                  <a:gd name="T42" fmla="+- 0 4468 4282"/>
                  <a:gd name="T43" fmla="*/ 4468 h 344"/>
                  <a:gd name="T44" fmla="+- 0 5687 5635"/>
                  <a:gd name="T45" fmla="*/ T44 w 1308"/>
                  <a:gd name="T46" fmla="+- 0 4521 4282"/>
                  <a:gd name="T47" fmla="*/ 4521 h 344"/>
                  <a:gd name="T48" fmla="+- 0 5762 5635"/>
                  <a:gd name="T49" fmla="*/ T48 w 1308"/>
                  <a:gd name="T50" fmla="+- 0 4555 4282"/>
                  <a:gd name="T51" fmla="*/ 4555 h 344"/>
                  <a:gd name="T52" fmla="+- 0 5827 5635"/>
                  <a:gd name="T53" fmla="*/ T52 w 1308"/>
                  <a:gd name="T54" fmla="+- 0 4575 4282"/>
                  <a:gd name="T55" fmla="*/ 4575 h 344"/>
                  <a:gd name="T56" fmla="+- 0 5903 5635"/>
                  <a:gd name="T57" fmla="*/ T56 w 1308"/>
                  <a:gd name="T58" fmla="+- 0 4593 4282"/>
                  <a:gd name="T59" fmla="*/ 4593 h 344"/>
                  <a:gd name="T60" fmla="+- 0 5989 5635"/>
                  <a:gd name="T61" fmla="*/ T60 w 1308"/>
                  <a:gd name="T62" fmla="+- 0 4607 4282"/>
                  <a:gd name="T63" fmla="*/ 4607 h 344"/>
                  <a:gd name="T64" fmla="+- 0 6082 5635"/>
                  <a:gd name="T65" fmla="*/ T64 w 1308"/>
                  <a:gd name="T66" fmla="+- 0 4617 4282"/>
                  <a:gd name="T67" fmla="*/ 4617 h 344"/>
                  <a:gd name="T68" fmla="+- 0 6183 5635"/>
                  <a:gd name="T69" fmla="*/ T68 w 1308"/>
                  <a:gd name="T70" fmla="+- 0 4624 4282"/>
                  <a:gd name="T71" fmla="*/ 4624 h 344"/>
                  <a:gd name="T72" fmla="+- 0 6289 5635"/>
                  <a:gd name="T73" fmla="*/ T72 w 1308"/>
                  <a:gd name="T74" fmla="+- 0 4626 4282"/>
                  <a:gd name="T75" fmla="*/ 4626 h 344"/>
                  <a:gd name="T76" fmla="+- 0 6343 5635"/>
                  <a:gd name="T77" fmla="*/ T76 w 1308"/>
                  <a:gd name="T78" fmla="+- 0 4625 4282"/>
                  <a:gd name="T79" fmla="*/ 4625 h 344"/>
                  <a:gd name="T80" fmla="+- 0 6446 5635"/>
                  <a:gd name="T81" fmla="*/ T80 w 1308"/>
                  <a:gd name="T82" fmla="+- 0 4621 4282"/>
                  <a:gd name="T83" fmla="*/ 4621 h 344"/>
                  <a:gd name="T84" fmla="+- 0 6544 5635"/>
                  <a:gd name="T85" fmla="*/ T84 w 1308"/>
                  <a:gd name="T86" fmla="+- 0 4612 4282"/>
                  <a:gd name="T87" fmla="*/ 4612 h 344"/>
                  <a:gd name="T88" fmla="+- 0 6633 5635"/>
                  <a:gd name="T89" fmla="*/ T88 w 1308"/>
                  <a:gd name="T90" fmla="+- 0 4600 4282"/>
                  <a:gd name="T91" fmla="*/ 4600 h 344"/>
                  <a:gd name="T92" fmla="+- 0 6715 5635"/>
                  <a:gd name="T93" fmla="*/ T92 w 1308"/>
                  <a:gd name="T94" fmla="+- 0 4584 4282"/>
                  <a:gd name="T95" fmla="*/ 4584 h 344"/>
                  <a:gd name="T96" fmla="+- 0 6785 5635"/>
                  <a:gd name="T97" fmla="*/ T96 w 1308"/>
                  <a:gd name="T98" fmla="+- 0 4566 4282"/>
                  <a:gd name="T99" fmla="*/ 4566 h 344"/>
                  <a:gd name="T100" fmla="+- 0 6845 5635"/>
                  <a:gd name="T101" fmla="*/ T100 w 1308"/>
                  <a:gd name="T102" fmla="+- 0 4544 4282"/>
                  <a:gd name="T103" fmla="*/ 4544 h 344"/>
                  <a:gd name="T104" fmla="+- 0 6910 5635"/>
                  <a:gd name="T105" fmla="*/ T104 w 1308"/>
                  <a:gd name="T106" fmla="+- 0 4508 4282"/>
                  <a:gd name="T107" fmla="*/ 4508 h 344"/>
                  <a:gd name="T108" fmla="+- 0 6943 5635"/>
                  <a:gd name="T109" fmla="*/ T108 w 1308"/>
                  <a:gd name="T110" fmla="+- 0 4454 4282"/>
                  <a:gd name="T111" fmla="*/ 4454 h 344"/>
                  <a:gd name="T112" fmla="+- 0 6941 5635"/>
                  <a:gd name="T113" fmla="*/ T112 w 1308"/>
                  <a:gd name="T114" fmla="+- 0 4440 4282"/>
                  <a:gd name="T115" fmla="*/ 4440 h 344"/>
                  <a:gd name="T116" fmla="+- 0 6891 5635"/>
                  <a:gd name="T117" fmla="*/ T116 w 1308"/>
                  <a:gd name="T118" fmla="+- 0 4387 4282"/>
                  <a:gd name="T119" fmla="*/ 4387 h 344"/>
                  <a:gd name="T120" fmla="+- 0 6817 5635"/>
                  <a:gd name="T121" fmla="*/ T120 w 1308"/>
                  <a:gd name="T122" fmla="+- 0 4353 4282"/>
                  <a:gd name="T123" fmla="*/ 4353 h 344"/>
                  <a:gd name="T124" fmla="+- 0 6751 5635"/>
                  <a:gd name="T125" fmla="*/ T124 w 1308"/>
                  <a:gd name="T126" fmla="+- 0 4333 4282"/>
                  <a:gd name="T127" fmla="*/ 4333 h 344"/>
                  <a:gd name="T128" fmla="+- 0 6675 5635"/>
                  <a:gd name="T129" fmla="*/ T128 w 1308"/>
                  <a:gd name="T130" fmla="+- 0 4315 4282"/>
                  <a:gd name="T131" fmla="*/ 4315 h 344"/>
                  <a:gd name="T132" fmla="+- 0 6590 5635"/>
                  <a:gd name="T133" fmla="*/ T132 w 1308"/>
                  <a:gd name="T134" fmla="+- 0 4301 4282"/>
                  <a:gd name="T135" fmla="*/ 4301 h 344"/>
                  <a:gd name="T136" fmla="+- 0 6496 5635"/>
                  <a:gd name="T137" fmla="*/ T136 w 1308"/>
                  <a:gd name="T138" fmla="+- 0 4291 4282"/>
                  <a:gd name="T139" fmla="*/ 4291 h 344"/>
                  <a:gd name="T140" fmla="+- 0 6395 5635"/>
                  <a:gd name="T141" fmla="*/ T140 w 1308"/>
                  <a:gd name="T142" fmla="+- 0 4285 4282"/>
                  <a:gd name="T143" fmla="*/ 4285 h 344"/>
                  <a:gd name="T144" fmla="+- 0 6289 5635"/>
                  <a:gd name="T145" fmla="*/ T144 w 1308"/>
                  <a:gd name="T146" fmla="+- 0 4282 4282"/>
                  <a:gd name="T147" fmla="*/ 4282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308" h="344">
                    <a:moveTo>
                      <a:pt x="654" y="0"/>
                    </a:moveTo>
                    <a:lnTo>
                      <a:pt x="548" y="3"/>
                    </a:lnTo>
                    <a:lnTo>
                      <a:pt x="447" y="9"/>
                    </a:lnTo>
                    <a:lnTo>
                      <a:pt x="354" y="19"/>
                    </a:lnTo>
                    <a:lnTo>
                      <a:pt x="268" y="33"/>
                    </a:lnTo>
                    <a:lnTo>
                      <a:pt x="192" y="51"/>
                    </a:lnTo>
                    <a:lnTo>
                      <a:pt x="127" y="71"/>
                    </a:lnTo>
                    <a:lnTo>
                      <a:pt x="52" y="105"/>
                    </a:lnTo>
                    <a:lnTo>
                      <a:pt x="3" y="158"/>
                    </a:lnTo>
                    <a:lnTo>
                      <a:pt x="0" y="172"/>
                    </a:lnTo>
                    <a:lnTo>
                      <a:pt x="3" y="186"/>
                    </a:lnTo>
                    <a:lnTo>
                      <a:pt x="52" y="239"/>
                    </a:lnTo>
                    <a:lnTo>
                      <a:pt x="127" y="273"/>
                    </a:lnTo>
                    <a:lnTo>
                      <a:pt x="192" y="293"/>
                    </a:lnTo>
                    <a:lnTo>
                      <a:pt x="268" y="311"/>
                    </a:lnTo>
                    <a:lnTo>
                      <a:pt x="354" y="325"/>
                    </a:lnTo>
                    <a:lnTo>
                      <a:pt x="447" y="335"/>
                    </a:lnTo>
                    <a:lnTo>
                      <a:pt x="548" y="342"/>
                    </a:lnTo>
                    <a:lnTo>
                      <a:pt x="654" y="344"/>
                    </a:lnTo>
                    <a:lnTo>
                      <a:pt x="708" y="343"/>
                    </a:lnTo>
                    <a:lnTo>
                      <a:pt x="811" y="339"/>
                    </a:lnTo>
                    <a:lnTo>
                      <a:pt x="909" y="330"/>
                    </a:lnTo>
                    <a:lnTo>
                      <a:pt x="998" y="318"/>
                    </a:lnTo>
                    <a:lnTo>
                      <a:pt x="1080" y="302"/>
                    </a:lnTo>
                    <a:lnTo>
                      <a:pt x="1150" y="284"/>
                    </a:lnTo>
                    <a:lnTo>
                      <a:pt x="1210" y="262"/>
                    </a:lnTo>
                    <a:lnTo>
                      <a:pt x="1275" y="226"/>
                    </a:lnTo>
                    <a:lnTo>
                      <a:pt x="1308" y="172"/>
                    </a:lnTo>
                    <a:lnTo>
                      <a:pt x="1306" y="158"/>
                    </a:lnTo>
                    <a:lnTo>
                      <a:pt x="1256" y="105"/>
                    </a:lnTo>
                    <a:lnTo>
                      <a:pt x="1182" y="71"/>
                    </a:lnTo>
                    <a:lnTo>
                      <a:pt x="1116" y="51"/>
                    </a:lnTo>
                    <a:lnTo>
                      <a:pt x="1040" y="33"/>
                    </a:lnTo>
                    <a:lnTo>
                      <a:pt x="955" y="19"/>
                    </a:lnTo>
                    <a:lnTo>
                      <a:pt x="861" y="9"/>
                    </a:lnTo>
                    <a:lnTo>
                      <a:pt x="760" y="3"/>
                    </a:lnTo>
                    <a:lnTo>
                      <a:pt x="654"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38" name="Picture 1737"/>
              <p:cNvPicPr>
                <a:picLocks noChangeAspect="1" noChangeArrowheads="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6939" y="4402"/>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9" name="Picture 1738"/>
              <p:cNvPicPr>
                <a:picLocks noChangeAspect="1" noChangeArrowheads="1"/>
              </p:cNvPicPr>
              <p:nvPr/>
            </p:nvPicPr>
            <p:blipFill>
              <a:blip r:embed="rId68" cstate="email">
                <a:extLst>
                  <a:ext uri="{28A0092B-C50C-407E-A947-70E740481C1C}">
                    <a14:useLocalDpi xmlns:a14="http://schemas.microsoft.com/office/drawing/2010/main" val="0"/>
                  </a:ext>
                </a:extLst>
              </a:blip>
              <a:srcRect/>
              <a:stretch>
                <a:fillRect/>
              </a:stretch>
            </p:blipFill>
            <p:spPr bwMode="auto">
              <a:xfrm>
                <a:off x="6939" y="4402"/>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 name="Picture 1739"/>
              <p:cNvPicPr>
                <a:picLocks noChangeAspect="1" noChangeArrowheads="1"/>
              </p:cNvPicPr>
              <p:nvPr/>
            </p:nvPicPr>
            <p:blipFill>
              <a:blip r:embed="rId69" cstate="email">
                <a:extLst>
                  <a:ext uri="{28A0092B-C50C-407E-A947-70E740481C1C}">
                    <a14:useLocalDpi xmlns:a14="http://schemas.microsoft.com/office/drawing/2010/main" val="0"/>
                  </a:ext>
                </a:extLst>
              </a:blip>
              <a:srcRect/>
              <a:stretch>
                <a:fillRect/>
              </a:stretch>
            </p:blipFill>
            <p:spPr bwMode="auto">
              <a:xfrm>
                <a:off x="7909" y="4657"/>
                <a:ext cx="8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 name="Picture 1740"/>
              <p:cNvPicPr>
                <a:picLocks noChangeAspect="1" noChangeArrowheads="1"/>
              </p:cNvPicPr>
              <p:nvPr/>
            </p:nvPicPr>
            <p:blipFill>
              <a:blip r:embed="rId70" cstate="email">
                <a:extLst>
                  <a:ext uri="{28A0092B-C50C-407E-A947-70E740481C1C}">
                    <a14:useLocalDpi xmlns:a14="http://schemas.microsoft.com/office/drawing/2010/main" val="0"/>
                  </a:ext>
                </a:extLst>
              </a:blip>
              <a:srcRect/>
              <a:stretch>
                <a:fillRect/>
              </a:stretch>
            </p:blipFill>
            <p:spPr bwMode="auto">
              <a:xfrm>
                <a:off x="8067" y="4805"/>
                <a:ext cx="409"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1" name="Group 1070"/>
            <p:cNvGrpSpPr>
              <a:grpSpLocks/>
            </p:cNvGrpSpPr>
            <p:nvPr/>
          </p:nvGrpSpPr>
          <p:grpSpPr bwMode="auto">
            <a:xfrm>
              <a:off x="10047" y="4436"/>
              <a:ext cx="6550" cy="1102"/>
              <a:chOff x="6814" y="4436"/>
              <a:chExt cx="4447" cy="1102"/>
            </a:xfrm>
          </p:grpSpPr>
          <p:sp>
            <p:nvSpPr>
              <p:cNvPr id="1734" name="Freeform 1733"/>
              <p:cNvSpPr>
                <a:spLocks/>
              </p:cNvSpPr>
              <p:nvPr/>
            </p:nvSpPr>
            <p:spPr bwMode="auto">
              <a:xfrm>
                <a:off x="6814" y="4436"/>
                <a:ext cx="129" cy="95"/>
              </a:xfrm>
              <a:custGeom>
                <a:avLst/>
                <a:gdLst>
                  <a:gd name="T0" fmla="+- 0 6939 6814"/>
                  <a:gd name="T1" fmla="*/ T0 w 129"/>
                  <a:gd name="T2" fmla="+- 0 4436 4436"/>
                  <a:gd name="T3" fmla="*/ 4436 h 95"/>
                  <a:gd name="T4" fmla="+- 0 6878 6814"/>
                  <a:gd name="T5" fmla="*/ T4 w 129"/>
                  <a:gd name="T6" fmla="+- 0 4464 4436"/>
                  <a:gd name="T7" fmla="*/ 4464 h 95"/>
                  <a:gd name="T8" fmla="+- 0 6819 6814"/>
                  <a:gd name="T9" fmla="*/ T8 w 129"/>
                  <a:gd name="T10" fmla="+- 0 4508 4436"/>
                  <a:gd name="T11" fmla="*/ 4508 h 95"/>
                  <a:gd name="T12" fmla="+- 0 6815 6814"/>
                  <a:gd name="T13" fmla="*/ T12 w 129"/>
                  <a:gd name="T14" fmla="+- 0 4528 4436"/>
                  <a:gd name="T15" fmla="*/ 4528 h 95"/>
                  <a:gd name="T16" fmla="+- 0 6814 6814"/>
                  <a:gd name="T17" fmla="*/ T16 w 129"/>
                  <a:gd name="T18" fmla="+- 0 4531 4436"/>
                  <a:gd name="T19" fmla="*/ 4531 h 95"/>
                  <a:gd name="T20" fmla="+- 0 6827 6814"/>
                  <a:gd name="T21" fmla="*/ T20 w 129"/>
                  <a:gd name="T22" fmla="+- 0 4517 4436"/>
                  <a:gd name="T23" fmla="*/ 4517 h 95"/>
                  <a:gd name="T24" fmla="+- 0 6842 6814"/>
                  <a:gd name="T25" fmla="*/ T24 w 129"/>
                  <a:gd name="T26" fmla="+- 0 4504 4436"/>
                  <a:gd name="T27" fmla="*/ 4504 h 95"/>
                  <a:gd name="T28" fmla="+- 0 6847 6814"/>
                  <a:gd name="T29" fmla="*/ T28 w 129"/>
                  <a:gd name="T30" fmla="+- 0 4500 4436"/>
                  <a:gd name="T31" fmla="*/ 4500 h 95"/>
                  <a:gd name="T32" fmla="+- 0 6848 6814"/>
                  <a:gd name="T33" fmla="*/ T32 w 129"/>
                  <a:gd name="T34" fmla="+- 0 4499 4436"/>
                  <a:gd name="T35" fmla="*/ 4499 h 95"/>
                  <a:gd name="T36" fmla="+- 0 6850 6814"/>
                  <a:gd name="T37" fmla="*/ T36 w 129"/>
                  <a:gd name="T38" fmla="+- 0 4498 4436"/>
                  <a:gd name="T39" fmla="*/ 4498 h 95"/>
                  <a:gd name="T40" fmla="+- 0 6858 6814"/>
                  <a:gd name="T41" fmla="*/ T40 w 129"/>
                  <a:gd name="T42" fmla="+- 0 4492 4436"/>
                  <a:gd name="T43" fmla="*/ 4492 h 95"/>
                  <a:gd name="T44" fmla="+- 0 6875 6814"/>
                  <a:gd name="T45" fmla="*/ T44 w 129"/>
                  <a:gd name="T46" fmla="+- 0 4481 4436"/>
                  <a:gd name="T47" fmla="*/ 4481 h 95"/>
                  <a:gd name="T48" fmla="+- 0 6886 6814"/>
                  <a:gd name="T49" fmla="*/ T48 w 129"/>
                  <a:gd name="T50" fmla="+- 0 4474 4436"/>
                  <a:gd name="T51" fmla="*/ 4474 h 95"/>
                  <a:gd name="T52" fmla="+- 0 6888 6814"/>
                  <a:gd name="T53" fmla="*/ T52 w 129"/>
                  <a:gd name="T54" fmla="+- 0 4473 4436"/>
                  <a:gd name="T55" fmla="*/ 4473 h 95"/>
                  <a:gd name="T56" fmla="+- 0 6889 6814"/>
                  <a:gd name="T57" fmla="*/ T56 w 129"/>
                  <a:gd name="T58" fmla="+- 0 4472 4436"/>
                  <a:gd name="T59" fmla="*/ 4472 h 95"/>
                  <a:gd name="T60" fmla="+- 0 6892 6814"/>
                  <a:gd name="T61" fmla="*/ T60 w 129"/>
                  <a:gd name="T62" fmla="+- 0 4471 4436"/>
                  <a:gd name="T63" fmla="*/ 4471 h 95"/>
                  <a:gd name="T64" fmla="+- 0 6910 6814"/>
                  <a:gd name="T65" fmla="*/ T64 w 129"/>
                  <a:gd name="T66" fmla="+- 0 4461 4436"/>
                  <a:gd name="T67" fmla="*/ 4461 h 95"/>
                  <a:gd name="T68" fmla="+- 0 6929 6814"/>
                  <a:gd name="T69" fmla="*/ T68 w 129"/>
                  <a:gd name="T70" fmla="+- 0 4453 4436"/>
                  <a:gd name="T71" fmla="*/ 4453 h 95"/>
                  <a:gd name="T72" fmla="+- 0 6942 6814"/>
                  <a:gd name="T73" fmla="*/ T72 w 129"/>
                  <a:gd name="T74" fmla="+- 0 4444 4436"/>
                  <a:gd name="T75" fmla="*/ 4444 h 95"/>
                  <a:gd name="T76" fmla="+- 0 6941 6814"/>
                  <a:gd name="T77" fmla="*/ T76 w 129"/>
                  <a:gd name="T78" fmla="+- 0 4440 4436"/>
                  <a:gd name="T79" fmla="*/ 4440 h 95"/>
                  <a:gd name="T80" fmla="+- 0 6939 6814"/>
                  <a:gd name="T81" fmla="*/ T80 w 129"/>
                  <a:gd name="T82" fmla="+- 0 4436 4436"/>
                  <a:gd name="T83" fmla="*/ 443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29" h="95">
                    <a:moveTo>
                      <a:pt x="125" y="0"/>
                    </a:moveTo>
                    <a:lnTo>
                      <a:pt x="64" y="28"/>
                    </a:lnTo>
                    <a:lnTo>
                      <a:pt x="5" y="72"/>
                    </a:lnTo>
                    <a:lnTo>
                      <a:pt x="1" y="92"/>
                    </a:lnTo>
                    <a:lnTo>
                      <a:pt x="0" y="95"/>
                    </a:lnTo>
                    <a:lnTo>
                      <a:pt x="13" y="81"/>
                    </a:lnTo>
                    <a:lnTo>
                      <a:pt x="28" y="68"/>
                    </a:lnTo>
                    <a:lnTo>
                      <a:pt x="33" y="64"/>
                    </a:lnTo>
                    <a:lnTo>
                      <a:pt x="34" y="63"/>
                    </a:lnTo>
                    <a:lnTo>
                      <a:pt x="36" y="62"/>
                    </a:lnTo>
                    <a:lnTo>
                      <a:pt x="44" y="56"/>
                    </a:lnTo>
                    <a:lnTo>
                      <a:pt x="61" y="45"/>
                    </a:lnTo>
                    <a:lnTo>
                      <a:pt x="72" y="38"/>
                    </a:lnTo>
                    <a:lnTo>
                      <a:pt x="74" y="37"/>
                    </a:lnTo>
                    <a:lnTo>
                      <a:pt x="75" y="36"/>
                    </a:lnTo>
                    <a:lnTo>
                      <a:pt x="78" y="35"/>
                    </a:lnTo>
                    <a:lnTo>
                      <a:pt x="96" y="25"/>
                    </a:lnTo>
                    <a:lnTo>
                      <a:pt x="115" y="17"/>
                    </a:lnTo>
                    <a:lnTo>
                      <a:pt x="128" y="8"/>
                    </a:lnTo>
                    <a:lnTo>
                      <a:pt x="127" y="4"/>
                    </a:lnTo>
                    <a:lnTo>
                      <a:pt x="125" y="0"/>
                    </a:lnTo>
                    <a:close/>
                  </a:path>
                </a:pathLst>
              </a:custGeom>
              <a:solidFill>
                <a:srgbClr val="C6DA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35" name="Picture 1734"/>
              <p:cNvPicPr>
                <a:picLocks noChangeAspect="1" noChangeArrowheads="1"/>
              </p:cNvPicPr>
              <p:nvPr/>
            </p:nvPicPr>
            <p:blipFill>
              <a:blip r:embed="rId71" cstate="email">
                <a:extLst>
                  <a:ext uri="{28A0092B-C50C-407E-A947-70E740481C1C}">
                    <a14:useLocalDpi xmlns:a14="http://schemas.microsoft.com/office/drawing/2010/main" val="0"/>
                  </a:ext>
                </a:extLst>
              </a:blip>
              <a:srcRect/>
              <a:stretch>
                <a:fillRect/>
              </a:stretch>
            </p:blipFill>
            <p:spPr bwMode="auto">
              <a:xfrm>
                <a:off x="11147" y="4873"/>
                <a:ext cx="114"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6" name="Picture 1735"/>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11014" y="4609"/>
                <a:ext cx="14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2" name="Group 1071"/>
            <p:cNvGrpSpPr>
              <a:grpSpLocks/>
            </p:cNvGrpSpPr>
            <p:nvPr/>
          </p:nvGrpSpPr>
          <p:grpSpPr bwMode="auto">
            <a:xfrm>
              <a:off x="15242" y="4310"/>
              <a:ext cx="1360" cy="1352"/>
              <a:chOff x="10338" y="4310"/>
              <a:chExt cx="923" cy="1352"/>
            </a:xfrm>
          </p:grpSpPr>
          <p:sp>
            <p:nvSpPr>
              <p:cNvPr id="1732" name="Freeform 1731"/>
              <p:cNvSpPr>
                <a:spLocks/>
              </p:cNvSpPr>
              <p:nvPr/>
            </p:nvSpPr>
            <p:spPr bwMode="auto">
              <a:xfrm>
                <a:off x="11242" y="5538"/>
                <a:ext cx="19" cy="124"/>
              </a:xfrm>
              <a:custGeom>
                <a:avLst/>
                <a:gdLst>
                  <a:gd name="T0" fmla="+- 0 11253 11242"/>
                  <a:gd name="T1" fmla="*/ T0 w 19"/>
                  <a:gd name="T2" fmla="+- 0 5538 5538"/>
                  <a:gd name="T3" fmla="*/ 5538 h 124"/>
                  <a:gd name="T4" fmla="+- 0 11251 11242"/>
                  <a:gd name="T5" fmla="*/ T4 w 19"/>
                  <a:gd name="T6" fmla="+- 0 5558 5538"/>
                  <a:gd name="T7" fmla="*/ 5558 h 124"/>
                  <a:gd name="T8" fmla="+- 0 11250 11242"/>
                  <a:gd name="T9" fmla="*/ T8 w 19"/>
                  <a:gd name="T10" fmla="+- 0 5578 5538"/>
                  <a:gd name="T11" fmla="*/ 5578 h 124"/>
                  <a:gd name="T12" fmla="+- 0 11248 11242"/>
                  <a:gd name="T13" fmla="*/ T12 w 19"/>
                  <a:gd name="T14" fmla="+- 0 5601 5538"/>
                  <a:gd name="T15" fmla="*/ 5601 h 124"/>
                  <a:gd name="T16" fmla="+- 0 11248 11242"/>
                  <a:gd name="T17" fmla="*/ T16 w 19"/>
                  <a:gd name="T18" fmla="+- 0 5604 5538"/>
                  <a:gd name="T19" fmla="*/ 5604 h 124"/>
                  <a:gd name="T20" fmla="+- 0 11246 11242"/>
                  <a:gd name="T21" fmla="*/ T20 w 19"/>
                  <a:gd name="T22" fmla="+- 0 5619 5538"/>
                  <a:gd name="T23" fmla="*/ 5619 h 124"/>
                  <a:gd name="T24" fmla="+- 0 11244 11242"/>
                  <a:gd name="T25" fmla="*/ T24 w 19"/>
                  <a:gd name="T26" fmla="+- 0 5640 5538"/>
                  <a:gd name="T27" fmla="*/ 5640 h 124"/>
                  <a:gd name="T28" fmla="+- 0 11243 11242"/>
                  <a:gd name="T29" fmla="*/ T28 w 19"/>
                  <a:gd name="T30" fmla="+- 0 5646 5538"/>
                  <a:gd name="T31" fmla="*/ 5646 h 124"/>
                  <a:gd name="T32" fmla="+- 0 11242 11242"/>
                  <a:gd name="T33" fmla="*/ T32 w 19"/>
                  <a:gd name="T34" fmla="+- 0 5661 5538"/>
                  <a:gd name="T35" fmla="*/ 5661 h 124"/>
                  <a:gd name="T36" fmla="+- 0 11245 11242"/>
                  <a:gd name="T37" fmla="*/ T36 w 19"/>
                  <a:gd name="T38" fmla="+- 0 5661 5538"/>
                  <a:gd name="T39" fmla="*/ 5661 h 124"/>
                  <a:gd name="T40" fmla="+- 0 11257 11242"/>
                  <a:gd name="T41" fmla="*/ T40 w 19"/>
                  <a:gd name="T42" fmla="+- 0 5597 5538"/>
                  <a:gd name="T43" fmla="*/ 5597 h 124"/>
                  <a:gd name="T44" fmla="+- 0 11260 11242"/>
                  <a:gd name="T45" fmla="*/ T44 w 19"/>
                  <a:gd name="T46" fmla="+- 0 5540 5538"/>
                  <a:gd name="T47" fmla="*/ 5540 h 124"/>
                  <a:gd name="T48" fmla="+- 0 11259 11242"/>
                  <a:gd name="T49" fmla="*/ T48 w 19"/>
                  <a:gd name="T50" fmla="+- 0 5538 5538"/>
                  <a:gd name="T51" fmla="*/ 5538 h 124"/>
                  <a:gd name="T52" fmla="+- 0 11256 11242"/>
                  <a:gd name="T53" fmla="*/ T52 w 19"/>
                  <a:gd name="T54" fmla="+- 0 5538 5538"/>
                  <a:gd name="T55" fmla="*/ 5538 h 124"/>
                  <a:gd name="T56" fmla="+- 0 11253 11242"/>
                  <a:gd name="T57" fmla="*/ T56 w 19"/>
                  <a:gd name="T58" fmla="+- 0 5538 5538"/>
                  <a:gd name="T59" fmla="*/ 553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9" h="124">
                    <a:moveTo>
                      <a:pt x="11" y="0"/>
                    </a:moveTo>
                    <a:lnTo>
                      <a:pt x="9" y="20"/>
                    </a:lnTo>
                    <a:lnTo>
                      <a:pt x="8" y="40"/>
                    </a:lnTo>
                    <a:lnTo>
                      <a:pt x="6" y="63"/>
                    </a:lnTo>
                    <a:lnTo>
                      <a:pt x="6" y="66"/>
                    </a:lnTo>
                    <a:lnTo>
                      <a:pt x="4" y="81"/>
                    </a:lnTo>
                    <a:lnTo>
                      <a:pt x="2" y="102"/>
                    </a:lnTo>
                    <a:lnTo>
                      <a:pt x="1" y="108"/>
                    </a:lnTo>
                    <a:lnTo>
                      <a:pt x="0" y="123"/>
                    </a:lnTo>
                    <a:lnTo>
                      <a:pt x="3" y="123"/>
                    </a:lnTo>
                    <a:lnTo>
                      <a:pt x="15" y="59"/>
                    </a:lnTo>
                    <a:lnTo>
                      <a:pt x="18" y="2"/>
                    </a:lnTo>
                    <a:lnTo>
                      <a:pt x="17" y="0"/>
                    </a:lnTo>
                    <a:lnTo>
                      <a:pt x="14" y="0"/>
                    </a:lnTo>
                    <a:lnTo>
                      <a:pt x="1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33" name="Picture 1732"/>
              <p:cNvPicPr>
                <a:picLocks noChangeAspect="1" noChangeArrowheads="1"/>
              </p:cNvPicPr>
              <p:nvPr/>
            </p:nvPicPr>
            <p:blipFill>
              <a:blip r:embed="rId73" cstate="email">
                <a:extLst>
                  <a:ext uri="{28A0092B-C50C-407E-A947-70E740481C1C}">
                    <a14:useLocalDpi xmlns:a14="http://schemas.microsoft.com/office/drawing/2010/main" val="0"/>
                  </a:ext>
                </a:extLst>
              </a:blip>
              <a:srcRect/>
              <a:stretch>
                <a:fillRect/>
              </a:stretch>
            </p:blipFill>
            <p:spPr bwMode="auto">
              <a:xfrm>
                <a:off x="10338" y="4310"/>
                <a:ext cx="6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3" name="Group 1072"/>
            <p:cNvGrpSpPr>
              <a:grpSpLocks/>
            </p:cNvGrpSpPr>
            <p:nvPr/>
          </p:nvGrpSpPr>
          <p:grpSpPr bwMode="auto">
            <a:xfrm>
              <a:off x="12238" y="5800"/>
              <a:ext cx="4313" cy="246"/>
              <a:chOff x="8348" y="5800"/>
              <a:chExt cx="2875" cy="246"/>
            </a:xfrm>
          </p:grpSpPr>
          <p:sp>
            <p:nvSpPr>
              <p:cNvPr id="1728" name="Freeform 1727"/>
              <p:cNvSpPr>
                <a:spLocks/>
              </p:cNvSpPr>
              <p:nvPr/>
            </p:nvSpPr>
            <p:spPr bwMode="auto">
              <a:xfrm>
                <a:off x="11209" y="5817"/>
                <a:ext cx="14" cy="55"/>
              </a:xfrm>
              <a:custGeom>
                <a:avLst/>
                <a:gdLst>
                  <a:gd name="T0" fmla="+- 0 11218 11209"/>
                  <a:gd name="T1" fmla="*/ T0 w 14"/>
                  <a:gd name="T2" fmla="+- 0 5817 5817"/>
                  <a:gd name="T3" fmla="*/ 5817 h 55"/>
                  <a:gd name="T4" fmla="+- 0 11214 11209"/>
                  <a:gd name="T5" fmla="*/ T4 w 14"/>
                  <a:gd name="T6" fmla="+- 0 5837 5817"/>
                  <a:gd name="T7" fmla="*/ 5837 h 55"/>
                  <a:gd name="T8" fmla="+- 0 11210 11209"/>
                  <a:gd name="T9" fmla="*/ T8 w 14"/>
                  <a:gd name="T10" fmla="+- 0 5857 5817"/>
                  <a:gd name="T11" fmla="*/ 5857 h 55"/>
                  <a:gd name="T12" fmla="+- 0 11209 11209"/>
                  <a:gd name="T13" fmla="*/ T12 w 14"/>
                  <a:gd name="T14" fmla="+- 0 5871 5817"/>
                  <a:gd name="T15" fmla="*/ 5871 h 55"/>
                  <a:gd name="T16" fmla="+- 0 11212 11209"/>
                  <a:gd name="T17" fmla="*/ T16 w 14"/>
                  <a:gd name="T18" fmla="+- 0 5872 5817"/>
                  <a:gd name="T19" fmla="*/ 5872 h 55"/>
                  <a:gd name="T20" fmla="+- 0 11217 11209"/>
                  <a:gd name="T21" fmla="*/ T20 w 14"/>
                  <a:gd name="T22" fmla="+- 0 5853 5817"/>
                  <a:gd name="T23" fmla="*/ 5853 h 55"/>
                  <a:gd name="T24" fmla="+- 0 11222 11209"/>
                  <a:gd name="T25" fmla="*/ T24 w 14"/>
                  <a:gd name="T26" fmla="+- 0 5834 5817"/>
                  <a:gd name="T27" fmla="*/ 5834 h 55"/>
                  <a:gd name="T28" fmla="+- 0 11222 11209"/>
                  <a:gd name="T29" fmla="*/ T28 w 14"/>
                  <a:gd name="T30" fmla="+- 0 5821 5817"/>
                  <a:gd name="T31" fmla="*/ 5821 h 55"/>
                  <a:gd name="T32" fmla="+- 0 11218 11209"/>
                  <a:gd name="T33" fmla="*/ T32 w 14"/>
                  <a:gd name="T34" fmla="+- 0 5817 5817"/>
                  <a:gd name="T35" fmla="*/ 5817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4" h="55">
                    <a:moveTo>
                      <a:pt x="9" y="0"/>
                    </a:moveTo>
                    <a:lnTo>
                      <a:pt x="5" y="20"/>
                    </a:lnTo>
                    <a:lnTo>
                      <a:pt x="1" y="40"/>
                    </a:lnTo>
                    <a:lnTo>
                      <a:pt x="0" y="54"/>
                    </a:lnTo>
                    <a:lnTo>
                      <a:pt x="3" y="55"/>
                    </a:lnTo>
                    <a:lnTo>
                      <a:pt x="8" y="36"/>
                    </a:lnTo>
                    <a:lnTo>
                      <a:pt x="13" y="17"/>
                    </a:lnTo>
                    <a:lnTo>
                      <a:pt x="13" y="4"/>
                    </a:lnTo>
                    <a:lnTo>
                      <a:pt x="9"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29" name="Picture 1728"/>
              <p:cNvPicPr>
                <a:picLocks noChangeAspect="1" noChangeArrowheads="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8736" y="5800"/>
                <a:ext cx="1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 name="Picture 1729"/>
              <p:cNvPicPr>
                <a:picLocks noChangeAspect="1" noChangeArrowheads="1"/>
              </p:cNvPicPr>
              <p:nvPr/>
            </p:nvPicPr>
            <p:blipFill>
              <a:blip r:embed="rId75" cstate="email">
                <a:extLst>
                  <a:ext uri="{28A0092B-C50C-407E-A947-70E740481C1C}">
                    <a14:useLocalDpi xmlns:a14="http://schemas.microsoft.com/office/drawing/2010/main" val="0"/>
                  </a:ext>
                </a:extLst>
              </a:blip>
              <a:srcRect/>
              <a:stretch>
                <a:fillRect/>
              </a:stretch>
            </p:blipFill>
            <p:spPr bwMode="auto">
              <a:xfrm>
                <a:off x="8348" y="5800"/>
                <a:ext cx="45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1" name="Picture 1730"/>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8866" y="6037"/>
                <a:ext cx="15"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4" name="Group 1073"/>
            <p:cNvGrpSpPr>
              <a:grpSpLocks/>
            </p:cNvGrpSpPr>
            <p:nvPr/>
          </p:nvGrpSpPr>
          <p:grpSpPr bwMode="auto">
            <a:xfrm>
              <a:off x="12389" y="5844"/>
              <a:ext cx="616" cy="124"/>
              <a:chOff x="8402" y="5844"/>
              <a:chExt cx="418" cy="124"/>
            </a:xfrm>
          </p:grpSpPr>
          <p:sp>
            <p:nvSpPr>
              <p:cNvPr id="1713" name="Freeform 1712"/>
              <p:cNvSpPr>
                <a:spLocks/>
              </p:cNvSpPr>
              <p:nvPr/>
            </p:nvSpPr>
            <p:spPr bwMode="auto">
              <a:xfrm>
                <a:off x="8402" y="5844"/>
                <a:ext cx="418" cy="124"/>
              </a:xfrm>
              <a:custGeom>
                <a:avLst/>
                <a:gdLst>
                  <a:gd name="T0" fmla="+- 0 8402 8402"/>
                  <a:gd name="T1" fmla="*/ T0 w 418"/>
                  <a:gd name="T2" fmla="+- 0 5867 5844"/>
                  <a:gd name="T3" fmla="*/ 5867 h 124"/>
                  <a:gd name="T4" fmla="+- 0 8500 8402"/>
                  <a:gd name="T5" fmla="*/ T4 w 418"/>
                  <a:gd name="T6" fmla="+- 0 5906 5844"/>
                  <a:gd name="T7" fmla="*/ 5906 h 124"/>
                  <a:gd name="T8" fmla="+- 0 8660 8402"/>
                  <a:gd name="T9" fmla="*/ T8 w 418"/>
                  <a:gd name="T10" fmla="+- 0 5967 5844"/>
                  <a:gd name="T11" fmla="*/ 5967 h 124"/>
                  <a:gd name="T12" fmla="+- 0 8662 8402"/>
                  <a:gd name="T13" fmla="*/ T12 w 418"/>
                  <a:gd name="T14" fmla="+- 0 5966 5844"/>
                  <a:gd name="T15" fmla="*/ 5966 h 124"/>
                  <a:gd name="T16" fmla="+- 0 8672 8402"/>
                  <a:gd name="T17" fmla="*/ T16 w 418"/>
                  <a:gd name="T18" fmla="+- 0 5963 5844"/>
                  <a:gd name="T19" fmla="*/ 5963 h 124"/>
                  <a:gd name="T20" fmla="+- 0 8762 8402"/>
                  <a:gd name="T21" fmla="*/ T20 w 418"/>
                  <a:gd name="T22" fmla="+- 0 5932 5844"/>
                  <a:gd name="T23" fmla="*/ 5932 h 124"/>
                  <a:gd name="T24" fmla="+- 0 8785 8402"/>
                  <a:gd name="T25" fmla="*/ T24 w 418"/>
                  <a:gd name="T26" fmla="+- 0 5923 5844"/>
                  <a:gd name="T27" fmla="*/ 5923 h 124"/>
                  <a:gd name="T28" fmla="+- 0 8805 8402"/>
                  <a:gd name="T29" fmla="*/ T28 w 418"/>
                  <a:gd name="T30" fmla="+- 0 5915 5844"/>
                  <a:gd name="T31" fmla="*/ 5915 h 124"/>
                  <a:gd name="T32" fmla="+- 0 8819 8402"/>
                  <a:gd name="T33" fmla="*/ T32 w 418"/>
                  <a:gd name="T34" fmla="+- 0 5909 5844"/>
                  <a:gd name="T35" fmla="*/ 5909 h 124"/>
                  <a:gd name="T36" fmla="+- 0 8815 8402"/>
                  <a:gd name="T37" fmla="*/ T36 w 418"/>
                  <a:gd name="T38" fmla="+- 0 5906 5844"/>
                  <a:gd name="T39" fmla="*/ 5906 h 124"/>
                  <a:gd name="T40" fmla="+- 0 8805 8402"/>
                  <a:gd name="T41" fmla="*/ T40 w 418"/>
                  <a:gd name="T42" fmla="+- 0 5902 5844"/>
                  <a:gd name="T43" fmla="*/ 5902 h 124"/>
                  <a:gd name="T44" fmla="+- 0 8789 8402"/>
                  <a:gd name="T45" fmla="*/ T44 w 418"/>
                  <a:gd name="T46" fmla="+- 0 5896 5844"/>
                  <a:gd name="T47" fmla="*/ 5896 h 124"/>
                  <a:gd name="T48" fmla="+- 0 8769 8402"/>
                  <a:gd name="T49" fmla="*/ T48 w 418"/>
                  <a:gd name="T50" fmla="+- 0 5890 5844"/>
                  <a:gd name="T51" fmla="*/ 5890 h 124"/>
                  <a:gd name="T52" fmla="+- 0 8691 8402"/>
                  <a:gd name="T53" fmla="*/ T52 w 418"/>
                  <a:gd name="T54" fmla="+- 0 5869 5844"/>
                  <a:gd name="T55" fmla="*/ 5869 h 124"/>
                  <a:gd name="T56" fmla="+- 0 8417 8402"/>
                  <a:gd name="T57" fmla="*/ T56 w 418"/>
                  <a:gd name="T58" fmla="+- 0 5869 5844"/>
                  <a:gd name="T59" fmla="*/ 5869 h 124"/>
                  <a:gd name="T60" fmla="+- 0 8407 8402"/>
                  <a:gd name="T61" fmla="*/ T60 w 418"/>
                  <a:gd name="T62" fmla="+- 0 5868 5844"/>
                  <a:gd name="T63" fmla="*/ 5868 h 124"/>
                  <a:gd name="T64" fmla="+- 0 8404 8402"/>
                  <a:gd name="T65" fmla="*/ T64 w 418"/>
                  <a:gd name="T66" fmla="+- 0 5868 5844"/>
                  <a:gd name="T67" fmla="*/ 5868 h 124"/>
                  <a:gd name="T68" fmla="+- 0 8402 8402"/>
                  <a:gd name="T69" fmla="*/ T68 w 418"/>
                  <a:gd name="T70" fmla="+- 0 5867 5844"/>
                  <a:gd name="T71" fmla="*/ 586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18" h="124">
                    <a:moveTo>
                      <a:pt x="0" y="23"/>
                    </a:moveTo>
                    <a:lnTo>
                      <a:pt x="98" y="62"/>
                    </a:lnTo>
                    <a:lnTo>
                      <a:pt x="258" y="123"/>
                    </a:lnTo>
                    <a:lnTo>
                      <a:pt x="260" y="122"/>
                    </a:lnTo>
                    <a:lnTo>
                      <a:pt x="270" y="119"/>
                    </a:lnTo>
                    <a:lnTo>
                      <a:pt x="360" y="88"/>
                    </a:lnTo>
                    <a:lnTo>
                      <a:pt x="383" y="79"/>
                    </a:lnTo>
                    <a:lnTo>
                      <a:pt x="403" y="71"/>
                    </a:lnTo>
                    <a:lnTo>
                      <a:pt x="417" y="65"/>
                    </a:lnTo>
                    <a:lnTo>
                      <a:pt x="413" y="62"/>
                    </a:lnTo>
                    <a:lnTo>
                      <a:pt x="403" y="58"/>
                    </a:lnTo>
                    <a:lnTo>
                      <a:pt x="387" y="52"/>
                    </a:lnTo>
                    <a:lnTo>
                      <a:pt x="367" y="46"/>
                    </a:lnTo>
                    <a:lnTo>
                      <a:pt x="289" y="25"/>
                    </a:lnTo>
                    <a:lnTo>
                      <a:pt x="15" y="25"/>
                    </a:lnTo>
                    <a:lnTo>
                      <a:pt x="5" y="24"/>
                    </a:lnTo>
                    <a:lnTo>
                      <a:pt x="2" y="24"/>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4" name="Freeform 1713"/>
              <p:cNvSpPr>
                <a:spLocks/>
              </p:cNvSpPr>
              <p:nvPr/>
            </p:nvSpPr>
            <p:spPr bwMode="auto">
              <a:xfrm>
                <a:off x="8402" y="5844"/>
                <a:ext cx="418" cy="124"/>
              </a:xfrm>
              <a:custGeom>
                <a:avLst/>
                <a:gdLst>
                  <a:gd name="T0" fmla="+- 0 8595 8402"/>
                  <a:gd name="T1" fmla="*/ T0 w 418"/>
                  <a:gd name="T2" fmla="+- 0 5844 5844"/>
                  <a:gd name="T3" fmla="*/ 5844 h 124"/>
                  <a:gd name="T4" fmla="+- 0 8580 8402"/>
                  <a:gd name="T5" fmla="*/ T4 w 418"/>
                  <a:gd name="T6" fmla="+- 0 5845 5844"/>
                  <a:gd name="T7" fmla="*/ 5845 h 124"/>
                  <a:gd name="T8" fmla="+- 0 8560 8402"/>
                  <a:gd name="T9" fmla="*/ T8 w 418"/>
                  <a:gd name="T10" fmla="+- 0 5847 5844"/>
                  <a:gd name="T11" fmla="*/ 5847 h 124"/>
                  <a:gd name="T12" fmla="+- 0 8537 8402"/>
                  <a:gd name="T13" fmla="*/ T12 w 418"/>
                  <a:gd name="T14" fmla="+- 0 5850 5844"/>
                  <a:gd name="T15" fmla="*/ 5850 h 124"/>
                  <a:gd name="T16" fmla="+- 0 8456 8402"/>
                  <a:gd name="T17" fmla="*/ T16 w 418"/>
                  <a:gd name="T18" fmla="+- 0 5864 5844"/>
                  <a:gd name="T19" fmla="*/ 5864 h 124"/>
                  <a:gd name="T20" fmla="+- 0 8434 8402"/>
                  <a:gd name="T21" fmla="*/ T20 w 418"/>
                  <a:gd name="T22" fmla="+- 0 5867 5844"/>
                  <a:gd name="T23" fmla="*/ 5867 h 124"/>
                  <a:gd name="T24" fmla="+- 0 8417 8402"/>
                  <a:gd name="T25" fmla="*/ T24 w 418"/>
                  <a:gd name="T26" fmla="+- 0 5869 5844"/>
                  <a:gd name="T27" fmla="*/ 5869 h 124"/>
                  <a:gd name="T28" fmla="+- 0 8691 8402"/>
                  <a:gd name="T29" fmla="*/ T28 w 418"/>
                  <a:gd name="T30" fmla="+- 0 5869 5844"/>
                  <a:gd name="T31" fmla="*/ 5869 h 124"/>
                  <a:gd name="T32" fmla="+- 0 8672 8402"/>
                  <a:gd name="T33" fmla="*/ T32 w 418"/>
                  <a:gd name="T34" fmla="+- 0 5864 5844"/>
                  <a:gd name="T35" fmla="*/ 5864 h 124"/>
                  <a:gd name="T36" fmla="+- 0 8631 8402"/>
                  <a:gd name="T37" fmla="*/ T36 w 418"/>
                  <a:gd name="T38" fmla="+- 0 5852 5844"/>
                  <a:gd name="T39" fmla="*/ 5852 h 124"/>
                  <a:gd name="T40" fmla="+- 0 8616 8402"/>
                  <a:gd name="T41" fmla="*/ T40 w 418"/>
                  <a:gd name="T42" fmla="+- 0 5847 5844"/>
                  <a:gd name="T43" fmla="*/ 5847 h 124"/>
                  <a:gd name="T44" fmla="+- 0 8606 8402"/>
                  <a:gd name="T45" fmla="*/ T44 w 418"/>
                  <a:gd name="T46" fmla="+- 0 5844 5844"/>
                  <a:gd name="T47" fmla="*/ 5844 h 124"/>
                  <a:gd name="T48" fmla="+- 0 8595 8402"/>
                  <a:gd name="T49" fmla="*/ T48 w 418"/>
                  <a:gd name="T50" fmla="+- 0 5844 5844"/>
                  <a:gd name="T51" fmla="*/ 5844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18" h="124">
                    <a:moveTo>
                      <a:pt x="193" y="0"/>
                    </a:moveTo>
                    <a:lnTo>
                      <a:pt x="178" y="1"/>
                    </a:lnTo>
                    <a:lnTo>
                      <a:pt x="158" y="3"/>
                    </a:lnTo>
                    <a:lnTo>
                      <a:pt x="135" y="6"/>
                    </a:lnTo>
                    <a:lnTo>
                      <a:pt x="54" y="20"/>
                    </a:lnTo>
                    <a:lnTo>
                      <a:pt x="32" y="23"/>
                    </a:lnTo>
                    <a:lnTo>
                      <a:pt x="15" y="25"/>
                    </a:lnTo>
                    <a:lnTo>
                      <a:pt x="289" y="25"/>
                    </a:lnTo>
                    <a:lnTo>
                      <a:pt x="270" y="20"/>
                    </a:lnTo>
                    <a:lnTo>
                      <a:pt x="229" y="8"/>
                    </a:lnTo>
                    <a:lnTo>
                      <a:pt x="214" y="3"/>
                    </a:lnTo>
                    <a:lnTo>
                      <a:pt x="204" y="0"/>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5" name="Group 1074"/>
            <p:cNvGrpSpPr>
              <a:grpSpLocks/>
            </p:cNvGrpSpPr>
            <p:nvPr/>
          </p:nvGrpSpPr>
          <p:grpSpPr bwMode="auto">
            <a:xfrm>
              <a:off x="12337" y="5449"/>
              <a:ext cx="696" cy="527"/>
              <a:chOff x="8367" y="5449"/>
              <a:chExt cx="472" cy="527"/>
            </a:xfrm>
          </p:grpSpPr>
          <p:sp>
            <p:nvSpPr>
              <p:cNvPr id="1682" name="Freeform 1681"/>
              <p:cNvSpPr>
                <a:spLocks/>
              </p:cNvSpPr>
              <p:nvPr/>
            </p:nvSpPr>
            <p:spPr bwMode="auto">
              <a:xfrm>
                <a:off x="8367" y="5449"/>
                <a:ext cx="472" cy="527"/>
              </a:xfrm>
              <a:custGeom>
                <a:avLst/>
                <a:gdLst>
                  <a:gd name="T0" fmla="+- 0 8663 8367"/>
                  <a:gd name="T1" fmla="*/ T0 w 472"/>
                  <a:gd name="T2" fmla="+- 0 5449 5449"/>
                  <a:gd name="T3" fmla="*/ 5449 h 527"/>
                  <a:gd name="T4" fmla="+- 0 8628 8367"/>
                  <a:gd name="T5" fmla="*/ T4 w 472"/>
                  <a:gd name="T6" fmla="+- 0 5460 5449"/>
                  <a:gd name="T7" fmla="*/ 5460 h 527"/>
                  <a:gd name="T8" fmla="+- 0 8556 8367"/>
                  <a:gd name="T9" fmla="*/ T8 w 472"/>
                  <a:gd name="T10" fmla="+- 0 5489 5449"/>
                  <a:gd name="T11" fmla="*/ 5489 h 527"/>
                  <a:gd name="T12" fmla="+- 0 8383 8367"/>
                  <a:gd name="T13" fmla="*/ T12 w 472"/>
                  <a:gd name="T14" fmla="+- 0 5556 5449"/>
                  <a:gd name="T15" fmla="*/ 5556 h 527"/>
                  <a:gd name="T16" fmla="+- 0 8381 8367"/>
                  <a:gd name="T17" fmla="*/ T16 w 472"/>
                  <a:gd name="T18" fmla="+- 0 5557 5449"/>
                  <a:gd name="T19" fmla="*/ 5557 h 527"/>
                  <a:gd name="T20" fmla="+- 0 8372 8367"/>
                  <a:gd name="T21" fmla="*/ T20 w 472"/>
                  <a:gd name="T22" fmla="+- 0 5569 5449"/>
                  <a:gd name="T23" fmla="*/ 5569 h 527"/>
                  <a:gd name="T24" fmla="+- 0 8367 8367"/>
                  <a:gd name="T25" fmla="*/ T24 w 472"/>
                  <a:gd name="T26" fmla="+- 0 5660 5449"/>
                  <a:gd name="T27" fmla="*/ 5660 h 527"/>
                  <a:gd name="T28" fmla="+- 0 8367 8367"/>
                  <a:gd name="T29" fmla="*/ T28 w 472"/>
                  <a:gd name="T30" fmla="+- 0 5744 5449"/>
                  <a:gd name="T31" fmla="*/ 5744 h 527"/>
                  <a:gd name="T32" fmla="+- 0 8503 8367"/>
                  <a:gd name="T33" fmla="*/ T32 w 472"/>
                  <a:gd name="T34" fmla="+- 0 5920 5449"/>
                  <a:gd name="T35" fmla="*/ 5920 h 527"/>
                  <a:gd name="T36" fmla="+- 0 8652 8367"/>
                  <a:gd name="T37" fmla="*/ T36 w 472"/>
                  <a:gd name="T38" fmla="+- 0 5974 5449"/>
                  <a:gd name="T39" fmla="*/ 5974 h 527"/>
                  <a:gd name="T40" fmla="+- 0 8660 8367"/>
                  <a:gd name="T41" fmla="*/ T40 w 472"/>
                  <a:gd name="T42" fmla="+- 0 5975 5449"/>
                  <a:gd name="T43" fmla="*/ 5975 h 527"/>
                  <a:gd name="T44" fmla="+- 0 8664 8367"/>
                  <a:gd name="T45" fmla="*/ T44 w 472"/>
                  <a:gd name="T46" fmla="+- 0 5976 5449"/>
                  <a:gd name="T47" fmla="*/ 5976 h 527"/>
                  <a:gd name="T48" fmla="+- 0 8676 8367"/>
                  <a:gd name="T49" fmla="*/ T48 w 472"/>
                  <a:gd name="T50" fmla="+- 0 5974 5449"/>
                  <a:gd name="T51" fmla="*/ 5974 h 527"/>
                  <a:gd name="T52" fmla="+- 0 8664 8367"/>
                  <a:gd name="T53" fmla="*/ T52 w 472"/>
                  <a:gd name="T54" fmla="+- 0 5971 5449"/>
                  <a:gd name="T55" fmla="*/ 5971 h 527"/>
                  <a:gd name="T56" fmla="+- 0 8653 8367"/>
                  <a:gd name="T57" fmla="*/ T56 w 472"/>
                  <a:gd name="T58" fmla="+- 0 5970 5449"/>
                  <a:gd name="T59" fmla="*/ 5970 h 527"/>
                  <a:gd name="T60" fmla="+- 0 8529 8367"/>
                  <a:gd name="T61" fmla="*/ T60 w 472"/>
                  <a:gd name="T62" fmla="+- 0 5920 5449"/>
                  <a:gd name="T63" fmla="*/ 5920 h 527"/>
                  <a:gd name="T64" fmla="+- 0 8387 8367"/>
                  <a:gd name="T65" fmla="*/ T64 w 472"/>
                  <a:gd name="T66" fmla="+- 0 5875 5449"/>
                  <a:gd name="T67" fmla="*/ 5875 h 527"/>
                  <a:gd name="T68" fmla="+- 0 8389 8367"/>
                  <a:gd name="T69" fmla="*/ T68 w 472"/>
                  <a:gd name="T70" fmla="+- 0 5871 5449"/>
                  <a:gd name="T71" fmla="*/ 5871 h 527"/>
                  <a:gd name="T72" fmla="+- 0 8377 8367"/>
                  <a:gd name="T73" fmla="*/ T72 w 472"/>
                  <a:gd name="T74" fmla="+- 0 5864 5449"/>
                  <a:gd name="T75" fmla="*/ 5864 h 527"/>
                  <a:gd name="T76" fmla="+- 0 8376 8367"/>
                  <a:gd name="T77" fmla="*/ T76 w 472"/>
                  <a:gd name="T78" fmla="+- 0 5771 5449"/>
                  <a:gd name="T79" fmla="*/ 5771 h 527"/>
                  <a:gd name="T80" fmla="+- 0 8376 8367"/>
                  <a:gd name="T81" fmla="*/ T80 w 472"/>
                  <a:gd name="T82" fmla="+- 0 5674 5449"/>
                  <a:gd name="T83" fmla="*/ 5674 h 527"/>
                  <a:gd name="T84" fmla="+- 0 8381 8367"/>
                  <a:gd name="T85" fmla="*/ T84 w 472"/>
                  <a:gd name="T86" fmla="+- 0 5573 5449"/>
                  <a:gd name="T87" fmla="*/ 5573 h 527"/>
                  <a:gd name="T88" fmla="+- 0 8376 8367"/>
                  <a:gd name="T89" fmla="*/ T88 w 472"/>
                  <a:gd name="T90" fmla="+- 0 5571 5449"/>
                  <a:gd name="T91" fmla="*/ 5571 h 527"/>
                  <a:gd name="T92" fmla="+- 0 8383 8367"/>
                  <a:gd name="T93" fmla="*/ T92 w 472"/>
                  <a:gd name="T94" fmla="+- 0 5569 5449"/>
                  <a:gd name="T95" fmla="*/ 5569 h 527"/>
                  <a:gd name="T96" fmla="+- 0 8388 8367"/>
                  <a:gd name="T97" fmla="*/ T96 w 472"/>
                  <a:gd name="T98" fmla="+- 0 5563 5449"/>
                  <a:gd name="T99" fmla="*/ 5563 h 527"/>
                  <a:gd name="T100" fmla="+- 0 8397 8367"/>
                  <a:gd name="T101" fmla="*/ T100 w 472"/>
                  <a:gd name="T102" fmla="+- 0 5560 5449"/>
                  <a:gd name="T103" fmla="*/ 5560 h 527"/>
                  <a:gd name="T104" fmla="+- 0 8580 8367"/>
                  <a:gd name="T105" fmla="*/ T104 w 472"/>
                  <a:gd name="T106" fmla="+- 0 5489 5449"/>
                  <a:gd name="T107" fmla="*/ 5489 h 527"/>
                  <a:gd name="T108" fmla="+- 0 8653 8367"/>
                  <a:gd name="T109" fmla="*/ T108 w 472"/>
                  <a:gd name="T110" fmla="+- 0 5459 5449"/>
                  <a:gd name="T111" fmla="*/ 5459 h 527"/>
                  <a:gd name="T112" fmla="+- 0 8652 8367"/>
                  <a:gd name="T113" fmla="*/ T112 w 472"/>
                  <a:gd name="T114" fmla="+- 0 5455 5449"/>
                  <a:gd name="T115" fmla="*/ 5455 h 527"/>
                  <a:gd name="T116" fmla="+- 0 8664 8367"/>
                  <a:gd name="T117" fmla="*/ T116 w 472"/>
                  <a:gd name="T118" fmla="+- 0 5454 5449"/>
                  <a:gd name="T119" fmla="*/ 5454 h 527"/>
                  <a:gd name="T120" fmla="+- 0 8677 8367"/>
                  <a:gd name="T121" fmla="*/ T120 w 472"/>
                  <a:gd name="T122" fmla="+- 0 5451 5449"/>
                  <a:gd name="T123" fmla="*/ 5451 h 527"/>
                  <a:gd name="T124" fmla="+- 0 8664 8367"/>
                  <a:gd name="T125" fmla="*/ T124 w 472"/>
                  <a:gd name="T126" fmla="+- 0 5449 5449"/>
                  <a:gd name="T127" fmla="*/ 5449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72" h="527">
                    <a:moveTo>
                      <a:pt x="297" y="0"/>
                    </a:moveTo>
                    <a:lnTo>
                      <a:pt x="296" y="0"/>
                    </a:lnTo>
                    <a:lnTo>
                      <a:pt x="284" y="2"/>
                    </a:lnTo>
                    <a:lnTo>
                      <a:pt x="261" y="11"/>
                    </a:lnTo>
                    <a:lnTo>
                      <a:pt x="235" y="22"/>
                    </a:lnTo>
                    <a:lnTo>
                      <a:pt x="189" y="40"/>
                    </a:lnTo>
                    <a:lnTo>
                      <a:pt x="166" y="50"/>
                    </a:lnTo>
                    <a:lnTo>
                      <a:pt x="16" y="107"/>
                    </a:lnTo>
                    <a:lnTo>
                      <a:pt x="15" y="107"/>
                    </a:lnTo>
                    <a:lnTo>
                      <a:pt x="14" y="108"/>
                    </a:lnTo>
                    <a:lnTo>
                      <a:pt x="11" y="113"/>
                    </a:lnTo>
                    <a:lnTo>
                      <a:pt x="5" y="120"/>
                    </a:lnTo>
                    <a:lnTo>
                      <a:pt x="4" y="134"/>
                    </a:lnTo>
                    <a:lnTo>
                      <a:pt x="0" y="211"/>
                    </a:lnTo>
                    <a:lnTo>
                      <a:pt x="0" y="282"/>
                    </a:lnTo>
                    <a:lnTo>
                      <a:pt x="0" y="295"/>
                    </a:lnTo>
                    <a:lnTo>
                      <a:pt x="3" y="375"/>
                    </a:lnTo>
                    <a:lnTo>
                      <a:pt x="136" y="471"/>
                    </a:lnTo>
                    <a:lnTo>
                      <a:pt x="262" y="517"/>
                    </a:lnTo>
                    <a:lnTo>
                      <a:pt x="285" y="525"/>
                    </a:lnTo>
                    <a:lnTo>
                      <a:pt x="286" y="525"/>
                    </a:lnTo>
                    <a:lnTo>
                      <a:pt x="293" y="526"/>
                    </a:lnTo>
                    <a:lnTo>
                      <a:pt x="296" y="527"/>
                    </a:lnTo>
                    <a:lnTo>
                      <a:pt x="297" y="527"/>
                    </a:lnTo>
                    <a:lnTo>
                      <a:pt x="309" y="525"/>
                    </a:lnTo>
                    <a:lnTo>
                      <a:pt x="317" y="522"/>
                    </a:lnTo>
                    <a:lnTo>
                      <a:pt x="297" y="522"/>
                    </a:lnTo>
                    <a:lnTo>
                      <a:pt x="297" y="521"/>
                    </a:lnTo>
                    <a:lnTo>
                      <a:pt x="286" y="521"/>
                    </a:lnTo>
                    <a:lnTo>
                      <a:pt x="285" y="516"/>
                    </a:lnTo>
                    <a:lnTo>
                      <a:pt x="162" y="471"/>
                    </a:lnTo>
                    <a:lnTo>
                      <a:pt x="33" y="426"/>
                    </a:lnTo>
                    <a:lnTo>
                      <a:pt x="20" y="426"/>
                    </a:lnTo>
                    <a:lnTo>
                      <a:pt x="21" y="422"/>
                    </a:lnTo>
                    <a:lnTo>
                      <a:pt x="22" y="422"/>
                    </a:lnTo>
                    <a:lnTo>
                      <a:pt x="16" y="415"/>
                    </a:lnTo>
                    <a:lnTo>
                      <a:pt x="10" y="415"/>
                    </a:lnTo>
                    <a:lnTo>
                      <a:pt x="14" y="402"/>
                    </a:lnTo>
                    <a:lnTo>
                      <a:pt x="9" y="322"/>
                    </a:lnTo>
                    <a:lnTo>
                      <a:pt x="8" y="290"/>
                    </a:lnTo>
                    <a:lnTo>
                      <a:pt x="9" y="225"/>
                    </a:lnTo>
                    <a:lnTo>
                      <a:pt x="11" y="162"/>
                    </a:lnTo>
                    <a:lnTo>
                      <a:pt x="14" y="124"/>
                    </a:lnTo>
                    <a:lnTo>
                      <a:pt x="13" y="124"/>
                    </a:lnTo>
                    <a:lnTo>
                      <a:pt x="9" y="122"/>
                    </a:lnTo>
                    <a:lnTo>
                      <a:pt x="15" y="122"/>
                    </a:lnTo>
                    <a:lnTo>
                      <a:pt x="16" y="120"/>
                    </a:lnTo>
                    <a:lnTo>
                      <a:pt x="18" y="118"/>
                    </a:lnTo>
                    <a:lnTo>
                      <a:pt x="21" y="114"/>
                    </a:lnTo>
                    <a:lnTo>
                      <a:pt x="18" y="111"/>
                    </a:lnTo>
                    <a:lnTo>
                      <a:pt x="30" y="111"/>
                    </a:lnTo>
                    <a:lnTo>
                      <a:pt x="176" y="55"/>
                    </a:lnTo>
                    <a:lnTo>
                      <a:pt x="213" y="40"/>
                    </a:lnTo>
                    <a:lnTo>
                      <a:pt x="258" y="22"/>
                    </a:lnTo>
                    <a:lnTo>
                      <a:pt x="286" y="10"/>
                    </a:lnTo>
                    <a:lnTo>
                      <a:pt x="285" y="6"/>
                    </a:lnTo>
                    <a:lnTo>
                      <a:pt x="297" y="6"/>
                    </a:lnTo>
                    <a:lnTo>
                      <a:pt x="297" y="5"/>
                    </a:lnTo>
                    <a:lnTo>
                      <a:pt x="310" y="5"/>
                    </a:lnTo>
                    <a:lnTo>
                      <a:pt x="310" y="2"/>
                    </a:lnTo>
                    <a:lnTo>
                      <a:pt x="297"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3" name="Freeform 1682"/>
              <p:cNvSpPr>
                <a:spLocks/>
              </p:cNvSpPr>
              <p:nvPr/>
            </p:nvSpPr>
            <p:spPr bwMode="auto">
              <a:xfrm>
                <a:off x="8367" y="5449"/>
                <a:ext cx="472" cy="527"/>
              </a:xfrm>
              <a:custGeom>
                <a:avLst/>
                <a:gdLst>
                  <a:gd name="T0" fmla="+- 0 8664 8367"/>
                  <a:gd name="T1" fmla="*/ T0 w 472"/>
                  <a:gd name="T2" fmla="+- 0 5967 5449"/>
                  <a:gd name="T3" fmla="*/ 5967 h 527"/>
                  <a:gd name="T4" fmla="+- 0 8663 8367"/>
                  <a:gd name="T5" fmla="*/ T4 w 472"/>
                  <a:gd name="T6" fmla="+- 0 5967 5449"/>
                  <a:gd name="T7" fmla="*/ 5967 h 527"/>
                  <a:gd name="T8" fmla="+- 0 8664 8367"/>
                  <a:gd name="T9" fmla="*/ T8 w 472"/>
                  <a:gd name="T10" fmla="+- 0 5971 5449"/>
                  <a:gd name="T11" fmla="*/ 5971 h 527"/>
                  <a:gd name="T12" fmla="+- 0 8664 8367"/>
                  <a:gd name="T13" fmla="*/ T12 w 472"/>
                  <a:gd name="T14" fmla="+- 0 5967 5449"/>
                  <a:gd name="T15" fmla="*/ 5967 h 527"/>
                  <a:gd name="T16" fmla="+- 0 8664 8367"/>
                  <a:gd name="T17" fmla="*/ T16 w 472"/>
                  <a:gd name="T18" fmla="+- 0 5967 5449"/>
                  <a:gd name="T19" fmla="*/ 5967 h 527"/>
                </a:gdLst>
                <a:ahLst/>
                <a:cxnLst>
                  <a:cxn ang="0">
                    <a:pos x="T1" y="T3"/>
                  </a:cxn>
                  <a:cxn ang="0">
                    <a:pos x="T5" y="T7"/>
                  </a:cxn>
                  <a:cxn ang="0">
                    <a:pos x="T9" y="T11"/>
                  </a:cxn>
                  <a:cxn ang="0">
                    <a:pos x="T13" y="T15"/>
                  </a:cxn>
                  <a:cxn ang="0">
                    <a:pos x="T17" y="T19"/>
                  </a:cxn>
                </a:cxnLst>
                <a:rect l="0" t="0" r="r" b="b"/>
                <a:pathLst>
                  <a:path w="472" h="527">
                    <a:moveTo>
                      <a:pt x="297" y="518"/>
                    </a:moveTo>
                    <a:lnTo>
                      <a:pt x="296" y="518"/>
                    </a:lnTo>
                    <a:lnTo>
                      <a:pt x="297" y="522"/>
                    </a:lnTo>
                    <a:lnTo>
                      <a:pt x="297" y="51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4" name="Freeform 1683"/>
              <p:cNvSpPr>
                <a:spLocks/>
              </p:cNvSpPr>
              <p:nvPr/>
            </p:nvSpPr>
            <p:spPr bwMode="auto">
              <a:xfrm>
                <a:off x="8367" y="5449"/>
                <a:ext cx="472" cy="527"/>
              </a:xfrm>
              <a:custGeom>
                <a:avLst/>
                <a:gdLst>
                  <a:gd name="T0" fmla="+- 0 8674 8367"/>
                  <a:gd name="T1" fmla="*/ T0 w 472"/>
                  <a:gd name="T2" fmla="+- 0 5966 5449"/>
                  <a:gd name="T3" fmla="*/ 5966 h 527"/>
                  <a:gd name="T4" fmla="+- 0 8670 8367"/>
                  <a:gd name="T5" fmla="*/ T4 w 472"/>
                  <a:gd name="T6" fmla="+- 0 5966 5449"/>
                  <a:gd name="T7" fmla="*/ 5966 h 527"/>
                  <a:gd name="T8" fmla="+- 0 8668 8367"/>
                  <a:gd name="T9" fmla="*/ T8 w 472"/>
                  <a:gd name="T10" fmla="+- 0 5967 5449"/>
                  <a:gd name="T11" fmla="*/ 5967 h 527"/>
                  <a:gd name="T12" fmla="+- 0 8664 8367"/>
                  <a:gd name="T13" fmla="*/ T12 w 472"/>
                  <a:gd name="T14" fmla="+- 0 5967 5449"/>
                  <a:gd name="T15" fmla="*/ 5967 h 527"/>
                  <a:gd name="T16" fmla="+- 0 8664 8367"/>
                  <a:gd name="T17" fmla="*/ T16 w 472"/>
                  <a:gd name="T18" fmla="+- 0 5967 5449"/>
                  <a:gd name="T19" fmla="*/ 5967 h 527"/>
                  <a:gd name="T20" fmla="+- 0 8664 8367"/>
                  <a:gd name="T21" fmla="*/ T20 w 472"/>
                  <a:gd name="T22" fmla="+- 0 5971 5449"/>
                  <a:gd name="T23" fmla="*/ 5971 h 527"/>
                  <a:gd name="T24" fmla="+- 0 8684 8367"/>
                  <a:gd name="T25" fmla="*/ T24 w 472"/>
                  <a:gd name="T26" fmla="+- 0 5971 5449"/>
                  <a:gd name="T27" fmla="*/ 5971 h 527"/>
                  <a:gd name="T28" fmla="+- 0 8688 8367"/>
                  <a:gd name="T29" fmla="*/ T28 w 472"/>
                  <a:gd name="T30" fmla="+- 0 5970 5449"/>
                  <a:gd name="T31" fmla="*/ 5970 h 527"/>
                  <a:gd name="T32" fmla="+- 0 8675 8367"/>
                  <a:gd name="T33" fmla="*/ T32 w 472"/>
                  <a:gd name="T34" fmla="+- 0 5970 5449"/>
                  <a:gd name="T35" fmla="*/ 5970 h 527"/>
                  <a:gd name="T36" fmla="+- 0 8674 8367"/>
                  <a:gd name="T37" fmla="*/ T36 w 472"/>
                  <a:gd name="T38" fmla="+- 0 5966 5449"/>
                  <a:gd name="T39" fmla="*/ 5966 h 527"/>
                  <a:gd name="T40" fmla="+- 0 8674 8367"/>
                  <a:gd name="T41" fmla="*/ T40 w 472"/>
                  <a:gd name="T42" fmla="+- 0 5966 5449"/>
                  <a:gd name="T43" fmla="*/ 5966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307" y="517"/>
                    </a:moveTo>
                    <a:lnTo>
                      <a:pt x="303" y="517"/>
                    </a:lnTo>
                    <a:lnTo>
                      <a:pt x="301" y="518"/>
                    </a:lnTo>
                    <a:lnTo>
                      <a:pt x="297" y="518"/>
                    </a:lnTo>
                    <a:lnTo>
                      <a:pt x="297" y="522"/>
                    </a:lnTo>
                    <a:lnTo>
                      <a:pt x="317" y="522"/>
                    </a:lnTo>
                    <a:lnTo>
                      <a:pt x="321" y="521"/>
                    </a:lnTo>
                    <a:lnTo>
                      <a:pt x="308" y="521"/>
                    </a:lnTo>
                    <a:lnTo>
                      <a:pt x="30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5" name="Freeform 1684"/>
              <p:cNvSpPr>
                <a:spLocks/>
              </p:cNvSpPr>
              <p:nvPr/>
            </p:nvSpPr>
            <p:spPr bwMode="auto">
              <a:xfrm>
                <a:off x="8367" y="5449"/>
                <a:ext cx="472" cy="527"/>
              </a:xfrm>
              <a:custGeom>
                <a:avLst/>
                <a:gdLst>
                  <a:gd name="T0" fmla="+- 0 8654 8367"/>
                  <a:gd name="T1" fmla="*/ T0 w 472"/>
                  <a:gd name="T2" fmla="+- 0 5966 5449"/>
                  <a:gd name="T3" fmla="*/ 5966 h 527"/>
                  <a:gd name="T4" fmla="+- 0 8653 8367"/>
                  <a:gd name="T5" fmla="*/ T4 w 472"/>
                  <a:gd name="T6" fmla="+- 0 5970 5449"/>
                  <a:gd name="T7" fmla="*/ 5970 h 527"/>
                  <a:gd name="T8" fmla="+- 0 8664 8367"/>
                  <a:gd name="T9" fmla="*/ T8 w 472"/>
                  <a:gd name="T10" fmla="+- 0 5970 5449"/>
                  <a:gd name="T11" fmla="*/ 5970 h 527"/>
                  <a:gd name="T12" fmla="+- 0 8663 8367"/>
                  <a:gd name="T13" fmla="*/ T12 w 472"/>
                  <a:gd name="T14" fmla="+- 0 5967 5449"/>
                  <a:gd name="T15" fmla="*/ 5967 h 527"/>
                  <a:gd name="T16" fmla="+- 0 8664 8367"/>
                  <a:gd name="T17" fmla="*/ T16 w 472"/>
                  <a:gd name="T18" fmla="+- 0 5967 5449"/>
                  <a:gd name="T19" fmla="*/ 5967 h 527"/>
                  <a:gd name="T20" fmla="+- 0 8661 8367"/>
                  <a:gd name="T21" fmla="*/ T20 w 472"/>
                  <a:gd name="T22" fmla="+- 0 5967 5449"/>
                  <a:gd name="T23" fmla="*/ 5967 h 527"/>
                  <a:gd name="T24" fmla="+- 0 8658 8367"/>
                  <a:gd name="T25" fmla="*/ T24 w 472"/>
                  <a:gd name="T26" fmla="+- 0 5966 5449"/>
                  <a:gd name="T27" fmla="*/ 5966 h 527"/>
                  <a:gd name="T28" fmla="+- 0 8654 8367"/>
                  <a:gd name="T29" fmla="*/ T28 w 472"/>
                  <a:gd name="T30" fmla="+- 0 5966 5449"/>
                  <a:gd name="T31" fmla="*/ 5966 h 52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2" h="527">
                    <a:moveTo>
                      <a:pt x="287" y="517"/>
                    </a:moveTo>
                    <a:lnTo>
                      <a:pt x="286" y="521"/>
                    </a:lnTo>
                    <a:lnTo>
                      <a:pt x="297" y="521"/>
                    </a:lnTo>
                    <a:lnTo>
                      <a:pt x="296" y="518"/>
                    </a:lnTo>
                    <a:lnTo>
                      <a:pt x="297" y="518"/>
                    </a:lnTo>
                    <a:lnTo>
                      <a:pt x="294" y="518"/>
                    </a:lnTo>
                    <a:lnTo>
                      <a:pt x="291" y="517"/>
                    </a:lnTo>
                    <a:lnTo>
                      <a:pt x="28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6" name="Freeform 1685"/>
              <p:cNvSpPr>
                <a:spLocks/>
              </p:cNvSpPr>
              <p:nvPr/>
            </p:nvSpPr>
            <p:spPr bwMode="auto">
              <a:xfrm>
                <a:off x="8367" y="5449"/>
                <a:ext cx="472" cy="527"/>
              </a:xfrm>
              <a:custGeom>
                <a:avLst/>
                <a:gdLst>
                  <a:gd name="T0" fmla="+- 0 8674 8367"/>
                  <a:gd name="T1" fmla="*/ T0 w 472"/>
                  <a:gd name="T2" fmla="+- 0 5966 5449"/>
                  <a:gd name="T3" fmla="*/ 5966 h 527"/>
                  <a:gd name="T4" fmla="+- 0 8674 8367"/>
                  <a:gd name="T5" fmla="*/ T4 w 472"/>
                  <a:gd name="T6" fmla="+- 0 5966 5449"/>
                  <a:gd name="T7" fmla="*/ 5966 h 527"/>
                  <a:gd name="T8" fmla="+- 0 8674 8367"/>
                  <a:gd name="T9" fmla="*/ T8 w 472"/>
                  <a:gd name="T10" fmla="+- 0 5966 5449"/>
                  <a:gd name="T11" fmla="*/ 5966 h 527"/>
                  <a:gd name="T12" fmla="+- 0 8675 8367"/>
                  <a:gd name="T13" fmla="*/ T12 w 472"/>
                  <a:gd name="T14" fmla="+- 0 5970 5449"/>
                  <a:gd name="T15" fmla="*/ 5970 h 527"/>
                  <a:gd name="T16" fmla="+- 0 8674 8367"/>
                  <a:gd name="T17" fmla="*/ T16 w 472"/>
                  <a:gd name="T18" fmla="+- 0 5966 5449"/>
                  <a:gd name="T19" fmla="*/ 5966 h 527"/>
                </a:gdLst>
                <a:ahLst/>
                <a:cxnLst>
                  <a:cxn ang="0">
                    <a:pos x="T1" y="T3"/>
                  </a:cxn>
                  <a:cxn ang="0">
                    <a:pos x="T5" y="T7"/>
                  </a:cxn>
                  <a:cxn ang="0">
                    <a:pos x="T9" y="T11"/>
                  </a:cxn>
                  <a:cxn ang="0">
                    <a:pos x="T13" y="T15"/>
                  </a:cxn>
                  <a:cxn ang="0">
                    <a:pos x="T17" y="T19"/>
                  </a:cxn>
                </a:cxnLst>
                <a:rect l="0" t="0" r="r" b="b"/>
                <a:pathLst>
                  <a:path w="472" h="527">
                    <a:moveTo>
                      <a:pt x="307" y="517"/>
                    </a:moveTo>
                    <a:lnTo>
                      <a:pt x="307" y="517"/>
                    </a:lnTo>
                    <a:lnTo>
                      <a:pt x="308" y="521"/>
                    </a:lnTo>
                    <a:lnTo>
                      <a:pt x="30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7" name="Freeform 1686"/>
              <p:cNvSpPr>
                <a:spLocks/>
              </p:cNvSpPr>
              <p:nvPr/>
            </p:nvSpPr>
            <p:spPr bwMode="auto">
              <a:xfrm>
                <a:off x="8367" y="5449"/>
                <a:ext cx="472" cy="527"/>
              </a:xfrm>
              <a:custGeom>
                <a:avLst/>
                <a:gdLst>
                  <a:gd name="T0" fmla="+- 0 8701 8367"/>
                  <a:gd name="T1" fmla="*/ T0 w 472"/>
                  <a:gd name="T2" fmla="+- 0 5966 5449"/>
                  <a:gd name="T3" fmla="*/ 5966 h 527"/>
                  <a:gd name="T4" fmla="+- 0 8674 8367"/>
                  <a:gd name="T5" fmla="*/ T4 w 472"/>
                  <a:gd name="T6" fmla="+- 0 5966 5449"/>
                  <a:gd name="T7" fmla="*/ 5966 h 527"/>
                  <a:gd name="T8" fmla="+- 0 8675 8367"/>
                  <a:gd name="T9" fmla="*/ T8 w 472"/>
                  <a:gd name="T10" fmla="+- 0 5970 5449"/>
                  <a:gd name="T11" fmla="*/ 5970 h 527"/>
                  <a:gd name="T12" fmla="+- 0 8688 8367"/>
                  <a:gd name="T13" fmla="*/ T12 w 472"/>
                  <a:gd name="T14" fmla="+- 0 5970 5449"/>
                  <a:gd name="T15" fmla="*/ 5970 h 527"/>
                  <a:gd name="T16" fmla="+- 0 8701 8367"/>
                  <a:gd name="T17" fmla="*/ T16 w 472"/>
                  <a:gd name="T18" fmla="+- 0 5966 5449"/>
                  <a:gd name="T19" fmla="*/ 5966 h 527"/>
                </a:gdLst>
                <a:ahLst/>
                <a:cxnLst>
                  <a:cxn ang="0">
                    <a:pos x="T1" y="T3"/>
                  </a:cxn>
                  <a:cxn ang="0">
                    <a:pos x="T5" y="T7"/>
                  </a:cxn>
                  <a:cxn ang="0">
                    <a:pos x="T9" y="T11"/>
                  </a:cxn>
                  <a:cxn ang="0">
                    <a:pos x="T13" y="T15"/>
                  </a:cxn>
                  <a:cxn ang="0">
                    <a:pos x="T17" y="T19"/>
                  </a:cxn>
                </a:cxnLst>
                <a:rect l="0" t="0" r="r" b="b"/>
                <a:pathLst>
                  <a:path w="472" h="527">
                    <a:moveTo>
                      <a:pt x="334" y="517"/>
                    </a:moveTo>
                    <a:lnTo>
                      <a:pt x="307" y="517"/>
                    </a:lnTo>
                    <a:lnTo>
                      <a:pt x="308" y="521"/>
                    </a:lnTo>
                    <a:lnTo>
                      <a:pt x="321" y="521"/>
                    </a:lnTo>
                    <a:lnTo>
                      <a:pt x="334"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8" name="Freeform 1687"/>
              <p:cNvSpPr>
                <a:spLocks/>
              </p:cNvSpPr>
              <p:nvPr/>
            </p:nvSpPr>
            <p:spPr bwMode="auto">
              <a:xfrm>
                <a:off x="8367" y="5449"/>
                <a:ext cx="472" cy="527"/>
              </a:xfrm>
              <a:custGeom>
                <a:avLst/>
                <a:gdLst>
                  <a:gd name="T0" fmla="+- 0 8806 8367"/>
                  <a:gd name="T1" fmla="*/ T0 w 472"/>
                  <a:gd name="T2" fmla="+- 0 5920 5449"/>
                  <a:gd name="T3" fmla="*/ 5920 h 527"/>
                  <a:gd name="T4" fmla="+- 0 8674 8367"/>
                  <a:gd name="T5" fmla="*/ T4 w 472"/>
                  <a:gd name="T6" fmla="+- 0 5966 5449"/>
                  <a:gd name="T7" fmla="*/ 5966 h 527"/>
                  <a:gd name="T8" fmla="+- 0 8674 8367"/>
                  <a:gd name="T9" fmla="*/ T8 w 472"/>
                  <a:gd name="T10" fmla="+- 0 5966 5449"/>
                  <a:gd name="T11" fmla="*/ 5966 h 527"/>
                  <a:gd name="T12" fmla="+- 0 8701 8367"/>
                  <a:gd name="T13" fmla="*/ T12 w 472"/>
                  <a:gd name="T14" fmla="+- 0 5966 5449"/>
                  <a:gd name="T15" fmla="*/ 5966 h 527"/>
                  <a:gd name="T16" fmla="+- 0 8817 8367"/>
                  <a:gd name="T17" fmla="*/ T16 w 472"/>
                  <a:gd name="T18" fmla="+- 0 5926 5449"/>
                  <a:gd name="T19" fmla="*/ 5926 h 527"/>
                  <a:gd name="T20" fmla="+- 0 8818 8367"/>
                  <a:gd name="T21" fmla="*/ T20 w 472"/>
                  <a:gd name="T22" fmla="+- 0 5925 5449"/>
                  <a:gd name="T23" fmla="*/ 5925 h 527"/>
                  <a:gd name="T24" fmla="+- 0 8818 8367"/>
                  <a:gd name="T25" fmla="*/ T24 w 472"/>
                  <a:gd name="T26" fmla="+- 0 5925 5449"/>
                  <a:gd name="T27" fmla="*/ 5925 h 527"/>
                  <a:gd name="T28" fmla="+- 0 8822 8367"/>
                  <a:gd name="T29" fmla="*/ T28 w 472"/>
                  <a:gd name="T30" fmla="+- 0 5924 5449"/>
                  <a:gd name="T31" fmla="*/ 5924 h 527"/>
                  <a:gd name="T32" fmla="+- 0 8824 8367"/>
                  <a:gd name="T33" fmla="*/ T32 w 472"/>
                  <a:gd name="T34" fmla="+- 0 5921 5449"/>
                  <a:gd name="T35" fmla="*/ 5921 h 527"/>
                  <a:gd name="T36" fmla="+- 0 8816 8367"/>
                  <a:gd name="T37" fmla="*/ T36 w 472"/>
                  <a:gd name="T38" fmla="+- 0 5921 5449"/>
                  <a:gd name="T39" fmla="*/ 5921 h 527"/>
                  <a:gd name="T40" fmla="+- 0 8806 8367"/>
                  <a:gd name="T41" fmla="*/ T40 w 472"/>
                  <a:gd name="T42" fmla="+- 0 5920 5449"/>
                  <a:gd name="T43" fmla="*/ 5920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439" y="471"/>
                    </a:moveTo>
                    <a:lnTo>
                      <a:pt x="307" y="517"/>
                    </a:lnTo>
                    <a:lnTo>
                      <a:pt x="334" y="517"/>
                    </a:lnTo>
                    <a:lnTo>
                      <a:pt x="450" y="477"/>
                    </a:lnTo>
                    <a:lnTo>
                      <a:pt x="451" y="476"/>
                    </a:lnTo>
                    <a:lnTo>
                      <a:pt x="455" y="475"/>
                    </a:lnTo>
                    <a:lnTo>
                      <a:pt x="457" y="472"/>
                    </a:lnTo>
                    <a:lnTo>
                      <a:pt x="449" y="472"/>
                    </a:lnTo>
                    <a:lnTo>
                      <a:pt x="439" y="47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9" name="Freeform 1688"/>
              <p:cNvSpPr>
                <a:spLocks/>
              </p:cNvSpPr>
              <p:nvPr/>
            </p:nvSpPr>
            <p:spPr bwMode="auto">
              <a:xfrm>
                <a:off x="8367" y="5449"/>
                <a:ext cx="472" cy="527"/>
              </a:xfrm>
              <a:custGeom>
                <a:avLst/>
                <a:gdLst>
                  <a:gd name="T0" fmla="+- 0 8817 8367"/>
                  <a:gd name="T1" fmla="*/ T0 w 472"/>
                  <a:gd name="T2" fmla="+- 0 5915 5449"/>
                  <a:gd name="T3" fmla="*/ 5915 h 527"/>
                  <a:gd name="T4" fmla="+- 0 8814 8367"/>
                  <a:gd name="T5" fmla="*/ T4 w 472"/>
                  <a:gd name="T6" fmla="+- 0 5917 5449"/>
                  <a:gd name="T7" fmla="*/ 5917 h 527"/>
                  <a:gd name="T8" fmla="+- 0 8814 8367"/>
                  <a:gd name="T9" fmla="*/ T8 w 472"/>
                  <a:gd name="T10" fmla="+- 0 5918 5449"/>
                  <a:gd name="T11" fmla="*/ 5918 h 527"/>
                  <a:gd name="T12" fmla="+- 0 8816 8367"/>
                  <a:gd name="T13" fmla="*/ T12 w 472"/>
                  <a:gd name="T14" fmla="+- 0 5921 5449"/>
                  <a:gd name="T15" fmla="*/ 5921 h 527"/>
                  <a:gd name="T16" fmla="+- 0 8824 8367"/>
                  <a:gd name="T17" fmla="*/ T16 w 472"/>
                  <a:gd name="T18" fmla="+- 0 5921 5449"/>
                  <a:gd name="T19" fmla="*/ 5921 h 527"/>
                  <a:gd name="T20" fmla="+- 0 8825 8367"/>
                  <a:gd name="T21" fmla="*/ T20 w 472"/>
                  <a:gd name="T22" fmla="+- 0 5920 5449"/>
                  <a:gd name="T23" fmla="*/ 5920 h 527"/>
                  <a:gd name="T24" fmla="+- 0 8825 8367"/>
                  <a:gd name="T25" fmla="*/ T24 w 472"/>
                  <a:gd name="T26" fmla="+- 0 5919 5449"/>
                  <a:gd name="T27" fmla="*/ 5919 h 527"/>
                  <a:gd name="T28" fmla="+- 0 8826 8367"/>
                  <a:gd name="T29" fmla="*/ T28 w 472"/>
                  <a:gd name="T30" fmla="+- 0 5918 5449"/>
                  <a:gd name="T31" fmla="*/ 5918 h 527"/>
                  <a:gd name="T32" fmla="+- 0 8821 8367"/>
                  <a:gd name="T33" fmla="*/ T32 w 472"/>
                  <a:gd name="T34" fmla="+- 0 5918 5449"/>
                  <a:gd name="T35" fmla="*/ 5918 h 527"/>
                  <a:gd name="T36" fmla="+- 0 8817 8367"/>
                  <a:gd name="T37" fmla="*/ T36 w 472"/>
                  <a:gd name="T38" fmla="+- 0 5917 5449"/>
                  <a:gd name="T39" fmla="*/ 5917 h 527"/>
                  <a:gd name="T40" fmla="+- 0 8817 8367"/>
                  <a:gd name="T41" fmla="*/ T40 w 472"/>
                  <a:gd name="T42" fmla="+- 0 5915 5449"/>
                  <a:gd name="T43" fmla="*/ 5915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450" y="466"/>
                    </a:moveTo>
                    <a:lnTo>
                      <a:pt x="447" y="468"/>
                    </a:lnTo>
                    <a:lnTo>
                      <a:pt x="447" y="469"/>
                    </a:lnTo>
                    <a:lnTo>
                      <a:pt x="449" y="472"/>
                    </a:lnTo>
                    <a:lnTo>
                      <a:pt x="457" y="472"/>
                    </a:lnTo>
                    <a:lnTo>
                      <a:pt x="458" y="471"/>
                    </a:lnTo>
                    <a:lnTo>
                      <a:pt x="458" y="470"/>
                    </a:lnTo>
                    <a:lnTo>
                      <a:pt x="459" y="469"/>
                    </a:lnTo>
                    <a:lnTo>
                      <a:pt x="454" y="469"/>
                    </a:lnTo>
                    <a:lnTo>
                      <a:pt x="450" y="468"/>
                    </a:lnTo>
                    <a:lnTo>
                      <a:pt x="450"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0" name="Freeform 1689"/>
              <p:cNvSpPr>
                <a:spLocks/>
              </p:cNvSpPr>
              <p:nvPr/>
            </p:nvSpPr>
            <p:spPr bwMode="auto">
              <a:xfrm>
                <a:off x="8367" y="5449"/>
                <a:ext cx="472" cy="527"/>
              </a:xfrm>
              <a:custGeom>
                <a:avLst/>
                <a:gdLst>
                  <a:gd name="T0" fmla="+- 0 8818 8367"/>
                  <a:gd name="T1" fmla="*/ T0 w 472"/>
                  <a:gd name="T2" fmla="+- 0 5915 5449"/>
                  <a:gd name="T3" fmla="*/ 5915 h 527"/>
                  <a:gd name="T4" fmla="+- 0 8817 8367"/>
                  <a:gd name="T5" fmla="*/ T4 w 472"/>
                  <a:gd name="T6" fmla="+- 0 5915 5449"/>
                  <a:gd name="T7" fmla="*/ 5915 h 527"/>
                  <a:gd name="T8" fmla="+- 0 8817 8367"/>
                  <a:gd name="T9" fmla="*/ T8 w 472"/>
                  <a:gd name="T10" fmla="+- 0 5917 5449"/>
                  <a:gd name="T11" fmla="*/ 5917 h 527"/>
                  <a:gd name="T12" fmla="+- 0 8821 8367"/>
                  <a:gd name="T13" fmla="*/ T12 w 472"/>
                  <a:gd name="T14" fmla="+- 0 5918 5449"/>
                  <a:gd name="T15" fmla="*/ 5918 h 527"/>
                  <a:gd name="T16" fmla="+- 0 8818 8367"/>
                  <a:gd name="T17" fmla="*/ T16 w 472"/>
                  <a:gd name="T18" fmla="+- 0 5915 5449"/>
                  <a:gd name="T19" fmla="*/ 5915 h 527"/>
                </a:gdLst>
                <a:ahLst/>
                <a:cxnLst>
                  <a:cxn ang="0">
                    <a:pos x="T1" y="T3"/>
                  </a:cxn>
                  <a:cxn ang="0">
                    <a:pos x="T5" y="T7"/>
                  </a:cxn>
                  <a:cxn ang="0">
                    <a:pos x="T9" y="T11"/>
                  </a:cxn>
                  <a:cxn ang="0">
                    <a:pos x="T13" y="T15"/>
                  </a:cxn>
                  <a:cxn ang="0">
                    <a:pos x="T17" y="T19"/>
                  </a:cxn>
                </a:cxnLst>
                <a:rect l="0" t="0" r="r" b="b"/>
                <a:pathLst>
                  <a:path w="472" h="527">
                    <a:moveTo>
                      <a:pt x="451" y="466"/>
                    </a:moveTo>
                    <a:lnTo>
                      <a:pt x="450" y="466"/>
                    </a:lnTo>
                    <a:lnTo>
                      <a:pt x="450" y="468"/>
                    </a:lnTo>
                    <a:lnTo>
                      <a:pt x="454" y="469"/>
                    </a:lnTo>
                    <a:lnTo>
                      <a:pt x="451"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1" name="Freeform 1690"/>
              <p:cNvSpPr>
                <a:spLocks/>
              </p:cNvSpPr>
              <p:nvPr/>
            </p:nvSpPr>
            <p:spPr bwMode="auto">
              <a:xfrm>
                <a:off x="8367" y="5449"/>
                <a:ext cx="472" cy="527"/>
              </a:xfrm>
              <a:custGeom>
                <a:avLst/>
                <a:gdLst>
                  <a:gd name="T0" fmla="+- 0 8826 8367"/>
                  <a:gd name="T1" fmla="*/ T0 w 472"/>
                  <a:gd name="T2" fmla="+- 0 5915 5449"/>
                  <a:gd name="T3" fmla="*/ 5915 h 527"/>
                  <a:gd name="T4" fmla="+- 0 8818 8367"/>
                  <a:gd name="T5" fmla="*/ T4 w 472"/>
                  <a:gd name="T6" fmla="+- 0 5915 5449"/>
                  <a:gd name="T7" fmla="*/ 5915 h 527"/>
                  <a:gd name="T8" fmla="+- 0 8821 8367"/>
                  <a:gd name="T9" fmla="*/ T8 w 472"/>
                  <a:gd name="T10" fmla="+- 0 5918 5449"/>
                  <a:gd name="T11" fmla="*/ 5918 h 527"/>
                  <a:gd name="T12" fmla="+- 0 8826 8367"/>
                  <a:gd name="T13" fmla="*/ T12 w 472"/>
                  <a:gd name="T14" fmla="+- 0 5918 5449"/>
                  <a:gd name="T15" fmla="*/ 5918 h 527"/>
                  <a:gd name="T16" fmla="+- 0 8826 8367"/>
                  <a:gd name="T17" fmla="*/ T16 w 472"/>
                  <a:gd name="T18" fmla="+- 0 5915 5449"/>
                  <a:gd name="T19" fmla="*/ 5915 h 527"/>
                </a:gdLst>
                <a:ahLst/>
                <a:cxnLst>
                  <a:cxn ang="0">
                    <a:pos x="T1" y="T3"/>
                  </a:cxn>
                  <a:cxn ang="0">
                    <a:pos x="T5" y="T7"/>
                  </a:cxn>
                  <a:cxn ang="0">
                    <a:pos x="T9" y="T11"/>
                  </a:cxn>
                  <a:cxn ang="0">
                    <a:pos x="T13" y="T15"/>
                  </a:cxn>
                  <a:cxn ang="0">
                    <a:pos x="T17" y="T19"/>
                  </a:cxn>
                </a:cxnLst>
                <a:rect l="0" t="0" r="r" b="b"/>
                <a:pathLst>
                  <a:path w="472" h="527">
                    <a:moveTo>
                      <a:pt x="459" y="466"/>
                    </a:moveTo>
                    <a:lnTo>
                      <a:pt x="451" y="466"/>
                    </a:lnTo>
                    <a:lnTo>
                      <a:pt x="454" y="469"/>
                    </a:lnTo>
                    <a:lnTo>
                      <a:pt x="459" y="469"/>
                    </a:lnTo>
                    <a:lnTo>
                      <a:pt x="459"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2" name="Freeform 1691"/>
              <p:cNvSpPr>
                <a:spLocks/>
              </p:cNvSpPr>
              <p:nvPr/>
            </p:nvSpPr>
            <p:spPr bwMode="auto">
              <a:xfrm>
                <a:off x="8367" y="5449"/>
                <a:ext cx="472" cy="527"/>
              </a:xfrm>
              <a:custGeom>
                <a:avLst/>
                <a:gdLst>
                  <a:gd name="T0" fmla="+- 0 8818 8367"/>
                  <a:gd name="T1" fmla="*/ T0 w 472"/>
                  <a:gd name="T2" fmla="+- 0 5912 5449"/>
                  <a:gd name="T3" fmla="*/ 5912 h 527"/>
                  <a:gd name="T4" fmla="+- 0 8817 8367"/>
                  <a:gd name="T5" fmla="*/ T4 w 472"/>
                  <a:gd name="T6" fmla="+- 0 5915 5449"/>
                  <a:gd name="T7" fmla="*/ 5915 h 527"/>
                  <a:gd name="T8" fmla="+- 0 8818 8367"/>
                  <a:gd name="T9" fmla="*/ T8 w 472"/>
                  <a:gd name="T10" fmla="+- 0 5915 5449"/>
                  <a:gd name="T11" fmla="*/ 5915 h 527"/>
                  <a:gd name="T12" fmla="+- 0 8826 8367"/>
                  <a:gd name="T13" fmla="*/ T12 w 472"/>
                  <a:gd name="T14" fmla="+- 0 5915 5449"/>
                  <a:gd name="T15" fmla="*/ 5915 h 527"/>
                  <a:gd name="T16" fmla="+- 0 8827 8367"/>
                  <a:gd name="T17" fmla="*/ T16 w 472"/>
                  <a:gd name="T18" fmla="+- 0 5913 5449"/>
                  <a:gd name="T19" fmla="*/ 5913 h 527"/>
                  <a:gd name="T20" fmla="+- 0 8827 8367"/>
                  <a:gd name="T21" fmla="*/ T20 w 472"/>
                  <a:gd name="T22" fmla="+- 0 5912 5449"/>
                  <a:gd name="T23" fmla="*/ 5912 h 527"/>
                  <a:gd name="T24" fmla="+- 0 8823 8367"/>
                  <a:gd name="T25" fmla="*/ T24 w 472"/>
                  <a:gd name="T26" fmla="+- 0 5912 5449"/>
                  <a:gd name="T27" fmla="*/ 5912 h 527"/>
                  <a:gd name="T28" fmla="+- 0 8818 8367"/>
                  <a:gd name="T29" fmla="*/ T28 w 472"/>
                  <a:gd name="T30" fmla="+- 0 5912 5449"/>
                  <a:gd name="T31" fmla="*/ 5912 h 527"/>
                  <a:gd name="T32" fmla="+- 0 8818 8367"/>
                  <a:gd name="T33" fmla="*/ T32 w 472"/>
                  <a:gd name="T34" fmla="+- 0 5912 5449"/>
                  <a:gd name="T35" fmla="*/ 5912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72" h="527">
                    <a:moveTo>
                      <a:pt x="451" y="463"/>
                    </a:moveTo>
                    <a:lnTo>
                      <a:pt x="450" y="466"/>
                    </a:lnTo>
                    <a:lnTo>
                      <a:pt x="451" y="466"/>
                    </a:lnTo>
                    <a:lnTo>
                      <a:pt x="459" y="466"/>
                    </a:lnTo>
                    <a:lnTo>
                      <a:pt x="460" y="464"/>
                    </a:lnTo>
                    <a:lnTo>
                      <a:pt x="460" y="463"/>
                    </a:lnTo>
                    <a:lnTo>
                      <a:pt x="456" y="463"/>
                    </a:lnTo>
                    <a:lnTo>
                      <a:pt x="451" y="46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3" name="Freeform 1692"/>
              <p:cNvSpPr>
                <a:spLocks/>
              </p:cNvSpPr>
              <p:nvPr/>
            </p:nvSpPr>
            <p:spPr bwMode="auto">
              <a:xfrm>
                <a:off x="8367" y="5449"/>
                <a:ext cx="472" cy="527"/>
              </a:xfrm>
              <a:custGeom>
                <a:avLst/>
                <a:gdLst>
                  <a:gd name="T0" fmla="+- 0 8818 8367"/>
                  <a:gd name="T1" fmla="*/ T0 w 472"/>
                  <a:gd name="T2" fmla="+- 0 5911 5449"/>
                  <a:gd name="T3" fmla="*/ 5911 h 527"/>
                  <a:gd name="T4" fmla="+- 0 8818 8367"/>
                  <a:gd name="T5" fmla="*/ T4 w 472"/>
                  <a:gd name="T6" fmla="+- 0 5912 5449"/>
                  <a:gd name="T7" fmla="*/ 5912 h 527"/>
                  <a:gd name="T8" fmla="+- 0 8823 8367"/>
                  <a:gd name="T9" fmla="*/ T8 w 472"/>
                  <a:gd name="T10" fmla="+- 0 5912 5449"/>
                  <a:gd name="T11" fmla="*/ 5912 h 527"/>
                  <a:gd name="T12" fmla="+- 0 8818 8367"/>
                  <a:gd name="T13" fmla="*/ T12 w 472"/>
                  <a:gd name="T14" fmla="+- 0 5911 5449"/>
                  <a:gd name="T15" fmla="*/ 5911 h 527"/>
                </a:gdLst>
                <a:ahLst/>
                <a:cxnLst>
                  <a:cxn ang="0">
                    <a:pos x="T1" y="T3"/>
                  </a:cxn>
                  <a:cxn ang="0">
                    <a:pos x="T5" y="T7"/>
                  </a:cxn>
                  <a:cxn ang="0">
                    <a:pos x="T9" y="T11"/>
                  </a:cxn>
                  <a:cxn ang="0">
                    <a:pos x="T13" y="T15"/>
                  </a:cxn>
                </a:cxnLst>
                <a:rect l="0" t="0" r="r" b="b"/>
                <a:pathLst>
                  <a:path w="472" h="527">
                    <a:moveTo>
                      <a:pt x="451" y="462"/>
                    </a:moveTo>
                    <a:lnTo>
                      <a:pt x="451" y="463"/>
                    </a:lnTo>
                    <a:lnTo>
                      <a:pt x="456" y="463"/>
                    </a:lnTo>
                    <a:lnTo>
                      <a:pt x="45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4" name="Freeform 1693"/>
              <p:cNvSpPr>
                <a:spLocks/>
              </p:cNvSpPr>
              <p:nvPr/>
            </p:nvSpPr>
            <p:spPr bwMode="auto">
              <a:xfrm>
                <a:off x="8367" y="5449"/>
                <a:ext cx="472" cy="527"/>
              </a:xfrm>
              <a:custGeom>
                <a:avLst/>
                <a:gdLst>
                  <a:gd name="T0" fmla="+- 0 8827 8367"/>
                  <a:gd name="T1" fmla="*/ T0 w 472"/>
                  <a:gd name="T2" fmla="+- 0 5911 5449"/>
                  <a:gd name="T3" fmla="*/ 5911 h 527"/>
                  <a:gd name="T4" fmla="+- 0 8818 8367"/>
                  <a:gd name="T5" fmla="*/ T4 w 472"/>
                  <a:gd name="T6" fmla="+- 0 5911 5449"/>
                  <a:gd name="T7" fmla="*/ 5911 h 527"/>
                  <a:gd name="T8" fmla="+- 0 8823 8367"/>
                  <a:gd name="T9" fmla="*/ T8 w 472"/>
                  <a:gd name="T10" fmla="+- 0 5912 5449"/>
                  <a:gd name="T11" fmla="*/ 5912 h 527"/>
                  <a:gd name="T12" fmla="+- 0 8827 8367"/>
                  <a:gd name="T13" fmla="*/ T12 w 472"/>
                  <a:gd name="T14" fmla="+- 0 5912 5449"/>
                  <a:gd name="T15" fmla="*/ 5912 h 527"/>
                  <a:gd name="T16" fmla="+- 0 8827 8367"/>
                  <a:gd name="T17" fmla="*/ T16 w 472"/>
                  <a:gd name="T18" fmla="+- 0 5911 5449"/>
                  <a:gd name="T19" fmla="*/ 5911 h 527"/>
                </a:gdLst>
                <a:ahLst/>
                <a:cxnLst>
                  <a:cxn ang="0">
                    <a:pos x="T1" y="T3"/>
                  </a:cxn>
                  <a:cxn ang="0">
                    <a:pos x="T5" y="T7"/>
                  </a:cxn>
                  <a:cxn ang="0">
                    <a:pos x="T9" y="T11"/>
                  </a:cxn>
                  <a:cxn ang="0">
                    <a:pos x="T13" y="T15"/>
                  </a:cxn>
                  <a:cxn ang="0">
                    <a:pos x="T17" y="T19"/>
                  </a:cxn>
                </a:cxnLst>
                <a:rect l="0" t="0" r="r" b="b"/>
                <a:pathLst>
                  <a:path w="472" h="527">
                    <a:moveTo>
                      <a:pt x="460" y="462"/>
                    </a:moveTo>
                    <a:lnTo>
                      <a:pt x="451" y="462"/>
                    </a:lnTo>
                    <a:lnTo>
                      <a:pt x="456" y="463"/>
                    </a:lnTo>
                    <a:lnTo>
                      <a:pt x="460" y="463"/>
                    </a:lnTo>
                    <a:lnTo>
                      <a:pt x="460"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5" name="Freeform 1694"/>
              <p:cNvSpPr>
                <a:spLocks/>
              </p:cNvSpPr>
              <p:nvPr/>
            </p:nvSpPr>
            <p:spPr bwMode="auto">
              <a:xfrm>
                <a:off x="8367" y="5449"/>
                <a:ext cx="472" cy="527"/>
              </a:xfrm>
              <a:custGeom>
                <a:avLst/>
                <a:gdLst>
                  <a:gd name="T0" fmla="+- 0 8827 8367"/>
                  <a:gd name="T1" fmla="*/ T0 w 472"/>
                  <a:gd name="T2" fmla="+- 0 5514 5449"/>
                  <a:gd name="T3" fmla="*/ 5514 h 527"/>
                  <a:gd name="T4" fmla="+- 0 8823 8367"/>
                  <a:gd name="T5" fmla="*/ T4 w 472"/>
                  <a:gd name="T6" fmla="+- 0 5515 5449"/>
                  <a:gd name="T7" fmla="*/ 5515 h 527"/>
                  <a:gd name="T8" fmla="+- 0 8820 8367"/>
                  <a:gd name="T9" fmla="*/ T8 w 472"/>
                  <a:gd name="T10" fmla="+- 0 5531 5449"/>
                  <a:gd name="T11" fmla="*/ 5531 h 527"/>
                  <a:gd name="T12" fmla="+- 0 8822 8367"/>
                  <a:gd name="T13" fmla="*/ T12 w 472"/>
                  <a:gd name="T14" fmla="+- 0 5549 5449"/>
                  <a:gd name="T15" fmla="*/ 5549 h 527"/>
                  <a:gd name="T16" fmla="+- 0 8824 8367"/>
                  <a:gd name="T17" fmla="*/ T16 w 472"/>
                  <a:gd name="T18" fmla="+- 0 5574 5449"/>
                  <a:gd name="T19" fmla="*/ 5574 h 527"/>
                  <a:gd name="T20" fmla="+- 0 8828 8367"/>
                  <a:gd name="T21" fmla="*/ T20 w 472"/>
                  <a:gd name="T22" fmla="+- 0 5645 5449"/>
                  <a:gd name="T23" fmla="*/ 5645 h 527"/>
                  <a:gd name="T24" fmla="+- 0 8830 8367"/>
                  <a:gd name="T25" fmla="*/ T24 w 472"/>
                  <a:gd name="T26" fmla="+- 0 5739 5449"/>
                  <a:gd name="T27" fmla="*/ 5739 h 527"/>
                  <a:gd name="T28" fmla="+- 0 8829 8367"/>
                  <a:gd name="T29" fmla="*/ T28 w 472"/>
                  <a:gd name="T30" fmla="+- 0 5752 5449"/>
                  <a:gd name="T31" fmla="*/ 5752 h 527"/>
                  <a:gd name="T32" fmla="+- 0 8826 8367"/>
                  <a:gd name="T33" fmla="*/ T32 w 472"/>
                  <a:gd name="T34" fmla="+- 0 5832 5449"/>
                  <a:gd name="T35" fmla="*/ 5832 h 527"/>
                  <a:gd name="T36" fmla="+- 0 8820 8367"/>
                  <a:gd name="T37" fmla="*/ T36 w 472"/>
                  <a:gd name="T38" fmla="+- 0 5893 5449"/>
                  <a:gd name="T39" fmla="*/ 5893 h 527"/>
                  <a:gd name="T40" fmla="+- 0 8818 8367"/>
                  <a:gd name="T41" fmla="*/ T40 w 472"/>
                  <a:gd name="T42" fmla="+- 0 5912 5449"/>
                  <a:gd name="T43" fmla="*/ 5912 h 527"/>
                  <a:gd name="T44" fmla="+- 0 8818 8367"/>
                  <a:gd name="T45" fmla="*/ T44 w 472"/>
                  <a:gd name="T46" fmla="+- 0 5911 5449"/>
                  <a:gd name="T47" fmla="*/ 5911 h 527"/>
                  <a:gd name="T48" fmla="+- 0 8827 8367"/>
                  <a:gd name="T49" fmla="*/ T48 w 472"/>
                  <a:gd name="T50" fmla="+- 0 5911 5449"/>
                  <a:gd name="T51" fmla="*/ 5911 h 527"/>
                  <a:gd name="T52" fmla="+- 0 8829 8367"/>
                  <a:gd name="T53" fmla="*/ T52 w 472"/>
                  <a:gd name="T54" fmla="+- 0 5895 5449"/>
                  <a:gd name="T55" fmla="*/ 5895 h 527"/>
                  <a:gd name="T56" fmla="+- 0 8835 8367"/>
                  <a:gd name="T57" fmla="*/ T56 w 472"/>
                  <a:gd name="T58" fmla="+- 0 5820 5449"/>
                  <a:gd name="T59" fmla="*/ 5820 h 527"/>
                  <a:gd name="T60" fmla="+- 0 8838 8367"/>
                  <a:gd name="T61" fmla="*/ T60 w 472"/>
                  <a:gd name="T62" fmla="+- 0 5760 5449"/>
                  <a:gd name="T63" fmla="*/ 5760 h 527"/>
                  <a:gd name="T64" fmla="+- 0 8838 8367"/>
                  <a:gd name="T65" fmla="*/ T64 w 472"/>
                  <a:gd name="T66" fmla="+- 0 5724 5449"/>
                  <a:gd name="T67" fmla="*/ 5724 h 527"/>
                  <a:gd name="T68" fmla="+- 0 8838 8367"/>
                  <a:gd name="T69" fmla="*/ T68 w 472"/>
                  <a:gd name="T70" fmla="+- 0 5674 5449"/>
                  <a:gd name="T71" fmla="*/ 5674 h 527"/>
                  <a:gd name="T72" fmla="+- 0 8835 8367"/>
                  <a:gd name="T73" fmla="*/ T72 w 472"/>
                  <a:gd name="T74" fmla="+- 0 5594 5449"/>
                  <a:gd name="T75" fmla="*/ 5594 h 527"/>
                  <a:gd name="T76" fmla="+- 0 8829 8367"/>
                  <a:gd name="T77" fmla="*/ T76 w 472"/>
                  <a:gd name="T78" fmla="+- 0 5533 5449"/>
                  <a:gd name="T79" fmla="*/ 5533 h 527"/>
                  <a:gd name="T80" fmla="+- 0 8827 8367"/>
                  <a:gd name="T81" fmla="*/ T80 w 472"/>
                  <a:gd name="T82" fmla="+- 0 5514 5449"/>
                  <a:gd name="T83" fmla="*/ 5514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72" h="527">
                    <a:moveTo>
                      <a:pt x="460" y="65"/>
                    </a:moveTo>
                    <a:lnTo>
                      <a:pt x="456" y="66"/>
                    </a:lnTo>
                    <a:lnTo>
                      <a:pt x="453" y="82"/>
                    </a:lnTo>
                    <a:lnTo>
                      <a:pt x="455" y="100"/>
                    </a:lnTo>
                    <a:lnTo>
                      <a:pt x="457" y="125"/>
                    </a:lnTo>
                    <a:lnTo>
                      <a:pt x="461" y="196"/>
                    </a:lnTo>
                    <a:lnTo>
                      <a:pt x="463" y="290"/>
                    </a:lnTo>
                    <a:lnTo>
                      <a:pt x="462" y="303"/>
                    </a:lnTo>
                    <a:lnTo>
                      <a:pt x="459" y="383"/>
                    </a:lnTo>
                    <a:lnTo>
                      <a:pt x="453" y="444"/>
                    </a:lnTo>
                    <a:lnTo>
                      <a:pt x="451" y="463"/>
                    </a:lnTo>
                    <a:lnTo>
                      <a:pt x="451" y="462"/>
                    </a:lnTo>
                    <a:lnTo>
                      <a:pt x="460" y="462"/>
                    </a:lnTo>
                    <a:lnTo>
                      <a:pt x="462" y="446"/>
                    </a:lnTo>
                    <a:lnTo>
                      <a:pt x="468" y="371"/>
                    </a:lnTo>
                    <a:lnTo>
                      <a:pt x="471" y="311"/>
                    </a:lnTo>
                    <a:lnTo>
                      <a:pt x="471" y="275"/>
                    </a:lnTo>
                    <a:lnTo>
                      <a:pt x="471" y="225"/>
                    </a:lnTo>
                    <a:lnTo>
                      <a:pt x="468" y="145"/>
                    </a:lnTo>
                    <a:lnTo>
                      <a:pt x="462" y="84"/>
                    </a:lnTo>
                    <a:lnTo>
                      <a:pt x="460"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6" name="Freeform 1695"/>
              <p:cNvSpPr>
                <a:spLocks/>
              </p:cNvSpPr>
              <p:nvPr/>
            </p:nvSpPr>
            <p:spPr bwMode="auto">
              <a:xfrm>
                <a:off x="8367" y="5449"/>
                <a:ext cx="472" cy="527"/>
              </a:xfrm>
              <a:custGeom>
                <a:avLst/>
                <a:gdLst>
                  <a:gd name="T0" fmla="+- 0 8388 8367"/>
                  <a:gd name="T1" fmla="*/ T0 w 472"/>
                  <a:gd name="T2" fmla="+- 0 5871 5449"/>
                  <a:gd name="T3" fmla="*/ 5871 h 527"/>
                  <a:gd name="T4" fmla="+- 0 8387 8367"/>
                  <a:gd name="T5" fmla="*/ T4 w 472"/>
                  <a:gd name="T6" fmla="+- 0 5875 5449"/>
                  <a:gd name="T7" fmla="*/ 5875 h 527"/>
                  <a:gd name="T8" fmla="+- 0 8390 8367"/>
                  <a:gd name="T9" fmla="*/ T8 w 472"/>
                  <a:gd name="T10" fmla="+- 0 5872 5449"/>
                  <a:gd name="T11" fmla="*/ 5872 h 527"/>
                  <a:gd name="T12" fmla="+- 0 8389 8367"/>
                  <a:gd name="T13" fmla="*/ T12 w 472"/>
                  <a:gd name="T14" fmla="+- 0 5871 5449"/>
                  <a:gd name="T15" fmla="*/ 5871 h 527"/>
                  <a:gd name="T16" fmla="+- 0 8388 8367"/>
                  <a:gd name="T17" fmla="*/ T16 w 472"/>
                  <a:gd name="T18" fmla="+- 0 5871 5449"/>
                  <a:gd name="T19" fmla="*/ 5871 h 527"/>
                </a:gdLst>
                <a:ahLst/>
                <a:cxnLst>
                  <a:cxn ang="0">
                    <a:pos x="T1" y="T3"/>
                  </a:cxn>
                  <a:cxn ang="0">
                    <a:pos x="T5" y="T7"/>
                  </a:cxn>
                  <a:cxn ang="0">
                    <a:pos x="T9" y="T11"/>
                  </a:cxn>
                  <a:cxn ang="0">
                    <a:pos x="T13" y="T15"/>
                  </a:cxn>
                  <a:cxn ang="0">
                    <a:pos x="T17" y="T19"/>
                  </a:cxn>
                </a:cxnLst>
                <a:rect l="0" t="0" r="r" b="b"/>
                <a:pathLst>
                  <a:path w="472" h="527">
                    <a:moveTo>
                      <a:pt x="21" y="422"/>
                    </a:moveTo>
                    <a:lnTo>
                      <a:pt x="20" y="426"/>
                    </a:lnTo>
                    <a:lnTo>
                      <a:pt x="23" y="423"/>
                    </a:lnTo>
                    <a:lnTo>
                      <a:pt x="22" y="422"/>
                    </a:lnTo>
                    <a:lnTo>
                      <a:pt x="21"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7" name="Freeform 1696"/>
              <p:cNvSpPr>
                <a:spLocks/>
              </p:cNvSpPr>
              <p:nvPr/>
            </p:nvSpPr>
            <p:spPr bwMode="auto">
              <a:xfrm>
                <a:off x="8367" y="5449"/>
                <a:ext cx="472" cy="527"/>
              </a:xfrm>
              <a:custGeom>
                <a:avLst/>
                <a:gdLst>
                  <a:gd name="T0" fmla="+- 0 8389 8367"/>
                  <a:gd name="T1" fmla="*/ T0 w 472"/>
                  <a:gd name="T2" fmla="+- 0 5871 5449"/>
                  <a:gd name="T3" fmla="*/ 5871 h 527"/>
                  <a:gd name="T4" fmla="+- 0 8390 8367"/>
                  <a:gd name="T5" fmla="*/ T4 w 472"/>
                  <a:gd name="T6" fmla="+- 0 5872 5449"/>
                  <a:gd name="T7" fmla="*/ 5872 h 527"/>
                  <a:gd name="T8" fmla="+- 0 8387 8367"/>
                  <a:gd name="T9" fmla="*/ T8 w 472"/>
                  <a:gd name="T10" fmla="+- 0 5875 5449"/>
                  <a:gd name="T11" fmla="*/ 5875 h 527"/>
                  <a:gd name="T12" fmla="+- 0 8400 8367"/>
                  <a:gd name="T13" fmla="*/ T12 w 472"/>
                  <a:gd name="T14" fmla="+- 0 5875 5449"/>
                  <a:gd name="T15" fmla="*/ 5875 h 527"/>
                  <a:gd name="T16" fmla="+- 0 8389 8367"/>
                  <a:gd name="T17" fmla="*/ T16 w 472"/>
                  <a:gd name="T18" fmla="+- 0 5871 5449"/>
                  <a:gd name="T19" fmla="*/ 5871 h 527"/>
                </a:gdLst>
                <a:ahLst/>
                <a:cxnLst>
                  <a:cxn ang="0">
                    <a:pos x="T1" y="T3"/>
                  </a:cxn>
                  <a:cxn ang="0">
                    <a:pos x="T5" y="T7"/>
                  </a:cxn>
                  <a:cxn ang="0">
                    <a:pos x="T9" y="T11"/>
                  </a:cxn>
                  <a:cxn ang="0">
                    <a:pos x="T13" y="T15"/>
                  </a:cxn>
                  <a:cxn ang="0">
                    <a:pos x="T17" y="T19"/>
                  </a:cxn>
                </a:cxnLst>
                <a:rect l="0" t="0" r="r" b="b"/>
                <a:pathLst>
                  <a:path w="472" h="527">
                    <a:moveTo>
                      <a:pt x="22" y="422"/>
                    </a:moveTo>
                    <a:lnTo>
                      <a:pt x="23" y="423"/>
                    </a:lnTo>
                    <a:lnTo>
                      <a:pt x="20" y="426"/>
                    </a:lnTo>
                    <a:lnTo>
                      <a:pt x="33" y="426"/>
                    </a:lnTo>
                    <a:lnTo>
                      <a:pt x="22"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8" name="Freeform 1697"/>
              <p:cNvSpPr>
                <a:spLocks/>
              </p:cNvSpPr>
              <p:nvPr/>
            </p:nvSpPr>
            <p:spPr bwMode="auto">
              <a:xfrm>
                <a:off x="8367" y="5449"/>
                <a:ext cx="472" cy="527"/>
              </a:xfrm>
              <a:custGeom>
                <a:avLst/>
                <a:gdLst>
                  <a:gd name="T0" fmla="+- 0 8389 8367"/>
                  <a:gd name="T1" fmla="*/ T0 w 472"/>
                  <a:gd name="T2" fmla="+- 0 5871 5449"/>
                  <a:gd name="T3" fmla="*/ 5871 h 527"/>
                  <a:gd name="T4" fmla="+- 0 8388 8367"/>
                  <a:gd name="T5" fmla="*/ T4 w 472"/>
                  <a:gd name="T6" fmla="+- 0 5871 5449"/>
                  <a:gd name="T7" fmla="*/ 5871 h 527"/>
                  <a:gd name="T8" fmla="+- 0 8389 8367"/>
                  <a:gd name="T9" fmla="*/ T8 w 472"/>
                  <a:gd name="T10" fmla="+- 0 5871 5449"/>
                  <a:gd name="T11" fmla="*/ 5871 h 527"/>
                  <a:gd name="T12" fmla="+- 0 8389 8367"/>
                  <a:gd name="T13" fmla="*/ T12 w 472"/>
                  <a:gd name="T14" fmla="+- 0 5871 5449"/>
                  <a:gd name="T15" fmla="*/ 5871 h 527"/>
                </a:gdLst>
                <a:ahLst/>
                <a:cxnLst>
                  <a:cxn ang="0">
                    <a:pos x="T1" y="T3"/>
                  </a:cxn>
                  <a:cxn ang="0">
                    <a:pos x="T5" y="T7"/>
                  </a:cxn>
                  <a:cxn ang="0">
                    <a:pos x="T9" y="T11"/>
                  </a:cxn>
                  <a:cxn ang="0">
                    <a:pos x="T13" y="T15"/>
                  </a:cxn>
                </a:cxnLst>
                <a:rect l="0" t="0" r="r" b="b"/>
                <a:pathLst>
                  <a:path w="472" h="527">
                    <a:moveTo>
                      <a:pt x="22" y="422"/>
                    </a:moveTo>
                    <a:lnTo>
                      <a:pt x="21" y="422"/>
                    </a:lnTo>
                    <a:lnTo>
                      <a:pt x="22"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9" name="Freeform 1698"/>
              <p:cNvSpPr>
                <a:spLocks/>
              </p:cNvSpPr>
              <p:nvPr/>
            </p:nvSpPr>
            <p:spPr bwMode="auto">
              <a:xfrm>
                <a:off x="8367" y="5449"/>
                <a:ext cx="472" cy="527"/>
              </a:xfrm>
              <a:custGeom>
                <a:avLst/>
                <a:gdLst>
                  <a:gd name="T0" fmla="+- 0 8381 8367"/>
                  <a:gd name="T1" fmla="*/ T0 w 472"/>
                  <a:gd name="T2" fmla="+- 0 5861 5449"/>
                  <a:gd name="T3" fmla="*/ 5861 h 527"/>
                  <a:gd name="T4" fmla="+- 0 8377 8367"/>
                  <a:gd name="T5" fmla="*/ T4 w 472"/>
                  <a:gd name="T6" fmla="+- 0 5864 5449"/>
                  <a:gd name="T7" fmla="*/ 5864 h 527"/>
                  <a:gd name="T8" fmla="+- 0 8383 8367"/>
                  <a:gd name="T9" fmla="*/ T8 w 472"/>
                  <a:gd name="T10" fmla="+- 0 5864 5449"/>
                  <a:gd name="T11" fmla="*/ 5864 h 527"/>
                  <a:gd name="T12" fmla="+- 0 8381 8367"/>
                  <a:gd name="T13" fmla="*/ T12 w 472"/>
                  <a:gd name="T14" fmla="+- 0 5861 5449"/>
                  <a:gd name="T15" fmla="*/ 5861 h 527"/>
                </a:gdLst>
                <a:ahLst/>
                <a:cxnLst>
                  <a:cxn ang="0">
                    <a:pos x="T1" y="T3"/>
                  </a:cxn>
                  <a:cxn ang="0">
                    <a:pos x="T5" y="T7"/>
                  </a:cxn>
                  <a:cxn ang="0">
                    <a:pos x="T9" y="T11"/>
                  </a:cxn>
                  <a:cxn ang="0">
                    <a:pos x="T13" y="T15"/>
                  </a:cxn>
                </a:cxnLst>
                <a:rect l="0" t="0" r="r" b="b"/>
                <a:pathLst>
                  <a:path w="472" h="527">
                    <a:moveTo>
                      <a:pt x="14" y="412"/>
                    </a:moveTo>
                    <a:lnTo>
                      <a:pt x="10" y="415"/>
                    </a:lnTo>
                    <a:lnTo>
                      <a:pt x="16" y="415"/>
                    </a:lnTo>
                    <a:lnTo>
                      <a:pt x="14" y="41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0" name="Freeform 1699"/>
              <p:cNvSpPr>
                <a:spLocks/>
              </p:cNvSpPr>
              <p:nvPr/>
            </p:nvSpPr>
            <p:spPr bwMode="auto">
              <a:xfrm>
                <a:off x="8367" y="5449"/>
                <a:ext cx="472" cy="527"/>
              </a:xfrm>
              <a:custGeom>
                <a:avLst/>
                <a:gdLst>
                  <a:gd name="T0" fmla="+- 0 8376 8367"/>
                  <a:gd name="T1" fmla="*/ T0 w 472"/>
                  <a:gd name="T2" fmla="+- 0 5571 5449"/>
                  <a:gd name="T3" fmla="*/ 5571 h 527"/>
                  <a:gd name="T4" fmla="+- 0 8380 8367"/>
                  <a:gd name="T5" fmla="*/ T4 w 472"/>
                  <a:gd name="T6" fmla="+- 0 5573 5449"/>
                  <a:gd name="T7" fmla="*/ 5573 h 527"/>
                  <a:gd name="T8" fmla="+- 0 8381 8367"/>
                  <a:gd name="T9" fmla="*/ T8 w 472"/>
                  <a:gd name="T10" fmla="+- 0 5572 5449"/>
                  <a:gd name="T11" fmla="*/ 5572 h 527"/>
                  <a:gd name="T12" fmla="+- 0 8381 8367"/>
                  <a:gd name="T13" fmla="*/ T12 w 472"/>
                  <a:gd name="T14" fmla="+- 0 5571 5449"/>
                  <a:gd name="T15" fmla="*/ 5571 h 527"/>
                  <a:gd name="T16" fmla="+- 0 8376 8367"/>
                  <a:gd name="T17" fmla="*/ T16 w 472"/>
                  <a:gd name="T18" fmla="+- 0 5571 5449"/>
                  <a:gd name="T19" fmla="*/ 5571 h 527"/>
                </a:gdLst>
                <a:ahLst/>
                <a:cxnLst>
                  <a:cxn ang="0">
                    <a:pos x="T1" y="T3"/>
                  </a:cxn>
                  <a:cxn ang="0">
                    <a:pos x="T5" y="T7"/>
                  </a:cxn>
                  <a:cxn ang="0">
                    <a:pos x="T9" y="T11"/>
                  </a:cxn>
                  <a:cxn ang="0">
                    <a:pos x="T13" y="T15"/>
                  </a:cxn>
                  <a:cxn ang="0">
                    <a:pos x="T17" y="T19"/>
                  </a:cxn>
                </a:cxnLst>
                <a:rect l="0" t="0" r="r" b="b"/>
                <a:pathLst>
                  <a:path w="472" h="527">
                    <a:moveTo>
                      <a:pt x="9" y="122"/>
                    </a:moveTo>
                    <a:lnTo>
                      <a:pt x="13" y="124"/>
                    </a:lnTo>
                    <a:lnTo>
                      <a:pt x="14" y="123"/>
                    </a:lnTo>
                    <a:lnTo>
                      <a:pt x="14" y="122"/>
                    </a:lnTo>
                    <a:lnTo>
                      <a:pt x="9" y="1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1" name="Freeform 1700"/>
              <p:cNvSpPr>
                <a:spLocks/>
              </p:cNvSpPr>
              <p:nvPr/>
            </p:nvSpPr>
            <p:spPr bwMode="auto">
              <a:xfrm>
                <a:off x="8367" y="5449"/>
                <a:ext cx="472" cy="527"/>
              </a:xfrm>
              <a:custGeom>
                <a:avLst/>
                <a:gdLst>
                  <a:gd name="T0" fmla="+- 0 8381 8367"/>
                  <a:gd name="T1" fmla="*/ T0 w 472"/>
                  <a:gd name="T2" fmla="+- 0 5572 5449"/>
                  <a:gd name="T3" fmla="*/ 5572 h 527"/>
                  <a:gd name="T4" fmla="+- 0 8380 8367"/>
                  <a:gd name="T5" fmla="*/ T4 w 472"/>
                  <a:gd name="T6" fmla="+- 0 5573 5449"/>
                  <a:gd name="T7" fmla="*/ 5573 h 527"/>
                  <a:gd name="T8" fmla="+- 0 8381 8367"/>
                  <a:gd name="T9" fmla="*/ T8 w 472"/>
                  <a:gd name="T10" fmla="+- 0 5573 5449"/>
                  <a:gd name="T11" fmla="*/ 5573 h 527"/>
                  <a:gd name="T12" fmla="+- 0 8381 8367"/>
                  <a:gd name="T13" fmla="*/ T12 w 472"/>
                  <a:gd name="T14" fmla="+- 0 5572 5449"/>
                  <a:gd name="T15" fmla="*/ 5572 h 527"/>
                </a:gdLst>
                <a:ahLst/>
                <a:cxnLst>
                  <a:cxn ang="0">
                    <a:pos x="T1" y="T3"/>
                  </a:cxn>
                  <a:cxn ang="0">
                    <a:pos x="T5" y="T7"/>
                  </a:cxn>
                  <a:cxn ang="0">
                    <a:pos x="T9" y="T11"/>
                  </a:cxn>
                  <a:cxn ang="0">
                    <a:pos x="T13" y="T15"/>
                  </a:cxn>
                </a:cxnLst>
                <a:rect l="0" t="0" r="r" b="b"/>
                <a:pathLst>
                  <a:path w="472" h="527">
                    <a:moveTo>
                      <a:pt x="14" y="123"/>
                    </a:moveTo>
                    <a:lnTo>
                      <a:pt x="13" y="124"/>
                    </a:lnTo>
                    <a:lnTo>
                      <a:pt x="14" y="124"/>
                    </a:lnTo>
                    <a:lnTo>
                      <a:pt x="14" y="12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2" name="Freeform 1701"/>
              <p:cNvSpPr>
                <a:spLocks/>
              </p:cNvSpPr>
              <p:nvPr/>
            </p:nvSpPr>
            <p:spPr bwMode="auto">
              <a:xfrm>
                <a:off x="8367" y="5449"/>
                <a:ext cx="472" cy="527"/>
              </a:xfrm>
              <a:custGeom>
                <a:avLst/>
                <a:gdLst>
                  <a:gd name="T0" fmla="+- 0 8382 8367"/>
                  <a:gd name="T1" fmla="*/ T0 w 472"/>
                  <a:gd name="T2" fmla="+- 0 5571 5449"/>
                  <a:gd name="T3" fmla="*/ 5571 h 527"/>
                  <a:gd name="T4" fmla="+- 0 8376 8367"/>
                  <a:gd name="T5" fmla="*/ T4 w 472"/>
                  <a:gd name="T6" fmla="+- 0 5571 5449"/>
                  <a:gd name="T7" fmla="*/ 5571 h 527"/>
                  <a:gd name="T8" fmla="+- 0 8381 8367"/>
                  <a:gd name="T9" fmla="*/ T8 w 472"/>
                  <a:gd name="T10" fmla="+- 0 5571 5449"/>
                  <a:gd name="T11" fmla="*/ 5571 h 527"/>
                  <a:gd name="T12" fmla="+- 0 8381 8367"/>
                  <a:gd name="T13" fmla="*/ T12 w 472"/>
                  <a:gd name="T14" fmla="+- 0 5572 5449"/>
                  <a:gd name="T15" fmla="*/ 5572 h 527"/>
                  <a:gd name="T16" fmla="+- 0 8382 8367"/>
                  <a:gd name="T17" fmla="*/ T16 w 472"/>
                  <a:gd name="T18" fmla="+- 0 5571 5449"/>
                  <a:gd name="T19" fmla="*/ 5571 h 527"/>
                </a:gdLst>
                <a:ahLst/>
                <a:cxnLst>
                  <a:cxn ang="0">
                    <a:pos x="T1" y="T3"/>
                  </a:cxn>
                  <a:cxn ang="0">
                    <a:pos x="T5" y="T7"/>
                  </a:cxn>
                  <a:cxn ang="0">
                    <a:pos x="T9" y="T11"/>
                  </a:cxn>
                  <a:cxn ang="0">
                    <a:pos x="T13" y="T15"/>
                  </a:cxn>
                  <a:cxn ang="0">
                    <a:pos x="T17" y="T19"/>
                  </a:cxn>
                </a:cxnLst>
                <a:rect l="0" t="0" r="r" b="b"/>
                <a:pathLst>
                  <a:path w="472" h="527">
                    <a:moveTo>
                      <a:pt x="15" y="122"/>
                    </a:moveTo>
                    <a:lnTo>
                      <a:pt x="9" y="122"/>
                    </a:lnTo>
                    <a:lnTo>
                      <a:pt x="14" y="122"/>
                    </a:lnTo>
                    <a:lnTo>
                      <a:pt x="14" y="123"/>
                    </a:lnTo>
                    <a:lnTo>
                      <a:pt x="15" y="1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3" name="Freeform 1702"/>
              <p:cNvSpPr>
                <a:spLocks/>
              </p:cNvSpPr>
              <p:nvPr/>
            </p:nvSpPr>
            <p:spPr bwMode="auto">
              <a:xfrm>
                <a:off x="8367" y="5449"/>
                <a:ext cx="472" cy="527"/>
              </a:xfrm>
              <a:custGeom>
                <a:avLst/>
                <a:gdLst>
                  <a:gd name="T0" fmla="+- 0 8397 8367"/>
                  <a:gd name="T1" fmla="*/ T0 w 472"/>
                  <a:gd name="T2" fmla="+- 0 5560 5449"/>
                  <a:gd name="T3" fmla="*/ 5560 h 527"/>
                  <a:gd name="T4" fmla="+- 0 8385 8367"/>
                  <a:gd name="T5" fmla="*/ T4 w 472"/>
                  <a:gd name="T6" fmla="+- 0 5560 5449"/>
                  <a:gd name="T7" fmla="*/ 5560 h 527"/>
                  <a:gd name="T8" fmla="+- 0 8393 8367"/>
                  <a:gd name="T9" fmla="*/ T8 w 472"/>
                  <a:gd name="T10" fmla="+- 0 5562 5449"/>
                  <a:gd name="T11" fmla="*/ 5562 h 527"/>
                  <a:gd name="T12" fmla="+- 0 8397 8367"/>
                  <a:gd name="T13" fmla="*/ T12 w 472"/>
                  <a:gd name="T14" fmla="+- 0 5560 5449"/>
                  <a:gd name="T15" fmla="*/ 5560 h 527"/>
                </a:gdLst>
                <a:ahLst/>
                <a:cxnLst>
                  <a:cxn ang="0">
                    <a:pos x="T1" y="T3"/>
                  </a:cxn>
                  <a:cxn ang="0">
                    <a:pos x="T5" y="T7"/>
                  </a:cxn>
                  <a:cxn ang="0">
                    <a:pos x="T9" y="T11"/>
                  </a:cxn>
                  <a:cxn ang="0">
                    <a:pos x="T13" y="T15"/>
                  </a:cxn>
                </a:cxnLst>
                <a:rect l="0" t="0" r="r" b="b"/>
                <a:pathLst>
                  <a:path w="472" h="527">
                    <a:moveTo>
                      <a:pt x="30" y="111"/>
                    </a:moveTo>
                    <a:lnTo>
                      <a:pt x="18" y="111"/>
                    </a:lnTo>
                    <a:lnTo>
                      <a:pt x="26" y="113"/>
                    </a:lnTo>
                    <a:lnTo>
                      <a:pt x="30" y="1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4" name="Freeform 1703"/>
              <p:cNvSpPr>
                <a:spLocks/>
              </p:cNvSpPr>
              <p:nvPr/>
            </p:nvSpPr>
            <p:spPr bwMode="auto">
              <a:xfrm>
                <a:off x="8367" y="5449"/>
                <a:ext cx="472" cy="527"/>
              </a:xfrm>
              <a:custGeom>
                <a:avLst/>
                <a:gdLst>
                  <a:gd name="T0" fmla="+- 0 8677 8367"/>
                  <a:gd name="T1" fmla="*/ T0 w 472"/>
                  <a:gd name="T2" fmla="+- 0 5454 5449"/>
                  <a:gd name="T3" fmla="*/ 5454 h 527"/>
                  <a:gd name="T4" fmla="+- 0 8664 8367"/>
                  <a:gd name="T5" fmla="*/ T4 w 472"/>
                  <a:gd name="T6" fmla="+- 0 5454 5449"/>
                  <a:gd name="T7" fmla="*/ 5454 h 527"/>
                  <a:gd name="T8" fmla="+- 0 8664 8367"/>
                  <a:gd name="T9" fmla="*/ T8 w 472"/>
                  <a:gd name="T10" fmla="+- 0 5458 5449"/>
                  <a:gd name="T11" fmla="*/ 5458 h 527"/>
                  <a:gd name="T12" fmla="+- 0 8664 8367"/>
                  <a:gd name="T13" fmla="*/ T12 w 472"/>
                  <a:gd name="T14" fmla="+- 0 5458 5449"/>
                  <a:gd name="T15" fmla="*/ 5458 h 527"/>
                  <a:gd name="T16" fmla="+- 0 8676 8367"/>
                  <a:gd name="T17" fmla="*/ T16 w 472"/>
                  <a:gd name="T18" fmla="+- 0 5460 5449"/>
                  <a:gd name="T19" fmla="*/ 5460 h 527"/>
                  <a:gd name="T20" fmla="+- 0 8679 8367"/>
                  <a:gd name="T21" fmla="*/ T20 w 472"/>
                  <a:gd name="T22" fmla="+- 0 5460 5449"/>
                  <a:gd name="T23" fmla="*/ 5460 h 527"/>
                  <a:gd name="T24" fmla="+- 0 8685 8367"/>
                  <a:gd name="T25" fmla="*/ T24 w 472"/>
                  <a:gd name="T26" fmla="+- 0 5460 5449"/>
                  <a:gd name="T27" fmla="*/ 5460 h 527"/>
                  <a:gd name="T28" fmla="+- 0 8758 8367"/>
                  <a:gd name="T29" fmla="*/ T28 w 472"/>
                  <a:gd name="T30" fmla="+- 0 5480 5449"/>
                  <a:gd name="T31" fmla="*/ 5480 h 527"/>
                  <a:gd name="T32" fmla="+- 0 8808 8367"/>
                  <a:gd name="T33" fmla="*/ T32 w 472"/>
                  <a:gd name="T34" fmla="+- 0 5507 5449"/>
                  <a:gd name="T35" fmla="*/ 5507 h 527"/>
                  <a:gd name="T36" fmla="+- 0 8814 8367"/>
                  <a:gd name="T37" fmla="*/ T36 w 472"/>
                  <a:gd name="T38" fmla="+- 0 5512 5449"/>
                  <a:gd name="T39" fmla="*/ 5512 h 527"/>
                  <a:gd name="T40" fmla="+- 0 8820 8367"/>
                  <a:gd name="T41" fmla="*/ T40 w 472"/>
                  <a:gd name="T42" fmla="+- 0 5518 5449"/>
                  <a:gd name="T43" fmla="*/ 5518 h 527"/>
                  <a:gd name="T44" fmla="+- 0 8823 8367"/>
                  <a:gd name="T45" fmla="*/ T44 w 472"/>
                  <a:gd name="T46" fmla="+- 0 5515 5449"/>
                  <a:gd name="T47" fmla="*/ 5515 h 527"/>
                  <a:gd name="T48" fmla="+- 0 8827 8367"/>
                  <a:gd name="T49" fmla="*/ T48 w 472"/>
                  <a:gd name="T50" fmla="+- 0 5514 5449"/>
                  <a:gd name="T51" fmla="*/ 5514 h 527"/>
                  <a:gd name="T52" fmla="+- 0 8827 8367"/>
                  <a:gd name="T53" fmla="*/ T52 w 472"/>
                  <a:gd name="T54" fmla="+- 0 5513 5449"/>
                  <a:gd name="T55" fmla="*/ 5513 h 527"/>
                  <a:gd name="T56" fmla="+- 0 8826 8367"/>
                  <a:gd name="T57" fmla="*/ T56 w 472"/>
                  <a:gd name="T58" fmla="+- 0 5512 5449"/>
                  <a:gd name="T59" fmla="*/ 5512 h 527"/>
                  <a:gd name="T60" fmla="+- 0 8822 8367"/>
                  <a:gd name="T61" fmla="*/ T60 w 472"/>
                  <a:gd name="T62" fmla="+- 0 5507 5449"/>
                  <a:gd name="T63" fmla="*/ 5507 h 527"/>
                  <a:gd name="T64" fmla="+- 0 8758 8367"/>
                  <a:gd name="T65" fmla="*/ T64 w 472"/>
                  <a:gd name="T66" fmla="+- 0 5471 5449"/>
                  <a:gd name="T67" fmla="*/ 5471 h 527"/>
                  <a:gd name="T68" fmla="+- 0 8706 8367"/>
                  <a:gd name="T69" fmla="*/ T68 w 472"/>
                  <a:gd name="T70" fmla="+- 0 5455 5449"/>
                  <a:gd name="T71" fmla="*/ 5455 h 527"/>
                  <a:gd name="T72" fmla="+- 0 8677 8367"/>
                  <a:gd name="T73" fmla="*/ T72 w 472"/>
                  <a:gd name="T74" fmla="+- 0 5455 5449"/>
                  <a:gd name="T75" fmla="*/ 5455 h 527"/>
                  <a:gd name="T76" fmla="+- 0 8677 8367"/>
                  <a:gd name="T77" fmla="*/ T76 w 472"/>
                  <a:gd name="T78" fmla="+- 0 5454 5449"/>
                  <a:gd name="T79" fmla="*/ 5454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72" h="527">
                    <a:moveTo>
                      <a:pt x="310" y="5"/>
                    </a:moveTo>
                    <a:lnTo>
                      <a:pt x="297" y="5"/>
                    </a:lnTo>
                    <a:lnTo>
                      <a:pt x="297" y="9"/>
                    </a:lnTo>
                    <a:lnTo>
                      <a:pt x="309" y="11"/>
                    </a:lnTo>
                    <a:lnTo>
                      <a:pt x="312" y="11"/>
                    </a:lnTo>
                    <a:lnTo>
                      <a:pt x="318" y="11"/>
                    </a:lnTo>
                    <a:lnTo>
                      <a:pt x="391" y="31"/>
                    </a:lnTo>
                    <a:lnTo>
                      <a:pt x="441" y="58"/>
                    </a:lnTo>
                    <a:lnTo>
                      <a:pt x="447" y="63"/>
                    </a:lnTo>
                    <a:lnTo>
                      <a:pt x="453" y="69"/>
                    </a:lnTo>
                    <a:lnTo>
                      <a:pt x="456" y="66"/>
                    </a:lnTo>
                    <a:lnTo>
                      <a:pt x="460" y="65"/>
                    </a:lnTo>
                    <a:lnTo>
                      <a:pt x="460" y="64"/>
                    </a:lnTo>
                    <a:lnTo>
                      <a:pt x="459" y="63"/>
                    </a:lnTo>
                    <a:lnTo>
                      <a:pt x="455" y="58"/>
                    </a:lnTo>
                    <a:lnTo>
                      <a:pt x="391" y="22"/>
                    </a:lnTo>
                    <a:lnTo>
                      <a:pt x="339" y="6"/>
                    </a:lnTo>
                    <a:lnTo>
                      <a:pt x="310" y="6"/>
                    </a:lnTo>
                    <a:lnTo>
                      <a:pt x="310"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5" name="Freeform 1704"/>
              <p:cNvSpPr>
                <a:spLocks/>
              </p:cNvSpPr>
              <p:nvPr/>
            </p:nvSpPr>
            <p:spPr bwMode="auto">
              <a:xfrm>
                <a:off x="8367" y="5449"/>
                <a:ext cx="472" cy="527"/>
              </a:xfrm>
              <a:custGeom>
                <a:avLst/>
                <a:gdLst>
                  <a:gd name="T0" fmla="+- 0 8652 8367"/>
                  <a:gd name="T1" fmla="*/ T0 w 472"/>
                  <a:gd name="T2" fmla="+- 0 5455 5449"/>
                  <a:gd name="T3" fmla="*/ 5455 h 527"/>
                  <a:gd name="T4" fmla="+- 0 8653 8367"/>
                  <a:gd name="T5" fmla="*/ T4 w 472"/>
                  <a:gd name="T6" fmla="+- 0 5459 5449"/>
                  <a:gd name="T7" fmla="*/ 5459 h 527"/>
                  <a:gd name="T8" fmla="+- 0 8653 8367"/>
                  <a:gd name="T9" fmla="*/ T8 w 472"/>
                  <a:gd name="T10" fmla="+- 0 5459 5449"/>
                  <a:gd name="T11" fmla="*/ 5459 h 527"/>
                  <a:gd name="T12" fmla="+- 0 8654 8367"/>
                  <a:gd name="T13" fmla="*/ T12 w 472"/>
                  <a:gd name="T14" fmla="+- 0 5459 5449"/>
                  <a:gd name="T15" fmla="*/ 5459 h 527"/>
                  <a:gd name="T16" fmla="+- 0 8652 8367"/>
                  <a:gd name="T17" fmla="*/ T16 w 472"/>
                  <a:gd name="T18" fmla="+- 0 5455 5449"/>
                  <a:gd name="T19" fmla="*/ 5455 h 527"/>
                </a:gdLst>
                <a:ahLst/>
                <a:cxnLst>
                  <a:cxn ang="0">
                    <a:pos x="T1" y="T3"/>
                  </a:cxn>
                  <a:cxn ang="0">
                    <a:pos x="T5" y="T7"/>
                  </a:cxn>
                  <a:cxn ang="0">
                    <a:pos x="T9" y="T11"/>
                  </a:cxn>
                  <a:cxn ang="0">
                    <a:pos x="T13" y="T15"/>
                  </a:cxn>
                  <a:cxn ang="0">
                    <a:pos x="T17" y="T19"/>
                  </a:cxn>
                </a:cxnLst>
                <a:rect l="0" t="0" r="r" b="b"/>
                <a:pathLst>
                  <a:path w="472" h="527">
                    <a:moveTo>
                      <a:pt x="285" y="6"/>
                    </a:moveTo>
                    <a:lnTo>
                      <a:pt x="286" y="10"/>
                    </a:lnTo>
                    <a:lnTo>
                      <a:pt x="287" y="10"/>
                    </a:lnTo>
                    <a:lnTo>
                      <a:pt x="285"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6" name="Freeform 1705"/>
              <p:cNvSpPr>
                <a:spLocks/>
              </p:cNvSpPr>
              <p:nvPr/>
            </p:nvSpPr>
            <p:spPr bwMode="auto">
              <a:xfrm>
                <a:off x="8367" y="5449"/>
                <a:ext cx="472" cy="527"/>
              </a:xfrm>
              <a:custGeom>
                <a:avLst/>
                <a:gdLst>
                  <a:gd name="T0" fmla="+- 0 8653 8367"/>
                  <a:gd name="T1" fmla="*/ T0 w 472"/>
                  <a:gd name="T2" fmla="+- 0 5459 5449"/>
                  <a:gd name="T3" fmla="*/ 5459 h 527"/>
                  <a:gd name="T4" fmla="+- 0 8653 8367"/>
                  <a:gd name="T5" fmla="*/ T4 w 472"/>
                  <a:gd name="T6" fmla="+- 0 5459 5449"/>
                  <a:gd name="T7" fmla="*/ 5459 h 527"/>
                  <a:gd name="T8" fmla="+- 0 8653 8367"/>
                  <a:gd name="T9" fmla="*/ T8 w 472"/>
                  <a:gd name="T10" fmla="+- 0 5459 5449"/>
                  <a:gd name="T11" fmla="*/ 5459 h 527"/>
                </a:gdLst>
                <a:ahLst/>
                <a:cxnLst>
                  <a:cxn ang="0">
                    <a:pos x="T1" y="T3"/>
                  </a:cxn>
                  <a:cxn ang="0">
                    <a:pos x="T5" y="T7"/>
                  </a:cxn>
                  <a:cxn ang="0">
                    <a:pos x="T9" y="T11"/>
                  </a:cxn>
                </a:cxnLst>
                <a:rect l="0" t="0" r="r" b="b"/>
                <a:pathLst>
                  <a:path w="472" h="527">
                    <a:moveTo>
                      <a:pt x="286" y="10"/>
                    </a:moveTo>
                    <a:lnTo>
                      <a:pt x="286" y="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7" name="Freeform 1706"/>
              <p:cNvSpPr>
                <a:spLocks/>
              </p:cNvSpPr>
              <p:nvPr/>
            </p:nvSpPr>
            <p:spPr bwMode="auto">
              <a:xfrm>
                <a:off x="8367" y="5449"/>
                <a:ext cx="472" cy="527"/>
              </a:xfrm>
              <a:custGeom>
                <a:avLst/>
                <a:gdLst>
                  <a:gd name="T0" fmla="+- 0 8664 8367"/>
                  <a:gd name="T1" fmla="*/ T0 w 472"/>
                  <a:gd name="T2" fmla="+- 0 5455 5449"/>
                  <a:gd name="T3" fmla="*/ 5455 h 527"/>
                  <a:gd name="T4" fmla="+- 0 8652 8367"/>
                  <a:gd name="T5" fmla="*/ T4 w 472"/>
                  <a:gd name="T6" fmla="+- 0 5455 5449"/>
                  <a:gd name="T7" fmla="*/ 5455 h 527"/>
                  <a:gd name="T8" fmla="+- 0 8654 8367"/>
                  <a:gd name="T9" fmla="*/ T8 w 472"/>
                  <a:gd name="T10" fmla="+- 0 5459 5449"/>
                  <a:gd name="T11" fmla="*/ 5459 h 527"/>
                  <a:gd name="T12" fmla="+- 0 8653 8367"/>
                  <a:gd name="T13" fmla="*/ T12 w 472"/>
                  <a:gd name="T14" fmla="+- 0 5459 5449"/>
                  <a:gd name="T15" fmla="*/ 5459 h 527"/>
                  <a:gd name="T16" fmla="+- 0 8657 8367"/>
                  <a:gd name="T17" fmla="*/ T16 w 472"/>
                  <a:gd name="T18" fmla="+- 0 5459 5449"/>
                  <a:gd name="T19" fmla="*/ 5459 h 527"/>
                  <a:gd name="T20" fmla="+- 0 8664 8367"/>
                  <a:gd name="T21" fmla="*/ T20 w 472"/>
                  <a:gd name="T22" fmla="+- 0 5458 5449"/>
                  <a:gd name="T23" fmla="*/ 5458 h 527"/>
                  <a:gd name="T24" fmla="+- 0 8663 8367"/>
                  <a:gd name="T25" fmla="*/ T24 w 472"/>
                  <a:gd name="T26" fmla="+- 0 5458 5449"/>
                  <a:gd name="T27" fmla="*/ 5458 h 527"/>
                  <a:gd name="T28" fmla="+- 0 8664 8367"/>
                  <a:gd name="T29" fmla="*/ T28 w 472"/>
                  <a:gd name="T30" fmla="+- 0 5455 5449"/>
                  <a:gd name="T31" fmla="*/ 5455 h 52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2" h="527">
                    <a:moveTo>
                      <a:pt x="297" y="6"/>
                    </a:moveTo>
                    <a:lnTo>
                      <a:pt x="285" y="6"/>
                    </a:lnTo>
                    <a:lnTo>
                      <a:pt x="287" y="10"/>
                    </a:lnTo>
                    <a:lnTo>
                      <a:pt x="286" y="10"/>
                    </a:lnTo>
                    <a:lnTo>
                      <a:pt x="290" y="10"/>
                    </a:lnTo>
                    <a:lnTo>
                      <a:pt x="297" y="9"/>
                    </a:lnTo>
                    <a:lnTo>
                      <a:pt x="296" y="9"/>
                    </a:lnTo>
                    <a:lnTo>
                      <a:pt x="297"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8" name="Freeform 1707"/>
              <p:cNvSpPr>
                <a:spLocks/>
              </p:cNvSpPr>
              <p:nvPr/>
            </p:nvSpPr>
            <p:spPr bwMode="auto">
              <a:xfrm>
                <a:off x="8367" y="5449"/>
                <a:ext cx="472" cy="527"/>
              </a:xfrm>
              <a:custGeom>
                <a:avLst/>
                <a:gdLst>
                  <a:gd name="T0" fmla="+- 0 8664 8367"/>
                  <a:gd name="T1" fmla="*/ T0 w 472"/>
                  <a:gd name="T2" fmla="+- 0 5454 5449"/>
                  <a:gd name="T3" fmla="*/ 5454 h 527"/>
                  <a:gd name="T4" fmla="+- 0 8663 8367"/>
                  <a:gd name="T5" fmla="*/ T4 w 472"/>
                  <a:gd name="T6" fmla="+- 0 5458 5449"/>
                  <a:gd name="T7" fmla="*/ 5458 h 527"/>
                  <a:gd name="T8" fmla="+- 0 8664 8367"/>
                  <a:gd name="T9" fmla="*/ T8 w 472"/>
                  <a:gd name="T10" fmla="+- 0 5458 5449"/>
                  <a:gd name="T11" fmla="*/ 5458 h 527"/>
                  <a:gd name="T12" fmla="+- 0 8664 8367"/>
                  <a:gd name="T13" fmla="*/ T12 w 472"/>
                  <a:gd name="T14" fmla="+- 0 5458 5449"/>
                  <a:gd name="T15" fmla="*/ 5458 h 527"/>
                  <a:gd name="T16" fmla="+- 0 8664 8367"/>
                  <a:gd name="T17" fmla="*/ T16 w 472"/>
                  <a:gd name="T18" fmla="+- 0 5454 5449"/>
                  <a:gd name="T19" fmla="*/ 5454 h 527"/>
                </a:gdLst>
                <a:ahLst/>
                <a:cxnLst>
                  <a:cxn ang="0">
                    <a:pos x="T1" y="T3"/>
                  </a:cxn>
                  <a:cxn ang="0">
                    <a:pos x="T5" y="T7"/>
                  </a:cxn>
                  <a:cxn ang="0">
                    <a:pos x="T9" y="T11"/>
                  </a:cxn>
                  <a:cxn ang="0">
                    <a:pos x="T13" y="T15"/>
                  </a:cxn>
                  <a:cxn ang="0">
                    <a:pos x="T17" y="T19"/>
                  </a:cxn>
                </a:cxnLst>
                <a:rect l="0" t="0" r="r" b="b"/>
                <a:pathLst>
                  <a:path w="472" h="527">
                    <a:moveTo>
                      <a:pt x="297" y="5"/>
                    </a:moveTo>
                    <a:lnTo>
                      <a:pt x="296" y="9"/>
                    </a:lnTo>
                    <a:lnTo>
                      <a:pt x="297" y="9"/>
                    </a:lnTo>
                    <a:lnTo>
                      <a:pt x="297"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09" name="Freeform 1708"/>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5 5449"/>
                  <a:gd name="T7" fmla="*/ 5455 h 527"/>
                  <a:gd name="T8" fmla="+- 0 8677 8367"/>
                  <a:gd name="T9" fmla="*/ T8 w 472"/>
                  <a:gd name="T10" fmla="+- 0 5451 5449"/>
                  <a:gd name="T11" fmla="*/ 5451 h 527"/>
                  <a:gd name="T12" fmla="+- 0 8677 8367"/>
                  <a:gd name="T13" fmla="*/ T12 w 472"/>
                  <a:gd name="T14" fmla="+- 0 5451 5449"/>
                  <a:gd name="T15" fmla="*/ 5451 h 527"/>
                </a:gdLst>
                <a:ahLst/>
                <a:cxnLst>
                  <a:cxn ang="0">
                    <a:pos x="T1" y="T3"/>
                  </a:cxn>
                  <a:cxn ang="0">
                    <a:pos x="T5" y="T7"/>
                  </a:cxn>
                  <a:cxn ang="0">
                    <a:pos x="T9" y="T11"/>
                  </a:cxn>
                  <a:cxn ang="0">
                    <a:pos x="T13" y="T15"/>
                  </a:cxn>
                </a:cxnLst>
                <a:rect l="0" t="0" r="r" b="b"/>
                <a:pathLst>
                  <a:path w="472" h="527">
                    <a:moveTo>
                      <a:pt x="310" y="2"/>
                    </a:moveTo>
                    <a:lnTo>
                      <a:pt x="310" y="6"/>
                    </a:ln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0" name="Freeform 1709"/>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5 5449"/>
                  <a:gd name="T7" fmla="*/ 5455 h 527"/>
                  <a:gd name="T8" fmla="+- 0 8706 8367"/>
                  <a:gd name="T9" fmla="*/ T8 w 472"/>
                  <a:gd name="T10" fmla="+- 0 5455 5449"/>
                  <a:gd name="T11" fmla="*/ 5455 h 527"/>
                  <a:gd name="T12" fmla="+- 0 8702 8367"/>
                  <a:gd name="T13" fmla="*/ T12 w 472"/>
                  <a:gd name="T14" fmla="+- 0 5454 5449"/>
                  <a:gd name="T15" fmla="*/ 5454 h 527"/>
                  <a:gd name="T16" fmla="+- 0 8684 8367"/>
                  <a:gd name="T17" fmla="*/ T16 w 472"/>
                  <a:gd name="T18" fmla="+- 0 5451 5449"/>
                  <a:gd name="T19" fmla="*/ 5451 h 527"/>
                  <a:gd name="T20" fmla="+- 0 8677 8367"/>
                  <a:gd name="T21" fmla="*/ T20 w 472"/>
                  <a:gd name="T22" fmla="+- 0 5451 5449"/>
                  <a:gd name="T23" fmla="*/ 5451 h 527"/>
                </a:gdLst>
                <a:ahLst/>
                <a:cxnLst>
                  <a:cxn ang="0">
                    <a:pos x="T1" y="T3"/>
                  </a:cxn>
                  <a:cxn ang="0">
                    <a:pos x="T5" y="T7"/>
                  </a:cxn>
                  <a:cxn ang="0">
                    <a:pos x="T9" y="T11"/>
                  </a:cxn>
                  <a:cxn ang="0">
                    <a:pos x="T13" y="T15"/>
                  </a:cxn>
                  <a:cxn ang="0">
                    <a:pos x="T17" y="T19"/>
                  </a:cxn>
                  <a:cxn ang="0">
                    <a:pos x="T21" y="T23"/>
                  </a:cxn>
                </a:cxnLst>
                <a:rect l="0" t="0" r="r" b="b"/>
                <a:pathLst>
                  <a:path w="472" h="527">
                    <a:moveTo>
                      <a:pt x="310" y="2"/>
                    </a:moveTo>
                    <a:lnTo>
                      <a:pt x="310" y="6"/>
                    </a:lnTo>
                    <a:lnTo>
                      <a:pt x="339" y="6"/>
                    </a:lnTo>
                    <a:lnTo>
                      <a:pt x="335" y="5"/>
                    </a:lnTo>
                    <a:lnTo>
                      <a:pt x="317" y="2"/>
                    </a:ln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1" name="Freeform 1710"/>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1 5449"/>
                  <a:gd name="T7" fmla="*/ 5451 h 527"/>
                  <a:gd name="T8" fmla="+- 0 8677 8367"/>
                  <a:gd name="T9" fmla="*/ T8 w 472"/>
                  <a:gd name="T10" fmla="+- 0 5451 5449"/>
                  <a:gd name="T11" fmla="*/ 5451 h 527"/>
                </a:gdLst>
                <a:ahLst/>
                <a:cxnLst>
                  <a:cxn ang="0">
                    <a:pos x="T1" y="T3"/>
                  </a:cxn>
                  <a:cxn ang="0">
                    <a:pos x="T5" y="T7"/>
                  </a:cxn>
                  <a:cxn ang="0">
                    <a:pos x="T9" y="T11"/>
                  </a:cxn>
                </a:cxnLst>
                <a:rect l="0" t="0" r="r" b="b"/>
                <a:pathLst>
                  <a:path w="472" h="527">
                    <a:moveTo>
                      <a:pt x="310" y="2"/>
                    </a:move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12" name="Picture 1711"/>
              <p:cNvPicPr>
                <a:picLocks noChangeAspect="1" noChangeArrowheads="1"/>
              </p:cNvPicPr>
              <p:nvPr/>
            </p:nvPicPr>
            <p:blipFill>
              <a:blip r:embed="rId77" cstate="email">
                <a:extLst>
                  <a:ext uri="{28A0092B-C50C-407E-A947-70E740481C1C}">
                    <a14:useLocalDpi xmlns:a14="http://schemas.microsoft.com/office/drawing/2010/main" val="0"/>
                  </a:ext>
                </a:extLst>
              </a:blip>
              <a:srcRect/>
              <a:stretch>
                <a:fillRect/>
              </a:stretch>
            </p:blipFill>
            <p:spPr bwMode="auto">
              <a:xfrm>
                <a:off x="8371" y="5571"/>
                <a:ext cx="29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76" name="Group 1075"/>
            <p:cNvGrpSpPr>
              <a:grpSpLocks/>
            </p:cNvGrpSpPr>
            <p:nvPr/>
          </p:nvGrpSpPr>
          <p:grpSpPr bwMode="auto">
            <a:xfrm>
              <a:off x="12775" y="5454"/>
              <a:ext cx="252" cy="518"/>
              <a:chOff x="8664" y="5454"/>
              <a:chExt cx="171" cy="518"/>
            </a:xfrm>
          </p:grpSpPr>
          <p:sp>
            <p:nvSpPr>
              <p:cNvPr id="1681" name="Freeform 1680"/>
              <p:cNvSpPr>
                <a:spLocks/>
              </p:cNvSpPr>
              <p:nvPr/>
            </p:nvSpPr>
            <p:spPr bwMode="auto">
              <a:xfrm>
                <a:off x="8664" y="5454"/>
                <a:ext cx="171" cy="518"/>
              </a:xfrm>
              <a:custGeom>
                <a:avLst/>
                <a:gdLst>
                  <a:gd name="T0" fmla="+- 0 8664 8664"/>
                  <a:gd name="T1" fmla="*/ T0 w 171"/>
                  <a:gd name="T2" fmla="+- 0 5454 5454"/>
                  <a:gd name="T3" fmla="*/ 5454 h 518"/>
                  <a:gd name="T4" fmla="+- 0 8667 8664"/>
                  <a:gd name="T5" fmla="*/ T4 w 171"/>
                  <a:gd name="T6" fmla="+- 0 5534 5454"/>
                  <a:gd name="T7" fmla="*/ 5534 h 518"/>
                  <a:gd name="T8" fmla="+- 0 8669 8664"/>
                  <a:gd name="T9" fmla="*/ T8 w 171"/>
                  <a:gd name="T10" fmla="+- 0 5606 5454"/>
                  <a:gd name="T11" fmla="*/ 5606 h 518"/>
                  <a:gd name="T12" fmla="+- 0 8670 8664"/>
                  <a:gd name="T13" fmla="*/ T12 w 171"/>
                  <a:gd name="T14" fmla="+- 0 5753 5454"/>
                  <a:gd name="T15" fmla="*/ 5753 h 518"/>
                  <a:gd name="T16" fmla="+- 0 8669 8664"/>
                  <a:gd name="T17" fmla="*/ T16 w 171"/>
                  <a:gd name="T18" fmla="+- 0 5783 5454"/>
                  <a:gd name="T19" fmla="*/ 5783 h 518"/>
                  <a:gd name="T20" fmla="+- 0 8668 8664"/>
                  <a:gd name="T21" fmla="*/ T20 w 171"/>
                  <a:gd name="T22" fmla="+- 0 5858 5454"/>
                  <a:gd name="T23" fmla="*/ 5858 h 518"/>
                  <a:gd name="T24" fmla="+- 0 8666 8664"/>
                  <a:gd name="T25" fmla="*/ T24 w 171"/>
                  <a:gd name="T26" fmla="+- 0 5924 5454"/>
                  <a:gd name="T27" fmla="*/ 5924 h 518"/>
                  <a:gd name="T28" fmla="+- 0 8664 8664"/>
                  <a:gd name="T29" fmla="*/ T28 w 171"/>
                  <a:gd name="T30" fmla="+- 0 5967 5454"/>
                  <a:gd name="T31" fmla="*/ 5967 h 518"/>
                  <a:gd name="T32" fmla="+- 0 8664 8664"/>
                  <a:gd name="T33" fmla="*/ T32 w 171"/>
                  <a:gd name="T34" fmla="+- 0 5971 5454"/>
                  <a:gd name="T35" fmla="*/ 5971 h 518"/>
                  <a:gd name="T36" fmla="+- 0 8671 8664"/>
                  <a:gd name="T37" fmla="*/ T36 w 171"/>
                  <a:gd name="T38" fmla="+- 0 5971 5454"/>
                  <a:gd name="T39" fmla="*/ 5971 h 518"/>
                  <a:gd name="T40" fmla="+- 0 8675 8664"/>
                  <a:gd name="T41" fmla="*/ T40 w 171"/>
                  <a:gd name="T42" fmla="+- 0 5970 5454"/>
                  <a:gd name="T43" fmla="*/ 5970 h 518"/>
                  <a:gd name="T44" fmla="+- 0 8807 8664"/>
                  <a:gd name="T45" fmla="*/ T44 w 171"/>
                  <a:gd name="T46" fmla="+- 0 5924 5454"/>
                  <a:gd name="T47" fmla="*/ 5924 h 518"/>
                  <a:gd name="T48" fmla="+- 0 8829 8664"/>
                  <a:gd name="T49" fmla="*/ T48 w 171"/>
                  <a:gd name="T50" fmla="+- 0 5852 5454"/>
                  <a:gd name="T51" fmla="*/ 5852 h 518"/>
                  <a:gd name="T52" fmla="+- 0 8833 8664"/>
                  <a:gd name="T53" fmla="*/ T52 w 171"/>
                  <a:gd name="T54" fmla="+- 0 5773 5454"/>
                  <a:gd name="T55" fmla="*/ 5773 h 518"/>
                  <a:gd name="T56" fmla="+- 0 8834 8664"/>
                  <a:gd name="T57" fmla="*/ T56 w 171"/>
                  <a:gd name="T58" fmla="+- 0 5693 5454"/>
                  <a:gd name="T59" fmla="*/ 5693 h 518"/>
                  <a:gd name="T60" fmla="+- 0 8834 8664"/>
                  <a:gd name="T61" fmla="*/ T60 w 171"/>
                  <a:gd name="T62" fmla="+- 0 5673 5454"/>
                  <a:gd name="T63" fmla="*/ 5673 h 518"/>
                  <a:gd name="T64" fmla="+- 0 8830 8664"/>
                  <a:gd name="T65" fmla="*/ T64 w 171"/>
                  <a:gd name="T66" fmla="+- 0 5594 5454"/>
                  <a:gd name="T67" fmla="*/ 5594 h 518"/>
                  <a:gd name="T68" fmla="+- 0 8825 8664"/>
                  <a:gd name="T69" fmla="*/ T68 w 171"/>
                  <a:gd name="T70" fmla="+- 0 5534 5454"/>
                  <a:gd name="T71" fmla="*/ 5534 h 518"/>
                  <a:gd name="T72" fmla="+- 0 8782 8664"/>
                  <a:gd name="T73" fmla="*/ T72 w 171"/>
                  <a:gd name="T74" fmla="+- 0 5486 5454"/>
                  <a:gd name="T75" fmla="*/ 5486 h 518"/>
                  <a:gd name="T76" fmla="+- 0 8703 8664"/>
                  <a:gd name="T77" fmla="*/ T76 w 171"/>
                  <a:gd name="T78" fmla="+- 0 5459 5454"/>
                  <a:gd name="T79" fmla="*/ 5459 h 518"/>
                  <a:gd name="T80" fmla="+- 0 8678 8664"/>
                  <a:gd name="T81" fmla="*/ T80 w 171"/>
                  <a:gd name="T82" fmla="+- 0 5455 5454"/>
                  <a:gd name="T83" fmla="*/ 5455 h 518"/>
                  <a:gd name="T84" fmla="+- 0 8664 8664"/>
                  <a:gd name="T85" fmla="*/ T84 w 171"/>
                  <a:gd name="T86" fmla="+- 0 5454 5454"/>
                  <a:gd name="T87" fmla="*/ 5454 h 5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71" h="518">
                    <a:moveTo>
                      <a:pt x="0" y="0"/>
                    </a:moveTo>
                    <a:lnTo>
                      <a:pt x="3" y="80"/>
                    </a:lnTo>
                    <a:lnTo>
                      <a:pt x="5" y="152"/>
                    </a:lnTo>
                    <a:lnTo>
                      <a:pt x="6" y="299"/>
                    </a:lnTo>
                    <a:lnTo>
                      <a:pt x="5" y="329"/>
                    </a:lnTo>
                    <a:lnTo>
                      <a:pt x="4" y="404"/>
                    </a:lnTo>
                    <a:lnTo>
                      <a:pt x="2" y="470"/>
                    </a:lnTo>
                    <a:lnTo>
                      <a:pt x="0" y="513"/>
                    </a:lnTo>
                    <a:lnTo>
                      <a:pt x="0" y="517"/>
                    </a:lnTo>
                    <a:lnTo>
                      <a:pt x="7" y="517"/>
                    </a:lnTo>
                    <a:lnTo>
                      <a:pt x="11" y="516"/>
                    </a:lnTo>
                    <a:lnTo>
                      <a:pt x="143" y="470"/>
                    </a:lnTo>
                    <a:lnTo>
                      <a:pt x="165" y="398"/>
                    </a:lnTo>
                    <a:lnTo>
                      <a:pt x="169" y="319"/>
                    </a:lnTo>
                    <a:lnTo>
                      <a:pt x="170" y="239"/>
                    </a:lnTo>
                    <a:lnTo>
                      <a:pt x="170" y="219"/>
                    </a:lnTo>
                    <a:lnTo>
                      <a:pt x="166" y="140"/>
                    </a:lnTo>
                    <a:lnTo>
                      <a:pt x="161" y="80"/>
                    </a:lnTo>
                    <a:lnTo>
                      <a:pt x="118" y="32"/>
                    </a:lnTo>
                    <a:lnTo>
                      <a:pt x="39" y="5"/>
                    </a:lnTo>
                    <a:lnTo>
                      <a:pt x="14"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7" name="Group 1076"/>
            <p:cNvGrpSpPr>
              <a:grpSpLocks/>
            </p:cNvGrpSpPr>
            <p:nvPr/>
          </p:nvGrpSpPr>
          <p:grpSpPr bwMode="auto">
            <a:xfrm>
              <a:off x="12802" y="5486"/>
              <a:ext cx="202" cy="144"/>
              <a:chOff x="8682" y="5486"/>
              <a:chExt cx="137" cy="144"/>
            </a:xfrm>
          </p:grpSpPr>
          <p:sp>
            <p:nvSpPr>
              <p:cNvPr id="1679" name="Freeform 1678"/>
              <p:cNvSpPr>
                <a:spLocks/>
              </p:cNvSpPr>
              <p:nvPr/>
            </p:nvSpPr>
            <p:spPr bwMode="auto">
              <a:xfrm>
                <a:off x="8682" y="5486"/>
                <a:ext cx="137" cy="144"/>
              </a:xfrm>
              <a:custGeom>
                <a:avLst/>
                <a:gdLst>
                  <a:gd name="T0" fmla="+- 0 8818 8682"/>
                  <a:gd name="T1" fmla="*/ T0 w 137"/>
                  <a:gd name="T2" fmla="+- 0 5612 5486"/>
                  <a:gd name="T3" fmla="*/ 5612 h 144"/>
                  <a:gd name="T4" fmla="+- 0 8737 8682"/>
                  <a:gd name="T5" fmla="*/ T4 w 137"/>
                  <a:gd name="T6" fmla="+- 0 5612 5486"/>
                  <a:gd name="T7" fmla="*/ 5612 h 144"/>
                  <a:gd name="T8" fmla="+- 0 8776 8682"/>
                  <a:gd name="T9" fmla="*/ T8 w 137"/>
                  <a:gd name="T10" fmla="+- 0 5619 5486"/>
                  <a:gd name="T11" fmla="*/ 5619 h 144"/>
                  <a:gd name="T12" fmla="+- 0 8780 8682"/>
                  <a:gd name="T13" fmla="*/ T12 w 137"/>
                  <a:gd name="T14" fmla="+- 0 5621 5486"/>
                  <a:gd name="T15" fmla="*/ 5621 h 144"/>
                  <a:gd name="T16" fmla="+- 0 8784 8682"/>
                  <a:gd name="T17" fmla="*/ T16 w 137"/>
                  <a:gd name="T18" fmla="+- 0 5624 5486"/>
                  <a:gd name="T19" fmla="*/ 5624 h 144"/>
                  <a:gd name="T20" fmla="+- 0 8819 8682"/>
                  <a:gd name="T21" fmla="*/ T20 w 137"/>
                  <a:gd name="T22" fmla="+- 0 5629 5486"/>
                  <a:gd name="T23" fmla="*/ 5629 h 144"/>
                  <a:gd name="T24" fmla="+- 0 8818 8682"/>
                  <a:gd name="T25" fmla="*/ T24 w 137"/>
                  <a:gd name="T26" fmla="+- 0 5612 5486"/>
                  <a:gd name="T27" fmla="*/ 5612 h 144"/>
                </a:gdLst>
                <a:ahLst/>
                <a:cxnLst>
                  <a:cxn ang="0">
                    <a:pos x="T1" y="T3"/>
                  </a:cxn>
                  <a:cxn ang="0">
                    <a:pos x="T5" y="T7"/>
                  </a:cxn>
                  <a:cxn ang="0">
                    <a:pos x="T9" y="T11"/>
                  </a:cxn>
                  <a:cxn ang="0">
                    <a:pos x="T13" y="T15"/>
                  </a:cxn>
                  <a:cxn ang="0">
                    <a:pos x="T17" y="T19"/>
                  </a:cxn>
                  <a:cxn ang="0">
                    <a:pos x="T21" y="T23"/>
                  </a:cxn>
                  <a:cxn ang="0">
                    <a:pos x="T25" y="T27"/>
                  </a:cxn>
                </a:cxnLst>
                <a:rect l="0" t="0" r="r" b="b"/>
                <a:pathLst>
                  <a:path w="137" h="144">
                    <a:moveTo>
                      <a:pt x="136" y="126"/>
                    </a:moveTo>
                    <a:lnTo>
                      <a:pt x="55" y="126"/>
                    </a:lnTo>
                    <a:lnTo>
                      <a:pt x="94" y="133"/>
                    </a:lnTo>
                    <a:lnTo>
                      <a:pt x="98" y="135"/>
                    </a:lnTo>
                    <a:lnTo>
                      <a:pt x="102" y="138"/>
                    </a:lnTo>
                    <a:lnTo>
                      <a:pt x="137" y="143"/>
                    </a:lnTo>
                    <a:lnTo>
                      <a:pt x="136" y="12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0" name="Freeform 1679"/>
              <p:cNvSpPr>
                <a:spLocks/>
              </p:cNvSpPr>
              <p:nvPr/>
            </p:nvSpPr>
            <p:spPr bwMode="auto">
              <a:xfrm>
                <a:off x="8682" y="5486"/>
                <a:ext cx="137" cy="144"/>
              </a:xfrm>
              <a:custGeom>
                <a:avLst/>
                <a:gdLst>
                  <a:gd name="T0" fmla="+- 0 8682 8682"/>
                  <a:gd name="T1" fmla="*/ T0 w 137"/>
                  <a:gd name="T2" fmla="+- 0 5486 5486"/>
                  <a:gd name="T3" fmla="*/ 5486 h 144"/>
                  <a:gd name="T4" fmla="+- 0 8685 8682"/>
                  <a:gd name="T5" fmla="*/ T4 w 137"/>
                  <a:gd name="T6" fmla="+- 0 5546 5486"/>
                  <a:gd name="T7" fmla="*/ 5546 h 144"/>
                  <a:gd name="T8" fmla="+- 0 8687 8682"/>
                  <a:gd name="T9" fmla="*/ T8 w 137"/>
                  <a:gd name="T10" fmla="+- 0 5605 5486"/>
                  <a:gd name="T11" fmla="*/ 5605 h 144"/>
                  <a:gd name="T12" fmla="+- 0 8706 8682"/>
                  <a:gd name="T13" fmla="*/ T12 w 137"/>
                  <a:gd name="T14" fmla="+- 0 5611 5486"/>
                  <a:gd name="T15" fmla="*/ 5611 h 144"/>
                  <a:gd name="T16" fmla="+- 0 8725 8682"/>
                  <a:gd name="T17" fmla="*/ T16 w 137"/>
                  <a:gd name="T18" fmla="+- 0 5615 5486"/>
                  <a:gd name="T19" fmla="*/ 5615 h 144"/>
                  <a:gd name="T20" fmla="+- 0 8728 8682"/>
                  <a:gd name="T21" fmla="*/ T20 w 137"/>
                  <a:gd name="T22" fmla="+- 0 5615 5486"/>
                  <a:gd name="T23" fmla="*/ 5615 h 144"/>
                  <a:gd name="T24" fmla="+- 0 8731 8682"/>
                  <a:gd name="T25" fmla="*/ T24 w 137"/>
                  <a:gd name="T26" fmla="+- 0 5614 5486"/>
                  <a:gd name="T27" fmla="*/ 5614 h 144"/>
                  <a:gd name="T28" fmla="+- 0 8733 8682"/>
                  <a:gd name="T29" fmla="*/ T28 w 137"/>
                  <a:gd name="T30" fmla="+- 0 5614 5486"/>
                  <a:gd name="T31" fmla="*/ 5614 h 144"/>
                  <a:gd name="T32" fmla="+- 0 8737 8682"/>
                  <a:gd name="T33" fmla="*/ T32 w 137"/>
                  <a:gd name="T34" fmla="+- 0 5612 5486"/>
                  <a:gd name="T35" fmla="*/ 5612 h 144"/>
                  <a:gd name="T36" fmla="+- 0 8818 8682"/>
                  <a:gd name="T37" fmla="*/ T36 w 137"/>
                  <a:gd name="T38" fmla="+- 0 5612 5486"/>
                  <a:gd name="T39" fmla="*/ 5612 h 144"/>
                  <a:gd name="T40" fmla="+- 0 8817 8682"/>
                  <a:gd name="T41" fmla="*/ T40 w 137"/>
                  <a:gd name="T42" fmla="+- 0 5605 5486"/>
                  <a:gd name="T43" fmla="*/ 5605 h 144"/>
                  <a:gd name="T44" fmla="+- 0 8811 8682"/>
                  <a:gd name="T45" fmla="*/ T44 w 137"/>
                  <a:gd name="T46" fmla="+- 0 5530 5486"/>
                  <a:gd name="T47" fmla="*/ 5530 h 144"/>
                  <a:gd name="T48" fmla="+- 0 8806 8682"/>
                  <a:gd name="T49" fmla="*/ T48 w 137"/>
                  <a:gd name="T50" fmla="+- 0 5525 5486"/>
                  <a:gd name="T51" fmla="*/ 5525 h 144"/>
                  <a:gd name="T52" fmla="+- 0 8803 8682"/>
                  <a:gd name="T53" fmla="*/ T52 w 137"/>
                  <a:gd name="T54" fmla="+- 0 5523 5486"/>
                  <a:gd name="T55" fmla="*/ 5523 h 144"/>
                  <a:gd name="T56" fmla="+- 0 8718 8682"/>
                  <a:gd name="T57" fmla="*/ T56 w 137"/>
                  <a:gd name="T58" fmla="+- 0 5491 5486"/>
                  <a:gd name="T59" fmla="*/ 5491 h 144"/>
                  <a:gd name="T60" fmla="+- 0 8687 8682"/>
                  <a:gd name="T61" fmla="*/ T60 w 137"/>
                  <a:gd name="T62" fmla="+- 0 5486 5486"/>
                  <a:gd name="T63" fmla="*/ 5486 h 144"/>
                  <a:gd name="T64" fmla="+- 0 8682 8682"/>
                  <a:gd name="T65" fmla="*/ T64 w 137"/>
                  <a:gd name="T66" fmla="+- 0 5486 5486"/>
                  <a:gd name="T67" fmla="*/ 548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7" h="144">
                    <a:moveTo>
                      <a:pt x="0" y="0"/>
                    </a:moveTo>
                    <a:lnTo>
                      <a:pt x="3" y="60"/>
                    </a:lnTo>
                    <a:lnTo>
                      <a:pt x="5" y="119"/>
                    </a:lnTo>
                    <a:lnTo>
                      <a:pt x="24" y="125"/>
                    </a:lnTo>
                    <a:lnTo>
                      <a:pt x="43" y="129"/>
                    </a:lnTo>
                    <a:lnTo>
                      <a:pt x="46" y="129"/>
                    </a:lnTo>
                    <a:lnTo>
                      <a:pt x="49" y="128"/>
                    </a:lnTo>
                    <a:lnTo>
                      <a:pt x="51" y="128"/>
                    </a:lnTo>
                    <a:lnTo>
                      <a:pt x="55" y="126"/>
                    </a:lnTo>
                    <a:lnTo>
                      <a:pt x="136" y="126"/>
                    </a:lnTo>
                    <a:lnTo>
                      <a:pt x="135" y="119"/>
                    </a:lnTo>
                    <a:lnTo>
                      <a:pt x="129" y="44"/>
                    </a:lnTo>
                    <a:lnTo>
                      <a:pt x="124" y="39"/>
                    </a:lnTo>
                    <a:lnTo>
                      <a:pt x="121" y="37"/>
                    </a:lnTo>
                    <a:lnTo>
                      <a:pt x="36" y="5"/>
                    </a:lnTo>
                    <a:lnTo>
                      <a:pt x="5" y="0"/>
                    </a:lnTo>
                    <a:lnTo>
                      <a:pt x="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8" name="Group 1077"/>
            <p:cNvGrpSpPr>
              <a:grpSpLocks/>
            </p:cNvGrpSpPr>
            <p:nvPr/>
          </p:nvGrpSpPr>
          <p:grpSpPr bwMode="auto">
            <a:xfrm>
              <a:off x="12811" y="5618"/>
              <a:ext cx="198" cy="152"/>
              <a:chOff x="8688" y="5618"/>
              <a:chExt cx="134" cy="152"/>
            </a:xfrm>
          </p:grpSpPr>
          <p:sp>
            <p:nvSpPr>
              <p:cNvPr id="1676" name="Freeform 1675"/>
              <p:cNvSpPr>
                <a:spLocks/>
              </p:cNvSpPr>
              <p:nvPr/>
            </p:nvSpPr>
            <p:spPr bwMode="auto">
              <a:xfrm>
                <a:off x="8688" y="5618"/>
                <a:ext cx="134" cy="152"/>
              </a:xfrm>
              <a:custGeom>
                <a:avLst/>
                <a:gdLst>
                  <a:gd name="T0" fmla="+- 0 8688 8688"/>
                  <a:gd name="T1" fmla="*/ T0 w 134"/>
                  <a:gd name="T2" fmla="+- 0 5618 5618"/>
                  <a:gd name="T3" fmla="*/ 5618 h 152"/>
                  <a:gd name="T4" fmla="+- 0 8688 8688"/>
                  <a:gd name="T5" fmla="*/ T4 w 134"/>
                  <a:gd name="T6" fmla="+- 0 5637 5618"/>
                  <a:gd name="T7" fmla="*/ 5637 h 152"/>
                  <a:gd name="T8" fmla="+- 0 8688 8688"/>
                  <a:gd name="T9" fmla="*/ T8 w 134"/>
                  <a:gd name="T10" fmla="+- 0 5678 5618"/>
                  <a:gd name="T11" fmla="*/ 5678 h 152"/>
                  <a:gd name="T12" fmla="+- 0 8688 8688"/>
                  <a:gd name="T13" fmla="*/ T12 w 134"/>
                  <a:gd name="T14" fmla="+- 0 5758 5618"/>
                  <a:gd name="T15" fmla="*/ 5758 h 152"/>
                  <a:gd name="T16" fmla="+- 0 8702 8688"/>
                  <a:gd name="T17" fmla="*/ T16 w 134"/>
                  <a:gd name="T18" fmla="+- 0 5769 5618"/>
                  <a:gd name="T19" fmla="*/ 5769 h 152"/>
                  <a:gd name="T20" fmla="+- 0 8725 8688"/>
                  <a:gd name="T21" fmla="*/ T20 w 134"/>
                  <a:gd name="T22" fmla="+- 0 5768 5618"/>
                  <a:gd name="T23" fmla="*/ 5768 h 152"/>
                  <a:gd name="T24" fmla="+- 0 8732 8688"/>
                  <a:gd name="T25" fmla="*/ T24 w 134"/>
                  <a:gd name="T26" fmla="+- 0 5745 5618"/>
                  <a:gd name="T27" fmla="*/ 5745 h 152"/>
                  <a:gd name="T28" fmla="+- 0 8746 8688"/>
                  <a:gd name="T29" fmla="*/ T28 w 134"/>
                  <a:gd name="T30" fmla="+- 0 5730 5618"/>
                  <a:gd name="T31" fmla="*/ 5730 h 152"/>
                  <a:gd name="T32" fmla="+- 0 8759 8688"/>
                  <a:gd name="T33" fmla="*/ T32 w 134"/>
                  <a:gd name="T34" fmla="+- 0 5726 5618"/>
                  <a:gd name="T35" fmla="*/ 5726 h 152"/>
                  <a:gd name="T36" fmla="+- 0 8821 8688"/>
                  <a:gd name="T37" fmla="*/ T36 w 134"/>
                  <a:gd name="T38" fmla="+- 0 5726 5618"/>
                  <a:gd name="T39" fmla="*/ 5726 h 152"/>
                  <a:gd name="T40" fmla="+- 0 8821 8688"/>
                  <a:gd name="T41" fmla="*/ T40 w 134"/>
                  <a:gd name="T42" fmla="+- 0 5705 5618"/>
                  <a:gd name="T43" fmla="*/ 5705 h 152"/>
                  <a:gd name="T44" fmla="+- 0 8821 8688"/>
                  <a:gd name="T45" fmla="*/ T44 w 134"/>
                  <a:gd name="T46" fmla="+- 0 5685 5618"/>
                  <a:gd name="T47" fmla="*/ 5685 h 152"/>
                  <a:gd name="T48" fmla="+- 0 8820 8688"/>
                  <a:gd name="T49" fmla="*/ T48 w 134"/>
                  <a:gd name="T50" fmla="+- 0 5665 5618"/>
                  <a:gd name="T51" fmla="*/ 5665 h 152"/>
                  <a:gd name="T52" fmla="+- 0 8819 8688"/>
                  <a:gd name="T53" fmla="*/ T52 w 134"/>
                  <a:gd name="T54" fmla="+- 0 5645 5618"/>
                  <a:gd name="T55" fmla="*/ 5645 h 152"/>
                  <a:gd name="T56" fmla="+- 0 8806 8688"/>
                  <a:gd name="T57" fmla="*/ T56 w 134"/>
                  <a:gd name="T58" fmla="+- 0 5637 5618"/>
                  <a:gd name="T59" fmla="*/ 5637 h 152"/>
                  <a:gd name="T60" fmla="+- 0 8779 8688"/>
                  <a:gd name="T61" fmla="*/ T60 w 134"/>
                  <a:gd name="T62" fmla="+- 0 5637 5618"/>
                  <a:gd name="T63" fmla="*/ 5637 h 152"/>
                  <a:gd name="T64" fmla="+- 0 8740 8688"/>
                  <a:gd name="T65" fmla="*/ T64 w 134"/>
                  <a:gd name="T66" fmla="+- 0 5632 5618"/>
                  <a:gd name="T67" fmla="*/ 5632 h 152"/>
                  <a:gd name="T68" fmla="+- 0 8734 8688"/>
                  <a:gd name="T69" fmla="*/ T68 w 134"/>
                  <a:gd name="T70" fmla="+- 0 5629 5618"/>
                  <a:gd name="T71" fmla="*/ 5629 h 152"/>
                  <a:gd name="T72" fmla="+- 0 8732 8688"/>
                  <a:gd name="T73" fmla="*/ T72 w 134"/>
                  <a:gd name="T74" fmla="+- 0 5627 5618"/>
                  <a:gd name="T75" fmla="*/ 5627 h 152"/>
                  <a:gd name="T76" fmla="+- 0 8728 8688"/>
                  <a:gd name="T77" fmla="*/ T76 w 134"/>
                  <a:gd name="T78" fmla="+- 0 5625 5618"/>
                  <a:gd name="T79" fmla="*/ 5625 h 152"/>
                  <a:gd name="T80" fmla="+- 0 8688 8688"/>
                  <a:gd name="T81" fmla="*/ T80 w 134"/>
                  <a:gd name="T82" fmla="+- 0 5618 5618"/>
                  <a:gd name="T83" fmla="*/ 5618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34" h="152">
                    <a:moveTo>
                      <a:pt x="0" y="0"/>
                    </a:moveTo>
                    <a:lnTo>
                      <a:pt x="0" y="19"/>
                    </a:lnTo>
                    <a:lnTo>
                      <a:pt x="0" y="60"/>
                    </a:lnTo>
                    <a:lnTo>
                      <a:pt x="0" y="140"/>
                    </a:lnTo>
                    <a:lnTo>
                      <a:pt x="14" y="151"/>
                    </a:lnTo>
                    <a:lnTo>
                      <a:pt x="37" y="150"/>
                    </a:lnTo>
                    <a:lnTo>
                      <a:pt x="44" y="127"/>
                    </a:lnTo>
                    <a:lnTo>
                      <a:pt x="58" y="112"/>
                    </a:lnTo>
                    <a:lnTo>
                      <a:pt x="71" y="108"/>
                    </a:lnTo>
                    <a:lnTo>
                      <a:pt x="133" y="108"/>
                    </a:lnTo>
                    <a:lnTo>
                      <a:pt x="133" y="87"/>
                    </a:lnTo>
                    <a:lnTo>
                      <a:pt x="133" y="67"/>
                    </a:lnTo>
                    <a:lnTo>
                      <a:pt x="132" y="47"/>
                    </a:lnTo>
                    <a:lnTo>
                      <a:pt x="131" y="27"/>
                    </a:lnTo>
                    <a:lnTo>
                      <a:pt x="118" y="19"/>
                    </a:lnTo>
                    <a:lnTo>
                      <a:pt x="91" y="19"/>
                    </a:lnTo>
                    <a:lnTo>
                      <a:pt x="52" y="14"/>
                    </a:lnTo>
                    <a:lnTo>
                      <a:pt x="46" y="11"/>
                    </a:lnTo>
                    <a:lnTo>
                      <a:pt x="44" y="9"/>
                    </a:lnTo>
                    <a:lnTo>
                      <a:pt x="40" y="7"/>
                    </a:lnTo>
                    <a:lnTo>
                      <a:pt x="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7" name="Freeform 1676"/>
              <p:cNvSpPr>
                <a:spLocks/>
              </p:cNvSpPr>
              <p:nvPr/>
            </p:nvSpPr>
            <p:spPr bwMode="auto">
              <a:xfrm>
                <a:off x="8688" y="5618"/>
                <a:ext cx="134" cy="152"/>
              </a:xfrm>
              <a:custGeom>
                <a:avLst/>
                <a:gdLst>
                  <a:gd name="T0" fmla="+- 0 8821 8688"/>
                  <a:gd name="T1" fmla="*/ T0 w 134"/>
                  <a:gd name="T2" fmla="+- 0 5726 5618"/>
                  <a:gd name="T3" fmla="*/ 5726 h 152"/>
                  <a:gd name="T4" fmla="+- 0 8759 8688"/>
                  <a:gd name="T5" fmla="*/ T4 w 134"/>
                  <a:gd name="T6" fmla="+- 0 5726 5618"/>
                  <a:gd name="T7" fmla="*/ 5726 h 152"/>
                  <a:gd name="T8" fmla="+- 0 8777 8688"/>
                  <a:gd name="T9" fmla="*/ T8 w 134"/>
                  <a:gd name="T10" fmla="+- 0 5733 5618"/>
                  <a:gd name="T11" fmla="*/ 5733 h 152"/>
                  <a:gd name="T12" fmla="+- 0 8789 8688"/>
                  <a:gd name="T13" fmla="*/ T12 w 134"/>
                  <a:gd name="T14" fmla="+- 0 5752 5618"/>
                  <a:gd name="T15" fmla="*/ 5752 h 152"/>
                  <a:gd name="T16" fmla="+- 0 8803 8688"/>
                  <a:gd name="T17" fmla="*/ T16 w 134"/>
                  <a:gd name="T18" fmla="+- 0 5765 5618"/>
                  <a:gd name="T19" fmla="*/ 5765 h 152"/>
                  <a:gd name="T20" fmla="+- 0 8809 8688"/>
                  <a:gd name="T21" fmla="*/ T20 w 134"/>
                  <a:gd name="T22" fmla="+- 0 5765 5618"/>
                  <a:gd name="T23" fmla="*/ 5765 h 152"/>
                  <a:gd name="T24" fmla="+- 0 8820 8688"/>
                  <a:gd name="T25" fmla="*/ T24 w 134"/>
                  <a:gd name="T26" fmla="+- 0 5765 5618"/>
                  <a:gd name="T27" fmla="*/ 5765 h 152"/>
                  <a:gd name="T28" fmla="+- 0 8820 8688"/>
                  <a:gd name="T29" fmla="*/ T28 w 134"/>
                  <a:gd name="T30" fmla="+- 0 5745 5618"/>
                  <a:gd name="T31" fmla="*/ 5745 h 152"/>
                  <a:gd name="T32" fmla="+- 0 8821 8688"/>
                  <a:gd name="T33" fmla="*/ T32 w 134"/>
                  <a:gd name="T34" fmla="+- 0 5726 5618"/>
                  <a:gd name="T35" fmla="*/ 5726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 h="152">
                    <a:moveTo>
                      <a:pt x="133" y="108"/>
                    </a:moveTo>
                    <a:lnTo>
                      <a:pt x="71" y="108"/>
                    </a:lnTo>
                    <a:lnTo>
                      <a:pt x="89" y="115"/>
                    </a:lnTo>
                    <a:lnTo>
                      <a:pt x="101" y="134"/>
                    </a:lnTo>
                    <a:lnTo>
                      <a:pt x="115" y="147"/>
                    </a:lnTo>
                    <a:lnTo>
                      <a:pt x="121" y="147"/>
                    </a:lnTo>
                    <a:lnTo>
                      <a:pt x="132" y="147"/>
                    </a:lnTo>
                    <a:lnTo>
                      <a:pt x="132" y="127"/>
                    </a:lnTo>
                    <a:lnTo>
                      <a:pt x="133" y="108"/>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8" name="Freeform 1677"/>
              <p:cNvSpPr>
                <a:spLocks/>
              </p:cNvSpPr>
              <p:nvPr/>
            </p:nvSpPr>
            <p:spPr bwMode="auto">
              <a:xfrm>
                <a:off x="8688" y="5618"/>
                <a:ext cx="134" cy="152"/>
              </a:xfrm>
              <a:custGeom>
                <a:avLst/>
                <a:gdLst>
                  <a:gd name="T0" fmla="+- 0 8784 8688"/>
                  <a:gd name="T1" fmla="*/ T0 w 134"/>
                  <a:gd name="T2" fmla="+- 0 5634 5618"/>
                  <a:gd name="T3" fmla="*/ 5634 h 152"/>
                  <a:gd name="T4" fmla="+- 0 8782 8688"/>
                  <a:gd name="T5" fmla="*/ T4 w 134"/>
                  <a:gd name="T6" fmla="+- 0 5635 5618"/>
                  <a:gd name="T7" fmla="*/ 5635 h 152"/>
                  <a:gd name="T8" fmla="+- 0 8781 8688"/>
                  <a:gd name="T9" fmla="*/ T8 w 134"/>
                  <a:gd name="T10" fmla="+- 0 5636 5618"/>
                  <a:gd name="T11" fmla="*/ 5636 h 152"/>
                  <a:gd name="T12" fmla="+- 0 8779 8688"/>
                  <a:gd name="T13" fmla="*/ T12 w 134"/>
                  <a:gd name="T14" fmla="+- 0 5637 5618"/>
                  <a:gd name="T15" fmla="*/ 5637 h 152"/>
                  <a:gd name="T16" fmla="+- 0 8806 8688"/>
                  <a:gd name="T17" fmla="*/ T16 w 134"/>
                  <a:gd name="T18" fmla="+- 0 5637 5618"/>
                  <a:gd name="T19" fmla="*/ 5637 h 152"/>
                  <a:gd name="T20" fmla="+- 0 8805 8688"/>
                  <a:gd name="T21" fmla="*/ T20 w 134"/>
                  <a:gd name="T22" fmla="+- 0 5637 5618"/>
                  <a:gd name="T23" fmla="*/ 5637 h 152"/>
                  <a:gd name="T24" fmla="+- 0 8798 8688"/>
                  <a:gd name="T25" fmla="*/ T24 w 134"/>
                  <a:gd name="T26" fmla="+- 0 5635 5618"/>
                  <a:gd name="T27" fmla="*/ 5635 h 152"/>
                  <a:gd name="T28" fmla="+- 0 8784 8688"/>
                  <a:gd name="T29" fmla="*/ T28 w 134"/>
                  <a:gd name="T30" fmla="+- 0 5634 5618"/>
                  <a:gd name="T31" fmla="*/ 5634 h 15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4" h="152">
                    <a:moveTo>
                      <a:pt x="96" y="16"/>
                    </a:moveTo>
                    <a:lnTo>
                      <a:pt x="94" y="17"/>
                    </a:lnTo>
                    <a:lnTo>
                      <a:pt x="93" y="18"/>
                    </a:lnTo>
                    <a:lnTo>
                      <a:pt x="91" y="19"/>
                    </a:lnTo>
                    <a:lnTo>
                      <a:pt x="118" y="19"/>
                    </a:lnTo>
                    <a:lnTo>
                      <a:pt x="117" y="19"/>
                    </a:lnTo>
                    <a:lnTo>
                      <a:pt x="110" y="17"/>
                    </a:lnTo>
                    <a:lnTo>
                      <a:pt x="96" y="1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9" name="Group 1078"/>
            <p:cNvGrpSpPr>
              <a:grpSpLocks/>
            </p:cNvGrpSpPr>
            <p:nvPr/>
          </p:nvGrpSpPr>
          <p:grpSpPr bwMode="auto">
            <a:xfrm>
              <a:off x="12803" y="5776"/>
              <a:ext cx="201" cy="148"/>
              <a:chOff x="8683" y="5776"/>
              <a:chExt cx="136" cy="148"/>
            </a:xfrm>
          </p:grpSpPr>
          <p:sp>
            <p:nvSpPr>
              <p:cNvPr id="1674" name="Freeform 1673"/>
              <p:cNvSpPr>
                <a:spLocks/>
              </p:cNvSpPr>
              <p:nvPr/>
            </p:nvSpPr>
            <p:spPr bwMode="auto">
              <a:xfrm>
                <a:off x="8683" y="5776"/>
                <a:ext cx="136" cy="148"/>
              </a:xfrm>
              <a:custGeom>
                <a:avLst/>
                <a:gdLst>
                  <a:gd name="T0" fmla="+- 0 8725 8683"/>
                  <a:gd name="T1" fmla="*/ T0 w 136"/>
                  <a:gd name="T2" fmla="+- 0 5781 5776"/>
                  <a:gd name="T3" fmla="*/ 5781 h 148"/>
                  <a:gd name="T4" fmla="+- 0 8687 8683"/>
                  <a:gd name="T5" fmla="*/ T4 w 136"/>
                  <a:gd name="T6" fmla="+- 0 5783 5776"/>
                  <a:gd name="T7" fmla="*/ 5783 h 148"/>
                  <a:gd name="T8" fmla="+- 0 8687 8683"/>
                  <a:gd name="T9" fmla="*/ T8 w 136"/>
                  <a:gd name="T10" fmla="+- 0 5803 5776"/>
                  <a:gd name="T11" fmla="*/ 5803 h 148"/>
                  <a:gd name="T12" fmla="+- 0 8687 8683"/>
                  <a:gd name="T13" fmla="*/ T12 w 136"/>
                  <a:gd name="T14" fmla="+- 0 5823 5776"/>
                  <a:gd name="T15" fmla="*/ 5823 h 148"/>
                  <a:gd name="T16" fmla="+- 0 8684 8683"/>
                  <a:gd name="T17" fmla="*/ T16 w 136"/>
                  <a:gd name="T18" fmla="+- 0 5904 5776"/>
                  <a:gd name="T19" fmla="*/ 5904 h 148"/>
                  <a:gd name="T20" fmla="+- 0 8683 8683"/>
                  <a:gd name="T21" fmla="*/ T20 w 136"/>
                  <a:gd name="T22" fmla="+- 0 5923 5776"/>
                  <a:gd name="T23" fmla="*/ 5923 h 148"/>
                  <a:gd name="T24" fmla="+- 0 8702 8683"/>
                  <a:gd name="T25" fmla="*/ T24 w 136"/>
                  <a:gd name="T26" fmla="+- 0 5924 5776"/>
                  <a:gd name="T27" fmla="*/ 5924 h 148"/>
                  <a:gd name="T28" fmla="+- 0 8780 8683"/>
                  <a:gd name="T29" fmla="*/ T28 w 136"/>
                  <a:gd name="T30" fmla="+- 0 5910 5776"/>
                  <a:gd name="T31" fmla="*/ 5910 h 148"/>
                  <a:gd name="T32" fmla="+- 0 8811 8683"/>
                  <a:gd name="T33" fmla="*/ T32 w 136"/>
                  <a:gd name="T34" fmla="+- 0 5894 5776"/>
                  <a:gd name="T35" fmla="*/ 5894 h 148"/>
                  <a:gd name="T36" fmla="+- 0 8813 8683"/>
                  <a:gd name="T37" fmla="*/ T36 w 136"/>
                  <a:gd name="T38" fmla="+- 0 5872 5776"/>
                  <a:gd name="T39" fmla="*/ 5872 h 148"/>
                  <a:gd name="T40" fmla="+- 0 8815 8683"/>
                  <a:gd name="T41" fmla="*/ T40 w 136"/>
                  <a:gd name="T42" fmla="+- 0 5852 5776"/>
                  <a:gd name="T43" fmla="*/ 5852 h 148"/>
                  <a:gd name="T44" fmla="+- 0 8816 8683"/>
                  <a:gd name="T45" fmla="*/ T44 w 136"/>
                  <a:gd name="T46" fmla="+- 0 5834 5776"/>
                  <a:gd name="T47" fmla="*/ 5834 h 148"/>
                  <a:gd name="T48" fmla="+- 0 8818 8683"/>
                  <a:gd name="T49" fmla="*/ T48 w 136"/>
                  <a:gd name="T50" fmla="+- 0 5815 5776"/>
                  <a:gd name="T51" fmla="*/ 5815 h 148"/>
                  <a:gd name="T52" fmla="+- 0 8769 8683"/>
                  <a:gd name="T53" fmla="*/ T52 w 136"/>
                  <a:gd name="T54" fmla="+- 0 5815 5776"/>
                  <a:gd name="T55" fmla="*/ 5815 h 148"/>
                  <a:gd name="T56" fmla="+- 0 8745 8683"/>
                  <a:gd name="T57" fmla="*/ T56 w 136"/>
                  <a:gd name="T58" fmla="+- 0 5812 5776"/>
                  <a:gd name="T59" fmla="*/ 5812 h 148"/>
                  <a:gd name="T60" fmla="+- 0 8731 8683"/>
                  <a:gd name="T61" fmla="*/ T60 w 136"/>
                  <a:gd name="T62" fmla="+- 0 5800 5776"/>
                  <a:gd name="T63" fmla="*/ 5800 h 148"/>
                  <a:gd name="T64" fmla="+- 0 8725 8683"/>
                  <a:gd name="T65" fmla="*/ T64 w 136"/>
                  <a:gd name="T66" fmla="+- 0 5781 5776"/>
                  <a:gd name="T67" fmla="*/ 578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6" h="148">
                    <a:moveTo>
                      <a:pt x="42" y="5"/>
                    </a:moveTo>
                    <a:lnTo>
                      <a:pt x="4" y="7"/>
                    </a:lnTo>
                    <a:lnTo>
                      <a:pt x="4" y="27"/>
                    </a:lnTo>
                    <a:lnTo>
                      <a:pt x="4" y="47"/>
                    </a:lnTo>
                    <a:lnTo>
                      <a:pt x="1" y="128"/>
                    </a:lnTo>
                    <a:lnTo>
                      <a:pt x="0" y="147"/>
                    </a:lnTo>
                    <a:lnTo>
                      <a:pt x="19" y="148"/>
                    </a:lnTo>
                    <a:lnTo>
                      <a:pt x="97" y="134"/>
                    </a:lnTo>
                    <a:lnTo>
                      <a:pt x="128" y="118"/>
                    </a:lnTo>
                    <a:lnTo>
                      <a:pt x="130" y="96"/>
                    </a:lnTo>
                    <a:lnTo>
                      <a:pt x="132" y="76"/>
                    </a:lnTo>
                    <a:lnTo>
                      <a:pt x="133" y="58"/>
                    </a:lnTo>
                    <a:lnTo>
                      <a:pt x="135" y="39"/>
                    </a:lnTo>
                    <a:lnTo>
                      <a:pt x="86" y="39"/>
                    </a:lnTo>
                    <a:lnTo>
                      <a:pt x="62" y="36"/>
                    </a:lnTo>
                    <a:lnTo>
                      <a:pt x="48" y="24"/>
                    </a:lnTo>
                    <a:lnTo>
                      <a:pt x="42" y="5"/>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5" name="Freeform 1674"/>
              <p:cNvSpPr>
                <a:spLocks/>
              </p:cNvSpPr>
              <p:nvPr/>
            </p:nvSpPr>
            <p:spPr bwMode="auto">
              <a:xfrm>
                <a:off x="8683" y="5776"/>
                <a:ext cx="136" cy="148"/>
              </a:xfrm>
              <a:custGeom>
                <a:avLst/>
                <a:gdLst>
                  <a:gd name="T0" fmla="+- 0 8808 8683"/>
                  <a:gd name="T1" fmla="*/ T0 w 136"/>
                  <a:gd name="T2" fmla="+- 0 5776 5776"/>
                  <a:gd name="T3" fmla="*/ 5776 h 148"/>
                  <a:gd name="T4" fmla="+- 0 8791 8683"/>
                  <a:gd name="T5" fmla="*/ T4 w 136"/>
                  <a:gd name="T6" fmla="+- 0 5777 5776"/>
                  <a:gd name="T7" fmla="*/ 5777 h 148"/>
                  <a:gd name="T8" fmla="+- 0 8784 8683"/>
                  <a:gd name="T9" fmla="*/ T8 w 136"/>
                  <a:gd name="T10" fmla="+- 0 5800 5776"/>
                  <a:gd name="T11" fmla="*/ 5800 h 148"/>
                  <a:gd name="T12" fmla="+- 0 8769 8683"/>
                  <a:gd name="T13" fmla="*/ T12 w 136"/>
                  <a:gd name="T14" fmla="+- 0 5815 5776"/>
                  <a:gd name="T15" fmla="*/ 5815 h 148"/>
                  <a:gd name="T16" fmla="+- 0 8818 8683"/>
                  <a:gd name="T17" fmla="*/ T16 w 136"/>
                  <a:gd name="T18" fmla="+- 0 5815 5776"/>
                  <a:gd name="T19" fmla="*/ 5815 h 148"/>
                  <a:gd name="T20" fmla="+- 0 8819 8683"/>
                  <a:gd name="T21" fmla="*/ T20 w 136"/>
                  <a:gd name="T22" fmla="+- 0 5796 5776"/>
                  <a:gd name="T23" fmla="*/ 5796 h 148"/>
                  <a:gd name="T24" fmla="+- 0 8808 8683"/>
                  <a:gd name="T25" fmla="*/ T24 w 136"/>
                  <a:gd name="T26" fmla="+- 0 5776 5776"/>
                  <a:gd name="T27" fmla="*/ 5776 h 148"/>
                </a:gdLst>
                <a:ahLst/>
                <a:cxnLst>
                  <a:cxn ang="0">
                    <a:pos x="T1" y="T3"/>
                  </a:cxn>
                  <a:cxn ang="0">
                    <a:pos x="T5" y="T7"/>
                  </a:cxn>
                  <a:cxn ang="0">
                    <a:pos x="T9" y="T11"/>
                  </a:cxn>
                  <a:cxn ang="0">
                    <a:pos x="T13" y="T15"/>
                  </a:cxn>
                  <a:cxn ang="0">
                    <a:pos x="T17" y="T19"/>
                  </a:cxn>
                  <a:cxn ang="0">
                    <a:pos x="T21" y="T23"/>
                  </a:cxn>
                  <a:cxn ang="0">
                    <a:pos x="T25" y="T27"/>
                  </a:cxn>
                </a:cxnLst>
                <a:rect l="0" t="0" r="r" b="b"/>
                <a:pathLst>
                  <a:path w="136" h="148">
                    <a:moveTo>
                      <a:pt x="125" y="0"/>
                    </a:moveTo>
                    <a:lnTo>
                      <a:pt x="108" y="1"/>
                    </a:lnTo>
                    <a:lnTo>
                      <a:pt x="101" y="24"/>
                    </a:lnTo>
                    <a:lnTo>
                      <a:pt x="86" y="39"/>
                    </a:lnTo>
                    <a:lnTo>
                      <a:pt x="135" y="39"/>
                    </a:lnTo>
                    <a:lnTo>
                      <a:pt x="136" y="20"/>
                    </a:lnTo>
                    <a:lnTo>
                      <a:pt x="125"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0" name="Group 1079"/>
            <p:cNvGrpSpPr>
              <a:grpSpLocks/>
            </p:cNvGrpSpPr>
            <p:nvPr/>
          </p:nvGrpSpPr>
          <p:grpSpPr bwMode="auto">
            <a:xfrm>
              <a:off x="12890" y="5742"/>
              <a:ext cx="60" cy="62"/>
              <a:chOff x="8742" y="5742"/>
              <a:chExt cx="41" cy="62"/>
            </a:xfrm>
          </p:grpSpPr>
          <p:sp>
            <p:nvSpPr>
              <p:cNvPr id="1673" name="Freeform 1672"/>
              <p:cNvSpPr>
                <a:spLocks/>
              </p:cNvSpPr>
              <p:nvPr/>
            </p:nvSpPr>
            <p:spPr bwMode="auto">
              <a:xfrm>
                <a:off x="8742" y="5742"/>
                <a:ext cx="41" cy="62"/>
              </a:xfrm>
              <a:custGeom>
                <a:avLst/>
                <a:gdLst>
                  <a:gd name="T0" fmla="+- 0 8774 8742"/>
                  <a:gd name="T1" fmla="*/ T0 w 41"/>
                  <a:gd name="T2" fmla="+- 0 5742 5742"/>
                  <a:gd name="T3" fmla="*/ 5742 h 62"/>
                  <a:gd name="T4" fmla="+- 0 8752 8742"/>
                  <a:gd name="T5" fmla="*/ T4 w 41"/>
                  <a:gd name="T6" fmla="+- 0 5742 5742"/>
                  <a:gd name="T7" fmla="*/ 5742 h 62"/>
                  <a:gd name="T8" fmla="+- 0 8743 8742"/>
                  <a:gd name="T9" fmla="*/ T8 w 41"/>
                  <a:gd name="T10" fmla="+- 0 5756 5742"/>
                  <a:gd name="T11" fmla="*/ 5756 h 62"/>
                  <a:gd name="T12" fmla="+- 0 8742 8742"/>
                  <a:gd name="T13" fmla="*/ T12 w 41"/>
                  <a:gd name="T14" fmla="+- 0 5790 5742"/>
                  <a:gd name="T15" fmla="*/ 5790 h 62"/>
                  <a:gd name="T16" fmla="+- 0 8750 8742"/>
                  <a:gd name="T17" fmla="*/ T16 w 41"/>
                  <a:gd name="T18" fmla="+- 0 5803 5742"/>
                  <a:gd name="T19" fmla="*/ 5803 h 62"/>
                  <a:gd name="T20" fmla="+- 0 8772 8742"/>
                  <a:gd name="T21" fmla="*/ T20 w 41"/>
                  <a:gd name="T22" fmla="+- 0 5803 5742"/>
                  <a:gd name="T23" fmla="*/ 5803 h 62"/>
                  <a:gd name="T24" fmla="+- 0 8782 8742"/>
                  <a:gd name="T25" fmla="*/ T24 w 41"/>
                  <a:gd name="T26" fmla="+- 0 5790 5742"/>
                  <a:gd name="T27" fmla="*/ 5790 h 62"/>
                  <a:gd name="T28" fmla="+- 0 8783 8742"/>
                  <a:gd name="T29" fmla="*/ T28 w 41"/>
                  <a:gd name="T30" fmla="+- 0 5756 5742"/>
                  <a:gd name="T31" fmla="*/ 5756 h 62"/>
                  <a:gd name="T32" fmla="+- 0 8774 8742"/>
                  <a:gd name="T33" fmla="*/ T32 w 41"/>
                  <a:gd name="T34" fmla="+- 0 5742 5742"/>
                  <a:gd name="T35" fmla="*/ 5742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 h="62">
                    <a:moveTo>
                      <a:pt x="32" y="0"/>
                    </a:moveTo>
                    <a:lnTo>
                      <a:pt x="10" y="0"/>
                    </a:lnTo>
                    <a:lnTo>
                      <a:pt x="1" y="14"/>
                    </a:lnTo>
                    <a:lnTo>
                      <a:pt x="0" y="48"/>
                    </a:lnTo>
                    <a:lnTo>
                      <a:pt x="8" y="61"/>
                    </a:lnTo>
                    <a:lnTo>
                      <a:pt x="30" y="61"/>
                    </a:lnTo>
                    <a:lnTo>
                      <a:pt x="40" y="48"/>
                    </a:lnTo>
                    <a:lnTo>
                      <a:pt x="41" y="14"/>
                    </a:lnTo>
                    <a:lnTo>
                      <a:pt x="32"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1" name="Group 1080"/>
            <p:cNvGrpSpPr>
              <a:grpSpLocks/>
            </p:cNvGrpSpPr>
            <p:nvPr/>
          </p:nvGrpSpPr>
          <p:grpSpPr bwMode="auto">
            <a:xfrm>
              <a:off x="12802" y="5496"/>
              <a:ext cx="190" cy="41"/>
              <a:chOff x="8682" y="5496"/>
              <a:chExt cx="129" cy="41"/>
            </a:xfrm>
          </p:grpSpPr>
          <p:sp>
            <p:nvSpPr>
              <p:cNvPr id="1672" name="Freeform 1671"/>
              <p:cNvSpPr>
                <a:spLocks/>
              </p:cNvSpPr>
              <p:nvPr/>
            </p:nvSpPr>
            <p:spPr bwMode="auto">
              <a:xfrm>
                <a:off x="8682" y="5496"/>
                <a:ext cx="129" cy="41"/>
              </a:xfrm>
              <a:custGeom>
                <a:avLst/>
                <a:gdLst>
                  <a:gd name="T0" fmla="+- 0 8682 8682"/>
                  <a:gd name="T1" fmla="*/ T0 w 129"/>
                  <a:gd name="T2" fmla="+- 0 5496 5496"/>
                  <a:gd name="T3" fmla="*/ 5496 h 41"/>
                  <a:gd name="T4" fmla="+- 0 8683 8682"/>
                  <a:gd name="T5" fmla="*/ T4 w 129"/>
                  <a:gd name="T6" fmla="+- 0 5499 5496"/>
                  <a:gd name="T7" fmla="*/ 5499 h 41"/>
                  <a:gd name="T8" fmla="+- 0 8811 8682"/>
                  <a:gd name="T9" fmla="*/ T8 w 129"/>
                  <a:gd name="T10" fmla="+- 0 5536 5496"/>
                  <a:gd name="T11" fmla="*/ 5536 h 41"/>
                  <a:gd name="T12" fmla="+- 0 8811 8682"/>
                  <a:gd name="T13" fmla="*/ T12 w 129"/>
                  <a:gd name="T14" fmla="+- 0 5533 5496"/>
                  <a:gd name="T15" fmla="*/ 5533 h 41"/>
                  <a:gd name="T16" fmla="+- 0 8682 8682"/>
                  <a:gd name="T17" fmla="*/ T16 w 129"/>
                  <a:gd name="T18" fmla="+- 0 5496 5496"/>
                  <a:gd name="T19" fmla="*/ 5496 h 41"/>
                </a:gdLst>
                <a:ahLst/>
                <a:cxnLst>
                  <a:cxn ang="0">
                    <a:pos x="T1" y="T3"/>
                  </a:cxn>
                  <a:cxn ang="0">
                    <a:pos x="T5" y="T7"/>
                  </a:cxn>
                  <a:cxn ang="0">
                    <a:pos x="T9" y="T11"/>
                  </a:cxn>
                  <a:cxn ang="0">
                    <a:pos x="T13" y="T15"/>
                  </a:cxn>
                  <a:cxn ang="0">
                    <a:pos x="T17" y="T19"/>
                  </a:cxn>
                </a:cxnLst>
                <a:rect l="0" t="0" r="r" b="b"/>
                <a:pathLst>
                  <a:path w="129" h="41">
                    <a:moveTo>
                      <a:pt x="0" y="0"/>
                    </a:moveTo>
                    <a:lnTo>
                      <a:pt x="1" y="3"/>
                    </a:lnTo>
                    <a:lnTo>
                      <a:pt x="129" y="40"/>
                    </a:lnTo>
                    <a:lnTo>
                      <a:pt x="129" y="37"/>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2" name="Group 1081"/>
            <p:cNvGrpSpPr>
              <a:grpSpLocks/>
            </p:cNvGrpSpPr>
            <p:nvPr/>
          </p:nvGrpSpPr>
          <p:grpSpPr bwMode="auto">
            <a:xfrm>
              <a:off x="12803" y="5510"/>
              <a:ext cx="192" cy="38"/>
              <a:chOff x="8683" y="5510"/>
              <a:chExt cx="130" cy="38"/>
            </a:xfrm>
          </p:grpSpPr>
          <p:sp>
            <p:nvSpPr>
              <p:cNvPr id="1671" name="Freeform 1670"/>
              <p:cNvSpPr>
                <a:spLocks/>
              </p:cNvSpPr>
              <p:nvPr/>
            </p:nvSpPr>
            <p:spPr bwMode="auto">
              <a:xfrm>
                <a:off x="8683" y="5510"/>
                <a:ext cx="130" cy="38"/>
              </a:xfrm>
              <a:custGeom>
                <a:avLst/>
                <a:gdLst>
                  <a:gd name="T0" fmla="+- 0 8683 8683"/>
                  <a:gd name="T1" fmla="*/ T0 w 130"/>
                  <a:gd name="T2" fmla="+- 0 5510 5510"/>
                  <a:gd name="T3" fmla="*/ 5510 h 38"/>
                  <a:gd name="T4" fmla="+- 0 8683 8683"/>
                  <a:gd name="T5" fmla="*/ T4 w 130"/>
                  <a:gd name="T6" fmla="+- 0 5512 5510"/>
                  <a:gd name="T7" fmla="*/ 5512 h 38"/>
                  <a:gd name="T8" fmla="+- 0 8812 8683"/>
                  <a:gd name="T9" fmla="*/ T8 w 130"/>
                  <a:gd name="T10" fmla="+- 0 5547 5510"/>
                  <a:gd name="T11" fmla="*/ 5547 h 38"/>
                  <a:gd name="T12" fmla="+- 0 8812 8683"/>
                  <a:gd name="T13" fmla="*/ T12 w 130"/>
                  <a:gd name="T14" fmla="+- 0 5545 5510"/>
                  <a:gd name="T15" fmla="*/ 5545 h 38"/>
                  <a:gd name="T16" fmla="+- 0 8683 8683"/>
                  <a:gd name="T17" fmla="*/ T16 w 130"/>
                  <a:gd name="T18" fmla="+- 0 5510 5510"/>
                  <a:gd name="T19" fmla="*/ 5510 h 38"/>
                </a:gdLst>
                <a:ahLst/>
                <a:cxnLst>
                  <a:cxn ang="0">
                    <a:pos x="T1" y="T3"/>
                  </a:cxn>
                  <a:cxn ang="0">
                    <a:pos x="T5" y="T7"/>
                  </a:cxn>
                  <a:cxn ang="0">
                    <a:pos x="T9" y="T11"/>
                  </a:cxn>
                  <a:cxn ang="0">
                    <a:pos x="T13" y="T15"/>
                  </a:cxn>
                  <a:cxn ang="0">
                    <a:pos x="T17" y="T19"/>
                  </a:cxn>
                </a:cxnLst>
                <a:rect l="0" t="0" r="r" b="b"/>
                <a:pathLst>
                  <a:path w="130" h="38">
                    <a:moveTo>
                      <a:pt x="0" y="0"/>
                    </a:moveTo>
                    <a:lnTo>
                      <a:pt x="0" y="2"/>
                    </a:lnTo>
                    <a:lnTo>
                      <a:pt x="129" y="37"/>
                    </a:lnTo>
                    <a:lnTo>
                      <a:pt x="129" y="35"/>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3" name="Group 1082"/>
            <p:cNvGrpSpPr>
              <a:grpSpLocks/>
            </p:cNvGrpSpPr>
            <p:nvPr/>
          </p:nvGrpSpPr>
          <p:grpSpPr bwMode="auto">
            <a:xfrm>
              <a:off x="12926" y="5538"/>
              <a:ext cx="72" cy="29"/>
              <a:chOff x="8766" y="5538"/>
              <a:chExt cx="49" cy="29"/>
            </a:xfrm>
          </p:grpSpPr>
          <p:sp>
            <p:nvSpPr>
              <p:cNvPr id="1670" name="Freeform 1669"/>
              <p:cNvSpPr>
                <a:spLocks/>
              </p:cNvSpPr>
              <p:nvPr/>
            </p:nvSpPr>
            <p:spPr bwMode="auto">
              <a:xfrm>
                <a:off x="8766" y="5538"/>
                <a:ext cx="49" cy="29"/>
              </a:xfrm>
              <a:custGeom>
                <a:avLst/>
                <a:gdLst>
                  <a:gd name="T0" fmla="+- 0 8766 8766"/>
                  <a:gd name="T1" fmla="*/ T0 w 49"/>
                  <a:gd name="T2" fmla="+- 0 5538 5538"/>
                  <a:gd name="T3" fmla="*/ 5538 h 29"/>
                  <a:gd name="T4" fmla="+- 0 8767 8766"/>
                  <a:gd name="T5" fmla="*/ T4 w 49"/>
                  <a:gd name="T6" fmla="+- 0 5550 5538"/>
                  <a:gd name="T7" fmla="*/ 5550 h 29"/>
                  <a:gd name="T8" fmla="+- 0 8767 8766"/>
                  <a:gd name="T9" fmla="*/ T8 w 49"/>
                  <a:gd name="T10" fmla="+- 0 5556 5538"/>
                  <a:gd name="T11" fmla="*/ 5556 h 29"/>
                  <a:gd name="T12" fmla="+- 0 8806 8766"/>
                  <a:gd name="T13" fmla="*/ T12 w 49"/>
                  <a:gd name="T14" fmla="+- 0 5566 5538"/>
                  <a:gd name="T15" fmla="*/ 5566 h 29"/>
                  <a:gd name="T16" fmla="+- 0 8814 8766"/>
                  <a:gd name="T17" fmla="*/ T16 w 49"/>
                  <a:gd name="T18" fmla="+- 0 5562 5538"/>
                  <a:gd name="T19" fmla="*/ 5562 h 29"/>
                  <a:gd name="T20" fmla="+- 0 8813 8766"/>
                  <a:gd name="T21" fmla="*/ T20 w 49"/>
                  <a:gd name="T22" fmla="+- 0 5553 5538"/>
                  <a:gd name="T23" fmla="*/ 5553 h 29"/>
                  <a:gd name="T24" fmla="+- 0 8813 8766"/>
                  <a:gd name="T25" fmla="*/ T24 w 49"/>
                  <a:gd name="T26" fmla="+- 0 5549 5538"/>
                  <a:gd name="T27" fmla="*/ 5549 h 29"/>
                  <a:gd name="T28" fmla="+- 0 8766 8766"/>
                  <a:gd name="T29" fmla="*/ T28 w 49"/>
                  <a:gd name="T30" fmla="+- 0 5538 5538"/>
                  <a:gd name="T31" fmla="*/ 5538 h 2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29">
                    <a:moveTo>
                      <a:pt x="0" y="0"/>
                    </a:moveTo>
                    <a:lnTo>
                      <a:pt x="1" y="12"/>
                    </a:lnTo>
                    <a:lnTo>
                      <a:pt x="1" y="18"/>
                    </a:lnTo>
                    <a:lnTo>
                      <a:pt x="40" y="28"/>
                    </a:lnTo>
                    <a:lnTo>
                      <a:pt x="48" y="24"/>
                    </a:lnTo>
                    <a:lnTo>
                      <a:pt x="47" y="15"/>
                    </a:lnTo>
                    <a:lnTo>
                      <a:pt x="47"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4" name="Group 1083"/>
            <p:cNvGrpSpPr>
              <a:grpSpLocks/>
            </p:cNvGrpSpPr>
            <p:nvPr/>
          </p:nvGrpSpPr>
          <p:grpSpPr bwMode="auto">
            <a:xfrm>
              <a:off x="12926" y="5538"/>
              <a:ext cx="72" cy="29"/>
              <a:chOff x="8766" y="5538"/>
              <a:chExt cx="49" cy="29"/>
            </a:xfrm>
          </p:grpSpPr>
          <p:sp>
            <p:nvSpPr>
              <p:cNvPr id="1669" name="Freeform 1668"/>
              <p:cNvSpPr>
                <a:spLocks/>
              </p:cNvSpPr>
              <p:nvPr/>
            </p:nvSpPr>
            <p:spPr bwMode="auto">
              <a:xfrm>
                <a:off x="8766" y="5538"/>
                <a:ext cx="49" cy="29"/>
              </a:xfrm>
              <a:custGeom>
                <a:avLst/>
                <a:gdLst>
                  <a:gd name="T0" fmla="+- 0 8766 8766"/>
                  <a:gd name="T1" fmla="*/ T0 w 49"/>
                  <a:gd name="T2" fmla="+- 0 5538 5538"/>
                  <a:gd name="T3" fmla="*/ 5538 h 29"/>
                  <a:gd name="T4" fmla="+- 0 8767 8766"/>
                  <a:gd name="T5" fmla="*/ T4 w 49"/>
                  <a:gd name="T6" fmla="+- 0 5550 5538"/>
                  <a:gd name="T7" fmla="*/ 5550 h 29"/>
                  <a:gd name="T8" fmla="+- 0 8767 8766"/>
                  <a:gd name="T9" fmla="*/ T8 w 49"/>
                  <a:gd name="T10" fmla="+- 0 5556 5538"/>
                  <a:gd name="T11" fmla="*/ 5556 h 29"/>
                  <a:gd name="T12" fmla="+- 0 8806 8766"/>
                  <a:gd name="T13" fmla="*/ T12 w 49"/>
                  <a:gd name="T14" fmla="+- 0 5566 5538"/>
                  <a:gd name="T15" fmla="*/ 5566 h 29"/>
                  <a:gd name="T16" fmla="+- 0 8814 8766"/>
                  <a:gd name="T17" fmla="*/ T16 w 49"/>
                  <a:gd name="T18" fmla="+- 0 5562 5538"/>
                  <a:gd name="T19" fmla="*/ 5562 h 29"/>
                  <a:gd name="T20" fmla="+- 0 8813 8766"/>
                  <a:gd name="T21" fmla="*/ T20 w 49"/>
                  <a:gd name="T22" fmla="+- 0 5553 5538"/>
                  <a:gd name="T23" fmla="*/ 5553 h 29"/>
                  <a:gd name="T24" fmla="+- 0 8813 8766"/>
                  <a:gd name="T25" fmla="*/ T24 w 49"/>
                  <a:gd name="T26" fmla="+- 0 5549 5538"/>
                  <a:gd name="T27" fmla="*/ 5549 h 29"/>
                  <a:gd name="T28" fmla="+- 0 8766 8766"/>
                  <a:gd name="T29" fmla="*/ T28 w 49"/>
                  <a:gd name="T30" fmla="+- 0 5538 5538"/>
                  <a:gd name="T31" fmla="*/ 5538 h 2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29">
                    <a:moveTo>
                      <a:pt x="0" y="0"/>
                    </a:moveTo>
                    <a:lnTo>
                      <a:pt x="1" y="12"/>
                    </a:lnTo>
                    <a:lnTo>
                      <a:pt x="1" y="18"/>
                    </a:lnTo>
                    <a:lnTo>
                      <a:pt x="40" y="28"/>
                    </a:lnTo>
                    <a:lnTo>
                      <a:pt x="48" y="24"/>
                    </a:lnTo>
                    <a:lnTo>
                      <a:pt x="47" y="15"/>
                    </a:lnTo>
                    <a:lnTo>
                      <a:pt x="47" y="11"/>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5" name="Group 1084"/>
            <p:cNvGrpSpPr>
              <a:grpSpLocks/>
            </p:cNvGrpSpPr>
            <p:nvPr/>
          </p:nvGrpSpPr>
          <p:grpSpPr bwMode="auto">
            <a:xfrm>
              <a:off x="12805" y="5539"/>
              <a:ext cx="193" cy="34"/>
              <a:chOff x="8684" y="5539"/>
              <a:chExt cx="131" cy="34"/>
            </a:xfrm>
          </p:grpSpPr>
          <p:sp>
            <p:nvSpPr>
              <p:cNvPr id="1668" name="Freeform 1667"/>
              <p:cNvSpPr>
                <a:spLocks/>
              </p:cNvSpPr>
              <p:nvPr/>
            </p:nvSpPr>
            <p:spPr bwMode="auto">
              <a:xfrm>
                <a:off x="8684" y="5539"/>
                <a:ext cx="131" cy="34"/>
              </a:xfrm>
              <a:custGeom>
                <a:avLst/>
                <a:gdLst>
                  <a:gd name="T0" fmla="+- 0 8684 8684"/>
                  <a:gd name="T1" fmla="*/ T0 w 131"/>
                  <a:gd name="T2" fmla="+- 0 5539 5539"/>
                  <a:gd name="T3" fmla="*/ 5539 h 34"/>
                  <a:gd name="T4" fmla="+- 0 8685 8684"/>
                  <a:gd name="T5" fmla="*/ T4 w 131"/>
                  <a:gd name="T6" fmla="+- 0 5542 5539"/>
                  <a:gd name="T7" fmla="*/ 5542 h 34"/>
                  <a:gd name="T8" fmla="+- 0 8815 8684"/>
                  <a:gd name="T9" fmla="*/ T8 w 131"/>
                  <a:gd name="T10" fmla="+- 0 5573 5539"/>
                  <a:gd name="T11" fmla="*/ 5573 h 34"/>
                  <a:gd name="T12" fmla="+- 0 8815 8684"/>
                  <a:gd name="T13" fmla="*/ T12 w 131"/>
                  <a:gd name="T14" fmla="+- 0 5570 5539"/>
                  <a:gd name="T15" fmla="*/ 5570 h 34"/>
                  <a:gd name="T16" fmla="+- 0 8684 8684"/>
                  <a:gd name="T17" fmla="*/ T16 w 131"/>
                  <a:gd name="T18" fmla="+- 0 5539 5539"/>
                  <a:gd name="T19" fmla="*/ 5539 h 34"/>
                </a:gdLst>
                <a:ahLst/>
                <a:cxnLst>
                  <a:cxn ang="0">
                    <a:pos x="T1" y="T3"/>
                  </a:cxn>
                  <a:cxn ang="0">
                    <a:pos x="T5" y="T7"/>
                  </a:cxn>
                  <a:cxn ang="0">
                    <a:pos x="T9" y="T11"/>
                  </a:cxn>
                  <a:cxn ang="0">
                    <a:pos x="T13" y="T15"/>
                  </a:cxn>
                  <a:cxn ang="0">
                    <a:pos x="T17" y="T19"/>
                  </a:cxn>
                </a:cxnLst>
                <a:rect l="0" t="0" r="r" b="b"/>
                <a:pathLst>
                  <a:path w="131" h="34">
                    <a:moveTo>
                      <a:pt x="0" y="0"/>
                    </a:moveTo>
                    <a:lnTo>
                      <a:pt x="1" y="3"/>
                    </a:lnTo>
                    <a:lnTo>
                      <a:pt x="131" y="34"/>
                    </a:lnTo>
                    <a:lnTo>
                      <a:pt x="131" y="31"/>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6" name="Group 1085"/>
            <p:cNvGrpSpPr>
              <a:grpSpLocks/>
            </p:cNvGrpSpPr>
            <p:nvPr/>
          </p:nvGrpSpPr>
          <p:grpSpPr bwMode="auto">
            <a:xfrm>
              <a:off x="12806" y="5553"/>
              <a:ext cx="193" cy="31"/>
              <a:chOff x="8685" y="5553"/>
              <a:chExt cx="131" cy="31"/>
            </a:xfrm>
          </p:grpSpPr>
          <p:sp>
            <p:nvSpPr>
              <p:cNvPr id="1667" name="Freeform 1666"/>
              <p:cNvSpPr>
                <a:spLocks/>
              </p:cNvSpPr>
              <p:nvPr/>
            </p:nvSpPr>
            <p:spPr bwMode="auto">
              <a:xfrm>
                <a:off x="8685" y="5553"/>
                <a:ext cx="131" cy="31"/>
              </a:xfrm>
              <a:custGeom>
                <a:avLst/>
                <a:gdLst>
                  <a:gd name="T0" fmla="+- 0 8685 8685"/>
                  <a:gd name="T1" fmla="*/ T0 w 131"/>
                  <a:gd name="T2" fmla="+- 0 5553 5553"/>
                  <a:gd name="T3" fmla="*/ 5553 h 31"/>
                  <a:gd name="T4" fmla="+- 0 8685 8685"/>
                  <a:gd name="T5" fmla="*/ T4 w 131"/>
                  <a:gd name="T6" fmla="+- 0 5556 5553"/>
                  <a:gd name="T7" fmla="*/ 5556 h 31"/>
                  <a:gd name="T8" fmla="+- 0 8816 8685"/>
                  <a:gd name="T9" fmla="*/ T8 w 131"/>
                  <a:gd name="T10" fmla="+- 0 5584 5553"/>
                  <a:gd name="T11" fmla="*/ 5584 h 31"/>
                  <a:gd name="T12" fmla="+- 0 8816 8685"/>
                  <a:gd name="T13" fmla="*/ T12 w 131"/>
                  <a:gd name="T14" fmla="+- 0 5582 5553"/>
                  <a:gd name="T15" fmla="*/ 5582 h 31"/>
                  <a:gd name="T16" fmla="+- 0 8685 8685"/>
                  <a:gd name="T17" fmla="*/ T16 w 131"/>
                  <a:gd name="T18" fmla="+- 0 5553 5553"/>
                  <a:gd name="T19" fmla="*/ 5553 h 31"/>
                </a:gdLst>
                <a:ahLst/>
                <a:cxnLst>
                  <a:cxn ang="0">
                    <a:pos x="T1" y="T3"/>
                  </a:cxn>
                  <a:cxn ang="0">
                    <a:pos x="T5" y="T7"/>
                  </a:cxn>
                  <a:cxn ang="0">
                    <a:pos x="T9" y="T11"/>
                  </a:cxn>
                  <a:cxn ang="0">
                    <a:pos x="T13" y="T15"/>
                  </a:cxn>
                  <a:cxn ang="0">
                    <a:pos x="T17" y="T19"/>
                  </a:cxn>
                </a:cxnLst>
                <a:rect l="0" t="0" r="r" b="b"/>
                <a:pathLst>
                  <a:path w="131" h="31">
                    <a:moveTo>
                      <a:pt x="0" y="0"/>
                    </a:moveTo>
                    <a:lnTo>
                      <a:pt x="0" y="3"/>
                    </a:lnTo>
                    <a:lnTo>
                      <a:pt x="131" y="31"/>
                    </a:lnTo>
                    <a:lnTo>
                      <a:pt x="131" y="29"/>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7" name="Group 1086"/>
            <p:cNvGrpSpPr>
              <a:grpSpLocks/>
            </p:cNvGrpSpPr>
            <p:nvPr/>
          </p:nvGrpSpPr>
          <p:grpSpPr bwMode="auto">
            <a:xfrm>
              <a:off x="12806" y="5567"/>
              <a:ext cx="195" cy="28"/>
              <a:chOff x="8685" y="5567"/>
              <a:chExt cx="132" cy="28"/>
            </a:xfrm>
          </p:grpSpPr>
          <p:sp>
            <p:nvSpPr>
              <p:cNvPr id="1666" name="Freeform 1665"/>
              <p:cNvSpPr>
                <a:spLocks/>
              </p:cNvSpPr>
              <p:nvPr/>
            </p:nvSpPr>
            <p:spPr bwMode="auto">
              <a:xfrm>
                <a:off x="8685" y="5567"/>
                <a:ext cx="132" cy="28"/>
              </a:xfrm>
              <a:custGeom>
                <a:avLst/>
                <a:gdLst>
                  <a:gd name="T0" fmla="+- 0 8685 8685"/>
                  <a:gd name="T1" fmla="*/ T0 w 132"/>
                  <a:gd name="T2" fmla="+- 0 5567 5567"/>
                  <a:gd name="T3" fmla="*/ 5567 h 28"/>
                  <a:gd name="T4" fmla="+- 0 8686 8685"/>
                  <a:gd name="T5" fmla="*/ T4 w 132"/>
                  <a:gd name="T6" fmla="+- 0 5569 5567"/>
                  <a:gd name="T7" fmla="*/ 5569 h 28"/>
                  <a:gd name="T8" fmla="+- 0 8817 8685"/>
                  <a:gd name="T9" fmla="*/ T8 w 132"/>
                  <a:gd name="T10" fmla="+- 0 5595 5567"/>
                  <a:gd name="T11" fmla="*/ 5595 h 28"/>
                  <a:gd name="T12" fmla="+- 0 8816 8685"/>
                  <a:gd name="T13" fmla="*/ T12 w 132"/>
                  <a:gd name="T14" fmla="+- 0 5592 5567"/>
                  <a:gd name="T15" fmla="*/ 5592 h 28"/>
                  <a:gd name="T16" fmla="+- 0 8685 8685"/>
                  <a:gd name="T17" fmla="*/ T16 w 132"/>
                  <a:gd name="T18" fmla="+- 0 5567 5567"/>
                  <a:gd name="T19" fmla="*/ 5567 h 28"/>
                </a:gdLst>
                <a:ahLst/>
                <a:cxnLst>
                  <a:cxn ang="0">
                    <a:pos x="T1" y="T3"/>
                  </a:cxn>
                  <a:cxn ang="0">
                    <a:pos x="T5" y="T7"/>
                  </a:cxn>
                  <a:cxn ang="0">
                    <a:pos x="T9" y="T11"/>
                  </a:cxn>
                  <a:cxn ang="0">
                    <a:pos x="T13" y="T15"/>
                  </a:cxn>
                  <a:cxn ang="0">
                    <a:pos x="T17" y="T19"/>
                  </a:cxn>
                </a:cxnLst>
                <a:rect l="0" t="0" r="r" b="b"/>
                <a:pathLst>
                  <a:path w="132" h="28">
                    <a:moveTo>
                      <a:pt x="0" y="0"/>
                    </a:moveTo>
                    <a:lnTo>
                      <a:pt x="1" y="2"/>
                    </a:lnTo>
                    <a:lnTo>
                      <a:pt x="132" y="28"/>
                    </a:lnTo>
                    <a:lnTo>
                      <a:pt x="131" y="25"/>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8" name="Group 1087"/>
            <p:cNvGrpSpPr>
              <a:grpSpLocks/>
            </p:cNvGrpSpPr>
            <p:nvPr/>
          </p:nvGrpSpPr>
          <p:grpSpPr bwMode="auto">
            <a:xfrm>
              <a:off x="12929" y="5594"/>
              <a:ext cx="74" cy="15"/>
              <a:chOff x="8768" y="5594"/>
              <a:chExt cx="50" cy="15"/>
            </a:xfrm>
          </p:grpSpPr>
          <p:sp>
            <p:nvSpPr>
              <p:cNvPr id="1665" name="Freeform 1664"/>
              <p:cNvSpPr>
                <a:spLocks/>
              </p:cNvSpPr>
              <p:nvPr/>
            </p:nvSpPr>
            <p:spPr bwMode="auto">
              <a:xfrm>
                <a:off x="8768" y="5594"/>
                <a:ext cx="50" cy="15"/>
              </a:xfrm>
              <a:custGeom>
                <a:avLst/>
                <a:gdLst>
                  <a:gd name="T0" fmla="+- 0 8768 8768"/>
                  <a:gd name="T1" fmla="*/ T0 w 50"/>
                  <a:gd name="T2" fmla="+- 0 5594 5594"/>
                  <a:gd name="T3" fmla="*/ 5594 h 15"/>
                  <a:gd name="T4" fmla="+- 0 8768 8768"/>
                  <a:gd name="T5" fmla="*/ T4 w 50"/>
                  <a:gd name="T6" fmla="+- 0 5601 5594"/>
                  <a:gd name="T7" fmla="*/ 5601 h 15"/>
                  <a:gd name="T8" fmla="+- 0 8808 8768"/>
                  <a:gd name="T9" fmla="*/ T8 w 50"/>
                  <a:gd name="T10" fmla="+- 0 5608 5594"/>
                  <a:gd name="T11" fmla="*/ 5608 h 15"/>
                  <a:gd name="T12" fmla="+- 0 8817 8768"/>
                  <a:gd name="T13" fmla="*/ T12 w 50"/>
                  <a:gd name="T14" fmla="+- 0 5607 5594"/>
                  <a:gd name="T15" fmla="*/ 5607 h 15"/>
                  <a:gd name="T16" fmla="+- 0 8817 8768"/>
                  <a:gd name="T17" fmla="*/ T16 w 50"/>
                  <a:gd name="T18" fmla="+- 0 5602 5594"/>
                  <a:gd name="T19" fmla="*/ 5602 h 15"/>
                  <a:gd name="T20" fmla="+- 0 8768 8768"/>
                  <a:gd name="T21" fmla="*/ T20 w 50"/>
                  <a:gd name="T22" fmla="+- 0 5594 5594"/>
                  <a:gd name="T23" fmla="*/ 5594 h 15"/>
                </a:gdLst>
                <a:ahLst/>
                <a:cxnLst>
                  <a:cxn ang="0">
                    <a:pos x="T1" y="T3"/>
                  </a:cxn>
                  <a:cxn ang="0">
                    <a:pos x="T5" y="T7"/>
                  </a:cxn>
                  <a:cxn ang="0">
                    <a:pos x="T9" y="T11"/>
                  </a:cxn>
                  <a:cxn ang="0">
                    <a:pos x="T13" y="T15"/>
                  </a:cxn>
                  <a:cxn ang="0">
                    <a:pos x="T17" y="T19"/>
                  </a:cxn>
                  <a:cxn ang="0">
                    <a:pos x="T21" y="T23"/>
                  </a:cxn>
                </a:cxnLst>
                <a:rect l="0" t="0" r="r" b="b"/>
                <a:pathLst>
                  <a:path w="50" h="15">
                    <a:moveTo>
                      <a:pt x="0" y="0"/>
                    </a:moveTo>
                    <a:lnTo>
                      <a:pt x="0" y="7"/>
                    </a:lnTo>
                    <a:lnTo>
                      <a:pt x="40" y="14"/>
                    </a:lnTo>
                    <a:lnTo>
                      <a:pt x="49" y="13"/>
                    </a:lnTo>
                    <a:lnTo>
                      <a:pt x="49"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9" name="Group 1088"/>
            <p:cNvGrpSpPr>
              <a:grpSpLocks/>
            </p:cNvGrpSpPr>
            <p:nvPr/>
          </p:nvGrpSpPr>
          <p:grpSpPr bwMode="auto">
            <a:xfrm>
              <a:off x="12929" y="5594"/>
              <a:ext cx="74" cy="15"/>
              <a:chOff x="8768" y="5594"/>
              <a:chExt cx="50" cy="15"/>
            </a:xfrm>
          </p:grpSpPr>
          <p:sp>
            <p:nvSpPr>
              <p:cNvPr id="1664" name="Freeform 1663"/>
              <p:cNvSpPr>
                <a:spLocks/>
              </p:cNvSpPr>
              <p:nvPr/>
            </p:nvSpPr>
            <p:spPr bwMode="auto">
              <a:xfrm>
                <a:off x="8768" y="5594"/>
                <a:ext cx="50" cy="15"/>
              </a:xfrm>
              <a:custGeom>
                <a:avLst/>
                <a:gdLst>
                  <a:gd name="T0" fmla="+- 0 8768 8768"/>
                  <a:gd name="T1" fmla="*/ T0 w 50"/>
                  <a:gd name="T2" fmla="+- 0 5594 5594"/>
                  <a:gd name="T3" fmla="*/ 5594 h 15"/>
                  <a:gd name="T4" fmla="+- 0 8768 8768"/>
                  <a:gd name="T5" fmla="*/ T4 w 50"/>
                  <a:gd name="T6" fmla="+- 0 5601 5594"/>
                  <a:gd name="T7" fmla="*/ 5601 h 15"/>
                  <a:gd name="T8" fmla="+- 0 8808 8768"/>
                  <a:gd name="T9" fmla="*/ T8 w 50"/>
                  <a:gd name="T10" fmla="+- 0 5608 5594"/>
                  <a:gd name="T11" fmla="*/ 5608 h 15"/>
                  <a:gd name="T12" fmla="+- 0 8817 8768"/>
                  <a:gd name="T13" fmla="*/ T12 w 50"/>
                  <a:gd name="T14" fmla="+- 0 5607 5594"/>
                  <a:gd name="T15" fmla="*/ 5607 h 15"/>
                  <a:gd name="T16" fmla="+- 0 8817 8768"/>
                  <a:gd name="T17" fmla="*/ T16 w 50"/>
                  <a:gd name="T18" fmla="+- 0 5602 5594"/>
                  <a:gd name="T19" fmla="*/ 5602 h 15"/>
                  <a:gd name="T20" fmla="+- 0 8768 8768"/>
                  <a:gd name="T21" fmla="*/ T20 w 50"/>
                  <a:gd name="T22" fmla="+- 0 5594 5594"/>
                  <a:gd name="T23" fmla="*/ 5594 h 15"/>
                </a:gdLst>
                <a:ahLst/>
                <a:cxnLst>
                  <a:cxn ang="0">
                    <a:pos x="T1" y="T3"/>
                  </a:cxn>
                  <a:cxn ang="0">
                    <a:pos x="T5" y="T7"/>
                  </a:cxn>
                  <a:cxn ang="0">
                    <a:pos x="T9" y="T11"/>
                  </a:cxn>
                  <a:cxn ang="0">
                    <a:pos x="T13" y="T15"/>
                  </a:cxn>
                  <a:cxn ang="0">
                    <a:pos x="T17" y="T19"/>
                  </a:cxn>
                  <a:cxn ang="0">
                    <a:pos x="T21" y="T23"/>
                  </a:cxn>
                </a:cxnLst>
                <a:rect l="0" t="0" r="r" b="b"/>
                <a:pathLst>
                  <a:path w="50" h="15">
                    <a:moveTo>
                      <a:pt x="0" y="0"/>
                    </a:moveTo>
                    <a:lnTo>
                      <a:pt x="0" y="7"/>
                    </a:lnTo>
                    <a:lnTo>
                      <a:pt x="40" y="14"/>
                    </a:lnTo>
                    <a:lnTo>
                      <a:pt x="49" y="13"/>
                    </a:lnTo>
                    <a:lnTo>
                      <a:pt x="49" y="8"/>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0" name="Group 1089"/>
            <p:cNvGrpSpPr>
              <a:grpSpLocks/>
            </p:cNvGrpSpPr>
            <p:nvPr/>
          </p:nvGrpSpPr>
          <p:grpSpPr bwMode="auto">
            <a:xfrm>
              <a:off x="12808" y="5596"/>
              <a:ext cx="195" cy="25"/>
              <a:chOff x="8686" y="5596"/>
              <a:chExt cx="132" cy="25"/>
            </a:xfrm>
          </p:grpSpPr>
          <p:sp>
            <p:nvSpPr>
              <p:cNvPr id="1663" name="Freeform 1662"/>
              <p:cNvSpPr>
                <a:spLocks/>
              </p:cNvSpPr>
              <p:nvPr/>
            </p:nvSpPr>
            <p:spPr bwMode="auto">
              <a:xfrm>
                <a:off x="8686" y="5596"/>
                <a:ext cx="132" cy="25"/>
              </a:xfrm>
              <a:custGeom>
                <a:avLst/>
                <a:gdLst>
                  <a:gd name="T0" fmla="+- 0 8686 8686"/>
                  <a:gd name="T1" fmla="*/ T0 w 132"/>
                  <a:gd name="T2" fmla="+- 0 5596 5596"/>
                  <a:gd name="T3" fmla="*/ 5596 h 25"/>
                  <a:gd name="T4" fmla="+- 0 8686 8686"/>
                  <a:gd name="T5" fmla="*/ T4 w 132"/>
                  <a:gd name="T6" fmla="+- 0 5599 5596"/>
                  <a:gd name="T7" fmla="*/ 5599 h 25"/>
                  <a:gd name="T8" fmla="+- 0 8818 8686"/>
                  <a:gd name="T9" fmla="*/ T8 w 132"/>
                  <a:gd name="T10" fmla="+- 0 5620 5596"/>
                  <a:gd name="T11" fmla="*/ 5620 h 25"/>
                  <a:gd name="T12" fmla="+- 0 8818 8686"/>
                  <a:gd name="T13" fmla="*/ T12 w 132"/>
                  <a:gd name="T14" fmla="+- 0 5618 5596"/>
                  <a:gd name="T15" fmla="*/ 5618 h 25"/>
                  <a:gd name="T16" fmla="+- 0 8686 8686"/>
                  <a:gd name="T17" fmla="*/ T16 w 132"/>
                  <a:gd name="T18" fmla="+- 0 5596 5596"/>
                  <a:gd name="T19" fmla="*/ 5596 h 25"/>
                </a:gdLst>
                <a:ahLst/>
                <a:cxnLst>
                  <a:cxn ang="0">
                    <a:pos x="T1" y="T3"/>
                  </a:cxn>
                  <a:cxn ang="0">
                    <a:pos x="T5" y="T7"/>
                  </a:cxn>
                  <a:cxn ang="0">
                    <a:pos x="T9" y="T11"/>
                  </a:cxn>
                  <a:cxn ang="0">
                    <a:pos x="T13" y="T15"/>
                  </a:cxn>
                  <a:cxn ang="0">
                    <a:pos x="T17" y="T19"/>
                  </a:cxn>
                </a:cxnLst>
                <a:rect l="0" t="0" r="r" b="b"/>
                <a:pathLst>
                  <a:path w="132" h="25">
                    <a:moveTo>
                      <a:pt x="0" y="0"/>
                    </a:moveTo>
                    <a:lnTo>
                      <a:pt x="0" y="3"/>
                    </a:lnTo>
                    <a:lnTo>
                      <a:pt x="132" y="24"/>
                    </a:lnTo>
                    <a:lnTo>
                      <a:pt x="132" y="22"/>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1" name="Group 1090"/>
            <p:cNvGrpSpPr>
              <a:grpSpLocks/>
            </p:cNvGrpSpPr>
            <p:nvPr/>
          </p:nvGrpSpPr>
          <p:grpSpPr bwMode="auto">
            <a:xfrm>
              <a:off x="12879" y="5839"/>
              <a:ext cx="121" cy="30"/>
              <a:chOff x="8734" y="5839"/>
              <a:chExt cx="82" cy="30"/>
            </a:xfrm>
          </p:grpSpPr>
          <p:sp>
            <p:nvSpPr>
              <p:cNvPr id="1662" name="Freeform 1661"/>
              <p:cNvSpPr>
                <a:spLocks/>
              </p:cNvSpPr>
              <p:nvPr/>
            </p:nvSpPr>
            <p:spPr bwMode="auto">
              <a:xfrm>
                <a:off x="8734" y="5839"/>
                <a:ext cx="82" cy="30"/>
              </a:xfrm>
              <a:custGeom>
                <a:avLst/>
                <a:gdLst>
                  <a:gd name="T0" fmla="+- 0 8816 8734"/>
                  <a:gd name="T1" fmla="*/ T0 w 82"/>
                  <a:gd name="T2" fmla="+- 0 5839 5839"/>
                  <a:gd name="T3" fmla="*/ 5839 h 30"/>
                  <a:gd name="T4" fmla="+- 0 8757 8734"/>
                  <a:gd name="T5" fmla="*/ T4 w 82"/>
                  <a:gd name="T6" fmla="+- 0 5851 5839"/>
                  <a:gd name="T7" fmla="*/ 5851 h 30"/>
                  <a:gd name="T8" fmla="+- 0 8737 8734"/>
                  <a:gd name="T9" fmla="*/ T8 w 82"/>
                  <a:gd name="T10" fmla="+- 0 5860 5839"/>
                  <a:gd name="T11" fmla="*/ 5860 h 30"/>
                  <a:gd name="T12" fmla="+- 0 8734 8734"/>
                  <a:gd name="T13" fmla="*/ T12 w 82"/>
                  <a:gd name="T14" fmla="+- 0 5869 5839"/>
                  <a:gd name="T15" fmla="*/ 5869 h 30"/>
                  <a:gd name="T16" fmla="+- 0 8813 8734"/>
                  <a:gd name="T17" fmla="*/ T16 w 82"/>
                  <a:gd name="T18" fmla="+- 0 5853 5839"/>
                  <a:gd name="T19" fmla="*/ 5853 h 30"/>
                  <a:gd name="T20" fmla="+- 0 8815 8734"/>
                  <a:gd name="T21" fmla="*/ T20 w 82"/>
                  <a:gd name="T22" fmla="+- 0 5848 5839"/>
                  <a:gd name="T23" fmla="*/ 5848 h 30"/>
                  <a:gd name="T24" fmla="+- 0 8816 8734"/>
                  <a:gd name="T25" fmla="*/ T24 w 82"/>
                  <a:gd name="T26" fmla="+- 0 5839 5839"/>
                  <a:gd name="T27" fmla="*/ 5839 h 30"/>
                </a:gdLst>
                <a:ahLst/>
                <a:cxnLst>
                  <a:cxn ang="0">
                    <a:pos x="T1" y="T3"/>
                  </a:cxn>
                  <a:cxn ang="0">
                    <a:pos x="T5" y="T7"/>
                  </a:cxn>
                  <a:cxn ang="0">
                    <a:pos x="T9" y="T11"/>
                  </a:cxn>
                  <a:cxn ang="0">
                    <a:pos x="T13" y="T15"/>
                  </a:cxn>
                  <a:cxn ang="0">
                    <a:pos x="T17" y="T19"/>
                  </a:cxn>
                  <a:cxn ang="0">
                    <a:pos x="T21" y="T23"/>
                  </a:cxn>
                  <a:cxn ang="0">
                    <a:pos x="T25" y="T27"/>
                  </a:cxn>
                </a:cxnLst>
                <a:rect l="0" t="0" r="r" b="b"/>
                <a:pathLst>
                  <a:path w="82" h="30">
                    <a:moveTo>
                      <a:pt x="82" y="0"/>
                    </a:moveTo>
                    <a:lnTo>
                      <a:pt x="23" y="12"/>
                    </a:lnTo>
                    <a:lnTo>
                      <a:pt x="3" y="21"/>
                    </a:lnTo>
                    <a:lnTo>
                      <a:pt x="0" y="30"/>
                    </a:lnTo>
                    <a:lnTo>
                      <a:pt x="79" y="14"/>
                    </a:lnTo>
                    <a:lnTo>
                      <a:pt x="81" y="9"/>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2" name="Group 1091"/>
            <p:cNvGrpSpPr>
              <a:grpSpLocks/>
            </p:cNvGrpSpPr>
            <p:nvPr/>
          </p:nvGrpSpPr>
          <p:grpSpPr bwMode="auto">
            <a:xfrm>
              <a:off x="12879" y="5839"/>
              <a:ext cx="121" cy="30"/>
              <a:chOff x="8734" y="5839"/>
              <a:chExt cx="82" cy="30"/>
            </a:xfrm>
          </p:grpSpPr>
          <p:sp>
            <p:nvSpPr>
              <p:cNvPr id="1661" name="Freeform 1660"/>
              <p:cNvSpPr>
                <a:spLocks/>
              </p:cNvSpPr>
              <p:nvPr/>
            </p:nvSpPr>
            <p:spPr bwMode="auto">
              <a:xfrm>
                <a:off x="8734" y="5839"/>
                <a:ext cx="82" cy="30"/>
              </a:xfrm>
              <a:custGeom>
                <a:avLst/>
                <a:gdLst>
                  <a:gd name="T0" fmla="+- 0 8816 8734"/>
                  <a:gd name="T1" fmla="*/ T0 w 82"/>
                  <a:gd name="T2" fmla="+- 0 5839 5839"/>
                  <a:gd name="T3" fmla="*/ 5839 h 30"/>
                  <a:gd name="T4" fmla="+- 0 8757 8734"/>
                  <a:gd name="T5" fmla="*/ T4 w 82"/>
                  <a:gd name="T6" fmla="+- 0 5851 5839"/>
                  <a:gd name="T7" fmla="*/ 5851 h 30"/>
                  <a:gd name="T8" fmla="+- 0 8737 8734"/>
                  <a:gd name="T9" fmla="*/ T8 w 82"/>
                  <a:gd name="T10" fmla="+- 0 5860 5839"/>
                  <a:gd name="T11" fmla="*/ 5860 h 30"/>
                  <a:gd name="T12" fmla="+- 0 8734 8734"/>
                  <a:gd name="T13" fmla="*/ T12 w 82"/>
                  <a:gd name="T14" fmla="+- 0 5869 5839"/>
                  <a:gd name="T15" fmla="*/ 5869 h 30"/>
                  <a:gd name="T16" fmla="+- 0 8813 8734"/>
                  <a:gd name="T17" fmla="*/ T16 w 82"/>
                  <a:gd name="T18" fmla="+- 0 5853 5839"/>
                  <a:gd name="T19" fmla="*/ 5853 h 30"/>
                  <a:gd name="T20" fmla="+- 0 8815 8734"/>
                  <a:gd name="T21" fmla="*/ T20 w 82"/>
                  <a:gd name="T22" fmla="+- 0 5848 5839"/>
                  <a:gd name="T23" fmla="*/ 5848 h 30"/>
                  <a:gd name="T24" fmla="+- 0 8816 8734"/>
                  <a:gd name="T25" fmla="*/ T24 w 82"/>
                  <a:gd name="T26" fmla="+- 0 5839 5839"/>
                  <a:gd name="T27" fmla="*/ 5839 h 30"/>
                </a:gdLst>
                <a:ahLst/>
                <a:cxnLst>
                  <a:cxn ang="0">
                    <a:pos x="T1" y="T3"/>
                  </a:cxn>
                  <a:cxn ang="0">
                    <a:pos x="T5" y="T7"/>
                  </a:cxn>
                  <a:cxn ang="0">
                    <a:pos x="T9" y="T11"/>
                  </a:cxn>
                  <a:cxn ang="0">
                    <a:pos x="T13" y="T15"/>
                  </a:cxn>
                  <a:cxn ang="0">
                    <a:pos x="T17" y="T19"/>
                  </a:cxn>
                  <a:cxn ang="0">
                    <a:pos x="T21" y="T23"/>
                  </a:cxn>
                  <a:cxn ang="0">
                    <a:pos x="T25" y="T27"/>
                  </a:cxn>
                </a:cxnLst>
                <a:rect l="0" t="0" r="r" b="b"/>
                <a:pathLst>
                  <a:path w="82" h="30">
                    <a:moveTo>
                      <a:pt x="82" y="0"/>
                    </a:moveTo>
                    <a:lnTo>
                      <a:pt x="23" y="12"/>
                    </a:lnTo>
                    <a:lnTo>
                      <a:pt x="3" y="21"/>
                    </a:lnTo>
                    <a:lnTo>
                      <a:pt x="0" y="30"/>
                    </a:lnTo>
                    <a:lnTo>
                      <a:pt x="79" y="14"/>
                    </a:lnTo>
                    <a:lnTo>
                      <a:pt x="81" y="9"/>
                    </a:lnTo>
                    <a:lnTo>
                      <a:pt x="82"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3" name="Group 1092"/>
            <p:cNvGrpSpPr>
              <a:grpSpLocks/>
            </p:cNvGrpSpPr>
            <p:nvPr/>
          </p:nvGrpSpPr>
          <p:grpSpPr bwMode="auto">
            <a:xfrm>
              <a:off x="12868" y="5861"/>
              <a:ext cx="130" cy="35"/>
              <a:chOff x="8727" y="5861"/>
              <a:chExt cx="88" cy="35"/>
            </a:xfrm>
          </p:grpSpPr>
          <p:sp>
            <p:nvSpPr>
              <p:cNvPr id="1660" name="Freeform 1659"/>
              <p:cNvSpPr>
                <a:spLocks/>
              </p:cNvSpPr>
              <p:nvPr/>
            </p:nvSpPr>
            <p:spPr bwMode="auto">
              <a:xfrm>
                <a:off x="8727" y="5861"/>
                <a:ext cx="88" cy="35"/>
              </a:xfrm>
              <a:custGeom>
                <a:avLst/>
                <a:gdLst>
                  <a:gd name="T0" fmla="+- 0 8814 8727"/>
                  <a:gd name="T1" fmla="*/ T0 w 88"/>
                  <a:gd name="T2" fmla="+- 0 5861 5861"/>
                  <a:gd name="T3" fmla="*/ 5861 h 35"/>
                  <a:gd name="T4" fmla="+- 0 8737 8727"/>
                  <a:gd name="T5" fmla="*/ T4 w 88"/>
                  <a:gd name="T6" fmla="+- 0 5880 5861"/>
                  <a:gd name="T7" fmla="*/ 5880 h 35"/>
                  <a:gd name="T8" fmla="+- 0 8730 8727"/>
                  <a:gd name="T9" fmla="*/ T8 w 88"/>
                  <a:gd name="T10" fmla="+- 0 5886 5861"/>
                  <a:gd name="T11" fmla="*/ 5886 h 35"/>
                  <a:gd name="T12" fmla="+- 0 8727 8727"/>
                  <a:gd name="T13" fmla="*/ T12 w 88"/>
                  <a:gd name="T14" fmla="+- 0 5895 5861"/>
                  <a:gd name="T15" fmla="*/ 5895 h 35"/>
                  <a:gd name="T16" fmla="+- 0 8805 8727"/>
                  <a:gd name="T17" fmla="*/ T16 w 88"/>
                  <a:gd name="T18" fmla="+- 0 5876 5861"/>
                  <a:gd name="T19" fmla="*/ 5876 h 35"/>
                  <a:gd name="T20" fmla="+- 0 8813 8727"/>
                  <a:gd name="T21" fmla="*/ T20 w 88"/>
                  <a:gd name="T22" fmla="+- 0 5869 5861"/>
                  <a:gd name="T23" fmla="*/ 5869 h 35"/>
                  <a:gd name="T24" fmla="+- 0 8814 8727"/>
                  <a:gd name="T25" fmla="*/ T24 w 88"/>
                  <a:gd name="T26" fmla="+- 0 5861 5861"/>
                  <a:gd name="T27" fmla="*/ 5861 h 35"/>
                </a:gdLst>
                <a:ahLst/>
                <a:cxnLst>
                  <a:cxn ang="0">
                    <a:pos x="T1" y="T3"/>
                  </a:cxn>
                  <a:cxn ang="0">
                    <a:pos x="T5" y="T7"/>
                  </a:cxn>
                  <a:cxn ang="0">
                    <a:pos x="T9" y="T11"/>
                  </a:cxn>
                  <a:cxn ang="0">
                    <a:pos x="T13" y="T15"/>
                  </a:cxn>
                  <a:cxn ang="0">
                    <a:pos x="T17" y="T19"/>
                  </a:cxn>
                  <a:cxn ang="0">
                    <a:pos x="T21" y="T23"/>
                  </a:cxn>
                  <a:cxn ang="0">
                    <a:pos x="T25" y="T27"/>
                  </a:cxn>
                </a:cxnLst>
                <a:rect l="0" t="0" r="r" b="b"/>
                <a:pathLst>
                  <a:path w="88" h="35">
                    <a:moveTo>
                      <a:pt x="87" y="0"/>
                    </a:moveTo>
                    <a:lnTo>
                      <a:pt x="10" y="19"/>
                    </a:lnTo>
                    <a:lnTo>
                      <a:pt x="3" y="25"/>
                    </a:lnTo>
                    <a:lnTo>
                      <a:pt x="0" y="34"/>
                    </a:lnTo>
                    <a:lnTo>
                      <a:pt x="78" y="15"/>
                    </a:lnTo>
                    <a:lnTo>
                      <a:pt x="86" y="8"/>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4" name="Group 1093"/>
            <p:cNvGrpSpPr>
              <a:grpSpLocks/>
            </p:cNvGrpSpPr>
            <p:nvPr/>
          </p:nvGrpSpPr>
          <p:grpSpPr bwMode="auto">
            <a:xfrm>
              <a:off x="12868" y="5861"/>
              <a:ext cx="130" cy="35"/>
              <a:chOff x="8727" y="5861"/>
              <a:chExt cx="88" cy="35"/>
            </a:xfrm>
          </p:grpSpPr>
          <p:sp>
            <p:nvSpPr>
              <p:cNvPr id="1659" name="Freeform 1658"/>
              <p:cNvSpPr>
                <a:spLocks/>
              </p:cNvSpPr>
              <p:nvPr/>
            </p:nvSpPr>
            <p:spPr bwMode="auto">
              <a:xfrm>
                <a:off x="8727" y="5861"/>
                <a:ext cx="88" cy="35"/>
              </a:xfrm>
              <a:custGeom>
                <a:avLst/>
                <a:gdLst>
                  <a:gd name="T0" fmla="+- 0 8814 8727"/>
                  <a:gd name="T1" fmla="*/ T0 w 88"/>
                  <a:gd name="T2" fmla="+- 0 5861 5861"/>
                  <a:gd name="T3" fmla="*/ 5861 h 35"/>
                  <a:gd name="T4" fmla="+- 0 8737 8727"/>
                  <a:gd name="T5" fmla="*/ T4 w 88"/>
                  <a:gd name="T6" fmla="+- 0 5880 5861"/>
                  <a:gd name="T7" fmla="*/ 5880 h 35"/>
                  <a:gd name="T8" fmla="+- 0 8730 8727"/>
                  <a:gd name="T9" fmla="*/ T8 w 88"/>
                  <a:gd name="T10" fmla="+- 0 5886 5861"/>
                  <a:gd name="T11" fmla="*/ 5886 h 35"/>
                  <a:gd name="T12" fmla="+- 0 8727 8727"/>
                  <a:gd name="T13" fmla="*/ T12 w 88"/>
                  <a:gd name="T14" fmla="+- 0 5895 5861"/>
                  <a:gd name="T15" fmla="*/ 5895 h 35"/>
                  <a:gd name="T16" fmla="+- 0 8805 8727"/>
                  <a:gd name="T17" fmla="*/ T16 w 88"/>
                  <a:gd name="T18" fmla="+- 0 5876 5861"/>
                  <a:gd name="T19" fmla="*/ 5876 h 35"/>
                  <a:gd name="T20" fmla="+- 0 8813 8727"/>
                  <a:gd name="T21" fmla="*/ T20 w 88"/>
                  <a:gd name="T22" fmla="+- 0 5869 5861"/>
                  <a:gd name="T23" fmla="*/ 5869 h 35"/>
                  <a:gd name="T24" fmla="+- 0 8814 8727"/>
                  <a:gd name="T25" fmla="*/ T24 w 88"/>
                  <a:gd name="T26" fmla="+- 0 5861 5861"/>
                  <a:gd name="T27" fmla="*/ 5861 h 35"/>
                </a:gdLst>
                <a:ahLst/>
                <a:cxnLst>
                  <a:cxn ang="0">
                    <a:pos x="T1" y="T3"/>
                  </a:cxn>
                  <a:cxn ang="0">
                    <a:pos x="T5" y="T7"/>
                  </a:cxn>
                  <a:cxn ang="0">
                    <a:pos x="T9" y="T11"/>
                  </a:cxn>
                  <a:cxn ang="0">
                    <a:pos x="T13" y="T15"/>
                  </a:cxn>
                  <a:cxn ang="0">
                    <a:pos x="T17" y="T19"/>
                  </a:cxn>
                  <a:cxn ang="0">
                    <a:pos x="T21" y="T23"/>
                  </a:cxn>
                  <a:cxn ang="0">
                    <a:pos x="T25" y="T27"/>
                  </a:cxn>
                </a:cxnLst>
                <a:rect l="0" t="0" r="r" b="b"/>
                <a:pathLst>
                  <a:path w="88" h="35">
                    <a:moveTo>
                      <a:pt x="87" y="0"/>
                    </a:moveTo>
                    <a:lnTo>
                      <a:pt x="10" y="19"/>
                    </a:lnTo>
                    <a:lnTo>
                      <a:pt x="3" y="25"/>
                    </a:lnTo>
                    <a:lnTo>
                      <a:pt x="0" y="34"/>
                    </a:lnTo>
                    <a:lnTo>
                      <a:pt x="78" y="15"/>
                    </a:lnTo>
                    <a:lnTo>
                      <a:pt x="86" y="8"/>
                    </a:lnTo>
                    <a:lnTo>
                      <a:pt x="87"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5" name="Group 1094"/>
            <p:cNvGrpSpPr>
              <a:grpSpLocks/>
            </p:cNvGrpSpPr>
            <p:nvPr/>
          </p:nvGrpSpPr>
          <p:grpSpPr bwMode="auto">
            <a:xfrm>
              <a:off x="12805" y="5893"/>
              <a:ext cx="3" cy="14"/>
              <a:chOff x="8684" y="5893"/>
              <a:chExt cx="2" cy="14"/>
            </a:xfrm>
          </p:grpSpPr>
          <p:sp>
            <p:nvSpPr>
              <p:cNvPr id="1658" name="Freeform 1657"/>
              <p:cNvSpPr>
                <a:spLocks/>
              </p:cNvSpPr>
              <p:nvPr/>
            </p:nvSpPr>
            <p:spPr bwMode="auto">
              <a:xfrm>
                <a:off x="8684" y="5893"/>
                <a:ext cx="2" cy="14"/>
              </a:xfrm>
              <a:custGeom>
                <a:avLst/>
                <a:gdLst>
                  <a:gd name="T0" fmla="+- 0 8684 8684"/>
                  <a:gd name="T1" fmla="*/ T0 w 1"/>
                  <a:gd name="T2" fmla="+- 0 5899 5893"/>
                  <a:gd name="T3" fmla="*/ 5899 h 14"/>
                  <a:gd name="T4" fmla="+- 0 8684 8684"/>
                  <a:gd name="T5" fmla="*/ T4 w 1"/>
                  <a:gd name="T6" fmla="+- 0 5899 5893"/>
                  <a:gd name="T7" fmla="*/ 5899 h 14"/>
                </a:gdLst>
                <a:ahLst/>
                <a:cxnLst>
                  <a:cxn ang="0">
                    <a:pos x="T1" y="T3"/>
                  </a:cxn>
                  <a:cxn ang="0">
                    <a:pos x="T5" y="T7"/>
                  </a:cxn>
                </a:cxnLst>
                <a:rect l="0" t="0" r="r" b="b"/>
                <a:pathLst>
                  <a:path w="1" h="14">
                    <a:moveTo>
                      <a:pt x="0" y="6"/>
                    </a:moveTo>
                    <a:lnTo>
                      <a:pt x="0" y="6"/>
                    </a:lnTo>
                  </a:path>
                </a:pathLst>
              </a:custGeom>
              <a:noFill/>
              <a:ln w="9665">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6" name="Group 1095"/>
            <p:cNvGrpSpPr>
              <a:grpSpLocks/>
            </p:cNvGrpSpPr>
            <p:nvPr/>
          </p:nvGrpSpPr>
          <p:grpSpPr bwMode="auto">
            <a:xfrm>
              <a:off x="12346" y="5454"/>
              <a:ext cx="596" cy="487"/>
              <a:chOff x="8371" y="5454"/>
              <a:chExt cx="397" cy="487"/>
            </a:xfrm>
          </p:grpSpPr>
          <p:sp>
            <p:nvSpPr>
              <p:cNvPr id="1655" name="Freeform 1654"/>
              <p:cNvSpPr>
                <a:spLocks/>
              </p:cNvSpPr>
              <p:nvPr/>
            </p:nvSpPr>
            <p:spPr bwMode="auto">
              <a:xfrm>
                <a:off x="8684" y="5893"/>
                <a:ext cx="2" cy="14"/>
              </a:xfrm>
              <a:custGeom>
                <a:avLst/>
                <a:gdLst>
                  <a:gd name="T0" fmla="+- 0 8684 8684"/>
                  <a:gd name="T1" fmla="*/ T0 w 1"/>
                  <a:gd name="T2" fmla="+- 0 5899 5893"/>
                  <a:gd name="T3" fmla="*/ 5899 h 14"/>
                  <a:gd name="T4" fmla="+- 0 8684 8684"/>
                  <a:gd name="T5" fmla="*/ T4 w 1"/>
                  <a:gd name="T6" fmla="+- 0 5899 5893"/>
                  <a:gd name="T7" fmla="*/ 5899 h 14"/>
                </a:gdLst>
                <a:ahLst/>
                <a:cxnLst>
                  <a:cxn ang="0">
                    <a:pos x="T1" y="T3"/>
                  </a:cxn>
                  <a:cxn ang="0">
                    <a:pos x="T5" y="T7"/>
                  </a:cxn>
                </a:cxnLst>
                <a:rect l="0" t="0" r="r" b="b"/>
                <a:pathLst>
                  <a:path w="1" h="14">
                    <a:moveTo>
                      <a:pt x="0" y="6"/>
                    </a:moveTo>
                    <a:lnTo>
                      <a:pt x="0" y="6"/>
                    </a:lnTo>
                  </a:path>
                </a:pathLst>
              </a:custGeom>
              <a:noFill/>
              <a:ln w="9665">
                <a:solidFill>
                  <a:srgbClr val="3072A3"/>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656" name="Picture 1655"/>
              <p:cNvPicPr>
                <a:picLocks noChangeAspect="1" noChangeArrowheads="1"/>
              </p:cNvPicPr>
              <p:nvPr/>
            </p:nvPicPr>
            <p:blipFill>
              <a:blip r:embed="rId78" cstate="email">
                <a:extLst>
                  <a:ext uri="{28A0092B-C50C-407E-A947-70E740481C1C}">
                    <a14:useLocalDpi xmlns:a14="http://schemas.microsoft.com/office/drawing/2010/main" val="0"/>
                  </a:ext>
                </a:extLst>
              </a:blip>
              <a:srcRect/>
              <a:stretch>
                <a:fillRect/>
              </a:stretch>
            </p:blipFill>
            <p:spPr bwMode="auto">
              <a:xfrm>
                <a:off x="8371" y="5454"/>
                <a:ext cx="397"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7" name="Picture 1656"/>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8509" y="5835"/>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7" name="Group 1096"/>
            <p:cNvGrpSpPr>
              <a:grpSpLocks/>
            </p:cNvGrpSpPr>
            <p:nvPr/>
          </p:nvGrpSpPr>
          <p:grpSpPr bwMode="auto">
            <a:xfrm>
              <a:off x="12459" y="5829"/>
              <a:ext cx="117" cy="21"/>
              <a:chOff x="8448" y="5829"/>
              <a:chExt cx="81" cy="21"/>
            </a:xfrm>
          </p:grpSpPr>
          <p:sp>
            <p:nvSpPr>
              <p:cNvPr id="1652" name="Freeform 1651"/>
              <p:cNvSpPr>
                <a:spLocks/>
              </p:cNvSpPr>
              <p:nvPr/>
            </p:nvSpPr>
            <p:spPr bwMode="auto">
              <a:xfrm>
                <a:off x="8520" y="5838"/>
                <a:ext cx="9" cy="12"/>
              </a:xfrm>
              <a:custGeom>
                <a:avLst/>
                <a:gdLst>
                  <a:gd name="T0" fmla="+- 0 8521 8520"/>
                  <a:gd name="T1" fmla="*/ T0 w 9"/>
                  <a:gd name="T2" fmla="+- 0 5838 5838"/>
                  <a:gd name="T3" fmla="*/ 5838 h 12"/>
                  <a:gd name="T4" fmla="+- 0 8520 8520"/>
                  <a:gd name="T5" fmla="*/ T4 w 9"/>
                  <a:gd name="T6" fmla="+- 0 5840 5838"/>
                  <a:gd name="T7" fmla="*/ 5840 h 12"/>
                  <a:gd name="T8" fmla="+- 0 8520 8520"/>
                  <a:gd name="T9" fmla="*/ T8 w 9"/>
                  <a:gd name="T10" fmla="+- 0 5841 5838"/>
                  <a:gd name="T11" fmla="*/ 5841 h 12"/>
                  <a:gd name="T12" fmla="+- 0 8528 8520"/>
                  <a:gd name="T13" fmla="*/ T12 w 9"/>
                  <a:gd name="T14" fmla="+- 0 5841 5838"/>
                  <a:gd name="T15" fmla="*/ 5841 h 12"/>
                  <a:gd name="T16" fmla="+- 0 8527 8520"/>
                  <a:gd name="T17" fmla="*/ T16 w 9"/>
                  <a:gd name="T18" fmla="+- 0 5839 5838"/>
                  <a:gd name="T19" fmla="*/ 5839 h 12"/>
                  <a:gd name="T20" fmla="+- 0 8524 8520"/>
                  <a:gd name="T21" fmla="*/ T20 w 9"/>
                  <a:gd name="T22" fmla="+- 0 5838 5838"/>
                  <a:gd name="T23" fmla="*/ 5838 h 12"/>
                  <a:gd name="T24" fmla="+- 0 8521 8520"/>
                  <a:gd name="T25" fmla="*/ T24 w 9"/>
                  <a:gd name="T26" fmla="+- 0 5838 5838"/>
                  <a:gd name="T27" fmla="*/ 5838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1" y="0"/>
                    </a:moveTo>
                    <a:lnTo>
                      <a:pt x="0" y="2"/>
                    </a:lnTo>
                    <a:lnTo>
                      <a:pt x="0" y="3"/>
                    </a:lnTo>
                    <a:lnTo>
                      <a:pt x="8" y="3"/>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53" name="Picture 165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448" y="5829"/>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4" name="Picture 1653"/>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8459" y="5833"/>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98" name="Group 1097"/>
            <p:cNvGrpSpPr>
              <a:grpSpLocks/>
            </p:cNvGrpSpPr>
            <p:nvPr/>
          </p:nvGrpSpPr>
          <p:grpSpPr bwMode="auto">
            <a:xfrm>
              <a:off x="12489" y="5836"/>
              <a:ext cx="15" cy="12"/>
              <a:chOff x="8470" y="5836"/>
              <a:chExt cx="10" cy="12"/>
            </a:xfrm>
          </p:grpSpPr>
          <p:sp>
            <p:nvSpPr>
              <p:cNvPr id="1651" name="Freeform 1650"/>
              <p:cNvSpPr>
                <a:spLocks/>
              </p:cNvSpPr>
              <p:nvPr/>
            </p:nvSpPr>
            <p:spPr bwMode="auto">
              <a:xfrm>
                <a:off x="8470" y="5836"/>
                <a:ext cx="10" cy="12"/>
              </a:xfrm>
              <a:custGeom>
                <a:avLst/>
                <a:gdLst>
                  <a:gd name="T0" fmla="+- 0 8471 8470"/>
                  <a:gd name="T1" fmla="*/ T0 w 10"/>
                  <a:gd name="T2" fmla="+- 0 5836 5836"/>
                  <a:gd name="T3" fmla="*/ 5836 h 12"/>
                  <a:gd name="T4" fmla="+- 0 8470 8470"/>
                  <a:gd name="T5" fmla="*/ T4 w 10"/>
                  <a:gd name="T6" fmla="+- 0 5838 5836"/>
                  <a:gd name="T7" fmla="*/ 5838 h 12"/>
                  <a:gd name="T8" fmla="+- 0 8470 8470"/>
                  <a:gd name="T9" fmla="*/ T8 w 10"/>
                  <a:gd name="T10" fmla="+- 0 5841 5836"/>
                  <a:gd name="T11" fmla="*/ 5841 h 12"/>
                  <a:gd name="T12" fmla="+- 0 8479 8470"/>
                  <a:gd name="T13" fmla="*/ T12 w 10"/>
                  <a:gd name="T14" fmla="+- 0 5841 5836"/>
                  <a:gd name="T15" fmla="*/ 5841 h 12"/>
                  <a:gd name="T16" fmla="+- 0 8479 8470"/>
                  <a:gd name="T17" fmla="*/ T16 w 10"/>
                  <a:gd name="T18" fmla="+- 0 5840 5836"/>
                  <a:gd name="T19" fmla="*/ 5840 h 12"/>
                  <a:gd name="T20" fmla="+- 0 8477 8470"/>
                  <a:gd name="T21" fmla="*/ T20 w 10"/>
                  <a:gd name="T22" fmla="+- 0 5837 5836"/>
                  <a:gd name="T23" fmla="*/ 5837 h 12"/>
                  <a:gd name="T24" fmla="+- 0 8474 8470"/>
                  <a:gd name="T25" fmla="*/ T24 w 10"/>
                  <a:gd name="T26" fmla="+- 0 5836 5836"/>
                  <a:gd name="T27" fmla="*/ 5836 h 12"/>
                  <a:gd name="T28" fmla="+- 0 8471 8470"/>
                  <a:gd name="T29" fmla="*/ T28 w 10"/>
                  <a:gd name="T30" fmla="+- 0 5836 5836"/>
                  <a:gd name="T31" fmla="*/ 5836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12">
                    <a:moveTo>
                      <a:pt x="1" y="0"/>
                    </a:moveTo>
                    <a:lnTo>
                      <a:pt x="0" y="2"/>
                    </a:lnTo>
                    <a:lnTo>
                      <a:pt x="0" y="5"/>
                    </a:lnTo>
                    <a:lnTo>
                      <a:pt x="9" y="5"/>
                    </a:lnTo>
                    <a:lnTo>
                      <a:pt x="9" y="4"/>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99" name="Group 1098"/>
            <p:cNvGrpSpPr>
              <a:grpSpLocks/>
            </p:cNvGrpSpPr>
            <p:nvPr/>
          </p:nvGrpSpPr>
          <p:grpSpPr bwMode="auto">
            <a:xfrm>
              <a:off x="12570" y="5818"/>
              <a:ext cx="59" cy="33"/>
              <a:chOff x="8452" y="5818"/>
              <a:chExt cx="39" cy="33"/>
            </a:xfrm>
          </p:grpSpPr>
          <p:sp>
            <p:nvSpPr>
              <p:cNvPr id="1647" name="Freeform 1646"/>
              <p:cNvSpPr>
                <a:spLocks/>
              </p:cNvSpPr>
              <p:nvPr/>
            </p:nvSpPr>
            <p:spPr bwMode="auto">
              <a:xfrm>
                <a:off x="8481" y="5839"/>
                <a:ext cx="10" cy="12"/>
              </a:xfrm>
              <a:custGeom>
                <a:avLst/>
                <a:gdLst>
                  <a:gd name="T0" fmla="+- 0 8482 8481"/>
                  <a:gd name="T1" fmla="*/ T0 w 10"/>
                  <a:gd name="T2" fmla="+- 0 5839 5839"/>
                  <a:gd name="T3" fmla="*/ 5839 h 12"/>
                  <a:gd name="T4" fmla="+- 0 8481 8481"/>
                  <a:gd name="T5" fmla="*/ T4 w 10"/>
                  <a:gd name="T6" fmla="+- 0 5841 5839"/>
                  <a:gd name="T7" fmla="*/ 5841 h 12"/>
                  <a:gd name="T8" fmla="+- 0 8488 8481"/>
                  <a:gd name="T9" fmla="*/ T8 w 10"/>
                  <a:gd name="T10" fmla="+- 0 5841 5839"/>
                  <a:gd name="T11" fmla="*/ 5841 h 12"/>
                  <a:gd name="T12" fmla="+- 0 8488 8481"/>
                  <a:gd name="T13" fmla="*/ T12 w 10"/>
                  <a:gd name="T14" fmla="+- 0 5840 5839"/>
                  <a:gd name="T15" fmla="*/ 5840 h 12"/>
                  <a:gd name="T16" fmla="+- 0 8485 8481"/>
                  <a:gd name="T17" fmla="*/ T16 w 10"/>
                  <a:gd name="T18" fmla="+- 0 5839 5839"/>
                  <a:gd name="T19" fmla="*/ 5839 h 12"/>
                  <a:gd name="T20" fmla="+- 0 8482 8481"/>
                  <a:gd name="T21" fmla="*/ T20 w 10"/>
                  <a:gd name="T22" fmla="+- 0 5839 5839"/>
                  <a:gd name="T23" fmla="*/ 5839 h 12"/>
                </a:gdLst>
                <a:ahLst/>
                <a:cxnLst>
                  <a:cxn ang="0">
                    <a:pos x="T1" y="T3"/>
                  </a:cxn>
                  <a:cxn ang="0">
                    <a:pos x="T5" y="T7"/>
                  </a:cxn>
                  <a:cxn ang="0">
                    <a:pos x="T9" y="T11"/>
                  </a:cxn>
                  <a:cxn ang="0">
                    <a:pos x="T13" y="T15"/>
                  </a:cxn>
                  <a:cxn ang="0">
                    <a:pos x="T17" y="T19"/>
                  </a:cxn>
                  <a:cxn ang="0">
                    <a:pos x="T21" y="T23"/>
                  </a:cxn>
                </a:cxnLst>
                <a:rect l="0" t="0" r="r" b="b"/>
                <a:pathLst>
                  <a:path w="10" h="12">
                    <a:moveTo>
                      <a:pt x="1" y="0"/>
                    </a:moveTo>
                    <a:lnTo>
                      <a:pt x="0" y="2"/>
                    </a:lnTo>
                    <a:lnTo>
                      <a:pt x="7" y="2"/>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48" name="Picture 1647"/>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452" y="5818"/>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 name="Picture 1648"/>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8463" y="582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 name="Picture 1649"/>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8474" y="582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0" name="Group 1099"/>
            <p:cNvGrpSpPr>
              <a:grpSpLocks/>
            </p:cNvGrpSpPr>
            <p:nvPr/>
          </p:nvGrpSpPr>
          <p:grpSpPr bwMode="auto">
            <a:xfrm>
              <a:off x="9454" y="4365"/>
              <a:ext cx="3089" cy="1500"/>
              <a:chOff x="6446" y="4365"/>
              <a:chExt cx="2059" cy="1500"/>
            </a:xfrm>
          </p:grpSpPr>
          <p:sp>
            <p:nvSpPr>
              <p:cNvPr id="1642" name="Freeform 1641"/>
              <p:cNvSpPr>
                <a:spLocks/>
              </p:cNvSpPr>
              <p:nvPr/>
            </p:nvSpPr>
            <p:spPr bwMode="auto">
              <a:xfrm>
                <a:off x="8485" y="5828"/>
                <a:ext cx="10" cy="12"/>
              </a:xfrm>
              <a:custGeom>
                <a:avLst/>
                <a:gdLst>
                  <a:gd name="T0" fmla="+- 0 8486 8485"/>
                  <a:gd name="T1" fmla="*/ T0 w 10"/>
                  <a:gd name="T2" fmla="+- 0 5828 5828"/>
                  <a:gd name="T3" fmla="*/ 5828 h 12"/>
                  <a:gd name="T4" fmla="+- 0 8485 8485"/>
                  <a:gd name="T5" fmla="*/ T4 w 10"/>
                  <a:gd name="T6" fmla="+- 0 5829 5828"/>
                  <a:gd name="T7" fmla="*/ 5829 h 12"/>
                  <a:gd name="T8" fmla="+- 0 8485 8485"/>
                  <a:gd name="T9" fmla="*/ T8 w 10"/>
                  <a:gd name="T10" fmla="+- 0 5832 5828"/>
                  <a:gd name="T11" fmla="*/ 5832 h 12"/>
                  <a:gd name="T12" fmla="+- 0 8485 8485"/>
                  <a:gd name="T13" fmla="*/ T12 w 10"/>
                  <a:gd name="T14" fmla="+- 0 5835 5828"/>
                  <a:gd name="T15" fmla="*/ 5835 h 12"/>
                  <a:gd name="T16" fmla="+- 0 8487 8485"/>
                  <a:gd name="T17" fmla="*/ T16 w 10"/>
                  <a:gd name="T18" fmla="+- 0 5838 5828"/>
                  <a:gd name="T19" fmla="*/ 5838 h 12"/>
                  <a:gd name="T20" fmla="+- 0 8490 8485"/>
                  <a:gd name="T21" fmla="*/ T20 w 10"/>
                  <a:gd name="T22" fmla="+- 0 5839 5828"/>
                  <a:gd name="T23" fmla="*/ 5839 h 12"/>
                  <a:gd name="T24" fmla="+- 0 8493 8485"/>
                  <a:gd name="T25" fmla="*/ T24 w 10"/>
                  <a:gd name="T26" fmla="+- 0 5839 5828"/>
                  <a:gd name="T27" fmla="*/ 5839 h 12"/>
                  <a:gd name="T28" fmla="+- 0 8494 8485"/>
                  <a:gd name="T29" fmla="*/ T28 w 10"/>
                  <a:gd name="T30" fmla="+- 0 5837 5828"/>
                  <a:gd name="T31" fmla="*/ 5837 h 12"/>
                  <a:gd name="T32" fmla="+- 0 8494 8485"/>
                  <a:gd name="T33" fmla="*/ T32 w 10"/>
                  <a:gd name="T34" fmla="+- 0 5832 5828"/>
                  <a:gd name="T35" fmla="*/ 5832 h 12"/>
                  <a:gd name="T36" fmla="+- 0 8492 8485"/>
                  <a:gd name="T37" fmla="*/ T36 w 10"/>
                  <a:gd name="T38" fmla="+- 0 5829 5828"/>
                  <a:gd name="T39" fmla="*/ 5829 h 12"/>
                  <a:gd name="T40" fmla="+- 0 8489 8485"/>
                  <a:gd name="T41" fmla="*/ T40 w 10"/>
                  <a:gd name="T42" fmla="+- 0 5828 5828"/>
                  <a:gd name="T43" fmla="*/ 5828 h 12"/>
                  <a:gd name="T44" fmla="+- 0 8486 8485"/>
                  <a:gd name="T45" fmla="*/ T44 w 10"/>
                  <a:gd name="T46" fmla="+- 0 5828 5828"/>
                  <a:gd name="T47" fmla="*/ 5828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 h="12">
                    <a:moveTo>
                      <a:pt x="1" y="0"/>
                    </a:moveTo>
                    <a:lnTo>
                      <a:pt x="0" y="1"/>
                    </a:lnTo>
                    <a:lnTo>
                      <a:pt x="0" y="4"/>
                    </a:lnTo>
                    <a:lnTo>
                      <a:pt x="0" y="7"/>
                    </a:lnTo>
                    <a:lnTo>
                      <a:pt x="2" y="10"/>
                    </a:lnTo>
                    <a:lnTo>
                      <a:pt x="5" y="11"/>
                    </a:lnTo>
                    <a:lnTo>
                      <a:pt x="8" y="11"/>
                    </a:lnTo>
                    <a:lnTo>
                      <a:pt x="9" y="9"/>
                    </a:lnTo>
                    <a:lnTo>
                      <a:pt x="9" y="4"/>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43" name="Picture 164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8496" y="583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 name="Picture 1643"/>
              <p:cNvPicPr>
                <a:picLocks noChangeAspect="1" noChangeArrowheads="1"/>
              </p:cNvPicPr>
              <p:nvPr/>
            </p:nvPicPr>
            <p:blipFill>
              <a:blip r:embed="rId83" cstate="print">
                <a:extLst>
                  <a:ext uri="{28A0092B-C50C-407E-A947-70E740481C1C}">
                    <a14:useLocalDpi xmlns:a14="http://schemas.microsoft.com/office/drawing/2010/main" val="0"/>
                  </a:ext>
                </a:extLst>
              </a:blip>
              <a:srcRect/>
              <a:stretch>
                <a:fillRect/>
              </a:stretch>
            </p:blipFill>
            <p:spPr bwMode="auto">
              <a:xfrm>
                <a:off x="8421" y="5572"/>
                <a:ext cx="2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 name="Picture 1644"/>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8423" y="5755"/>
                <a:ext cx="1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6" name="Picture 1645"/>
              <p:cNvPicPr>
                <a:picLocks noChangeAspect="1" noChangeArrowheads="1"/>
              </p:cNvPicPr>
              <p:nvPr/>
            </p:nvPicPr>
            <p:blipFill>
              <a:blip r:embed="rId85" cstate="email">
                <a:extLst>
                  <a:ext uri="{28A0092B-C50C-407E-A947-70E740481C1C}">
                    <a14:useLocalDpi xmlns:a14="http://schemas.microsoft.com/office/drawing/2010/main" val="0"/>
                  </a:ext>
                </a:extLst>
              </a:blip>
              <a:srcRect/>
              <a:stretch>
                <a:fillRect/>
              </a:stretch>
            </p:blipFill>
            <p:spPr bwMode="auto">
              <a:xfrm>
                <a:off x="6446" y="4365"/>
                <a:ext cx="2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1" name="Group 1100"/>
            <p:cNvGrpSpPr>
              <a:grpSpLocks/>
            </p:cNvGrpSpPr>
            <p:nvPr/>
          </p:nvGrpSpPr>
          <p:grpSpPr bwMode="auto">
            <a:xfrm>
              <a:off x="9558" y="4392"/>
              <a:ext cx="271" cy="53"/>
              <a:chOff x="6482" y="4392"/>
              <a:chExt cx="184" cy="53"/>
            </a:xfrm>
          </p:grpSpPr>
          <p:sp>
            <p:nvSpPr>
              <p:cNvPr id="1641" name="Freeform 1640"/>
              <p:cNvSpPr>
                <a:spLocks/>
              </p:cNvSpPr>
              <p:nvPr/>
            </p:nvSpPr>
            <p:spPr bwMode="auto">
              <a:xfrm>
                <a:off x="6482" y="4392"/>
                <a:ext cx="184" cy="53"/>
              </a:xfrm>
              <a:custGeom>
                <a:avLst/>
                <a:gdLst>
                  <a:gd name="T0" fmla="+- 0 6552 6482"/>
                  <a:gd name="T1" fmla="*/ T0 w 184"/>
                  <a:gd name="T2" fmla="+- 0 4392 4392"/>
                  <a:gd name="T3" fmla="*/ 4392 h 53"/>
                  <a:gd name="T4" fmla="+- 0 6533 6482"/>
                  <a:gd name="T5" fmla="*/ T4 w 184"/>
                  <a:gd name="T6" fmla="+- 0 4397 4392"/>
                  <a:gd name="T7" fmla="*/ 4397 h 53"/>
                  <a:gd name="T8" fmla="+- 0 6510 6482"/>
                  <a:gd name="T9" fmla="*/ T8 w 184"/>
                  <a:gd name="T10" fmla="+- 0 4407 4392"/>
                  <a:gd name="T11" fmla="*/ 4407 h 53"/>
                  <a:gd name="T12" fmla="+- 0 6491 6482"/>
                  <a:gd name="T13" fmla="*/ T12 w 184"/>
                  <a:gd name="T14" fmla="+- 0 4419 4392"/>
                  <a:gd name="T15" fmla="*/ 4419 h 53"/>
                  <a:gd name="T16" fmla="+- 0 6482 6482"/>
                  <a:gd name="T17" fmla="*/ T16 w 184"/>
                  <a:gd name="T18" fmla="+- 0 4430 4392"/>
                  <a:gd name="T19" fmla="*/ 4430 h 53"/>
                  <a:gd name="T20" fmla="+- 0 6487 6482"/>
                  <a:gd name="T21" fmla="*/ T20 w 184"/>
                  <a:gd name="T22" fmla="+- 0 4435 4392"/>
                  <a:gd name="T23" fmla="*/ 4435 h 53"/>
                  <a:gd name="T24" fmla="+- 0 6507 6482"/>
                  <a:gd name="T25" fmla="*/ T24 w 184"/>
                  <a:gd name="T26" fmla="+- 0 4439 4392"/>
                  <a:gd name="T27" fmla="*/ 4439 h 53"/>
                  <a:gd name="T28" fmla="+- 0 6549 6482"/>
                  <a:gd name="T29" fmla="*/ T28 w 184"/>
                  <a:gd name="T30" fmla="+- 0 4445 4392"/>
                  <a:gd name="T31" fmla="*/ 4445 h 53"/>
                  <a:gd name="T32" fmla="+- 0 6549 6482"/>
                  <a:gd name="T33" fmla="*/ T32 w 184"/>
                  <a:gd name="T34" fmla="+- 0 4445 4392"/>
                  <a:gd name="T35" fmla="*/ 4445 h 53"/>
                  <a:gd name="T36" fmla="+- 0 6631 6482"/>
                  <a:gd name="T37" fmla="*/ T36 w 184"/>
                  <a:gd name="T38" fmla="+- 0 4417 4392"/>
                  <a:gd name="T39" fmla="*/ 4417 h 53"/>
                  <a:gd name="T40" fmla="+- 0 6666 6482"/>
                  <a:gd name="T41" fmla="*/ T40 w 184"/>
                  <a:gd name="T42" fmla="+- 0 4403 4392"/>
                  <a:gd name="T43" fmla="*/ 4403 h 53"/>
                  <a:gd name="T44" fmla="+- 0 6656 6482"/>
                  <a:gd name="T45" fmla="*/ T44 w 184"/>
                  <a:gd name="T46" fmla="+- 0 4401 4392"/>
                  <a:gd name="T47" fmla="*/ 4401 h 53"/>
                  <a:gd name="T48" fmla="+- 0 6636 6482"/>
                  <a:gd name="T49" fmla="*/ T48 w 184"/>
                  <a:gd name="T50" fmla="+- 0 4400 4392"/>
                  <a:gd name="T51" fmla="*/ 4400 h 53"/>
                  <a:gd name="T52" fmla="+- 0 6588 6482"/>
                  <a:gd name="T53" fmla="*/ T52 w 184"/>
                  <a:gd name="T54" fmla="+- 0 4397 4392"/>
                  <a:gd name="T55" fmla="*/ 4397 h 53"/>
                  <a:gd name="T56" fmla="+- 0 6566 6482"/>
                  <a:gd name="T57" fmla="*/ T56 w 184"/>
                  <a:gd name="T58" fmla="+- 0 4395 4392"/>
                  <a:gd name="T59" fmla="*/ 4395 h 53"/>
                  <a:gd name="T60" fmla="+- 0 6552 6482"/>
                  <a:gd name="T61" fmla="*/ T60 w 184"/>
                  <a:gd name="T62" fmla="+- 0 4392 4392"/>
                  <a:gd name="T63" fmla="*/ 4392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84" h="53">
                    <a:moveTo>
                      <a:pt x="70" y="0"/>
                    </a:moveTo>
                    <a:lnTo>
                      <a:pt x="51" y="5"/>
                    </a:lnTo>
                    <a:lnTo>
                      <a:pt x="28" y="15"/>
                    </a:lnTo>
                    <a:lnTo>
                      <a:pt x="9" y="27"/>
                    </a:lnTo>
                    <a:lnTo>
                      <a:pt x="0" y="38"/>
                    </a:lnTo>
                    <a:lnTo>
                      <a:pt x="5" y="43"/>
                    </a:lnTo>
                    <a:lnTo>
                      <a:pt x="25" y="47"/>
                    </a:lnTo>
                    <a:lnTo>
                      <a:pt x="67" y="53"/>
                    </a:lnTo>
                    <a:lnTo>
                      <a:pt x="149" y="25"/>
                    </a:lnTo>
                    <a:lnTo>
                      <a:pt x="184" y="11"/>
                    </a:lnTo>
                    <a:lnTo>
                      <a:pt x="174" y="9"/>
                    </a:lnTo>
                    <a:lnTo>
                      <a:pt x="154" y="8"/>
                    </a:lnTo>
                    <a:lnTo>
                      <a:pt x="106" y="5"/>
                    </a:lnTo>
                    <a:lnTo>
                      <a:pt x="84" y="3"/>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2" name="Group 1101"/>
            <p:cNvGrpSpPr>
              <a:grpSpLocks/>
            </p:cNvGrpSpPr>
            <p:nvPr/>
          </p:nvGrpSpPr>
          <p:grpSpPr bwMode="auto">
            <a:xfrm>
              <a:off x="9556" y="4201"/>
              <a:ext cx="333" cy="251"/>
              <a:chOff x="6481" y="4201"/>
              <a:chExt cx="226" cy="251"/>
            </a:xfrm>
          </p:grpSpPr>
          <p:sp>
            <p:nvSpPr>
              <p:cNvPr id="1606" name="Freeform 1605"/>
              <p:cNvSpPr>
                <a:spLocks/>
              </p:cNvSpPr>
              <p:nvPr/>
            </p:nvSpPr>
            <p:spPr bwMode="auto">
              <a:xfrm>
                <a:off x="6481" y="4201"/>
                <a:ext cx="226" cy="251"/>
              </a:xfrm>
              <a:custGeom>
                <a:avLst/>
                <a:gdLst>
                  <a:gd name="T0" fmla="+- 0 6560 6481"/>
                  <a:gd name="T1" fmla="*/ T0 w 226"/>
                  <a:gd name="T2" fmla="+- 0 4201 4201"/>
                  <a:gd name="T3" fmla="*/ 4201 h 251"/>
                  <a:gd name="T4" fmla="+- 0 6557 6481"/>
                  <a:gd name="T5" fmla="*/ T4 w 226"/>
                  <a:gd name="T6" fmla="+- 0 4201 4201"/>
                  <a:gd name="T7" fmla="*/ 4201 h 251"/>
                  <a:gd name="T8" fmla="+- 0 6556 6481"/>
                  <a:gd name="T9" fmla="*/ T8 w 226"/>
                  <a:gd name="T10" fmla="+- 0 4201 4201"/>
                  <a:gd name="T11" fmla="*/ 4201 h 251"/>
                  <a:gd name="T12" fmla="+- 0 6553 6481"/>
                  <a:gd name="T13" fmla="*/ T12 w 226"/>
                  <a:gd name="T14" fmla="+- 0 4201 4201"/>
                  <a:gd name="T15" fmla="*/ 4201 h 251"/>
                  <a:gd name="T16" fmla="+- 0 6494 6481"/>
                  <a:gd name="T17" fmla="*/ T16 w 226"/>
                  <a:gd name="T18" fmla="+- 0 4228 4201"/>
                  <a:gd name="T19" fmla="*/ 4228 h 251"/>
                  <a:gd name="T20" fmla="+- 0 6492 6481"/>
                  <a:gd name="T21" fmla="*/ T20 w 226"/>
                  <a:gd name="T22" fmla="+- 0 4230 4201"/>
                  <a:gd name="T23" fmla="*/ 4230 h 251"/>
                  <a:gd name="T24" fmla="+- 0 6484 6481"/>
                  <a:gd name="T25" fmla="*/ T24 w 226"/>
                  <a:gd name="T26" fmla="+- 0 4305 4201"/>
                  <a:gd name="T27" fmla="*/ 4305 h 251"/>
                  <a:gd name="T28" fmla="+- 0 6481 6481"/>
                  <a:gd name="T29" fmla="*/ T28 w 226"/>
                  <a:gd name="T30" fmla="+- 0 4366 4201"/>
                  <a:gd name="T31" fmla="*/ 4366 h 251"/>
                  <a:gd name="T32" fmla="+- 0 6481 6481"/>
                  <a:gd name="T33" fmla="*/ T32 w 226"/>
                  <a:gd name="T34" fmla="+- 0 4396 4201"/>
                  <a:gd name="T35" fmla="*/ 4396 h 251"/>
                  <a:gd name="T36" fmla="+- 0 6481 6481"/>
                  <a:gd name="T37" fmla="*/ T36 w 226"/>
                  <a:gd name="T38" fmla="+- 0 4406 4201"/>
                  <a:gd name="T39" fmla="*/ 4406 h 251"/>
                  <a:gd name="T40" fmla="+- 0 6542 6481"/>
                  <a:gd name="T41" fmla="*/ T40 w 226"/>
                  <a:gd name="T42" fmla="+- 0 4451 4201"/>
                  <a:gd name="T43" fmla="*/ 4451 h 251"/>
                  <a:gd name="T44" fmla="+- 0 6546 6481"/>
                  <a:gd name="T45" fmla="*/ T44 w 226"/>
                  <a:gd name="T46" fmla="+- 0 4451 4201"/>
                  <a:gd name="T47" fmla="*/ 4451 h 251"/>
                  <a:gd name="T48" fmla="+- 0 6548 6481"/>
                  <a:gd name="T49" fmla="*/ T48 w 226"/>
                  <a:gd name="T50" fmla="+- 0 4452 4201"/>
                  <a:gd name="T51" fmla="*/ 4452 h 251"/>
                  <a:gd name="T52" fmla="+- 0 6549 6481"/>
                  <a:gd name="T53" fmla="*/ T52 w 226"/>
                  <a:gd name="T54" fmla="+- 0 4452 4201"/>
                  <a:gd name="T55" fmla="*/ 4452 h 251"/>
                  <a:gd name="T56" fmla="+- 0 6551 6481"/>
                  <a:gd name="T57" fmla="*/ T56 w 226"/>
                  <a:gd name="T58" fmla="+- 0 4451 4201"/>
                  <a:gd name="T59" fmla="*/ 4451 h 251"/>
                  <a:gd name="T60" fmla="+- 0 6552 6481"/>
                  <a:gd name="T61" fmla="*/ T60 w 226"/>
                  <a:gd name="T62" fmla="+- 0 4451 4201"/>
                  <a:gd name="T63" fmla="*/ 4451 h 251"/>
                  <a:gd name="T64" fmla="+- 0 6554 6481"/>
                  <a:gd name="T65" fmla="*/ T64 w 226"/>
                  <a:gd name="T66" fmla="+- 0 4451 4201"/>
                  <a:gd name="T67" fmla="*/ 4451 h 251"/>
                  <a:gd name="T68" fmla="+- 0 6555 6481"/>
                  <a:gd name="T69" fmla="*/ T68 w 226"/>
                  <a:gd name="T70" fmla="+- 0 4451 4201"/>
                  <a:gd name="T71" fmla="*/ 4451 h 251"/>
                  <a:gd name="T72" fmla="+- 0 6561 6481"/>
                  <a:gd name="T73" fmla="*/ T72 w 226"/>
                  <a:gd name="T74" fmla="+- 0 4448 4201"/>
                  <a:gd name="T75" fmla="*/ 4448 h 251"/>
                  <a:gd name="T76" fmla="+- 0 6548 6481"/>
                  <a:gd name="T77" fmla="*/ T76 w 226"/>
                  <a:gd name="T78" fmla="+- 0 4448 4201"/>
                  <a:gd name="T79" fmla="*/ 4448 h 251"/>
                  <a:gd name="T80" fmla="+- 0 6548 6481"/>
                  <a:gd name="T81" fmla="*/ T80 w 226"/>
                  <a:gd name="T82" fmla="+- 0 4448 4201"/>
                  <a:gd name="T83" fmla="*/ 4448 h 251"/>
                  <a:gd name="T84" fmla="+- 0 6543 6481"/>
                  <a:gd name="T85" fmla="*/ T84 w 226"/>
                  <a:gd name="T86" fmla="+- 0 4448 4201"/>
                  <a:gd name="T87" fmla="*/ 4448 h 251"/>
                  <a:gd name="T88" fmla="+- 0 6522 6481"/>
                  <a:gd name="T89" fmla="*/ T88 w 226"/>
                  <a:gd name="T90" fmla="+- 0 4441 4201"/>
                  <a:gd name="T91" fmla="*/ 4441 h 251"/>
                  <a:gd name="T92" fmla="+- 0 6502 6481"/>
                  <a:gd name="T93" fmla="*/ T92 w 226"/>
                  <a:gd name="T94" fmla="+- 0 4435 4201"/>
                  <a:gd name="T95" fmla="*/ 4435 h 251"/>
                  <a:gd name="T96" fmla="+- 0 6495 6481"/>
                  <a:gd name="T97" fmla="*/ T96 w 226"/>
                  <a:gd name="T98" fmla="+- 0 4432 4201"/>
                  <a:gd name="T99" fmla="*/ 4432 h 251"/>
                  <a:gd name="T100" fmla="+- 0 6488 6481"/>
                  <a:gd name="T101" fmla="*/ T100 w 226"/>
                  <a:gd name="T102" fmla="+- 0 4432 4201"/>
                  <a:gd name="T103" fmla="*/ 4432 h 251"/>
                  <a:gd name="T104" fmla="+- 0 6490 6481"/>
                  <a:gd name="T105" fmla="*/ T104 w 226"/>
                  <a:gd name="T106" fmla="+- 0 4429 4201"/>
                  <a:gd name="T107" fmla="*/ 4429 h 251"/>
                  <a:gd name="T108" fmla="+- 0 6489 6481"/>
                  <a:gd name="T109" fmla="*/ T108 w 226"/>
                  <a:gd name="T110" fmla="+- 0 4428 4201"/>
                  <a:gd name="T111" fmla="*/ 4428 h 251"/>
                  <a:gd name="T112" fmla="+- 0 6488 6481"/>
                  <a:gd name="T113" fmla="*/ T112 w 226"/>
                  <a:gd name="T114" fmla="+- 0 4428 4201"/>
                  <a:gd name="T115" fmla="*/ 4428 h 251"/>
                  <a:gd name="T116" fmla="+- 0 6485 6481"/>
                  <a:gd name="T117" fmla="*/ T116 w 226"/>
                  <a:gd name="T118" fmla="+- 0 4428 4201"/>
                  <a:gd name="T119" fmla="*/ 4428 h 251"/>
                  <a:gd name="T120" fmla="+- 0 6488 6481"/>
                  <a:gd name="T121" fmla="*/ T120 w 226"/>
                  <a:gd name="T122" fmla="+- 0 4415 4201"/>
                  <a:gd name="T123" fmla="*/ 4415 h 251"/>
                  <a:gd name="T124" fmla="+- 0 6487 6481"/>
                  <a:gd name="T125" fmla="*/ T124 w 226"/>
                  <a:gd name="T126" fmla="+- 0 4398 4201"/>
                  <a:gd name="T127" fmla="*/ 4398 h 251"/>
                  <a:gd name="T128" fmla="+- 0 6488 6481"/>
                  <a:gd name="T129" fmla="*/ T128 w 226"/>
                  <a:gd name="T130" fmla="+- 0 4352 4201"/>
                  <a:gd name="T131" fmla="*/ 4352 h 251"/>
                  <a:gd name="T132" fmla="+- 0 6491 6481"/>
                  <a:gd name="T133" fmla="*/ T132 w 226"/>
                  <a:gd name="T134" fmla="+- 0 4292 4201"/>
                  <a:gd name="T135" fmla="*/ 4292 h 251"/>
                  <a:gd name="T136" fmla="+- 0 6498 6481"/>
                  <a:gd name="T137" fmla="*/ T136 w 226"/>
                  <a:gd name="T138" fmla="+- 0 4234 4201"/>
                  <a:gd name="T139" fmla="*/ 4234 h 251"/>
                  <a:gd name="T140" fmla="+- 0 6497 6481"/>
                  <a:gd name="T141" fmla="*/ T140 w 226"/>
                  <a:gd name="T142" fmla="+- 0 4234 4201"/>
                  <a:gd name="T143" fmla="*/ 4234 h 251"/>
                  <a:gd name="T144" fmla="+- 0 6495 6481"/>
                  <a:gd name="T145" fmla="*/ T144 w 226"/>
                  <a:gd name="T146" fmla="+- 0 4232 4201"/>
                  <a:gd name="T147" fmla="*/ 4232 h 251"/>
                  <a:gd name="T148" fmla="+- 0 6499 6481"/>
                  <a:gd name="T149" fmla="*/ T148 w 226"/>
                  <a:gd name="T150" fmla="+- 0 4232 4201"/>
                  <a:gd name="T151" fmla="*/ 4232 h 251"/>
                  <a:gd name="T152" fmla="+- 0 6502 6481"/>
                  <a:gd name="T153" fmla="*/ T152 w 226"/>
                  <a:gd name="T154" fmla="+- 0 4230 4201"/>
                  <a:gd name="T155" fmla="*/ 4230 h 251"/>
                  <a:gd name="T156" fmla="+- 0 6557 6481"/>
                  <a:gd name="T157" fmla="*/ T156 w 226"/>
                  <a:gd name="T158" fmla="+- 0 4207 4201"/>
                  <a:gd name="T159" fmla="*/ 4207 h 251"/>
                  <a:gd name="T160" fmla="+- 0 6558 6481"/>
                  <a:gd name="T161" fmla="*/ T160 w 226"/>
                  <a:gd name="T162" fmla="+- 0 4207 4201"/>
                  <a:gd name="T163" fmla="*/ 4207 h 251"/>
                  <a:gd name="T164" fmla="+- 0 6560 6481"/>
                  <a:gd name="T165" fmla="*/ T164 w 226"/>
                  <a:gd name="T166" fmla="+- 0 4207 4201"/>
                  <a:gd name="T167" fmla="*/ 4207 h 251"/>
                  <a:gd name="T168" fmla="+- 0 6560 6481"/>
                  <a:gd name="T169" fmla="*/ T168 w 226"/>
                  <a:gd name="T170" fmla="+- 0 4207 4201"/>
                  <a:gd name="T171" fmla="*/ 4207 h 251"/>
                  <a:gd name="T172" fmla="+- 0 6560 6481"/>
                  <a:gd name="T173" fmla="*/ T172 w 226"/>
                  <a:gd name="T174" fmla="+- 0 4204 4201"/>
                  <a:gd name="T175" fmla="*/ 4204 h 251"/>
                  <a:gd name="T176" fmla="+- 0 6581 6481"/>
                  <a:gd name="T177" fmla="*/ T176 w 226"/>
                  <a:gd name="T178" fmla="+- 0 4204 4201"/>
                  <a:gd name="T179" fmla="*/ 4204 h 251"/>
                  <a:gd name="T180" fmla="+- 0 6575 6481"/>
                  <a:gd name="T181" fmla="*/ T180 w 226"/>
                  <a:gd name="T182" fmla="+- 0 4201 4201"/>
                  <a:gd name="T183" fmla="*/ 4201 h 251"/>
                  <a:gd name="T184" fmla="+- 0 6574 6481"/>
                  <a:gd name="T185" fmla="*/ T184 w 226"/>
                  <a:gd name="T186" fmla="+- 0 4201 4201"/>
                  <a:gd name="T187" fmla="*/ 4201 h 251"/>
                  <a:gd name="T188" fmla="+- 0 6572 6481"/>
                  <a:gd name="T189" fmla="*/ T188 w 226"/>
                  <a:gd name="T190" fmla="+- 0 4201 4201"/>
                  <a:gd name="T191" fmla="*/ 4201 h 251"/>
                  <a:gd name="T192" fmla="+- 0 6562 6481"/>
                  <a:gd name="T193" fmla="*/ T192 w 226"/>
                  <a:gd name="T194" fmla="+- 0 4201 4201"/>
                  <a:gd name="T195" fmla="*/ 4201 h 251"/>
                  <a:gd name="T196" fmla="+- 0 6560 6481"/>
                  <a:gd name="T197" fmla="*/ T196 w 226"/>
                  <a:gd name="T198" fmla="+- 0 4201 4201"/>
                  <a:gd name="T199" fmla="*/ 4201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26" h="251">
                    <a:moveTo>
                      <a:pt x="79" y="0"/>
                    </a:moveTo>
                    <a:lnTo>
                      <a:pt x="76" y="0"/>
                    </a:lnTo>
                    <a:lnTo>
                      <a:pt x="75" y="0"/>
                    </a:lnTo>
                    <a:lnTo>
                      <a:pt x="72" y="0"/>
                    </a:lnTo>
                    <a:lnTo>
                      <a:pt x="13" y="27"/>
                    </a:lnTo>
                    <a:lnTo>
                      <a:pt x="11" y="29"/>
                    </a:lnTo>
                    <a:lnTo>
                      <a:pt x="3" y="104"/>
                    </a:lnTo>
                    <a:lnTo>
                      <a:pt x="0" y="165"/>
                    </a:lnTo>
                    <a:lnTo>
                      <a:pt x="0" y="195"/>
                    </a:lnTo>
                    <a:lnTo>
                      <a:pt x="0" y="205"/>
                    </a:lnTo>
                    <a:lnTo>
                      <a:pt x="61" y="250"/>
                    </a:lnTo>
                    <a:lnTo>
                      <a:pt x="65" y="250"/>
                    </a:lnTo>
                    <a:lnTo>
                      <a:pt x="67" y="251"/>
                    </a:lnTo>
                    <a:lnTo>
                      <a:pt x="68" y="251"/>
                    </a:lnTo>
                    <a:lnTo>
                      <a:pt x="70" y="250"/>
                    </a:lnTo>
                    <a:lnTo>
                      <a:pt x="71" y="250"/>
                    </a:lnTo>
                    <a:lnTo>
                      <a:pt x="73" y="250"/>
                    </a:lnTo>
                    <a:lnTo>
                      <a:pt x="74" y="250"/>
                    </a:lnTo>
                    <a:lnTo>
                      <a:pt x="80" y="247"/>
                    </a:lnTo>
                    <a:lnTo>
                      <a:pt x="67" y="247"/>
                    </a:lnTo>
                    <a:lnTo>
                      <a:pt x="62" y="247"/>
                    </a:lnTo>
                    <a:lnTo>
                      <a:pt x="41" y="240"/>
                    </a:lnTo>
                    <a:lnTo>
                      <a:pt x="21" y="234"/>
                    </a:lnTo>
                    <a:lnTo>
                      <a:pt x="14" y="231"/>
                    </a:lnTo>
                    <a:lnTo>
                      <a:pt x="7" y="231"/>
                    </a:lnTo>
                    <a:lnTo>
                      <a:pt x="9" y="228"/>
                    </a:lnTo>
                    <a:lnTo>
                      <a:pt x="8" y="227"/>
                    </a:lnTo>
                    <a:lnTo>
                      <a:pt x="7" y="227"/>
                    </a:lnTo>
                    <a:lnTo>
                      <a:pt x="4" y="227"/>
                    </a:lnTo>
                    <a:lnTo>
                      <a:pt x="7" y="214"/>
                    </a:lnTo>
                    <a:lnTo>
                      <a:pt x="6" y="197"/>
                    </a:lnTo>
                    <a:lnTo>
                      <a:pt x="7" y="151"/>
                    </a:lnTo>
                    <a:lnTo>
                      <a:pt x="10" y="91"/>
                    </a:lnTo>
                    <a:lnTo>
                      <a:pt x="17" y="33"/>
                    </a:lnTo>
                    <a:lnTo>
                      <a:pt x="16" y="33"/>
                    </a:lnTo>
                    <a:lnTo>
                      <a:pt x="14" y="31"/>
                    </a:lnTo>
                    <a:lnTo>
                      <a:pt x="18" y="31"/>
                    </a:lnTo>
                    <a:lnTo>
                      <a:pt x="21" y="29"/>
                    </a:lnTo>
                    <a:lnTo>
                      <a:pt x="76" y="6"/>
                    </a:lnTo>
                    <a:lnTo>
                      <a:pt x="77" y="6"/>
                    </a:lnTo>
                    <a:lnTo>
                      <a:pt x="79" y="6"/>
                    </a:lnTo>
                    <a:lnTo>
                      <a:pt x="79" y="3"/>
                    </a:lnTo>
                    <a:lnTo>
                      <a:pt x="100" y="3"/>
                    </a:lnTo>
                    <a:lnTo>
                      <a:pt x="94" y="0"/>
                    </a:lnTo>
                    <a:lnTo>
                      <a:pt x="93" y="0"/>
                    </a:lnTo>
                    <a:lnTo>
                      <a:pt x="91" y="0"/>
                    </a:lnTo>
                    <a:lnTo>
                      <a:pt x="81" y="0"/>
                    </a:lnTo>
                    <a:lnTo>
                      <a:pt x="79"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07" name="Freeform 1606"/>
              <p:cNvSpPr>
                <a:spLocks/>
              </p:cNvSpPr>
              <p:nvPr/>
            </p:nvSpPr>
            <p:spPr bwMode="auto">
              <a:xfrm>
                <a:off x="6481" y="4201"/>
                <a:ext cx="226" cy="251"/>
              </a:xfrm>
              <a:custGeom>
                <a:avLst/>
                <a:gdLst>
                  <a:gd name="T0" fmla="+- 0 6548 6481"/>
                  <a:gd name="T1" fmla="*/ T0 w 226"/>
                  <a:gd name="T2" fmla="+- 0 4445 4201"/>
                  <a:gd name="T3" fmla="*/ 4445 h 251"/>
                  <a:gd name="T4" fmla="+- 0 6548 6481"/>
                  <a:gd name="T5" fmla="*/ T4 w 226"/>
                  <a:gd name="T6" fmla="+- 0 4445 4201"/>
                  <a:gd name="T7" fmla="*/ 4445 h 251"/>
                  <a:gd name="T8" fmla="+- 0 6548 6481"/>
                  <a:gd name="T9" fmla="*/ T8 w 226"/>
                  <a:gd name="T10" fmla="+- 0 4448 4201"/>
                  <a:gd name="T11" fmla="*/ 4448 h 251"/>
                  <a:gd name="T12" fmla="+- 0 6549 6481"/>
                  <a:gd name="T13" fmla="*/ T12 w 226"/>
                  <a:gd name="T14" fmla="+- 0 4445 4201"/>
                  <a:gd name="T15" fmla="*/ 4445 h 251"/>
                  <a:gd name="T16" fmla="+- 0 6548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67" y="244"/>
                    </a:moveTo>
                    <a:lnTo>
                      <a:pt x="67" y="244"/>
                    </a:lnTo>
                    <a:lnTo>
                      <a:pt x="67" y="247"/>
                    </a:lnTo>
                    <a:lnTo>
                      <a:pt x="68" y="244"/>
                    </a:lnTo>
                    <a:lnTo>
                      <a:pt x="67"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08" name="Freeform 1607"/>
              <p:cNvSpPr>
                <a:spLocks/>
              </p:cNvSpPr>
              <p:nvPr/>
            </p:nvSpPr>
            <p:spPr bwMode="auto">
              <a:xfrm>
                <a:off x="6481" y="4201"/>
                <a:ext cx="226" cy="251"/>
              </a:xfrm>
              <a:custGeom>
                <a:avLst/>
                <a:gdLst>
                  <a:gd name="T0" fmla="+- 0 6553 6481"/>
                  <a:gd name="T1" fmla="*/ T0 w 226"/>
                  <a:gd name="T2" fmla="+- 0 4445 4201"/>
                  <a:gd name="T3" fmla="*/ 4445 h 251"/>
                  <a:gd name="T4" fmla="+- 0 6551 6481"/>
                  <a:gd name="T5" fmla="*/ T4 w 226"/>
                  <a:gd name="T6" fmla="+- 0 4445 4201"/>
                  <a:gd name="T7" fmla="*/ 4445 h 251"/>
                  <a:gd name="T8" fmla="+- 0 6548 6481"/>
                  <a:gd name="T9" fmla="*/ T8 w 226"/>
                  <a:gd name="T10" fmla="+- 0 4445 4201"/>
                  <a:gd name="T11" fmla="*/ 4445 h 251"/>
                  <a:gd name="T12" fmla="+- 0 6549 6481"/>
                  <a:gd name="T13" fmla="*/ T12 w 226"/>
                  <a:gd name="T14" fmla="+- 0 4445 4201"/>
                  <a:gd name="T15" fmla="*/ 4445 h 251"/>
                  <a:gd name="T16" fmla="+- 0 6548 6481"/>
                  <a:gd name="T17" fmla="*/ T16 w 226"/>
                  <a:gd name="T18" fmla="+- 0 4448 4201"/>
                  <a:gd name="T19" fmla="*/ 4448 h 251"/>
                  <a:gd name="T20" fmla="+- 0 6561 6481"/>
                  <a:gd name="T21" fmla="*/ T20 w 226"/>
                  <a:gd name="T22" fmla="+- 0 4448 4201"/>
                  <a:gd name="T23" fmla="*/ 4448 h 251"/>
                  <a:gd name="T24" fmla="+- 0 6563 6481"/>
                  <a:gd name="T25" fmla="*/ T24 w 226"/>
                  <a:gd name="T26" fmla="+- 0 4448 4201"/>
                  <a:gd name="T27" fmla="*/ 4448 h 251"/>
                  <a:gd name="T28" fmla="+- 0 6553 6481"/>
                  <a:gd name="T29" fmla="*/ T28 w 226"/>
                  <a:gd name="T30" fmla="+- 0 4448 4201"/>
                  <a:gd name="T31" fmla="*/ 4448 h 251"/>
                  <a:gd name="T32" fmla="+- 0 6553 6481"/>
                  <a:gd name="T33" fmla="*/ T32 w 226"/>
                  <a:gd name="T34" fmla="+- 0 4445 4201"/>
                  <a:gd name="T35" fmla="*/ 4445 h 251"/>
                  <a:gd name="T36" fmla="+- 0 6553 6481"/>
                  <a:gd name="T37" fmla="*/ T36 w 226"/>
                  <a:gd name="T38" fmla="+- 0 4445 4201"/>
                  <a:gd name="T39" fmla="*/ 4445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6" h="251">
                    <a:moveTo>
                      <a:pt x="72" y="244"/>
                    </a:moveTo>
                    <a:lnTo>
                      <a:pt x="70" y="244"/>
                    </a:lnTo>
                    <a:lnTo>
                      <a:pt x="67" y="244"/>
                    </a:lnTo>
                    <a:lnTo>
                      <a:pt x="68" y="244"/>
                    </a:lnTo>
                    <a:lnTo>
                      <a:pt x="67" y="247"/>
                    </a:lnTo>
                    <a:lnTo>
                      <a:pt x="80" y="247"/>
                    </a:lnTo>
                    <a:lnTo>
                      <a:pt x="82" y="247"/>
                    </a:lnTo>
                    <a:lnTo>
                      <a:pt x="72" y="247"/>
                    </a:lnTo>
                    <a:lnTo>
                      <a:pt x="7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09" name="Freeform 1608"/>
              <p:cNvSpPr>
                <a:spLocks/>
              </p:cNvSpPr>
              <p:nvPr/>
            </p:nvSpPr>
            <p:spPr bwMode="auto">
              <a:xfrm>
                <a:off x="6481" y="4201"/>
                <a:ext cx="226" cy="251"/>
              </a:xfrm>
              <a:custGeom>
                <a:avLst/>
                <a:gdLst>
                  <a:gd name="T0" fmla="+- 0 6543 6481"/>
                  <a:gd name="T1" fmla="*/ T0 w 226"/>
                  <a:gd name="T2" fmla="+- 0 4445 4201"/>
                  <a:gd name="T3" fmla="*/ 4445 h 251"/>
                  <a:gd name="T4" fmla="+- 0 6543 6481"/>
                  <a:gd name="T5" fmla="*/ T4 w 226"/>
                  <a:gd name="T6" fmla="+- 0 4448 4201"/>
                  <a:gd name="T7" fmla="*/ 4448 h 251"/>
                  <a:gd name="T8" fmla="+- 0 6548 6481"/>
                  <a:gd name="T9" fmla="*/ T8 w 226"/>
                  <a:gd name="T10" fmla="+- 0 4448 4201"/>
                  <a:gd name="T11" fmla="*/ 4448 h 251"/>
                  <a:gd name="T12" fmla="+- 0 6548 6481"/>
                  <a:gd name="T13" fmla="*/ T12 w 226"/>
                  <a:gd name="T14" fmla="+- 0 4445 4201"/>
                  <a:gd name="T15" fmla="*/ 4445 h 251"/>
                  <a:gd name="T16" fmla="+- 0 6548 6481"/>
                  <a:gd name="T17" fmla="*/ T16 w 226"/>
                  <a:gd name="T18" fmla="+- 0 4445 4201"/>
                  <a:gd name="T19" fmla="*/ 4445 h 251"/>
                  <a:gd name="T20" fmla="+- 0 6547 6481"/>
                  <a:gd name="T21" fmla="*/ T20 w 226"/>
                  <a:gd name="T22" fmla="+- 0 4445 4201"/>
                  <a:gd name="T23" fmla="*/ 4445 h 251"/>
                  <a:gd name="T24" fmla="+- 0 6545 6481"/>
                  <a:gd name="T25" fmla="*/ T24 w 226"/>
                  <a:gd name="T26" fmla="+- 0 4445 4201"/>
                  <a:gd name="T27" fmla="*/ 4445 h 251"/>
                  <a:gd name="T28" fmla="+- 0 6543 6481"/>
                  <a:gd name="T29" fmla="*/ T28 w 226"/>
                  <a:gd name="T30" fmla="+- 0 4445 4201"/>
                  <a:gd name="T31" fmla="*/ 4445 h 25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26" h="251">
                    <a:moveTo>
                      <a:pt x="62" y="244"/>
                    </a:moveTo>
                    <a:lnTo>
                      <a:pt x="62" y="247"/>
                    </a:lnTo>
                    <a:lnTo>
                      <a:pt x="67" y="247"/>
                    </a:lnTo>
                    <a:lnTo>
                      <a:pt x="67" y="244"/>
                    </a:lnTo>
                    <a:lnTo>
                      <a:pt x="66" y="244"/>
                    </a:lnTo>
                    <a:lnTo>
                      <a:pt x="64" y="244"/>
                    </a:lnTo>
                    <a:lnTo>
                      <a:pt x="6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0" name="Freeform 1609"/>
              <p:cNvSpPr>
                <a:spLocks/>
              </p:cNvSpPr>
              <p:nvPr/>
            </p:nvSpPr>
            <p:spPr bwMode="auto">
              <a:xfrm>
                <a:off x="6481" y="4201"/>
                <a:ext cx="226" cy="251"/>
              </a:xfrm>
              <a:custGeom>
                <a:avLst/>
                <a:gdLst>
                  <a:gd name="T0" fmla="+- 0 6553 6481"/>
                  <a:gd name="T1" fmla="*/ T0 w 226"/>
                  <a:gd name="T2" fmla="+- 0 4445 4201"/>
                  <a:gd name="T3" fmla="*/ 4445 h 251"/>
                  <a:gd name="T4" fmla="+- 0 6553 6481"/>
                  <a:gd name="T5" fmla="*/ T4 w 226"/>
                  <a:gd name="T6" fmla="+- 0 4445 4201"/>
                  <a:gd name="T7" fmla="*/ 4445 h 251"/>
                  <a:gd name="T8" fmla="+- 0 6553 6481"/>
                  <a:gd name="T9" fmla="*/ T8 w 226"/>
                  <a:gd name="T10" fmla="+- 0 4445 4201"/>
                  <a:gd name="T11" fmla="*/ 4445 h 251"/>
                  <a:gd name="T12" fmla="+- 0 6553 6481"/>
                  <a:gd name="T13" fmla="*/ T12 w 226"/>
                  <a:gd name="T14" fmla="+- 0 4448 4201"/>
                  <a:gd name="T15" fmla="*/ 4448 h 251"/>
                  <a:gd name="T16" fmla="+- 0 6553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72" y="244"/>
                    </a:moveTo>
                    <a:lnTo>
                      <a:pt x="72" y="244"/>
                    </a:lnTo>
                    <a:lnTo>
                      <a:pt x="72" y="247"/>
                    </a:lnTo>
                    <a:lnTo>
                      <a:pt x="7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1" name="Freeform 1610"/>
              <p:cNvSpPr>
                <a:spLocks/>
              </p:cNvSpPr>
              <p:nvPr/>
            </p:nvSpPr>
            <p:spPr bwMode="auto">
              <a:xfrm>
                <a:off x="6481" y="4201"/>
                <a:ext cx="226" cy="251"/>
              </a:xfrm>
              <a:custGeom>
                <a:avLst/>
                <a:gdLst>
                  <a:gd name="T0" fmla="+- 0 6572 6481"/>
                  <a:gd name="T1" fmla="*/ T0 w 226"/>
                  <a:gd name="T2" fmla="+- 0 4445 4201"/>
                  <a:gd name="T3" fmla="*/ 4445 h 251"/>
                  <a:gd name="T4" fmla="+- 0 6553 6481"/>
                  <a:gd name="T5" fmla="*/ T4 w 226"/>
                  <a:gd name="T6" fmla="+- 0 4445 4201"/>
                  <a:gd name="T7" fmla="*/ 4445 h 251"/>
                  <a:gd name="T8" fmla="+- 0 6553 6481"/>
                  <a:gd name="T9" fmla="*/ T8 w 226"/>
                  <a:gd name="T10" fmla="+- 0 4448 4201"/>
                  <a:gd name="T11" fmla="*/ 4448 h 251"/>
                  <a:gd name="T12" fmla="+- 0 6563 6481"/>
                  <a:gd name="T13" fmla="*/ T12 w 226"/>
                  <a:gd name="T14" fmla="+- 0 4448 4201"/>
                  <a:gd name="T15" fmla="*/ 4448 h 251"/>
                  <a:gd name="T16" fmla="+- 0 6572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91" y="244"/>
                    </a:moveTo>
                    <a:lnTo>
                      <a:pt x="72" y="244"/>
                    </a:lnTo>
                    <a:lnTo>
                      <a:pt x="72" y="247"/>
                    </a:lnTo>
                    <a:lnTo>
                      <a:pt x="82" y="247"/>
                    </a:lnTo>
                    <a:lnTo>
                      <a:pt x="91"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2" name="Freeform 1611"/>
              <p:cNvSpPr>
                <a:spLocks/>
              </p:cNvSpPr>
              <p:nvPr/>
            </p:nvSpPr>
            <p:spPr bwMode="auto">
              <a:xfrm>
                <a:off x="6481" y="4201"/>
                <a:ext cx="226" cy="251"/>
              </a:xfrm>
              <a:custGeom>
                <a:avLst/>
                <a:gdLst>
                  <a:gd name="T0" fmla="+- 0 6685 6481"/>
                  <a:gd name="T1" fmla="*/ T0 w 226"/>
                  <a:gd name="T2" fmla="+- 0 4400 4201"/>
                  <a:gd name="T3" fmla="*/ 4400 h 251"/>
                  <a:gd name="T4" fmla="+- 0 6597 6481"/>
                  <a:gd name="T5" fmla="*/ T4 w 226"/>
                  <a:gd name="T6" fmla="+- 0 4429 4201"/>
                  <a:gd name="T7" fmla="*/ 4429 h 251"/>
                  <a:gd name="T8" fmla="+- 0 6553 6481"/>
                  <a:gd name="T9" fmla="*/ T8 w 226"/>
                  <a:gd name="T10" fmla="+- 0 4445 4201"/>
                  <a:gd name="T11" fmla="*/ 4445 h 251"/>
                  <a:gd name="T12" fmla="+- 0 6553 6481"/>
                  <a:gd name="T13" fmla="*/ T12 w 226"/>
                  <a:gd name="T14" fmla="+- 0 4445 4201"/>
                  <a:gd name="T15" fmla="*/ 4445 h 251"/>
                  <a:gd name="T16" fmla="+- 0 6572 6481"/>
                  <a:gd name="T17" fmla="*/ T16 w 226"/>
                  <a:gd name="T18" fmla="+- 0 4445 4201"/>
                  <a:gd name="T19" fmla="*/ 4445 h 251"/>
                  <a:gd name="T20" fmla="+- 0 6617 6481"/>
                  <a:gd name="T21" fmla="*/ T20 w 226"/>
                  <a:gd name="T22" fmla="+- 0 4429 4201"/>
                  <a:gd name="T23" fmla="*/ 4429 h 251"/>
                  <a:gd name="T24" fmla="+- 0 6688 6481"/>
                  <a:gd name="T25" fmla="*/ T24 w 226"/>
                  <a:gd name="T26" fmla="+- 0 4406 4201"/>
                  <a:gd name="T27" fmla="*/ 4406 h 251"/>
                  <a:gd name="T28" fmla="+- 0 6688 6481"/>
                  <a:gd name="T29" fmla="*/ T28 w 226"/>
                  <a:gd name="T30" fmla="+- 0 4406 4201"/>
                  <a:gd name="T31" fmla="*/ 4406 h 251"/>
                  <a:gd name="T32" fmla="+- 0 6689 6481"/>
                  <a:gd name="T33" fmla="*/ T32 w 226"/>
                  <a:gd name="T34" fmla="+- 0 4406 4201"/>
                  <a:gd name="T35" fmla="*/ 4406 h 251"/>
                  <a:gd name="T36" fmla="+- 0 6691 6481"/>
                  <a:gd name="T37" fmla="*/ T36 w 226"/>
                  <a:gd name="T38" fmla="+- 0 4403 4201"/>
                  <a:gd name="T39" fmla="*/ 4403 h 251"/>
                  <a:gd name="T40" fmla="+- 0 6687 6481"/>
                  <a:gd name="T41" fmla="*/ T40 w 226"/>
                  <a:gd name="T42" fmla="+- 0 4403 4201"/>
                  <a:gd name="T43" fmla="*/ 4403 h 251"/>
                  <a:gd name="T44" fmla="+- 0 6684 6481"/>
                  <a:gd name="T45" fmla="*/ T44 w 226"/>
                  <a:gd name="T46" fmla="+- 0 4401 4201"/>
                  <a:gd name="T47" fmla="*/ 4401 h 251"/>
                  <a:gd name="T48" fmla="+- 0 6685 6481"/>
                  <a:gd name="T49" fmla="*/ T48 w 226"/>
                  <a:gd name="T50" fmla="+- 0 4400 4201"/>
                  <a:gd name="T51" fmla="*/ 440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6" h="251">
                    <a:moveTo>
                      <a:pt x="204" y="199"/>
                    </a:moveTo>
                    <a:lnTo>
                      <a:pt x="116" y="228"/>
                    </a:lnTo>
                    <a:lnTo>
                      <a:pt x="72" y="244"/>
                    </a:lnTo>
                    <a:lnTo>
                      <a:pt x="91" y="244"/>
                    </a:lnTo>
                    <a:lnTo>
                      <a:pt x="136" y="228"/>
                    </a:lnTo>
                    <a:lnTo>
                      <a:pt x="207" y="205"/>
                    </a:lnTo>
                    <a:lnTo>
                      <a:pt x="208" y="205"/>
                    </a:lnTo>
                    <a:lnTo>
                      <a:pt x="210" y="202"/>
                    </a:lnTo>
                    <a:lnTo>
                      <a:pt x="206" y="202"/>
                    </a:lnTo>
                    <a:lnTo>
                      <a:pt x="203" y="200"/>
                    </a:lnTo>
                    <a:lnTo>
                      <a:pt x="204"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3" name="Freeform 1612"/>
              <p:cNvSpPr>
                <a:spLocks/>
              </p:cNvSpPr>
              <p:nvPr/>
            </p:nvSpPr>
            <p:spPr bwMode="auto">
              <a:xfrm>
                <a:off x="6481" y="4201"/>
                <a:ext cx="226" cy="251"/>
              </a:xfrm>
              <a:custGeom>
                <a:avLst/>
                <a:gdLst>
                  <a:gd name="T0" fmla="+- 0 6490 6481"/>
                  <a:gd name="T1" fmla="*/ T0 w 226"/>
                  <a:gd name="T2" fmla="+- 0 4429 4201"/>
                  <a:gd name="T3" fmla="*/ 4429 h 251"/>
                  <a:gd name="T4" fmla="+- 0 6488 6481"/>
                  <a:gd name="T5" fmla="*/ T4 w 226"/>
                  <a:gd name="T6" fmla="+- 0 4432 4201"/>
                  <a:gd name="T7" fmla="*/ 4432 h 251"/>
                  <a:gd name="T8" fmla="+- 0 6490 6481"/>
                  <a:gd name="T9" fmla="*/ T8 w 226"/>
                  <a:gd name="T10" fmla="+- 0 4429 4201"/>
                  <a:gd name="T11" fmla="*/ 4429 h 251"/>
                </a:gdLst>
                <a:ahLst/>
                <a:cxnLst>
                  <a:cxn ang="0">
                    <a:pos x="T1" y="T3"/>
                  </a:cxn>
                  <a:cxn ang="0">
                    <a:pos x="T5" y="T7"/>
                  </a:cxn>
                  <a:cxn ang="0">
                    <a:pos x="T9" y="T11"/>
                  </a:cxn>
                </a:cxnLst>
                <a:rect l="0" t="0" r="r" b="b"/>
                <a:pathLst>
                  <a:path w="226" h="251">
                    <a:moveTo>
                      <a:pt x="9" y="228"/>
                    </a:moveTo>
                    <a:lnTo>
                      <a:pt x="7" y="231"/>
                    </a:lnTo>
                    <a:lnTo>
                      <a:pt x="9" y="22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4" name="Freeform 1613"/>
              <p:cNvSpPr>
                <a:spLocks/>
              </p:cNvSpPr>
              <p:nvPr/>
            </p:nvSpPr>
            <p:spPr bwMode="auto">
              <a:xfrm>
                <a:off x="6481" y="4201"/>
                <a:ext cx="226" cy="251"/>
              </a:xfrm>
              <a:custGeom>
                <a:avLst/>
                <a:gdLst>
                  <a:gd name="T0" fmla="+- 0 6490 6481"/>
                  <a:gd name="T1" fmla="*/ T0 w 226"/>
                  <a:gd name="T2" fmla="+- 0 4429 4201"/>
                  <a:gd name="T3" fmla="*/ 4429 h 251"/>
                  <a:gd name="T4" fmla="+- 0 6488 6481"/>
                  <a:gd name="T5" fmla="*/ T4 w 226"/>
                  <a:gd name="T6" fmla="+- 0 4432 4201"/>
                  <a:gd name="T7" fmla="*/ 4432 h 251"/>
                  <a:gd name="T8" fmla="+- 0 6495 6481"/>
                  <a:gd name="T9" fmla="*/ T8 w 226"/>
                  <a:gd name="T10" fmla="+- 0 4432 4201"/>
                  <a:gd name="T11" fmla="*/ 4432 h 251"/>
                  <a:gd name="T12" fmla="+- 0 6490 6481"/>
                  <a:gd name="T13" fmla="*/ T12 w 226"/>
                  <a:gd name="T14" fmla="+- 0 4429 4201"/>
                  <a:gd name="T15" fmla="*/ 4429 h 251"/>
                </a:gdLst>
                <a:ahLst/>
                <a:cxnLst>
                  <a:cxn ang="0">
                    <a:pos x="T1" y="T3"/>
                  </a:cxn>
                  <a:cxn ang="0">
                    <a:pos x="T5" y="T7"/>
                  </a:cxn>
                  <a:cxn ang="0">
                    <a:pos x="T9" y="T11"/>
                  </a:cxn>
                  <a:cxn ang="0">
                    <a:pos x="T13" y="T15"/>
                  </a:cxn>
                </a:cxnLst>
                <a:rect l="0" t="0" r="r" b="b"/>
                <a:pathLst>
                  <a:path w="226" h="251">
                    <a:moveTo>
                      <a:pt x="9" y="228"/>
                    </a:moveTo>
                    <a:lnTo>
                      <a:pt x="7" y="231"/>
                    </a:lnTo>
                    <a:lnTo>
                      <a:pt x="14" y="231"/>
                    </a:lnTo>
                    <a:lnTo>
                      <a:pt x="9" y="22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5" name="Freeform 1614"/>
              <p:cNvSpPr>
                <a:spLocks/>
              </p:cNvSpPr>
              <p:nvPr/>
            </p:nvSpPr>
            <p:spPr bwMode="auto">
              <a:xfrm>
                <a:off x="6481" y="4201"/>
                <a:ext cx="226" cy="251"/>
              </a:xfrm>
              <a:custGeom>
                <a:avLst/>
                <a:gdLst>
                  <a:gd name="T0" fmla="+- 0 6488 6481"/>
                  <a:gd name="T1" fmla="*/ T0 w 226"/>
                  <a:gd name="T2" fmla="+- 0 4427 4201"/>
                  <a:gd name="T3" fmla="*/ 4427 h 251"/>
                  <a:gd name="T4" fmla="+- 0 6485 6481"/>
                  <a:gd name="T5" fmla="*/ T4 w 226"/>
                  <a:gd name="T6" fmla="+- 0 4428 4201"/>
                  <a:gd name="T7" fmla="*/ 4428 h 251"/>
                  <a:gd name="T8" fmla="+- 0 6488 6481"/>
                  <a:gd name="T9" fmla="*/ T8 w 226"/>
                  <a:gd name="T10" fmla="+- 0 4428 4201"/>
                  <a:gd name="T11" fmla="*/ 4428 h 251"/>
                  <a:gd name="T12" fmla="+- 0 6488 6481"/>
                  <a:gd name="T13" fmla="*/ T12 w 226"/>
                  <a:gd name="T14" fmla="+- 0 4427 4201"/>
                  <a:gd name="T15" fmla="*/ 4427 h 251"/>
                </a:gdLst>
                <a:ahLst/>
                <a:cxnLst>
                  <a:cxn ang="0">
                    <a:pos x="T1" y="T3"/>
                  </a:cxn>
                  <a:cxn ang="0">
                    <a:pos x="T5" y="T7"/>
                  </a:cxn>
                  <a:cxn ang="0">
                    <a:pos x="T9" y="T11"/>
                  </a:cxn>
                  <a:cxn ang="0">
                    <a:pos x="T13" y="T15"/>
                  </a:cxn>
                </a:cxnLst>
                <a:rect l="0" t="0" r="r" b="b"/>
                <a:pathLst>
                  <a:path w="226" h="251">
                    <a:moveTo>
                      <a:pt x="7" y="226"/>
                    </a:moveTo>
                    <a:lnTo>
                      <a:pt x="4" y="227"/>
                    </a:lnTo>
                    <a:lnTo>
                      <a:pt x="7" y="227"/>
                    </a:lnTo>
                    <a:lnTo>
                      <a:pt x="7" y="22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6" name="Freeform 1615"/>
              <p:cNvSpPr>
                <a:spLocks/>
              </p:cNvSpPr>
              <p:nvPr/>
            </p:nvSpPr>
            <p:spPr bwMode="auto">
              <a:xfrm>
                <a:off x="6481" y="4201"/>
                <a:ext cx="226" cy="251"/>
              </a:xfrm>
              <a:custGeom>
                <a:avLst/>
                <a:gdLst>
                  <a:gd name="T0" fmla="+- 0 6685 6481"/>
                  <a:gd name="T1" fmla="*/ T0 w 226"/>
                  <a:gd name="T2" fmla="+- 0 4400 4201"/>
                  <a:gd name="T3" fmla="*/ 4400 h 251"/>
                  <a:gd name="T4" fmla="+- 0 6685 6481"/>
                  <a:gd name="T5" fmla="*/ T4 w 226"/>
                  <a:gd name="T6" fmla="+- 0 4400 4201"/>
                  <a:gd name="T7" fmla="*/ 4400 h 251"/>
                  <a:gd name="T8" fmla="+- 0 6684 6481"/>
                  <a:gd name="T9" fmla="*/ T8 w 226"/>
                  <a:gd name="T10" fmla="+- 0 4401 4201"/>
                  <a:gd name="T11" fmla="*/ 4401 h 251"/>
                  <a:gd name="T12" fmla="+- 0 6687 6481"/>
                  <a:gd name="T13" fmla="*/ T12 w 226"/>
                  <a:gd name="T14" fmla="+- 0 4403 4201"/>
                  <a:gd name="T15" fmla="*/ 4403 h 251"/>
                  <a:gd name="T16" fmla="+- 0 6685 6481"/>
                  <a:gd name="T17" fmla="*/ T16 w 226"/>
                  <a:gd name="T18" fmla="+- 0 4400 4201"/>
                  <a:gd name="T19" fmla="*/ 4400 h 251"/>
                </a:gdLst>
                <a:ahLst/>
                <a:cxnLst>
                  <a:cxn ang="0">
                    <a:pos x="T1" y="T3"/>
                  </a:cxn>
                  <a:cxn ang="0">
                    <a:pos x="T5" y="T7"/>
                  </a:cxn>
                  <a:cxn ang="0">
                    <a:pos x="T9" y="T11"/>
                  </a:cxn>
                  <a:cxn ang="0">
                    <a:pos x="T13" y="T15"/>
                  </a:cxn>
                  <a:cxn ang="0">
                    <a:pos x="T17" y="T19"/>
                  </a:cxn>
                </a:cxnLst>
                <a:rect l="0" t="0" r="r" b="b"/>
                <a:pathLst>
                  <a:path w="226" h="251">
                    <a:moveTo>
                      <a:pt x="204" y="199"/>
                    </a:moveTo>
                    <a:lnTo>
                      <a:pt x="204" y="199"/>
                    </a:lnTo>
                    <a:lnTo>
                      <a:pt x="203" y="200"/>
                    </a:lnTo>
                    <a:lnTo>
                      <a:pt x="206" y="202"/>
                    </a:lnTo>
                    <a:lnTo>
                      <a:pt x="204"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7" name="Freeform 1616"/>
              <p:cNvSpPr>
                <a:spLocks/>
              </p:cNvSpPr>
              <p:nvPr/>
            </p:nvSpPr>
            <p:spPr bwMode="auto">
              <a:xfrm>
                <a:off x="6481" y="4201"/>
                <a:ext cx="226" cy="251"/>
              </a:xfrm>
              <a:custGeom>
                <a:avLst/>
                <a:gdLst>
                  <a:gd name="T0" fmla="+- 0 6694 6481"/>
                  <a:gd name="T1" fmla="*/ T0 w 226"/>
                  <a:gd name="T2" fmla="+- 0 4400 4201"/>
                  <a:gd name="T3" fmla="*/ 4400 h 251"/>
                  <a:gd name="T4" fmla="+- 0 6685 6481"/>
                  <a:gd name="T5" fmla="*/ T4 w 226"/>
                  <a:gd name="T6" fmla="+- 0 4400 4201"/>
                  <a:gd name="T7" fmla="*/ 4400 h 251"/>
                  <a:gd name="T8" fmla="+- 0 6687 6481"/>
                  <a:gd name="T9" fmla="*/ T8 w 226"/>
                  <a:gd name="T10" fmla="+- 0 4403 4201"/>
                  <a:gd name="T11" fmla="*/ 4403 h 251"/>
                  <a:gd name="T12" fmla="+- 0 6691 6481"/>
                  <a:gd name="T13" fmla="*/ T12 w 226"/>
                  <a:gd name="T14" fmla="+- 0 4403 4201"/>
                  <a:gd name="T15" fmla="*/ 4403 h 251"/>
                  <a:gd name="T16" fmla="+- 0 6692 6481"/>
                  <a:gd name="T17" fmla="*/ T16 w 226"/>
                  <a:gd name="T18" fmla="+- 0 4402 4201"/>
                  <a:gd name="T19" fmla="*/ 4402 h 251"/>
                  <a:gd name="T20" fmla="+- 0 6694 6481"/>
                  <a:gd name="T21" fmla="*/ T20 w 226"/>
                  <a:gd name="T22" fmla="+- 0 4400 4201"/>
                  <a:gd name="T23" fmla="*/ 4400 h 251"/>
                </a:gdLst>
                <a:ahLst/>
                <a:cxnLst>
                  <a:cxn ang="0">
                    <a:pos x="T1" y="T3"/>
                  </a:cxn>
                  <a:cxn ang="0">
                    <a:pos x="T5" y="T7"/>
                  </a:cxn>
                  <a:cxn ang="0">
                    <a:pos x="T9" y="T11"/>
                  </a:cxn>
                  <a:cxn ang="0">
                    <a:pos x="T13" y="T15"/>
                  </a:cxn>
                  <a:cxn ang="0">
                    <a:pos x="T17" y="T19"/>
                  </a:cxn>
                  <a:cxn ang="0">
                    <a:pos x="T21" y="T23"/>
                  </a:cxn>
                </a:cxnLst>
                <a:rect l="0" t="0" r="r" b="b"/>
                <a:pathLst>
                  <a:path w="226" h="251">
                    <a:moveTo>
                      <a:pt x="213" y="199"/>
                    </a:moveTo>
                    <a:lnTo>
                      <a:pt x="204" y="199"/>
                    </a:lnTo>
                    <a:lnTo>
                      <a:pt x="206" y="202"/>
                    </a:lnTo>
                    <a:lnTo>
                      <a:pt x="210" y="202"/>
                    </a:lnTo>
                    <a:lnTo>
                      <a:pt x="211" y="201"/>
                    </a:lnTo>
                    <a:lnTo>
                      <a:pt x="213"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8" name="Freeform 1617"/>
              <p:cNvSpPr>
                <a:spLocks/>
              </p:cNvSpPr>
              <p:nvPr/>
            </p:nvSpPr>
            <p:spPr bwMode="auto">
              <a:xfrm>
                <a:off x="6481" y="4201"/>
                <a:ext cx="226" cy="251"/>
              </a:xfrm>
              <a:custGeom>
                <a:avLst/>
                <a:gdLst>
                  <a:gd name="T0" fmla="+- 0 6689 6481"/>
                  <a:gd name="T1" fmla="*/ T0 w 226"/>
                  <a:gd name="T2" fmla="+- 0 4396 4201"/>
                  <a:gd name="T3" fmla="*/ 4396 h 251"/>
                  <a:gd name="T4" fmla="+- 0 6685 6481"/>
                  <a:gd name="T5" fmla="*/ T4 w 226"/>
                  <a:gd name="T6" fmla="+- 0 4400 4201"/>
                  <a:gd name="T7" fmla="*/ 4400 h 251"/>
                  <a:gd name="T8" fmla="+- 0 6685 6481"/>
                  <a:gd name="T9" fmla="*/ T8 w 226"/>
                  <a:gd name="T10" fmla="+- 0 4400 4201"/>
                  <a:gd name="T11" fmla="*/ 4400 h 251"/>
                  <a:gd name="T12" fmla="+- 0 6694 6481"/>
                  <a:gd name="T13" fmla="*/ T12 w 226"/>
                  <a:gd name="T14" fmla="+- 0 4400 4201"/>
                  <a:gd name="T15" fmla="*/ 4400 h 251"/>
                  <a:gd name="T16" fmla="+- 0 6695 6481"/>
                  <a:gd name="T17" fmla="*/ T16 w 226"/>
                  <a:gd name="T18" fmla="+- 0 4399 4201"/>
                  <a:gd name="T19" fmla="*/ 4399 h 251"/>
                  <a:gd name="T20" fmla="+- 0 6695 6481"/>
                  <a:gd name="T21" fmla="*/ T20 w 226"/>
                  <a:gd name="T22" fmla="+- 0 4398 4201"/>
                  <a:gd name="T23" fmla="*/ 4398 h 251"/>
                  <a:gd name="T24" fmla="+- 0 6692 6481"/>
                  <a:gd name="T25" fmla="*/ T24 w 226"/>
                  <a:gd name="T26" fmla="+- 0 4398 4201"/>
                  <a:gd name="T27" fmla="*/ 4398 h 251"/>
                  <a:gd name="T28" fmla="+- 0 6689 6481"/>
                  <a:gd name="T29" fmla="*/ T28 w 226"/>
                  <a:gd name="T30" fmla="+- 0 4397 4201"/>
                  <a:gd name="T31" fmla="*/ 4397 h 251"/>
                  <a:gd name="T32" fmla="+- 0 6689 6481"/>
                  <a:gd name="T33" fmla="*/ T32 w 226"/>
                  <a:gd name="T34" fmla="+- 0 4396 4201"/>
                  <a:gd name="T35" fmla="*/ 4396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26" h="251">
                    <a:moveTo>
                      <a:pt x="208" y="195"/>
                    </a:moveTo>
                    <a:lnTo>
                      <a:pt x="204" y="199"/>
                    </a:lnTo>
                    <a:lnTo>
                      <a:pt x="213" y="199"/>
                    </a:lnTo>
                    <a:lnTo>
                      <a:pt x="214" y="198"/>
                    </a:lnTo>
                    <a:lnTo>
                      <a:pt x="214" y="197"/>
                    </a:lnTo>
                    <a:lnTo>
                      <a:pt x="211" y="197"/>
                    </a:lnTo>
                    <a:lnTo>
                      <a:pt x="208" y="196"/>
                    </a:lnTo>
                    <a:lnTo>
                      <a:pt x="208"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19" name="Freeform 1618"/>
              <p:cNvSpPr>
                <a:spLocks/>
              </p:cNvSpPr>
              <p:nvPr/>
            </p:nvSpPr>
            <p:spPr bwMode="auto">
              <a:xfrm>
                <a:off x="6481" y="4201"/>
                <a:ext cx="226" cy="251"/>
              </a:xfrm>
              <a:custGeom>
                <a:avLst/>
                <a:gdLst>
                  <a:gd name="T0" fmla="+- 0 6690 6481"/>
                  <a:gd name="T1" fmla="*/ T0 w 226"/>
                  <a:gd name="T2" fmla="+- 0 4396 4201"/>
                  <a:gd name="T3" fmla="*/ 4396 h 251"/>
                  <a:gd name="T4" fmla="+- 0 6689 6481"/>
                  <a:gd name="T5" fmla="*/ T4 w 226"/>
                  <a:gd name="T6" fmla="+- 0 4396 4201"/>
                  <a:gd name="T7" fmla="*/ 4396 h 251"/>
                  <a:gd name="T8" fmla="+- 0 6689 6481"/>
                  <a:gd name="T9" fmla="*/ T8 w 226"/>
                  <a:gd name="T10" fmla="+- 0 4397 4201"/>
                  <a:gd name="T11" fmla="*/ 4397 h 251"/>
                  <a:gd name="T12" fmla="+- 0 6692 6481"/>
                  <a:gd name="T13" fmla="*/ T12 w 226"/>
                  <a:gd name="T14" fmla="+- 0 4398 4201"/>
                  <a:gd name="T15" fmla="*/ 4398 h 251"/>
                  <a:gd name="T16" fmla="+- 0 6690 6481"/>
                  <a:gd name="T17" fmla="*/ T16 w 226"/>
                  <a:gd name="T18" fmla="+- 0 4396 4201"/>
                  <a:gd name="T19" fmla="*/ 4396 h 251"/>
                </a:gdLst>
                <a:ahLst/>
                <a:cxnLst>
                  <a:cxn ang="0">
                    <a:pos x="T1" y="T3"/>
                  </a:cxn>
                  <a:cxn ang="0">
                    <a:pos x="T5" y="T7"/>
                  </a:cxn>
                  <a:cxn ang="0">
                    <a:pos x="T9" y="T11"/>
                  </a:cxn>
                  <a:cxn ang="0">
                    <a:pos x="T13" y="T15"/>
                  </a:cxn>
                  <a:cxn ang="0">
                    <a:pos x="T17" y="T19"/>
                  </a:cxn>
                </a:cxnLst>
                <a:rect l="0" t="0" r="r" b="b"/>
                <a:pathLst>
                  <a:path w="226" h="251">
                    <a:moveTo>
                      <a:pt x="209" y="195"/>
                    </a:moveTo>
                    <a:lnTo>
                      <a:pt x="208" y="195"/>
                    </a:lnTo>
                    <a:lnTo>
                      <a:pt x="208" y="196"/>
                    </a:lnTo>
                    <a:lnTo>
                      <a:pt x="211" y="197"/>
                    </a:lnTo>
                    <a:lnTo>
                      <a:pt x="209"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0" name="Freeform 1619"/>
              <p:cNvSpPr>
                <a:spLocks/>
              </p:cNvSpPr>
              <p:nvPr/>
            </p:nvSpPr>
            <p:spPr bwMode="auto">
              <a:xfrm>
                <a:off x="6481" y="4201"/>
                <a:ext cx="226" cy="251"/>
              </a:xfrm>
              <a:custGeom>
                <a:avLst/>
                <a:gdLst>
                  <a:gd name="T0" fmla="+- 0 6695 6481"/>
                  <a:gd name="T1" fmla="*/ T0 w 226"/>
                  <a:gd name="T2" fmla="+- 0 4396 4201"/>
                  <a:gd name="T3" fmla="*/ 4396 h 251"/>
                  <a:gd name="T4" fmla="+- 0 6690 6481"/>
                  <a:gd name="T5" fmla="*/ T4 w 226"/>
                  <a:gd name="T6" fmla="+- 0 4396 4201"/>
                  <a:gd name="T7" fmla="*/ 4396 h 251"/>
                  <a:gd name="T8" fmla="+- 0 6692 6481"/>
                  <a:gd name="T9" fmla="*/ T8 w 226"/>
                  <a:gd name="T10" fmla="+- 0 4398 4201"/>
                  <a:gd name="T11" fmla="*/ 4398 h 251"/>
                  <a:gd name="T12" fmla="+- 0 6695 6481"/>
                  <a:gd name="T13" fmla="*/ T12 w 226"/>
                  <a:gd name="T14" fmla="+- 0 4398 4201"/>
                  <a:gd name="T15" fmla="*/ 4398 h 251"/>
                  <a:gd name="T16" fmla="+- 0 6695 6481"/>
                  <a:gd name="T17" fmla="*/ T16 w 226"/>
                  <a:gd name="T18" fmla="+- 0 4396 4201"/>
                  <a:gd name="T19" fmla="*/ 4396 h 251"/>
                </a:gdLst>
                <a:ahLst/>
                <a:cxnLst>
                  <a:cxn ang="0">
                    <a:pos x="T1" y="T3"/>
                  </a:cxn>
                  <a:cxn ang="0">
                    <a:pos x="T5" y="T7"/>
                  </a:cxn>
                  <a:cxn ang="0">
                    <a:pos x="T9" y="T11"/>
                  </a:cxn>
                  <a:cxn ang="0">
                    <a:pos x="T13" y="T15"/>
                  </a:cxn>
                  <a:cxn ang="0">
                    <a:pos x="T17" y="T19"/>
                  </a:cxn>
                </a:cxnLst>
                <a:rect l="0" t="0" r="r" b="b"/>
                <a:pathLst>
                  <a:path w="226" h="251">
                    <a:moveTo>
                      <a:pt x="214" y="195"/>
                    </a:moveTo>
                    <a:lnTo>
                      <a:pt x="209" y="195"/>
                    </a:lnTo>
                    <a:lnTo>
                      <a:pt x="211" y="197"/>
                    </a:lnTo>
                    <a:lnTo>
                      <a:pt x="214" y="197"/>
                    </a:lnTo>
                    <a:lnTo>
                      <a:pt x="214"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1" name="Freeform 1620"/>
              <p:cNvSpPr>
                <a:spLocks/>
              </p:cNvSpPr>
              <p:nvPr/>
            </p:nvSpPr>
            <p:spPr bwMode="auto">
              <a:xfrm>
                <a:off x="6481" y="4201"/>
                <a:ext cx="226" cy="251"/>
              </a:xfrm>
              <a:custGeom>
                <a:avLst/>
                <a:gdLst>
                  <a:gd name="T0" fmla="+- 0 6701 6481"/>
                  <a:gd name="T1" fmla="*/ T0 w 226"/>
                  <a:gd name="T2" fmla="+- 0 4320 4201"/>
                  <a:gd name="T3" fmla="*/ 4320 h 251"/>
                  <a:gd name="T4" fmla="+- 0 6697 6481"/>
                  <a:gd name="T5" fmla="*/ T4 w 226"/>
                  <a:gd name="T6" fmla="+- 0 4338 4201"/>
                  <a:gd name="T7" fmla="*/ 4338 h 251"/>
                  <a:gd name="T8" fmla="+- 0 6694 6481"/>
                  <a:gd name="T9" fmla="*/ T8 w 226"/>
                  <a:gd name="T10" fmla="+- 0 4358 4201"/>
                  <a:gd name="T11" fmla="*/ 4358 h 251"/>
                  <a:gd name="T12" fmla="+- 0 6692 6481"/>
                  <a:gd name="T13" fmla="*/ T12 w 226"/>
                  <a:gd name="T14" fmla="+- 0 4377 4201"/>
                  <a:gd name="T15" fmla="*/ 4377 h 251"/>
                  <a:gd name="T16" fmla="+- 0 6689 6481"/>
                  <a:gd name="T17" fmla="*/ T16 w 226"/>
                  <a:gd name="T18" fmla="+- 0 4396 4201"/>
                  <a:gd name="T19" fmla="*/ 4396 h 251"/>
                  <a:gd name="T20" fmla="+- 0 6690 6481"/>
                  <a:gd name="T21" fmla="*/ T20 w 226"/>
                  <a:gd name="T22" fmla="+- 0 4396 4201"/>
                  <a:gd name="T23" fmla="*/ 4396 h 251"/>
                  <a:gd name="T24" fmla="+- 0 6695 6481"/>
                  <a:gd name="T25" fmla="*/ T24 w 226"/>
                  <a:gd name="T26" fmla="+- 0 4396 4201"/>
                  <a:gd name="T27" fmla="*/ 4396 h 251"/>
                  <a:gd name="T28" fmla="+- 0 6698 6481"/>
                  <a:gd name="T29" fmla="*/ T28 w 226"/>
                  <a:gd name="T30" fmla="+- 0 4379 4201"/>
                  <a:gd name="T31" fmla="*/ 4379 h 251"/>
                  <a:gd name="T32" fmla="+- 0 6701 6481"/>
                  <a:gd name="T33" fmla="*/ T32 w 226"/>
                  <a:gd name="T34" fmla="+- 0 4360 4201"/>
                  <a:gd name="T35" fmla="*/ 4360 h 251"/>
                  <a:gd name="T36" fmla="+- 0 6703 6481"/>
                  <a:gd name="T37" fmla="*/ T36 w 226"/>
                  <a:gd name="T38" fmla="+- 0 4340 4201"/>
                  <a:gd name="T39" fmla="*/ 4340 h 251"/>
                  <a:gd name="T40" fmla="+- 0 6704 6481"/>
                  <a:gd name="T41" fmla="*/ T40 w 226"/>
                  <a:gd name="T42" fmla="+- 0 4320 4201"/>
                  <a:gd name="T43" fmla="*/ 4320 h 251"/>
                  <a:gd name="T44" fmla="+- 0 6701 6481"/>
                  <a:gd name="T45" fmla="*/ T44 w 226"/>
                  <a:gd name="T46" fmla="+- 0 4320 4201"/>
                  <a:gd name="T47" fmla="*/ 432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6" h="251">
                    <a:moveTo>
                      <a:pt x="220" y="119"/>
                    </a:moveTo>
                    <a:lnTo>
                      <a:pt x="216" y="137"/>
                    </a:lnTo>
                    <a:lnTo>
                      <a:pt x="213" y="157"/>
                    </a:lnTo>
                    <a:lnTo>
                      <a:pt x="211" y="176"/>
                    </a:lnTo>
                    <a:lnTo>
                      <a:pt x="208" y="195"/>
                    </a:lnTo>
                    <a:lnTo>
                      <a:pt x="209" y="195"/>
                    </a:lnTo>
                    <a:lnTo>
                      <a:pt x="214" y="195"/>
                    </a:lnTo>
                    <a:lnTo>
                      <a:pt x="217" y="178"/>
                    </a:lnTo>
                    <a:lnTo>
                      <a:pt x="220" y="159"/>
                    </a:lnTo>
                    <a:lnTo>
                      <a:pt x="222" y="139"/>
                    </a:lnTo>
                    <a:lnTo>
                      <a:pt x="223" y="119"/>
                    </a:lnTo>
                    <a:lnTo>
                      <a:pt x="220"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2" name="Freeform 1621"/>
              <p:cNvSpPr>
                <a:spLocks/>
              </p:cNvSpPr>
              <p:nvPr/>
            </p:nvSpPr>
            <p:spPr bwMode="auto">
              <a:xfrm>
                <a:off x="6481" y="4201"/>
                <a:ext cx="226" cy="251"/>
              </a:xfrm>
              <a:custGeom>
                <a:avLst/>
                <a:gdLst>
                  <a:gd name="T0" fmla="+- 0 6701 6481"/>
                  <a:gd name="T1" fmla="*/ T0 w 226"/>
                  <a:gd name="T2" fmla="+- 0 4260 4201"/>
                  <a:gd name="T3" fmla="*/ 4260 h 251"/>
                  <a:gd name="T4" fmla="+- 0 6699 6481"/>
                  <a:gd name="T5" fmla="*/ T4 w 226"/>
                  <a:gd name="T6" fmla="+- 0 4304 4201"/>
                  <a:gd name="T7" fmla="*/ 4304 h 251"/>
                  <a:gd name="T8" fmla="+- 0 6699 6481"/>
                  <a:gd name="T9" fmla="*/ T8 w 226"/>
                  <a:gd name="T10" fmla="+- 0 4305 4201"/>
                  <a:gd name="T11" fmla="*/ 4305 h 251"/>
                  <a:gd name="T12" fmla="+- 0 6699 6481"/>
                  <a:gd name="T13" fmla="*/ T12 w 226"/>
                  <a:gd name="T14" fmla="+- 0 4310 4201"/>
                  <a:gd name="T15" fmla="*/ 4310 h 251"/>
                  <a:gd name="T16" fmla="+- 0 6698 6481"/>
                  <a:gd name="T17" fmla="*/ T16 w 226"/>
                  <a:gd name="T18" fmla="+- 0 4315 4201"/>
                  <a:gd name="T19" fmla="*/ 4315 h 251"/>
                  <a:gd name="T20" fmla="+- 0 6698 6481"/>
                  <a:gd name="T21" fmla="*/ T20 w 226"/>
                  <a:gd name="T22" fmla="+- 0 4320 4201"/>
                  <a:gd name="T23" fmla="*/ 4320 h 251"/>
                  <a:gd name="T24" fmla="+- 0 6704 6481"/>
                  <a:gd name="T25" fmla="*/ T24 w 226"/>
                  <a:gd name="T26" fmla="+- 0 4320 4201"/>
                  <a:gd name="T27" fmla="*/ 4320 h 251"/>
                  <a:gd name="T28" fmla="+- 0 6701 6481"/>
                  <a:gd name="T29" fmla="*/ T28 w 226"/>
                  <a:gd name="T30" fmla="+- 0 4320 4201"/>
                  <a:gd name="T31" fmla="*/ 4320 h 251"/>
                  <a:gd name="T32" fmla="+- 0 6704 6481"/>
                  <a:gd name="T33" fmla="*/ T32 w 226"/>
                  <a:gd name="T34" fmla="+- 0 4320 4201"/>
                  <a:gd name="T35" fmla="*/ 4320 h 251"/>
                  <a:gd name="T36" fmla="+- 0 6705 6481"/>
                  <a:gd name="T37" fmla="*/ T36 w 226"/>
                  <a:gd name="T38" fmla="+- 0 4315 4201"/>
                  <a:gd name="T39" fmla="*/ 4315 h 251"/>
                  <a:gd name="T40" fmla="+- 0 6705 6481"/>
                  <a:gd name="T41" fmla="*/ T40 w 226"/>
                  <a:gd name="T42" fmla="+- 0 4310 4201"/>
                  <a:gd name="T43" fmla="*/ 4310 h 251"/>
                  <a:gd name="T44" fmla="+- 0 6706 6481"/>
                  <a:gd name="T45" fmla="*/ T44 w 226"/>
                  <a:gd name="T46" fmla="+- 0 4304 4201"/>
                  <a:gd name="T47" fmla="*/ 4304 h 251"/>
                  <a:gd name="T48" fmla="+- 0 6706 6481"/>
                  <a:gd name="T49" fmla="*/ T48 w 226"/>
                  <a:gd name="T50" fmla="+- 0 4299 4201"/>
                  <a:gd name="T51" fmla="*/ 4299 h 251"/>
                  <a:gd name="T52" fmla="+- 0 6706 6481"/>
                  <a:gd name="T53" fmla="*/ T52 w 226"/>
                  <a:gd name="T54" fmla="+- 0 4295 4201"/>
                  <a:gd name="T55" fmla="*/ 4295 h 251"/>
                  <a:gd name="T56" fmla="+- 0 6706 6481"/>
                  <a:gd name="T57" fmla="*/ T56 w 226"/>
                  <a:gd name="T58" fmla="+- 0 4285 4201"/>
                  <a:gd name="T59" fmla="*/ 4285 h 251"/>
                  <a:gd name="T60" fmla="+- 0 6707 6481"/>
                  <a:gd name="T61" fmla="*/ T60 w 226"/>
                  <a:gd name="T62" fmla="+- 0 4282 4201"/>
                  <a:gd name="T63" fmla="*/ 4282 h 251"/>
                  <a:gd name="T64" fmla="+- 0 6707 6481"/>
                  <a:gd name="T65" fmla="*/ T64 w 226"/>
                  <a:gd name="T66" fmla="+- 0 4275 4201"/>
                  <a:gd name="T67" fmla="*/ 4275 h 251"/>
                  <a:gd name="T68" fmla="+- 0 6707 6481"/>
                  <a:gd name="T69" fmla="*/ T68 w 226"/>
                  <a:gd name="T70" fmla="+- 0 4261 4201"/>
                  <a:gd name="T71" fmla="*/ 4261 h 251"/>
                  <a:gd name="T72" fmla="+- 0 6701 6481"/>
                  <a:gd name="T73" fmla="*/ T72 w 226"/>
                  <a:gd name="T74" fmla="+- 0 4261 4201"/>
                  <a:gd name="T75" fmla="*/ 4261 h 251"/>
                  <a:gd name="T76" fmla="+- 0 6701 6481"/>
                  <a:gd name="T77" fmla="*/ T76 w 226"/>
                  <a:gd name="T78" fmla="+- 0 4260 4201"/>
                  <a:gd name="T79" fmla="*/ 426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26" h="251">
                    <a:moveTo>
                      <a:pt x="220" y="59"/>
                    </a:moveTo>
                    <a:lnTo>
                      <a:pt x="218" y="103"/>
                    </a:lnTo>
                    <a:lnTo>
                      <a:pt x="218" y="104"/>
                    </a:lnTo>
                    <a:lnTo>
                      <a:pt x="218" y="109"/>
                    </a:lnTo>
                    <a:lnTo>
                      <a:pt x="217" y="114"/>
                    </a:lnTo>
                    <a:lnTo>
                      <a:pt x="217" y="119"/>
                    </a:lnTo>
                    <a:lnTo>
                      <a:pt x="223" y="119"/>
                    </a:lnTo>
                    <a:lnTo>
                      <a:pt x="220" y="119"/>
                    </a:lnTo>
                    <a:lnTo>
                      <a:pt x="223" y="119"/>
                    </a:lnTo>
                    <a:lnTo>
                      <a:pt x="224" y="114"/>
                    </a:lnTo>
                    <a:lnTo>
                      <a:pt x="224" y="109"/>
                    </a:lnTo>
                    <a:lnTo>
                      <a:pt x="225" y="103"/>
                    </a:lnTo>
                    <a:lnTo>
                      <a:pt x="225" y="98"/>
                    </a:lnTo>
                    <a:lnTo>
                      <a:pt x="225" y="94"/>
                    </a:lnTo>
                    <a:lnTo>
                      <a:pt x="225" y="84"/>
                    </a:lnTo>
                    <a:lnTo>
                      <a:pt x="226" y="81"/>
                    </a:lnTo>
                    <a:lnTo>
                      <a:pt x="226" y="74"/>
                    </a:lnTo>
                    <a:lnTo>
                      <a:pt x="226" y="60"/>
                    </a:lnTo>
                    <a:lnTo>
                      <a:pt x="220" y="60"/>
                    </a:lnTo>
                    <a:lnTo>
                      <a:pt x="220" y="5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3" name="Freeform 1622"/>
              <p:cNvSpPr>
                <a:spLocks/>
              </p:cNvSpPr>
              <p:nvPr/>
            </p:nvSpPr>
            <p:spPr bwMode="auto">
              <a:xfrm>
                <a:off x="6481" y="4201"/>
                <a:ext cx="226" cy="251"/>
              </a:xfrm>
              <a:custGeom>
                <a:avLst/>
                <a:gdLst>
                  <a:gd name="T0" fmla="+- 0 6701 6481"/>
                  <a:gd name="T1" fmla="*/ T0 w 226"/>
                  <a:gd name="T2" fmla="+- 0 4320 4201"/>
                  <a:gd name="T3" fmla="*/ 4320 h 251"/>
                  <a:gd name="T4" fmla="+- 0 6704 6481"/>
                  <a:gd name="T5" fmla="*/ T4 w 226"/>
                  <a:gd name="T6" fmla="+- 0 4320 4201"/>
                  <a:gd name="T7" fmla="*/ 4320 h 251"/>
                  <a:gd name="T8" fmla="+- 0 6701 6481"/>
                  <a:gd name="T9" fmla="*/ T8 w 226"/>
                  <a:gd name="T10" fmla="+- 0 4320 4201"/>
                  <a:gd name="T11" fmla="*/ 4320 h 251"/>
                </a:gdLst>
                <a:ahLst/>
                <a:cxnLst>
                  <a:cxn ang="0">
                    <a:pos x="T1" y="T3"/>
                  </a:cxn>
                  <a:cxn ang="0">
                    <a:pos x="T5" y="T7"/>
                  </a:cxn>
                  <a:cxn ang="0">
                    <a:pos x="T9" y="T11"/>
                  </a:cxn>
                </a:cxnLst>
                <a:rect l="0" t="0" r="r" b="b"/>
                <a:pathLst>
                  <a:path w="226" h="251">
                    <a:moveTo>
                      <a:pt x="220" y="119"/>
                    </a:moveTo>
                    <a:lnTo>
                      <a:pt x="223" y="119"/>
                    </a:lnTo>
                    <a:lnTo>
                      <a:pt x="220"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4" name="Freeform 1623"/>
              <p:cNvSpPr>
                <a:spLocks/>
              </p:cNvSpPr>
              <p:nvPr/>
            </p:nvSpPr>
            <p:spPr bwMode="auto">
              <a:xfrm>
                <a:off x="6481" y="4201"/>
                <a:ext cx="226" cy="251"/>
              </a:xfrm>
              <a:custGeom>
                <a:avLst/>
                <a:gdLst>
                  <a:gd name="T0" fmla="+- 0 6704 6481"/>
                  <a:gd name="T1" fmla="*/ T0 w 226"/>
                  <a:gd name="T2" fmla="+- 0 4320 4201"/>
                  <a:gd name="T3" fmla="*/ 4320 h 251"/>
                  <a:gd name="T4" fmla="+- 0 6701 6481"/>
                  <a:gd name="T5" fmla="*/ T4 w 226"/>
                  <a:gd name="T6" fmla="+- 0 4320 4201"/>
                  <a:gd name="T7" fmla="*/ 4320 h 251"/>
                  <a:gd name="T8" fmla="+- 0 6704 6481"/>
                  <a:gd name="T9" fmla="*/ T8 w 226"/>
                  <a:gd name="T10" fmla="+- 0 4320 4201"/>
                  <a:gd name="T11" fmla="*/ 4320 h 251"/>
                </a:gdLst>
                <a:ahLst/>
                <a:cxnLst>
                  <a:cxn ang="0">
                    <a:pos x="T1" y="T3"/>
                  </a:cxn>
                  <a:cxn ang="0">
                    <a:pos x="T5" y="T7"/>
                  </a:cxn>
                  <a:cxn ang="0">
                    <a:pos x="T9" y="T11"/>
                  </a:cxn>
                </a:cxnLst>
                <a:rect l="0" t="0" r="r" b="b"/>
                <a:pathLst>
                  <a:path w="226" h="251">
                    <a:moveTo>
                      <a:pt x="223" y="119"/>
                    </a:moveTo>
                    <a:lnTo>
                      <a:pt x="220" y="119"/>
                    </a:lnTo>
                    <a:lnTo>
                      <a:pt x="223"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5" name="Freeform 1624"/>
              <p:cNvSpPr>
                <a:spLocks/>
              </p:cNvSpPr>
              <p:nvPr/>
            </p:nvSpPr>
            <p:spPr bwMode="auto">
              <a:xfrm>
                <a:off x="6481" y="4201"/>
                <a:ext cx="226" cy="251"/>
              </a:xfrm>
              <a:custGeom>
                <a:avLst/>
                <a:gdLst>
                  <a:gd name="T0" fmla="+- 0 6701 6481"/>
                  <a:gd name="T1" fmla="*/ T0 w 226"/>
                  <a:gd name="T2" fmla="+- 0 4259 4201"/>
                  <a:gd name="T3" fmla="*/ 4259 h 251"/>
                  <a:gd name="T4" fmla="+- 0 6701 6481"/>
                  <a:gd name="T5" fmla="*/ T4 w 226"/>
                  <a:gd name="T6" fmla="+- 0 4260 4201"/>
                  <a:gd name="T7" fmla="*/ 4260 h 251"/>
                  <a:gd name="T8" fmla="+- 0 6701 6481"/>
                  <a:gd name="T9" fmla="*/ T8 w 226"/>
                  <a:gd name="T10" fmla="+- 0 4261 4201"/>
                  <a:gd name="T11" fmla="*/ 4261 h 251"/>
                  <a:gd name="T12" fmla="+- 0 6704 6481"/>
                  <a:gd name="T13" fmla="*/ T12 w 226"/>
                  <a:gd name="T14" fmla="+- 0 4259 4201"/>
                  <a:gd name="T15" fmla="*/ 4259 h 251"/>
                  <a:gd name="T16" fmla="+- 0 6701 6481"/>
                  <a:gd name="T17" fmla="*/ T16 w 226"/>
                  <a:gd name="T18" fmla="+- 0 4259 4201"/>
                  <a:gd name="T19" fmla="*/ 4259 h 251"/>
                </a:gdLst>
                <a:ahLst/>
                <a:cxnLst>
                  <a:cxn ang="0">
                    <a:pos x="T1" y="T3"/>
                  </a:cxn>
                  <a:cxn ang="0">
                    <a:pos x="T5" y="T7"/>
                  </a:cxn>
                  <a:cxn ang="0">
                    <a:pos x="T9" y="T11"/>
                  </a:cxn>
                  <a:cxn ang="0">
                    <a:pos x="T13" y="T15"/>
                  </a:cxn>
                  <a:cxn ang="0">
                    <a:pos x="T17" y="T19"/>
                  </a:cxn>
                </a:cxnLst>
                <a:rect l="0" t="0" r="r" b="b"/>
                <a:pathLst>
                  <a:path w="226" h="251">
                    <a:moveTo>
                      <a:pt x="220" y="58"/>
                    </a:moveTo>
                    <a:lnTo>
                      <a:pt x="220" y="59"/>
                    </a:lnTo>
                    <a:lnTo>
                      <a:pt x="220" y="60"/>
                    </a:lnTo>
                    <a:lnTo>
                      <a:pt x="223" y="58"/>
                    </a:lnTo>
                    <a:lnTo>
                      <a:pt x="220" y="5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6" name="Freeform 1625"/>
              <p:cNvSpPr>
                <a:spLocks/>
              </p:cNvSpPr>
              <p:nvPr/>
            </p:nvSpPr>
            <p:spPr bwMode="auto">
              <a:xfrm>
                <a:off x="6481" y="4201"/>
                <a:ext cx="226" cy="251"/>
              </a:xfrm>
              <a:custGeom>
                <a:avLst/>
                <a:gdLst>
                  <a:gd name="T0" fmla="+- 0 6707 6481"/>
                  <a:gd name="T1" fmla="*/ T0 w 226"/>
                  <a:gd name="T2" fmla="+- 0 4259 4201"/>
                  <a:gd name="T3" fmla="*/ 4259 h 251"/>
                  <a:gd name="T4" fmla="+- 0 6701 6481"/>
                  <a:gd name="T5" fmla="*/ T4 w 226"/>
                  <a:gd name="T6" fmla="+- 0 4259 4201"/>
                  <a:gd name="T7" fmla="*/ 4259 h 251"/>
                  <a:gd name="T8" fmla="+- 0 6704 6481"/>
                  <a:gd name="T9" fmla="*/ T8 w 226"/>
                  <a:gd name="T10" fmla="+- 0 4259 4201"/>
                  <a:gd name="T11" fmla="*/ 4259 h 251"/>
                  <a:gd name="T12" fmla="+- 0 6701 6481"/>
                  <a:gd name="T13" fmla="*/ T12 w 226"/>
                  <a:gd name="T14" fmla="+- 0 4261 4201"/>
                  <a:gd name="T15" fmla="*/ 4261 h 251"/>
                  <a:gd name="T16" fmla="+- 0 6707 6481"/>
                  <a:gd name="T17" fmla="*/ T16 w 226"/>
                  <a:gd name="T18" fmla="+- 0 4261 4201"/>
                  <a:gd name="T19" fmla="*/ 4261 h 251"/>
                  <a:gd name="T20" fmla="+- 0 6707 6481"/>
                  <a:gd name="T21" fmla="*/ T20 w 226"/>
                  <a:gd name="T22" fmla="+- 0 4259 4201"/>
                  <a:gd name="T23" fmla="*/ 4259 h 251"/>
                </a:gdLst>
                <a:ahLst/>
                <a:cxnLst>
                  <a:cxn ang="0">
                    <a:pos x="T1" y="T3"/>
                  </a:cxn>
                  <a:cxn ang="0">
                    <a:pos x="T5" y="T7"/>
                  </a:cxn>
                  <a:cxn ang="0">
                    <a:pos x="T9" y="T11"/>
                  </a:cxn>
                  <a:cxn ang="0">
                    <a:pos x="T13" y="T15"/>
                  </a:cxn>
                  <a:cxn ang="0">
                    <a:pos x="T17" y="T19"/>
                  </a:cxn>
                  <a:cxn ang="0">
                    <a:pos x="T21" y="T23"/>
                  </a:cxn>
                </a:cxnLst>
                <a:rect l="0" t="0" r="r" b="b"/>
                <a:pathLst>
                  <a:path w="226" h="251">
                    <a:moveTo>
                      <a:pt x="226" y="58"/>
                    </a:moveTo>
                    <a:lnTo>
                      <a:pt x="220" y="58"/>
                    </a:lnTo>
                    <a:lnTo>
                      <a:pt x="223" y="58"/>
                    </a:lnTo>
                    <a:lnTo>
                      <a:pt x="220" y="60"/>
                    </a:lnTo>
                    <a:lnTo>
                      <a:pt x="226" y="60"/>
                    </a:lnTo>
                    <a:lnTo>
                      <a:pt x="226" y="5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7" name="Freeform 1626"/>
              <p:cNvSpPr>
                <a:spLocks/>
              </p:cNvSpPr>
              <p:nvPr/>
            </p:nvSpPr>
            <p:spPr bwMode="auto">
              <a:xfrm>
                <a:off x="6481" y="4201"/>
                <a:ext cx="226" cy="251"/>
              </a:xfrm>
              <a:custGeom>
                <a:avLst/>
                <a:gdLst>
                  <a:gd name="T0" fmla="+- 0 6698 6481"/>
                  <a:gd name="T1" fmla="*/ T0 w 226"/>
                  <a:gd name="T2" fmla="+- 0 4257 4201"/>
                  <a:gd name="T3" fmla="*/ 4257 h 251"/>
                  <a:gd name="T4" fmla="+- 0 6701 6481"/>
                  <a:gd name="T5" fmla="*/ T4 w 226"/>
                  <a:gd name="T6" fmla="+- 0 4260 4201"/>
                  <a:gd name="T7" fmla="*/ 4260 h 251"/>
                  <a:gd name="T8" fmla="+- 0 6701 6481"/>
                  <a:gd name="T9" fmla="*/ T8 w 226"/>
                  <a:gd name="T10" fmla="+- 0 4259 4201"/>
                  <a:gd name="T11" fmla="*/ 4259 h 251"/>
                  <a:gd name="T12" fmla="+- 0 6707 6481"/>
                  <a:gd name="T13" fmla="*/ T12 w 226"/>
                  <a:gd name="T14" fmla="+- 0 4259 4201"/>
                  <a:gd name="T15" fmla="*/ 4259 h 251"/>
                  <a:gd name="T16" fmla="+- 0 6707 6481"/>
                  <a:gd name="T17" fmla="*/ T16 w 226"/>
                  <a:gd name="T18" fmla="+- 0 4258 4201"/>
                  <a:gd name="T19" fmla="*/ 4258 h 251"/>
                  <a:gd name="T20" fmla="+- 0 6706 6481"/>
                  <a:gd name="T21" fmla="*/ T20 w 226"/>
                  <a:gd name="T22" fmla="+- 0 4257 4201"/>
                  <a:gd name="T23" fmla="*/ 4257 h 251"/>
                  <a:gd name="T24" fmla="+- 0 6699 6481"/>
                  <a:gd name="T25" fmla="*/ T24 w 226"/>
                  <a:gd name="T26" fmla="+- 0 4257 4201"/>
                  <a:gd name="T27" fmla="*/ 4257 h 251"/>
                  <a:gd name="T28" fmla="+- 0 6698 6481"/>
                  <a:gd name="T29" fmla="*/ T28 w 226"/>
                  <a:gd name="T30" fmla="+- 0 4257 4201"/>
                  <a:gd name="T31" fmla="*/ 4257 h 25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26" h="251">
                    <a:moveTo>
                      <a:pt x="217" y="56"/>
                    </a:moveTo>
                    <a:lnTo>
                      <a:pt x="220" y="59"/>
                    </a:lnTo>
                    <a:lnTo>
                      <a:pt x="220" y="58"/>
                    </a:lnTo>
                    <a:lnTo>
                      <a:pt x="226" y="58"/>
                    </a:lnTo>
                    <a:lnTo>
                      <a:pt x="226" y="57"/>
                    </a:lnTo>
                    <a:lnTo>
                      <a:pt x="225" y="56"/>
                    </a:lnTo>
                    <a:lnTo>
                      <a:pt x="218" y="56"/>
                    </a:lnTo>
                    <a:lnTo>
                      <a:pt x="217" y="5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8" name="Freeform 1627"/>
              <p:cNvSpPr>
                <a:spLocks/>
              </p:cNvSpPr>
              <p:nvPr/>
            </p:nvSpPr>
            <p:spPr bwMode="auto">
              <a:xfrm>
                <a:off x="6481" y="4201"/>
                <a:ext cx="226" cy="251"/>
              </a:xfrm>
              <a:custGeom>
                <a:avLst/>
                <a:gdLst>
                  <a:gd name="T0" fmla="+- 0 6700 6481"/>
                  <a:gd name="T1" fmla="*/ T0 w 226"/>
                  <a:gd name="T2" fmla="+- 0 4254 4201"/>
                  <a:gd name="T3" fmla="*/ 4254 h 251"/>
                  <a:gd name="T4" fmla="+- 0 6698 6481"/>
                  <a:gd name="T5" fmla="*/ T4 w 226"/>
                  <a:gd name="T6" fmla="+- 0 4256 4201"/>
                  <a:gd name="T7" fmla="*/ 4256 h 251"/>
                  <a:gd name="T8" fmla="+- 0 6698 6481"/>
                  <a:gd name="T9" fmla="*/ T8 w 226"/>
                  <a:gd name="T10" fmla="+- 0 4257 4201"/>
                  <a:gd name="T11" fmla="*/ 4257 h 251"/>
                  <a:gd name="T12" fmla="+- 0 6699 6481"/>
                  <a:gd name="T13" fmla="*/ T12 w 226"/>
                  <a:gd name="T14" fmla="+- 0 4257 4201"/>
                  <a:gd name="T15" fmla="*/ 4257 h 251"/>
                  <a:gd name="T16" fmla="+- 0 6700 6481"/>
                  <a:gd name="T17" fmla="*/ T16 w 226"/>
                  <a:gd name="T18" fmla="+- 0 4254 4201"/>
                  <a:gd name="T19" fmla="*/ 4254 h 251"/>
                </a:gdLst>
                <a:ahLst/>
                <a:cxnLst>
                  <a:cxn ang="0">
                    <a:pos x="T1" y="T3"/>
                  </a:cxn>
                  <a:cxn ang="0">
                    <a:pos x="T5" y="T7"/>
                  </a:cxn>
                  <a:cxn ang="0">
                    <a:pos x="T9" y="T11"/>
                  </a:cxn>
                  <a:cxn ang="0">
                    <a:pos x="T13" y="T15"/>
                  </a:cxn>
                  <a:cxn ang="0">
                    <a:pos x="T17" y="T19"/>
                  </a:cxn>
                </a:cxnLst>
                <a:rect l="0" t="0" r="r" b="b"/>
                <a:pathLst>
                  <a:path w="226" h="251">
                    <a:moveTo>
                      <a:pt x="219" y="53"/>
                    </a:moveTo>
                    <a:lnTo>
                      <a:pt x="217" y="55"/>
                    </a:lnTo>
                    <a:lnTo>
                      <a:pt x="217" y="56"/>
                    </a:lnTo>
                    <a:lnTo>
                      <a:pt x="218" y="56"/>
                    </a:lnTo>
                    <a:lnTo>
                      <a:pt x="219" y="5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9" name="Freeform 1628"/>
              <p:cNvSpPr>
                <a:spLocks/>
              </p:cNvSpPr>
              <p:nvPr/>
            </p:nvSpPr>
            <p:spPr bwMode="auto">
              <a:xfrm>
                <a:off x="6481" y="4201"/>
                <a:ext cx="226" cy="251"/>
              </a:xfrm>
              <a:custGeom>
                <a:avLst/>
                <a:gdLst>
                  <a:gd name="T0" fmla="+- 0 6704 6481"/>
                  <a:gd name="T1" fmla="*/ T0 w 226"/>
                  <a:gd name="T2" fmla="+- 0 4254 4201"/>
                  <a:gd name="T3" fmla="*/ 4254 h 251"/>
                  <a:gd name="T4" fmla="+- 0 6700 6481"/>
                  <a:gd name="T5" fmla="*/ T4 w 226"/>
                  <a:gd name="T6" fmla="+- 0 4254 4201"/>
                  <a:gd name="T7" fmla="*/ 4254 h 251"/>
                  <a:gd name="T8" fmla="+- 0 6699 6481"/>
                  <a:gd name="T9" fmla="*/ T8 w 226"/>
                  <a:gd name="T10" fmla="+- 0 4257 4201"/>
                  <a:gd name="T11" fmla="*/ 4257 h 251"/>
                  <a:gd name="T12" fmla="+- 0 6706 6481"/>
                  <a:gd name="T13" fmla="*/ T12 w 226"/>
                  <a:gd name="T14" fmla="+- 0 4257 4201"/>
                  <a:gd name="T15" fmla="*/ 4257 h 251"/>
                  <a:gd name="T16" fmla="+- 0 6705 6481"/>
                  <a:gd name="T17" fmla="*/ T16 w 226"/>
                  <a:gd name="T18" fmla="+- 0 4255 4201"/>
                  <a:gd name="T19" fmla="*/ 4255 h 251"/>
                  <a:gd name="T20" fmla="+- 0 6704 6481"/>
                  <a:gd name="T21" fmla="*/ T20 w 226"/>
                  <a:gd name="T22" fmla="+- 0 4254 4201"/>
                  <a:gd name="T23" fmla="*/ 4254 h 251"/>
                </a:gdLst>
                <a:ahLst/>
                <a:cxnLst>
                  <a:cxn ang="0">
                    <a:pos x="T1" y="T3"/>
                  </a:cxn>
                  <a:cxn ang="0">
                    <a:pos x="T5" y="T7"/>
                  </a:cxn>
                  <a:cxn ang="0">
                    <a:pos x="T9" y="T11"/>
                  </a:cxn>
                  <a:cxn ang="0">
                    <a:pos x="T13" y="T15"/>
                  </a:cxn>
                  <a:cxn ang="0">
                    <a:pos x="T17" y="T19"/>
                  </a:cxn>
                  <a:cxn ang="0">
                    <a:pos x="T21" y="T23"/>
                  </a:cxn>
                </a:cxnLst>
                <a:rect l="0" t="0" r="r" b="b"/>
                <a:pathLst>
                  <a:path w="226" h="251">
                    <a:moveTo>
                      <a:pt x="223" y="53"/>
                    </a:moveTo>
                    <a:lnTo>
                      <a:pt x="219" y="53"/>
                    </a:lnTo>
                    <a:lnTo>
                      <a:pt x="218" y="56"/>
                    </a:lnTo>
                    <a:lnTo>
                      <a:pt x="225" y="56"/>
                    </a:lnTo>
                    <a:lnTo>
                      <a:pt x="224" y="54"/>
                    </a:lnTo>
                    <a:lnTo>
                      <a:pt x="223" y="5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0" name="Freeform 1629"/>
              <p:cNvSpPr>
                <a:spLocks/>
              </p:cNvSpPr>
              <p:nvPr/>
            </p:nvSpPr>
            <p:spPr bwMode="auto">
              <a:xfrm>
                <a:off x="6481" y="4201"/>
                <a:ext cx="226" cy="251"/>
              </a:xfrm>
              <a:custGeom>
                <a:avLst/>
                <a:gdLst>
                  <a:gd name="T0" fmla="+- 0 6582 6481"/>
                  <a:gd name="T1" fmla="*/ T0 w 226"/>
                  <a:gd name="T2" fmla="+- 0 4204 4201"/>
                  <a:gd name="T3" fmla="*/ 4204 h 251"/>
                  <a:gd name="T4" fmla="+- 0 6574 6481"/>
                  <a:gd name="T5" fmla="*/ T4 w 226"/>
                  <a:gd name="T6" fmla="+- 0 4204 4201"/>
                  <a:gd name="T7" fmla="*/ 4204 h 251"/>
                  <a:gd name="T8" fmla="+- 0 6587 6481"/>
                  <a:gd name="T9" fmla="*/ T8 w 226"/>
                  <a:gd name="T10" fmla="+- 0 4213 4201"/>
                  <a:gd name="T11" fmla="*/ 4213 h 251"/>
                  <a:gd name="T12" fmla="+- 0 6624 6481"/>
                  <a:gd name="T13" fmla="*/ T12 w 226"/>
                  <a:gd name="T14" fmla="+- 0 4228 4201"/>
                  <a:gd name="T15" fmla="*/ 4228 h 251"/>
                  <a:gd name="T16" fmla="+- 0 6698 6481"/>
                  <a:gd name="T17" fmla="*/ T16 w 226"/>
                  <a:gd name="T18" fmla="+- 0 4257 4201"/>
                  <a:gd name="T19" fmla="*/ 4257 h 251"/>
                  <a:gd name="T20" fmla="+- 0 6698 6481"/>
                  <a:gd name="T21" fmla="*/ T20 w 226"/>
                  <a:gd name="T22" fmla="+- 0 4256 4201"/>
                  <a:gd name="T23" fmla="*/ 4256 h 251"/>
                  <a:gd name="T24" fmla="+- 0 6700 6481"/>
                  <a:gd name="T25" fmla="*/ T24 w 226"/>
                  <a:gd name="T26" fmla="+- 0 4254 4201"/>
                  <a:gd name="T27" fmla="*/ 4254 h 251"/>
                  <a:gd name="T28" fmla="+- 0 6704 6481"/>
                  <a:gd name="T29" fmla="*/ T28 w 226"/>
                  <a:gd name="T30" fmla="+- 0 4254 4201"/>
                  <a:gd name="T31" fmla="*/ 4254 h 251"/>
                  <a:gd name="T32" fmla="+- 0 6702 6481"/>
                  <a:gd name="T33" fmla="*/ T32 w 226"/>
                  <a:gd name="T34" fmla="+- 0 4252 4201"/>
                  <a:gd name="T35" fmla="*/ 4252 h 251"/>
                  <a:gd name="T36" fmla="+- 0 6702 6481"/>
                  <a:gd name="T37" fmla="*/ T36 w 226"/>
                  <a:gd name="T38" fmla="+- 0 4252 4201"/>
                  <a:gd name="T39" fmla="*/ 4252 h 251"/>
                  <a:gd name="T40" fmla="+- 0 6631 6481"/>
                  <a:gd name="T41" fmla="*/ T40 w 226"/>
                  <a:gd name="T42" fmla="+- 0 4224 4201"/>
                  <a:gd name="T43" fmla="*/ 4224 h 251"/>
                  <a:gd name="T44" fmla="+- 0 6594 6481"/>
                  <a:gd name="T45" fmla="*/ T44 w 226"/>
                  <a:gd name="T46" fmla="+- 0 4209 4201"/>
                  <a:gd name="T47" fmla="*/ 4209 h 251"/>
                  <a:gd name="T48" fmla="+- 0 6582 6481"/>
                  <a:gd name="T49" fmla="*/ T48 w 226"/>
                  <a:gd name="T50" fmla="+- 0 4204 4201"/>
                  <a:gd name="T51" fmla="*/ 4204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6" h="251">
                    <a:moveTo>
                      <a:pt x="101" y="3"/>
                    </a:moveTo>
                    <a:lnTo>
                      <a:pt x="93" y="3"/>
                    </a:lnTo>
                    <a:lnTo>
                      <a:pt x="106" y="12"/>
                    </a:lnTo>
                    <a:lnTo>
                      <a:pt x="143" y="27"/>
                    </a:lnTo>
                    <a:lnTo>
                      <a:pt x="217" y="56"/>
                    </a:lnTo>
                    <a:lnTo>
                      <a:pt x="217" y="55"/>
                    </a:lnTo>
                    <a:lnTo>
                      <a:pt x="219" y="53"/>
                    </a:lnTo>
                    <a:lnTo>
                      <a:pt x="223" y="53"/>
                    </a:lnTo>
                    <a:lnTo>
                      <a:pt x="221" y="51"/>
                    </a:lnTo>
                    <a:lnTo>
                      <a:pt x="150" y="23"/>
                    </a:lnTo>
                    <a:lnTo>
                      <a:pt x="113" y="8"/>
                    </a:lnTo>
                    <a:lnTo>
                      <a:pt x="101"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1" name="Freeform 1630"/>
              <p:cNvSpPr>
                <a:spLocks/>
              </p:cNvSpPr>
              <p:nvPr/>
            </p:nvSpPr>
            <p:spPr bwMode="auto">
              <a:xfrm>
                <a:off x="6481" y="4201"/>
                <a:ext cx="226" cy="251"/>
              </a:xfrm>
              <a:custGeom>
                <a:avLst/>
                <a:gdLst>
                  <a:gd name="T0" fmla="+- 0 6495 6481"/>
                  <a:gd name="T1" fmla="*/ T0 w 226"/>
                  <a:gd name="T2" fmla="+- 0 4232 4201"/>
                  <a:gd name="T3" fmla="*/ 4232 h 251"/>
                  <a:gd name="T4" fmla="+- 0 6497 6481"/>
                  <a:gd name="T5" fmla="*/ T4 w 226"/>
                  <a:gd name="T6" fmla="+- 0 4234 4201"/>
                  <a:gd name="T7" fmla="*/ 4234 h 251"/>
                  <a:gd name="T8" fmla="+- 0 6498 6481"/>
                  <a:gd name="T9" fmla="*/ T8 w 226"/>
                  <a:gd name="T10" fmla="+- 0 4234 4201"/>
                  <a:gd name="T11" fmla="*/ 4234 h 251"/>
                  <a:gd name="T12" fmla="+- 0 6498 6481"/>
                  <a:gd name="T13" fmla="*/ T12 w 226"/>
                  <a:gd name="T14" fmla="+- 0 4233 4201"/>
                  <a:gd name="T15" fmla="*/ 4233 h 251"/>
                  <a:gd name="T16" fmla="+- 0 6495 6481"/>
                  <a:gd name="T17" fmla="*/ T16 w 226"/>
                  <a:gd name="T18" fmla="+- 0 4232 4201"/>
                  <a:gd name="T19" fmla="*/ 4232 h 251"/>
                </a:gdLst>
                <a:ahLst/>
                <a:cxnLst>
                  <a:cxn ang="0">
                    <a:pos x="T1" y="T3"/>
                  </a:cxn>
                  <a:cxn ang="0">
                    <a:pos x="T5" y="T7"/>
                  </a:cxn>
                  <a:cxn ang="0">
                    <a:pos x="T9" y="T11"/>
                  </a:cxn>
                  <a:cxn ang="0">
                    <a:pos x="T13" y="T15"/>
                  </a:cxn>
                  <a:cxn ang="0">
                    <a:pos x="T17" y="T19"/>
                  </a:cxn>
                </a:cxnLst>
                <a:rect l="0" t="0" r="r" b="b"/>
                <a:pathLst>
                  <a:path w="226" h="251">
                    <a:moveTo>
                      <a:pt x="14" y="31"/>
                    </a:moveTo>
                    <a:lnTo>
                      <a:pt x="16" y="33"/>
                    </a:lnTo>
                    <a:lnTo>
                      <a:pt x="17" y="33"/>
                    </a:lnTo>
                    <a:lnTo>
                      <a:pt x="17" y="32"/>
                    </a:lnTo>
                    <a:lnTo>
                      <a:pt x="14" y="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2" name="Freeform 1631"/>
              <p:cNvSpPr>
                <a:spLocks/>
              </p:cNvSpPr>
              <p:nvPr/>
            </p:nvSpPr>
            <p:spPr bwMode="auto">
              <a:xfrm>
                <a:off x="6481" y="4201"/>
                <a:ext cx="226" cy="251"/>
              </a:xfrm>
              <a:custGeom>
                <a:avLst/>
                <a:gdLst>
                  <a:gd name="T0" fmla="+- 0 6498 6481"/>
                  <a:gd name="T1" fmla="*/ T0 w 226"/>
                  <a:gd name="T2" fmla="+- 0 4234 4201"/>
                  <a:gd name="T3" fmla="*/ 4234 h 251"/>
                  <a:gd name="T4" fmla="+- 0 6497 6481"/>
                  <a:gd name="T5" fmla="*/ T4 w 226"/>
                  <a:gd name="T6" fmla="+- 0 4234 4201"/>
                  <a:gd name="T7" fmla="*/ 4234 h 251"/>
                  <a:gd name="T8" fmla="+- 0 6498 6481"/>
                  <a:gd name="T9" fmla="*/ T8 w 226"/>
                  <a:gd name="T10" fmla="+- 0 4234 4201"/>
                  <a:gd name="T11" fmla="*/ 4234 h 251"/>
                  <a:gd name="T12" fmla="+- 0 6498 6481"/>
                  <a:gd name="T13" fmla="*/ T12 w 226"/>
                  <a:gd name="T14" fmla="+- 0 4234 4201"/>
                  <a:gd name="T15" fmla="*/ 4234 h 251"/>
                </a:gdLst>
                <a:ahLst/>
                <a:cxnLst>
                  <a:cxn ang="0">
                    <a:pos x="T1" y="T3"/>
                  </a:cxn>
                  <a:cxn ang="0">
                    <a:pos x="T5" y="T7"/>
                  </a:cxn>
                  <a:cxn ang="0">
                    <a:pos x="T9" y="T11"/>
                  </a:cxn>
                  <a:cxn ang="0">
                    <a:pos x="T13" y="T15"/>
                  </a:cxn>
                </a:cxnLst>
                <a:rect l="0" t="0" r="r" b="b"/>
                <a:pathLst>
                  <a:path w="226" h="251">
                    <a:moveTo>
                      <a:pt x="17" y="33"/>
                    </a:moveTo>
                    <a:lnTo>
                      <a:pt x="16" y="33"/>
                    </a:lnTo>
                    <a:lnTo>
                      <a:pt x="17" y="3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3" name="Freeform 1632"/>
              <p:cNvSpPr>
                <a:spLocks/>
              </p:cNvSpPr>
              <p:nvPr/>
            </p:nvSpPr>
            <p:spPr bwMode="auto">
              <a:xfrm>
                <a:off x="6481" y="4201"/>
                <a:ext cx="226" cy="251"/>
              </a:xfrm>
              <a:custGeom>
                <a:avLst/>
                <a:gdLst>
                  <a:gd name="T0" fmla="+- 0 6499 6481"/>
                  <a:gd name="T1" fmla="*/ T0 w 226"/>
                  <a:gd name="T2" fmla="+- 0 4232 4201"/>
                  <a:gd name="T3" fmla="*/ 4232 h 251"/>
                  <a:gd name="T4" fmla="+- 0 6495 6481"/>
                  <a:gd name="T5" fmla="*/ T4 w 226"/>
                  <a:gd name="T6" fmla="+- 0 4232 4201"/>
                  <a:gd name="T7" fmla="*/ 4232 h 251"/>
                  <a:gd name="T8" fmla="+- 0 6498 6481"/>
                  <a:gd name="T9" fmla="*/ T8 w 226"/>
                  <a:gd name="T10" fmla="+- 0 4233 4201"/>
                  <a:gd name="T11" fmla="*/ 4233 h 251"/>
                  <a:gd name="T12" fmla="+- 0 6498 6481"/>
                  <a:gd name="T13" fmla="*/ T12 w 226"/>
                  <a:gd name="T14" fmla="+- 0 4234 4201"/>
                  <a:gd name="T15" fmla="*/ 4234 h 251"/>
                  <a:gd name="T16" fmla="+- 0 6498 6481"/>
                  <a:gd name="T17" fmla="*/ T16 w 226"/>
                  <a:gd name="T18" fmla="+- 0 4233 4201"/>
                  <a:gd name="T19" fmla="*/ 4233 h 251"/>
                  <a:gd name="T20" fmla="+- 0 6499 6481"/>
                  <a:gd name="T21" fmla="*/ T20 w 226"/>
                  <a:gd name="T22" fmla="+- 0 4232 4201"/>
                  <a:gd name="T23" fmla="*/ 4232 h 251"/>
                </a:gdLst>
                <a:ahLst/>
                <a:cxnLst>
                  <a:cxn ang="0">
                    <a:pos x="T1" y="T3"/>
                  </a:cxn>
                  <a:cxn ang="0">
                    <a:pos x="T5" y="T7"/>
                  </a:cxn>
                  <a:cxn ang="0">
                    <a:pos x="T9" y="T11"/>
                  </a:cxn>
                  <a:cxn ang="0">
                    <a:pos x="T13" y="T15"/>
                  </a:cxn>
                  <a:cxn ang="0">
                    <a:pos x="T17" y="T19"/>
                  </a:cxn>
                  <a:cxn ang="0">
                    <a:pos x="T21" y="T23"/>
                  </a:cxn>
                </a:cxnLst>
                <a:rect l="0" t="0" r="r" b="b"/>
                <a:pathLst>
                  <a:path w="226" h="251">
                    <a:moveTo>
                      <a:pt x="18" y="31"/>
                    </a:moveTo>
                    <a:lnTo>
                      <a:pt x="14" y="31"/>
                    </a:lnTo>
                    <a:lnTo>
                      <a:pt x="17" y="32"/>
                    </a:lnTo>
                    <a:lnTo>
                      <a:pt x="17" y="33"/>
                    </a:lnTo>
                    <a:lnTo>
                      <a:pt x="17" y="32"/>
                    </a:lnTo>
                    <a:lnTo>
                      <a:pt x="18" y="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4" name="Freeform 1633"/>
              <p:cNvSpPr>
                <a:spLocks/>
              </p:cNvSpPr>
              <p:nvPr/>
            </p:nvSpPr>
            <p:spPr bwMode="auto">
              <a:xfrm>
                <a:off x="6481" y="4201"/>
                <a:ext cx="226" cy="251"/>
              </a:xfrm>
              <a:custGeom>
                <a:avLst/>
                <a:gdLst>
                  <a:gd name="T0" fmla="+- 0 6581 6481"/>
                  <a:gd name="T1" fmla="*/ T0 w 226"/>
                  <a:gd name="T2" fmla="+- 0 4204 4201"/>
                  <a:gd name="T3" fmla="*/ 4204 h 251"/>
                  <a:gd name="T4" fmla="+- 0 6560 6481"/>
                  <a:gd name="T5" fmla="*/ T4 w 226"/>
                  <a:gd name="T6" fmla="+- 0 4204 4201"/>
                  <a:gd name="T7" fmla="*/ 4204 h 251"/>
                  <a:gd name="T8" fmla="+- 0 6561 6481"/>
                  <a:gd name="T9" fmla="*/ T8 w 226"/>
                  <a:gd name="T10" fmla="+- 0 4207 4201"/>
                  <a:gd name="T11" fmla="*/ 4207 h 251"/>
                  <a:gd name="T12" fmla="+- 0 6560 6481"/>
                  <a:gd name="T13" fmla="*/ T12 w 226"/>
                  <a:gd name="T14" fmla="+- 0 4207 4201"/>
                  <a:gd name="T15" fmla="*/ 4207 h 251"/>
                  <a:gd name="T16" fmla="+- 0 6563 6481"/>
                  <a:gd name="T17" fmla="*/ T16 w 226"/>
                  <a:gd name="T18" fmla="+- 0 4207 4201"/>
                  <a:gd name="T19" fmla="*/ 4207 h 251"/>
                  <a:gd name="T20" fmla="+- 0 6572 6481"/>
                  <a:gd name="T21" fmla="*/ T20 w 226"/>
                  <a:gd name="T22" fmla="+- 0 4207 4201"/>
                  <a:gd name="T23" fmla="*/ 4207 h 251"/>
                  <a:gd name="T24" fmla="+- 0 6574 6481"/>
                  <a:gd name="T25" fmla="*/ T24 w 226"/>
                  <a:gd name="T26" fmla="+- 0 4208 4201"/>
                  <a:gd name="T27" fmla="*/ 4208 h 251"/>
                  <a:gd name="T28" fmla="+- 0 6574 6481"/>
                  <a:gd name="T29" fmla="*/ T28 w 226"/>
                  <a:gd name="T30" fmla="+- 0 4204 4201"/>
                  <a:gd name="T31" fmla="*/ 4204 h 251"/>
                  <a:gd name="T32" fmla="+- 0 6582 6481"/>
                  <a:gd name="T33" fmla="*/ T32 w 226"/>
                  <a:gd name="T34" fmla="+- 0 4204 4201"/>
                  <a:gd name="T35" fmla="*/ 4204 h 251"/>
                  <a:gd name="T36" fmla="+- 0 6581 6481"/>
                  <a:gd name="T37" fmla="*/ T36 w 226"/>
                  <a:gd name="T38" fmla="+- 0 4204 4201"/>
                  <a:gd name="T39" fmla="*/ 4204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6" h="251">
                    <a:moveTo>
                      <a:pt x="100" y="3"/>
                    </a:moveTo>
                    <a:lnTo>
                      <a:pt x="79" y="3"/>
                    </a:lnTo>
                    <a:lnTo>
                      <a:pt x="80" y="6"/>
                    </a:lnTo>
                    <a:lnTo>
                      <a:pt x="79" y="6"/>
                    </a:lnTo>
                    <a:lnTo>
                      <a:pt x="82" y="6"/>
                    </a:lnTo>
                    <a:lnTo>
                      <a:pt x="91" y="6"/>
                    </a:lnTo>
                    <a:lnTo>
                      <a:pt x="93" y="7"/>
                    </a:lnTo>
                    <a:lnTo>
                      <a:pt x="93" y="3"/>
                    </a:lnTo>
                    <a:lnTo>
                      <a:pt x="101" y="3"/>
                    </a:lnTo>
                    <a:lnTo>
                      <a:pt x="100"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5" name="Freeform 1634"/>
              <p:cNvSpPr>
                <a:spLocks/>
              </p:cNvSpPr>
              <p:nvPr/>
            </p:nvSpPr>
            <p:spPr bwMode="auto">
              <a:xfrm>
                <a:off x="6481" y="4201"/>
                <a:ext cx="226" cy="251"/>
              </a:xfrm>
              <a:custGeom>
                <a:avLst/>
                <a:gdLst>
                  <a:gd name="T0" fmla="+- 0 6560 6481"/>
                  <a:gd name="T1" fmla="*/ T0 w 226"/>
                  <a:gd name="T2" fmla="+- 0 4204 4201"/>
                  <a:gd name="T3" fmla="*/ 4204 h 251"/>
                  <a:gd name="T4" fmla="+- 0 6560 6481"/>
                  <a:gd name="T5" fmla="*/ T4 w 226"/>
                  <a:gd name="T6" fmla="+- 0 4207 4201"/>
                  <a:gd name="T7" fmla="*/ 4207 h 251"/>
                  <a:gd name="T8" fmla="+- 0 6560 6481"/>
                  <a:gd name="T9" fmla="*/ T8 w 226"/>
                  <a:gd name="T10" fmla="+- 0 4207 4201"/>
                  <a:gd name="T11" fmla="*/ 4207 h 251"/>
                  <a:gd name="T12" fmla="+- 0 6561 6481"/>
                  <a:gd name="T13" fmla="*/ T12 w 226"/>
                  <a:gd name="T14" fmla="+- 0 4207 4201"/>
                  <a:gd name="T15" fmla="*/ 4207 h 251"/>
                  <a:gd name="T16" fmla="+- 0 6560 6481"/>
                  <a:gd name="T17" fmla="*/ T16 w 226"/>
                  <a:gd name="T18" fmla="+- 0 4204 4201"/>
                  <a:gd name="T19" fmla="*/ 4204 h 251"/>
                </a:gdLst>
                <a:ahLst/>
                <a:cxnLst>
                  <a:cxn ang="0">
                    <a:pos x="T1" y="T3"/>
                  </a:cxn>
                  <a:cxn ang="0">
                    <a:pos x="T5" y="T7"/>
                  </a:cxn>
                  <a:cxn ang="0">
                    <a:pos x="T9" y="T11"/>
                  </a:cxn>
                  <a:cxn ang="0">
                    <a:pos x="T13" y="T15"/>
                  </a:cxn>
                  <a:cxn ang="0">
                    <a:pos x="T17" y="T19"/>
                  </a:cxn>
                </a:cxnLst>
                <a:rect l="0" t="0" r="r" b="b"/>
                <a:pathLst>
                  <a:path w="226" h="251">
                    <a:moveTo>
                      <a:pt x="79" y="3"/>
                    </a:moveTo>
                    <a:lnTo>
                      <a:pt x="79" y="6"/>
                    </a:lnTo>
                    <a:lnTo>
                      <a:pt x="80" y="6"/>
                    </a:lnTo>
                    <a:lnTo>
                      <a:pt x="79"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36" name="Picture 1635"/>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548" y="4204"/>
                <a:ext cx="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7" name="Picture 1636"/>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484" y="4204"/>
                <a:ext cx="7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 name="Picture 1637"/>
              <p:cNvPicPr>
                <a:picLocks noChangeAspect="1" noChangeArrowheads="1"/>
              </p:cNvPicPr>
              <p:nvPr/>
            </p:nvPicPr>
            <p:blipFill>
              <a:blip r:embed="rId88" cstate="email">
                <a:extLst>
                  <a:ext uri="{28A0092B-C50C-407E-A947-70E740481C1C}">
                    <a14:useLocalDpi xmlns:a14="http://schemas.microsoft.com/office/drawing/2010/main" val="0"/>
                  </a:ext>
                </a:extLst>
              </a:blip>
              <a:srcRect/>
              <a:stretch>
                <a:fillRect/>
              </a:stretch>
            </p:blipFill>
            <p:spPr bwMode="auto">
              <a:xfrm>
                <a:off x="6494" y="4219"/>
                <a:ext cx="5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 name="Picture 1638"/>
              <p:cNvPicPr>
                <a:picLocks noChangeAspect="1" noChangeArrowheads="1"/>
              </p:cNvPicPr>
              <p:nvPr/>
            </p:nvPicPr>
            <p:blipFill>
              <a:blip r:embed="rId89" cstate="email">
                <a:extLst>
                  <a:ext uri="{28A0092B-C50C-407E-A947-70E740481C1C}">
                    <a14:useLocalDpi xmlns:a14="http://schemas.microsoft.com/office/drawing/2010/main" val="0"/>
                  </a:ext>
                </a:extLst>
              </a:blip>
              <a:srcRect/>
              <a:stretch>
                <a:fillRect/>
              </a:stretch>
            </p:blipFill>
            <p:spPr bwMode="auto">
              <a:xfrm>
                <a:off x="6490" y="4281"/>
                <a:ext cx="5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 name="Picture 1639"/>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490" y="4356"/>
                <a:ext cx="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3" name="Group 1102"/>
            <p:cNvGrpSpPr>
              <a:grpSpLocks/>
            </p:cNvGrpSpPr>
            <p:nvPr/>
          </p:nvGrpSpPr>
          <p:grpSpPr bwMode="auto">
            <a:xfrm>
              <a:off x="9488" y="4088"/>
              <a:ext cx="557" cy="414"/>
              <a:chOff x="6490" y="4088"/>
              <a:chExt cx="382" cy="414"/>
            </a:xfrm>
          </p:grpSpPr>
          <p:sp>
            <p:nvSpPr>
              <p:cNvPr id="1600" name="Freeform 1599"/>
              <p:cNvSpPr>
                <a:spLocks/>
              </p:cNvSpPr>
              <p:nvPr/>
            </p:nvSpPr>
            <p:spPr bwMode="auto">
              <a:xfrm>
                <a:off x="6506" y="4340"/>
                <a:ext cx="17" cy="29"/>
              </a:xfrm>
              <a:custGeom>
                <a:avLst/>
                <a:gdLst>
                  <a:gd name="T0" fmla="+- 0 6510 6506"/>
                  <a:gd name="T1" fmla="*/ T0 w 17"/>
                  <a:gd name="T2" fmla="+- 0 4340 4340"/>
                  <a:gd name="T3" fmla="*/ 4340 h 29"/>
                  <a:gd name="T4" fmla="+- 0 6506 6506"/>
                  <a:gd name="T5" fmla="*/ T4 w 17"/>
                  <a:gd name="T6" fmla="+- 0 4347 4340"/>
                  <a:gd name="T7" fmla="*/ 4347 h 29"/>
                  <a:gd name="T8" fmla="+- 0 6506 6506"/>
                  <a:gd name="T9" fmla="*/ T8 w 17"/>
                  <a:gd name="T10" fmla="+- 0 4362 4340"/>
                  <a:gd name="T11" fmla="*/ 4362 h 29"/>
                  <a:gd name="T12" fmla="+- 0 6509 6506"/>
                  <a:gd name="T13" fmla="*/ T12 w 17"/>
                  <a:gd name="T14" fmla="+- 0 4369 4340"/>
                  <a:gd name="T15" fmla="*/ 4369 h 29"/>
                  <a:gd name="T16" fmla="+- 0 6518 6506"/>
                  <a:gd name="T17" fmla="*/ T16 w 17"/>
                  <a:gd name="T18" fmla="+- 0 4369 4340"/>
                  <a:gd name="T19" fmla="*/ 4369 h 29"/>
                  <a:gd name="T20" fmla="+- 0 6522 6506"/>
                  <a:gd name="T21" fmla="*/ T20 w 17"/>
                  <a:gd name="T22" fmla="+- 0 4362 4340"/>
                  <a:gd name="T23" fmla="*/ 4362 h 29"/>
                  <a:gd name="T24" fmla="+- 0 6522 6506"/>
                  <a:gd name="T25" fmla="*/ T24 w 17"/>
                  <a:gd name="T26" fmla="+- 0 4347 4340"/>
                  <a:gd name="T27" fmla="*/ 4347 h 29"/>
                  <a:gd name="T28" fmla="+- 0 6519 6506"/>
                  <a:gd name="T29" fmla="*/ T28 w 17"/>
                  <a:gd name="T30" fmla="+- 0 4340 4340"/>
                  <a:gd name="T31" fmla="*/ 4340 h 29"/>
                  <a:gd name="T32" fmla="+- 0 6510 6506"/>
                  <a:gd name="T33" fmla="*/ T32 w 17"/>
                  <a:gd name="T34" fmla="+- 0 4340 4340"/>
                  <a:gd name="T35" fmla="*/ 434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 h="29">
                    <a:moveTo>
                      <a:pt x="4" y="0"/>
                    </a:moveTo>
                    <a:lnTo>
                      <a:pt x="0" y="7"/>
                    </a:lnTo>
                    <a:lnTo>
                      <a:pt x="0" y="22"/>
                    </a:lnTo>
                    <a:lnTo>
                      <a:pt x="3" y="29"/>
                    </a:lnTo>
                    <a:lnTo>
                      <a:pt x="12" y="29"/>
                    </a:lnTo>
                    <a:lnTo>
                      <a:pt x="16" y="22"/>
                    </a:lnTo>
                    <a:lnTo>
                      <a:pt x="16" y="7"/>
                    </a:lnTo>
                    <a:lnTo>
                      <a:pt x="13" y="0"/>
                    </a:lnTo>
                    <a:lnTo>
                      <a:pt x="4" y="0"/>
                    </a:lnTo>
                    <a:close/>
                  </a:path>
                </a:pathLst>
              </a:custGeom>
              <a:solidFill>
                <a:srgbClr val="C4C6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01" name="Picture 1600"/>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497" y="4234"/>
                <a:ext cx="5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2" name="Picture 1601"/>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6490" y="4389"/>
                <a:ext cx="50"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3" name="Picture 1602"/>
              <p:cNvPicPr>
                <a:picLocks noChangeAspect="1" noChangeArrowheads="1"/>
              </p:cNvPicPr>
              <p:nvPr/>
            </p:nvPicPr>
            <p:blipFill>
              <a:blip r:embed="rId93" cstate="email">
                <a:extLst>
                  <a:ext uri="{28A0092B-C50C-407E-A947-70E740481C1C}">
                    <a14:useLocalDpi xmlns:a14="http://schemas.microsoft.com/office/drawing/2010/main" val="0"/>
                  </a:ext>
                </a:extLst>
              </a:blip>
              <a:srcRect/>
              <a:stretch>
                <a:fillRect/>
              </a:stretch>
            </p:blipFill>
            <p:spPr bwMode="auto">
              <a:xfrm>
                <a:off x="6580" y="4088"/>
                <a:ext cx="2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4" name="Picture 1603"/>
              <p:cNvPicPr>
                <a:picLocks noChangeAspect="1" noChangeArrowheads="1"/>
              </p:cNvPicPr>
              <p:nvPr/>
            </p:nvPicPr>
            <p:blipFill>
              <a:blip r:embed="rId94" cstate="email">
                <a:extLst>
                  <a:ext uri="{28A0092B-C50C-407E-A947-70E740481C1C}">
                    <a14:useLocalDpi xmlns:a14="http://schemas.microsoft.com/office/drawing/2010/main" val="0"/>
                  </a:ext>
                </a:extLst>
              </a:blip>
              <a:srcRect/>
              <a:stretch>
                <a:fillRect/>
              </a:stretch>
            </p:blipFill>
            <p:spPr bwMode="auto">
              <a:xfrm>
                <a:off x="6648" y="4438"/>
                <a:ext cx="151"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5" name="Picture 1604"/>
              <p:cNvPicPr>
                <a:picLocks noChangeAspect="1" noChangeArrowheads="1"/>
              </p:cNvPicPr>
              <p:nvPr/>
            </p:nvPicPr>
            <p:blipFill>
              <a:blip r:embed="rId95" cstate="email">
                <a:extLst>
                  <a:ext uri="{28A0092B-C50C-407E-A947-70E740481C1C}">
                    <a14:useLocalDpi xmlns:a14="http://schemas.microsoft.com/office/drawing/2010/main" val="0"/>
                  </a:ext>
                </a:extLst>
              </a:blip>
              <a:srcRect/>
              <a:stretch>
                <a:fillRect/>
              </a:stretch>
            </p:blipFill>
            <p:spPr bwMode="auto">
              <a:xfrm>
                <a:off x="6648" y="4454"/>
                <a:ext cx="15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4" name="Group 1103"/>
            <p:cNvGrpSpPr>
              <a:grpSpLocks/>
            </p:cNvGrpSpPr>
            <p:nvPr/>
          </p:nvGrpSpPr>
          <p:grpSpPr bwMode="auto">
            <a:xfrm>
              <a:off x="9968" y="4093"/>
              <a:ext cx="188" cy="371"/>
              <a:chOff x="6742" y="4093"/>
              <a:chExt cx="125" cy="371"/>
            </a:xfrm>
          </p:grpSpPr>
          <p:sp>
            <p:nvSpPr>
              <p:cNvPr id="1598" name="Freeform 1597"/>
              <p:cNvSpPr>
                <a:spLocks/>
              </p:cNvSpPr>
              <p:nvPr/>
            </p:nvSpPr>
            <p:spPr bwMode="auto">
              <a:xfrm>
                <a:off x="6742" y="4434"/>
                <a:ext cx="16" cy="29"/>
              </a:xfrm>
              <a:custGeom>
                <a:avLst/>
                <a:gdLst>
                  <a:gd name="T0" fmla="+- 0 6742 6742"/>
                  <a:gd name="T1" fmla="*/ T0 w 16"/>
                  <a:gd name="T2" fmla="+- 0 4434 4434"/>
                  <a:gd name="T3" fmla="*/ 4434 h 29"/>
                  <a:gd name="T4" fmla="+- 0 6747 6742"/>
                  <a:gd name="T5" fmla="*/ T4 w 16"/>
                  <a:gd name="T6" fmla="+- 0 4463 4434"/>
                  <a:gd name="T7" fmla="*/ 4463 h 29"/>
                  <a:gd name="T8" fmla="+- 0 6756 6742"/>
                  <a:gd name="T9" fmla="*/ T8 w 16"/>
                  <a:gd name="T10" fmla="+- 0 4458 4434"/>
                  <a:gd name="T11" fmla="*/ 4458 h 29"/>
                  <a:gd name="T12" fmla="+- 0 6757 6742"/>
                  <a:gd name="T13" fmla="*/ T12 w 16"/>
                  <a:gd name="T14" fmla="+- 0 4435 4434"/>
                  <a:gd name="T15" fmla="*/ 4435 h 29"/>
                  <a:gd name="T16" fmla="+- 0 6742 6742"/>
                  <a:gd name="T17" fmla="*/ T16 w 16"/>
                  <a:gd name="T18" fmla="+- 0 4434 4434"/>
                  <a:gd name="T19" fmla="*/ 4434 h 29"/>
                </a:gdLst>
                <a:ahLst/>
                <a:cxnLst>
                  <a:cxn ang="0">
                    <a:pos x="T1" y="T3"/>
                  </a:cxn>
                  <a:cxn ang="0">
                    <a:pos x="T5" y="T7"/>
                  </a:cxn>
                  <a:cxn ang="0">
                    <a:pos x="T9" y="T11"/>
                  </a:cxn>
                  <a:cxn ang="0">
                    <a:pos x="T13" y="T15"/>
                  </a:cxn>
                  <a:cxn ang="0">
                    <a:pos x="T17" y="T19"/>
                  </a:cxn>
                </a:cxnLst>
                <a:rect l="0" t="0" r="r" b="b"/>
                <a:pathLst>
                  <a:path w="16" h="29">
                    <a:moveTo>
                      <a:pt x="0" y="0"/>
                    </a:moveTo>
                    <a:lnTo>
                      <a:pt x="5" y="29"/>
                    </a:lnTo>
                    <a:lnTo>
                      <a:pt x="14" y="24"/>
                    </a:lnTo>
                    <a:lnTo>
                      <a:pt x="15" y="1"/>
                    </a:lnTo>
                    <a:lnTo>
                      <a:pt x="0"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99" name="Picture 1598"/>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834" y="4093"/>
                <a:ext cx="3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5" name="Group 1104"/>
            <p:cNvGrpSpPr>
              <a:grpSpLocks/>
            </p:cNvGrpSpPr>
            <p:nvPr/>
          </p:nvGrpSpPr>
          <p:grpSpPr bwMode="auto">
            <a:xfrm>
              <a:off x="9698" y="4184"/>
              <a:ext cx="396" cy="280"/>
              <a:chOff x="6584" y="4184"/>
              <a:chExt cx="269" cy="280"/>
            </a:xfrm>
          </p:grpSpPr>
          <p:sp>
            <p:nvSpPr>
              <p:cNvPr id="1595" name="Freeform 1594"/>
              <p:cNvSpPr>
                <a:spLocks/>
              </p:cNvSpPr>
              <p:nvPr/>
            </p:nvSpPr>
            <p:spPr bwMode="auto">
              <a:xfrm>
                <a:off x="6710" y="4427"/>
                <a:ext cx="38" cy="37"/>
              </a:xfrm>
              <a:custGeom>
                <a:avLst/>
                <a:gdLst>
                  <a:gd name="T0" fmla="+- 0 6712 6710"/>
                  <a:gd name="T1" fmla="*/ T0 w 38"/>
                  <a:gd name="T2" fmla="+- 0 4427 4427"/>
                  <a:gd name="T3" fmla="*/ 4427 h 37"/>
                  <a:gd name="T4" fmla="+- 0 6710 6710"/>
                  <a:gd name="T5" fmla="*/ T4 w 38"/>
                  <a:gd name="T6" fmla="+- 0 4449 4427"/>
                  <a:gd name="T7" fmla="*/ 4449 h 37"/>
                  <a:gd name="T8" fmla="+- 0 6714 6710"/>
                  <a:gd name="T9" fmla="*/ T8 w 38"/>
                  <a:gd name="T10" fmla="+- 0 4454 4427"/>
                  <a:gd name="T11" fmla="*/ 4454 h 37"/>
                  <a:gd name="T12" fmla="+- 0 6747 6710"/>
                  <a:gd name="T13" fmla="*/ T12 w 38"/>
                  <a:gd name="T14" fmla="+- 0 4463 4427"/>
                  <a:gd name="T15" fmla="*/ 4463 h 37"/>
                  <a:gd name="T16" fmla="+- 0 6748 6710"/>
                  <a:gd name="T17" fmla="*/ T16 w 38"/>
                  <a:gd name="T18" fmla="+- 0 4438 4427"/>
                  <a:gd name="T19" fmla="*/ 4438 h 37"/>
                  <a:gd name="T20" fmla="+- 0 6712 6710"/>
                  <a:gd name="T21" fmla="*/ T20 w 38"/>
                  <a:gd name="T22" fmla="+- 0 4427 4427"/>
                  <a:gd name="T23" fmla="*/ 4427 h 37"/>
                </a:gdLst>
                <a:ahLst/>
                <a:cxnLst>
                  <a:cxn ang="0">
                    <a:pos x="T1" y="T3"/>
                  </a:cxn>
                  <a:cxn ang="0">
                    <a:pos x="T5" y="T7"/>
                  </a:cxn>
                  <a:cxn ang="0">
                    <a:pos x="T9" y="T11"/>
                  </a:cxn>
                  <a:cxn ang="0">
                    <a:pos x="T13" y="T15"/>
                  </a:cxn>
                  <a:cxn ang="0">
                    <a:pos x="T17" y="T19"/>
                  </a:cxn>
                  <a:cxn ang="0">
                    <a:pos x="T21" y="T23"/>
                  </a:cxn>
                </a:cxnLst>
                <a:rect l="0" t="0" r="r" b="b"/>
                <a:pathLst>
                  <a:path w="38" h="37">
                    <a:moveTo>
                      <a:pt x="2" y="0"/>
                    </a:moveTo>
                    <a:lnTo>
                      <a:pt x="0" y="22"/>
                    </a:lnTo>
                    <a:lnTo>
                      <a:pt x="4" y="27"/>
                    </a:lnTo>
                    <a:lnTo>
                      <a:pt x="37" y="36"/>
                    </a:lnTo>
                    <a:lnTo>
                      <a:pt x="38" y="11"/>
                    </a:lnTo>
                    <a:lnTo>
                      <a:pt x="2" y="0"/>
                    </a:lnTo>
                    <a:close/>
                  </a:path>
                </a:pathLst>
              </a:custGeom>
              <a:solidFill>
                <a:srgbClr val="4C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96" name="Picture 1595"/>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6584" y="4184"/>
                <a:ext cx="26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 name="Picture 1596"/>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6592" y="4270"/>
                <a:ext cx="24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6" name="Group 1105"/>
            <p:cNvGrpSpPr>
              <a:grpSpLocks/>
            </p:cNvGrpSpPr>
            <p:nvPr/>
          </p:nvGrpSpPr>
          <p:grpSpPr bwMode="auto">
            <a:xfrm>
              <a:off x="9726" y="4113"/>
              <a:ext cx="358" cy="330"/>
              <a:chOff x="6595" y="4113"/>
              <a:chExt cx="243" cy="330"/>
            </a:xfrm>
          </p:grpSpPr>
          <p:sp>
            <p:nvSpPr>
              <p:cNvPr id="1592" name="Freeform 1591"/>
              <p:cNvSpPr>
                <a:spLocks/>
              </p:cNvSpPr>
              <p:nvPr/>
            </p:nvSpPr>
            <p:spPr bwMode="auto">
              <a:xfrm>
                <a:off x="6597" y="4113"/>
                <a:ext cx="241" cy="285"/>
              </a:xfrm>
              <a:custGeom>
                <a:avLst/>
                <a:gdLst>
                  <a:gd name="T0" fmla="+- 0 6837 6597"/>
                  <a:gd name="T1" fmla="*/ T0 w 241"/>
                  <a:gd name="T2" fmla="+- 0 4113 4113"/>
                  <a:gd name="T3" fmla="*/ 4113 h 285"/>
                  <a:gd name="T4" fmla="+- 0 6773 6597"/>
                  <a:gd name="T5" fmla="*/ T4 w 241"/>
                  <a:gd name="T6" fmla="+- 0 4134 4113"/>
                  <a:gd name="T7" fmla="*/ 4134 h 285"/>
                  <a:gd name="T8" fmla="+- 0 6665 6597"/>
                  <a:gd name="T9" fmla="*/ T8 w 241"/>
                  <a:gd name="T10" fmla="+- 0 4171 4113"/>
                  <a:gd name="T11" fmla="*/ 4171 h 285"/>
                  <a:gd name="T12" fmla="+- 0 6607 6597"/>
                  <a:gd name="T13" fmla="*/ T12 w 241"/>
                  <a:gd name="T14" fmla="+- 0 4193 4113"/>
                  <a:gd name="T15" fmla="*/ 4193 h 285"/>
                  <a:gd name="T16" fmla="+- 0 6601 6597"/>
                  <a:gd name="T17" fmla="*/ T16 w 241"/>
                  <a:gd name="T18" fmla="+- 0 4265 4113"/>
                  <a:gd name="T19" fmla="*/ 4265 h 285"/>
                  <a:gd name="T20" fmla="+- 0 6597 6597"/>
                  <a:gd name="T21" fmla="*/ T20 w 241"/>
                  <a:gd name="T22" fmla="+- 0 4322 4113"/>
                  <a:gd name="T23" fmla="*/ 4322 h 285"/>
                  <a:gd name="T24" fmla="+- 0 6597 6597"/>
                  <a:gd name="T25" fmla="*/ T24 w 241"/>
                  <a:gd name="T26" fmla="+- 0 4346 4113"/>
                  <a:gd name="T27" fmla="*/ 4346 h 285"/>
                  <a:gd name="T28" fmla="+- 0 6731 6597"/>
                  <a:gd name="T29" fmla="*/ T28 w 241"/>
                  <a:gd name="T30" fmla="+- 0 4383 4113"/>
                  <a:gd name="T31" fmla="*/ 4383 h 285"/>
                  <a:gd name="T32" fmla="+- 0 6803 6597"/>
                  <a:gd name="T33" fmla="*/ T32 w 241"/>
                  <a:gd name="T34" fmla="+- 0 4395 4113"/>
                  <a:gd name="T35" fmla="*/ 4395 h 285"/>
                  <a:gd name="T36" fmla="+- 0 6822 6597"/>
                  <a:gd name="T37" fmla="*/ T36 w 241"/>
                  <a:gd name="T38" fmla="+- 0 4397 4113"/>
                  <a:gd name="T39" fmla="*/ 4397 h 285"/>
                  <a:gd name="T40" fmla="+- 0 6823 6597"/>
                  <a:gd name="T41" fmla="*/ T40 w 241"/>
                  <a:gd name="T42" fmla="+- 0 4391 4113"/>
                  <a:gd name="T43" fmla="*/ 4391 h 285"/>
                  <a:gd name="T44" fmla="+- 0 6830 6597"/>
                  <a:gd name="T45" fmla="*/ T44 w 241"/>
                  <a:gd name="T46" fmla="+- 0 4327 4113"/>
                  <a:gd name="T47" fmla="*/ 4327 h 285"/>
                  <a:gd name="T48" fmla="+- 0 6834 6597"/>
                  <a:gd name="T49" fmla="*/ T48 w 241"/>
                  <a:gd name="T50" fmla="+- 0 4264 4113"/>
                  <a:gd name="T51" fmla="*/ 4264 h 285"/>
                  <a:gd name="T52" fmla="+- 0 6837 6597"/>
                  <a:gd name="T53" fmla="*/ T52 w 241"/>
                  <a:gd name="T54" fmla="+- 0 4184 4113"/>
                  <a:gd name="T55" fmla="*/ 4184 h 285"/>
                  <a:gd name="T56" fmla="+- 0 6838 6597"/>
                  <a:gd name="T57" fmla="*/ T56 w 241"/>
                  <a:gd name="T58" fmla="+- 0 4143 4113"/>
                  <a:gd name="T59" fmla="*/ 4143 h 285"/>
                  <a:gd name="T60" fmla="+- 0 6838 6597"/>
                  <a:gd name="T61" fmla="*/ T60 w 241"/>
                  <a:gd name="T62" fmla="+- 0 4117 4113"/>
                  <a:gd name="T63" fmla="*/ 4117 h 285"/>
                  <a:gd name="T64" fmla="+- 0 6837 6597"/>
                  <a:gd name="T65" fmla="*/ T64 w 241"/>
                  <a:gd name="T66" fmla="+- 0 4113 4113"/>
                  <a:gd name="T67" fmla="*/ 4113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41" h="285">
                    <a:moveTo>
                      <a:pt x="240" y="0"/>
                    </a:moveTo>
                    <a:lnTo>
                      <a:pt x="176" y="21"/>
                    </a:lnTo>
                    <a:lnTo>
                      <a:pt x="68" y="58"/>
                    </a:lnTo>
                    <a:lnTo>
                      <a:pt x="10" y="80"/>
                    </a:lnTo>
                    <a:lnTo>
                      <a:pt x="4" y="152"/>
                    </a:lnTo>
                    <a:lnTo>
                      <a:pt x="0" y="209"/>
                    </a:lnTo>
                    <a:lnTo>
                      <a:pt x="0" y="233"/>
                    </a:lnTo>
                    <a:lnTo>
                      <a:pt x="134" y="270"/>
                    </a:lnTo>
                    <a:lnTo>
                      <a:pt x="206" y="282"/>
                    </a:lnTo>
                    <a:lnTo>
                      <a:pt x="225" y="284"/>
                    </a:lnTo>
                    <a:lnTo>
                      <a:pt x="226" y="278"/>
                    </a:lnTo>
                    <a:lnTo>
                      <a:pt x="233" y="214"/>
                    </a:lnTo>
                    <a:lnTo>
                      <a:pt x="237" y="151"/>
                    </a:lnTo>
                    <a:lnTo>
                      <a:pt x="240" y="71"/>
                    </a:lnTo>
                    <a:lnTo>
                      <a:pt x="241" y="30"/>
                    </a:lnTo>
                    <a:lnTo>
                      <a:pt x="241" y="4"/>
                    </a:lnTo>
                    <a:lnTo>
                      <a:pt x="24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93" name="Picture 1592"/>
              <p:cNvPicPr>
                <a:picLocks noChangeAspect="1" noChangeArrowheads="1"/>
              </p:cNvPicPr>
              <p:nvPr/>
            </p:nvPicPr>
            <p:blipFill>
              <a:blip r:embed="rId99" cstate="email">
                <a:extLst>
                  <a:ext uri="{28A0092B-C50C-407E-A947-70E740481C1C}">
                    <a14:useLocalDpi xmlns:a14="http://schemas.microsoft.com/office/drawing/2010/main" val="0"/>
                  </a:ext>
                </a:extLst>
              </a:blip>
              <a:srcRect/>
              <a:stretch>
                <a:fillRect/>
              </a:stretch>
            </p:blipFill>
            <p:spPr bwMode="auto">
              <a:xfrm>
                <a:off x="6627" y="4279"/>
                <a:ext cx="18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4" name="Picture 1593"/>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595" y="4360"/>
                <a:ext cx="22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7" name="Group 1106"/>
            <p:cNvGrpSpPr>
              <a:grpSpLocks/>
            </p:cNvGrpSpPr>
            <p:nvPr/>
          </p:nvGrpSpPr>
          <p:grpSpPr bwMode="auto">
            <a:xfrm>
              <a:off x="9726" y="4364"/>
              <a:ext cx="336" cy="49"/>
              <a:chOff x="6596" y="4364"/>
              <a:chExt cx="228" cy="49"/>
            </a:xfrm>
          </p:grpSpPr>
          <p:sp>
            <p:nvSpPr>
              <p:cNvPr id="1591" name="Freeform 1590"/>
              <p:cNvSpPr>
                <a:spLocks/>
              </p:cNvSpPr>
              <p:nvPr/>
            </p:nvSpPr>
            <p:spPr bwMode="auto">
              <a:xfrm>
                <a:off x="6596" y="4364"/>
                <a:ext cx="228" cy="49"/>
              </a:xfrm>
              <a:custGeom>
                <a:avLst/>
                <a:gdLst>
                  <a:gd name="T0" fmla="+- 0 6596 6596"/>
                  <a:gd name="T1" fmla="*/ T0 w 228"/>
                  <a:gd name="T2" fmla="+- 0 4364 4364"/>
                  <a:gd name="T3" fmla="*/ 4364 h 49"/>
                  <a:gd name="T4" fmla="+- 0 6823 6596"/>
                  <a:gd name="T5" fmla="*/ T4 w 228"/>
                  <a:gd name="T6" fmla="+- 0 4413 4364"/>
                  <a:gd name="T7" fmla="*/ 4413 h 49"/>
                </a:gdLst>
                <a:ahLst/>
                <a:cxnLst>
                  <a:cxn ang="0">
                    <a:pos x="T1" y="T3"/>
                  </a:cxn>
                  <a:cxn ang="0">
                    <a:pos x="T5" y="T7"/>
                  </a:cxn>
                </a:cxnLst>
                <a:rect l="0" t="0" r="r" b="b"/>
                <a:pathLst>
                  <a:path w="228" h="49">
                    <a:moveTo>
                      <a:pt x="0" y="0"/>
                    </a:moveTo>
                    <a:lnTo>
                      <a:pt x="227" y="49"/>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08" name="Group 1107"/>
            <p:cNvGrpSpPr>
              <a:grpSpLocks/>
            </p:cNvGrpSpPr>
            <p:nvPr/>
          </p:nvGrpSpPr>
          <p:grpSpPr bwMode="auto">
            <a:xfrm>
              <a:off x="9726" y="4372"/>
              <a:ext cx="332" cy="53"/>
              <a:chOff x="6596" y="4372"/>
              <a:chExt cx="225" cy="53"/>
            </a:xfrm>
          </p:grpSpPr>
          <p:sp>
            <p:nvSpPr>
              <p:cNvPr id="1590" name="Freeform 1589"/>
              <p:cNvSpPr>
                <a:spLocks/>
              </p:cNvSpPr>
              <p:nvPr/>
            </p:nvSpPr>
            <p:spPr bwMode="auto">
              <a:xfrm>
                <a:off x="6596" y="4372"/>
                <a:ext cx="225" cy="53"/>
              </a:xfrm>
              <a:custGeom>
                <a:avLst/>
                <a:gdLst>
                  <a:gd name="T0" fmla="+- 0 6596 6596"/>
                  <a:gd name="T1" fmla="*/ T0 w 225"/>
                  <a:gd name="T2" fmla="+- 0 4372 4372"/>
                  <a:gd name="T3" fmla="*/ 4372 h 53"/>
                  <a:gd name="T4" fmla="+- 0 6821 6596"/>
                  <a:gd name="T5" fmla="*/ T4 w 225"/>
                  <a:gd name="T6" fmla="+- 0 4424 4372"/>
                  <a:gd name="T7" fmla="*/ 4424 h 53"/>
                </a:gdLst>
                <a:ahLst/>
                <a:cxnLst>
                  <a:cxn ang="0">
                    <a:pos x="T1" y="T3"/>
                  </a:cxn>
                  <a:cxn ang="0">
                    <a:pos x="T5" y="T7"/>
                  </a:cxn>
                </a:cxnLst>
                <a:rect l="0" t="0" r="r" b="b"/>
                <a:pathLst>
                  <a:path w="225" h="53">
                    <a:moveTo>
                      <a:pt x="0" y="0"/>
                    </a:moveTo>
                    <a:lnTo>
                      <a:pt x="225" y="52"/>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09" name="Group 1108"/>
            <p:cNvGrpSpPr>
              <a:grpSpLocks/>
            </p:cNvGrpSpPr>
            <p:nvPr/>
          </p:nvGrpSpPr>
          <p:grpSpPr bwMode="auto">
            <a:xfrm>
              <a:off x="9703" y="4093"/>
              <a:ext cx="5893" cy="753"/>
              <a:chOff x="6588" y="4093"/>
              <a:chExt cx="3999" cy="753"/>
            </a:xfrm>
          </p:grpSpPr>
          <p:sp>
            <p:nvSpPr>
              <p:cNvPr id="1582" name="Freeform 1581"/>
              <p:cNvSpPr>
                <a:spLocks/>
              </p:cNvSpPr>
              <p:nvPr/>
            </p:nvSpPr>
            <p:spPr bwMode="auto">
              <a:xfrm>
                <a:off x="6597" y="4378"/>
                <a:ext cx="223" cy="57"/>
              </a:xfrm>
              <a:custGeom>
                <a:avLst/>
                <a:gdLst>
                  <a:gd name="T0" fmla="+- 0 6819 6597"/>
                  <a:gd name="T1" fmla="*/ T0 w 223"/>
                  <a:gd name="T2" fmla="+- 0 4435 4378"/>
                  <a:gd name="T3" fmla="*/ 4435 h 57"/>
                  <a:gd name="T4" fmla="+- 0 6597 6597"/>
                  <a:gd name="T5" fmla="*/ T4 w 223"/>
                  <a:gd name="T6" fmla="+- 0 4378 4378"/>
                  <a:gd name="T7" fmla="*/ 4378 h 57"/>
                </a:gdLst>
                <a:ahLst/>
                <a:cxnLst>
                  <a:cxn ang="0">
                    <a:pos x="T1" y="T3"/>
                  </a:cxn>
                  <a:cxn ang="0">
                    <a:pos x="T5" y="T7"/>
                  </a:cxn>
                </a:cxnLst>
                <a:rect l="0" t="0" r="r" b="b"/>
                <a:pathLst>
                  <a:path w="223" h="57">
                    <a:moveTo>
                      <a:pt x="222" y="57"/>
                    </a:moveTo>
                    <a:lnTo>
                      <a:pt x="0" y="0"/>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583" name="Picture 1582"/>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6588" y="4202"/>
                <a:ext cx="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4" name="Picture 1583"/>
              <p:cNvPicPr>
                <a:picLocks noChangeAspect="1" noChangeArrowheads="1"/>
              </p:cNvPicPr>
              <p:nvPr/>
            </p:nvPicPr>
            <p:blipFill>
              <a:blip r:embed="rId102" cstate="email">
                <a:extLst>
                  <a:ext uri="{28A0092B-C50C-407E-A947-70E740481C1C}">
                    <a14:useLocalDpi xmlns:a14="http://schemas.microsoft.com/office/drawing/2010/main" val="0"/>
                  </a:ext>
                </a:extLst>
              </a:blip>
              <a:srcRect/>
              <a:stretch>
                <a:fillRect/>
              </a:stretch>
            </p:blipFill>
            <p:spPr bwMode="auto">
              <a:xfrm>
                <a:off x="6588" y="4093"/>
                <a:ext cx="26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5" name="Picture 1584"/>
              <p:cNvPicPr>
                <a:picLocks noChangeAspect="1" noChangeArrowheads="1"/>
              </p:cNvPicPr>
              <p:nvPr/>
            </p:nvPicPr>
            <p:blipFill>
              <a:blip r:embed="rId103" cstate="email">
                <a:extLst>
                  <a:ext uri="{28A0092B-C50C-407E-A947-70E740481C1C}">
                    <a14:useLocalDpi xmlns:a14="http://schemas.microsoft.com/office/drawing/2010/main" val="0"/>
                  </a:ext>
                </a:extLst>
              </a:blip>
              <a:srcRect/>
              <a:stretch>
                <a:fillRect/>
              </a:stretch>
            </p:blipFill>
            <p:spPr bwMode="auto">
              <a:xfrm>
                <a:off x="6622" y="4156"/>
                <a:ext cx="19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6" name="Picture 1585"/>
              <p:cNvPicPr>
                <a:picLocks noChangeAspect="1" noChangeArrowheads="1"/>
              </p:cNvPicPr>
              <p:nvPr/>
            </p:nvPicPr>
            <p:blipFill>
              <a:blip r:embed="rId104" cstate="email">
                <a:extLst>
                  <a:ext uri="{28A0092B-C50C-407E-A947-70E740481C1C}">
                    <a14:useLocalDpi xmlns:a14="http://schemas.microsoft.com/office/drawing/2010/main" val="0"/>
                  </a:ext>
                </a:extLst>
              </a:blip>
              <a:srcRect/>
              <a:stretch>
                <a:fillRect/>
              </a:stretch>
            </p:blipFill>
            <p:spPr bwMode="auto">
              <a:xfrm>
                <a:off x="9873" y="4542"/>
                <a:ext cx="71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 name="Picture 1586"/>
              <p:cNvPicPr>
                <a:picLocks noChangeAspect="1" noChangeArrowheads="1"/>
              </p:cNvPicPr>
              <p:nvPr/>
            </p:nvPicPr>
            <p:blipFill>
              <a:blip r:embed="rId105" cstate="email">
                <a:extLst>
                  <a:ext uri="{28A0092B-C50C-407E-A947-70E740481C1C}">
                    <a14:useLocalDpi xmlns:a14="http://schemas.microsoft.com/office/drawing/2010/main" val="0"/>
                  </a:ext>
                </a:extLst>
              </a:blip>
              <a:srcRect/>
              <a:stretch>
                <a:fillRect/>
              </a:stretch>
            </p:blipFill>
            <p:spPr bwMode="auto">
              <a:xfrm>
                <a:off x="9928" y="4366"/>
                <a:ext cx="624"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8" name="Picture 1587"/>
              <p:cNvPicPr>
                <a:picLocks noChangeAspect="1" noChangeArrowheads="1"/>
              </p:cNvPicPr>
              <p:nvPr/>
            </p:nvPicPr>
            <p:blipFill>
              <a:blip r:embed="rId106" cstate="email">
                <a:extLst>
                  <a:ext uri="{28A0092B-C50C-407E-A947-70E740481C1C}">
                    <a14:useLocalDpi xmlns:a14="http://schemas.microsoft.com/office/drawing/2010/main" val="0"/>
                  </a:ext>
                </a:extLst>
              </a:blip>
              <a:srcRect/>
              <a:stretch>
                <a:fillRect/>
              </a:stretch>
            </p:blipFill>
            <p:spPr bwMode="auto">
              <a:xfrm>
                <a:off x="9948" y="4370"/>
                <a:ext cx="44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9" name="Picture 1588"/>
              <p:cNvPicPr>
                <a:picLocks noChangeAspect="1" noChangeArrowheads="1"/>
              </p:cNvPicPr>
              <p:nvPr/>
            </p:nvPicPr>
            <p:blipFill>
              <a:blip r:embed="rId107" cstate="email">
                <a:extLst>
                  <a:ext uri="{28A0092B-C50C-407E-A947-70E740481C1C}">
                    <a14:useLocalDpi xmlns:a14="http://schemas.microsoft.com/office/drawing/2010/main" val="0"/>
                  </a:ext>
                </a:extLst>
              </a:blip>
              <a:srcRect/>
              <a:stretch>
                <a:fillRect/>
              </a:stretch>
            </p:blipFill>
            <p:spPr bwMode="auto">
              <a:xfrm>
                <a:off x="9977" y="4386"/>
                <a:ext cx="2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0" name="Group 1109"/>
            <p:cNvGrpSpPr>
              <a:grpSpLocks/>
            </p:cNvGrpSpPr>
            <p:nvPr/>
          </p:nvGrpSpPr>
          <p:grpSpPr bwMode="auto">
            <a:xfrm>
              <a:off x="14658" y="4395"/>
              <a:ext cx="887" cy="351"/>
              <a:chOff x="9941" y="4395"/>
              <a:chExt cx="602" cy="351"/>
            </a:xfrm>
          </p:grpSpPr>
          <p:sp>
            <p:nvSpPr>
              <p:cNvPr id="1580" name="Freeform 1579"/>
              <p:cNvSpPr>
                <a:spLocks/>
              </p:cNvSpPr>
              <p:nvPr/>
            </p:nvSpPr>
            <p:spPr bwMode="auto">
              <a:xfrm>
                <a:off x="10222" y="4465"/>
                <a:ext cx="321" cy="90"/>
              </a:xfrm>
              <a:custGeom>
                <a:avLst/>
                <a:gdLst>
                  <a:gd name="T0" fmla="+- 0 10518 10222"/>
                  <a:gd name="T1" fmla="*/ T0 w 321"/>
                  <a:gd name="T2" fmla="+- 0 4465 4465"/>
                  <a:gd name="T3" fmla="*/ 4465 h 90"/>
                  <a:gd name="T4" fmla="+- 0 10224 10222"/>
                  <a:gd name="T5" fmla="*/ T4 w 321"/>
                  <a:gd name="T6" fmla="+- 0 4483 4465"/>
                  <a:gd name="T7" fmla="*/ 4483 h 90"/>
                  <a:gd name="T8" fmla="+- 0 10222 10222"/>
                  <a:gd name="T9" fmla="*/ T8 w 321"/>
                  <a:gd name="T10" fmla="+- 0 4483 4465"/>
                  <a:gd name="T11" fmla="*/ 4483 h 90"/>
                  <a:gd name="T12" fmla="+- 0 10224 10222"/>
                  <a:gd name="T13" fmla="*/ T12 w 321"/>
                  <a:gd name="T14" fmla="+- 0 4487 4465"/>
                  <a:gd name="T15" fmla="*/ 4487 h 90"/>
                  <a:gd name="T16" fmla="+- 0 10286 10222"/>
                  <a:gd name="T17" fmla="*/ T16 w 321"/>
                  <a:gd name="T18" fmla="+- 0 4537 4465"/>
                  <a:gd name="T19" fmla="*/ 4537 h 90"/>
                  <a:gd name="T20" fmla="+- 0 10348 10222"/>
                  <a:gd name="T21" fmla="*/ T20 w 321"/>
                  <a:gd name="T22" fmla="+- 0 4554 4465"/>
                  <a:gd name="T23" fmla="*/ 4554 h 90"/>
                  <a:gd name="T24" fmla="+- 0 10372 10222"/>
                  <a:gd name="T25" fmla="*/ T24 w 321"/>
                  <a:gd name="T26" fmla="+- 0 4555 4465"/>
                  <a:gd name="T27" fmla="*/ 4555 h 90"/>
                  <a:gd name="T28" fmla="+- 0 10398 10222"/>
                  <a:gd name="T29" fmla="*/ T28 w 321"/>
                  <a:gd name="T30" fmla="+- 0 4554 4465"/>
                  <a:gd name="T31" fmla="*/ 4554 h 90"/>
                  <a:gd name="T32" fmla="+- 0 10476 10222"/>
                  <a:gd name="T33" fmla="*/ T32 w 321"/>
                  <a:gd name="T34" fmla="+- 0 4549 4465"/>
                  <a:gd name="T35" fmla="*/ 4549 h 90"/>
                  <a:gd name="T36" fmla="+- 0 10542 10222"/>
                  <a:gd name="T37" fmla="*/ T36 w 321"/>
                  <a:gd name="T38" fmla="+- 0 4541 4465"/>
                  <a:gd name="T39" fmla="*/ 4541 h 90"/>
                  <a:gd name="T40" fmla="+- 0 10541 10222"/>
                  <a:gd name="T41" fmla="*/ T40 w 321"/>
                  <a:gd name="T42" fmla="+- 0 4509 4465"/>
                  <a:gd name="T43" fmla="*/ 4509 h 90"/>
                  <a:gd name="T44" fmla="+- 0 10538 10222"/>
                  <a:gd name="T45" fmla="*/ T44 w 321"/>
                  <a:gd name="T46" fmla="+- 0 4490 4465"/>
                  <a:gd name="T47" fmla="*/ 4490 h 90"/>
                  <a:gd name="T48" fmla="+- 0 10531 10222"/>
                  <a:gd name="T49" fmla="*/ T48 w 321"/>
                  <a:gd name="T50" fmla="+- 0 4478 4465"/>
                  <a:gd name="T51" fmla="*/ 4478 h 90"/>
                  <a:gd name="T52" fmla="+- 0 10518 10222"/>
                  <a:gd name="T53" fmla="*/ T52 w 321"/>
                  <a:gd name="T54" fmla="+- 0 4465 4465"/>
                  <a:gd name="T55" fmla="*/ 4465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1" h="90">
                    <a:moveTo>
                      <a:pt x="296" y="0"/>
                    </a:moveTo>
                    <a:lnTo>
                      <a:pt x="2" y="18"/>
                    </a:lnTo>
                    <a:lnTo>
                      <a:pt x="0" y="18"/>
                    </a:lnTo>
                    <a:lnTo>
                      <a:pt x="2" y="22"/>
                    </a:lnTo>
                    <a:lnTo>
                      <a:pt x="64" y="72"/>
                    </a:lnTo>
                    <a:lnTo>
                      <a:pt x="126" y="89"/>
                    </a:lnTo>
                    <a:lnTo>
                      <a:pt x="150" y="90"/>
                    </a:lnTo>
                    <a:lnTo>
                      <a:pt x="176" y="89"/>
                    </a:lnTo>
                    <a:lnTo>
                      <a:pt x="254" y="84"/>
                    </a:lnTo>
                    <a:lnTo>
                      <a:pt x="320" y="76"/>
                    </a:lnTo>
                    <a:lnTo>
                      <a:pt x="319" y="44"/>
                    </a:lnTo>
                    <a:lnTo>
                      <a:pt x="316" y="25"/>
                    </a:lnTo>
                    <a:lnTo>
                      <a:pt x="309" y="13"/>
                    </a:lnTo>
                    <a:lnTo>
                      <a:pt x="296" y="0"/>
                    </a:lnTo>
                    <a:close/>
                  </a:path>
                </a:pathLst>
              </a:custGeom>
              <a:solidFill>
                <a:srgbClr val="3533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81" name="Picture 1580"/>
              <p:cNvPicPr>
                <a:picLocks noChangeAspect="1" noChangeArrowheads="1"/>
              </p:cNvPicPr>
              <p:nvPr/>
            </p:nvPicPr>
            <p:blipFill>
              <a:blip r:embed="rId108" cstate="email">
                <a:extLst>
                  <a:ext uri="{28A0092B-C50C-407E-A947-70E740481C1C}">
                    <a14:useLocalDpi xmlns:a14="http://schemas.microsoft.com/office/drawing/2010/main" val="0"/>
                  </a:ext>
                </a:extLst>
              </a:blip>
              <a:srcRect/>
              <a:stretch>
                <a:fillRect/>
              </a:stretch>
            </p:blipFill>
            <p:spPr bwMode="auto">
              <a:xfrm>
                <a:off x="9941" y="4395"/>
                <a:ext cx="23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1" name="Group 1110"/>
            <p:cNvGrpSpPr>
              <a:grpSpLocks/>
            </p:cNvGrpSpPr>
            <p:nvPr/>
          </p:nvGrpSpPr>
          <p:grpSpPr bwMode="auto">
            <a:xfrm>
              <a:off x="14672" y="4370"/>
              <a:ext cx="903" cy="371"/>
              <a:chOff x="9934" y="4370"/>
              <a:chExt cx="611" cy="371"/>
            </a:xfrm>
          </p:grpSpPr>
          <p:sp>
            <p:nvSpPr>
              <p:cNvPr id="1574" name="Freeform 1573"/>
              <p:cNvSpPr>
                <a:spLocks/>
              </p:cNvSpPr>
              <p:nvPr/>
            </p:nvSpPr>
            <p:spPr bwMode="auto">
              <a:xfrm>
                <a:off x="9934" y="4477"/>
                <a:ext cx="204" cy="92"/>
              </a:xfrm>
              <a:custGeom>
                <a:avLst/>
                <a:gdLst>
                  <a:gd name="T0" fmla="+- 0 9942 9934"/>
                  <a:gd name="T1" fmla="*/ T0 w 204"/>
                  <a:gd name="T2" fmla="+- 0 4477 4477"/>
                  <a:gd name="T3" fmla="*/ 4477 h 92"/>
                  <a:gd name="T4" fmla="+- 0 9997 9934"/>
                  <a:gd name="T5" fmla="*/ T4 w 204"/>
                  <a:gd name="T6" fmla="+- 0 4510 4477"/>
                  <a:gd name="T7" fmla="*/ 4510 h 92"/>
                  <a:gd name="T8" fmla="+- 0 10137 9934"/>
                  <a:gd name="T9" fmla="*/ T8 w 204"/>
                  <a:gd name="T10" fmla="+- 0 4569 4477"/>
                  <a:gd name="T11" fmla="*/ 4569 h 92"/>
                  <a:gd name="T12" fmla="+- 0 9942 9934"/>
                  <a:gd name="T13" fmla="*/ T12 w 204"/>
                  <a:gd name="T14" fmla="+- 0 4477 4477"/>
                  <a:gd name="T15" fmla="*/ 4477 h 92"/>
                </a:gdLst>
                <a:ahLst/>
                <a:cxnLst>
                  <a:cxn ang="0">
                    <a:pos x="T1" y="T3"/>
                  </a:cxn>
                  <a:cxn ang="0">
                    <a:pos x="T5" y="T7"/>
                  </a:cxn>
                  <a:cxn ang="0">
                    <a:pos x="T9" y="T11"/>
                  </a:cxn>
                  <a:cxn ang="0">
                    <a:pos x="T13" y="T15"/>
                  </a:cxn>
                </a:cxnLst>
                <a:rect l="0" t="0" r="r" b="b"/>
                <a:pathLst>
                  <a:path w="204" h="92">
                    <a:moveTo>
                      <a:pt x="8" y="0"/>
                    </a:moveTo>
                    <a:lnTo>
                      <a:pt x="63" y="33"/>
                    </a:lnTo>
                    <a:lnTo>
                      <a:pt x="203" y="92"/>
                    </a:lnTo>
                    <a:lnTo>
                      <a:pt x="8" y="0"/>
                    </a:lnTo>
                    <a:close/>
                  </a:path>
                </a:pathLst>
              </a:custGeom>
              <a:solidFill>
                <a:srgbClr val="4848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75" name="Picture 1574"/>
              <p:cNvPicPr>
                <a:picLocks noChangeAspect="1" noChangeArrowheads="1"/>
              </p:cNvPicPr>
              <p:nvPr/>
            </p:nvPicPr>
            <p:blipFill>
              <a:blip r:embed="rId109" cstate="email">
                <a:extLst>
                  <a:ext uri="{28A0092B-C50C-407E-A947-70E740481C1C}">
                    <a14:useLocalDpi xmlns:a14="http://schemas.microsoft.com/office/drawing/2010/main" val="0"/>
                  </a:ext>
                </a:extLst>
              </a:blip>
              <a:srcRect/>
              <a:stretch>
                <a:fillRect/>
              </a:stretch>
            </p:blipFill>
            <p:spPr bwMode="auto">
              <a:xfrm>
                <a:off x="9934" y="4479"/>
                <a:ext cx="20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6" name="Picture 1575"/>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10135" y="4495"/>
                <a:ext cx="2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 name="Picture 1576"/>
              <p:cNvPicPr>
                <a:picLocks noChangeAspect="1" noChangeArrowheads="1"/>
              </p:cNvPicPr>
              <p:nvPr/>
            </p:nvPicPr>
            <p:blipFill>
              <a:blip r:embed="rId111" cstate="email">
                <a:extLst>
                  <a:ext uri="{28A0092B-C50C-407E-A947-70E740481C1C}">
                    <a14:useLocalDpi xmlns:a14="http://schemas.microsoft.com/office/drawing/2010/main" val="0"/>
                  </a:ext>
                </a:extLst>
              </a:blip>
              <a:srcRect/>
              <a:stretch>
                <a:fillRect/>
              </a:stretch>
            </p:blipFill>
            <p:spPr bwMode="auto">
              <a:xfrm>
                <a:off x="10179" y="4493"/>
                <a:ext cx="35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8" name="Picture 1577"/>
              <p:cNvPicPr>
                <a:picLocks noChangeAspect="1" noChangeArrowheads="1"/>
              </p:cNvPicPr>
              <p:nvPr/>
            </p:nvPicPr>
            <p:blipFill>
              <a:blip r:embed="rId112" cstate="email">
                <a:extLst>
                  <a:ext uri="{28A0092B-C50C-407E-A947-70E740481C1C}">
                    <a14:useLocalDpi xmlns:a14="http://schemas.microsoft.com/office/drawing/2010/main" val="0"/>
                  </a:ext>
                </a:extLst>
              </a:blip>
              <a:srcRect/>
              <a:stretch>
                <a:fillRect/>
              </a:stretch>
            </p:blipFill>
            <p:spPr bwMode="auto">
              <a:xfrm>
                <a:off x="10104" y="4370"/>
                <a:ext cx="41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9" name="Picture 1578"/>
              <p:cNvPicPr>
                <a:picLocks noChangeAspect="1" noChangeArrowheads="1"/>
              </p:cNvPicPr>
              <p:nvPr/>
            </p:nvPicPr>
            <p:blipFill>
              <a:blip r:embed="rId113" cstate="email">
                <a:extLst>
                  <a:ext uri="{28A0092B-C50C-407E-A947-70E740481C1C}">
                    <a14:useLocalDpi xmlns:a14="http://schemas.microsoft.com/office/drawing/2010/main" val="0"/>
                  </a:ext>
                </a:extLst>
              </a:blip>
              <a:srcRect/>
              <a:stretch>
                <a:fillRect/>
              </a:stretch>
            </p:blipFill>
            <p:spPr bwMode="auto">
              <a:xfrm>
                <a:off x="10224" y="4460"/>
                <a:ext cx="321"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2" name="Group 1111"/>
            <p:cNvGrpSpPr>
              <a:grpSpLocks/>
            </p:cNvGrpSpPr>
            <p:nvPr/>
          </p:nvGrpSpPr>
          <p:grpSpPr bwMode="auto">
            <a:xfrm>
              <a:off x="15170" y="4501"/>
              <a:ext cx="40" cy="11"/>
              <a:chOff x="10288" y="4501"/>
              <a:chExt cx="27" cy="11"/>
            </a:xfrm>
          </p:grpSpPr>
          <p:sp>
            <p:nvSpPr>
              <p:cNvPr id="1573" name="Freeform 1572"/>
              <p:cNvSpPr>
                <a:spLocks/>
              </p:cNvSpPr>
              <p:nvPr/>
            </p:nvSpPr>
            <p:spPr bwMode="auto">
              <a:xfrm>
                <a:off x="10288" y="4501"/>
                <a:ext cx="27" cy="11"/>
              </a:xfrm>
              <a:custGeom>
                <a:avLst/>
                <a:gdLst>
                  <a:gd name="T0" fmla="+- 0 10313 10288"/>
                  <a:gd name="T1" fmla="*/ T0 w 27"/>
                  <a:gd name="T2" fmla="+- 0 4501 4501"/>
                  <a:gd name="T3" fmla="*/ 4501 h 11"/>
                  <a:gd name="T4" fmla="+- 0 10288 10288"/>
                  <a:gd name="T5" fmla="*/ T4 w 27"/>
                  <a:gd name="T6" fmla="+- 0 4503 4501"/>
                  <a:gd name="T7" fmla="*/ 4503 h 11"/>
                  <a:gd name="T8" fmla="+- 0 10288 10288"/>
                  <a:gd name="T9" fmla="*/ T8 w 27"/>
                  <a:gd name="T10" fmla="+- 0 4512 4501"/>
                  <a:gd name="T11" fmla="*/ 4512 h 11"/>
                  <a:gd name="T12" fmla="+- 0 10314 10288"/>
                  <a:gd name="T13" fmla="*/ T12 w 27"/>
                  <a:gd name="T14" fmla="+- 0 4509 4501"/>
                  <a:gd name="T15" fmla="*/ 4509 h 11"/>
                  <a:gd name="T16" fmla="+- 0 10313 10288"/>
                  <a:gd name="T17" fmla="*/ T16 w 27"/>
                  <a:gd name="T18" fmla="+- 0 4501 4501"/>
                  <a:gd name="T19" fmla="*/ 4501 h 11"/>
                </a:gdLst>
                <a:ahLst/>
                <a:cxnLst>
                  <a:cxn ang="0">
                    <a:pos x="T1" y="T3"/>
                  </a:cxn>
                  <a:cxn ang="0">
                    <a:pos x="T5" y="T7"/>
                  </a:cxn>
                  <a:cxn ang="0">
                    <a:pos x="T9" y="T11"/>
                  </a:cxn>
                  <a:cxn ang="0">
                    <a:pos x="T13" y="T15"/>
                  </a:cxn>
                  <a:cxn ang="0">
                    <a:pos x="T17" y="T19"/>
                  </a:cxn>
                </a:cxnLst>
                <a:rect l="0" t="0" r="r" b="b"/>
                <a:pathLst>
                  <a:path w="27" h="11">
                    <a:moveTo>
                      <a:pt x="25" y="0"/>
                    </a:moveTo>
                    <a:lnTo>
                      <a:pt x="0" y="2"/>
                    </a:lnTo>
                    <a:lnTo>
                      <a:pt x="0" y="11"/>
                    </a:lnTo>
                    <a:lnTo>
                      <a:pt x="26" y="8"/>
                    </a:lnTo>
                    <a:lnTo>
                      <a:pt x="25"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3" name="Group 1112"/>
            <p:cNvGrpSpPr>
              <a:grpSpLocks/>
            </p:cNvGrpSpPr>
            <p:nvPr/>
          </p:nvGrpSpPr>
          <p:grpSpPr bwMode="auto">
            <a:xfrm>
              <a:off x="15273" y="4495"/>
              <a:ext cx="34" cy="11"/>
              <a:chOff x="10358" y="4495"/>
              <a:chExt cx="23" cy="11"/>
            </a:xfrm>
          </p:grpSpPr>
          <p:sp>
            <p:nvSpPr>
              <p:cNvPr id="1572" name="Freeform 1571"/>
              <p:cNvSpPr>
                <a:spLocks/>
              </p:cNvSpPr>
              <p:nvPr/>
            </p:nvSpPr>
            <p:spPr bwMode="auto">
              <a:xfrm>
                <a:off x="10358" y="4495"/>
                <a:ext cx="23" cy="11"/>
              </a:xfrm>
              <a:custGeom>
                <a:avLst/>
                <a:gdLst>
                  <a:gd name="T0" fmla="+- 0 10358 10358"/>
                  <a:gd name="T1" fmla="*/ T0 w 23"/>
                  <a:gd name="T2" fmla="+- 0 4500 4495"/>
                  <a:gd name="T3" fmla="*/ 4500 h 11"/>
                  <a:gd name="T4" fmla="+- 0 10381 10358"/>
                  <a:gd name="T5" fmla="*/ T4 w 23"/>
                  <a:gd name="T6" fmla="+- 0 4500 4495"/>
                  <a:gd name="T7" fmla="*/ 4500 h 11"/>
                </a:gdLst>
                <a:ahLst/>
                <a:cxnLst>
                  <a:cxn ang="0">
                    <a:pos x="T1" y="T3"/>
                  </a:cxn>
                  <a:cxn ang="0">
                    <a:pos x="T5" y="T7"/>
                  </a:cxn>
                </a:cxnLst>
                <a:rect l="0" t="0" r="r" b="b"/>
                <a:pathLst>
                  <a:path w="23" h="11">
                    <a:moveTo>
                      <a:pt x="0" y="5"/>
                    </a:moveTo>
                    <a:lnTo>
                      <a:pt x="23" y="5"/>
                    </a:lnTo>
                  </a:path>
                </a:pathLst>
              </a:custGeom>
              <a:noFill/>
              <a:ln w="7709">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14" name="Group 1113"/>
            <p:cNvGrpSpPr>
              <a:grpSpLocks/>
            </p:cNvGrpSpPr>
            <p:nvPr/>
          </p:nvGrpSpPr>
          <p:grpSpPr bwMode="auto">
            <a:xfrm>
              <a:off x="15214" y="4497"/>
              <a:ext cx="53" cy="12"/>
              <a:chOff x="10318" y="4497"/>
              <a:chExt cx="36" cy="12"/>
            </a:xfrm>
          </p:grpSpPr>
          <p:sp>
            <p:nvSpPr>
              <p:cNvPr id="1571" name="Freeform 1570"/>
              <p:cNvSpPr>
                <a:spLocks/>
              </p:cNvSpPr>
              <p:nvPr/>
            </p:nvSpPr>
            <p:spPr bwMode="auto">
              <a:xfrm>
                <a:off x="10318" y="4497"/>
                <a:ext cx="36" cy="12"/>
              </a:xfrm>
              <a:custGeom>
                <a:avLst/>
                <a:gdLst>
                  <a:gd name="T0" fmla="+- 0 10353 10318"/>
                  <a:gd name="T1" fmla="*/ T0 w 36"/>
                  <a:gd name="T2" fmla="+- 0 4497 4497"/>
                  <a:gd name="T3" fmla="*/ 4497 h 12"/>
                  <a:gd name="T4" fmla="+- 0 10318 10318"/>
                  <a:gd name="T5" fmla="*/ T4 w 36"/>
                  <a:gd name="T6" fmla="+- 0 4500 4497"/>
                  <a:gd name="T7" fmla="*/ 4500 h 12"/>
                  <a:gd name="T8" fmla="+- 0 10319 10318"/>
                  <a:gd name="T9" fmla="*/ T8 w 36"/>
                  <a:gd name="T10" fmla="+- 0 4509 4497"/>
                  <a:gd name="T11" fmla="*/ 4509 h 12"/>
                  <a:gd name="T12" fmla="+- 0 10354 10318"/>
                  <a:gd name="T13" fmla="*/ T12 w 36"/>
                  <a:gd name="T14" fmla="+- 0 4506 4497"/>
                  <a:gd name="T15" fmla="*/ 4506 h 12"/>
                  <a:gd name="T16" fmla="+- 0 10353 10318"/>
                  <a:gd name="T17" fmla="*/ T16 w 36"/>
                  <a:gd name="T18" fmla="+- 0 4497 4497"/>
                  <a:gd name="T19" fmla="*/ 4497 h 12"/>
                </a:gdLst>
                <a:ahLst/>
                <a:cxnLst>
                  <a:cxn ang="0">
                    <a:pos x="T1" y="T3"/>
                  </a:cxn>
                  <a:cxn ang="0">
                    <a:pos x="T5" y="T7"/>
                  </a:cxn>
                  <a:cxn ang="0">
                    <a:pos x="T9" y="T11"/>
                  </a:cxn>
                  <a:cxn ang="0">
                    <a:pos x="T13" y="T15"/>
                  </a:cxn>
                  <a:cxn ang="0">
                    <a:pos x="T17" y="T19"/>
                  </a:cxn>
                </a:cxnLst>
                <a:rect l="0" t="0" r="r" b="b"/>
                <a:pathLst>
                  <a:path w="36" h="12">
                    <a:moveTo>
                      <a:pt x="35" y="0"/>
                    </a:moveTo>
                    <a:lnTo>
                      <a:pt x="0" y="3"/>
                    </a:lnTo>
                    <a:lnTo>
                      <a:pt x="1" y="12"/>
                    </a:lnTo>
                    <a:lnTo>
                      <a:pt x="36" y="9"/>
                    </a:lnTo>
                    <a:lnTo>
                      <a:pt x="35"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5" name="Group 1114"/>
            <p:cNvGrpSpPr>
              <a:grpSpLocks/>
            </p:cNvGrpSpPr>
            <p:nvPr/>
          </p:nvGrpSpPr>
          <p:grpSpPr bwMode="auto">
            <a:xfrm>
              <a:off x="15409" y="4482"/>
              <a:ext cx="21" cy="26"/>
              <a:chOff x="10450" y="4482"/>
              <a:chExt cx="14" cy="26"/>
            </a:xfrm>
          </p:grpSpPr>
          <p:sp>
            <p:nvSpPr>
              <p:cNvPr id="1570" name="Freeform 1569"/>
              <p:cNvSpPr>
                <a:spLocks/>
              </p:cNvSpPr>
              <p:nvPr/>
            </p:nvSpPr>
            <p:spPr bwMode="auto">
              <a:xfrm>
                <a:off x="10450" y="4482"/>
                <a:ext cx="14" cy="26"/>
              </a:xfrm>
              <a:custGeom>
                <a:avLst/>
                <a:gdLst>
                  <a:gd name="T0" fmla="+- 0 10456 10450"/>
                  <a:gd name="T1" fmla="*/ T0 w 14"/>
                  <a:gd name="T2" fmla="+- 0 4482 4482"/>
                  <a:gd name="T3" fmla="*/ 4482 h 26"/>
                  <a:gd name="T4" fmla="+- 0 10450 10450"/>
                  <a:gd name="T5" fmla="*/ T4 w 14"/>
                  <a:gd name="T6" fmla="+- 0 4482 4482"/>
                  <a:gd name="T7" fmla="*/ 4482 h 26"/>
                  <a:gd name="T8" fmla="+- 0 10455 10450"/>
                  <a:gd name="T9" fmla="*/ T8 w 14"/>
                  <a:gd name="T10" fmla="+- 0 4494 4482"/>
                  <a:gd name="T11" fmla="*/ 4494 h 26"/>
                  <a:gd name="T12" fmla="+- 0 10458 10450"/>
                  <a:gd name="T13" fmla="*/ T12 w 14"/>
                  <a:gd name="T14" fmla="+- 0 4508 4482"/>
                  <a:gd name="T15" fmla="*/ 4508 h 26"/>
                  <a:gd name="T16" fmla="+- 0 10464 10450"/>
                  <a:gd name="T17" fmla="*/ T16 w 14"/>
                  <a:gd name="T18" fmla="+- 0 4507 4482"/>
                  <a:gd name="T19" fmla="*/ 4507 h 26"/>
                  <a:gd name="T20" fmla="+- 0 10461 10450"/>
                  <a:gd name="T21" fmla="*/ T20 w 14"/>
                  <a:gd name="T22" fmla="+- 0 4489 4482"/>
                  <a:gd name="T23" fmla="*/ 4489 h 26"/>
                  <a:gd name="T24" fmla="+- 0 10456 10450"/>
                  <a:gd name="T25" fmla="*/ T24 w 14"/>
                  <a:gd name="T26" fmla="+- 0 4482 4482"/>
                  <a:gd name="T27" fmla="*/ 4482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0"/>
                    </a:lnTo>
                    <a:lnTo>
                      <a:pt x="5" y="12"/>
                    </a:lnTo>
                    <a:lnTo>
                      <a:pt x="8" y="26"/>
                    </a:lnTo>
                    <a:lnTo>
                      <a:pt x="14" y="25"/>
                    </a:lnTo>
                    <a:lnTo>
                      <a:pt x="11"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6" name="Group 1115"/>
            <p:cNvGrpSpPr>
              <a:grpSpLocks/>
            </p:cNvGrpSpPr>
            <p:nvPr/>
          </p:nvGrpSpPr>
          <p:grpSpPr bwMode="auto">
            <a:xfrm>
              <a:off x="15434" y="4480"/>
              <a:ext cx="21" cy="26"/>
              <a:chOff x="10467" y="4480"/>
              <a:chExt cx="14" cy="26"/>
            </a:xfrm>
          </p:grpSpPr>
          <p:sp>
            <p:nvSpPr>
              <p:cNvPr id="1569" name="Freeform 1568"/>
              <p:cNvSpPr>
                <a:spLocks/>
              </p:cNvSpPr>
              <p:nvPr/>
            </p:nvSpPr>
            <p:spPr bwMode="auto">
              <a:xfrm>
                <a:off x="10467" y="4480"/>
                <a:ext cx="14" cy="26"/>
              </a:xfrm>
              <a:custGeom>
                <a:avLst/>
                <a:gdLst>
                  <a:gd name="T0" fmla="+- 0 10473 10467"/>
                  <a:gd name="T1" fmla="*/ T0 w 14"/>
                  <a:gd name="T2" fmla="+- 0 4480 4480"/>
                  <a:gd name="T3" fmla="*/ 4480 h 26"/>
                  <a:gd name="T4" fmla="+- 0 10467 10467"/>
                  <a:gd name="T5" fmla="*/ T4 w 14"/>
                  <a:gd name="T6" fmla="+- 0 4481 4480"/>
                  <a:gd name="T7" fmla="*/ 4481 h 26"/>
                  <a:gd name="T8" fmla="+- 0 10472 10467"/>
                  <a:gd name="T9" fmla="*/ T8 w 14"/>
                  <a:gd name="T10" fmla="+- 0 4493 4480"/>
                  <a:gd name="T11" fmla="*/ 4493 h 26"/>
                  <a:gd name="T12" fmla="+- 0 10475 10467"/>
                  <a:gd name="T13" fmla="*/ T12 w 14"/>
                  <a:gd name="T14" fmla="+- 0 4506 4480"/>
                  <a:gd name="T15" fmla="*/ 4506 h 26"/>
                  <a:gd name="T16" fmla="+- 0 10481 10467"/>
                  <a:gd name="T17" fmla="*/ T16 w 14"/>
                  <a:gd name="T18" fmla="+- 0 4506 4480"/>
                  <a:gd name="T19" fmla="*/ 4506 h 26"/>
                  <a:gd name="T20" fmla="+- 0 10478 10467"/>
                  <a:gd name="T21" fmla="*/ T20 w 14"/>
                  <a:gd name="T22" fmla="+- 0 4488 4480"/>
                  <a:gd name="T23" fmla="*/ 4488 h 26"/>
                  <a:gd name="T24" fmla="+- 0 10473 10467"/>
                  <a:gd name="T25" fmla="*/ T24 w 14"/>
                  <a:gd name="T26" fmla="+- 0 4480 4480"/>
                  <a:gd name="T27" fmla="*/ 4480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1"/>
                    </a:lnTo>
                    <a:lnTo>
                      <a:pt x="5" y="13"/>
                    </a:lnTo>
                    <a:lnTo>
                      <a:pt x="8" y="26"/>
                    </a:lnTo>
                    <a:lnTo>
                      <a:pt x="14" y="26"/>
                    </a:lnTo>
                    <a:lnTo>
                      <a:pt x="11" y="8"/>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7" name="Group 1116"/>
            <p:cNvGrpSpPr>
              <a:grpSpLocks/>
            </p:cNvGrpSpPr>
            <p:nvPr/>
          </p:nvGrpSpPr>
          <p:grpSpPr bwMode="auto">
            <a:xfrm>
              <a:off x="15460" y="4479"/>
              <a:ext cx="21" cy="26"/>
              <a:chOff x="10485" y="4479"/>
              <a:chExt cx="14" cy="26"/>
            </a:xfrm>
          </p:grpSpPr>
          <p:sp>
            <p:nvSpPr>
              <p:cNvPr id="1568" name="Freeform 1567"/>
              <p:cNvSpPr>
                <a:spLocks/>
              </p:cNvSpPr>
              <p:nvPr/>
            </p:nvSpPr>
            <p:spPr bwMode="auto">
              <a:xfrm>
                <a:off x="10485" y="4479"/>
                <a:ext cx="14" cy="26"/>
              </a:xfrm>
              <a:custGeom>
                <a:avLst/>
                <a:gdLst>
                  <a:gd name="T0" fmla="+- 0 10491 10485"/>
                  <a:gd name="T1" fmla="*/ T0 w 14"/>
                  <a:gd name="T2" fmla="+- 0 4479 4479"/>
                  <a:gd name="T3" fmla="*/ 4479 h 26"/>
                  <a:gd name="T4" fmla="+- 0 10485 10485"/>
                  <a:gd name="T5" fmla="*/ T4 w 14"/>
                  <a:gd name="T6" fmla="+- 0 4479 4479"/>
                  <a:gd name="T7" fmla="*/ 4479 h 26"/>
                  <a:gd name="T8" fmla="+- 0 10490 10485"/>
                  <a:gd name="T9" fmla="*/ T8 w 14"/>
                  <a:gd name="T10" fmla="+- 0 4491 4479"/>
                  <a:gd name="T11" fmla="*/ 4491 h 26"/>
                  <a:gd name="T12" fmla="+- 0 10492 10485"/>
                  <a:gd name="T13" fmla="*/ T12 w 14"/>
                  <a:gd name="T14" fmla="+- 0 4504 4479"/>
                  <a:gd name="T15" fmla="*/ 4504 h 26"/>
                  <a:gd name="T16" fmla="+- 0 10498 10485"/>
                  <a:gd name="T17" fmla="*/ T16 w 14"/>
                  <a:gd name="T18" fmla="+- 0 4504 4479"/>
                  <a:gd name="T19" fmla="*/ 4504 h 26"/>
                  <a:gd name="T20" fmla="+- 0 10495 10485"/>
                  <a:gd name="T21" fmla="*/ T20 w 14"/>
                  <a:gd name="T22" fmla="+- 0 4486 4479"/>
                  <a:gd name="T23" fmla="*/ 4486 h 26"/>
                  <a:gd name="T24" fmla="+- 0 10491 10485"/>
                  <a:gd name="T25" fmla="*/ T24 w 14"/>
                  <a:gd name="T26" fmla="+- 0 4479 4479"/>
                  <a:gd name="T27" fmla="*/ 4479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0"/>
                    </a:lnTo>
                    <a:lnTo>
                      <a:pt x="5" y="12"/>
                    </a:lnTo>
                    <a:lnTo>
                      <a:pt x="7" y="25"/>
                    </a:lnTo>
                    <a:lnTo>
                      <a:pt x="13" y="25"/>
                    </a:lnTo>
                    <a:lnTo>
                      <a:pt x="10"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8" name="Group 1117"/>
            <p:cNvGrpSpPr>
              <a:grpSpLocks/>
            </p:cNvGrpSpPr>
            <p:nvPr/>
          </p:nvGrpSpPr>
          <p:grpSpPr bwMode="auto">
            <a:xfrm>
              <a:off x="15495" y="4477"/>
              <a:ext cx="1291" cy="1720"/>
              <a:chOff x="10500" y="4477"/>
              <a:chExt cx="860" cy="1720"/>
            </a:xfrm>
          </p:grpSpPr>
          <p:sp>
            <p:nvSpPr>
              <p:cNvPr id="1563" name="Freeform 1562"/>
              <p:cNvSpPr>
                <a:spLocks/>
              </p:cNvSpPr>
              <p:nvPr/>
            </p:nvSpPr>
            <p:spPr bwMode="auto">
              <a:xfrm>
                <a:off x="10500" y="4477"/>
                <a:ext cx="14" cy="26"/>
              </a:xfrm>
              <a:custGeom>
                <a:avLst/>
                <a:gdLst>
                  <a:gd name="T0" fmla="+- 0 10506 10500"/>
                  <a:gd name="T1" fmla="*/ T0 w 14"/>
                  <a:gd name="T2" fmla="+- 0 4477 4477"/>
                  <a:gd name="T3" fmla="*/ 4477 h 26"/>
                  <a:gd name="T4" fmla="+- 0 10500 10500"/>
                  <a:gd name="T5" fmla="*/ T4 w 14"/>
                  <a:gd name="T6" fmla="+- 0 4478 4477"/>
                  <a:gd name="T7" fmla="*/ 4478 h 26"/>
                  <a:gd name="T8" fmla="+- 0 10506 10500"/>
                  <a:gd name="T9" fmla="*/ T8 w 14"/>
                  <a:gd name="T10" fmla="+- 0 4489 4477"/>
                  <a:gd name="T11" fmla="*/ 4489 h 26"/>
                  <a:gd name="T12" fmla="+- 0 10508 10500"/>
                  <a:gd name="T13" fmla="*/ T12 w 14"/>
                  <a:gd name="T14" fmla="+- 0 4503 4477"/>
                  <a:gd name="T15" fmla="*/ 4503 h 26"/>
                  <a:gd name="T16" fmla="+- 0 10514 10500"/>
                  <a:gd name="T17" fmla="*/ T16 w 14"/>
                  <a:gd name="T18" fmla="+- 0 4502 4477"/>
                  <a:gd name="T19" fmla="*/ 4502 h 26"/>
                  <a:gd name="T20" fmla="+- 0 10511 10500"/>
                  <a:gd name="T21" fmla="*/ T20 w 14"/>
                  <a:gd name="T22" fmla="+- 0 4484 4477"/>
                  <a:gd name="T23" fmla="*/ 4484 h 26"/>
                  <a:gd name="T24" fmla="+- 0 10506 10500"/>
                  <a:gd name="T25" fmla="*/ T24 w 14"/>
                  <a:gd name="T26" fmla="+- 0 4477 4477"/>
                  <a:gd name="T27" fmla="*/ 4477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1"/>
                    </a:lnTo>
                    <a:lnTo>
                      <a:pt x="6" y="12"/>
                    </a:lnTo>
                    <a:lnTo>
                      <a:pt x="8" y="26"/>
                    </a:lnTo>
                    <a:lnTo>
                      <a:pt x="14" y="25"/>
                    </a:lnTo>
                    <a:lnTo>
                      <a:pt x="11"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64" name="Picture 1563"/>
              <p:cNvPicPr>
                <a:picLocks noChangeAspect="1" noChangeArrowheads="1"/>
              </p:cNvPicPr>
              <p:nvPr/>
            </p:nvPicPr>
            <p:blipFill>
              <a:blip r:embed="rId114" cstate="email">
                <a:extLst>
                  <a:ext uri="{28A0092B-C50C-407E-A947-70E740481C1C}">
                    <a14:useLocalDpi xmlns:a14="http://schemas.microsoft.com/office/drawing/2010/main" val="0"/>
                  </a:ext>
                </a:extLst>
              </a:blip>
              <a:srcRect/>
              <a:stretch>
                <a:fillRect/>
              </a:stretch>
            </p:blipFill>
            <p:spPr bwMode="auto">
              <a:xfrm>
                <a:off x="10822" y="6125"/>
                <a:ext cx="3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5" name="Picture 1564"/>
              <p:cNvPicPr>
                <a:picLocks noChangeAspect="1" noChangeArrowheads="1"/>
              </p:cNvPicPr>
              <p:nvPr/>
            </p:nvPicPr>
            <p:blipFill>
              <a:blip r:embed="rId115" cstate="email">
                <a:extLst>
                  <a:ext uri="{28A0092B-C50C-407E-A947-70E740481C1C}">
                    <a14:useLocalDpi xmlns:a14="http://schemas.microsoft.com/office/drawing/2010/main" val="0"/>
                  </a:ext>
                </a:extLst>
              </a:blip>
              <a:srcRect/>
              <a:stretch>
                <a:fillRect/>
              </a:stretch>
            </p:blipFill>
            <p:spPr bwMode="auto">
              <a:xfrm>
                <a:off x="10822" y="5968"/>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 name="Picture 1565"/>
              <p:cNvPicPr>
                <a:picLocks noChangeAspect="1" noChangeArrowheads="1"/>
              </p:cNvPicPr>
              <p:nvPr/>
            </p:nvPicPr>
            <p:blipFill>
              <a:blip r:embed="rId116" cstate="email">
                <a:extLst>
                  <a:ext uri="{28A0092B-C50C-407E-A947-70E740481C1C}">
                    <a14:useLocalDpi xmlns:a14="http://schemas.microsoft.com/office/drawing/2010/main" val="0"/>
                  </a:ext>
                </a:extLst>
              </a:blip>
              <a:srcRect/>
              <a:stretch>
                <a:fillRect/>
              </a:stretch>
            </p:blipFill>
            <p:spPr bwMode="auto">
              <a:xfrm>
                <a:off x="10853" y="5837"/>
                <a:ext cx="47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7" name="Picture 1566"/>
              <p:cNvPicPr>
                <a:picLocks noChangeAspect="1" noChangeArrowheads="1"/>
              </p:cNvPicPr>
              <p:nvPr/>
            </p:nvPicPr>
            <p:blipFill>
              <a:blip r:embed="rId117" cstate="email">
                <a:extLst>
                  <a:ext uri="{28A0092B-C50C-407E-A947-70E740481C1C}">
                    <a14:useLocalDpi xmlns:a14="http://schemas.microsoft.com/office/drawing/2010/main" val="0"/>
                  </a:ext>
                </a:extLst>
              </a:blip>
              <a:srcRect/>
              <a:stretch>
                <a:fillRect/>
              </a:stretch>
            </p:blipFill>
            <p:spPr bwMode="auto">
              <a:xfrm>
                <a:off x="10869" y="5847"/>
                <a:ext cx="33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9" name="Group 1118"/>
            <p:cNvGrpSpPr>
              <a:grpSpLocks/>
            </p:cNvGrpSpPr>
            <p:nvPr/>
          </p:nvGrpSpPr>
          <p:grpSpPr bwMode="auto">
            <a:xfrm>
              <a:off x="16064" y="5854"/>
              <a:ext cx="22" cy="2"/>
              <a:chOff x="10894" y="5854"/>
              <a:chExt cx="15" cy="2"/>
            </a:xfrm>
          </p:grpSpPr>
          <p:sp>
            <p:nvSpPr>
              <p:cNvPr id="1562" name="Freeform 1561"/>
              <p:cNvSpPr>
                <a:spLocks/>
              </p:cNvSpPr>
              <p:nvPr/>
            </p:nvSpPr>
            <p:spPr bwMode="auto">
              <a:xfrm>
                <a:off x="10894" y="5854"/>
                <a:ext cx="15" cy="2"/>
              </a:xfrm>
              <a:custGeom>
                <a:avLst/>
                <a:gdLst>
                  <a:gd name="T0" fmla="+- 0 10909 10894"/>
                  <a:gd name="T1" fmla="*/ T0 w 15"/>
                  <a:gd name="T2" fmla="+- 0 5854 5854"/>
                  <a:gd name="T3" fmla="*/ 5854 h 2"/>
                  <a:gd name="T4" fmla="+- 0 10899 10894"/>
                  <a:gd name="T5" fmla="*/ T4 w 15"/>
                  <a:gd name="T6" fmla="+- 0 5855 5854"/>
                  <a:gd name="T7" fmla="*/ 5855 h 2"/>
                  <a:gd name="T8" fmla="+- 0 10894 10894"/>
                  <a:gd name="T9" fmla="*/ T8 w 15"/>
                  <a:gd name="T10" fmla="+- 0 5856 5854"/>
                  <a:gd name="T11" fmla="*/ 5856 h 2"/>
                  <a:gd name="T12" fmla="+- 0 10899 10894"/>
                  <a:gd name="T13" fmla="*/ T12 w 15"/>
                  <a:gd name="T14" fmla="+- 0 5855 5854"/>
                  <a:gd name="T15" fmla="*/ 5855 h 2"/>
                  <a:gd name="T16" fmla="+- 0 10909 10894"/>
                  <a:gd name="T17" fmla="*/ T16 w 15"/>
                  <a:gd name="T18" fmla="+- 0 5854 5854"/>
                  <a:gd name="T19" fmla="*/ 5854 h 2"/>
                </a:gdLst>
                <a:ahLst/>
                <a:cxnLst>
                  <a:cxn ang="0">
                    <a:pos x="T1" y="T3"/>
                  </a:cxn>
                  <a:cxn ang="0">
                    <a:pos x="T5" y="T7"/>
                  </a:cxn>
                  <a:cxn ang="0">
                    <a:pos x="T9" y="T11"/>
                  </a:cxn>
                  <a:cxn ang="0">
                    <a:pos x="T13" y="T15"/>
                  </a:cxn>
                  <a:cxn ang="0">
                    <a:pos x="T17" y="T19"/>
                  </a:cxn>
                </a:cxnLst>
                <a:rect l="0" t="0" r="r" b="b"/>
                <a:pathLst>
                  <a:path w="15" h="2">
                    <a:moveTo>
                      <a:pt x="15" y="0"/>
                    </a:moveTo>
                    <a:lnTo>
                      <a:pt x="5" y="1"/>
                    </a:lnTo>
                    <a:lnTo>
                      <a:pt x="0" y="2"/>
                    </a:lnTo>
                    <a:lnTo>
                      <a:pt x="5" y="1"/>
                    </a:lnTo>
                    <a:lnTo>
                      <a:pt x="15" y="0"/>
                    </a:lnTo>
                    <a:close/>
                  </a:path>
                </a:pathLst>
              </a:custGeom>
              <a:solidFill>
                <a:srgbClr val="B8BA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0" name="Group 1119"/>
            <p:cNvGrpSpPr>
              <a:grpSpLocks/>
            </p:cNvGrpSpPr>
            <p:nvPr/>
          </p:nvGrpSpPr>
          <p:grpSpPr bwMode="auto">
            <a:xfrm>
              <a:off x="16082" y="5854"/>
              <a:ext cx="273" cy="73"/>
              <a:chOff x="10891" y="5854"/>
              <a:chExt cx="188" cy="73"/>
            </a:xfrm>
          </p:grpSpPr>
          <p:sp>
            <p:nvSpPr>
              <p:cNvPr id="1559" name="Freeform 1558"/>
              <p:cNvSpPr>
                <a:spLocks/>
              </p:cNvSpPr>
              <p:nvPr/>
            </p:nvSpPr>
            <p:spPr bwMode="auto">
              <a:xfrm>
                <a:off x="10891" y="5854"/>
                <a:ext cx="20" cy="3"/>
              </a:xfrm>
              <a:custGeom>
                <a:avLst/>
                <a:gdLst>
                  <a:gd name="T0" fmla="+- 0 10900 10891"/>
                  <a:gd name="T1" fmla="*/ T0 w 20"/>
                  <a:gd name="T2" fmla="+- 0 5855 5854"/>
                  <a:gd name="T3" fmla="*/ 5855 h 3"/>
                  <a:gd name="T4" fmla="+- 0 10896 10891"/>
                  <a:gd name="T5" fmla="*/ T4 w 20"/>
                  <a:gd name="T6" fmla="+- 0 5856 5854"/>
                  <a:gd name="T7" fmla="*/ 5856 h 3"/>
                  <a:gd name="T8" fmla="+- 0 10891 10891"/>
                  <a:gd name="T9" fmla="*/ T8 w 20"/>
                  <a:gd name="T10" fmla="+- 0 5856 5854"/>
                  <a:gd name="T11" fmla="*/ 5856 h 3"/>
                  <a:gd name="T12" fmla="+- 0 10900 10891"/>
                  <a:gd name="T13" fmla="*/ T12 w 20"/>
                  <a:gd name="T14" fmla="+- 0 5855 5854"/>
                  <a:gd name="T15" fmla="*/ 5855 h 3"/>
                </a:gdLst>
                <a:ahLst/>
                <a:cxnLst>
                  <a:cxn ang="0">
                    <a:pos x="T1" y="T3"/>
                  </a:cxn>
                  <a:cxn ang="0">
                    <a:pos x="T5" y="T7"/>
                  </a:cxn>
                  <a:cxn ang="0">
                    <a:pos x="T9" y="T11"/>
                  </a:cxn>
                  <a:cxn ang="0">
                    <a:pos x="T13" y="T15"/>
                  </a:cxn>
                </a:cxnLst>
                <a:rect l="0" t="0" r="r" b="b"/>
                <a:pathLst>
                  <a:path w="20" h="3">
                    <a:moveTo>
                      <a:pt x="9" y="1"/>
                    </a:moveTo>
                    <a:lnTo>
                      <a:pt x="5" y="2"/>
                    </a:lnTo>
                    <a:lnTo>
                      <a:pt x="0" y="2"/>
                    </a:lnTo>
                    <a:lnTo>
                      <a:pt x="9" y="1"/>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0" name="Freeform 1559"/>
              <p:cNvSpPr>
                <a:spLocks/>
              </p:cNvSpPr>
              <p:nvPr/>
            </p:nvSpPr>
            <p:spPr bwMode="auto">
              <a:xfrm>
                <a:off x="10891" y="5854"/>
                <a:ext cx="20" cy="3"/>
              </a:xfrm>
              <a:custGeom>
                <a:avLst/>
                <a:gdLst>
                  <a:gd name="T0" fmla="+- 0 10910 10891"/>
                  <a:gd name="T1" fmla="*/ T0 w 20"/>
                  <a:gd name="T2" fmla="+- 0 5854 5854"/>
                  <a:gd name="T3" fmla="*/ 5854 h 3"/>
                  <a:gd name="T4" fmla="+- 0 10904 10891"/>
                  <a:gd name="T5" fmla="*/ T4 w 20"/>
                  <a:gd name="T6" fmla="+- 0 5855 5854"/>
                  <a:gd name="T7" fmla="*/ 5855 h 3"/>
                  <a:gd name="T8" fmla="+- 0 10900 10891"/>
                  <a:gd name="T9" fmla="*/ T8 w 20"/>
                  <a:gd name="T10" fmla="+- 0 5855 5854"/>
                  <a:gd name="T11" fmla="*/ 5855 h 3"/>
                  <a:gd name="T12" fmla="+- 0 10903 10891"/>
                  <a:gd name="T13" fmla="*/ T12 w 20"/>
                  <a:gd name="T14" fmla="+- 0 5855 5854"/>
                  <a:gd name="T15" fmla="*/ 5855 h 3"/>
                  <a:gd name="T16" fmla="+- 0 10910 10891"/>
                  <a:gd name="T17" fmla="*/ T16 w 20"/>
                  <a:gd name="T18" fmla="+- 0 5854 5854"/>
                  <a:gd name="T19" fmla="*/ 5854 h 3"/>
                </a:gdLst>
                <a:ahLst/>
                <a:cxnLst>
                  <a:cxn ang="0">
                    <a:pos x="T1" y="T3"/>
                  </a:cxn>
                  <a:cxn ang="0">
                    <a:pos x="T5" y="T7"/>
                  </a:cxn>
                  <a:cxn ang="0">
                    <a:pos x="T9" y="T11"/>
                  </a:cxn>
                  <a:cxn ang="0">
                    <a:pos x="T13" y="T15"/>
                  </a:cxn>
                  <a:cxn ang="0">
                    <a:pos x="T17" y="T19"/>
                  </a:cxn>
                </a:cxnLst>
                <a:rect l="0" t="0" r="r" b="b"/>
                <a:pathLst>
                  <a:path w="20" h="3">
                    <a:moveTo>
                      <a:pt x="19" y="0"/>
                    </a:moveTo>
                    <a:lnTo>
                      <a:pt x="13" y="1"/>
                    </a:lnTo>
                    <a:lnTo>
                      <a:pt x="9" y="1"/>
                    </a:lnTo>
                    <a:lnTo>
                      <a:pt x="12" y="1"/>
                    </a:lnTo>
                    <a:lnTo>
                      <a:pt x="19" y="0"/>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61" name="Picture 1560"/>
              <p:cNvPicPr>
                <a:picLocks noChangeAspect="1" noChangeArrowheads="1"/>
              </p:cNvPicPr>
              <p:nvPr/>
            </p:nvPicPr>
            <p:blipFill>
              <a:blip r:embed="rId118" cstate="email">
                <a:extLst>
                  <a:ext uri="{28A0092B-C50C-407E-A947-70E740481C1C}">
                    <a14:useLocalDpi xmlns:a14="http://schemas.microsoft.com/office/drawing/2010/main" val="0"/>
                  </a:ext>
                </a:extLst>
              </a:blip>
              <a:srcRect/>
              <a:stretch>
                <a:fillRect/>
              </a:stretch>
            </p:blipFill>
            <p:spPr bwMode="auto">
              <a:xfrm>
                <a:off x="10891" y="5854"/>
                <a:ext cx="18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1" name="Group 1120"/>
            <p:cNvGrpSpPr>
              <a:grpSpLocks/>
            </p:cNvGrpSpPr>
            <p:nvPr/>
          </p:nvGrpSpPr>
          <p:grpSpPr bwMode="auto">
            <a:xfrm>
              <a:off x="16023" y="5860"/>
              <a:ext cx="670" cy="265"/>
              <a:chOff x="10863" y="5860"/>
              <a:chExt cx="454" cy="265"/>
            </a:xfrm>
          </p:grpSpPr>
          <p:sp>
            <p:nvSpPr>
              <p:cNvPr id="1557" name="Freeform 1556"/>
              <p:cNvSpPr>
                <a:spLocks/>
              </p:cNvSpPr>
              <p:nvPr/>
            </p:nvSpPr>
            <p:spPr bwMode="auto">
              <a:xfrm>
                <a:off x="11075" y="5913"/>
                <a:ext cx="242" cy="70"/>
              </a:xfrm>
              <a:custGeom>
                <a:avLst/>
                <a:gdLst>
                  <a:gd name="T0" fmla="+- 0 11299 11075"/>
                  <a:gd name="T1" fmla="*/ T0 w 242"/>
                  <a:gd name="T2" fmla="+- 0 5913 5913"/>
                  <a:gd name="T3" fmla="*/ 5913 h 70"/>
                  <a:gd name="T4" fmla="+- 0 11075 11075"/>
                  <a:gd name="T5" fmla="*/ T4 w 242"/>
                  <a:gd name="T6" fmla="+- 0 5927 5913"/>
                  <a:gd name="T7" fmla="*/ 5927 h 70"/>
                  <a:gd name="T8" fmla="+- 0 11078 11075"/>
                  <a:gd name="T9" fmla="*/ T8 w 242"/>
                  <a:gd name="T10" fmla="+- 0 5931 5913"/>
                  <a:gd name="T11" fmla="*/ 5931 h 70"/>
                  <a:gd name="T12" fmla="+- 0 11089 11075"/>
                  <a:gd name="T13" fmla="*/ T12 w 242"/>
                  <a:gd name="T14" fmla="+- 0 5942 5913"/>
                  <a:gd name="T15" fmla="*/ 5942 h 70"/>
                  <a:gd name="T16" fmla="+- 0 11106 11075"/>
                  <a:gd name="T17" fmla="*/ T16 w 242"/>
                  <a:gd name="T18" fmla="+- 0 5957 5913"/>
                  <a:gd name="T19" fmla="*/ 5957 h 70"/>
                  <a:gd name="T20" fmla="+- 0 11129 11075"/>
                  <a:gd name="T21" fmla="*/ T20 w 242"/>
                  <a:gd name="T22" fmla="+- 0 5971 5913"/>
                  <a:gd name="T23" fmla="*/ 5971 h 70"/>
                  <a:gd name="T24" fmla="+- 0 11155 11075"/>
                  <a:gd name="T25" fmla="*/ T24 w 242"/>
                  <a:gd name="T26" fmla="+- 0 5981 5913"/>
                  <a:gd name="T27" fmla="*/ 5981 h 70"/>
                  <a:gd name="T28" fmla="+- 0 11170 11075"/>
                  <a:gd name="T29" fmla="*/ T28 w 242"/>
                  <a:gd name="T30" fmla="+- 0 5983 5913"/>
                  <a:gd name="T31" fmla="*/ 5983 h 70"/>
                  <a:gd name="T32" fmla="+- 0 11191 11075"/>
                  <a:gd name="T33" fmla="*/ T32 w 242"/>
                  <a:gd name="T34" fmla="+- 0 5983 5913"/>
                  <a:gd name="T35" fmla="*/ 5983 h 70"/>
                  <a:gd name="T36" fmla="+- 0 11270 11075"/>
                  <a:gd name="T37" fmla="*/ T36 w 242"/>
                  <a:gd name="T38" fmla="+- 0 5976 5913"/>
                  <a:gd name="T39" fmla="*/ 5976 h 70"/>
                  <a:gd name="T40" fmla="+- 0 11316 11075"/>
                  <a:gd name="T41" fmla="*/ T40 w 242"/>
                  <a:gd name="T42" fmla="+- 0 5971 5913"/>
                  <a:gd name="T43" fmla="*/ 5971 h 70"/>
                  <a:gd name="T44" fmla="+- 0 11315 11075"/>
                  <a:gd name="T45" fmla="*/ T44 w 242"/>
                  <a:gd name="T46" fmla="+- 0 5941 5913"/>
                  <a:gd name="T47" fmla="*/ 5941 h 70"/>
                  <a:gd name="T48" fmla="+- 0 11310 11075"/>
                  <a:gd name="T49" fmla="*/ T48 w 242"/>
                  <a:gd name="T50" fmla="+- 0 5926 5913"/>
                  <a:gd name="T51" fmla="*/ 5926 h 70"/>
                  <a:gd name="T52" fmla="+- 0 11299 11075"/>
                  <a:gd name="T53" fmla="*/ T52 w 242"/>
                  <a:gd name="T54" fmla="+- 0 5913 5913"/>
                  <a:gd name="T55" fmla="*/ 5913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2" h="70">
                    <a:moveTo>
                      <a:pt x="224" y="0"/>
                    </a:moveTo>
                    <a:lnTo>
                      <a:pt x="0" y="14"/>
                    </a:lnTo>
                    <a:lnTo>
                      <a:pt x="3" y="18"/>
                    </a:lnTo>
                    <a:lnTo>
                      <a:pt x="14" y="29"/>
                    </a:lnTo>
                    <a:lnTo>
                      <a:pt x="31" y="44"/>
                    </a:lnTo>
                    <a:lnTo>
                      <a:pt x="54" y="58"/>
                    </a:lnTo>
                    <a:lnTo>
                      <a:pt x="80" y="68"/>
                    </a:lnTo>
                    <a:lnTo>
                      <a:pt x="95" y="70"/>
                    </a:lnTo>
                    <a:lnTo>
                      <a:pt x="116" y="70"/>
                    </a:lnTo>
                    <a:lnTo>
                      <a:pt x="195" y="63"/>
                    </a:lnTo>
                    <a:lnTo>
                      <a:pt x="241" y="58"/>
                    </a:lnTo>
                    <a:lnTo>
                      <a:pt x="240" y="28"/>
                    </a:lnTo>
                    <a:lnTo>
                      <a:pt x="235" y="13"/>
                    </a:lnTo>
                    <a:lnTo>
                      <a:pt x="224" y="0"/>
                    </a:lnTo>
                    <a:close/>
                  </a:path>
                </a:pathLst>
              </a:custGeom>
              <a:solidFill>
                <a:srgbClr val="3533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58" name="Picture 1557"/>
              <p:cNvPicPr>
                <a:picLocks noChangeAspect="1" noChangeArrowheads="1"/>
              </p:cNvPicPr>
              <p:nvPr/>
            </p:nvPicPr>
            <p:blipFill>
              <a:blip r:embed="rId119" cstate="email">
                <a:extLst>
                  <a:ext uri="{28A0092B-C50C-407E-A947-70E740481C1C}">
                    <a14:useLocalDpi xmlns:a14="http://schemas.microsoft.com/office/drawing/2010/main" val="0"/>
                  </a:ext>
                </a:extLst>
              </a:blip>
              <a:srcRect/>
              <a:stretch>
                <a:fillRect/>
              </a:stretch>
            </p:blipFill>
            <p:spPr bwMode="auto">
              <a:xfrm>
                <a:off x="10863" y="5860"/>
                <a:ext cx="1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2" name="Group 1121"/>
            <p:cNvGrpSpPr>
              <a:grpSpLocks/>
            </p:cNvGrpSpPr>
            <p:nvPr/>
          </p:nvGrpSpPr>
          <p:grpSpPr bwMode="auto">
            <a:xfrm>
              <a:off x="16039" y="5922"/>
              <a:ext cx="663" cy="199"/>
              <a:chOff x="10858" y="5922"/>
              <a:chExt cx="449" cy="199"/>
            </a:xfrm>
          </p:grpSpPr>
          <p:sp>
            <p:nvSpPr>
              <p:cNvPr id="1553" name="Freeform 1552"/>
              <p:cNvSpPr>
                <a:spLocks/>
              </p:cNvSpPr>
              <p:nvPr/>
            </p:nvSpPr>
            <p:spPr bwMode="auto">
              <a:xfrm>
                <a:off x="10858" y="5922"/>
                <a:ext cx="154" cy="70"/>
              </a:xfrm>
              <a:custGeom>
                <a:avLst/>
                <a:gdLst>
                  <a:gd name="T0" fmla="+- 0 10864 10858"/>
                  <a:gd name="T1" fmla="*/ T0 w 154"/>
                  <a:gd name="T2" fmla="+- 0 5922 5922"/>
                  <a:gd name="T3" fmla="*/ 5922 h 70"/>
                  <a:gd name="T4" fmla="+- 0 10929 10858"/>
                  <a:gd name="T5" fmla="*/ T4 w 154"/>
                  <a:gd name="T6" fmla="+- 0 5957 5922"/>
                  <a:gd name="T7" fmla="*/ 5957 h 70"/>
                  <a:gd name="T8" fmla="+- 0 11011 10858"/>
                  <a:gd name="T9" fmla="*/ T8 w 154"/>
                  <a:gd name="T10" fmla="+- 0 5991 5922"/>
                  <a:gd name="T11" fmla="*/ 5991 h 70"/>
                  <a:gd name="T12" fmla="+- 0 10864 10858"/>
                  <a:gd name="T13" fmla="*/ T12 w 154"/>
                  <a:gd name="T14" fmla="+- 0 5922 5922"/>
                  <a:gd name="T15" fmla="*/ 5922 h 70"/>
                </a:gdLst>
                <a:ahLst/>
                <a:cxnLst>
                  <a:cxn ang="0">
                    <a:pos x="T1" y="T3"/>
                  </a:cxn>
                  <a:cxn ang="0">
                    <a:pos x="T5" y="T7"/>
                  </a:cxn>
                  <a:cxn ang="0">
                    <a:pos x="T9" y="T11"/>
                  </a:cxn>
                  <a:cxn ang="0">
                    <a:pos x="T13" y="T15"/>
                  </a:cxn>
                </a:cxnLst>
                <a:rect l="0" t="0" r="r" b="b"/>
                <a:pathLst>
                  <a:path w="154" h="70">
                    <a:moveTo>
                      <a:pt x="6" y="0"/>
                    </a:moveTo>
                    <a:lnTo>
                      <a:pt x="71" y="35"/>
                    </a:lnTo>
                    <a:lnTo>
                      <a:pt x="153" y="69"/>
                    </a:lnTo>
                    <a:lnTo>
                      <a:pt x="6" y="0"/>
                    </a:lnTo>
                    <a:close/>
                  </a:path>
                </a:pathLst>
              </a:custGeom>
              <a:solidFill>
                <a:srgbClr val="4848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54" name="Picture 1553"/>
              <p:cNvPicPr>
                <a:picLocks noChangeAspect="1" noChangeArrowheads="1"/>
              </p:cNvPicPr>
              <p:nvPr/>
            </p:nvPicPr>
            <p:blipFill>
              <a:blip r:embed="rId120" cstate="email">
                <a:extLst>
                  <a:ext uri="{28A0092B-C50C-407E-A947-70E740481C1C}">
                    <a14:useLocalDpi xmlns:a14="http://schemas.microsoft.com/office/drawing/2010/main" val="0"/>
                  </a:ext>
                </a:extLst>
              </a:blip>
              <a:srcRect/>
              <a:stretch>
                <a:fillRect/>
              </a:stretch>
            </p:blipFill>
            <p:spPr bwMode="auto">
              <a:xfrm>
                <a:off x="10858" y="5924"/>
                <a:ext cx="1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5" name="Picture 1554"/>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11010" y="5936"/>
                <a:ext cx="1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 name="Picture 1555"/>
              <p:cNvPicPr>
                <a:picLocks noChangeAspect="1" noChangeArrowheads="1"/>
              </p:cNvPicPr>
              <p:nvPr/>
            </p:nvPicPr>
            <p:blipFill>
              <a:blip r:embed="rId122" cstate="email">
                <a:extLst>
                  <a:ext uri="{28A0092B-C50C-407E-A947-70E740481C1C}">
                    <a14:useLocalDpi xmlns:a14="http://schemas.microsoft.com/office/drawing/2010/main" val="0"/>
                  </a:ext>
                </a:extLst>
              </a:blip>
              <a:srcRect/>
              <a:stretch>
                <a:fillRect/>
              </a:stretch>
            </p:blipFill>
            <p:spPr bwMode="auto">
              <a:xfrm>
                <a:off x="11041" y="5932"/>
                <a:ext cx="26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3" name="Group 1122"/>
            <p:cNvGrpSpPr>
              <a:grpSpLocks/>
            </p:cNvGrpSpPr>
            <p:nvPr/>
          </p:nvGrpSpPr>
          <p:grpSpPr bwMode="auto">
            <a:xfrm>
              <a:off x="16196" y="5842"/>
              <a:ext cx="490" cy="139"/>
              <a:chOff x="10986" y="5842"/>
              <a:chExt cx="333" cy="139"/>
            </a:xfrm>
          </p:grpSpPr>
          <p:sp>
            <p:nvSpPr>
              <p:cNvPr id="1550" name="Freeform 1549"/>
              <p:cNvSpPr>
                <a:spLocks/>
              </p:cNvSpPr>
              <p:nvPr/>
            </p:nvSpPr>
            <p:spPr bwMode="auto">
              <a:xfrm>
                <a:off x="10997" y="5844"/>
                <a:ext cx="106" cy="2"/>
              </a:xfrm>
              <a:custGeom>
                <a:avLst/>
                <a:gdLst>
                  <a:gd name="T0" fmla="+- 0 10997 10997"/>
                  <a:gd name="T1" fmla="*/ T0 w 106"/>
                  <a:gd name="T2" fmla="+- 0 11103 10997"/>
                  <a:gd name="T3" fmla="*/ T2 w 106"/>
                </a:gdLst>
                <a:ahLst/>
                <a:cxnLst>
                  <a:cxn ang="0">
                    <a:pos x="T1" y="0"/>
                  </a:cxn>
                  <a:cxn ang="0">
                    <a:pos x="T3" y="0"/>
                  </a:cxn>
                </a:cxnLst>
                <a:rect l="0" t="0" r="r" b="b"/>
                <a:pathLst>
                  <a:path w="106">
                    <a:moveTo>
                      <a:pt x="0" y="0"/>
                    </a:moveTo>
                    <a:lnTo>
                      <a:pt x="106" y="0"/>
                    </a:lnTo>
                  </a:path>
                </a:pathLst>
              </a:custGeom>
              <a:noFill/>
              <a:ln w="3683">
                <a:solidFill>
                  <a:srgbClr val="949698"/>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551" name="Picture 1550"/>
              <p:cNvPicPr>
                <a:picLocks noChangeAspect="1" noChangeArrowheads="1"/>
              </p:cNvPicPr>
              <p:nvPr/>
            </p:nvPicPr>
            <p:blipFill>
              <a:blip r:embed="rId123" cstate="email">
                <a:extLst>
                  <a:ext uri="{28A0092B-C50C-407E-A947-70E740481C1C}">
                    <a14:useLocalDpi xmlns:a14="http://schemas.microsoft.com/office/drawing/2010/main" val="0"/>
                  </a:ext>
                </a:extLst>
              </a:blip>
              <a:srcRect/>
              <a:stretch>
                <a:fillRect/>
              </a:stretch>
            </p:blipFill>
            <p:spPr bwMode="auto">
              <a:xfrm>
                <a:off x="10986" y="5842"/>
                <a:ext cx="3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2" name="Picture 1551"/>
              <p:cNvPicPr>
                <a:picLocks noChangeAspect="1" noChangeArrowheads="1"/>
              </p:cNvPicPr>
              <p:nvPr/>
            </p:nvPicPr>
            <p:blipFill>
              <a:blip r:embed="rId124" cstate="email">
                <a:extLst>
                  <a:ext uri="{28A0092B-C50C-407E-A947-70E740481C1C}">
                    <a14:useLocalDpi xmlns:a14="http://schemas.microsoft.com/office/drawing/2010/main" val="0"/>
                  </a:ext>
                </a:extLst>
              </a:blip>
              <a:srcRect/>
              <a:stretch>
                <a:fillRect/>
              </a:stretch>
            </p:blipFill>
            <p:spPr bwMode="auto">
              <a:xfrm>
                <a:off x="11077" y="5909"/>
                <a:ext cx="24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4" name="Group 1123"/>
            <p:cNvGrpSpPr>
              <a:grpSpLocks/>
            </p:cNvGrpSpPr>
            <p:nvPr/>
          </p:nvGrpSpPr>
          <p:grpSpPr bwMode="auto">
            <a:xfrm>
              <a:off x="16403" y="5940"/>
              <a:ext cx="29" cy="9"/>
              <a:chOff x="11124" y="5940"/>
              <a:chExt cx="20" cy="9"/>
            </a:xfrm>
          </p:grpSpPr>
          <p:sp>
            <p:nvSpPr>
              <p:cNvPr id="1549" name="Freeform 1548"/>
              <p:cNvSpPr>
                <a:spLocks/>
              </p:cNvSpPr>
              <p:nvPr/>
            </p:nvSpPr>
            <p:spPr bwMode="auto">
              <a:xfrm>
                <a:off x="11124" y="5940"/>
                <a:ext cx="20" cy="9"/>
              </a:xfrm>
              <a:custGeom>
                <a:avLst/>
                <a:gdLst>
                  <a:gd name="T0" fmla="+- 0 11124 11124"/>
                  <a:gd name="T1" fmla="*/ T0 w 20"/>
                  <a:gd name="T2" fmla="+- 0 5944 5940"/>
                  <a:gd name="T3" fmla="*/ 5944 h 9"/>
                  <a:gd name="T4" fmla="+- 0 11144 11124"/>
                  <a:gd name="T5" fmla="*/ T4 w 20"/>
                  <a:gd name="T6" fmla="+- 0 5944 5940"/>
                  <a:gd name="T7" fmla="*/ 5944 h 9"/>
                </a:gdLst>
                <a:ahLst/>
                <a:cxnLst>
                  <a:cxn ang="0">
                    <a:pos x="T1" y="T3"/>
                  </a:cxn>
                  <a:cxn ang="0">
                    <a:pos x="T5" y="T7"/>
                  </a:cxn>
                </a:cxnLst>
                <a:rect l="0" t="0" r="r" b="b"/>
                <a:pathLst>
                  <a:path w="20" h="9">
                    <a:moveTo>
                      <a:pt x="0" y="4"/>
                    </a:moveTo>
                    <a:lnTo>
                      <a:pt x="20" y="4"/>
                    </a:lnTo>
                  </a:path>
                </a:pathLst>
              </a:custGeom>
              <a:noFill/>
              <a:ln w="6464">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25" name="Group 1124"/>
            <p:cNvGrpSpPr>
              <a:grpSpLocks/>
            </p:cNvGrpSpPr>
            <p:nvPr/>
          </p:nvGrpSpPr>
          <p:grpSpPr bwMode="auto">
            <a:xfrm>
              <a:off x="16482" y="5936"/>
              <a:ext cx="27" cy="8"/>
              <a:chOff x="11178" y="5936"/>
              <a:chExt cx="18" cy="8"/>
            </a:xfrm>
          </p:grpSpPr>
          <p:sp>
            <p:nvSpPr>
              <p:cNvPr id="1548" name="Freeform 1547"/>
              <p:cNvSpPr>
                <a:spLocks/>
              </p:cNvSpPr>
              <p:nvPr/>
            </p:nvSpPr>
            <p:spPr bwMode="auto">
              <a:xfrm>
                <a:off x="11178" y="5936"/>
                <a:ext cx="18" cy="8"/>
              </a:xfrm>
              <a:custGeom>
                <a:avLst/>
                <a:gdLst>
                  <a:gd name="T0" fmla="+- 0 11178 11178"/>
                  <a:gd name="T1" fmla="*/ T0 w 18"/>
                  <a:gd name="T2" fmla="+- 0 5940 5936"/>
                  <a:gd name="T3" fmla="*/ 5940 h 8"/>
                  <a:gd name="T4" fmla="+- 0 11195 11178"/>
                  <a:gd name="T5" fmla="*/ T4 w 18"/>
                  <a:gd name="T6" fmla="+- 0 5940 5936"/>
                  <a:gd name="T7" fmla="*/ 5940 h 8"/>
                </a:gdLst>
                <a:ahLst/>
                <a:cxnLst>
                  <a:cxn ang="0">
                    <a:pos x="T1" y="T3"/>
                  </a:cxn>
                  <a:cxn ang="0">
                    <a:pos x="T5" y="T7"/>
                  </a:cxn>
                </a:cxnLst>
                <a:rect l="0" t="0" r="r" b="b"/>
                <a:pathLst>
                  <a:path w="18" h="8">
                    <a:moveTo>
                      <a:pt x="0" y="4"/>
                    </a:moveTo>
                    <a:lnTo>
                      <a:pt x="17" y="4"/>
                    </a:lnTo>
                  </a:path>
                </a:pathLst>
              </a:custGeom>
              <a:noFill/>
              <a:ln w="6121">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26" name="Group 1125"/>
            <p:cNvGrpSpPr>
              <a:grpSpLocks/>
            </p:cNvGrpSpPr>
            <p:nvPr/>
          </p:nvGrpSpPr>
          <p:grpSpPr bwMode="auto">
            <a:xfrm>
              <a:off x="16438" y="5938"/>
              <a:ext cx="40" cy="9"/>
              <a:chOff x="11148" y="5938"/>
              <a:chExt cx="27" cy="9"/>
            </a:xfrm>
          </p:grpSpPr>
          <p:sp>
            <p:nvSpPr>
              <p:cNvPr id="1547" name="Freeform 1546"/>
              <p:cNvSpPr>
                <a:spLocks/>
              </p:cNvSpPr>
              <p:nvPr/>
            </p:nvSpPr>
            <p:spPr bwMode="auto">
              <a:xfrm>
                <a:off x="11148" y="5938"/>
                <a:ext cx="27" cy="9"/>
              </a:xfrm>
              <a:custGeom>
                <a:avLst/>
                <a:gdLst>
                  <a:gd name="T0" fmla="+- 0 11174 11148"/>
                  <a:gd name="T1" fmla="*/ T0 w 27"/>
                  <a:gd name="T2" fmla="+- 0 5938 5938"/>
                  <a:gd name="T3" fmla="*/ 5938 h 9"/>
                  <a:gd name="T4" fmla="+- 0 11148 11148"/>
                  <a:gd name="T5" fmla="*/ T4 w 27"/>
                  <a:gd name="T6" fmla="+- 0 5940 5938"/>
                  <a:gd name="T7" fmla="*/ 5940 h 9"/>
                  <a:gd name="T8" fmla="+- 0 11148 11148"/>
                  <a:gd name="T9" fmla="*/ T8 w 27"/>
                  <a:gd name="T10" fmla="+- 0 5946 5938"/>
                  <a:gd name="T11" fmla="*/ 5946 h 9"/>
                  <a:gd name="T12" fmla="+- 0 11175 11148"/>
                  <a:gd name="T13" fmla="*/ T12 w 27"/>
                  <a:gd name="T14" fmla="+- 0 5944 5938"/>
                  <a:gd name="T15" fmla="*/ 5944 h 9"/>
                  <a:gd name="T16" fmla="+- 0 11174 11148"/>
                  <a:gd name="T17" fmla="*/ T16 w 27"/>
                  <a:gd name="T18" fmla="+- 0 5938 5938"/>
                  <a:gd name="T19" fmla="*/ 5938 h 9"/>
                </a:gdLst>
                <a:ahLst/>
                <a:cxnLst>
                  <a:cxn ang="0">
                    <a:pos x="T1" y="T3"/>
                  </a:cxn>
                  <a:cxn ang="0">
                    <a:pos x="T5" y="T7"/>
                  </a:cxn>
                  <a:cxn ang="0">
                    <a:pos x="T9" y="T11"/>
                  </a:cxn>
                  <a:cxn ang="0">
                    <a:pos x="T13" y="T15"/>
                  </a:cxn>
                  <a:cxn ang="0">
                    <a:pos x="T17" y="T19"/>
                  </a:cxn>
                </a:cxnLst>
                <a:rect l="0" t="0" r="r" b="b"/>
                <a:pathLst>
                  <a:path w="27" h="9">
                    <a:moveTo>
                      <a:pt x="26" y="0"/>
                    </a:moveTo>
                    <a:lnTo>
                      <a:pt x="0" y="2"/>
                    </a:lnTo>
                    <a:lnTo>
                      <a:pt x="0" y="8"/>
                    </a:lnTo>
                    <a:lnTo>
                      <a:pt x="27" y="6"/>
                    </a:lnTo>
                    <a:lnTo>
                      <a:pt x="26"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7" name="Group 1126"/>
            <p:cNvGrpSpPr>
              <a:grpSpLocks/>
            </p:cNvGrpSpPr>
            <p:nvPr/>
          </p:nvGrpSpPr>
          <p:grpSpPr bwMode="auto">
            <a:xfrm>
              <a:off x="16584" y="5926"/>
              <a:ext cx="16" cy="20"/>
              <a:chOff x="11247" y="5926"/>
              <a:chExt cx="11" cy="20"/>
            </a:xfrm>
          </p:grpSpPr>
          <p:sp>
            <p:nvSpPr>
              <p:cNvPr id="1546" name="Freeform 1545"/>
              <p:cNvSpPr>
                <a:spLocks/>
              </p:cNvSpPr>
              <p:nvPr/>
            </p:nvSpPr>
            <p:spPr bwMode="auto">
              <a:xfrm>
                <a:off x="11247" y="5926"/>
                <a:ext cx="11" cy="20"/>
              </a:xfrm>
              <a:custGeom>
                <a:avLst/>
                <a:gdLst>
                  <a:gd name="T0" fmla="+- 0 11251 11247"/>
                  <a:gd name="T1" fmla="*/ T0 w 11"/>
                  <a:gd name="T2" fmla="+- 0 5926 5926"/>
                  <a:gd name="T3" fmla="*/ 5926 h 20"/>
                  <a:gd name="T4" fmla="+- 0 11247 11247"/>
                  <a:gd name="T5" fmla="*/ T4 w 11"/>
                  <a:gd name="T6" fmla="+- 0 5926 5926"/>
                  <a:gd name="T7" fmla="*/ 5926 h 20"/>
                  <a:gd name="T8" fmla="+- 0 11251 11247"/>
                  <a:gd name="T9" fmla="*/ T8 w 11"/>
                  <a:gd name="T10" fmla="+- 0 5935 5926"/>
                  <a:gd name="T11" fmla="*/ 5935 h 20"/>
                  <a:gd name="T12" fmla="+- 0 11253 11247"/>
                  <a:gd name="T13" fmla="*/ T12 w 11"/>
                  <a:gd name="T14" fmla="+- 0 5945 5926"/>
                  <a:gd name="T15" fmla="*/ 5945 h 20"/>
                  <a:gd name="T16" fmla="+- 0 11257 11247"/>
                  <a:gd name="T17" fmla="*/ T16 w 11"/>
                  <a:gd name="T18" fmla="+- 0 5945 5926"/>
                  <a:gd name="T19" fmla="*/ 5945 h 20"/>
                  <a:gd name="T20" fmla="+- 0 11255 11247"/>
                  <a:gd name="T21" fmla="*/ T20 w 11"/>
                  <a:gd name="T22" fmla="+- 0 5932 5926"/>
                  <a:gd name="T23" fmla="*/ 5932 h 20"/>
                  <a:gd name="T24" fmla="+- 0 11251 11247"/>
                  <a:gd name="T25" fmla="*/ T24 w 11"/>
                  <a:gd name="T26" fmla="+- 0 5926 5926"/>
                  <a:gd name="T27" fmla="*/ 5926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0"/>
                    </a:lnTo>
                    <a:lnTo>
                      <a:pt x="4" y="9"/>
                    </a:lnTo>
                    <a:lnTo>
                      <a:pt x="6" y="19"/>
                    </a:lnTo>
                    <a:lnTo>
                      <a:pt x="10" y="19"/>
                    </a:lnTo>
                    <a:lnTo>
                      <a:pt x="8" y="6"/>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8" name="Group 1127"/>
            <p:cNvGrpSpPr>
              <a:grpSpLocks/>
            </p:cNvGrpSpPr>
            <p:nvPr/>
          </p:nvGrpSpPr>
          <p:grpSpPr bwMode="auto">
            <a:xfrm>
              <a:off x="16603" y="5925"/>
              <a:ext cx="16" cy="20"/>
              <a:chOff x="11260" y="5925"/>
              <a:chExt cx="11" cy="20"/>
            </a:xfrm>
          </p:grpSpPr>
          <p:sp>
            <p:nvSpPr>
              <p:cNvPr id="1545" name="Freeform 1544"/>
              <p:cNvSpPr>
                <a:spLocks/>
              </p:cNvSpPr>
              <p:nvPr/>
            </p:nvSpPr>
            <p:spPr bwMode="auto">
              <a:xfrm>
                <a:off x="11260" y="5925"/>
                <a:ext cx="11" cy="20"/>
              </a:xfrm>
              <a:custGeom>
                <a:avLst/>
                <a:gdLst>
                  <a:gd name="T0" fmla="+- 0 11264 11260"/>
                  <a:gd name="T1" fmla="*/ T0 w 11"/>
                  <a:gd name="T2" fmla="+- 0 5925 5925"/>
                  <a:gd name="T3" fmla="*/ 5925 h 20"/>
                  <a:gd name="T4" fmla="+- 0 11260 11260"/>
                  <a:gd name="T5" fmla="*/ T4 w 11"/>
                  <a:gd name="T6" fmla="+- 0 5925 5925"/>
                  <a:gd name="T7" fmla="*/ 5925 h 20"/>
                  <a:gd name="T8" fmla="+- 0 11264 11260"/>
                  <a:gd name="T9" fmla="*/ T8 w 11"/>
                  <a:gd name="T10" fmla="+- 0 5934 5925"/>
                  <a:gd name="T11" fmla="*/ 5934 h 20"/>
                  <a:gd name="T12" fmla="+- 0 11265 11260"/>
                  <a:gd name="T13" fmla="*/ T12 w 11"/>
                  <a:gd name="T14" fmla="+- 0 5944 5925"/>
                  <a:gd name="T15" fmla="*/ 5944 h 20"/>
                  <a:gd name="T16" fmla="+- 0 11270 11260"/>
                  <a:gd name="T17" fmla="*/ T16 w 11"/>
                  <a:gd name="T18" fmla="+- 0 5944 5925"/>
                  <a:gd name="T19" fmla="*/ 5944 h 20"/>
                  <a:gd name="T20" fmla="+- 0 11268 11260"/>
                  <a:gd name="T21" fmla="*/ T20 w 11"/>
                  <a:gd name="T22" fmla="+- 0 5930 5925"/>
                  <a:gd name="T23" fmla="*/ 5930 h 20"/>
                  <a:gd name="T24" fmla="+- 0 11264 11260"/>
                  <a:gd name="T25" fmla="*/ T24 w 11"/>
                  <a:gd name="T26" fmla="+- 0 5925 5925"/>
                  <a:gd name="T27" fmla="*/ 5925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0"/>
                    </a:lnTo>
                    <a:lnTo>
                      <a:pt x="4" y="9"/>
                    </a:lnTo>
                    <a:lnTo>
                      <a:pt x="5" y="19"/>
                    </a:lnTo>
                    <a:lnTo>
                      <a:pt x="10" y="19"/>
                    </a:lnTo>
                    <a:lnTo>
                      <a:pt x="8" y="5"/>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9" name="Group 1128"/>
            <p:cNvGrpSpPr>
              <a:grpSpLocks/>
            </p:cNvGrpSpPr>
            <p:nvPr/>
          </p:nvGrpSpPr>
          <p:grpSpPr bwMode="auto">
            <a:xfrm>
              <a:off x="16622" y="5923"/>
              <a:ext cx="16" cy="20"/>
              <a:chOff x="11273" y="5923"/>
              <a:chExt cx="11" cy="20"/>
            </a:xfrm>
          </p:grpSpPr>
          <p:sp>
            <p:nvSpPr>
              <p:cNvPr id="1544" name="Freeform 1543"/>
              <p:cNvSpPr>
                <a:spLocks/>
              </p:cNvSpPr>
              <p:nvPr/>
            </p:nvSpPr>
            <p:spPr bwMode="auto">
              <a:xfrm>
                <a:off x="11273" y="5923"/>
                <a:ext cx="11" cy="20"/>
              </a:xfrm>
              <a:custGeom>
                <a:avLst/>
                <a:gdLst>
                  <a:gd name="T0" fmla="+- 0 11278 11273"/>
                  <a:gd name="T1" fmla="*/ T0 w 11"/>
                  <a:gd name="T2" fmla="+- 0 5923 5923"/>
                  <a:gd name="T3" fmla="*/ 5923 h 20"/>
                  <a:gd name="T4" fmla="+- 0 11273 11273"/>
                  <a:gd name="T5" fmla="*/ T4 w 11"/>
                  <a:gd name="T6" fmla="+- 0 5924 5923"/>
                  <a:gd name="T7" fmla="*/ 5924 h 20"/>
                  <a:gd name="T8" fmla="+- 0 11277 11273"/>
                  <a:gd name="T9" fmla="*/ T8 w 11"/>
                  <a:gd name="T10" fmla="+- 0 5933 5923"/>
                  <a:gd name="T11" fmla="*/ 5933 h 20"/>
                  <a:gd name="T12" fmla="+- 0 11279 11273"/>
                  <a:gd name="T13" fmla="*/ T12 w 11"/>
                  <a:gd name="T14" fmla="+- 0 5943 5923"/>
                  <a:gd name="T15" fmla="*/ 5943 h 20"/>
                  <a:gd name="T16" fmla="+- 0 11283 11273"/>
                  <a:gd name="T17" fmla="*/ T16 w 11"/>
                  <a:gd name="T18" fmla="+- 0 5942 5923"/>
                  <a:gd name="T19" fmla="*/ 5942 h 20"/>
                  <a:gd name="T20" fmla="+- 0 11281 11273"/>
                  <a:gd name="T21" fmla="*/ T20 w 11"/>
                  <a:gd name="T22" fmla="+- 0 5929 5923"/>
                  <a:gd name="T23" fmla="*/ 5929 h 20"/>
                  <a:gd name="T24" fmla="+- 0 11278 11273"/>
                  <a:gd name="T25" fmla="*/ T24 w 11"/>
                  <a:gd name="T26" fmla="+- 0 5923 5923"/>
                  <a:gd name="T27" fmla="*/ 5923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5" y="0"/>
                    </a:moveTo>
                    <a:lnTo>
                      <a:pt x="0" y="1"/>
                    </a:lnTo>
                    <a:lnTo>
                      <a:pt x="4" y="10"/>
                    </a:lnTo>
                    <a:lnTo>
                      <a:pt x="6" y="20"/>
                    </a:lnTo>
                    <a:lnTo>
                      <a:pt x="10" y="19"/>
                    </a:lnTo>
                    <a:lnTo>
                      <a:pt x="8" y="6"/>
                    </a:lnTo>
                    <a:lnTo>
                      <a:pt x="5"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0" name="Group 1129"/>
            <p:cNvGrpSpPr>
              <a:grpSpLocks/>
            </p:cNvGrpSpPr>
            <p:nvPr/>
          </p:nvGrpSpPr>
          <p:grpSpPr bwMode="auto">
            <a:xfrm>
              <a:off x="11827" y="4299"/>
              <a:ext cx="4831" cy="1643"/>
              <a:chOff x="7975" y="4299"/>
              <a:chExt cx="3321" cy="1643"/>
            </a:xfrm>
          </p:grpSpPr>
          <p:sp>
            <p:nvSpPr>
              <p:cNvPr id="1540" name="Freeform 1539"/>
              <p:cNvSpPr>
                <a:spLocks/>
              </p:cNvSpPr>
              <p:nvPr/>
            </p:nvSpPr>
            <p:spPr bwMode="auto">
              <a:xfrm>
                <a:off x="11285" y="5922"/>
                <a:ext cx="11" cy="20"/>
              </a:xfrm>
              <a:custGeom>
                <a:avLst/>
                <a:gdLst>
                  <a:gd name="T0" fmla="+- 0 11289 11285"/>
                  <a:gd name="T1" fmla="*/ T0 w 11"/>
                  <a:gd name="T2" fmla="+- 0 5922 5922"/>
                  <a:gd name="T3" fmla="*/ 5922 h 20"/>
                  <a:gd name="T4" fmla="+- 0 11285 11285"/>
                  <a:gd name="T5" fmla="*/ T4 w 11"/>
                  <a:gd name="T6" fmla="+- 0 5923 5922"/>
                  <a:gd name="T7" fmla="*/ 5923 h 20"/>
                  <a:gd name="T8" fmla="+- 0 11289 11285"/>
                  <a:gd name="T9" fmla="*/ T8 w 11"/>
                  <a:gd name="T10" fmla="+- 0 5932 5922"/>
                  <a:gd name="T11" fmla="*/ 5932 h 20"/>
                  <a:gd name="T12" fmla="+- 0 11290 11285"/>
                  <a:gd name="T13" fmla="*/ T12 w 11"/>
                  <a:gd name="T14" fmla="+- 0 5942 5922"/>
                  <a:gd name="T15" fmla="*/ 5942 h 20"/>
                  <a:gd name="T16" fmla="+- 0 11295 11285"/>
                  <a:gd name="T17" fmla="*/ T16 w 11"/>
                  <a:gd name="T18" fmla="+- 0 5941 5922"/>
                  <a:gd name="T19" fmla="*/ 5941 h 20"/>
                  <a:gd name="T20" fmla="+- 0 11293 11285"/>
                  <a:gd name="T21" fmla="*/ T20 w 11"/>
                  <a:gd name="T22" fmla="+- 0 5928 5922"/>
                  <a:gd name="T23" fmla="*/ 5928 h 20"/>
                  <a:gd name="T24" fmla="+- 0 11289 11285"/>
                  <a:gd name="T25" fmla="*/ T24 w 11"/>
                  <a:gd name="T26" fmla="+- 0 5922 5922"/>
                  <a:gd name="T27" fmla="*/ 5922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1"/>
                    </a:lnTo>
                    <a:lnTo>
                      <a:pt x="4" y="10"/>
                    </a:lnTo>
                    <a:lnTo>
                      <a:pt x="5" y="20"/>
                    </a:lnTo>
                    <a:lnTo>
                      <a:pt x="10" y="19"/>
                    </a:lnTo>
                    <a:lnTo>
                      <a:pt x="8" y="6"/>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41" name="Picture 1540"/>
              <p:cNvPicPr>
                <a:picLocks noChangeAspect="1" noChangeArrowheads="1"/>
              </p:cNvPicPr>
              <p:nvPr/>
            </p:nvPicPr>
            <p:blipFill>
              <a:blip r:embed="rId125" cstate="email">
                <a:extLst>
                  <a:ext uri="{28A0092B-C50C-407E-A947-70E740481C1C}">
                    <a14:useLocalDpi xmlns:a14="http://schemas.microsoft.com/office/drawing/2010/main" val="0"/>
                  </a:ext>
                </a:extLst>
              </a:blip>
              <a:srcRect/>
              <a:stretch>
                <a:fillRect/>
              </a:stretch>
            </p:blipFill>
            <p:spPr bwMode="auto">
              <a:xfrm>
                <a:off x="7975" y="4299"/>
                <a:ext cx="106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2" name="Picture 1541"/>
              <p:cNvPicPr>
                <a:picLocks noChangeAspect="1" noChangeArrowheads="1"/>
              </p:cNvPicPr>
              <p:nvPr/>
            </p:nvPicPr>
            <p:blipFill>
              <a:blip r:embed="rId126" cstate="email">
                <a:extLst>
                  <a:ext uri="{28A0092B-C50C-407E-A947-70E740481C1C}">
                    <a14:useLocalDpi xmlns:a14="http://schemas.microsoft.com/office/drawing/2010/main" val="0"/>
                  </a:ext>
                </a:extLst>
              </a:blip>
              <a:srcRect/>
              <a:stretch>
                <a:fillRect/>
              </a:stretch>
            </p:blipFill>
            <p:spPr bwMode="auto">
              <a:xfrm>
                <a:off x="7985" y="4338"/>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3" name="Picture 1542"/>
              <p:cNvPicPr>
                <a:picLocks noChangeAspect="1" noChangeArrowheads="1"/>
              </p:cNvPicPr>
              <p:nvPr/>
            </p:nvPicPr>
            <p:blipFill>
              <a:blip r:embed="rId127" cstate="email">
                <a:extLst>
                  <a:ext uri="{28A0092B-C50C-407E-A947-70E740481C1C}">
                    <a14:useLocalDpi xmlns:a14="http://schemas.microsoft.com/office/drawing/2010/main" val="0"/>
                  </a:ext>
                </a:extLst>
              </a:blip>
              <a:srcRect/>
              <a:stretch>
                <a:fillRect/>
              </a:stretch>
            </p:blipFill>
            <p:spPr bwMode="auto">
              <a:xfrm>
                <a:off x="7991" y="4359"/>
                <a:ext cx="2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1" name="Group 1130"/>
            <p:cNvGrpSpPr>
              <a:grpSpLocks/>
            </p:cNvGrpSpPr>
            <p:nvPr/>
          </p:nvGrpSpPr>
          <p:grpSpPr bwMode="auto">
            <a:xfrm>
              <a:off x="11973" y="4353"/>
              <a:ext cx="992" cy="46"/>
              <a:chOff x="8120" y="4353"/>
              <a:chExt cx="673" cy="46"/>
            </a:xfrm>
          </p:grpSpPr>
          <p:sp>
            <p:nvSpPr>
              <p:cNvPr id="1539" name="Freeform 1538"/>
              <p:cNvSpPr>
                <a:spLocks/>
              </p:cNvSpPr>
              <p:nvPr/>
            </p:nvSpPr>
            <p:spPr bwMode="auto">
              <a:xfrm>
                <a:off x="8120" y="4353"/>
                <a:ext cx="673" cy="46"/>
              </a:xfrm>
              <a:custGeom>
                <a:avLst/>
                <a:gdLst>
                  <a:gd name="T0" fmla="+- 0 8792 8120"/>
                  <a:gd name="T1" fmla="*/ T0 w 673"/>
                  <a:gd name="T2" fmla="+- 0 4353 4353"/>
                  <a:gd name="T3" fmla="*/ 4353 h 46"/>
                  <a:gd name="T4" fmla="+- 0 8120 8120"/>
                  <a:gd name="T5" fmla="*/ T4 w 673"/>
                  <a:gd name="T6" fmla="+- 0 4396 4353"/>
                  <a:gd name="T7" fmla="*/ 4396 h 46"/>
                  <a:gd name="T8" fmla="+- 0 8120 8120"/>
                  <a:gd name="T9" fmla="*/ T8 w 673"/>
                  <a:gd name="T10" fmla="+- 0 4399 4353"/>
                  <a:gd name="T11" fmla="*/ 4399 h 46"/>
                  <a:gd name="T12" fmla="+- 0 8121 8120"/>
                  <a:gd name="T13" fmla="*/ T12 w 673"/>
                  <a:gd name="T14" fmla="+- 0 4399 4353"/>
                  <a:gd name="T15" fmla="*/ 4399 h 46"/>
                  <a:gd name="T16" fmla="+- 0 8121 8120"/>
                  <a:gd name="T17" fmla="*/ T16 w 673"/>
                  <a:gd name="T18" fmla="+- 0 4397 4353"/>
                  <a:gd name="T19" fmla="*/ 4397 h 46"/>
                  <a:gd name="T20" fmla="+- 0 8124 8120"/>
                  <a:gd name="T21" fmla="*/ T20 w 673"/>
                  <a:gd name="T22" fmla="+- 0 4397 4353"/>
                  <a:gd name="T23" fmla="*/ 4397 h 46"/>
                  <a:gd name="T24" fmla="+- 0 8792 8120"/>
                  <a:gd name="T25" fmla="*/ T24 w 673"/>
                  <a:gd name="T26" fmla="+- 0 4354 4353"/>
                  <a:gd name="T27" fmla="*/ 4354 h 46"/>
                  <a:gd name="T28" fmla="+- 0 8792 8120"/>
                  <a:gd name="T29" fmla="*/ T28 w 673"/>
                  <a:gd name="T30" fmla="+- 0 4353 4353"/>
                  <a:gd name="T31" fmla="*/ 4353 h 4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3" h="46">
                    <a:moveTo>
                      <a:pt x="672" y="0"/>
                    </a:moveTo>
                    <a:lnTo>
                      <a:pt x="0" y="43"/>
                    </a:lnTo>
                    <a:lnTo>
                      <a:pt x="0" y="46"/>
                    </a:lnTo>
                    <a:lnTo>
                      <a:pt x="1" y="46"/>
                    </a:lnTo>
                    <a:lnTo>
                      <a:pt x="1" y="44"/>
                    </a:lnTo>
                    <a:lnTo>
                      <a:pt x="4" y="44"/>
                    </a:lnTo>
                    <a:lnTo>
                      <a:pt x="672" y="1"/>
                    </a:lnTo>
                    <a:lnTo>
                      <a:pt x="672" y="0"/>
                    </a:lnTo>
                    <a:close/>
                  </a:path>
                </a:pathLst>
              </a:custGeom>
              <a:solidFill>
                <a:srgbClr val="1822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2" name="Group 1131"/>
            <p:cNvGrpSpPr>
              <a:grpSpLocks/>
            </p:cNvGrpSpPr>
            <p:nvPr/>
          </p:nvGrpSpPr>
          <p:grpSpPr bwMode="auto">
            <a:xfrm>
              <a:off x="11969" y="4366"/>
              <a:ext cx="162" cy="2"/>
              <a:chOff x="8117" y="4366"/>
              <a:chExt cx="110" cy="2"/>
            </a:xfrm>
          </p:grpSpPr>
          <p:sp>
            <p:nvSpPr>
              <p:cNvPr id="1538" name="Freeform 1537"/>
              <p:cNvSpPr>
                <a:spLocks/>
              </p:cNvSpPr>
              <p:nvPr/>
            </p:nvSpPr>
            <p:spPr bwMode="auto">
              <a:xfrm>
                <a:off x="8117" y="4366"/>
                <a:ext cx="110" cy="2"/>
              </a:xfrm>
              <a:custGeom>
                <a:avLst/>
                <a:gdLst>
                  <a:gd name="T0" fmla="+- 0 8117 8117"/>
                  <a:gd name="T1" fmla="*/ T0 w 110"/>
                  <a:gd name="T2" fmla="+- 0 8226 8117"/>
                  <a:gd name="T3" fmla="*/ T2 w 110"/>
                </a:gdLst>
                <a:ahLst/>
                <a:cxnLst>
                  <a:cxn ang="0">
                    <a:pos x="T1" y="0"/>
                  </a:cxn>
                  <a:cxn ang="0">
                    <a:pos x="T3" y="0"/>
                  </a:cxn>
                </a:cxnLst>
                <a:rect l="0" t="0" r="r" b="b"/>
                <a:pathLst>
                  <a:path w="110">
                    <a:moveTo>
                      <a:pt x="0" y="0"/>
                    </a:moveTo>
                    <a:lnTo>
                      <a:pt x="109" y="0"/>
                    </a:lnTo>
                  </a:path>
                </a:pathLst>
              </a:custGeom>
              <a:noFill/>
              <a:ln w="6960">
                <a:solidFill>
                  <a:srgbClr val="72727D"/>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33" name="Group 1132"/>
            <p:cNvGrpSpPr>
              <a:grpSpLocks/>
            </p:cNvGrpSpPr>
            <p:nvPr/>
          </p:nvGrpSpPr>
          <p:grpSpPr bwMode="auto">
            <a:xfrm>
              <a:off x="11970" y="4368"/>
              <a:ext cx="162" cy="2"/>
              <a:chOff x="8118" y="4368"/>
              <a:chExt cx="110" cy="2"/>
            </a:xfrm>
          </p:grpSpPr>
          <p:sp>
            <p:nvSpPr>
              <p:cNvPr id="1537" name="Freeform 1536"/>
              <p:cNvSpPr>
                <a:spLocks/>
              </p:cNvSpPr>
              <p:nvPr/>
            </p:nvSpPr>
            <p:spPr bwMode="auto">
              <a:xfrm>
                <a:off x="8118" y="4368"/>
                <a:ext cx="110" cy="2"/>
              </a:xfrm>
              <a:custGeom>
                <a:avLst/>
                <a:gdLst>
                  <a:gd name="T0" fmla="+- 0 8118 8118"/>
                  <a:gd name="T1" fmla="*/ T0 w 110"/>
                  <a:gd name="T2" fmla="+- 0 8228 8118"/>
                  <a:gd name="T3" fmla="*/ T2 w 110"/>
                </a:gdLst>
                <a:ahLst/>
                <a:cxnLst>
                  <a:cxn ang="0">
                    <a:pos x="T1" y="0"/>
                  </a:cxn>
                  <a:cxn ang="0">
                    <a:pos x="T3" y="0"/>
                  </a:cxn>
                </a:cxnLst>
                <a:rect l="0" t="0" r="r" b="b"/>
                <a:pathLst>
                  <a:path w="110">
                    <a:moveTo>
                      <a:pt x="0" y="0"/>
                    </a:moveTo>
                    <a:lnTo>
                      <a:pt x="110" y="0"/>
                    </a:lnTo>
                  </a:path>
                </a:pathLst>
              </a:custGeom>
              <a:noFill/>
              <a:ln w="6960">
                <a:solidFill>
                  <a:srgbClr val="283341"/>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34" name="Group 1133"/>
            <p:cNvGrpSpPr>
              <a:grpSpLocks/>
            </p:cNvGrpSpPr>
            <p:nvPr/>
          </p:nvGrpSpPr>
          <p:grpSpPr bwMode="auto">
            <a:xfrm>
              <a:off x="13249" y="4393"/>
              <a:ext cx="66" cy="82"/>
              <a:chOff x="8985" y="4393"/>
              <a:chExt cx="45" cy="82"/>
            </a:xfrm>
          </p:grpSpPr>
          <p:sp>
            <p:nvSpPr>
              <p:cNvPr id="1536" name="Freeform 1535"/>
              <p:cNvSpPr>
                <a:spLocks/>
              </p:cNvSpPr>
              <p:nvPr/>
            </p:nvSpPr>
            <p:spPr bwMode="auto">
              <a:xfrm>
                <a:off x="8985" y="4393"/>
                <a:ext cx="45" cy="82"/>
              </a:xfrm>
              <a:custGeom>
                <a:avLst/>
                <a:gdLst>
                  <a:gd name="T0" fmla="+- 0 9014 8985"/>
                  <a:gd name="T1" fmla="*/ T0 w 45"/>
                  <a:gd name="T2" fmla="+- 0 4393 4393"/>
                  <a:gd name="T3" fmla="*/ 4393 h 82"/>
                  <a:gd name="T4" fmla="+- 0 8992 8985"/>
                  <a:gd name="T5" fmla="*/ T4 w 45"/>
                  <a:gd name="T6" fmla="+- 0 4395 4393"/>
                  <a:gd name="T7" fmla="*/ 4395 h 82"/>
                  <a:gd name="T8" fmla="+- 0 8987 8985"/>
                  <a:gd name="T9" fmla="*/ T8 w 45"/>
                  <a:gd name="T10" fmla="+- 0 4396 4393"/>
                  <a:gd name="T11" fmla="*/ 4396 h 82"/>
                  <a:gd name="T12" fmla="+- 0 8987 8985"/>
                  <a:gd name="T13" fmla="*/ T12 w 45"/>
                  <a:gd name="T14" fmla="+- 0 4401 4393"/>
                  <a:gd name="T15" fmla="*/ 4401 h 82"/>
                  <a:gd name="T16" fmla="+- 0 8987 8985"/>
                  <a:gd name="T17" fmla="*/ T16 w 45"/>
                  <a:gd name="T18" fmla="+- 0 4402 4393"/>
                  <a:gd name="T19" fmla="*/ 4402 h 82"/>
                  <a:gd name="T20" fmla="+- 0 8985 8985"/>
                  <a:gd name="T21" fmla="*/ T20 w 45"/>
                  <a:gd name="T22" fmla="+- 0 4465 4393"/>
                  <a:gd name="T23" fmla="*/ 4465 h 82"/>
                  <a:gd name="T24" fmla="+- 0 8985 8985"/>
                  <a:gd name="T25" fmla="*/ T24 w 45"/>
                  <a:gd name="T26" fmla="+- 0 4471 4393"/>
                  <a:gd name="T27" fmla="*/ 4471 h 82"/>
                  <a:gd name="T28" fmla="+- 0 8992 8985"/>
                  <a:gd name="T29" fmla="*/ T28 w 45"/>
                  <a:gd name="T30" fmla="+- 0 4473 4393"/>
                  <a:gd name="T31" fmla="*/ 4473 h 82"/>
                  <a:gd name="T32" fmla="+- 0 8997 8985"/>
                  <a:gd name="T33" fmla="*/ T32 w 45"/>
                  <a:gd name="T34" fmla="+- 0 4474 4393"/>
                  <a:gd name="T35" fmla="*/ 4474 h 82"/>
                  <a:gd name="T36" fmla="+- 0 9001 8985"/>
                  <a:gd name="T37" fmla="*/ T36 w 45"/>
                  <a:gd name="T38" fmla="+- 0 4474 4393"/>
                  <a:gd name="T39" fmla="*/ 4474 h 82"/>
                  <a:gd name="T40" fmla="+- 0 9002 8985"/>
                  <a:gd name="T41" fmla="*/ T40 w 45"/>
                  <a:gd name="T42" fmla="+- 0 4474 4393"/>
                  <a:gd name="T43" fmla="*/ 4474 h 82"/>
                  <a:gd name="T44" fmla="+- 0 9016 8985"/>
                  <a:gd name="T45" fmla="*/ T44 w 45"/>
                  <a:gd name="T46" fmla="+- 0 4473 4393"/>
                  <a:gd name="T47" fmla="*/ 4473 h 82"/>
                  <a:gd name="T48" fmla="+- 0 9022 8985"/>
                  <a:gd name="T49" fmla="*/ T48 w 45"/>
                  <a:gd name="T50" fmla="+- 0 4472 4393"/>
                  <a:gd name="T51" fmla="*/ 4472 h 82"/>
                  <a:gd name="T52" fmla="+- 0 9028 8985"/>
                  <a:gd name="T53" fmla="*/ T52 w 45"/>
                  <a:gd name="T54" fmla="+- 0 4472 4393"/>
                  <a:gd name="T55" fmla="*/ 4472 h 82"/>
                  <a:gd name="T56" fmla="+- 0 9028 8985"/>
                  <a:gd name="T57" fmla="*/ T56 w 45"/>
                  <a:gd name="T58" fmla="+- 0 4470 4393"/>
                  <a:gd name="T59" fmla="*/ 4470 h 82"/>
                  <a:gd name="T60" fmla="+- 0 9028 8985"/>
                  <a:gd name="T61" fmla="*/ T60 w 45"/>
                  <a:gd name="T62" fmla="+- 0 4465 4393"/>
                  <a:gd name="T63" fmla="*/ 4465 h 82"/>
                  <a:gd name="T64" fmla="+- 0 9029 8985"/>
                  <a:gd name="T65" fmla="*/ T64 w 45"/>
                  <a:gd name="T66" fmla="+- 0 4418 4393"/>
                  <a:gd name="T67" fmla="*/ 4418 h 82"/>
                  <a:gd name="T68" fmla="+- 0 9030 8985"/>
                  <a:gd name="T69" fmla="*/ T68 w 45"/>
                  <a:gd name="T70" fmla="+- 0 4402 4393"/>
                  <a:gd name="T71" fmla="*/ 4402 h 82"/>
                  <a:gd name="T72" fmla="+- 0 9030 8985"/>
                  <a:gd name="T73" fmla="*/ T72 w 45"/>
                  <a:gd name="T74" fmla="+- 0 4397 4393"/>
                  <a:gd name="T75" fmla="*/ 4397 h 82"/>
                  <a:gd name="T76" fmla="+- 0 9028 8985"/>
                  <a:gd name="T77" fmla="*/ T76 w 45"/>
                  <a:gd name="T78" fmla="+- 0 4396 4393"/>
                  <a:gd name="T79" fmla="*/ 4396 h 82"/>
                  <a:gd name="T80" fmla="+- 0 9026 8985"/>
                  <a:gd name="T81" fmla="*/ T80 w 45"/>
                  <a:gd name="T82" fmla="+- 0 4396 4393"/>
                  <a:gd name="T83" fmla="*/ 4396 h 82"/>
                  <a:gd name="T84" fmla="+- 0 9018 8985"/>
                  <a:gd name="T85" fmla="*/ T84 w 45"/>
                  <a:gd name="T86" fmla="+- 0 4394 4393"/>
                  <a:gd name="T87" fmla="*/ 4394 h 82"/>
                  <a:gd name="T88" fmla="+- 0 9014 8985"/>
                  <a:gd name="T89" fmla="*/ T88 w 45"/>
                  <a:gd name="T90" fmla="+- 0 4393 4393"/>
                  <a:gd name="T91" fmla="*/ 439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5" h="82">
                    <a:moveTo>
                      <a:pt x="29" y="0"/>
                    </a:moveTo>
                    <a:lnTo>
                      <a:pt x="7" y="2"/>
                    </a:lnTo>
                    <a:lnTo>
                      <a:pt x="2" y="3"/>
                    </a:lnTo>
                    <a:lnTo>
                      <a:pt x="2" y="8"/>
                    </a:lnTo>
                    <a:lnTo>
                      <a:pt x="2" y="9"/>
                    </a:lnTo>
                    <a:lnTo>
                      <a:pt x="0" y="72"/>
                    </a:lnTo>
                    <a:lnTo>
                      <a:pt x="0" y="78"/>
                    </a:lnTo>
                    <a:lnTo>
                      <a:pt x="7" y="80"/>
                    </a:lnTo>
                    <a:lnTo>
                      <a:pt x="12" y="81"/>
                    </a:lnTo>
                    <a:lnTo>
                      <a:pt x="16" y="81"/>
                    </a:lnTo>
                    <a:lnTo>
                      <a:pt x="17" y="81"/>
                    </a:lnTo>
                    <a:lnTo>
                      <a:pt x="31" y="80"/>
                    </a:lnTo>
                    <a:lnTo>
                      <a:pt x="37" y="79"/>
                    </a:lnTo>
                    <a:lnTo>
                      <a:pt x="43" y="79"/>
                    </a:lnTo>
                    <a:lnTo>
                      <a:pt x="43" y="77"/>
                    </a:lnTo>
                    <a:lnTo>
                      <a:pt x="43" y="72"/>
                    </a:lnTo>
                    <a:lnTo>
                      <a:pt x="44" y="25"/>
                    </a:lnTo>
                    <a:lnTo>
                      <a:pt x="45" y="9"/>
                    </a:lnTo>
                    <a:lnTo>
                      <a:pt x="45" y="4"/>
                    </a:lnTo>
                    <a:lnTo>
                      <a:pt x="43" y="3"/>
                    </a:lnTo>
                    <a:lnTo>
                      <a:pt x="41" y="3"/>
                    </a:lnTo>
                    <a:lnTo>
                      <a:pt x="33" y="1"/>
                    </a:lnTo>
                    <a:lnTo>
                      <a:pt x="29" y="0"/>
                    </a:lnTo>
                    <a:close/>
                  </a:path>
                </a:pathLst>
              </a:custGeom>
              <a:solidFill>
                <a:srgbClr val="11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5" name="Group 1134"/>
            <p:cNvGrpSpPr>
              <a:grpSpLocks/>
            </p:cNvGrpSpPr>
            <p:nvPr/>
          </p:nvGrpSpPr>
          <p:grpSpPr bwMode="auto">
            <a:xfrm>
              <a:off x="12025" y="4397"/>
              <a:ext cx="1160" cy="142"/>
              <a:chOff x="8242" y="4397"/>
              <a:chExt cx="789" cy="142"/>
            </a:xfrm>
          </p:grpSpPr>
          <p:sp>
            <p:nvSpPr>
              <p:cNvPr id="1533" name="Freeform 1532"/>
              <p:cNvSpPr>
                <a:spLocks/>
              </p:cNvSpPr>
              <p:nvPr/>
            </p:nvSpPr>
            <p:spPr bwMode="auto">
              <a:xfrm>
                <a:off x="8997" y="4398"/>
                <a:ext cx="33" cy="77"/>
              </a:xfrm>
              <a:custGeom>
                <a:avLst/>
                <a:gdLst>
                  <a:gd name="T0" fmla="+- 0 9030 8997"/>
                  <a:gd name="T1" fmla="*/ T0 w 33"/>
                  <a:gd name="T2" fmla="+- 0 4398 4398"/>
                  <a:gd name="T3" fmla="*/ 4398 h 77"/>
                  <a:gd name="T4" fmla="+- 0 9023 8997"/>
                  <a:gd name="T5" fmla="*/ T4 w 33"/>
                  <a:gd name="T6" fmla="+- 0 4398 4398"/>
                  <a:gd name="T7" fmla="*/ 4398 h 77"/>
                  <a:gd name="T8" fmla="+- 0 9006 8997"/>
                  <a:gd name="T9" fmla="*/ T8 w 33"/>
                  <a:gd name="T10" fmla="+- 0 4399 4398"/>
                  <a:gd name="T11" fmla="*/ 4399 h 77"/>
                  <a:gd name="T12" fmla="+- 0 9003 8997"/>
                  <a:gd name="T13" fmla="*/ T12 w 33"/>
                  <a:gd name="T14" fmla="+- 0 4399 4398"/>
                  <a:gd name="T15" fmla="*/ 4399 h 77"/>
                  <a:gd name="T16" fmla="+- 0 9001 8997"/>
                  <a:gd name="T17" fmla="*/ T16 w 33"/>
                  <a:gd name="T18" fmla="+- 0 4401 4398"/>
                  <a:gd name="T19" fmla="*/ 4401 h 77"/>
                  <a:gd name="T20" fmla="+- 0 9001 8997"/>
                  <a:gd name="T21" fmla="*/ T20 w 33"/>
                  <a:gd name="T22" fmla="+- 0 4406 4398"/>
                  <a:gd name="T23" fmla="*/ 4406 h 77"/>
                  <a:gd name="T24" fmla="+- 0 8999 8997"/>
                  <a:gd name="T25" fmla="*/ T24 w 33"/>
                  <a:gd name="T26" fmla="+- 0 4431 4398"/>
                  <a:gd name="T27" fmla="*/ 4431 h 77"/>
                  <a:gd name="T28" fmla="+- 0 8997 8997"/>
                  <a:gd name="T29" fmla="*/ T28 w 33"/>
                  <a:gd name="T30" fmla="+- 0 4474 4398"/>
                  <a:gd name="T31" fmla="*/ 4474 h 77"/>
                  <a:gd name="T32" fmla="+- 0 9001 8997"/>
                  <a:gd name="T33" fmla="*/ T32 w 33"/>
                  <a:gd name="T34" fmla="+- 0 4474 4398"/>
                  <a:gd name="T35" fmla="*/ 4474 h 77"/>
                  <a:gd name="T36" fmla="+- 0 9002 8997"/>
                  <a:gd name="T37" fmla="*/ T36 w 33"/>
                  <a:gd name="T38" fmla="+- 0 4474 4398"/>
                  <a:gd name="T39" fmla="*/ 4474 h 77"/>
                  <a:gd name="T40" fmla="+- 0 9016 8997"/>
                  <a:gd name="T41" fmla="*/ T40 w 33"/>
                  <a:gd name="T42" fmla="+- 0 4473 4398"/>
                  <a:gd name="T43" fmla="*/ 4473 h 77"/>
                  <a:gd name="T44" fmla="+- 0 9028 8997"/>
                  <a:gd name="T45" fmla="*/ T44 w 33"/>
                  <a:gd name="T46" fmla="+- 0 4472 4398"/>
                  <a:gd name="T47" fmla="*/ 4472 h 77"/>
                  <a:gd name="T48" fmla="+- 0 9028 8997"/>
                  <a:gd name="T49" fmla="*/ T48 w 33"/>
                  <a:gd name="T50" fmla="+- 0 4468 4398"/>
                  <a:gd name="T51" fmla="*/ 4468 h 77"/>
                  <a:gd name="T52" fmla="+- 0 9028 8997"/>
                  <a:gd name="T53" fmla="*/ T52 w 33"/>
                  <a:gd name="T54" fmla="+- 0 4465 4398"/>
                  <a:gd name="T55" fmla="*/ 4465 h 77"/>
                  <a:gd name="T56" fmla="+- 0 9030 8997"/>
                  <a:gd name="T57" fmla="*/ T56 w 33"/>
                  <a:gd name="T58" fmla="+- 0 4418 4398"/>
                  <a:gd name="T59" fmla="*/ 4418 h 77"/>
                  <a:gd name="T60" fmla="+- 0 9030 8997"/>
                  <a:gd name="T61" fmla="*/ T60 w 33"/>
                  <a:gd name="T62" fmla="+- 0 4406 4398"/>
                  <a:gd name="T63" fmla="*/ 4406 h 77"/>
                  <a:gd name="T64" fmla="+- 0 9030 8997"/>
                  <a:gd name="T65" fmla="*/ T64 w 33"/>
                  <a:gd name="T66" fmla="+- 0 4398 4398"/>
                  <a:gd name="T67" fmla="*/ 4398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3" h="77">
                    <a:moveTo>
                      <a:pt x="33" y="0"/>
                    </a:moveTo>
                    <a:lnTo>
                      <a:pt x="26" y="0"/>
                    </a:lnTo>
                    <a:lnTo>
                      <a:pt x="9" y="1"/>
                    </a:lnTo>
                    <a:lnTo>
                      <a:pt x="6" y="1"/>
                    </a:lnTo>
                    <a:lnTo>
                      <a:pt x="4" y="3"/>
                    </a:lnTo>
                    <a:lnTo>
                      <a:pt x="4" y="8"/>
                    </a:lnTo>
                    <a:lnTo>
                      <a:pt x="2" y="33"/>
                    </a:lnTo>
                    <a:lnTo>
                      <a:pt x="0" y="76"/>
                    </a:lnTo>
                    <a:lnTo>
                      <a:pt x="4" y="76"/>
                    </a:lnTo>
                    <a:lnTo>
                      <a:pt x="5" y="76"/>
                    </a:lnTo>
                    <a:lnTo>
                      <a:pt x="19" y="75"/>
                    </a:lnTo>
                    <a:lnTo>
                      <a:pt x="31" y="74"/>
                    </a:lnTo>
                    <a:lnTo>
                      <a:pt x="31" y="70"/>
                    </a:lnTo>
                    <a:lnTo>
                      <a:pt x="31" y="67"/>
                    </a:lnTo>
                    <a:lnTo>
                      <a:pt x="33" y="20"/>
                    </a:lnTo>
                    <a:lnTo>
                      <a:pt x="33" y="8"/>
                    </a:lnTo>
                    <a:lnTo>
                      <a:pt x="33"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34" name="Picture 1533"/>
              <p:cNvPicPr>
                <a:picLocks noChangeAspect="1" noChangeArrowheads="1"/>
              </p:cNvPicPr>
              <p:nvPr/>
            </p:nvPicPr>
            <p:blipFill>
              <a:blip r:embed="rId128" cstate="email">
                <a:extLst>
                  <a:ext uri="{28A0092B-C50C-407E-A947-70E740481C1C}">
                    <a14:useLocalDpi xmlns:a14="http://schemas.microsoft.com/office/drawing/2010/main" val="0"/>
                  </a:ext>
                </a:extLst>
              </a:blip>
              <a:srcRect/>
              <a:stretch>
                <a:fillRect/>
              </a:stretch>
            </p:blipFill>
            <p:spPr bwMode="auto">
              <a:xfrm>
                <a:off x="9000" y="4397"/>
                <a:ext cx="3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5" name="Picture 1534"/>
              <p:cNvPicPr>
                <a:picLocks noChangeAspect="1" noChangeArrowheads="1"/>
              </p:cNvPicPr>
              <p:nvPr/>
            </p:nvPicPr>
            <p:blipFill>
              <a:blip r:embed="rId129" cstate="email">
                <a:extLst>
                  <a:ext uri="{28A0092B-C50C-407E-A947-70E740481C1C}">
                    <a14:useLocalDpi xmlns:a14="http://schemas.microsoft.com/office/drawing/2010/main" val="0"/>
                  </a:ext>
                </a:extLst>
              </a:blip>
              <a:srcRect/>
              <a:stretch>
                <a:fillRect/>
              </a:stretch>
            </p:blipFill>
            <p:spPr bwMode="auto">
              <a:xfrm>
                <a:off x="8242" y="4408"/>
                <a:ext cx="74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6" name="Group 1135"/>
            <p:cNvGrpSpPr>
              <a:grpSpLocks/>
            </p:cNvGrpSpPr>
            <p:nvPr/>
          </p:nvGrpSpPr>
          <p:grpSpPr bwMode="auto">
            <a:xfrm>
              <a:off x="13241" y="4398"/>
              <a:ext cx="12" cy="78"/>
              <a:chOff x="8980" y="4398"/>
              <a:chExt cx="8" cy="78"/>
            </a:xfrm>
          </p:grpSpPr>
          <p:sp>
            <p:nvSpPr>
              <p:cNvPr id="1532" name="Freeform 1531"/>
              <p:cNvSpPr>
                <a:spLocks/>
              </p:cNvSpPr>
              <p:nvPr/>
            </p:nvSpPr>
            <p:spPr bwMode="auto">
              <a:xfrm>
                <a:off x="8980" y="4398"/>
                <a:ext cx="8" cy="78"/>
              </a:xfrm>
              <a:custGeom>
                <a:avLst/>
                <a:gdLst>
                  <a:gd name="T0" fmla="+- 0 8980 8980"/>
                  <a:gd name="T1" fmla="*/ T0 w 8"/>
                  <a:gd name="T2" fmla="+- 0 4437 4398"/>
                  <a:gd name="T3" fmla="*/ 4437 h 78"/>
                  <a:gd name="T4" fmla="+- 0 8988 8980"/>
                  <a:gd name="T5" fmla="*/ T4 w 8"/>
                  <a:gd name="T6" fmla="+- 0 4437 4398"/>
                  <a:gd name="T7" fmla="*/ 4437 h 78"/>
                </a:gdLst>
                <a:ahLst/>
                <a:cxnLst>
                  <a:cxn ang="0">
                    <a:pos x="T1" y="T3"/>
                  </a:cxn>
                  <a:cxn ang="0">
                    <a:pos x="T5" y="T7"/>
                  </a:cxn>
                </a:cxnLst>
                <a:rect l="0" t="0" r="r" b="b"/>
                <a:pathLst>
                  <a:path w="8" h="78">
                    <a:moveTo>
                      <a:pt x="0" y="39"/>
                    </a:moveTo>
                    <a:lnTo>
                      <a:pt x="8" y="39"/>
                    </a:lnTo>
                  </a:path>
                </a:pathLst>
              </a:custGeom>
              <a:noFill/>
              <a:ln w="50660">
                <a:solidFill>
                  <a:srgbClr val="10151C"/>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37" name="Group 1136"/>
            <p:cNvGrpSpPr>
              <a:grpSpLocks/>
            </p:cNvGrpSpPr>
            <p:nvPr/>
          </p:nvGrpSpPr>
          <p:grpSpPr bwMode="auto">
            <a:xfrm>
              <a:off x="12158" y="4396"/>
              <a:ext cx="1096" cy="144"/>
              <a:chOff x="8242" y="4396"/>
              <a:chExt cx="745" cy="144"/>
            </a:xfrm>
          </p:grpSpPr>
          <p:sp>
            <p:nvSpPr>
              <p:cNvPr id="1530" name="Freeform 1529"/>
              <p:cNvSpPr>
                <a:spLocks/>
              </p:cNvSpPr>
              <p:nvPr/>
            </p:nvSpPr>
            <p:spPr bwMode="auto">
              <a:xfrm>
                <a:off x="8243" y="4453"/>
                <a:ext cx="17" cy="87"/>
              </a:xfrm>
              <a:custGeom>
                <a:avLst/>
                <a:gdLst>
                  <a:gd name="T0" fmla="+- 0 8243 8243"/>
                  <a:gd name="T1" fmla="*/ T0 w 17"/>
                  <a:gd name="T2" fmla="+- 0 4453 4453"/>
                  <a:gd name="T3" fmla="*/ 4453 h 87"/>
                  <a:gd name="T4" fmla="+- 0 8243 8243"/>
                  <a:gd name="T5" fmla="*/ T4 w 17"/>
                  <a:gd name="T6" fmla="+- 0 4467 4453"/>
                  <a:gd name="T7" fmla="*/ 4467 h 87"/>
                  <a:gd name="T8" fmla="+- 0 8246 8243"/>
                  <a:gd name="T9" fmla="*/ T8 w 17"/>
                  <a:gd name="T10" fmla="+- 0 4520 4453"/>
                  <a:gd name="T11" fmla="*/ 4520 h 87"/>
                  <a:gd name="T12" fmla="+- 0 8247 8243"/>
                  <a:gd name="T13" fmla="*/ T12 w 17"/>
                  <a:gd name="T14" fmla="+- 0 4534 4453"/>
                  <a:gd name="T15" fmla="*/ 4534 h 87"/>
                  <a:gd name="T16" fmla="+- 0 8247 8243"/>
                  <a:gd name="T17" fmla="*/ T16 w 17"/>
                  <a:gd name="T18" fmla="+- 0 4538 4453"/>
                  <a:gd name="T19" fmla="*/ 4538 h 87"/>
                  <a:gd name="T20" fmla="+- 0 8256 8243"/>
                  <a:gd name="T21" fmla="*/ T20 w 17"/>
                  <a:gd name="T22" fmla="+- 0 4539 4453"/>
                  <a:gd name="T23" fmla="*/ 4539 h 87"/>
                  <a:gd name="T24" fmla="+- 0 8259 8243"/>
                  <a:gd name="T25" fmla="*/ T24 w 17"/>
                  <a:gd name="T26" fmla="+- 0 4539 4453"/>
                  <a:gd name="T27" fmla="*/ 4539 h 87"/>
                  <a:gd name="T28" fmla="+- 0 8258 8243"/>
                  <a:gd name="T29" fmla="*/ T28 w 17"/>
                  <a:gd name="T30" fmla="+- 0 4517 4453"/>
                  <a:gd name="T31" fmla="*/ 4517 h 87"/>
                  <a:gd name="T32" fmla="+- 0 8258 8243"/>
                  <a:gd name="T33" fmla="*/ T32 w 17"/>
                  <a:gd name="T34" fmla="+- 0 4502 4453"/>
                  <a:gd name="T35" fmla="*/ 4502 h 87"/>
                  <a:gd name="T36" fmla="+- 0 8258 8243"/>
                  <a:gd name="T37" fmla="*/ T36 w 17"/>
                  <a:gd name="T38" fmla="+- 0 4485 4453"/>
                  <a:gd name="T39" fmla="*/ 4485 h 87"/>
                  <a:gd name="T40" fmla="+- 0 8259 8243"/>
                  <a:gd name="T41" fmla="*/ T40 w 17"/>
                  <a:gd name="T42" fmla="+- 0 4457 4453"/>
                  <a:gd name="T43" fmla="*/ 4457 h 87"/>
                  <a:gd name="T44" fmla="+- 0 8251 8243"/>
                  <a:gd name="T45" fmla="*/ T44 w 17"/>
                  <a:gd name="T46" fmla="+- 0 4455 4453"/>
                  <a:gd name="T47" fmla="*/ 4455 h 87"/>
                  <a:gd name="T48" fmla="+- 0 8243 8243"/>
                  <a:gd name="T49" fmla="*/ T48 w 17"/>
                  <a:gd name="T50" fmla="+- 0 4453 4453"/>
                  <a:gd name="T51" fmla="*/ 445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7" h="87">
                    <a:moveTo>
                      <a:pt x="0" y="0"/>
                    </a:moveTo>
                    <a:lnTo>
                      <a:pt x="0" y="14"/>
                    </a:lnTo>
                    <a:lnTo>
                      <a:pt x="3" y="67"/>
                    </a:lnTo>
                    <a:lnTo>
                      <a:pt x="4" y="81"/>
                    </a:lnTo>
                    <a:lnTo>
                      <a:pt x="4" y="85"/>
                    </a:lnTo>
                    <a:lnTo>
                      <a:pt x="13" y="86"/>
                    </a:lnTo>
                    <a:lnTo>
                      <a:pt x="16" y="86"/>
                    </a:lnTo>
                    <a:lnTo>
                      <a:pt x="15" y="64"/>
                    </a:lnTo>
                    <a:lnTo>
                      <a:pt x="15" y="49"/>
                    </a:lnTo>
                    <a:lnTo>
                      <a:pt x="15" y="32"/>
                    </a:lnTo>
                    <a:lnTo>
                      <a:pt x="16" y="4"/>
                    </a:lnTo>
                    <a:lnTo>
                      <a:pt x="8" y="2"/>
                    </a:lnTo>
                    <a:lnTo>
                      <a:pt x="0" y="0"/>
                    </a:lnTo>
                    <a:close/>
                  </a:path>
                </a:pathLst>
              </a:custGeom>
              <a:solidFill>
                <a:srgbClr val="0F15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31" name="Picture 1530"/>
              <p:cNvPicPr>
                <a:picLocks noChangeAspect="1" noChangeArrowheads="1"/>
              </p:cNvPicPr>
              <p:nvPr/>
            </p:nvPicPr>
            <p:blipFill>
              <a:blip r:embed="rId130" cstate="email">
                <a:extLst>
                  <a:ext uri="{28A0092B-C50C-407E-A947-70E740481C1C}">
                    <a14:useLocalDpi xmlns:a14="http://schemas.microsoft.com/office/drawing/2010/main" val="0"/>
                  </a:ext>
                </a:extLst>
              </a:blip>
              <a:srcRect/>
              <a:stretch>
                <a:fillRect/>
              </a:stretch>
            </p:blipFill>
            <p:spPr bwMode="auto">
              <a:xfrm>
                <a:off x="8242" y="4396"/>
                <a:ext cx="74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38" name="Group 1137"/>
            <p:cNvGrpSpPr>
              <a:grpSpLocks/>
            </p:cNvGrpSpPr>
            <p:nvPr/>
          </p:nvGrpSpPr>
          <p:grpSpPr bwMode="auto">
            <a:xfrm>
              <a:off x="12267" y="4437"/>
              <a:ext cx="181" cy="34"/>
              <a:chOff x="8319" y="4437"/>
              <a:chExt cx="123" cy="34"/>
            </a:xfrm>
          </p:grpSpPr>
          <p:sp>
            <p:nvSpPr>
              <p:cNvPr id="1529" name="Freeform 1528"/>
              <p:cNvSpPr>
                <a:spLocks/>
              </p:cNvSpPr>
              <p:nvPr/>
            </p:nvSpPr>
            <p:spPr bwMode="auto">
              <a:xfrm>
                <a:off x="8319" y="4437"/>
                <a:ext cx="123" cy="34"/>
              </a:xfrm>
              <a:custGeom>
                <a:avLst/>
                <a:gdLst>
                  <a:gd name="T0" fmla="+- 0 8426 8319"/>
                  <a:gd name="T1" fmla="*/ T0 w 123"/>
                  <a:gd name="T2" fmla="+- 0 4437 4437"/>
                  <a:gd name="T3" fmla="*/ 4437 h 34"/>
                  <a:gd name="T4" fmla="+- 0 8410 8319"/>
                  <a:gd name="T5" fmla="*/ T4 w 123"/>
                  <a:gd name="T6" fmla="+- 0 4438 4437"/>
                  <a:gd name="T7" fmla="*/ 4438 h 34"/>
                  <a:gd name="T8" fmla="+- 0 8323 8319"/>
                  <a:gd name="T9" fmla="*/ T8 w 123"/>
                  <a:gd name="T10" fmla="+- 0 4445 4437"/>
                  <a:gd name="T11" fmla="*/ 4445 h 34"/>
                  <a:gd name="T12" fmla="+- 0 8319 8319"/>
                  <a:gd name="T13" fmla="*/ T12 w 123"/>
                  <a:gd name="T14" fmla="+- 0 4446 4437"/>
                  <a:gd name="T15" fmla="*/ 4446 h 34"/>
                  <a:gd name="T16" fmla="+- 0 8319 8319"/>
                  <a:gd name="T17" fmla="*/ T16 w 123"/>
                  <a:gd name="T18" fmla="+- 0 4448 4437"/>
                  <a:gd name="T19" fmla="*/ 4448 h 34"/>
                  <a:gd name="T20" fmla="+- 0 8322 8319"/>
                  <a:gd name="T21" fmla="*/ T20 w 123"/>
                  <a:gd name="T22" fmla="+- 0 4455 4437"/>
                  <a:gd name="T23" fmla="*/ 4455 h 34"/>
                  <a:gd name="T24" fmla="+- 0 8421 8319"/>
                  <a:gd name="T25" fmla="*/ T24 w 123"/>
                  <a:gd name="T26" fmla="+- 0 4471 4437"/>
                  <a:gd name="T27" fmla="*/ 4471 h 34"/>
                  <a:gd name="T28" fmla="+- 0 8435 8319"/>
                  <a:gd name="T29" fmla="*/ T28 w 123"/>
                  <a:gd name="T30" fmla="+- 0 4471 4437"/>
                  <a:gd name="T31" fmla="*/ 4471 h 34"/>
                  <a:gd name="T32" fmla="+- 0 8438 8319"/>
                  <a:gd name="T33" fmla="*/ T32 w 123"/>
                  <a:gd name="T34" fmla="+- 0 4471 4437"/>
                  <a:gd name="T35" fmla="*/ 4471 h 34"/>
                  <a:gd name="T36" fmla="+- 0 8439 8319"/>
                  <a:gd name="T37" fmla="*/ T36 w 123"/>
                  <a:gd name="T38" fmla="+- 0 4469 4437"/>
                  <a:gd name="T39" fmla="*/ 4469 h 34"/>
                  <a:gd name="T40" fmla="+- 0 8442 8319"/>
                  <a:gd name="T41" fmla="*/ T40 w 123"/>
                  <a:gd name="T42" fmla="+- 0 4464 4437"/>
                  <a:gd name="T43" fmla="*/ 4464 h 34"/>
                  <a:gd name="T44" fmla="+- 0 8442 8319"/>
                  <a:gd name="T45" fmla="*/ T44 w 123"/>
                  <a:gd name="T46" fmla="+- 0 4461 4437"/>
                  <a:gd name="T47" fmla="*/ 4461 h 34"/>
                  <a:gd name="T48" fmla="+- 0 8440 8319"/>
                  <a:gd name="T49" fmla="*/ T48 w 123"/>
                  <a:gd name="T50" fmla="+- 0 4456 4437"/>
                  <a:gd name="T51" fmla="*/ 4456 h 34"/>
                  <a:gd name="T52" fmla="+- 0 8434 8319"/>
                  <a:gd name="T53" fmla="*/ T52 w 123"/>
                  <a:gd name="T54" fmla="+- 0 4444 4437"/>
                  <a:gd name="T55" fmla="*/ 4444 h 34"/>
                  <a:gd name="T56" fmla="+- 0 8431 8319"/>
                  <a:gd name="T57" fmla="*/ T56 w 123"/>
                  <a:gd name="T58" fmla="+- 0 4438 4437"/>
                  <a:gd name="T59" fmla="*/ 4438 h 34"/>
                  <a:gd name="T60" fmla="+- 0 8426 8319"/>
                  <a:gd name="T61" fmla="*/ T60 w 123"/>
                  <a:gd name="T62" fmla="+- 0 4437 4437"/>
                  <a:gd name="T63" fmla="*/ 4437 h 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3" h="34">
                    <a:moveTo>
                      <a:pt x="107" y="0"/>
                    </a:moveTo>
                    <a:lnTo>
                      <a:pt x="91" y="1"/>
                    </a:lnTo>
                    <a:lnTo>
                      <a:pt x="4" y="8"/>
                    </a:lnTo>
                    <a:lnTo>
                      <a:pt x="0" y="9"/>
                    </a:lnTo>
                    <a:lnTo>
                      <a:pt x="0" y="11"/>
                    </a:lnTo>
                    <a:lnTo>
                      <a:pt x="3" y="18"/>
                    </a:lnTo>
                    <a:lnTo>
                      <a:pt x="102" y="34"/>
                    </a:lnTo>
                    <a:lnTo>
                      <a:pt x="116" y="34"/>
                    </a:lnTo>
                    <a:lnTo>
                      <a:pt x="119" y="34"/>
                    </a:lnTo>
                    <a:lnTo>
                      <a:pt x="120" y="32"/>
                    </a:lnTo>
                    <a:lnTo>
                      <a:pt x="123" y="27"/>
                    </a:lnTo>
                    <a:lnTo>
                      <a:pt x="123" y="24"/>
                    </a:lnTo>
                    <a:lnTo>
                      <a:pt x="121" y="19"/>
                    </a:lnTo>
                    <a:lnTo>
                      <a:pt x="115" y="7"/>
                    </a:lnTo>
                    <a:lnTo>
                      <a:pt x="112" y="1"/>
                    </a:lnTo>
                    <a:lnTo>
                      <a:pt x="107"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9" name="Group 1138"/>
            <p:cNvGrpSpPr>
              <a:grpSpLocks/>
            </p:cNvGrpSpPr>
            <p:nvPr/>
          </p:nvGrpSpPr>
          <p:grpSpPr bwMode="auto">
            <a:xfrm>
              <a:off x="12498" y="4426"/>
              <a:ext cx="242" cy="45"/>
              <a:chOff x="8476" y="4426"/>
              <a:chExt cx="164" cy="45"/>
            </a:xfrm>
          </p:grpSpPr>
          <p:sp>
            <p:nvSpPr>
              <p:cNvPr id="1528" name="Freeform 1527"/>
              <p:cNvSpPr>
                <a:spLocks/>
              </p:cNvSpPr>
              <p:nvPr/>
            </p:nvSpPr>
            <p:spPr bwMode="auto">
              <a:xfrm>
                <a:off x="8476" y="4426"/>
                <a:ext cx="164" cy="45"/>
              </a:xfrm>
              <a:custGeom>
                <a:avLst/>
                <a:gdLst>
                  <a:gd name="T0" fmla="+- 0 8575 8476"/>
                  <a:gd name="T1" fmla="*/ T0 w 164"/>
                  <a:gd name="T2" fmla="+- 0 4426 4426"/>
                  <a:gd name="T3" fmla="*/ 4426 h 45"/>
                  <a:gd name="T4" fmla="+- 0 8566 8476"/>
                  <a:gd name="T5" fmla="*/ T4 w 164"/>
                  <a:gd name="T6" fmla="+- 0 4427 4426"/>
                  <a:gd name="T7" fmla="*/ 4427 h 45"/>
                  <a:gd name="T8" fmla="+- 0 8479 8476"/>
                  <a:gd name="T9" fmla="*/ T8 w 164"/>
                  <a:gd name="T10" fmla="+- 0 4434 4426"/>
                  <a:gd name="T11" fmla="*/ 4434 h 45"/>
                  <a:gd name="T12" fmla="+- 0 8476 8476"/>
                  <a:gd name="T13" fmla="*/ T12 w 164"/>
                  <a:gd name="T14" fmla="+- 0 4434 4426"/>
                  <a:gd name="T15" fmla="*/ 4434 h 45"/>
                  <a:gd name="T16" fmla="+- 0 8476 8476"/>
                  <a:gd name="T17" fmla="*/ T16 w 164"/>
                  <a:gd name="T18" fmla="+- 0 4436 4426"/>
                  <a:gd name="T19" fmla="*/ 4436 h 45"/>
                  <a:gd name="T20" fmla="+- 0 8476 8476"/>
                  <a:gd name="T21" fmla="*/ T20 w 164"/>
                  <a:gd name="T22" fmla="+- 0 4440 4426"/>
                  <a:gd name="T23" fmla="*/ 4440 h 45"/>
                  <a:gd name="T24" fmla="+- 0 8478 8476"/>
                  <a:gd name="T25" fmla="*/ T24 w 164"/>
                  <a:gd name="T26" fmla="+- 0 4444 4426"/>
                  <a:gd name="T27" fmla="*/ 4444 h 45"/>
                  <a:gd name="T28" fmla="+- 0 8482 8476"/>
                  <a:gd name="T29" fmla="*/ T28 w 164"/>
                  <a:gd name="T30" fmla="+- 0 4451 4426"/>
                  <a:gd name="T31" fmla="*/ 4451 h 45"/>
                  <a:gd name="T32" fmla="+- 0 8483 8476"/>
                  <a:gd name="T33" fmla="*/ T32 w 164"/>
                  <a:gd name="T34" fmla="+- 0 4453 4426"/>
                  <a:gd name="T35" fmla="*/ 4453 h 45"/>
                  <a:gd name="T36" fmla="+- 0 8484 8476"/>
                  <a:gd name="T37" fmla="*/ T36 w 164"/>
                  <a:gd name="T38" fmla="+- 0 4456 4426"/>
                  <a:gd name="T39" fmla="*/ 4456 h 45"/>
                  <a:gd name="T40" fmla="+- 0 8486 8476"/>
                  <a:gd name="T41" fmla="*/ T40 w 164"/>
                  <a:gd name="T42" fmla="+- 0 4460 4426"/>
                  <a:gd name="T43" fmla="*/ 4460 h 45"/>
                  <a:gd name="T44" fmla="+- 0 8489 8476"/>
                  <a:gd name="T45" fmla="*/ T44 w 164"/>
                  <a:gd name="T46" fmla="+- 0 4464 4426"/>
                  <a:gd name="T47" fmla="*/ 4464 h 45"/>
                  <a:gd name="T48" fmla="+- 0 8496 8476"/>
                  <a:gd name="T49" fmla="*/ T48 w 164"/>
                  <a:gd name="T50" fmla="+- 0 4470 4426"/>
                  <a:gd name="T51" fmla="*/ 4470 h 45"/>
                  <a:gd name="T52" fmla="+- 0 8500 8476"/>
                  <a:gd name="T53" fmla="*/ T52 w 164"/>
                  <a:gd name="T54" fmla="+- 0 4470 4426"/>
                  <a:gd name="T55" fmla="*/ 4470 h 45"/>
                  <a:gd name="T56" fmla="+- 0 8507 8476"/>
                  <a:gd name="T57" fmla="*/ T56 w 164"/>
                  <a:gd name="T58" fmla="+- 0 4469 4426"/>
                  <a:gd name="T59" fmla="*/ 4469 h 45"/>
                  <a:gd name="T60" fmla="+- 0 8605 8476"/>
                  <a:gd name="T61" fmla="*/ T60 w 164"/>
                  <a:gd name="T62" fmla="+- 0 4463 4426"/>
                  <a:gd name="T63" fmla="*/ 4463 h 45"/>
                  <a:gd name="T64" fmla="+- 0 8627 8476"/>
                  <a:gd name="T65" fmla="*/ T64 w 164"/>
                  <a:gd name="T66" fmla="+- 0 4461 4426"/>
                  <a:gd name="T67" fmla="*/ 4461 h 45"/>
                  <a:gd name="T68" fmla="+- 0 8633 8476"/>
                  <a:gd name="T69" fmla="*/ T68 w 164"/>
                  <a:gd name="T70" fmla="+- 0 4460 4426"/>
                  <a:gd name="T71" fmla="*/ 4460 h 45"/>
                  <a:gd name="T72" fmla="+- 0 8639 8476"/>
                  <a:gd name="T73" fmla="*/ T72 w 164"/>
                  <a:gd name="T74" fmla="+- 0 4459 4426"/>
                  <a:gd name="T75" fmla="*/ 4459 h 45"/>
                  <a:gd name="T76" fmla="+- 0 8637 8476"/>
                  <a:gd name="T77" fmla="*/ T76 w 164"/>
                  <a:gd name="T78" fmla="+- 0 4455 4426"/>
                  <a:gd name="T79" fmla="*/ 4455 h 45"/>
                  <a:gd name="T80" fmla="+- 0 8635 8476"/>
                  <a:gd name="T81" fmla="*/ T80 w 164"/>
                  <a:gd name="T82" fmla="+- 0 4453 4426"/>
                  <a:gd name="T83" fmla="*/ 4453 h 45"/>
                  <a:gd name="T84" fmla="+- 0 8613 8476"/>
                  <a:gd name="T85" fmla="*/ T84 w 164"/>
                  <a:gd name="T86" fmla="+- 0 4441 4426"/>
                  <a:gd name="T87" fmla="*/ 4441 h 45"/>
                  <a:gd name="T88" fmla="+- 0 8610 8476"/>
                  <a:gd name="T89" fmla="*/ T88 w 164"/>
                  <a:gd name="T90" fmla="+- 0 4439 4426"/>
                  <a:gd name="T91" fmla="*/ 4439 h 45"/>
                  <a:gd name="T92" fmla="+- 0 8608 8476"/>
                  <a:gd name="T93" fmla="*/ T92 w 164"/>
                  <a:gd name="T94" fmla="+- 0 4438 4426"/>
                  <a:gd name="T95" fmla="*/ 4438 h 45"/>
                  <a:gd name="T96" fmla="+- 0 8599 8476"/>
                  <a:gd name="T97" fmla="*/ T96 w 164"/>
                  <a:gd name="T98" fmla="+- 0 4434 4426"/>
                  <a:gd name="T99" fmla="*/ 4434 h 45"/>
                  <a:gd name="T100" fmla="+- 0 8590 8476"/>
                  <a:gd name="T101" fmla="*/ T100 w 164"/>
                  <a:gd name="T102" fmla="+- 0 4431 4426"/>
                  <a:gd name="T103" fmla="*/ 4431 h 45"/>
                  <a:gd name="T104" fmla="+- 0 8582 8476"/>
                  <a:gd name="T105" fmla="*/ T104 w 164"/>
                  <a:gd name="T106" fmla="+- 0 4428 4426"/>
                  <a:gd name="T107" fmla="*/ 4428 h 45"/>
                  <a:gd name="T108" fmla="+- 0 8575 8476"/>
                  <a:gd name="T109" fmla="*/ T108 w 164"/>
                  <a:gd name="T110" fmla="+- 0 4426 4426"/>
                  <a:gd name="T111" fmla="*/ 4426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64" h="45">
                    <a:moveTo>
                      <a:pt x="99" y="0"/>
                    </a:moveTo>
                    <a:lnTo>
                      <a:pt x="90" y="1"/>
                    </a:lnTo>
                    <a:lnTo>
                      <a:pt x="3" y="8"/>
                    </a:lnTo>
                    <a:lnTo>
                      <a:pt x="0" y="8"/>
                    </a:lnTo>
                    <a:lnTo>
                      <a:pt x="0" y="10"/>
                    </a:lnTo>
                    <a:lnTo>
                      <a:pt x="0" y="14"/>
                    </a:lnTo>
                    <a:lnTo>
                      <a:pt x="2" y="18"/>
                    </a:lnTo>
                    <a:lnTo>
                      <a:pt x="6" y="25"/>
                    </a:lnTo>
                    <a:lnTo>
                      <a:pt x="7" y="27"/>
                    </a:lnTo>
                    <a:lnTo>
                      <a:pt x="8" y="30"/>
                    </a:lnTo>
                    <a:lnTo>
                      <a:pt x="10" y="34"/>
                    </a:lnTo>
                    <a:lnTo>
                      <a:pt x="13" y="38"/>
                    </a:lnTo>
                    <a:lnTo>
                      <a:pt x="20" y="44"/>
                    </a:lnTo>
                    <a:lnTo>
                      <a:pt x="24" y="44"/>
                    </a:lnTo>
                    <a:lnTo>
                      <a:pt x="31" y="43"/>
                    </a:lnTo>
                    <a:lnTo>
                      <a:pt x="129" y="37"/>
                    </a:lnTo>
                    <a:lnTo>
                      <a:pt x="151" y="35"/>
                    </a:lnTo>
                    <a:lnTo>
                      <a:pt x="157" y="34"/>
                    </a:lnTo>
                    <a:lnTo>
                      <a:pt x="163" y="33"/>
                    </a:lnTo>
                    <a:lnTo>
                      <a:pt x="161" y="29"/>
                    </a:lnTo>
                    <a:lnTo>
                      <a:pt x="159" y="27"/>
                    </a:lnTo>
                    <a:lnTo>
                      <a:pt x="137" y="15"/>
                    </a:lnTo>
                    <a:lnTo>
                      <a:pt x="134" y="13"/>
                    </a:lnTo>
                    <a:lnTo>
                      <a:pt x="132" y="12"/>
                    </a:lnTo>
                    <a:lnTo>
                      <a:pt x="123" y="8"/>
                    </a:lnTo>
                    <a:lnTo>
                      <a:pt x="114" y="5"/>
                    </a:lnTo>
                    <a:lnTo>
                      <a:pt x="106" y="2"/>
                    </a:lnTo>
                    <a:lnTo>
                      <a:pt x="99"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0" name="Group 1139"/>
            <p:cNvGrpSpPr>
              <a:grpSpLocks/>
            </p:cNvGrpSpPr>
            <p:nvPr/>
          </p:nvGrpSpPr>
          <p:grpSpPr bwMode="auto">
            <a:xfrm>
              <a:off x="12495" y="4401"/>
              <a:ext cx="690" cy="55"/>
              <a:chOff x="8476" y="4401"/>
              <a:chExt cx="469" cy="55"/>
            </a:xfrm>
          </p:grpSpPr>
          <p:sp>
            <p:nvSpPr>
              <p:cNvPr id="1526" name="Freeform 1525"/>
              <p:cNvSpPr>
                <a:spLocks/>
              </p:cNvSpPr>
              <p:nvPr/>
            </p:nvSpPr>
            <p:spPr bwMode="auto">
              <a:xfrm>
                <a:off x="8839" y="4401"/>
                <a:ext cx="106" cy="39"/>
              </a:xfrm>
              <a:custGeom>
                <a:avLst/>
                <a:gdLst>
                  <a:gd name="T0" fmla="+- 0 8934 8839"/>
                  <a:gd name="T1" fmla="*/ T0 w 106"/>
                  <a:gd name="T2" fmla="+- 0 4401 4401"/>
                  <a:gd name="T3" fmla="*/ 4401 h 39"/>
                  <a:gd name="T4" fmla="+- 0 8929 8839"/>
                  <a:gd name="T5" fmla="*/ T4 w 106"/>
                  <a:gd name="T6" fmla="+- 0 4401 4401"/>
                  <a:gd name="T7" fmla="*/ 4401 h 39"/>
                  <a:gd name="T8" fmla="+- 0 8857 8839"/>
                  <a:gd name="T9" fmla="*/ T8 w 106"/>
                  <a:gd name="T10" fmla="+- 0 4406 4401"/>
                  <a:gd name="T11" fmla="*/ 4406 h 39"/>
                  <a:gd name="T12" fmla="+- 0 8844 8839"/>
                  <a:gd name="T13" fmla="*/ T12 w 106"/>
                  <a:gd name="T14" fmla="+- 0 4407 4401"/>
                  <a:gd name="T15" fmla="*/ 4407 h 39"/>
                  <a:gd name="T16" fmla="+- 0 8839 8839"/>
                  <a:gd name="T17" fmla="*/ T16 w 106"/>
                  <a:gd name="T18" fmla="+- 0 4408 4401"/>
                  <a:gd name="T19" fmla="*/ 4408 h 39"/>
                  <a:gd name="T20" fmla="+- 0 8841 8839"/>
                  <a:gd name="T21" fmla="*/ T20 w 106"/>
                  <a:gd name="T22" fmla="+- 0 4410 4401"/>
                  <a:gd name="T23" fmla="*/ 4410 h 39"/>
                  <a:gd name="T24" fmla="+- 0 8842 8839"/>
                  <a:gd name="T25" fmla="*/ T24 w 106"/>
                  <a:gd name="T26" fmla="+- 0 4412 4401"/>
                  <a:gd name="T27" fmla="*/ 4412 h 39"/>
                  <a:gd name="T28" fmla="+- 0 8842 8839"/>
                  <a:gd name="T29" fmla="*/ T28 w 106"/>
                  <a:gd name="T30" fmla="+- 0 4413 4401"/>
                  <a:gd name="T31" fmla="*/ 4413 h 39"/>
                  <a:gd name="T32" fmla="+- 0 8851 8839"/>
                  <a:gd name="T33" fmla="*/ T32 w 106"/>
                  <a:gd name="T34" fmla="+- 0 4429 4401"/>
                  <a:gd name="T35" fmla="*/ 4429 h 39"/>
                  <a:gd name="T36" fmla="+- 0 8857 8839"/>
                  <a:gd name="T37" fmla="*/ T36 w 106"/>
                  <a:gd name="T38" fmla="+- 0 4434 4401"/>
                  <a:gd name="T39" fmla="*/ 4434 h 39"/>
                  <a:gd name="T40" fmla="+- 0 8863 8839"/>
                  <a:gd name="T41" fmla="*/ T40 w 106"/>
                  <a:gd name="T42" fmla="+- 0 4439 4401"/>
                  <a:gd name="T43" fmla="*/ 4439 h 39"/>
                  <a:gd name="T44" fmla="+- 0 8867 8839"/>
                  <a:gd name="T45" fmla="*/ T44 w 106"/>
                  <a:gd name="T46" fmla="+- 0 4437 4401"/>
                  <a:gd name="T47" fmla="*/ 4437 h 39"/>
                  <a:gd name="T48" fmla="+- 0 8871 8839"/>
                  <a:gd name="T49" fmla="*/ T48 w 106"/>
                  <a:gd name="T50" fmla="+- 0 4436 4401"/>
                  <a:gd name="T51" fmla="*/ 4436 h 39"/>
                  <a:gd name="T52" fmla="+- 0 8888 8839"/>
                  <a:gd name="T53" fmla="*/ T52 w 106"/>
                  <a:gd name="T54" fmla="+- 0 4433 4401"/>
                  <a:gd name="T55" fmla="*/ 4433 h 39"/>
                  <a:gd name="T56" fmla="+- 0 8929 8839"/>
                  <a:gd name="T57" fmla="*/ T56 w 106"/>
                  <a:gd name="T58" fmla="+- 0 4424 4401"/>
                  <a:gd name="T59" fmla="*/ 4424 h 39"/>
                  <a:gd name="T60" fmla="+- 0 8942 8839"/>
                  <a:gd name="T61" fmla="*/ T60 w 106"/>
                  <a:gd name="T62" fmla="+- 0 4420 4401"/>
                  <a:gd name="T63" fmla="*/ 4420 h 39"/>
                  <a:gd name="T64" fmla="+- 0 8944 8839"/>
                  <a:gd name="T65" fmla="*/ T64 w 106"/>
                  <a:gd name="T66" fmla="+- 0 4419 4401"/>
                  <a:gd name="T67" fmla="*/ 4419 h 39"/>
                  <a:gd name="T68" fmla="+- 0 8945 8839"/>
                  <a:gd name="T69" fmla="*/ T68 w 106"/>
                  <a:gd name="T70" fmla="+- 0 4412 4401"/>
                  <a:gd name="T71" fmla="*/ 4412 h 39"/>
                  <a:gd name="T72" fmla="+- 0 8944 8839"/>
                  <a:gd name="T73" fmla="*/ T72 w 106"/>
                  <a:gd name="T74" fmla="+- 0 4411 4401"/>
                  <a:gd name="T75" fmla="*/ 4411 h 39"/>
                  <a:gd name="T76" fmla="+- 0 8934 8839"/>
                  <a:gd name="T77" fmla="*/ T76 w 106"/>
                  <a:gd name="T78" fmla="+- 0 4401 4401"/>
                  <a:gd name="T79" fmla="*/ 4401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06" h="39">
                    <a:moveTo>
                      <a:pt x="95" y="0"/>
                    </a:moveTo>
                    <a:lnTo>
                      <a:pt x="90" y="0"/>
                    </a:lnTo>
                    <a:lnTo>
                      <a:pt x="18" y="5"/>
                    </a:lnTo>
                    <a:lnTo>
                      <a:pt x="5" y="6"/>
                    </a:lnTo>
                    <a:lnTo>
                      <a:pt x="0" y="7"/>
                    </a:lnTo>
                    <a:lnTo>
                      <a:pt x="2" y="9"/>
                    </a:lnTo>
                    <a:lnTo>
                      <a:pt x="3" y="11"/>
                    </a:lnTo>
                    <a:lnTo>
                      <a:pt x="3" y="12"/>
                    </a:lnTo>
                    <a:lnTo>
                      <a:pt x="12" y="28"/>
                    </a:lnTo>
                    <a:lnTo>
                      <a:pt x="18" y="33"/>
                    </a:lnTo>
                    <a:lnTo>
                      <a:pt x="24" y="38"/>
                    </a:lnTo>
                    <a:lnTo>
                      <a:pt x="28" y="36"/>
                    </a:lnTo>
                    <a:lnTo>
                      <a:pt x="32" y="35"/>
                    </a:lnTo>
                    <a:lnTo>
                      <a:pt x="49" y="32"/>
                    </a:lnTo>
                    <a:lnTo>
                      <a:pt x="90" y="23"/>
                    </a:lnTo>
                    <a:lnTo>
                      <a:pt x="103" y="19"/>
                    </a:lnTo>
                    <a:lnTo>
                      <a:pt x="105" y="18"/>
                    </a:lnTo>
                    <a:lnTo>
                      <a:pt x="106" y="11"/>
                    </a:lnTo>
                    <a:lnTo>
                      <a:pt x="105" y="10"/>
                    </a:lnTo>
                    <a:lnTo>
                      <a:pt x="95"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27" name="Picture 1526"/>
              <p:cNvPicPr>
                <a:picLocks noChangeAspect="1" noChangeArrowheads="1"/>
              </p:cNvPicPr>
              <p:nvPr/>
            </p:nvPicPr>
            <p:blipFill>
              <a:blip r:embed="rId131" cstate="email">
                <a:extLst>
                  <a:ext uri="{28A0092B-C50C-407E-A947-70E740481C1C}">
                    <a14:useLocalDpi xmlns:a14="http://schemas.microsoft.com/office/drawing/2010/main" val="0"/>
                  </a:ext>
                </a:extLst>
              </a:blip>
              <a:srcRect/>
              <a:stretch>
                <a:fillRect/>
              </a:stretch>
            </p:blipFill>
            <p:spPr bwMode="auto">
              <a:xfrm>
                <a:off x="8476" y="4430"/>
                <a:ext cx="10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1" name="Group 1140"/>
            <p:cNvGrpSpPr>
              <a:grpSpLocks/>
            </p:cNvGrpSpPr>
            <p:nvPr/>
          </p:nvGrpSpPr>
          <p:grpSpPr bwMode="auto">
            <a:xfrm>
              <a:off x="12260" y="4441"/>
              <a:ext cx="361" cy="26"/>
              <a:chOff x="8320" y="4441"/>
              <a:chExt cx="245" cy="26"/>
            </a:xfrm>
          </p:grpSpPr>
          <p:sp>
            <p:nvSpPr>
              <p:cNvPr id="1524" name="Freeform 1523"/>
              <p:cNvSpPr>
                <a:spLocks/>
              </p:cNvSpPr>
              <p:nvPr/>
            </p:nvSpPr>
            <p:spPr bwMode="auto">
              <a:xfrm>
                <a:off x="8487" y="4455"/>
                <a:ext cx="78" cy="7"/>
              </a:xfrm>
              <a:custGeom>
                <a:avLst/>
                <a:gdLst>
                  <a:gd name="T0" fmla="+- 0 8487 8487"/>
                  <a:gd name="T1" fmla="*/ T0 w 78"/>
                  <a:gd name="T2" fmla="+- 0 4458 4455"/>
                  <a:gd name="T3" fmla="*/ 4458 h 7"/>
                  <a:gd name="T4" fmla="+- 0 8565 8487"/>
                  <a:gd name="T5" fmla="*/ T4 w 78"/>
                  <a:gd name="T6" fmla="+- 0 4458 4455"/>
                  <a:gd name="T7" fmla="*/ 4458 h 7"/>
                </a:gdLst>
                <a:ahLst/>
                <a:cxnLst>
                  <a:cxn ang="0">
                    <a:pos x="T1" y="T3"/>
                  </a:cxn>
                  <a:cxn ang="0">
                    <a:pos x="T5" y="T7"/>
                  </a:cxn>
                </a:cxnLst>
                <a:rect l="0" t="0" r="r" b="b"/>
                <a:pathLst>
                  <a:path w="78" h="7">
                    <a:moveTo>
                      <a:pt x="0" y="3"/>
                    </a:moveTo>
                    <a:lnTo>
                      <a:pt x="78" y="3"/>
                    </a:lnTo>
                  </a:path>
                </a:pathLst>
              </a:custGeom>
              <a:noFill/>
              <a:ln w="534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525" name="Picture 1524"/>
              <p:cNvPicPr>
                <a:picLocks noChangeAspect="1" noChangeArrowheads="1"/>
              </p:cNvPicPr>
              <p:nvPr/>
            </p:nvPicPr>
            <p:blipFill>
              <a:blip r:embed="rId132" cstate="email">
                <a:extLst>
                  <a:ext uri="{28A0092B-C50C-407E-A947-70E740481C1C}">
                    <a14:useLocalDpi xmlns:a14="http://schemas.microsoft.com/office/drawing/2010/main" val="0"/>
                  </a:ext>
                </a:extLst>
              </a:blip>
              <a:srcRect/>
              <a:stretch>
                <a:fillRect/>
              </a:stretch>
            </p:blipFill>
            <p:spPr bwMode="auto">
              <a:xfrm>
                <a:off x="8320" y="4441"/>
                <a:ext cx="11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2" name="Group 1141"/>
            <p:cNvGrpSpPr>
              <a:grpSpLocks/>
            </p:cNvGrpSpPr>
            <p:nvPr/>
          </p:nvGrpSpPr>
          <p:grpSpPr bwMode="auto">
            <a:xfrm>
              <a:off x="12556" y="4463"/>
              <a:ext cx="7" cy="5"/>
              <a:chOff x="8515" y="4463"/>
              <a:chExt cx="5" cy="5"/>
            </a:xfrm>
          </p:grpSpPr>
          <p:sp>
            <p:nvSpPr>
              <p:cNvPr id="1523" name="Freeform 1522"/>
              <p:cNvSpPr>
                <a:spLocks/>
              </p:cNvSpPr>
              <p:nvPr/>
            </p:nvSpPr>
            <p:spPr bwMode="auto">
              <a:xfrm>
                <a:off x="8515" y="4463"/>
                <a:ext cx="5" cy="5"/>
              </a:xfrm>
              <a:custGeom>
                <a:avLst/>
                <a:gdLst>
                  <a:gd name="T0" fmla="+- 0 8517 8515"/>
                  <a:gd name="T1" fmla="*/ T0 w 5"/>
                  <a:gd name="T2" fmla="+- 0 4463 4463"/>
                  <a:gd name="T3" fmla="*/ 4463 h 5"/>
                  <a:gd name="T4" fmla="+- 0 8515 8515"/>
                  <a:gd name="T5" fmla="*/ T4 w 5"/>
                  <a:gd name="T6" fmla="+- 0 4465 4463"/>
                  <a:gd name="T7" fmla="*/ 4465 h 5"/>
                  <a:gd name="T8" fmla="+- 0 8517 8515"/>
                  <a:gd name="T9" fmla="*/ T8 w 5"/>
                  <a:gd name="T10" fmla="+- 0 4467 4463"/>
                  <a:gd name="T11" fmla="*/ 4467 h 5"/>
                  <a:gd name="T12" fmla="+- 0 8519 8515"/>
                  <a:gd name="T13" fmla="*/ T12 w 5"/>
                  <a:gd name="T14" fmla="+- 0 4465 4463"/>
                  <a:gd name="T15" fmla="*/ 4465 h 5"/>
                  <a:gd name="T16" fmla="+- 0 8517 8515"/>
                  <a:gd name="T17" fmla="*/ T16 w 5"/>
                  <a:gd name="T18" fmla="+- 0 4463 4463"/>
                  <a:gd name="T19" fmla="*/ 4463 h 5"/>
                </a:gdLst>
                <a:ahLst/>
                <a:cxnLst>
                  <a:cxn ang="0">
                    <a:pos x="T1" y="T3"/>
                  </a:cxn>
                  <a:cxn ang="0">
                    <a:pos x="T5" y="T7"/>
                  </a:cxn>
                  <a:cxn ang="0">
                    <a:pos x="T9" y="T11"/>
                  </a:cxn>
                  <a:cxn ang="0">
                    <a:pos x="T13" y="T15"/>
                  </a:cxn>
                  <a:cxn ang="0">
                    <a:pos x="T17" y="T19"/>
                  </a:cxn>
                </a:cxnLst>
                <a:rect l="0" t="0" r="r" b="b"/>
                <a:pathLst>
                  <a:path w="5" h="5">
                    <a:moveTo>
                      <a:pt x="2" y="0"/>
                    </a:moveTo>
                    <a:lnTo>
                      <a:pt x="0" y="2"/>
                    </a:lnTo>
                    <a:lnTo>
                      <a:pt x="2" y="4"/>
                    </a:lnTo>
                    <a:lnTo>
                      <a:pt x="4" y="2"/>
                    </a:lnTo>
                    <a:lnTo>
                      <a:pt x="2"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3" name="Group 1142"/>
            <p:cNvGrpSpPr>
              <a:grpSpLocks/>
            </p:cNvGrpSpPr>
            <p:nvPr/>
          </p:nvGrpSpPr>
          <p:grpSpPr bwMode="auto">
            <a:xfrm>
              <a:off x="12089" y="4450"/>
              <a:ext cx="487" cy="94"/>
              <a:chOff x="8199" y="4450"/>
              <a:chExt cx="335" cy="94"/>
            </a:xfrm>
          </p:grpSpPr>
          <p:sp>
            <p:nvSpPr>
              <p:cNvPr id="1521" name="Freeform 1520"/>
              <p:cNvSpPr>
                <a:spLocks/>
              </p:cNvSpPr>
              <p:nvPr/>
            </p:nvSpPr>
            <p:spPr bwMode="auto">
              <a:xfrm>
                <a:off x="8523" y="4461"/>
                <a:ext cx="11" cy="5"/>
              </a:xfrm>
              <a:custGeom>
                <a:avLst/>
                <a:gdLst>
                  <a:gd name="T0" fmla="+- 0 8531 8523"/>
                  <a:gd name="T1" fmla="*/ T0 w 11"/>
                  <a:gd name="T2" fmla="+- 0 4461 4461"/>
                  <a:gd name="T3" fmla="*/ 4461 h 5"/>
                  <a:gd name="T4" fmla="+- 0 8525 8523"/>
                  <a:gd name="T5" fmla="*/ T4 w 11"/>
                  <a:gd name="T6" fmla="+- 0 4462 4461"/>
                  <a:gd name="T7" fmla="*/ 4462 h 5"/>
                  <a:gd name="T8" fmla="+- 0 8523 8523"/>
                  <a:gd name="T9" fmla="*/ T8 w 11"/>
                  <a:gd name="T10" fmla="+- 0 4464 4461"/>
                  <a:gd name="T11" fmla="*/ 4464 h 5"/>
                  <a:gd name="T12" fmla="+- 0 8525 8523"/>
                  <a:gd name="T13" fmla="*/ T12 w 11"/>
                  <a:gd name="T14" fmla="+- 0 4466 4461"/>
                  <a:gd name="T15" fmla="*/ 4466 h 5"/>
                  <a:gd name="T16" fmla="+- 0 8531 8523"/>
                  <a:gd name="T17" fmla="*/ T16 w 11"/>
                  <a:gd name="T18" fmla="+- 0 4466 4461"/>
                  <a:gd name="T19" fmla="*/ 4466 h 5"/>
                  <a:gd name="T20" fmla="+- 0 8534 8523"/>
                  <a:gd name="T21" fmla="*/ T20 w 11"/>
                  <a:gd name="T22" fmla="+- 0 4463 4461"/>
                  <a:gd name="T23" fmla="*/ 4463 h 5"/>
                  <a:gd name="T24" fmla="+- 0 8531 8523"/>
                  <a:gd name="T25" fmla="*/ T24 w 11"/>
                  <a:gd name="T26" fmla="+- 0 4461 4461"/>
                  <a:gd name="T27" fmla="*/ 4461 h 5"/>
                </a:gdLst>
                <a:ahLst/>
                <a:cxnLst>
                  <a:cxn ang="0">
                    <a:pos x="T1" y="T3"/>
                  </a:cxn>
                  <a:cxn ang="0">
                    <a:pos x="T5" y="T7"/>
                  </a:cxn>
                  <a:cxn ang="0">
                    <a:pos x="T9" y="T11"/>
                  </a:cxn>
                  <a:cxn ang="0">
                    <a:pos x="T13" y="T15"/>
                  </a:cxn>
                  <a:cxn ang="0">
                    <a:pos x="T17" y="T19"/>
                  </a:cxn>
                  <a:cxn ang="0">
                    <a:pos x="T21" y="T23"/>
                  </a:cxn>
                  <a:cxn ang="0">
                    <a:pos x="T25" y="T27"/>
                  </a:cxn>
                </a:cxnLst>
                <a:rect l="0" t="0" r="r" b="b"/>
                <a:pathLst>
                  <a:path w="11" h="5">
                    <a:moveTo>
                      <a:pt x="8" y="0"/>
                    </a:moveTo>
                    <a:lnTo>
                      <a:pt x="2" y="1"/>
                    </a:lnTo>
                    <a:lnTo>
                      <a:pt x="0" y="3"/>
                    </a:lnTo>
                    <a:lnTo>
                      <a:pt x="2" y="5"/>
                    </a:lnTo>
                    <a:lnTo>
                      <a:pt x="8" y="5"/>
                    </a:lnTo>
                    <a:lnTo>
                      <a:pt x="11" y="2"/>
                    </a:lnTo>
                    <a:lnTo>
                      <a:pt x="8"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22" name="Picture 1521"/>
              <p:cNvPicPr>
                <a:picLocks noChangeAspect="1" noChangeArrowheads="1"/>
              </p:cNvPicPr>
              <p:nvPr/>
            </p:nvPicPr>
            <p:blipFill>
              <a:blip r:embed="rId133" cstate="email">
                <a:extLst>
                  <a:ext uri="{28A0092B-C50C-407E-A947-70E740481C1C}">
                    <a14:useLocalDpi xmlns:a14="http://schemas.microsoft.com/office/drawing/2010/main" val="0"/>
                  </a:ext>
                </a:extLst>
              </a:blip>
              <a:srcRect/>
              <a:stretch>
                <a:fillRect/>
              </a:stretch>
            </p:blipFill>
            <p:spPr bwMode="auto">
              <a:xfrm>
                <a:off x="8199" y="4450"/>
                <a:ext cx="5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4" name="Group 1143"/>
            <p:cNvGrpSpPr>
              <a:grpSpLocks/>
            </p:cNvGrpSpPr>
            <p:nvPr/>
          </p:nvGrpSpPr>
          <p:grpSpPr bwMode="auto">
            <a:xfrm>
              <a:off x="12103" y="4456"/>
              <a:ext cx="60" cy="89"/>
              <a:chOff x="8208" y="4456"/>
              <a:chExt cx="41" cy="89"/>
            </a:xfrm>
          </p:grpSpPr>
          <p:sp>
            <p:nvSpPr>
              <p:cNvPr id="1520" name="Freeform 1519"/>
              <p:cNvSpPr>
                <a:spLocks/>
              </p:cNvSpPr>
              <p:nvPr/>
            </p:nvSpPr>
            <p:spPr bwMode="auto">
              <a:xfrm>
                <a:off x="8208" y="4456"/>
                <a:ext cx="41" cy="89"/>
              </a:xfrm>
              <a:custGeom>
                <a:avLst/>
                <a:gdLst>
                  <a:gd name="T0" fmla="+- 0 8245 8208"/>
                  <a:gd name="T1" fmla="*/ T0 w 41"/>
                  <a:gd name="T2" fmla="+- 0 4456 4456"/>
                  <a:gd name="T3" fmla="*/ 4456 h 89"/>
                  <a:gd name="T4" fmla="+- 0 8236 8208"/>
                  <a:gd name="T5" fmla="*/ T4 w 41"/>
                  <a:gd name="T6" fmla="+- 0 4457 4456"/>
                  <a:gd name="T7" fmla="*/ 4457 h 89"/>
                  <a:gd name="T8" fmla="+- 0 8212 8208"/>
                  <a:gd name="T9" fmla="*/ T8 w 41"/>
                  <a:gd name="T10" fmla="+- 0 4458 4456"/>
                  <a:gd name="T11" fmla="*/ 4458 h 89"/>
                  <a:gd name="T12" fmla="+- 0 8210 8208"/>
                  <a:gd name="T13" fmla="*/ T12 w 41"/>
                  <a:gd name="T14" fmla="+- 0 4458 4456"/>
                  <a:gd name="T15" fmla="*/ 4458 h 89"/>
                  <a:gd name="T16" fmla="+- 0 8208 8208"/>
                  <a:gd name="T17" fmla="*/ T16 w 41"/>
                  <a:gd name="T18" fmla="+- 0 4459 4456"/>
                  <a:gd name="T19" fmla="*/ 4459 h 89"/>
                  <a:gd name="T20" fmla="+- 0 8208 8208"/>
                  <a:gd name="T21" fmla="*/ T20 w 41"/>
                  <a:gd name="T22" fmla="+- 0 4480 4456"/>
                  <a:gd name="T23" fmla="*/ 4480 h 89"/>
                  <a:gd name="T24" fmla="+- 0 8208 8208"/>
                  <a:gd name="T25" fmla="*/ T24 w 41"/>
                  <a:gd name="T26" fmla="+- 0 4507 4456"/>
                  <a:gd name="T27" fmla="*/ 4507 h 89"/>
                  <a:gd name="T28" fmla="+- 0 8209 8208"/>
                  <a:gd name="T29" fmla="*/ T28 w 41"/>
                  <a:gd name="T30" fmla="+- 0 4531 4456"/>
                  <a:gd name="T31" fmla="*/ 4531 h 89"/>
                  <a:gd name="T32" fmla="+- 0 8209 8208"/>
                  <a:gd name="T33" fmla="*/ T32 w 41"/>
                  <a:gd name="T34" fmla="+- 0 4534 4456"/>
                  <a:gd name="T35" fmla="*/ 4534 h 89"/>
                  <a:gd name="T36" fmla="+- 0 8209 8208"/>
                  <a:gd name="T37" fmla="*/ T36 w 41"/>
                  <a:gd name="T38" fmla="+- 0 4542 4456"/>
                  <a:gd name="T39" fmla="*/ 4542 h 89"/>
                  <a:gd name="T40" fmla="+- 0 8210 8208"/>
                  <a:gd name="T41" fmla="*/ T40 w 41"/>
                  <a:gd name="T42" fmla="+- 0 4544 4456"/>
                  <a:gd name="T43" fmla="*/ 4544 h 89"/>
                  <a:gd name="T44" fmla="+- 0 8215 8208"/>
                  <a:gd name="T45" fmla="*/ T44 w 41"/>
                  <a:gd name="T46" fmla="+- 0 4544 4456"/>
                  <a:gd name="T47" fmla="*/ 4544 h 89"/>
                  <a:gd name="T48" fmla="+- 0 8218 8208"/>
                  <a:gd name="T49" fmla="*/ T48 w 41"/>
                  <a:gd name="T50" fmla="+- 0 4544 4456"/>
                  <a:gd name="T51" fmla="*/ 4544 h 89"/>
                  <a:gd name="T52" fmla="+- 0 8238 8208"/>
                  <a:gd name="T53" fmla="*/ T52 w 41"/>
                  <a:gd name="T54" fmla="+- 0 4542 4456"/>
                  <a:gd name="T55" fmla="*/ 4542 h 89"/>
                  <a:gd name="T56" fmla="+- 0 8249 8208"/>
                  <a:gd name="T57" fmla="*/ T56 w 41"/>
                  <a:gd name="T58" fmla="+- 0 4541 4456"/>
                  <a:gd name="T59" fmla="*/ 4541 h 89"/>
                  <a:gd name="T60" fmla="+- 0 8248 8208"/>
                  <a:gd name="T61" fmla="*/ T60 w 41"/>
                  <a:gd name="T62" fmla="+- 0 4536 4456"/>
                  <a:gd name="T63" fmla="*/ 4536 h 89"/>
                  <a:gd name="T64" fmla="+- 0 8248 8208"/>
                  <a:gd name="T65" fmla="*/ T64 w 41"/>
                  <a:gd name="T66" fmla="+- 0 4531 4456"/>
                  <a:gd name="T67" fmla="*/ 4531 h 89"/>
                  <a:gd name="T68" fmla="+- 0 8247 8208"/>
                  <a:gd name="T69" fmla="*/ T68 w 41"/>
                  <a:gd name="T70" fmla="+- 0 4469 4456"/>
                  <a:gd name="T71" fmla="*/ 4469 h 89"/>
                  <a:gd name="T72" fmla="+- 0 8246 8208"/>
                  <a:gd name="T73" fmla="*/ T72 w 41"/>
                  <a:gd name="T74" fmla="+- 0 4458 4456"/>
                  <a:gd name="T75" fmla="*/ 4458 h 89"/>
                  <a:gd name="T76" fmla="+- 0 8245 8208"/>
                  <a:gd name="T77" fmla="*/ T76 w 41"/>
                  <a:gd name="T78" fmla="+- 0 4456 4456"/>
                  <a:gd name="T79" fmla="*/ 4456 h 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1" h="89">
                    <a:moveTo>
                      <a:pt x="37" y="0"/>
                    </a:moveTo>
                    <a:lnTo>
                      <a:pt x="28" y="1"/>
                    </a:lnTo>
                    <a:lnTo>
                      <a:pt x="4" y="2"/>
                    </a:lnTo>
                    <a:lnTo>
                      <a:pt x="2" y="2"/>
                    </a:lnTo>
                    <a:lnTo>
                      <a:pt x="0" y="3"/>
                    </a:lnTo>
                    <a:lnTo>
                      <a:pt x="0" y="24"/>
                    </a:lnTo>
                    <a:lnTo>
                      <a:pt x="0" y="51"/>
                    </a:lnTo>
                    <a:lnTo>
                      <a:pt x="1" y="75"/>
                    </a:lnTo>
                    <a:lnTo>
                      <a:pt x="1" y="78"/>
                    </a:lnTo>
                    <a:lnTo>
                      <a:pt x="1" y="86"/>
                    </a:lnTo>
                    <a:lnTo>
                      <a:pt x="2" y="88"/>
                    </a:lnTo>
                    <a:lnTo>
                      <a:pt x="7" y="88"/>
                    </a:lnTo>
                    <a:lnTo>
                      <a:pt x="10" y="88"/>
                    </a:lnTo>
                    <a:lnTo>
                      <a:pt x="30" y="86"/>
                    </a:lnTo>
                    <a:lnTo>
                      <a:pt x="41" y="85"/>
                    </a:lnTo>
                    <a:lnTo>
                      <a:pt x="40" y="80"/>
                    </a:lnTo>
                    <a:lnTo>
                      <a:pt x="40" y="75"/>
                    </a:lnTo>
                    <a:lnTo>
                      <a:pt x="39" y="13"/>
                    </a:lnTo>
                    <a:lnTo>
                      <a:pt x="38" y="2"/>
                    </a:lnTo>
                    <a:lnTo>
                      <a:pt x="37" y="0"/>
                    </a:lnTo>
                    <a:close/>
                  </a:path>
                </a:pathLst>
              </a:custGeom>
              <a:solidFill>
                <a:srgbClr val="3A45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5" name="Group 1144"/>
            <p:cNvGrpSpPr>
              <a:grpSpLocks/>
            </p:cNvGrpSpPr>
            <p:nvPr/>
          </p:nvGrpSpPr>
          <p:grpSpPr bwMode="auto">
            <a:xfrm>
              <a:off x="12101" y="4419"/>
              <a:ext cx="739" cy="46"/>
              <a:chOff x="8207" y="4419"/>
              <a:chExt cx="501" cy="46"/>
            </a:xfrm>
          </p:grpSpPr>
          <p:sp>
            <p:nvSpPr>
              <p:cNvPr id="1518" name="Freeform 1517"/>
              <p:cNvSpPr>
                <a:spLocks/>
              </p:cNvSpPr>
              <p:nvPr/>
            </p:nvSpPr>
            <p:spPr bwMode="auto">
              <a:xfrm>
                <a:off x="8207" y="4455"/>
                <a:ext cx="40" cy="10"/>
              </a:xfrm>
              <a:custGeom>
                <a:avLst/>
                <a:gdLst>
                  <a:gd name="T0" fmla="+- 0 8231 8207"/>
                  <a:gd name="T1" fmla="*/ T0 w 40"/>
                  <a:gd name="T2" fmla="+- 0 4457 4455"/>
                  <a:gd name="T3" fmla="*/ 4457 h 10"/>
                  <a:gd name="T4" fmla="+- 0 8231 8207"/>
                  <a:gd name="T5" fmla="*/ T4 w 40"/>
                  <a:gd name="T6" fmla="+- 0 4455 4455"/>
                  <a:gd name="T7" fmla="*/ 4455 h 10"/>
                  <a:gd name="T8" fmla="+- 0 8222 8207"/>
                  <a:gd name="T9" fmla="*/ T8 w 40"/>
                  <a:gd name="T10" fmla="+- 0 4456 4455"/>
                  <a:gd name="T11" fmla="*/ 4456 h 10"/>
                  <a:gd name="T12" fmla="+- 0 8222 8207"/>
                  <a:gd name="T13" fmla="*/ T12 w 40"/>
                  <a:gd name="T14" fmla="+- 0 4457 4455"/>
                  <a:gd name="T15" fmla="*/ 4457 h 10"/>
                  <a:gd name="T16" fmla="+- 0 8231 8207"/>
                  <a:gd name="T17" fmla="*/ T16 w 40"/>
                  <a:gd name="T18" fmla="+- 0 4457 4455"/>
                  <a:gd name="T19" fmla="*/ 4457 h 10"/>
                </a:gdLst>
                <a:ahLst/>
                <a:cxnLst>
                  <a:cxn ang="0">
                    <a:pos x="T1" y="T3"/>
                  </a:cxn>
                  <a:cxn ang="0">
                    <a:pos x="T5" y="T7"/>
                  </a:cxn>
                  <a:cxn ang="0">
                    <a:pos x="T9" y="T11"/>
                  </a:cxn>
                  <a:cxn ang="0">
                    <a:pos x="T13" y="T15"/>
                  </a:cxn>
                  <a:cxn ang="0">
                    <a:pos x="T17" y="T19"/>
                  </a:cxn>
                </a:cxnLst>
                <a:rect l="0" t="0" r="r" b="b"/>
                <a:pathLst>
                  <a:path w="40" h="10">
                    <a:moveTo>
                      <a:pt x="24" y="2"/>
                    </a:moveTo>
                    <a:lnTo>
                      <a:pt x="24" y="0"/>
                    </a:lnTo>
                    <a:lnTo>
                      <a:pt x="15" y="1"/>
                    </a:lnTo>
                    <a:lnTo>
                      <a:pt x="15" y="2"/>
                    </a:lnTo>
                    <a:lnTo>
                      <a:pt x="2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19" name="Picture 1518"/>
              <p:cNvPicPr>
                <a:picLocks noChangeAspect="1" noChangeArrowheads="1"/>
              </p:cNvPicPr>
              <p:nvPr/>
            </p:nvPicPr>
            <p:blipFill>
              <a:blip r:embed="rId134" cstate="email">
                <a:extLst>
                  <a:ext uri="{28A0092B-C50C-407E-A947-70E740481C1C}">
                    <a14:useLocalDpi xmlns:a14="http://schemas.microsoft.com/office/drawing/2010/main" val="0"/>
                  </a:ext>
                </a:extLst>
              </a:blip>
              <a:srcRect/>
              <a:stretch>
                <a:fillRect/>
              </a:stretch>
            </p:blipFill>
            <p:spPr bwMode="auto">
              <a:xfrm>
                <a:off x="8581" y="4419"/>
                <a:ext cx="12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6" name="Group 1145"/>
            <p:cNvGrpSpPr>
              <a:grpSpLocks/>
            </p:cNvGrpSpPr>
            <p:nvPr/>
          </p:nvGrpSpPr>
          <p:grpSpPr bwMode="auto">
            <a:xfrm>
              <a:off x="12508" y="4499"/>
              <a:ext cx="224" cy="17"/>
              <a:chOff x="8483" y="4499"/>
              <a:chExt cx="152" cy="17"/>
            </a:xfrm>
          </p:grpSpPr>
          <p:sp>
            <p:nvSpPr>
              <p:cNvPr id="1517" name="Freeform 1516"/>
              <p:cNvSpPr>
                <a:spLocks/>
              </p:cNvSpPr>
              <p:nvPr/>
            </p:nvSpPr>
            <p:spPr bwMode="auto">
              <a:xfrm>
                <a:off x="8483" y="4499"/>
                <a:ext cx="152" cy="17"/>
              </a:xfrm>
              <a:custGeom>
                <a:avLst/>
                <a:gdLst>
                  <a:gd name="T0" fmla="+- 0 8632 8483"/>
                  <a:gd name="T1" fmla="*/ T0 w 152"/>
                  <a:gd name="T2" fmla="+- 0 4499 4499"/>
                  <a:gd name="T3" fmla="*/ 4499 h 17"/>
                  <a:gd name="T4" fmla="+- 0 8628 8483"/>
                  <a:gd name="T5" fmla="*/ T4 w 152"/>
                  <a:gd name="T6" fmla="+- 0 4499 4499"/>
                  <a:gd name="T7" fmla="*/ 4499 h 17"/>
                  <a:gd name="T8" fmla="+- 0 8617 8483"/>
                  <a:gd name="T9" fmla="*/ T8 w 152"/>
                  <a:gd name="T10" fmla="+- 0 4500 4499"/>
                  <a:gd name="T11" fmla="*/ 4500 h 17"/>
                  <a:gd name="T12" fmla="+- 0 8524 8483"/>
                  <a:gd name="T13" fmla="*/ T12 w 152"/>
                  <a:gd name="T14" fmla="+- 0 4509 4499"/>
                  <a:gd name="T15" fmla="*/ 4509 h 17"/>
                  <a:gd name="T16" fmla="+- 0 8519 8483"/>
                  <a:gd name="T17" fmla="*/ T16 w 152"/>
                  <a:gd name="T18" fmla="+- 0 4509 4499"/>
                  <a:gd name="T19" fmla="*/ 4509 h 17"/>
                  <a:gd name="T20" fmla="+- 0 8487 8483"/>
                  <a:gd name="T21" fmla="*/ T20 w 152"/>
                  <a:gd name="T22" fmla="+- 0 4515 4499"/>
                  <a:gd name="T23" fmla="*/ 4515 h 17"/>
                  <a:gd name="T24" fmla="+- 0 8486 8483"/>
                  <a:gd name="T25" fmla="*/ T24 w 152"/>
                  <a:gd name="T26" fmla="+- 0 4515 4499"/>
                  <a:gd name="T27" fmla="*/ 4515 h 17"/>
                  <a:gd name="T28" fmla="+- 0 8483 8483"/>
                  <a:gd name="T29" fmla="*/ T28 w 152"/>
                  <a:gd name="T30" fmla="+- 0 4516 4499"/>
                  <a:gd name="T31" fmla="*/ 4516 h 17"/>
                  <a:gd name="T32" fmla="+- 0 8629 8483"/>
                  <a:gd name="T33" fmla="*/ T32 w 152"/>
                  <a:gd name="T34" fmla="+- 0 4504 4499"/>
                  <a:gd name="T35" fmla="*/ 4504 h 17"/>
                  <a:gd name="T36" fmla="+- 0 8634 8483"/>
                  <a:gd name="T37" fmla="*/ T36 w 152"/>
                  <a:gd name="T38" fmla="+- 0 4501 4499"/>
                  <a:gd name="T39" fmla="*/ 4501 h 17"/>
                  <a:gd name="T40" fmla="+- 0 8634 8483"/>
                  <a:gd name="T41" fmla="*/ T40 w 152"/>
                  <a:gd name="T42" fmla="+- 0 4500 4499"/>
                  <a:gd name="T43" fmla="*/ 4500 h 17"/>
                  <a:gd name="T44" fmla="+- 0 8632 8483"/>
                  <a:gd name="T45" fmla="*/ T44 w 152"/>
                  <a:gd name="T46" fmla="+- 0 4499 4499"/>
                  <a:gd name="T47" fmla="*/ 4499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52" h="17">
                    <a:moveTo>
                      <a:pt x="149" y="0"/>
                    </a:moveTo>
                    <a:lnTo>
                      <a:pt x="145" y="0"/>
                    </a:lnTo>
                    <a:lnTo>
                      <a:pt x="134" y="1"/>
                    </a:lnTo>
                    <a:lnTo>
                      <a:pt x="41" y="10"/>
                    </a:lnTo>
                    <a:lnTo>
                      <a:pt x="36" y="10"/>
                    </a:lnTo>
                    <a:lnTo>
                      <a:pt x="4" y="16"/>
                    </a:lnTo>
                    <a:lnTo>
                      <a:pt x="3" y="16"/>
                    </a:lnTo>
                    <a:lnTo>
                      <a:pt x="0" y="17"/>
                    </a:lnTo>
                    <a:lnTo>
                      <a:pt x="146" y="5"/>
                    </a:lnTo>
                    <a:lnTo>
                      <a:pt x="151" y="2"/>
                    </a:lnTo>
                    <a:lnTo>
                      <a:pt x="151" y="1"/>
                    </a:lnTo>
                    <a:lnTo>
                      <a:pt x="149" y="0"/>
                    </a:lnTo>
                    <a:close/>
                  </a:path>
                </a:pathLst>
              </a:custGeom>
              <a:solidFill>
                <a:srgbClr val="0F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7" name="Group 1146"/>
            <p:cNvGrpSpPr>
              <a:grpSpLocks/>
            </p:cNvGrpSpPr>
            <p:nvPr/>
          </p:nvGrpSpPr>
          <p:grpSpPr bwMode="auto">
            <a:xfrm>
              <a:off x="12911" y="4484"/>
              <a:ext cx="84" cy="8"/>
              <a:chOff x="8756" y="4484"/>
              <a:chExt cx="57" cy="8"/>
            </a:xfrm>
          </p:grpSpPr>
          <p:sp>
            <p:nvSpPr>
              <p:cNvPr id="1516" name="Freeform 1515"/>
              <p:cNvSpPr>
                <a:spLocks/>
              </p:cNvSpPr>
              <p:nvPr/>
            </p:nvSpPr>
            <p:spPr bwMode="auto">
              <a:xfrm>
                <a:off x="8756" y="4484"/>
                <a:ext cx="57" cy="8"/>
              </a:xfrm>
              <a:custGeom>
                <a:avLst/>
                <a:gdLst>
                  <a:gd name="T0" fmla="+- 0 8812 8756"/>
                  <a:gd name="T1" fmla="*/ T0 w 57"/>
                  <a:gd name="T2" fmla="+- 0 4484 4484"/>
                  <a:gd name="T3" fmla="*/ 4484 h 8"/>
                  <a:gd name="T4" fmla="+- 0 8804 8756"/>
                  <a:gd name="T5" fmla="*/ T4 w 57"/>
                  <a:gd name="T6" fmla="+- 0 4485 4484"/>
                  <a:gd name="T7" fmla="*/ 4485 h 8"/>
                  <a:gd name="T8" fmla="+- 0 8799 8756"/>
                  <a:gd name="T9" fmla="*/ T8 w 57"/>
                  <a:gd name="T10" fmla="+- 0 4485 4484"/>
                  <a:gd name="T11" fmla="*/ 4485 h 8"/>
                  <a:gd name="T12" fmla="+- 0 8772 8756"/>
                  <a:gd name="T13" fmla="*/ T12 w 57"/>
                  <a:gd name="T14" fmla="+- 0 4487 4484"/>
                  <a:gd name="T15" fmla="*/ 4487 h 8"/>
                  <a:gd name="T16" fmla="+- 0 8767 8756"/>
                  <a:gd name="T17" fmla="*/ T16 w 57"/>
                  <a:gd name="T18" fmla="+- 0 4487 4484"/>
                  <a:gd name="T19" fmla="*/ 4487 h 8"/>
                  <a:gd name="T20" fmla="+- 0 8756 8756"/>
                  <a:gd name="T21" fmla="*/ T20 w 57"/>
                  <a:gd name="T22" fmla="+- 0 4491 4484"/>
                  <a:gd name="T23" fmla="*/ 4491 h 8"/>
                  <a:gd name="T24" fmla="+- 0 8771 8756"/>
                  <a:gd name="T25" fmla="*/ T24 w 57"/>
                  <a:gd name="T26" fmla="+- 0 4491 4484"/>
                  <a:gd name="T27" fmla="*/ 4491 h 8"/>
                  <a:gd name="T28" fmla="+- 0 8802 8756"/>
                  <a:gd name="T29" fmla="*/ T28 w 57"/>
                  <a:gd name="T30" fmla="+- 0 4489 4484"/>
                  <a:gd name="T31" fmla="*/ 4489 h 8"/>
                  <a:gd name="T32" fmla="+- 0 8806 8756"/>
                  <a:gd name="T33" fmla="*/ T32 w 57"/>
                  <a:gd name="T34" fmla="+- 0 4489 4484"/>
                  <a:gd name="T35" fmla="*/ 4489 h 8"/>
                  <a:gd name="T36" fmla="+- 0 8812 8756"/>
                  <a:gd name="T37" fmla="*/ T36 w 57"/>
                  <a:gd name="T38" fmla="+- 0 4486 4484"/>
                  <a:gd name="T39" fmla="*/ 4486 h 8"/>
                  <a:gd name="T40" fmla="+- 0 8812 8756"/>
                  <a:gd name="T41" fmla="*/ T40 w 57"/>
                  <a:gd name="T42" fmla="+- 0 4484 4484"/>
                  <a:gd name="T43" fmla="*/ 4484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7" h="8">
                    <a:moveTo>
                      <a:pt x="56" y="0"/>
                    </a:moveTo>
                    <a:lnTo>
                      <a:pt x="48" y="1"/>
                    </a:lnTo>
                    <a:lnTo>
                      <a:pt x="43" y="1"/>
                    </a:lnTo>
                    <a:lnTo>
                      <a:pt x="16" y="3"/>
                    </a:lnTo>
                    <a:lnTo>
                      <a:pt x="11" y="3"/>
                    </a:lnTo>
                    <a:lnTo>
                      <a:pt x="0" y="7"/>
                    </a:lnTo>
                    <a:lnTo>
                      <a:pt x="15" y="7"/>
                    </a:lnTo>
                    <a:lnTo>
                      <a:pt x="46" y="5"/>
                    </a:lnTo>
                    <a:lnTo>
                      <a:pt x="50" y="5"/>
                    </a:lnTo>
                    <a:lnTo>
                      <a:pt x="56" y="2"/>
                    </a:lnTo>
                    <a:lnTo>
                      <a:pt x="56" y="0"/>
                    </a:lnTo>
                    <a:close/>
                  </a:path>
                </a:pathLst>
              </a:custGeom>
              <a:solidFill>
                <a:srgbClr val="0F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8" name="Group 1147"/>
            <p:cNvGrpSpPr>
              <a:grpSpLocks/>
            </p:cNvGrpSpPr>
            <p:nvPr/>
          </p:nvGrpSpPr>
          <p:grpSpPr bwMode="auto">
            <a:xfrm>
              <a:off x="13057" y="4428"/>
              <a:ext cx="78" cy="5"/>
              <a:chOff x="8855" y="4428"/>
              <a:chExt cx="53" cy="5"/>
            </a:xfrm>
          </p:grpSpPr>
          <p:sp>
            <p:nvSpPr>
              <p:cNvPr id="1515" name="Freeform 1514"/>
              <p:cNvSpPr>
                <a:spLocks/>
              </p:cNvSpPr>
              <p:nvPr/>
            </p:nvSpPr>
            <p:spPr bwMode="auto">
              <a:xfrm>
                <a:off x="8855" y="4428"/>
                <a:ext cx="53" cy="5"/>
              </a:xfrm>
              <a:custGeom>
                <a:avLst/>
                <a:gdLst>
                  <a:gd name="T0" fmla="+- 0 8855 8855"/>
                  <a:gd name="T1" fmla="*/ T0 w 53"/>
                  <a:gd name="T2" fmla="+- 0 4430 4428"/>
                  <a:gd name="T3" fmla="*/ 4430 h 5"/>
                  <a:gd name="T4" fmla="+- 0 8908 8855"/>
                  <a:gd name="T5" fmla="*/ T4 w 53"/>
                  <a:gd name="T6" fmla="+- 0 4430 4428"/>
                  <a:gd name="T7" fmla="*/ 4430 h 5"/>
                </a:gdLst>
                <a:ahLst/>
                <a:cxnLst>
                  <a:cxn ang="0">
                    <a:pos x="T1" y="T3"/>
                  </a:cxn>
                  <a:cxn ang="0">
                    <a:pos x="T5" y="T7"/>
                  </a:cxn>
                </a:cxnLst>
                <a:rect l="0" t="0" r="r" b="b"/>
                <a:pathLst>
                  <a:path w="53" h="5">
                    <a:moveTo>
                      <a:pt x="0" y="2"/>
                    </a:moveTo>
                    <a:lnTo>
                      <a:pt x="53" y="2"/>
                    </a:lnTo>
                  </a:path>
                </a:pathLst>
              </a:custGeom>
              <a:noFill/>
              <a:ln w="393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49" name="Group 1148"/>
            <p:cNvGrpSpPr>
              <a:grpSpLocks/>
            </p:cNvGrpSpPr>
            <p:nvPr/>
          </p:nvGrpSpPr>
          <p:grpSpPr bwMode="auto">
            <a:xfrm>
              <a:off x="12677" y="4455"/>
              <a:ext cx="32" cy="9"/>
              <a:chOff x="8597" y="4455"/>
              <a:chExt cx="22" cy="9"/>
            </a:xfrm>
          </p:grpSpPr>
          <p:sp>
            <p:nvSpPr>
              <p:cNvPr id="1514" name="Freeform 1513"/>
              <p:cNvSpPr>
                <a:spLocks/>
              </p:cNvSpPr>
              <p:nvPr/>
            </p:nvSpPr>
            <p:spPr bwMode="auto">
              <a:xfrm>
                <a:off x="8597" y="4455"/>
                <a:ext cx="22" cy="9"/>
              </a:xfrm>
              <a:custGeom>
                <a:avLst/>
                <a:gdLst>
                  <a:gd name="T0" fmla="+- 0 8597 8597"/>
                  <a:gd name="T1" fmla="*/ T0 w 22"/>
                  <a:gd name="T2" fmla="+- 0 4459 4455"/>
                  <a:gd name="T3" fmla="*/ 4459 h 9"/>
                  <a:gd name="T4" fmla="+- 0 8618 8597"/>
                  <a:gd name="T5" fmla="*/ T4 w 22"/>
                  <a:gd name="T6" fmla="+- 0 4459 4455"/>
                  <a:gd name="T7" fmla="*/ 4459 h 9"/>
                </a:gdLst>
                <a:ahLst/>
                <a:cxnLst>
                  <a:cxn ang="0">
                    <a:pos x="T1" y="T3"/>
                  </a:cxn>
                  <a:cxn ang="0">
                    <a:pos x="T5" y="T7"/>
                  </a:cxn>
                </a:cxnLst>
                <a:rect l="0" t="0" r="r" b="b"/>
                <a:pathLst>
                  <a:path w="22" h="9">
                    <a:moveTo>
                      <a:pt x="0" y="4"/>
                    </a:moveTo>
                    <a:lnTo>
                      <a:pt x="21" y="4"/>
                    </a:lnTo>
                  </a:path>
                </a:pathLst>
              </a:custGeom>
              <a:noFill/>
              <a:ln w="6756">
                <a:solidFill>
                  <a:srgbClr val="2E2E72"/>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50" name="Group 1149"/>
            <p:cNvGrpSpPr>
              <a:grpSpLocks/>
            </p:cNvGrpSpPr>
            <p:nvPr/>
          </p:nvGrpSpPr>
          <p:grpSpPr bwMode="auto">
            <a:xfrm>
              <a:off x="12677" y="4421"/>
              <a:ext cx="124" cy="24"/>
              <a:chOff x="8597" y="4421"/>
              <a:chExt cx="84" cy="24"/>
            </a:xfrm>
          </p:grpSpPr>
          <p:sp>
            <p:nvSpPr>
              <p:cNvPr id="1513" name="Freeform 1512"/>
              <p:cNvSpPr>
                <a:spLocks/>
              </p:cNvSpPr>
              <p:nvPr/>
            </p:nvSpPr>
            <p:spPr bwMode="auto">
              <a:xfrm>
                <a:off x="8597" y="4421"/>
                <a:ext cx="84" cy="24"/>
              </a:xfrm>
              <a:custGeom>
                <a:avLst/>
                <a:gdLst>
                  <a:gd name="T0" fmla="+- 0 8681 8597"/>
                  <a:gd name="T1" fmla="*/ T0 w 84"/>
                  <a:gd name="T2" fmla="+- 0 4421 4421"/>
                  <a:gd name="T3" fmla="*/ 4421 h 24"/>
                  <a:gd name="T4" fmla="+- 0 8597 8597"/>
                  <a:gd name="T5" fmla="*/ T4 w 84"/>
                  <a:gd name="T6" fmla="+- 0 4427 4421"/>
                  <a:gd name="T7" fmla="*/ 4427 h 24"/>
                  <a:gd name="T8" fmla="+- 0 8609 8597"/>
                  <a:gd name="T9" fmla="*/ T8 w 84"/>
                  <a:gd name="T10" fmla="+- 0 4444 4421"/>
                  <a:gd name="T11" fmla="*/ 4444 h 24"/>
                  <a:gd name="T12" fmla="+- 0 8676 8597"/>
                  <a:gd name="T13" fmla="*/ T12 w 84"/>
                  <a:gd name="T14" fmla="+- 0 4439 4421"/>
                  <a:gd name="T15" fmla="*/ 4439 h 24"/>
                  <a:gd name="T16" fmla="+- 0 8680 8597"/>
                  <a:gd name="T17" fmla="*/ T16 w 84"/>
                  <a:gd name="T18" fmla="+- 0 4439 4421"/>
                  <a:gd name="T19" fmla="*/ 4439 h 24"/>
                  <a:gd name="T20" fmla="+- 0 8681 8597"/>
                  <a:gd name="T21" fmla="*/ T20 w 84"/>
                  <a:gd name="T22" fmla="+- 0 4437 4421"/>
                  <a:gd name="T23" fmla="*/ 4437 h 24"/>
                  <a:gd name="T24" fmla="+- 0 8681 8597"/>
                  <a:gd name="T25" fmla="*/ T24 w 84"/>
                  <a:gd name="T26" fmla="+- 0 4421 4421"/>
                  <a:gd name="T27" fmla="*/ 4421 h 24"/>
                </a:gdLst>
                <a:ahLst/>
                <a:cxnLst>
                  <a:cxn ang="0">
                    <a:pos x="T1" y="T3"/>
                  </a:cxn>
                  <a:cxn ang="0">
                    <a:pos x="T5" y="T7"/>
                  </a:cxn>
                  <a:cxn ang="0">
                    <a:pos x="T9" y="T11"/>
                  </a:cxn>
                  <a:cxn ang="0">
                    <a:pos x="T13" y="T15"/>
                  </a:cxn>
                  <a:cxn ang="0">
                    <a:pos x="T17" y="T19"/>
                  </a:cxn>
                  <a:cxn ang="0">
                    <a:pos x="T21" y="T23"/>
                  </a:cxn>
                  <a:cxn ang="0">
                    <a:pos x="T25" y="T27"/>
                  </a:cxn>
                </a:cxnLst>
                <a:rect l="0" t="0" r="r" b="b"/>
                <a:pathLst>
                  <a:path w="84" h="24">
                    <a:moveTo>
                      <a:pt x="84" y="0"/>
                    </a:moveTo>
                    <a:lnTo>
                      <a:pt x="0" y="6"/>
                    </a:lnTo>
                    <a:lnTo>
                      <a:pt x="12" y="23"/>
                    </a:lnTo>
                    <a:lnTo>
                      <a:pt x="79" y="18"/>
                    </a:lnTo>
                    <a:lnTo>
                      <a:pt x="83" y="18"/>
                    </a:lnTo>
                    <a:lnTo>
                      <a:pt x="84" y="16"/>
                    </a:lnTo>
                    <a:lnTo>
                      <a:pt x="84" y="0"/>
                    </a:lnTo>
                    <a:close/>
                  </a:path>
                </a:pathLst>
              </a:custGeom>
              <a:solidFill>
                <a:srgbClr val="1D26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1" name="Group 1150"/>
            <p:cNvGrpSpPr>
              <a:grpSpLocks/>
            </p:cNvGrpSpPr>
            <p:nvPr/>
          </p:nvGrpSpPr>
          <p:grpSpPr bwMode="auto">
            <a:xfrm>
              <a:off x="12794" y="4411"/>
              <a:ext cx="206" cy="46"/>
              <a:chOff x="8677" y="4411"/>
              <a:chExt cx="140" cy="46"/>
            </a:xfrm>
          </p:grpSpPr>
          <p:sp>
            <p:nvSpPr>
              <p:cNvPr id="1512" name="Freeform 1511"/>
              <p:cNvSpPr>
                <a:spLocks/>
              </p:cNvSpPr>
              <p:nvPr/>
            </p:nvSpPr>
            <p:spPr bwMode="auto">
              <a:xfrm>
                <a:off x="8677" y="4411"/>
                <a:ext cx="140" cy="46"/>
              </a:xfrm>
              <a:custGeom>
                <a:avLst/>
                <a:gdLst>
                  <a:gd name="T0" fmla="+- 0 8800 8677"/>
                  <a:gd name="T1" fmla="*/ T0 w 140"/>
                  <a:gd name="T2" fmla="+- 0 4411 4411"/>
                  <a:gd name="T3" fmla="*/ 4411 h 46"/>
                  <a:gd name="T4" fmla="+- 0 8705 8677"/>
                  <a:gd name="T5" fmla="*/ T4 w 140"/>
                  <a:gd name="T6" fmla="+- 0 4418 4411"/>
                  <a:gd name="T7" fmla="*/ 4418 h 46"/>
                  <a:gd name="T8" fmla="+- 0 8705 8677"/>
                  <a:gd name="T9" fmla="*/ T8 w 140"/>
                  <a:gd name="T10" fmla="+- 0 4434 4411"/>
                  <a:gd name="T11" fmla="*/ 4434 h 46"/>
                  <a:gd name="T12" fmla="+- 0 8708 8677"/>
                  <a:gd name="T13" fmla="*/ T12 w 140"/>
                  <a:gd name="T14" fmla="+- 0 4442 4411"/>
                  <a:gd name="T15" fmla="*/ 4442 h 46"/>
                  <a:gd name="T16" fmla="+- 0 8677 8677"/>
                  <a:gd name="T17" fmla="*/ T16 w 140"/>
                  <a:gd name="T18" fmla="+- 0 4450 4411"/>
                  <a:gd name="T19" fmla="*/ 4450 h 46"/>
                  <a:gd name="T20" fmla="+- 0 8683 8677"/>
                  <a:gd name="T21" fmla="*/ T20 w 140"/>
                  <a:gd name="T22" fmla="+- 0 4457 4411"/>
                  <a:gd name="T23" fmla="*/ 4457 h 46"/>
                  <a:gd name="T24" fmla="+- 0 8768 8677"/>
                  <a:gd name="T25" fmla="*/ T24 w 140"/>
                  <a:gd name="T26" fmla="+- 0 4450 4411"/>
                  <a:gd name="T27" fmla="*/ 4450 h 46"/>
                  <a:gd name="T28" fmla="+- 0 8774 8677"/>
                  <a:gd name="T29" fmla="*/ T28 w 140"/>
                  <a:gd name="T30" fmla="+- 0 4449 4411"/>
                  <a:gd name="T31" fmla="*/ 4449 h 46"/>
                  <a:gd name="T32" fmla="+- 0 8788 8677"/>
                  <a:gd name="T33" fmla="*/ T32 w 140"/>
                  <a:gd name="T34" fmla="+- 0 4448 4411"/>
                  <a:gd name="T35" fmla="*/ 4448 h 46"/>
                  <a:gd name="T36" fmla="+- 0 8809 8677"/>
                  <a:gd name="T37" fmla="*/ T36 w 140"/>
                  <a:gd name="T38" fmla="+- 0 4445 4411"/>
                  <a:gd name="T39" fmla="*/ 4445 h 46"/>
                  <a:gd name="T40" fmla="+- 0 8810 8677"/>
                  <a:gd name="T41" fmla="*/ T40 w 140"/>
                  <a:gd name="T42" fmla="+- 0 4445 4411"/>
                  <a:gd name="T43" fmla="*/ 4445 h 46"/>
                  <a:gd name="T44" fmla="+- 0 8811 8677"/>
                  <a:gd name="T45" fmla="*/ T44 w 140"/>
                  <a:gd name="T46" fmla="+- 0 4445 4411"/>
                  <a:gd name="T47" fmla="*/ 4445 h 46"/>
                  <a:gd name="T48" fmla="+- 0 8816 8677"/>
                  <a:gd name="T49" fmla="*/ T48 w 140"/>
                  <a:gd name="T50" fmla="+- 0 4439 4411"/>
                  <a:gd name="T51" fmla="*/ 4439 h 46"/>
                  <a:gd name="T52" fmla="+- 0 8810 8677"/>
                  <a:gd name="T53" fmla="*/ T52 w 140"/>
                  <a:gd name="T54" fmla="+- 0 4428 4411"/>
                  <a:gd name="T55" fmla="*/ 4428 h 46"/>
                  <a:gd name="T56" fmla="+- 0 8801 8677"/>
                  <a:gd name="T57" fmla="*/ T56 w 140"/>
                  <a:gd name="T58" fmla="+- 0 4412 4411"/>
                  <a:gd name="T59" fmla="*/ 4412 h 46"/>
                  <a:gd name="T60" fmla="+- 0 8800 8677"/>
                  <a:gd name="T61" fmla="*/ T60 w 140"/>
                  <a:gd name="T62" fmla="+- 0 4411 4411"/>
                  <a:gd name="T63" fmla="*/ 4411 h 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40" h="46">
                    <a:moveTo>
                      <a:pt x="123" y="0"/>
                    </a:moveTo>
                    <a:lnTo>
                      <a:pt x="28" y="7"/>
                    </a:lnTo>
                    <a:lnTo>
                      <a:pt x="28" y="23"/>
                    </a:lnTo>
                    <a:lnTo>
                      <a:pt x="31" y="31"/>
                    </a:lnTo>
                    <a:lnTo>
                      <a:pt x="0" y="39"/>
                    </a:lnTo>
                    <a:lnTo>
                      <a:pt x="6" y="46"/>
                    </a:lnTo>
                    <a:lnTo>
                      <a:pt x="91" y="39"/>
                    </a:lnTo>
                    <a:lnTo>
                      <a:pt x="97" y="38"/>
                    </a:lnTo>
                    <a:lnTo>
                      <a:pt x="111" y="37"/>
                    </a:lnTo>
                    <a:lnTo>
                      <a:pt x="132" y="34"/>
                    </a:lnTo>
                    <a:lnTo>
                      <a:pt x="133" y="34"/>
                    </a:lnTo>
                    <a:lnTo>
                      <a:pt x="134" y="34"/>
                    </a:lnTo>
                    <a:lnTo>
                      <a:pt x="139" y="28"/>
                    </a:lnTo>
                    <a:lnTo>
                      <a:pt x="133" y="17"/>
                    </a:lnTo>
                    <a:lnTo>
                      <a:pt x="124" y="1"/>
                    </a:lnTo>
                    <a:lnTo>
                      <a:pt x="123"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2" name="Group 1151"/>
            <p:cNvGrpSpPr>
              <a:grpSpLocks/>
            </p:cNvGrpSpPr>
            <p:nvPr/>
          </p:nvGrpSpPr>
          <p:grpSpPr bwMode="auto">
            <a:xfrm>
              <a:off x="12789" y="4429"/>
              <a:ext cx="7" cy="4"/>
              <a:chOff x="8673" y="4429"/>
              <a:chExt cx="5" cy="4"/>
            </a:xfrm>
          </p:grpSpPr>
          <p:sp>
            <p:nvSpPr>
              <p:cNvPr id="1511" name="Freeform 1510"/>
              <p:cNvSpPr>
                <a:spLocks/>
              </p:cNvSpPr>
              <p:nvPr/>
            </p:nvSpPr>
            <p:spPr bwMode="auto">
              <a:xfrm>
                <a:off x="8673" y="4429"/>
                <a:ext cx="5" cy="4"/>
              </a:xfrm>
              <a:custGeom>
                <a:avLst/>
                <a:gdLst>
                  <a:gd name="T0" fmla="+- 0 8675 8673"/>
                  <a:gd name="T1" fmla="*/ T0 w 5"/>
                  <a:gd name="T2" fmla="+- 0 4429 4429"/>
                  <a:gd name="T3" fmla="*/ 4429 h 4"/>
                  <a:gd name="T4" fmla="+- 0 8673 8673"/>
                  <a:gd name="T5" fmla="*/ T4 w 5"/>
                  <a:gd name="T6" fmla="+- 0 4430 4429"/>
                  <a:gd name="T7" fmla="*/ 4430 h 4"/>
                  <a:gd name="T8" fmla="+- 0 8675 8673"/>
                  <a:gd name="T9" fmla="*/ T8 w 5"/>
                  <a:gd name="T10" fmla="+- 0 4433 4429"/>
                  <a:gd name="T11" fmla="*/ 4433 h 4"/>
                  <a:gd name="T12" fmla="+- 0 8677 8673"/>
                  <a:gd name="T13" fmla="*/ T12 w 5"/>
                  <a:gd name="T14" fmla="+- 0 4430 4429"/>
                  <a:gd name="T15" fmla="*/ 4430 h 4"/>
                  <a:gd name="T16" fmla="+- 0 8675 8673"/>
                  <a:gd name="T17" fmla="*/ T16 w 5"/>
                  <a:gd name="T18" fmla="+- 0 4429 4429"/>
                  <a:gd name="T19" fmla="*/ 4429 h 4"/>
                </a:gdLst>
                <a:ahLst/>
                <a:cxnLst>
                  <a:cxn ang="0">
                    <a:pos x="T1" y="T3"/>
                  </a:cxn>
                  <a:cxn ang="0">
                    <a:pos x="T5" y="T7"/>
                  </a:cxn>
                  <a:cxn ang="0">
                    <a:pos x="T9" y="T11"/>
                  </a:cxn>
                  <a:cxn ang="0">
                    <a:pos x="T13" y="T15"/>
                  </a:cxn>
                  <a:cxn ang="0">
                    <a:pos x="T17" y="T19"/>
                  </a:cxn>
                </a:cxnLst>
                <a:rect l="0" t="0" r="r" b="b"/>
                <a:pathLst>
                  <a:path w="5" h="4">
                    <a:moveTo>
                      <a:pt x="2" y="0"/>
                    </a:moveTo>
                    <a:lnTo>
                      <a:pt x="0" y="1"/>
                    </a:lnTo>
                    <a:lnTo>
                      <a:pt x="2" y="4"/>
                    </a:lnTo>
                    <a:lnTo>
                      <a:pt x="4" y="1"/>
                    </a:lnTo>
                    <a:lnTo>
                      <a:pt x="2" y="0"/>
                    </a:lnTo>
                    <a:close/>
                  </a:path>
                </a:pathLst>
              </a:custGeom>
              <a:solidFill>
                <a:srgbClr val="1249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3" name="Group 1152"/>
            <p:cNvGrpSpPr>
              <a:grpSpLocks/>
            </p:cNvGrpSpPr>
            <p:nvPr/>
          </p:nvGrpSpPr>
          <p:grpSpPr bwMode="auto">
            <a:xfrm>
              <a:off x="12696" y="4433"/>
              <a:ext cx="7" cy="6"/>
              <a:chOff x="8610" y="4433"/>
              <a:chExt cx="5" cy="6"/>
            </a:xfrm>
          </p:grpSpPr>
          <p:sp>
            <p:nvSpPr>
              <p:cNvPr id="1510" name="Freeform 1509"/>
              <p:cNvSpPr>
                <a:spLocks/>
              </p:cNvSpPr>
              <p:nvPr/>
            </p:nvSpPr>
            <p:spPr bwMode="auto">
              <a:xfrm>
                <a:off x="8610" y="4433"/>
                <a:ext cx="5" cy="6"/>
              </a:xfrm>
              <a:custGeom>
                <a:avLst/>
                <a:gdLst>
                  <a:gd name="T0" fmla="+- 0 8613 8610"/>
                  <a:gd name="T1" fmla="*/ T0 w 5"/>
                  <a:gd name="T2" fmla="+- 0 4433 4433"/>
                  <a:gd name="T3" fmla="*/ 4433 h 6"/>
                  <a:gd name="T4" fmla="+- 0 8610 8610"/>
                  <a:gd name="T5" fmla="*/ T4 w 5"/>
                  <a:gd name="T6" fmla="+- 0 4435 4433"/>
                  <a:gd name="T7" fmla="*/ 4435 h 6"/>
                  <a:gd name="T8" fmla="+- 0 8613 8610"/>
                  <a:gd name="T9" fmla="*/ T8 w 5"/>
                  <a:gd name="T10" fmla="+- 0 4438 4433"/>
                  <a:gd name="T11" fmla="*/ 4438 h 6"/>
                  <a:gd name="T12" fmla="+- 0 8615 8610"/>
                  <a:gd name="T13" fmla="*/ T12 w 5"/>
                  <a:gd name="T14" fmla="+- 0 4435 4433"/>
                  <a:gd name="T15" fmla="*/ 4435 h 6"/>
                  <a:gd name="T16" fmla="+- 0 8613 8610"/>
                  <a:gd name="T17" fmla="*/ T16 w 5"/>
                  <a:gd name="T18" fmla="+- 0 4433 4433"/>
                  <a:gd name="T19" fmla="*/ 4433 h 6"/>
                </a:gdLst>
                <a:ahLst/>
                <a:cxnLst>
                  <a:cxn ang="0">
                    <a:pos x="T1" y="T3"/>
                  </a:cxn>
                  <a:cxn ang="0">
                    <a:pos x="T5" y="T7"/>
                  </a:cxn>
                  <a:cxn ang="0">
                    <a:pos x="T9" y="T11"/>
                  </a:cxn>
                  <a:cxn ang="0">
                    <a:pos x="T13" y="T15"/>
                  </a:cxn>
                  <a:cxn ang="0">
                    <a:pos x="T17" y="T19"/>
                  </a:cxn>
                </a:cxnLst>
                <a:rect l="0" t="0" r="r" b="b"/>
                <a:pathLst>
                  <a:path w="5" h="6">
                    <a:moveTo>
                      <a:pt x="3" y="0"/>
                    </a:moveTo>
                    <a:lnTo>
                      <a:pt x="0" y="2"/>
                    </a:lnTo>
                    <a:lnTo>
                      <a:pt x="3" y="5"/>
                    </a:lnTo>
                    <a:lnTo>
                      <a:pt x="5" y="2"/>
                    </a:lnTo>
                    <a:lnTo>
                      <a:pt x="3"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4" name="Group 1153"/>
            <p:cNvGrpSpPr>
              <a:grpSpLocks/>
            </p:cNvGrpSpPr>
            <p:nvPr/>
          </p:nvGrpSpPr>
          <p:grpSpPr bwMode="auto">
            <a:xfrm>
              <a:off x="12677" y="4434"/>
              <a:ext cx="7" cy="6"/>
              <a:chOff x="8597" y="4434"/>
              <a:chExt cx="5" cy="6"/>
            </a:xfrm>
          </p:grpSpPr>
          <p:sp>
            <p:nvSpPr>
              <p:cNvPr id="1509" name="Freeform 1508"/>
              <p:cNvSpPr>
                <a:spLocks/>
              </p:cNvSpPr>
              <p:nvPr/>
            </p:nvSpPr>
            <p:spPr bwMode="auto">
              <a:xfrm>
                <a:off x="8597" y="4434"/>
                <a:ext cx="5" cy="6"/>
              </a:xfrm>
              <a:custGeom>
                <a:avLst/>
                <a:gdLst>
                  <a:gd name="T0" fmla="+- 0 8599 8597"/>
                  <a:gd name="T1" fmla="*/ T0 w 5"/>
                  <a:gd name="T2" fmla="+- 0 4434 4434"/>
                  <a:gd name="T3" fmla="*/ 4434 h 6"/>
                  <a:gd name="T4" fmla="+- 0 8597 8597"/>
                  <a:gd name="T5" fmla="*/ T4 w 5"/>
                  <a:gd name="T6" fmla="+- 0 4436 4434"/>
                  <a:gd name="T7" fmla="*/ 4436 h 6"/>
                  <a:gd name="T8" fmla="+- 0 8599 8597"/>
                  <a:gd name="T9" fmla="*/ T8 w 5"/>
                  <a:gd name="T10" fmla="+- 0 4439 4434"/>
                  <a:gd name="T11" fmla="*/ 4439 h 6"/>
                  <a:gd name="T12" fmla="+- 0 8601 8597"/>
                  <a:gd name="T13" fmla="*/ T12 w 5"/>
                  <a:gd name="T14" fmla="+- 0 4436 4434"/>
                  <a:gd name="T15" fmla="*/ 4436 h 6"/>
                  <a:gd name="T16" fmla="+- 0 8599 8597"/>
                  <a:gd name="T17" fmla="*/ T16 w 5"/>
                  <a:gd name="T18" fmla="+- 0 4434 4434"/>
                  <a:gd name="T19" fmla="*/ 4434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4" y="2"/>
                    </a:lnTo>
                    <a:lnTo>
                      <a:pt x="2"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5" name="Group 1154"/>
            <p:cNvGrpSpPr>
              <a:grpSpLocks/>
            </p:cNvGrpSpPr>
            <p:nvPr/>
          </p:nvGrpSpPr>
          <p:grpSpPr bwMode="auto">
            <a:xfrm>
              <a:off x="12771" y="4429"/>
              <a:ext cx="7" cy="6"/>
              <a:chOff x="8661" y="4429"/>
              <a:chExt cx="5" cy="6"/>
            </a:xfrm>
          </p:grpSpPr>
          <p:sp>
            <p:nvSpPr>
              <p:cNvPr id="1508" name="Freeform 1507"/>
              <p:cNvSpPr>
                <a:spLocks/>
              </p:cNvSpPr>
              <p:nvPr/>
            </p:nvSpPr>
            <p:spPr bwMode="auto">
              <a:xfrm>
                <a:off x="8661" y="4429"/>
                <a:ext cx="5" cy="6"/>
              </a:xfrm>
              <a:custGeom>
                <a:avLst/>
                <a:gdLst>
                  <a:gd name="T0" fmla="+- 0 8663 8661"/>
                  <a:gd name="T1" fmla="*/ T0 w 5"/>
                  <a:gd name="T2" fmla="+- 0 4429 4429"/>
                  <a:gd name="T3" fmla="*/ 4429 h 6"/>
                  <a:gd name="T4" fmla="+- 0 8661 8661"/>
                  <a:gd name="T5" fmla="*/ T4 w 5"/>
                  <a:gd name="T6" fmla="+- 0 4431 4429"/>
                  <a:gd name="T7" fmla="*/ 4431 h 6"/>
                  <a:gd name="T8" fmla="+- 0 8663 8661"/>
                  <a:gd name="T9" fmla="*/ T8 w 5"/>
                  <a:gd name="T10" fmla="+- 0 4434 4429"/>
                  <a:gd name="T11" fmla="*/ 4434 h 6"/>
                  <a:gd name="T12" fmla="+- 0 8666 8661"/>
                  <a:gd name="T13" fmla="*/ T12 w 5"/>
                  <a:gd name="T14" fmla="+- 0 4431 4429"/>
                  <a:gd name="T15" fmla="*/ 4431 h 6"/>
                  <a:gd name="T16" fmla="+- 0 8663 8661"/>
                  <a:gd name="T17" fmla="*/ T16 w 5"/>
                  <a:gd name="T18" fmla="+- 0 4429 4429"/>
                  <a:gd name="T19" fmla="*/ 4429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5" y="2"/>
                    </a:lnTo>
                    <a:lnTo>
                      <a:pt x="2"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6" name="Group 1155"/>
            <p:cNvGrpSpPr>
              <a:grpSpLocks/>
            </p:cNvGrpSpPr>
            <p:nvPr/>
          </p:nvGrpSpPr>
          <p:grpSpPr bwMode="auto">
            <a:xfrm>
              <a:off x="12736" y="4430"/>
              <a:ext cx="22" cy="6"/>
              <a:chOff x="8637" y="4430"/>
              <a:chExt cx="15" cy="6"/>
            </a:xfrm>
          </p:grpSpPr>
          <p:sp>
            <p:nvSpPr>
              <p:cNvPr id="1507" name="Freeform 1506"/>
              <p:cNvSpPr>
                <a:spLocks/>
              </p:cNvSpPr>
              <p:nvPr/>
            </p:nvSpPr>
            <p:spPr bwMode="auto">
              <a:xfrm>
                <a:off x="8637" y="4430"/>
                <a:ext cx="15" cy="6"/>
              </a:xfrm>
              <a:custGeom>
                <a:avLst/>
                <a:gdLst>
                  <a:gd name="T0" fmla="+- 0 8649 8637"/>
                  <a:gd name="T1" fmla="*/ T0 w 15"/>
                  <a:gd name="T2" fmla="+- 0 4430 4430"/>
                  <a:gd name="T3" fmla="*/ 4430 h 6"/>
                  <a:gd name="T4" fmla="+- 0 8639 8637"/>
                  <a:gd name="T5" fmla="*/ T4 w 15"/>
                  <a:gd name="T6" fmla="+- 0 4431 4430"/>
                  <a:gd name="T7" fmla="*/ 4431 h 6"/>
                  <a:gd name="T8" fmla="+- 0 8637 8637"/>
                  <a:gd name="T9" fmla="*/ T8 w 15"/>
                  <a:gd name="T10" fmla="+- 0 4433 4430"/>
                  <a:gd name="T11" fmla="*/ 4433 h 6"/>
                  <a:gd name="T12" fmla="+- 0 8639 8637"/>
                  <a:gd name="T13" fmla="*/ T12 w 15"/>
                  <a:gd name="T14" fmla="+- 0 4436 4430"/>
                  <a:gd name="T15" fmla="*/ 4436 h 6"/>
                  <a:gd name="T16" fmla="+- 0 8649 8637"/>
                  <a:gd name="T17" fmla="*/ T16 w 15"/>
                  <a:gd name="T18" fmla="+- 0 4435 4430"/>
                  <a:gd name="T19" fmla="*/ 4435 h 6"/>
                  <a:gd name="T20" fmla="+- 0 8651 8637"/>
                  <a:gd name="T21" fmla="*/ T20 w 15"/>
                  <a:gd name="T22" fmla="+- 0 4432 4430"/>
                  <a:gd name="T23" fmla="*/ 4432 h 6"/>
                  <a:gd name="T24" fmla="+- 0 8649 8637"/>
                  <a:gd name="T25" fmla="*/ T24 w 15"/>
                  <a:gd name="T26" fmla="+- 0 4430 4430"/>
                  <a:gd name="T27" fmla="*/ 4430 h 6"/>
                </a:gdLst>
                <a:ahLst/>
                <a:cxnLst>
                  <a:cxn ang="0">
                    <a:pos x="T1" y="T3"/>
                  </a:cxn>
                  <a:cxn ang="0">
                    <a:pos x="T5" y="T7"/>
                  </a:cxn>
                  <a:cxn ang="0">
                    <a:pos x="T9" y="T11"/>
                  </a:cxn>
                  <a:cxn ang="0">
                    <a:pos x="T13" y="T15"/>
                  </a:cxn>
                  <a:cxn ang="0">
                    <a:pos x="T17" y="T19"/>
                  </a:cxn>
                  <a:cxn ang="0">
                    <a:pos x="T21" y="T23"/>
                  </a:cxn>
                  <a:cxn ang="0">
                    <a:pos x="T25" y="T27"/>
                  </a:cxn>
                </a:cxnLst>
                <a:rect l="0" t="0" r="r" b="b"/>
                <a:pathLst>
                  <a:path w="15" h="6">
                    <a:moveTo>
                      <a:pt x="12" y="0"/>
                    </a:moveTo>
                    <a:lnTo>
                      <a:pt x="2" y="1"/>
                    </a:lnTo>
                    <a:lnTo>
                      <a:pt x="0" y="3"/>
                    </a:lnTo>
                    <a:lnTo>
                      <a:pt x="2" y="6"/>
                    </a:lnTo>
                    <a:lnTo>
                      <a:pt x="12" y="5"/>
                    </a:lnTo>
                    <a:lnTo>
                      <a:pt x="14" y="2"/>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7" name="Group 1156"/>
            <p:cNvGrpSpPr>
              <a:grpSpLocks/>
            </p:cNvGrpSpPr>
            <p:nvPr/>
          </p:nvGrpSpPr>
          <p:grpSpPr bwMode="auto">
            <a:xfrm>
              <a:off x="12646" y="4425"/>
              <a:ext cx="86" cy="33"/>
              <a:chOff x="8576" y="4425"/>
              <a:chExt cx="58" cy="33"/>
            </a:xfrm>
          </p:grpSpPr>
          <p:sp>
            <p:nvSpPr>
              <p:cNvPr id="1506" name="Freeform 1505"/>
              <p:cNvSpPr>
                <a:spLocks/>
              </p:cNvSpPr>
              <p:nvPr/>
            </p:nvSpPr>
            <p:spPr bwMode="auto">
              <a:xfrm>
                <a:off x="8576" y="4425"/>
                <a:ext cx="58" cy="33"/>
              </a:xfrm>
              <a:custGeom>
                <a:avLst/>
                <a:gdLst>
                  <a:gd name="T0" fmla="+- 0 8576 8576"/>
                  <a:gd name="T1" fmla="*/ T0 w 58"/>
                  <a:gd name="T2" fmla="+- 0 4425 4425"/>
                  <a:gd name="T3" fmla="*/ 4425 h 33"/>
                  <a:gd name="T4" fmla="+- 0 8576 8576"/>
                  <a:gd name="T5" fmla="*/ T4 w 58"/>
                  <a:gd name="T6" fmla="+- 0 4436 4425"/>
                  <a:gd name="T7" fmla="*/ 4436 h 33"/>
                  <a:gd name="T8" fmla="+- 0 8576 8576"/>
                  <a:gd name="T9" fmla="*/ T8 w 58"/>
                  <a:gd name="T10" fmla="+- 0 4442 4425"/>
                  <a:gd name="T11" fmla="*/ 4442 h 33"/>
                  <a:gd name="T12" fmla="+- 0 8576 8576"/>
                  <a:gd name="T13" fmla="*/ T12 w 58"/>
                  <a:gd name="T14" fmla="+- 0 4448 4425"/>
                  <a:gd name="T15" fmla="*/ 4448 h 33"/>
                  <a:gd name="T16" fmla="+- 0 8576 8576"/>
                  <a:gd name="T17" fmla="*/ T16 w 58"/>
                  <a:gd name="T18" fmla="+- 0 4452 4425"/>
                  <a:gd name="T19" fmla="*/ 4452 h 33"/>
                  <a:gd name="T20" fmla="+- 0 8577 8576"/>
                  <a:gd name="T21" fmla="*/ T20 w 58"/>
                  <a:gd name="T22" fmla="+- 0 4454 4425"/>
                  <a:gd name="T23" fmla="*/ 4454 h 33"/>
                  <a:gd name="T24" fmla="+- 0 8578 8576"/>
                  <a:gd name="T25" fmla="*/ T24 w 58"/>
                  <a:gd name="T26" fmla="+- 0 4457 4425"/>
                  <a:gd name="T27" fmla="*/ 4457 h 33"/>
                  <a:gd name="T28" fmla="+- 0 8582 8576"/>
                  <a:gd name="T29" fmla="*/ T28 w 58"/>
                  <a:gd name="T30" fmla="+- 0 4457 4425"/>
                  <a:gd name="T31" fmla="*/ 4457 h 33"/>
                  <a:gd name="T32" fmla="+- 0 8633 8576"/>
                  <a:gd name="T33" fmla="*/ T32 w 58"/>
                  <a:gd name="T34" fmla="+- 0 4458 4425"/>
                  <a:gd name="T35" fmla="*/ 4458 h 33"/>
                  <a:gd name="T36" fmla="+- 0 8633 8576"/>
                  <a:gd name="T37" fmla="*/ T36 w 58"/>
                  <a:gd name="T38" fmla="+- 0 4452 4425"/>
                  <a:gd name="T39" fmla="*/ 4452 h 33"/>
                  <a:gd name="T40" fmla="+- 0 8582 8576"/>
                  <a:gd name="T41" fmla="*/ T40 w 58"/>
                  <a:gd name="T42" fmla="+- 0 4451 4425"/>
                  <a:gd name="T43" fmla="*/ 4451 h 33"/>
                  <a:gd name="T44" fmla="+- 0 8581 8576"/>
                  <a:gd name="T45" fmla="*/ T44 w 58"/>
                  <a:gd name="T46" fmla="+- 0 4451 4425"/>
                  <a:gd name="T47" fmla="*/ 4451 h 33"/>
                  <a:gd name="T48" fmla="+- 0 8579 8576"/>
                  <a:gd name="T49" fmla="*/ T48 w 58"/>
                  <a:gd name="T50" fmla="+- 0 4448 4425"/>
                  <a:gd name="T51" fmla="*/ 4448 h 33"/>
                  <a:gd name="T52" fmla="+- 0 8579 8576"/>
                  <a:gd name="T53" fmla="*/ T52 w 58"/>
                  <a:gd name="T54" fmla="+- 0 4439 4425"/>
                  <a:gd name="T55" fmla="*/ 4439 h 33"/>
                  <a:gd name="T56" fmla="+- 0 8579 8576"/>
                  <a:gd name="T57" fmla="*/ T56 w 58"/>
                  <a:gd name="T58" fmla="+- 0 4436 4425"/>
                  <a:gd name="T59" fmla="*/ 4436 h 33"/>
                  <a:gd name="T60" fmla="+- 0 8580 8576"/>
                  <a:gd name="T61" fmla="*/ T60 w 58"/>
                  <a:gd name="T62" fmla="+- 0 4426 4425"/>
                  <a:gd name="T63" fmla="*/ 4426 h 33"/>
                  <a:gd name="T64" fmla="+- 0 8576 8576"/>
                  <a:gd name="T65" fmla="*/ T64 w 58"/>
                  <a:gd name="T66" fmla="+- 0 4425 4425"/>
                  <a:gd name="T67" fmla="*/ 4425 h 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8" h="33">
                    <a:moveTo>
                      <a:pt x="0" y="0"/>
                    </a:moveTo>
                    <a:lnTo>
                      <a:pt x="0" y="11"/>
                    </a:lnTo>
                    <a:lnTo>
                      <a:pt x="0" y="17"/>
                    </a:lnTo>
                    <a:lnTo>
                      <a:pt x="0" y="23"/>
                    </a:lnTo>
                    <a:lnTo>
                      <a:pt x="0" y="27"/>
                    </a:lnTo>
                    <a:lnTo>
                      <a:pt x="1" y="29"/>
                    </a:lnTo>
                    <a:lnTo>
                      <a:pt x="2" y="32"/>
                    </a:lnTo>
                    <a:lnTo>
                      <a:pt x="6" y="32"/>
                    </a:lnTo>
                    <a:lnTo>
                      <a:pt x="57" y="33"/>
                    </a:lnTo>
                    <a:lnTo>
                      <a:pt x="57" y="27"/>
                    </a:lnTo>
                    <a:lnTo>
                      <a:pt x="6" y="26"/>
                    </a:lnTo>
                    <a:lnTo>
                      <a:pt x="5" y="26"/>
                    </a:lnTo>
                    <a:lnTo>
                      <a:pt x="3" y="23"/>
                    </a:lnTo>
                    <a:lnTo>
                      <a:pt x="3" y="14"/>
                    </a:lnTo>
                    <a:lnTo>
                      <a:pt x="3" y="11"/>
                    </a:lnTo>
                    <a:lnTo>
                      <a:pt x="4" y="1"/>
                    </a:lnTo>
                    <a:lnTo>
                      <a:pt x="0" y="0"/>
                    </a:lnTo>
                    <a:close/>
                  </a:path>
                </a:pathLst>
              </a:custGeom>
              <a:solidFill>
                <a:srgbClr val="1C2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58" name="Group 1157"/>
            <p:cNvGrpSpPr>
              <a:grpSpLocks/>
            </p:cNvGrpSpPr>
            <p:nvPr/>
          </p:nvGrpSpPr>
          <p:grpSpPr bwMode="auto">
            <a:xfrm>
              <a:off x="12810" y="4416"/>
              <a:ext cx="149" cy="33"/>
              <a:chOff x="8706" y="4416"/>
              <a:chExt cx="103" cy="33"/>
            </a:xfrm>
          </p:grpSpPr>
          <p:sp>
            <p:nvSpPr>
              <p:cNvPr id="1504" name="Freeform 1503"/>
              <p:cNvSpPr>
                <a:spLocks/>
              </p:cNvSpPr>
              <p:nvPr/>
            </p:nvSpPr>
            <p:spPr bwMode="auto">
              <a:xfrm>
                <a:off x="8774" y="4441"/>
                <a:ext cx="20" cy="8"/>
              </a:xfrm>
              <a:custGeom>
                <a:avLst/>
                <a:gdLst>
                  <a:gd name="T0" fmla="+- 0 8790 8774"/>
                  <a:gd name="T1" fmla="*/ T0 w 20"/>
                  <a:gd name="T2" fmla="+- 0 4441 4441"/>
                  <a:gd name="T3" fmla="*/ 4441 h 8"/>
                  <a:gd name="T4" fmla="+- 0 8789 8774"/>
                  <a:gd name="T5" fmla="*/ T4 w 20"/>
                  <a:gd name="T6" fmla="+- 0 4441 4441"/>
                  <a:gd name="T7" fmla="*/ 4441 h 8"/>
                  <a:gd name="T8" fmla="+- 0 8780 8774"/>
                  <a:gd name="T9" fmla="*/ T8 w 20"/>
                  <a:gd name="T10" fmla="+- 0 4442 4441"/>
                  <a:gd name="T11" fmla="*/ 4442 h 8"/>
                  <a:gd name="T12" fmla="+- 0 8776 8774"/>
                  <a:gd name="T13" fmla="*/ T12 w 20"/>
                  <a:gd name="T14" fmla="+- 0 4442 4441"/>
                  <a:gd name="T15" fmla="*/ 4442 h 8"/>
                  <a:gd name="T16" fmla="+- 0 8774 8774"/>
                  <a:gd name="T17" fmla="*/ T16 w 20"/>
                  <a:gd name="T18" fmla="+- 0 4443 4441"/>
                  <a:gd name="T19" fmla="*/ 4443 h 8"/>
                  <a:gd name="T20" fmla="+- 0 8774 8774"/>
                  <a:gd name="T21" fmla="*/ T20 w 20"/>
                  <a:gd name="T22" fmla="+- 0 4449 4441"/>
                  <a:gd name="T23" fmla="*/ 4449 h 8"/>
                  <a:gd name="T24" fmla="+- 0 8788 8774"/>
                  <a:gd name="T25" fmla="*/ T24 w 20"/>
                  <a:gd name="T26" fmla="+- 0 4448 4441"/>
                  <a:gd name="T27" fmla="*/ 4448 h 8"/>
                  <a:gd name="T28" fmla="+- 0 8794 8774"/>
                  <a:gd name="T29" fmla="*/ T28 w 20"/>
                  <a:gd name="T30" fmla="+- 0 4447 4441"/>
                  <a:gd name="T31" fmla="*/ 4447 h 8"/>
                  <a:gd name="T32" fmla="+- 0 8794 8774"/>
                  <a:gd name="T33" fmla="*/ T32 w 20"/>
                  <a:gd name="T34" fmla="+- 0 4442 4441"/>
                  <a:gd name="T35" fmla="*/ 4442 h 8"/>
                  <a:gd name="T36" fmla="+- 0 8790 8774"/>
                  <a:gd name="T37" fmla="*/ T36 w 20"/>
                  <a:gd name="T38" fmla="+- 0 4441 4441"/>
                  <a:gd name="T39" fmla="*/ 4441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8">
                    <a:moveTo>
                      <a:pt x="16" y="0"/>
                    </a:moveTo>
                    <a:lnTo>
                      <a:pt x="15" y="0"/>
                    </a:lnTo>
                    <a:lnTo>
                      <a:pt x="6" y="1"/>
                    </a:lnTo>
                    <a:lnTo>
                      <a:pt x="2" y="1"/>
                    </a:lnTo>
                    <a:lnTo>
                      <a:pt x="0" y="2"/>
                    </a:lnTo>
                    <a:lnTo>
                      <a:pt x="0" y="8"/>
                    </a:lnTo>
                    <a:lnTo>
                      <a:pt x="14" y="7"/>
                    </a:lnTo>
                    <a:lnTo>
                      <a:pt x="20" y="6"/>
                    </a:lnTo>
                    <a:lnTo>
                      <a:pt x="20" y="1"/>
                    </a:lnTo>
                    <a:lnTo>
                      <a:pt x="16" y="0"/>
                    </a:lnTo>
                    <a:close/>
                  </a:path>
                </a:pathLst>
              </a:custGeom>
              <a:solidFill>
                <a:srgbClr val="2E2E7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05" name="Picture 1504"/>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8706" y="4416"/>
                <a:ext cx="10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59" name="Group 1158"/>
            <p:cNvGrpSpPr>
              <a:grpSpLocks/>
            </p:cNvGrpSpPr>
            <p:nvPr/>
          </p:nvGrpSpPr>
          <p:grpSpPr bwMode="auto">
            <a:xfrm>
              <a:off x="12827" y="4448"/>
              <a:ext cx="7" cy="5"/>
              <a:chOff x="8699" y="4448"/>
              <a:chExt cx="5" cy="5"/>
            </a:xfrm>
          </p:grpSpPr>
          <p:sp>
            <p:nvSpPr>
              <p:cNvPr id="1503" name="Freeform 1502"/>
              <p:cNvSpPr>
                <a:spLocks/>
              </p:cNvSpPr>
              <p:nvPr/>
            </p:nvSpPr>
            <p:spPr bwMode="auto">
              <a:xfrm>
                <a:off x="8699" y="4448"/>
                <a:ext cx="5" cy="5"/>
              </a:xfrm>
              <a:custGeom>
                <a:avLst/>
                <a:gdLst>
                  <a:gd name="T0" fmla="+- 0 8701 8699"/>
                  <a:gd name="T1" fmla="*/ T0 w 5"/>
                  <a:gd name="T2" fmla="+- 0 4448 4448"/>
                  <a:gd name="T3" fmla="*/ 4448 h 5"/>
                  <a:gd name="T4" fmla="+- 0 8699 8699"/>
                  <a:gd name="T5" fmla="*/ T4 w 5"/>
                  <a:gd name="T6" fmla="+- 0 4450 4448"/>
                  <a:gd name="T7" fmla="*/ 4450 h 5"/>
                  <a:gd name="T8" fmla="+- 0 8701 8699"/>
                  <a:gd name="T9" fmla="*/ T8 w 5"/>
                  <a:gd name="T10" fmla="+- 0 4452 4448"/>
                  <a:gd name="T11" fmla="*/ 4452 h 5"/>
                  <a:gd name="T12" fmla="+- 0 8703 8699"/>
                  <a:gd name="T13" fmla="*/ T12 w 5"/>
                  <a:gd name="T14" fmla="+- 0 4450 4448"/>
                  <a:gd name="T15" fmla="*/ 4450 h 5"/>
                  <a:gd name="T16" fmla="+- 0 8701 8699"/>
                  <a:gd name="T17" fmla="*/ T16 w 5"/>
                  <a:gd name="T18" fmla="+- 0 4448 4448"/>
                  <a:gd name="T19" fmla="*/ 4448 h 5"/>
                </a:gdLst>
                <a:ahLst/>
                <a:cxnLst>
                  <a:cxn ang="0">
                    <a:pos x="T1" y="T3"/>
                  </a:cxn>
                  <a:cxn ang="0">
                    <a:pos x="T5" y="T7"/>
                  </a:cxn>
                  <a:cxn ang="0">
                    <a:pos x="T9" y="T11"/>
                  </a:cxn>
                  <a:cxn ang="0">
                    <a:pos x="T13" y="T15"/>
                  </a:cxn>
                  <a:cxn ang="0">
                    <a:pos x="T17" y="T19"/>
                  </a:cxn>
                </a:cxnLst>
                <a:rect l="0" t="0" r="r" b="b"/>
                <a:pathLst>
                  <a:path w="5" h="5">
                    <a:moveTo>
                      <a:pt x="2" y="0"/>
                    </a:moveTo>
                    <a:lnTo>
                      <a:pt x="0" y="2"/>
                    </a:lnTo>
                    <a:lnTo>
                      <a:pt x="2" y="4"/>
                    </a:lnTo>
                    <a:lnTo>
                      <a:pt x="4" y="2"/>
                    </a:lnTo>
                    <a:lnTo>
                      <a:pt x="2"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0" name="Group 1159"/>
            <p:cNvGrpSpPr>
              <a:grpSpLocks/>
            </p:cNvGrpSpPr>
            <p:nvPr/>
          </p:nvGrpSpPr>
          <p:grpSpPr bwMode="auto">
            <a:xfrm>
              <a:off x="12839" y="4447"/>
              <a:ext cx="16" cy="5"/>
              <a:chOff x="8707" y="4447"/>
              <a:chExt cx="11" cy="5"/>
            </a:xfrm>
          </p:grpSpPr>
          <p:sp>
            <p:nvSpPr>
              <p:cNvPr id="1502" name="Freeform 1501"/>
              <p:cNvSpPr>
                <a:spLocks/>
              </p:cNvSpPr>
              <p:nvPr/>
            </p:nvSpPr>
            <p:spPr bwMode="auto">
              <a:xfrm>
                <a:off x="8707" y="4447"/>
                <a:ext cx="11" cy="5"/>
              </a:xfrm>
              <a:custGeom>
                <a:avLst/>
                <a:gdLst>
                  <a:gd name="T0" fmla="+- 0 8715 8707"/>
                  <a:gd name="T1" fmla="*/ T0 w 11"/>
                  <a:gd name="T2" fmla="+- 0 4447 4447"/>
                  <a:gd name="T3" fmla="*/ 4447 h 5"/>
                  <a:gd name="T4" fmla="+- 0 8709 8707"/>
                  <a:gd name="T5" fmla="*/ T4 w 11"/>
                  <a:gd name="T6" fmla="+- 0 4448 4447"/>
                  <a:gd name="T7" fmla="*/ 4448 h 5"/>
                  <a:gd name="T8" fmla="+- 0 8707 8707"/>
                  <a:gd name="T9" fmla="*/ T8 w 11"/>
                  <a:gd name="T10" fmla="+- 0 4450 4447"/>
                  <a:gd name="T11" fmla="*/ 4450 h 5"/>
                  <a:gd name="T12" fmla="+- 0 8709 8707"/>
                  <a:gd name="T13" fmla="*/ T12 w 11"/>
                  <a:gd name="T14" fmla="+- 0 4452 4447"/>
                  <a:gd name="T15" fmla="*/ 4452 h 5"/>
                  <a:gd name="T16" fmla="+- 0 8715 8707"/>
                  <a:gd name="T17" fmla="*/ T16 w 11"/>
                  <a:gd name="T18" fmla="+- 0 4452 4447"/>
                  <a:gd name="T19" fmla="*/ 4452 h 5"/>
                  <a:gd name="T20" fmla="+- 0 8717 8707"/>
                  <a:gd name="T21" fmla="*/ T20 w 11"/>
                  <a:gd name="T22" fmla="+- 0 4449 4447"/>
                  <a:gd name="T23" fmla="*/ 4449 h 5"/>
                  <a:gd name="T24" fmla="+- 0 8715 8707"/>
                  <a:gd name="T25" fmla="*/ T24 w 11"/>
                  <a:gd name="T26" fmla="+- 0 4447 4447"/>
                  <a:gd name="T27" fmla="*/ 4447 h 5"/>
                </a:gdLst>
                <a:ahLst/>
                <a:cxnLst>
                  <a:cxn ang="0">
                    <a:pos x="T1" y="T3"/>
                  </a:cxn>
                  <a:cxn ang="0">
                    <a:pos x="T5" y="T7"/>
                  </a:cxn>
                  <a:cxn ang="0">
                    <a:pos x="T9" y="T11"/>
                  </a:cxn>
                  <a:cxn ang="0">
                    <a:pos x="T13" y="T15"/>
                  </a:cxn>
                  <a:cxn ang="0">
                    <a:pos x="T17" y="T19"/>
                  </a:cxn>
                  <a:cxn ang="0">
                    <a:pos x="T21" y="T23"/>
                  </a:cxn>
                  <a:cxn ang="0">
                    <a:pos x="T25" y="T27"/>
                  </a:cxn>
                </a:cxnLst>
                <a:rect l="0" t="0" r="r" b="b"/>
                <a:pathLst>
                  <a:path w="11" h="5">
                    <a:moveTo>
                      <a:pt x="8" y="0"/>
                    </a:moveTo>
                    <a:lnTo>
                      <a:pt x="2" y="1"/>
                    </a:lnTo>
                    <a:lnTo>
                      <a:pt x="0" y="3"/>
                    </a:lnTo>
                    <a:lnTo>
                      <a:pt x="2" y="5"/>
                    </a:lnTo>
                    <a:lnTo>
                      <a:pt x="8" y="5"/>
                    </a:lnTo>
                    <a:lnTo>
                      <a:pt x="10" y="2"/>
                    </a:lnTo>
                    <a:lnTo>
                      <a:pt x="8"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1" name="Group 1160"/>
            <p:cNvGrpSpPr>
              <a:grpSpLocks/>
            </p:cNvGrpSpPr>
            <p:nvPr/>
          </p:nvGrpSpPr>
          <p:grpSpPr bwMode="auto">
            <a:xfrm>
              <a:off x="12232" y="4401"/>
              <a:ext cx="925" cy="66"/>
              <a:chOff x="8319" y="4401"/>
              <a:chExt cx="626" cy="66"/>
            </a:xfrm>
          </p:grpSpPr>
          <p:sp>
            <p:nvSpPr>
              <p:cNvPr id="1493" name="Freeform 1492"/>
              <p:cNvSpPr>
                <a:spLocks/>
              </p:cNvSpPr>
              <p:nvPr/>
            </p:nvSpPr>
            <p:spPr bwMode="auto">
              <a:xfrm>
                <a:off x="8709" y="4439"/>
                <a:ext cx="54" cy="5"/>
              </a:xfrm>
              <a:custGeom>
                <a:avLst/>
                <a:gdLst>
                  <a:gd name="T0" fmla="+- 0 8709 8709"/>
                  <a:gd name="T1" fmla="*/ T0 w 54"/>
                  <a:gd name="T2" fmla="+- 0 4441 4439"/>
                  <a:gd name="T3" fmla="*/ 4441 h 5"/>
                  <a:gd name="T4" fmla="+- 0 8762 8709"/>
                  <a:gd name="T5" fmla="*/ T4 w 54"/>
                  <a:gd name="T6" fmla="+- 0 4441 4439"/>
                  <a:gd name="T7" fmla="*/ 4441 h 5"/>
                </a:gdLst>
                <a:ahLst/>
                <a:cxnLst>
                  <a:cxn ang="0">
                    <a:pos x="T1" y="T3"/>
                  </a:cxn>
                  <a:cxn ang="0">
                    <a:pos x="T5" y="T7"/>
                  </a:cxn>
                </a:cxnLst>
                <a:rect l="0" t="0" r="r" b="b"/>
                <a:pathLst>
                  <a:path w="54" h="5">
                    <a:moveTo>
                      <a:pt x="0" y="2"/>
                    </a:moveTo>
                    <a:lnTo>
                      <a:pt x="53" y="2"/>
                    </a:lnTo>
                  </a:path>
                </a:pathLst>
              </a:custGeom>
              <a:noFill/>
              <a:ln w="426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494" name="Picture 1493"/>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8686" y="4418"/>
                <a:ext cx="24"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 name="Picture 1494"/>
              <p:cNvPicPr>
                <a:picLocks noChangeAspect="1" noChangeArrowheads="1"/>
              </p:cNvPicPr>
              <p:nvPr/>
            </p:nvPicPr>
            <p:blipFill>
              <a:blip r:embed="rId137">
                <a:extLst>
                  <a:ext uri="{28A0092B-C50C-407E-A947-70E740481C1C}">
                    <a14:useLocalDpi xmlns:a14="http://schemas.microsoft.com/office/drawing/2010/main" val="0"/>
                  </a:ext>
                </a:extLst>
              </a:blip>
              <a:srcRect/>
              <a:stretch>
                <a:fillRect/>
              </a:stretch>
            </p:blipFill>
            <p:spPr bwMode="auto">
              <a:xfrm>
                <a:off x="8677" y="4441"/>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6" name="Picture 1495"/>
              <p:cNvPicPr>
                <a:picLocks noChangeAspect="1" noChangeArrowheads="1"/>
              </p:cNvPicPr>
              <p:nvPr/>
            </p:nvPicPr>
            <p:blipFill>
              <a:blip r:embed="rId138" cstate="email">
                <a:extLst>
                  <a:ext uri="{28A0092B-C50C-407E-A947-70E740481C1C}">
                    <a14:useLocalDpi xmlns:a14="http://schemas.microsoft.com/office/drawing/2010/main" val="0"/>
                  </a:ext>
                </a:extLst>
              </a:blip>
              <a:srcRect/>
              <a:stretch>
                <a:fillRect/>
              </a:stretch>
            </p:blipFill>
            <p:spPr bwMode="auto">
              <a:xfrm>
                <a:off x="8319" y="4438"/>
                <a:ext cx="12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7" name="Picture 1496"/>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8476" y="4426"/>
                <a:ext cx="102"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8" name="Picture 1497"/>
              <p:cNvPicPr>
                <a:picLocks noChangeAspect="1" noChangeArrowheads="1"/>
              </p:cNvPicPr>
              <p:nvPr/>
            </p:nvPicPr>
            <p:blipFill>
              <a:blip r:embed="rId140">
                <a:extLst>
                  <a:ext uri="{28A0092B-C50C-407E-A947-70E740481C1C}">
                    <a14:useLocalDpi xmlns:a14="http://schemas.microsoft.com/office/drawing/2010/main" val="0"/>
                  </a:ext>
                </a:extLst>
              </a:blip>
              <a:srcRect/>
              <a:stretch>
                <a:fillRect/>
              </a:stretch>
            </p:blipFill>
            <p:spPr bwMode="auto">
              <a:xfrm>
                <a:off x="8841" y="4401"/>
                <a:ext cx="10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9" name="Picture 1498"/>
              <p:cNvPicPr>
                <a:picLocks noChangeAspect="1" noChangeArrowheads="1"/>
              </p:cNvPicPr>
              <p:nvPr/>
            </p:nvPicPr>
            <p:blipFill>
              <a:blip r:embed="rId141" cstate="email">
                <a:extLst>
                  <a:ext uri="{28A0092B-C50C-407E-A947-70E740481C1C}">
                    <a14:useLocalDpi xmlns:a14="http://schemas.microsoft.com/office/drawing/2010/main" val="0"/>
                  </a:ext>
                </a:extLst>
              </a:blip>
              <a:srcRect/>
              <a:stretch>
                <a:fillRect/>
              </a:stretch>
            </p:blipFill>
            <p:spPr bwMode="auto">
              <a:xfrm>
                <a:off x="8704" y="4411"/>
                <a:ext cx="111"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0" name="Picture 1499"/>
              <p:cNvPicPr>
                <a:picLocks noChangeAspect="1" noChangeArrowheads="1"/>
              </p:cNvPicPr>
              <p:nvPr/>
            </p:nvPicPr>
            <p:blipFill>
              <a:blip r:embed="rId142" cstate="email">
                <a:extLst>
                  <a:ext uri="{28A0092B-C50C-407E-A947-70E740481C1C}">
                    <a14:useLocalDpi xmlns:a14="http://schemas.microsoft.com/office/drawing/2010/main" val="0"/>
                  </a:ext>
                </a:extLst>
              </a:blip>
              <a:srcRect/>
              <a:stretch>
                <a:fillRect/>
              </a:stretch>
            </p:blipFill>
            <p:spPr bwMode="auto">
              <a:xfrm>
                <a:off x="8576" y="4424"/>
                <a:ext cx="2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1" name="Picture 1500"/>
              <p:cNvPicPr>
                <a:picLocks noChangeAspect="1" noChangeArrowheads="1"/>
              </p:cNvPicPr>
              <p:nvPr/>
            </p:nvPicPr>
            <p:blipFill>
              <a:blip r:embed="rId143">
                <a:extLst>
                  <a:ext uri="{28A0092B-C50C-407E-A947-70E740481C1C}">
                    <a14:useLocalDpi xmlns:a14="http://schemas.microsoft.com/office/drawing/2010/main" val="0"/>
                  </a:ext>
                </a:extLst>
              </a:blip>
              <a:srcRect/>
              <a:stretch>
                <a:fillRect/>
              </a:stretch>
            </p:blipFill>
            <p:spPr bwMode="auto">
              <a:xfrm>
                <a:off x="8842" y="4407"/>
                <a:ext cx="9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2" name="Group 1161"/>
            <p:cNvGrpSpPr>
              <a:grpSpLocks/>
            </p:cNvGrpSpPr>
            <p:nvPr/>
          </p:nvGrpSpPr>
          <p:grpSpPr bwMode="auto">
            <a:xfrm>
              <a:off x="12333" y="4307"/>
              <a:ext cx="628" cy="68"/>
              <a:chOff x="8364" y="4307"/>
              <a:chExt cx="426" cy="68"/>
            </a:xfrm>
          </p:grpSpPr>
          <p:sp>
            <p:nvSpPr>
              <p:cNvPr id="1491" name="Freeform 1490"/>
              <p:cNvSpPr>
                <a:spLocks/>
              </p:cNvSpPr>
              <p:nvPr/>
            </p:nvSpPr>
            <p:spPr bwMode="auto">
              <a:xfrm>
                <a:off x="8364" y="4307"/>
                <a:ext cx="426" cy="68"/>
              </a:xfrm>
              <a:custGeom>
                <a:avLst/>
                <a:gdLst>
                  <a:gd name="T0" fmla="+- 0 8580 8364"/>
                  <a:gd name="T1" fmla="*/ T0 w 426"/>
                  <a:gd name="T2" fmla="+- 0 4307 4307"/>
                  <a:gd name="T3" fmla="*/ 4307 h 68"/>
                  <a:gd name="T4" fmla="+- 0 8365 8364"/>
                  <a:gd name="T5" fmla="*/ T4 w 426"/>
                  <a:gd name="T6" fmla="+- 0 4318 4307"/>
                  <a:gd name="T7" fmla="*/ 4318 h 68"/>
                  <a:gd name="T8" fmla="+- 0 8364 8364"/>
                  <a:gd name="T9" fmla="*/ T8 w 426"/>
                  <a:gd name="T10" fmla="+- 0 4331 4307"/>
                  <a:gd name="T11" fmla="*/ 4331 h 68"/>
                  <a:gd name="T12" fmla="+- 0 8371 8364"/>
                  <a:gd name="T13" fmla="*/ T12 w 426"/>
                  <a:gd name="T14" fmla="+- 0 4343 4307"/>
                  <a:gd name="T15" fmla="*/ 4343 h 68"/>
                  <a:gd name="T16" fmla="+- 0 8384 8364"/>
                  <a:gd name="T17" fmla="*/ T16 w 426"/>
                  <a:gd name="T18" fmla="+- 0 4355 4307"/>
                  <a:gd name="T19" fmla="*/ 4355 h 68"/>
                  <a:gd name="T20" fmla="+- 0 8404 8364"/>
                  <a:gd name="T21" fmla="*/ T20 w 426"/>
                  <a:gd name="T22" fmla="+- 0 4365 4307"/>
                  <a:gd name="T23" fmla="*/ 4365 h 68"/>
                  <a:gd name="T24" fmla="+- 0 8428 8364"/>
                  <a:gd name="T25" fmla="*/ T24 w 426"/>
                  <a:gd name="T26" fmla="+- 0 4375 4307"/>
                  <a:gd name="T27" fmla="*/ 4375 h 68"/>
                  <a:gd name="T28" fmla="+- 0 8790 8364"/>
                  <a:gd name="T29" fmla="*/ T28 w 426"/>
                  <a:gd name="T30" fmla="+- 0 4354 4307"/>
                  <a:gd name="T31" fmla="*/ 4354 h 68"/>
                  <a:gd name="T32" fmla="+- 0 8744 8364"/>
                  <a:gd name="T33" fmla="*/ T32 w 426"/>
                  <a:gd name="T34" fmla="+- 0 4343 4307"/>
                  <a:gd name="T35" fmla="*/ 4343 h 68"/>
                  <a:gd name="T36" fmla="+- 0 8584 8364"/>
                  <a:gd name="T37" fmla="*/ T36 w 426"/>
                  <a:gd name="T38" fmla="+- 0 4343 4307"/>
                  <a:gd name="T39" fmla="*/ 4343 h 68"/>
                  <a:gd name="T40" fmla="+- 0 8583 8364"/>
                  <a:gd name="T41" fmla="*/ T40 w 426"/>
                  <a:gd name="T42" fmla="+- 0 4343 4307"/>
                  <a:gd name="T43" fmla="*/ 4343 h 68"/>
                  <a:gd name="T44" fmla="+- 0 8583 8364"/>
                  <a:gd name="T45" fmla="*/ T44 w 426"/>
                  <a:gd name="T46" fmla="+- 0 4342 4307"/>
                  <a:gd name="T47" fmla="*/ 4342 h 68"/>
                  <a:gd name="T48" fmla="+- 0 8581 8364"/>
                  <a:gd name="T49" fmla="*/ T48 w 426"/>
                  <a:gd name="T50" fmla="+- 0 4341 4307"/>
                  <a:gd name="T51" fmla="*/ 4341 h 68"/>
                  <a:gd name="T52" fmla="+- 0 8581 8364"/>
                  <a:gd name="T53" fmla="*/ T52 w 426"/>
                  <a:gd name="T54" fmla="+- 0 4340 4307"/>
                  <a:gd name="T55" fmla="*/ 4340 h 68"/>
                  <a:gd name="T56" fmla="+- 0 8648 8364"/>
                  <a:gd name="T57" fmla="*/ T56 w 426"/>
                  <a:gd name="T58" fmla="+- 0 4337 4307"/>
                  <a:gd name="T59" fmla="*/ 4337 h 68"/>
                  <a:gd name="T60" fmla="+- 0 8712 8364"/>
                  <a:gd name="T61" fmla="*/ T60 w 426"/>
                  <a:gd name="T62" fmla="+- 0 4336 4307"/>
                  <a:gd name="T63" fmla="*/ 4336 h 68"/>
                  <a:gd name="T64" fmla="+- 0 8580 8364"/>
                  <a:gd name="T65" fmla="*/ T64 w 426"/>
                  <a:gd name="T66" fmla="+- 0 4307 4307"/>
                  <a:gd name="T67" fmla="*/ 4307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26" h="68">
                    <a:moveTo>
                      <a:pt x="216" y="0"/>
                    </a:moveTo>
                    <a:lnTo>
                      <a:pt x="1" y="11"/>
                    </a:lnTo>
                    <a:lnTo>
                      <a:pt x="0" y="24"/>
                    </a:lnTo>
                    <a:lnTo>
                      <a:pt x="7" y="36"/>
                    </a:lnTo>
                    <a:lnTo>
                      <a:pt x="20" y="48"/>
                    </a:lnTo>
                    <a:lnTo>
                      <a:pt x="40" y="58"/>
                    </a:lnTo>
                    <a:lnTo>
                      <a:pt x="64" y="68"/>
                    </a:lnTo>
                    <a:lnTo>
                      <a:pt x="426" y="47"/>
                    </a:lnTo>
                    <a:lnTo>
                      <a:pt x="380" y="36"/>
                    </a:lnTo>
                    <a:lnTo>
                      <a:pt x="220" y="36"/>
                    </a:lnTo>
                    <a:lnTo>
                      <a:pt x="219" y="36"/>
                    </a:lnTo>
                    <a:lnTo>
                      <a:pt x="219" y="35"/>
                    </a:lnTo>
                    <a:lnTo>
                      <a:pt x="217" y="34"/>
                    </a:lnTo>
                    <a:lnTo>
                      <a:pt x="217" y="33"/>
                    </a:lnTo>
                    <a:lnTo>
                      <a:pt x="284" y="30"/>
                    </a:lnTo>
                    <a:lnTo>
                      <a:pt x="348" y="29"/>
                    </a:lnTo>
                    <a:lnTo>
                      <a:pt x="216" y="0"/>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2" name="Freeform 1491"/>
              <p:cNvSpPr>
                <a:spLocks/>
              </p:cNvSpPr>
              <p:nvPr/>
            </p:nvSpPr>
            <p:spPr bwMode="auto">
              <a:xfrm>
                <a:off x="8364" y="4307"/>
                <a:ext cx="426" cy="68"/>
              </a:xfrm>
              <a:custGeom>
                <a:avLst/>
                <a:gdLst>
                  <a:gd name="T0" fmla="+- 0 8712 8364"/>
                  <a:gd name="T1" fmla="*/ T0 w 426"/>
                  <a:gd name="T2" fmla="+- 0 4336 4307"/>
                  <a:gd name="T3" fmla="*/ 4336 h 68"/>
                  <a:gd name="T4" fmla="+- 0 8664 8364"/>
                  <a:gd name="T5" fmla="*/ T4 w 426"/>
                  <a:gd name="T6" fmla="+- 0 4336 4307"/>
                  <a:gd name="T7" fmla="*/ 4336 h 68"/>
                  <a:gd name="T8" fmla="+- 0 8666 8364"/>
                  <a:gd name="T9" fmla="*/ T8 w 426"/>
                  <a:gd name="T10" fmla="+- 0 4337 4307"/>
                  <a:gd name="T11" fmla="*/ 4337 h 68"/>
                  <a:gd name="T12" fmla="+- 0 8666 8364"/>
                  <a:gd name="T13" fmla="*/ T12 w 426"/>
                  <a:gd name="T14" fmla="+- 0 4338 4307"/>
                  <a:gd name="T15" fmla="*/ 4338 h 68"/>
                  <a:gd name="T16" fmla="+- 0 8668 8364"/>
                  <a:gd name="T17" fmla="*/ T16 w 426"/>
                  <a:gd name="T18" fmla="+- 0 4339 4307"/>
                  <a:gd name="T19" fmla="*/ 4339 h 68"/>
                  <a:gd name="T20" fmla="+- 0 8667 8364"/>
                  <a:gd name="T21" fmla="*/ T20 w 426"/>
                  <a:gd name="T22" fmla="+- 0 4340 4307"/>
                  <a:gd name="T23" fmla="*/ 4340 h 68"/>
                  <a:gd name="T24" fmla="+- 0 8663 8364"/>
                  <a:gd name="T25" fmla="*/ T24 w 426"/>
                  <a:gd name="T26" fmla="+- 0 4340 4307"/>
                  <a:gd name="T27" fmla="*/ 4340 h 68"/>
                  <a:gd name="T28" fmla="+- 0 8587 8364"/>
                  <a:gd name="T29" fmla="*/ T28 w 426"/>
                  <a:gd name="T30" fmla="+- 0 4343 4307"/>
                  <a:gd name="T31" fmla="*/ 4343 h 68"/>
                  <a:gd name="T32" fmla="+- 0 8744 8364"/>
                  <a:gd name="T33" fmla="*/ T32 w 426"/>
                  <a:gd name="T34" fmla="+- 0 4343 4307"/>
                  <a:gd name="T35" fmla="*/ 4343 h 68"/>
                  <a:gd name="T36" fmla="+- 0 8712 8364"/>
                  <a:gd name="T37" fmla="*/ T36 w 426"/>
                  <a:gd name="T38" fmla="+- 0 4336 4307"/>
                  <a:gd name="T39" fmla="*/ 4336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6" h="68">
                    <a:moveTo>
                      <a:pt x="348" y="29"/>
                    </a:moveTo>
                    <a:lnTo>
                      <a:pt x="300" y="29"/>
                    </a:lnTo>
                    <a:lnTo>
                      <a:pt x="302" y="30"/>
                    </a:lnTo>
                    <a:lnTo>
                      <a:pt x="302" y="31"/>
                    </a:lnTo>
                    <a:lnTo>
                      <a:pt x="304" y="32"/>
                    </a:lnTo>
                    <a:lnTo>
                      <a:pt x="303" y="33"/>
                    </a:lnTo>
                    <a:lnTo>
                      <a:pt x="299" y="33"/>
                    </a:lnTo>
                    <a:lnTo>
                      <a:pt x="223" y="36"/>
                    </a:lnTo>
                    <a:lnTo>
                      <a:pt x="380" y="36"/>
                    </a:lnTo>
                    <a:lnTo>
                      <a:pt x="348" y="29"/>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3" name="Group 1162"/>
            <p:cNvGrpSpPr>
              <a:grpSpLocks/>
            </p:cNvGrpSpPr>
            <p:nvPr/>
          </p:nvGrpSpPr>
          <p:grpSpPr bwMode="auto">
            <a:xfrm>
              <a:off x="12477" y="4354"/>
              <a:ext cx="771" cy="66"/>
              <a:chOff x="8462" y="4354"/>
              <a:chExt cx="523" cy="66"/>
            </a:xfrm>
          </p:grpSpPr>
          <p:sp>
            <p:nvSpPr>
              <p:cNvPr id="1489" name="Freeform 1488"/>
              <p:cNvSpPr>
                <a:spLocks/>
              </p:cNvSpPr>
              <p:nvPr/>
            </p:nvSpPr>
            <p:spPr bwMode="auto">
              <a:xfrm>
                <a:off x="8462" y="4354"/>
                <a:ext cx="523" cy="66"/>
              </a:xfrm>
              <a:custGeom>
                <a:avLst/>
                <a:gdLst>
                  <a:gd name="T0" fmla="+- 0 8792 8462"/>
                  <a:gd name="T1" fmla="*/ T0 w 523"/>
                  <a:gd name="T2" fmla="+- 0 4354 4354"/>
                  <a:gd name="T3" fmla="*/ 4354 h 66"/>
                  <a:gd name="T4" fmla="+- 0 8792 8462"/>
                  <a:gd name="T5" fmla="*/ T4 w 523"/>
                  <a:gd name="T6" fmla="+- 0 4354 4354"/>
                  <a:gd name="T7" fmla="*/ 4354 h 66"/>
                  <a:gd name="T8" fmla="+- 0 8462 8462"/>
                  <a:gd name="T9" fmla="*/ T8 w 523"/>
                  <a:gd name="T10" fmla="+- 0 4375 4354"/>
                  <a:gd name="T11" fmla="*/ 4375 h 66"/>
                  <a:gd name="T12" fmla="+- 0 8473 8462"/>
                  <a:gd name="T13" fmla="*/ T12 w 523"/>
                  <a:gd name="T14" fmla="+- 0 4382 4354"/>
                  <a:gd name="T15" fmla="*/ 4382 h 66"/>
                  <a:gd name="T16" fmla="+- 0 8548 8462"/>
                  <a:gd name="T17" fmla="*/ T16 w 523"/>
                  <a:gd name="T18" fmla="+- 0 4406 4354"/>
                  <a:gd name="T19" fmla="*/ 4406 h 66"/>
                  <a:gd name="T20" fmla="+- 0 8615 8462"/>
                  <a:gd name="T21" fmla="*/ T20 w 523"/>
                  <a:gd name="T22" fmla="+- 0 4418 4354"/>
                  <a:gd name="T23" fmla="*/ 4418 h 66"/>
                  <a:gd name="T24" fmla="+- 0 8635 8462"/>
                  <a:gd name="T25" fmla="*/ T24 w 523"/>
                  <a:gd name="T26" fmla="+- 0 4420 4354"/>
                  <a:gd name="T27" fmla="*/ 4420 h 66"/>
                  <a:gd name="T28" fmla="+- 0 8972 8462"/>
                  <a:gd name="T29" fmla="*/ T28 w 523"/>
                  <a:gd name="T30" fmla="+- 0 4396 4354"/>
                  <a:gd name="T31" fmla="*/ 4396 h 66"/>
                  <a:gd name="T32" fmla="+- 0 8977 8462"/>
                  <a:gd name="T33" fmla="*/ T32 w 523"/>
                  <a:gd name="T34" fmla="+- 0 4396 4354"/>
                  <a:gd name="T35" fmla="*/ 4396 h 66"/>
                  <a:gd name="T36" fmla="+- 0 8983 8462"/>
                  <a:gd name="T37" fmla="*/ T36 w 523"/>
                  <a:gd name="T38" fmla="+- 0 4396 4354"/>
                  <a:gd name="T39" fmla="*/ 4396 h 66"/>
                  <a:gd name="T40" fmla="+- 0 8792 8462"/>
                  <a:gd name="T41" fmla="*/ T40 w 523"/>
                  <a:gd name="T42" fmla="+- 0 4354 4354"/>
                  <a:gd name="T43" fmla="*/ 4354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23" h="66">
                    <a:moveTo>
                      <a:pt x="330" y="0"/>
                    </a:moveTo>
                    <a:lnTo>
                      <a:pt x="330" y="0"/>
                    </a:lnTo>
                    <a:lnTo>
                      <a:pt x="0" y="21"/>
                    </a:lnTo>
                    <a:lnTo>
                      <a:pt x="11" y="28"/>
                    </a:lnTo>
                    <a:lnTo>
                      <a:pt x="86" y="52"/>
                    </a:lnTo>
                    <a:lnTo>
                      <a:pt x="153" y="64"/>
                    </a:lnTo>
                    <a:lnTo>
                      <a:pt x="173" y="66"/>
                    </a:lnTo>
                    <a:lnTo>
                      <a:pt x="510" y="42"/>
                    </a:lnTo>
                    <a:lnTo>
                      <a:pt x="515" y="42"/>
                    </a:lnTo>
                    <a:lnTo>
                      <a:pt x="521" y="42"/>
                    </a:lnTo>
                    <a:lnTo>
                      <a:pt x="330" y="0"/>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0" name="Freeform 1489"/>
              <p:cNvSpPr>
                <a:spLocks/>
              </p:cNvSpPr>
              <p:nvPr/>
            </p:nvSpPr>
            <p:spPr bwMode="auto">
              <a:xfrm>
                <a:off x="8462" y="4354"/>
                <a:ext cx="523" cy="66"/>
              </a:xfrm>
              <a:custGeom>
                <a:avLst/>
                <a:gdLst>
                  <a:gd name="T0" fmla="+- 0 8983 8462"/>
                  <a:gd name="T1" fmla="*/ T0 w 523"/>
                  <a:gd name="T2" fmla="+- 0 4396 4354"/>
                  <a:gd name="T3" fmla="*/ 4396 h 66"/>
                  <a:gd name="T4" fmla="+- 0 8977 8462"/>
                  <a:gd name="T5" fmla="*/ T4 w 523"/>
                  <a:gd name="T6" fmla="+- 0 4396 4354"/>
                  <a:gd name="T7" fmla="*/ 4396 h 66"/>
                  <a:gd name="T8" fmla="+- 0 8983 8462"/>
                  <a:gd name="T9" fmla="*/ T8 w 523"/>
                  <a:gd name="T10" fmla="+- 0 4396 4354"/>
                  <a:gd name="T11" fmla="*/ 4396 h 66"/>
                  <a:gd name="T12" fmla="+- 0 8984 8462"/>
                  <a:gd name="T13" fmla="*/ T12 w 523"/>
                  <a:gd name="T14" fmla="+- 0 4396 4354"/>
                  <a:gd name="T15" fmla="*/ 4396 h 66"/>
                  <a:gd name="T16" fmla="+- 0 8983 8462"/>
                  <a:gd name="T17" fmla="*/ T16 w 523"/>
                  <a:gd name="T18" fmla="+- 0 4396 4354"/>
                  <a:gd name="T19" fmla="*/ 4396 h 66"/>
                </a:gdLst>
                <a:ahLst/>
                <a:cxnLst>
                  <a:cxn ang="0">
                    <a:pos x="T1" y="T3"/>
                  </a:cxn>
                  <a:cxn ang="0">
                    <a:pos x="T5" y="T7"/>
                  </a:cxn>
                  <a:cxn ang="0">
                    <a:pos x="T9" y="T11"/>
                  </a:cxn>
                  <a:cxn ang="0">
                    <a:pos x="T13" y="T15"/>
                  </a:cxn>
                  <a:cxn ang="0">
                    <a:pos x="T17" y="T19"/>
                  </a:cxn>
                </a:cxnLst>
                <a:rect l="0" t="0" r="r" b="b"/>
                <a:pathLst>
                  <a:path w="523" h="66">
                    <a:moveTo>
                      <a:pt x="521" y="42"/>
                    </a:moveTo>
                    <a:lnTo>
                      <a:pt x="515" y="42"/>
                    </a:lnTo>
                    <a:lnTo>
                      <a:pt x="521" y="42"/>
                    </a:lnTo>
                    <a:lnTo>
                      <a:pt x="522" y="42"/>
                    </a:lnTo>
                    <a:lnTo>
                      <a:pt x="521" y="42"/>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4" name="Group 1163"/>
            <p:cNvGrpSpPr>
              <a:grpSpLocks/>
            </p:cNvGrpSpPr>
            <p:nvPr/>
          </p:nvGrpSpPr>
          <p:grpSpPr bwMode="auto">
            <a:xfrm>
              <a:off x="12437" y="4365"/>
              <a:ext cx="819" cy="57"/>
              <a:chOff x="8431" y="4365"/>
              <a:chExt cx="555" cy="57"/>
            </a:xfrm>
          </p:grpSpPr>
          <p:sp>
            <p:nvSpPr>
              <p:cNvPr id="1487" name="Freeform 1486"/>
              <p:cNvSpPr>
                <a:spLocks/>
              </p:cNvSpPr>
              <p:nvPr/>
            </p:nvSpPr>
            <p:spPr bwMode="auto">
              <a:xfrm>
                <a:off x="8431" y="4365"/>
                <a:ext cx="362" cy="2"/>
              </a:xfrm>
              <a:custGeom>
                <a:avLst/>
                <a:gdLst>
                  <a:gd name="T0" fmla="+- 0 8431 8431"/>
                  <a:gd name="T1" fmla="*/ T0 w 362"/>
                  <a:gd name="T2" fmla="+- 0 8792 8431"/>
                  <a:gd name="T3" fmla="*/ T2 w 362"/>
                </a:gdLst>
                <a:ahLst/>
                <a:cxnLst>
                  <a:cxn ang="0">
                    <a:pos x="T1" y="0"/>
                  </a:cxn>
                  <a:cxn ang="0">
                    <a:pos x="T3" y="0"/>
                  </a:cxn>
                </a:cxnLst>
                <a:rect l="0" t="0" r="r" b="b"/>
                <a:pathLst>
                  <a:path w="362">
                    <a:moveTo>
                      <a:pt x="0" y="0"/>
                    </a:moveTo>
                    <a:lnTo>
                      <a:pt x="361" y="0"/>
                    </a:lnTo>
                  </a:path>
                </a:pathLst>
              </a:custGeom>
              <a:noFill/>
              <a:ln w="16192">
                <a:solidFill>
                  <a:srgbClr val="2A303C"/>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488" name="Picture 1487"/>
              <p:cNvPicPr>
                <a:picLocks noChangeAspect="1" noChangeArrowheads="1"/>
              </p:cNvPicPr>
              <p:nvPr/>
            </p:nvPicPr>
            <p:blipFill>
              <a:blip r:embed="rId144" cstate="email">
                <a:extLst>
                  <a:ext uri="{28A0092B-C50C-407E-A947-70E740481C1C}">
                    <a14:useLocalDpi xmlns:a14="http://schemas.microsoft.com/office/drawing/2010/main" val="0"/>
                  </a:ext>
                </a:extLst>
              </a:blip>
              <a:srcRect/>
              <a:stretch>
                <a:fillRect/>
              </a:stretch>
            </p:blipFill>
            <p:spPr bwMode="auto">
              <a:xfrm>
                <a:off x="8629" y="4396"/>
                <a:ext cx="35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5" name="Group 1164"/>
            <p:cNvGrpSpPr>
              <a:grpSpLocks/>
            </p:cNvGrpSpPr>
            <p:nvPr/>
          </p:nvGrpSpPr>
          <p:grpSpPr bwMode="auto">
            <a:xfrm>
              <a:off x="12743" y="4419"/>
              <a:ext cx="59" cy="3"/>
              <a:chOff x="8642" y="4419"/>
              <a:chExt cx="40" cy="3"/>
            </a:xfrm>
          </p:grpSpPr>
          <p:sp>
            <p:nvSpPr>
              <p:cNvPr id="1486" name="Freeform 1485"/>
              <p:cNvSpPr>
                <a:spLocks/>
              </p:cNvSpPr>
              <p:nvPr/>
            </p:nvSpPr>
            <p:spPr bwMode="auto">
              <a:xfrm>
                <a:off x="8642" y="4419"/>
                <a:ext cx="40" cy="3"/>
              </a:xfrm>
              <a:custGeom>
                <a:avLst/>
                <a:gdLst>
                  <a:gd name="T0" fmla="+- 0 8677 8642"/>
                  <a:gd name="T1" fmla="*/ T0 w 40"/>
                  <a:gd name="T2" fmla="+- 0 4419 4419"/>
                  <a:gd name="T3" fmla="*/ 4419 h 3"/>
                  <a:gd name="T4" fmla="+- 0 8676 8642"/>
                  <a:gd name="T5" fmla="*/ T4 w 40"/>
                  <a:gd name="T6" fmla="+- 0 4420 4419"/>
                  <a:gd name="T7" fmla="*/ 4420 h 3"/>
                  <a:gd name="T8" fmla="+- 0 8642 8642"/>
                  <a:gd name="T9" fmla="*/ T8 w 40"/>
                  <a:gd name="T10" fmla="+- 0 4422 4419"/>
                  <a:gd name="T11" fmla="*/ 4422 h 3"/>
                  <a:gd name="T12" fmla="+- 0 8679 8642"/>
                  <a:gd name="T13" fmla="*/ T12 w 40"/>
                  <a:gd name="T14" fmla="+- 0 4419 4419"/>
                  <a:gd name="T15" fmla="*/ 4419 h 3"/>
                  <a:gd name="T16" fmla="+- 0 8677 8642"/>
                  <a:gd name="T17" fmla="*/ T16 w 40"/>
                  <a:gd name="T18" fmla="+- 0 4419 4419"/>
                  <a:gd name="T19" fmla="*/ 4419 h 3"/>
                </a:gdLst>
                <a:ahLst/>
                <a:cxnLst>
                  <a:cxn ang="0">
                    <a:pos x="T1" y="T3"/>
                  </a:cxn>
                  <a:cxn ang="0">
                    <a:pos x="T5" y="T7"/>
                  </a:cxn>
                  <a:cxn ang="0">
                    <a:pos x="T9" y="T11"/>
                  </a:cxn>
                  <a:cxn ang="0">
                    <a:pos x="T13" y="T15"/>
                  </a:cxn>
                  <a:cxn ang="0">
                    <a:pos x="T17" y="T19"/>
                  </a:cxn>
                </a:cxnLst>
                <a:rect l="0" t="0" r="r" b="b"/>
                <a:pathLst>
                  <a:path w="40" h="3">
                    <a:moveTo>
                      <a:pt x="35" y="0"/>
                    </a:moveTo>
                    <a:lnTo>
                      <a:pt x="34" y="1"/>
                    </a:lnTo>
                    <a:lnTo>
                      <a:pt x="0" y="3"/>
                    </a:lnTo>
                    <a:lnTo>
                      <a:pt x="37" y="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6" name="Group 1165"/>
            <p:cNvGrpSpPr>
              <a:grpSpLocks/>
            </p:cNvGrpSpPr>
            <p:nvPr/>
          </p:nvGrpSpPr>
          <p:grpSpPr bwMode="auto">
            <a:xfrm>
              <a:off x="12812" y="4401"/>
              <a:ext cx="361" cy="19"/>
              <a:chOff x="8682" y="4401"/>
              <a:chExt cx="248" cy="19"/>
            </a:xfrm>
          </p:grpSpPr>
          <p:sp>
            <p:nvSpPr>
              <p:cNvPr id="1483" name="Freeform 1482"/>
              <p:cNvSpPr>
                <a:spLocks/>
              </p:cNvSpPr>
              <p:nvPr/>
            </p:nvSpPr>
            <p:spPr bwMode="auto">
              <a:xfrm>
                <a:off x="8682" y="4417"/>
                <a:ext cx="22" cy="3"/>
              </a:xfrm>
              <a:custGeom>
                <a:avLst/>
                <a:gdLst>
                  <a:gd name="T0" fmla="+- 0 8703 8682"/>
                  <a:gd name="T1" fmla="*/ T0 w 22"/>
                  <a:gd name="T2" fmla="+- 0 4417 4417"/>
                  <a:gd name="T3" fmla="*/ 4417 h 3"/>
                  <a:gd name="T4" fmla="+- 0 8682 8682"/>
                  <a:gd name="T5" fmla="*/ T4 w 22"/>
                  <a:gd name="T6" fmla="+- 0 4418 4417"/>
                  <a:gd name="T7" fmla="*/ 4418 h 3"/>
                  <a:gd name="T8" fmla="+- 0 8684 8682"/>
                  <a:gd name="T9" fmla="*/ T8 w 22"/>
                  <a:gd name="T10" fmla="+- 0 4418 4417"/>
                  <a:gd name="T11" fmla="*/ 4418 h 3"/>
                  <a:gd name="T12" fmla="+- 0 8686 8682"/>
                  <a:gd name="T13" fmla="*/ T12 w 22"/>
                  <a:gd name="T14" fmla="+- 0 4419 4417"/>
                  <a:gd name="T15" fmla="*/ 4419 h 3"/>
                  <a:gd name="T16" fmla="+- 0 8704 8682"/>
                  <a:gd name="T17" fmla="*/ T16 w 22"/>
                  <a:gd name="T18" fmla="+- 0 4418 4417"/>
                  <a:gd name="T19" fmla="*/ 4418 h 3"/>
                  <a:gd name="T20" fmla="+- 0 8703 8682"/>
                  <a:gd name="T21" fmla="*/ T20 w 22"/>
                  <a:gd name="T22" fmla="+- 0 4417 4417"/>
                  <a:gd name="T23" fmla="*/ 4417 h 3"/>
                  <a:gd name="T24" fmla="+- 0 8704 8682"/>
                  <a:gd name="T25" fmla="*/ T24 w 22"/>
                  <a:gd name="T26" fmla="+- 0 4417 4417"/>
                  <a:gd name="T27" fmla="*/ 4417 h 3"/>
                  <a:gd name="T28" fmla="+- 0 8704 8682"/>
                  <a:gd name="T29" fmla="*/ T28 w 22"/>
                  <a:gd name="T30" fmla="+- 0 4417 4417"/>
                  <a:gd name="T31" fmla="*/ 4417 h 3"/>
                  <a:gd name="T32" fmla="+- 0 8704 8682"/>
                  <a:gd name="T33" fmla="*/ T32 w 22"/>
                  <a:gd name="T34" fmla="+- 0 4417 4417"/>
                  <a:gd name="T35" fmla="*/ 4417 h 3"/>
                  <a:gd name="T36" fmla="+- 0 8703 8682"/>
                  <a:gd name="T37" fmla="*/ T36 w 22"/>
                  <a:gd name="T38" fmla="+- 0 4417 4417"/>
                  <a:gd name="T39" fmla="*/ 4417 h 3"/>
                  <a:gd name="T40" fmla="+- 0 8703 8682"/>
                  <a:gd name="T41" fmla="*/ T40 w 22"/>
                  <a:gd name="T42" fmla="+- 0 4417 4417"/>
                  <a:gd name="T43" fmla="*/ 4417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2" h="3">
                    <a:moveTo>
                      <a:pt x="21" y="0"/>
                    </a:moveTo>
                    <a:lnTo>
                      <a:pt x="0" y="1"/>
                    </a:lnTo>
                    <a:lnTo>
                      <a:pt x="2" y="1"/>
                    </a:lnTo>
                    <a:lnTo>
                      <a:pt x="4" y="2"/>
                    </a:lnTo>
                    <a:lnTo>
                      <a:pt x="22" y="1"/>
                    </a:lnTo>
                    <a:lnTo>
                      <a:pt x="21" y="0"/>
                    </a:lnTo>
                    <a:lnTo>
                      <a:pt x="22" y="0"/>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84" name="Picture 1483"/>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8842" y="4401"/>
                <a:ext cx="8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 name="Picture 1484"/>
              <p:cNvPicPr>
                <a:picLocks noChangeAspect="1" noChangeArrowheads="1"/>
              </p:cNvPicPr>
              <p:nvPr/>
            </p:nvPicPr>
            <p:blipFill>
              <a:blip r:embed="rId146">
                <a:extLst>
                  <a:ext uri="{28A0092B-C50C-407E-A947-70E740481C1C}">
                    <a14:useLocalDpi xmlns:a14="http://schemas.microsoft.com/office/drawing/2010/main" val="0"/>
                  </a:ext>
                </a:extLst>
              </a:blip>
              <a:srcRect/>
              <a:stretch>
                <a:fillRect/>
              </a:stretch>
            </p:blipFill>
            <p:spPr bwMode="auto">
              <a:xfrm>
                <a:off x="8703" y="4411"/>
                <a:ext cx="9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67" name="Group 1166"/>
            <p:cNvGrpSpPr>
              <a:grpSpLocks/>
            </p:cNvGrpSpPr>
            <p:nvPr/>
          </p:nvGrpSpPr>
          <p:grpSpPr bwMode="auto">
            <a:xfrm>
              <a:off x="12706" y="4477"/>
              <a:ext cx="15" cy="12"/>
              <a:chOff x="8617" y="4477"/>
              <a:chExt cx="10" cy="12"/>
            </a:xfrm>
          </p:grpSpPr>
          <p:sp>
            <p:nvSpPr>
              <p:cNvPr id="1478" name="Freeform 1477"/>
              <p:cNvSpPr>
                <a:spLocks/>
              </p:cNvSpPr>
              <p:nvPr/>
            </p:nvSpPr>
            <p:spPr bwMode="auto">
              <a:xfrm>
                <a:off x="8617" y="4477"/>
                <a:ext cx="10" cy="12"/>
              </a:xfrm>
              <a:custGeom>
                <a:avLst/>
                <a:gdLst>
                  <a:gd name="T0" fmla="+- 0 8620 8617"/>
                  <a:gd name="T1" fmla="*/ T0 w 10"/>
                  <a:gd name="T2" fmla="+- 0 4485 4477"/>
                  <a:gd name="T3" fmla="*/ 4485 h 12"/>
                  <a:gd name="T4" fmla="+- 0 8617 8617"/>
                  <a:gd name="T5" fmla="*/ T4 w 10"/>
                  <a:gd name="T6" fmla="+- 0 4485 4477"/>
                  <a:gd name="T7" fmla="*/ 4485 h 12"/>
                  <a:gd name="T8" fmla="+- 0 8617 8617"/>
                  <a:gd name="T9" fmla="*/ T8 w 10"/>
                  <a:gd name="T10" fmla="+- 0 4488 4477"/>
                  <a:gd name="T11" fmla="*/ 4488 h 12"/>
                  <a:gd name="T12" fmla="+- 0 8619 8617"/>
                  <a:gd name="T13" fmla="*/ T12 w 10"/>
                  <a:gd name="T14" fmla="+- 0 4488 4477"/>
                  <a:gd name="T15" fmla="*/ 4488 h 12"/>
                  <a:gd name="T16" fmla="+- 0 8624 8617"/>
                  <a:gd name="T17" fmla="*/ T16 w 10"/>
                  <a:gd name="T18" fmla="+- 0 4488 4477"/>
                  <a:gd name="T19" fmla="*/ 4488 h 12"/>
                  <a:gd name="T20" fmla="+- 0 8626 8617"/>
                  <a:gd name="T21" fmla="*/ T20 w 10"/>
                  <a:gd name="T22" fmla="+- 0 4487 4477"/>
                  <a:gd name="T23" fmla="*/ 4487 h 12"/>
                  <a:gd name="T24" fmla="+- 0 8626 8617"/>
                  <a:gd name="T25" fmla="*/ T24 w 10"/>
                  <a:gd name="T26" fmla="+- 0 4486 4477"/>
                  <a:gd name="T27" fmla="*/ 4486 h 12"/>
                  <a:gd name="T28" fmla="+- 0 8622 8617"/>
                  <a:gd name="T29" fmla="*/ T28 w 10"/>
                  <a:gd name="T30" fmla="+- 0 4486 4477"/>
                  <a:gd name="T31" fmla="*/ 4486 h 12"/>
                  <a:gd name="T32" fmla="+- 0 8620 8617"/>
                  <a:gd name="T33" fmla="*/ T32 w 10"/>
                  <a:gd name="T34" fmla="+- 0 4485 4477"/>
                  <a:gd name="T35" fmla="*/ 4485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12">
                    <a:moveTo>
                      <a:pt x="3" y="8"/>
                    </a:moveTo>
                    <a:lnTo>
                      <a:pt x="0" y="8"/>
                    </a:lnTo>
                    <a:lnTo>
                      <a:pt x="0" y="11"/>
                    </a:lnTo>
                    <a:lnTo>
                      <a:pt x="2" y="11"/>
                    </a:lnTo>
                    <a:lnTo>
                      <a:pt x="7" y="11"/>
                    </a:lnTo>
                    <a:lnTo>
                      <a:pt x="9" y="10"/>
                    </a:lnTo>
                    <a:lnTo>
                      <a:pt x="9" y="9"/>
                    </a:lnTo>
                    <a:lnTo>
                      <a:pt x="5" y="9"/>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9" name="Freeform 1478"/>
              <p:cNvSpPr>
                <a:spLocks/>
              </p:cNvSpPr>
              <p:nvPr/>
            </p:nvSpPr>
            <p:spPr bwMode="auto">
              <a:xfrm>
                <a:off x="8617" y="4477"/>
                <a:ext cx="10" cy="12"/>
              </a:xfrm>
              <a:custGeom>
                <a:avLst/>
                <a:gdLst>
                  <a:gd name="T0" fmla="+- 0 8626 8617"/>
                  <a:gd name="T1" fmla="*/ T0 w 10"/>
                  <a:gd name="T2" fmla="+- 0 4484 4477"/>
                  <a:gd name="T3" fmla="*/ 4484 h 12"/>
                  <a:gd name="T4" fmla="+- 0 8621 8617"/>
                  <a:gd name="T5" fmla="*/ T4 w 10"/>
                  <a:gd name="T6" fmla="+- 0 4484 4477"/>
                  <a:gd name="T7" fmla="*/ 4484 h 12"/>
                  <a:gd name="T8" fmla="+- 0 8623 8617"/>
                  <a:gd name="T9" fmla="*/ T8 w 10"/>
                  <a:gd name="T10" fmla="+- 0 4485 4477"/>
                  <a:gd name="T11" fmla="*/ 4485 h 12"/>
                  <a:gd name="T12" fmla="+- 0 8622 8617"/>
                  <a:gd name="T13" fmla="*/ T12 w 10"/>
                  <a:gd name="T14" fmla="+- 0 4486 4477"/>
                  <a:gd name="T15" fmla="*/ 4486 h 12"/>
                  <a:gd name="T16" fmla="+- 0 8626 8617"/>
                  <a:gd name="T17" fmla="*/ T16 w 10"/>
                  <a:gd name="T18" fmla="+- 0 4486 4477"/>
                  <a:gd name="T19" fmla="*/ 4486 h 12"/>
                  <a:gd name="T20" fmla="+- 0 8626 8617"/>
                  <a:gd name="T21" fmla="*/ T20 w 10"/>
                  <a:gd name="T22" fmla="+- 0 4484 4477"/>
                  <a:gd name="T23" fmla="*/ 4484 h 12"/>
                </a:gdLst>
                <a:ahLst/>
                <a:cxnLst>
                  <a:cxn ang="0">
                    <a:pos x="T1" y="T3"/>
                  </a:cxn>
                  <a:cxn ang="0">
                    <a:pos x="T5" y="T7"/>
                  </a:cxn>
                  <a:cxn ang="0">
                    <a:pos x="T9" y="T11"/>
                  </a:cxn>
                  <a:cxn ang="0">
                    <a:pos x="T13" y="T15"/>
                  </a:cxn>
                  <a:cxn ang="0">
                    <a:pos x="T17" y="T19"/>
                  </a:cxn>
                  <a:cxn ang="0">
                    <a:pos x="T21" y="T23"/>
                  </a:cxn>
                </a:cxnLst>
                <a:rect l="0" t="0" r="r" b="b"/>
                <a:pathLst>
                  <a:path w="10" h="12">
                    <a:moveTo>
                      <a:pt x="9" y="7"/>
                    </a:moveTo>
                    <a:lnTo>
                      <a:pt x="4" y="7"/>
                    </a:lnTo>
                    <a:lnTo>
                      <a:pt x="6" y="8"/>
                    </a:lnTo>
                    <a:lnTo>
                      <a:pt x="5" y="9"/>
                    </a:lnTo>
                    <a:lnTo>
                      <a:pt x="9" y="9"/>
                    </a:ln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0" name="Freeform 1479"/>
              <p:cNvSpPr>
                <a:spLocks/>
              </p:cNvSpPr>
              <p:nvPr/>
            </p:nvSpPr>
            <p:spPr bwMode="auto">
              <a:xfrm>
                <a:off x="8617" y="4477"/>
                <a:ext cx="10" cy="12"/>
              </a:xfrm>
              <a:custGeom>
                <a:avLst/>
                <a:gdLst>
                  <a:gd name="T0" fmla="+- 0 8625 8617"/>
                  <a:gd name="T1" fmla="*/ T0 w 10"/>
                  <a:gd name="T2" fmla="+- 0 4477 4477"/>
                  <a:gd name="T3" fmla="*/ 4477 h 12"/>
                  <a:gd name="T4" fmla="+- 0 8621 8617"/>
                  <a:gd name="T5" fmla="*/ T4 w 10"/>
                  <a:gd name="T6" fmla="+- 0 4477 4477"/>
                  <a:gd name="T7" fmla="*/ 4477 h 12"/>
                  <a:gd name="T8" fmla="+- 0 8617 8617"/>
                  <a:gd name="T9" fmla="*/ T8 w 10"/>
                  <a:gd name="T10" fmla="+- 0 4478 4477"/>
                  <a:gd name="T11" fmla="*/ 4478 h 12"/>
                  <a:gd name="T12" fmla="+- 0 8617 8617"/>
                  <a:gd name="T13" fmla="*/ T12 w 10"/>
                  <a:gd name="T14" fmla="+- 0 4483 4477"/>
                  <a:gd name="T15" fmla="*/ 4483 h 12"/>
                  <a:gd name="T16" fmla="+- 0 8618 8617"/>
                  <a:gd name="T17" fmla="*/ T16 w 10"/>
                  <a:gd name="T18" fmla="+- 0 4484 4477"/>
                  <a:gd name="T19" fmla="*/ 4484 h 12"/>
                  <a:gd name="T20" fmla="+- 0 8621 8617"/>
                  <a:gd name="T21" fmla="*/ T20 w 10"/>
                  <a:gd name="T22" fmla="+- 0 4484 4477"/>
                  <a:gd name="T23" fmla="*/ 4484 h 12"/>
                  <a:gd name="T24" fmla="+- 0 8626 8617"/>
                  <a:gd name="T25" fmla="*/ T24 w 10"/>
                  <a:gd name="T26" fmla="+- 0 4484 4477"/>
                  <a:gd name="T27" fmla="*/ 4484 h 12"/>
                  <a:gd name="T28" fmla="+- 0 8626 8617"/>
                  <a:gd name="T29" fmla="*/ T28 w 10"/>
                  <a:gd name="T30" fmla="+- 0 4481 4477"/>
                  <a:gd name="T31" fmla="*/ 4481 h 12"/>
                  <a:gd name="T32" fmla="+- 0 8621 8617"/>
                  <a:gd name="T33" fmla="*/ T32 w 10"/>
                  <a:gd name="T34" fmla="+- 0 4481 4477"/>
                  <a:gd name="T35" fmla="*/ 4481 h 12"/>
                  <a:gd name="T36" fmla="+- 0 8620 8617"/>
                  <a:gd name="T37" fmla="*/ T36 w 10"/>
                  <a:gd name="T38" fmla="+- 0 4480 4477"/>
                  <a:gd name="T39" fmla="*/ 4480 h 12"/>
                  <a:gd name="T40" fmla="+- 0 8621 8617"/>
                  <a:gd name="T41" fmla="*/ T40 w 10"/>
                  <a:gd name="T42" fmla="+- 0 4480 4477"/>
                  <a:gd name="T43" fmla="*/ 4480 h 12"/>
                  <a:gd name="T44" fmla="+- 0 8625 8617"/>
                  <a:gd name="T45" fmla="*/ T44 w 10"/>
                  <a:gd name="T46" fmla="+- 0 4480 4477"/>
                  <a:gd name="T47" fmla="*/ 4480 h 12"/>
                  <a:gd name="T48" fmla="+- 0 8625 8617"/>
                  <a:gd name="T49" fmla="*/ T48 w 10"/>
                  <a:gd name="T50" fmla="+- 0 4477 4477"/>
                  <a:gd name="T51" fmla="*/ 4477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0" h="12">
                    <a:moveTo>
                      <a:pt x="8" y="0"/>
                    </a:moveTo>
                    <a:lnTo>
                      <a:pt x="4" y="0"/>
                    </a:lnTo>
                    <a:lnTo>
                      <a:pt x="0" y="1"/>
                    </a:lnTo>
                    <a:lnTo>
                      <a:pt x="0" y="6"/>
                    </a:lnTo>
                    <a:lnTo>
                      <a:pt x="1" y="7"/>
                    </a:lnTo>
                    <a:lnTo>
                      <a:pt x="4" y="7"/>
                    </a:lnTo>
                    <a:lnTo>
                      <a:pt x="9" y="7"/>
                    </a:lnTo>
                    <a:lnTo>
                      <a:pt x="9" y="4"/>
                    </a:lnTo>
                    <a:lnTo>
                      <a:pt x="4" y="4"/>
                    </a:lnTo>
                    <a:lnTo>
                      <a:pt x="3" y="3"/>
                    </a:lnTo>
                    <a:lnTo>
                      <a:pt x="4" y="3"/>
                    </a:lnTo>
                    <a:lnTo>
                      <a:pt x="8" y="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1" name="Freeform 1480"/>
              <p:cNvSpPr>
                <a:spLocks/>
              </p:cNvSpPr>
              <p:nvPr/>
            </p:nvSpPr>
            <p:spPr bwMode="auto">
              <a:xfrm>
                <a:off x="8617" y="4477"/>
                <a:ext cx="10" cy="12"/>
              </a:xfrm>
              <a:custGeom>
                <a:avLst/>
                <a:gdLst>
                  <a:gd name="T0" fmla="+- 0 8626 8617"/>
                  <a:gd name="T1" fmla="*/ T0 w 10"/>
                  <a:gd name="T2" fmla="+- 0 4481 4477"/>
                  <a:gd name="T3" fmla="*/ 4481 h 12"/>
                  <a:gd name="T4" fmla="+- 0 8621 8617"/>
                  <a:gd name="T5" fmla="*/ T4 w 10"/>
                  <a:gd name="T6" fmla="+- 0 4481 4477"/>
                  <a:gd name="T7" fmla="*/ 4481 h 12"/>
                  <a:gd name="T8" fmla="+- 0 8626 8617"/>
                  <a:gd name="T9" fmla="*/ T8 w 10"/>
                  <a:gd name="T10" fmla="+- 0 4481 4477"/>
                  <a:gd name="T11" fmla="*/ 4481 h 12"/>
                </a:gdLst>
                <a:ahLst/>
                <a:cxnLst>
                  <a:cxn ang="0">
                    <a:pos x="T1" y="T3"/>
                  </a:cxn>
                  <a:cxn ang="0">
                    <a:pos x="T5" y="T7"/>
                  </a:cxn>
                  <a:cxn ang="0">
                    <a:pos x="T9" y="T11"/>
                  </a:cxn>
                </a:cxnLst>
                <a:rect l="0" t="0" r="r" b="b"/>
                <a:pathLst>
                  <a:path w="10" h="12">
                    <a:moveTo>
                      <a:pt x="9" y="4"/>
                    </a:moveTo>
                    <a:lnTo>
                      <a:pt x="4" y="4"/>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2" name="Freeform 1481"/>
              <p:cNvSpPr>
                <a:spLocks/>
              </p:cNvSpPr>
              <p:nvPr/>
            </p:nvSpPr>
            <p:spPr bwMode="auto">
              <a:xfrm>
                <a:off x="8617" y="4477"/>
                <a:ext cx="10" cy="12"/>
              </a:xfrm>
              <a:custGeom>
                <a:avLst/>
                <a:gdLst>
                  <a:gd name="T0" fmla="+- 0 8625 8617"/>
                  <a:gd name="T1" fmla="*/ T0 w 10"/>
                  <a:gd name="T2" fmla="+- 0 4480 4477"/>
                  <a:gd name="T3" fmla="*/ 4480 h 12"/>
                  <a:gd name="T4" fmla="+- 0 8621 8617"/>
                  <a:gd name="T5" fmla="*/ T4 w 10"/>
                  <a:gd name="T6" fmla="+- 0 4480 4477"/>
                  <a:gd name="T7" fmla="*/ 4480 h 12"/>
                  <a:gd name="T8" fmla="+- 0 8622 8617"/>
                  <a:gd name="T9" fmla="*/ T8 w 10"/>
                  <a:gd name="T10" fmla="+- 0 4480 4477"/>
                  <a:gd name="T11" fmla="*/ 4480 h 12"/>
                  <a:gd name="T12" fmla="+- 0 8623 8617"/>
                  <a:gd name="T13" fmla="*/ T12 w 10"/>
                  <a:gd name="T14" fmla="+- 0 4480 4477"/>
                  <a:gd name="T15" fmla="*/ 4480 h 12"/>
                  <a:gd name="T16" fmla="+- 0 8625 8617"/>
                  <a:gd name="T17" fmla="*/ T16 w 10"/>
                  <a:gd name="T18" fmla="+- 0 4480 4477"/>
                  <a:gd name="T19" fmla="*/ 4480 h 12"/>
                  <a:gd name="T20" fmla="+- 0 8625 8617"/>
                  <a:gd name="T21" fmla="*/ T20 w 10"/>
                  <a:gd name="T22" fmla="+- 0 4480 4477"/>
                  <a:gd name="T23" fmla="*/ 4480 h 12"/>
                </a:gdLst>
                <a:ahLst/>
                <a:cxnLst>
                  <a:cxn ang="0">
                    <a:pos x="T1" y="T3"/>
                  </a:cxn>
                  <a:cxn ang="0">
                    <a:pos x="T5" y="T7"/>
                  </a:cxn>
                  <a:cxn ang="0">
                    <a:pos x="T9" y="T11"/>
                  </a:cxn>
                  <a:cxn ang="0">
                    <a:pos x="T13" y="T15"/>
                  </a:cxn>
                  <a:cxn ang="0">
                    <a:pos x="T17" y="T19"/>
                  </a:cxn>
                  <a:cxn ang="0">
                    <a:pos x="T21" y="T23"/>
                  </a:cxn>
                </a:cxnLst>
                <a:rect l="0" t="0" r="r" b="b"/>
                <a:pathLst>
                  <a:path w="10" h="12">
                    <a:moveTo>
                      <a:pt x="8" y="3"/>
                    </a:moveTo>
                    <a:lnTo>
                      <a:pt x="4" y="3"/>
                    </a:lnTo>
                    <a:lnTo>
                      <a:pt x="5" y="3"/>
                    </a:lnTo>
                    <a:lnTo>
                      <a:pt x="6" y="3"/>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8" name="Group 1167"/>
            <p:cNvGrpSpPr>
              <a:grpSpLocks/>
            </p:cNvGrpSpPr>
            <p:nvPr/>
          </p:nvGrpSpPr>
          <p:grpSpPr bwMode="auto">
            <a:xfrm>
              <a:off x="12719" y="4477"/>
              <a:ext cx="15" cy="11"/>
              <a:chOff x="8626" y="4477"/>
              <a:chExt cx="10" cy="11"/>
            </a:xfrm>
          </p:grpSpPr>
          <p:sp>
            <p:nvSpPr>
              <p:cNvPr id="1475" name="Freeform 1474"/>
              <p:cNvSpPr>
                <a:spLocks/>
              </p:cNvSpPr>
              <p:nvPr/>
            </p:nvSpPr>
            <p:spPr bwMode="auto">
              <a:xfrm>
                <a:off x="8626" y="4477"/>
                <a:ext cx="10" cy="11"/>
              </a:xfrm>
              <a:custGeom>
                <a:avLst/>
                <a:gdLst>
                  <a:gd name="T0" fmla="+- 0 8629 8626"/>
                  <a:gd name="T1" fmla="*/ T0 w 10"/>
                  <a:gd name="T2" fmla="+- 0 4477 4477"/>
                  <a:gd name="T3" fmla="*/ 4477 h 11"/>
                  <a:gd name="T4" fmla="+- 0 8626 8626"/>
                  <a:gd name="T5" fmla="*/ T4 w 10"/>
                  <a:gd name="T6" fmla="+- 0 4477 4477"/>
                  <a:gd name="T7" fmla="*/ 4477 h 11"/>
                  <a:gd name="T8" fmla="+- 0 8627 8626"/>
                  <a:gd name="T9" fmla="*/ T8 w 10"/>
                  <a:gd name="T10" fmla="+- 0 4487 4477"/>
                  <a:gd name="T11" fmla="*/ 4487 h 11"/>
                  <a:gd name="T12" fmla="+- 0 8630 8626"/>
                  <a:gd name="T13" fmla="*/ T12 w 10"/>
                  <a:gd name="T14" fmla="+- 0 4487 4477"/>
                  <a:gd name="T15" fmla="*/ 4487 h 11"/>
                  <a:gd name="T16" fmla="+- 0 8630 8626"/>
                  <a:gd name="T17" fmla="*/ T16 w 10"/>
                  <a:gd name="T18" fmla="+- 0 4482 4477"/>
                  <a:gd name="T19" fmla="*/ 4482 h 11"/>
                  <a:gd name="T20" fmla="+- 0 8631 8626"/>
                  <a:gd name="T21" fmla="*/ T20 w 10"/>
                  <a:gd name="T22" fmla="+- 0 4479 4477"/>
                  <a:gd name="T23" fmla="*/ 4479 h 11"/>
                  <a:gd name="T24" fmla="+- 0 8636 8626"/>
                  <a:gd name="T25" fmla="*/ T24 w 10"/>
                  <a:gd name="T26" fmla="+- 0 4479 4477"/>
                  <a:gd name="T27" fmla="*/ 4479 h 11"/>
                  <a:gd name="T28" fmla="+- 0 8636 8626"/>
                  <a:gd name="T29" fmla="*/ T28 w 10"/>
                  <a:gd name="T30" fmla="+- 0 4479 4477"/>
                  <a:gd name="T31" fmla="*/ 4479 h 11"/>
                  <a:gd name="T32" fmla="+- 0 8630 8626"/>
                  <a:gd name="T33" fmla="*/ T32 w 10"/>
                  <a:gd name="T34" fmla="+- 0 4479 4477"/>
                  <a:gd name="T35" fmla="*/ 4479 h 11"/>
                  <a:gd name="T36" fmla="+- 0 8629 8626"/>
                  <a:gd name="T37" fmla="*/ T36 w 10"/>
                  <a:gd name="T38" fmla="+- 0 4477 4477"/>
                  <a:gd name="T39" fmla="*/ 4477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 h="11">
                    <a:moveTo>
                      <a:pt x="3" y="0"/>
                    </a:moveTo>
                    <a:lnTo>
                      <a:pt x="0" y="0"/>
                    </a:lnTo>
                    <a:lnTo>
                      <a:pt x="1" y="10"/>
                    </a:lnTo>
                    <a:lnTo>
                      <a:pt x="4" y="10"/>
                    </a:lnTo>
                    <a:lnTo>
                      <a:pt x="4" y="5"/>
                    </a:lnTo>
                    <a:lnTo>
                      <a:pt x="5" y="2"/>
                    </a:lnTo>
                    <a:lnTo>
                      <a:pt x="10" y="2"/>
                    </a:lnTo>
                    <a:lnTo>
                      <a:pt x="4"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6" name="Freeform 1475"/>
              <p:cNvSpPr>
                <a:spLocks/>
              </p:cNvSpPr>
              <p:nvPr/>
            </p:nvSpPr>
            <p:spPr bwMode="auto">
              <a:xfrm>
                <a:off x="8626" y="4477"/>
                <a:ext cx="10" cy="11"/>
              </a:xfrm>
              <a:custGeom>
                <a:avLst/>
                <a:gdLst>
                  <a:gd name="T0" fmla="+- 0 8636 8626"/>
                  <a:gd name="T1" fmla="*/ T0 w 10"/>
                  <a:gd name="T2" fmla="+- 0 4479 4477"/>
                  <a:gd name="T3" fmla="*/ 4479 h 11"/>
                  <a:gd name="T4" fmla="+- 0 8631 8626"/>
                  <a:gd name="T5" fmla="*/ T4 w 10"/>
                  <a:gd name="T6" fmla="+- 0 4479 4477"/>
                  <a:gd name="T7" fmla="*/ 4479 h 11"/>
                  <a:gd name="T8" fmla="+- 0 8633 8626"/>
                  <a:gd name="T9" fmla="*/ T8 w 10"/>
                  <a:gd name="T10" fmla="+- 0 4481 4477"/>
                  <a:gd name="T11" fmla="*/ 4481 h 11"/>
                  <a:gd name="T12" fmla="+- 0 8633 8626"/>
                  <a:gd name="T13" fmla="*/ T12 w 10"/>
                  <a:gd name="T14" fmla="+- 0 4487 4477"/>
                  <a:gd name="T15" fmla="*/ 4487 h 11"/>
                  <a:gd name="T16" fmla="+- 0 8636 8626"/>
                  <a:gd name="T17" fmla="*/ T16 w 10"/>
                  <a:gd name="T18" fmla="+- 0 4487 4477"/>
                  <a:gd name="T19" fmla="*/ 4487 h 11"/>
                  <a:gd name="T20" fmla="+- 0 8636 8626"/>
                  <a:gd name="T21" fmla="*/ T20 w 10"/>
                  <a:gd name="T22" fmla="+- 0 4479 4477"/>
                  <a:gd name="T23" fmla="*/ 4479 h 11"/>
                </a:gdLst>
                <a:ahLst/>
                <a:cxnLst>
                  <a:cxn ang="0">
                    <a:pos x="T1" y="T3"/>
                  </a:cxn>
                  <a:cxn ang="0">
                    <a:pos x="T5" y="T7"/>
                  </a:cxn>
                  <a:cxn ang="0">
                    <a:pos x="T9" y="T11"/>
                  </a:cxn>
                  <a:cxn ang="0">
                    <a:pos x="T13" y="T15"/>
                  </a:cxn>
                  <a:cxn ang="0">
                    <a:pos x="T17" y="T19"/>
                  </a:cxn>
                  <a:cxn ang="0">
                    <a:pos x="T21" y="T23"/>
                  </a:cxn>
                </a:cxnLst>
                <a:rect l="0" t="0" r="r" b="b"/>
                <a:pathLst>
                  <a:path w="10" h="11">
                    <a:moveTo>
                      <a:pt x="10" y="2"/>
                    </a:moveTo>
                    <a:lnTo>
                      <a:pt x="5" y="2"/>
                    </a:lnTo>
                    <a:lnTo>
                      <a:pt x="7" y="4"/>
                    </a:lnTo>
                    <a:lnTo>
                      <a:pt x="7" y="10"/>
                    </a:lnTo>
                    <a:lnTo>
                      <a:pt x="10" y="1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7" name="Freeform 1476"/>
              <p:cNvSpPr>
                <a:spLocks/>
              </p:cNvSpPr>
              <p:nvPr/>
            </p:nvSpPr>
            <p:spPr bwMode="auto">
              <a:xfrm>
                <a:off x="8626" y="4477"/>
                <a:ext cx="10" cy="11"/>
              </a:xfrm>
              <a:custGeom>
                <a:avLst/>
                <a:gdLst>
                  <a:gd name="T0" fmla="+- 0 8635 8626"/>
                  <a:gd name="T1" fmla="*/ T0 w 10"/>
                  <a:gd name="T2" fmla="+- 0 4477 4477"/>
                  <a:gd name="T3" fmla="*/ 4477 h 11"/>
                  <a:gd name="T4" fmla="+- 0 8632 8626"/>
                  <a:gd name="T5" fmla="*/ T4 w 10"/>
                  <a:gd name="T6" fmla="+- 0 4477 4477"/>
                  <a:gd name="T7" fmla="*/ 4477 h 11"/>
                  <a:gd name="T8" fmla="+- 0 8631 8626"/>
                  <a:gd name="T9" fmla="*/ T8 w 10"/>
                  <a:gd name="T10" fmla="+- 0 4477 4477"/>
                  <a:gd name="T11" fmla="*/ 4477 h 11"/>
                  <a:gd name="T12" fmla="+- 0 8630 8626"/>
                  <a:gd name="T13" fmla="*/ T12 w 10"/>
                  <a:gd name="T14" fmla="+- 0 4479 4477"/>
                  <a:gd name="T15" fmla="*/ 4479 h 11"/>
                  <a:gd name="T16" fmla="+- 0 8636 8626"/>
                  <a:gd name="T17" fmla="*/ T16 w 10"/>
                  <a:gd name="T18" fmla="+- 0 4479 4477"/>
                  <a:gd name="T19" fmla="*/ 4479 h 11"/>
                  <a:gd name="T20" fmla="+- 0 8636 8626"/>
                  <a:gd name="T21" fmla="*/ T20 w 10"/>
                  <a:gd name="T22" fmla="+- 0 4478 4477"/>
                  <a:gd name="T23" fmla="*/ 4478 h 11"/>
                  <a:gd name="T24" fmla="+- 0 8635 8626"/>
                  <a:gd name="T25" fmla="*/ T24 w 10"/>
                  <a:gd name="T26" fmla="+- 0 4477 4477"/>
                  <a:gd name="T27" fmla="*/ 4477 h 11"/>
                </a:gdLst>
                <a:ahLst/>
                <a:cxnLst>
                  <a:cxn ang="0">
                    <a:pos x="T1" y="T3"/>
                  </a:cxn>
                  <a:cxn ang="0">
                    <a:pos x="T5" y="T7"/>
                  </a:cxn>
                  <a:cxn ang="0">
                    <a:pos x="T9" y="T11"/>
                  </a:cxn>
                  <a:cxn ang="0">
                    <a:pos x="T13" y="T15"/>
                  </a:cxn>
                  <a:cxn ang="0">
                    <a:pos x="T17" y="T19"/>
                  </a:cxn>
                  <a:cxn ang="0">
                    <a:pos x="T21" y="T23"/>
                  </a:cxn>
                  <a:cxn ang="0">
                    <a:pos x="T25" y="T27"/>
                  </a:cxn>
                </a:cxnLst>
                <a:rect l="0" t="0" r="r" b="b"/>
                <a:pathLst>
                  <a:path w="10" h="11">
                    <a:moveTo>
                      <a:pt x="9" y="0"/>
                    </a:moveTo>
                    <a:lnTo>
                      <a:pt x="6" y="0"/>
                    </a:lnTo>
                    <a:lnTo>
                      <a:pt x="5" y="0"/>
                    </a:lnTo>
                    <a:lnTo>
                      <a:pt x="4" y="2"/>
                    </a:lnTo>
                    <a:lnTo>
                      <a:pt x="10" y="2"/>
                    </a:lnTo>
                    <a:lnTo>
                      <a:pt x="10"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69" name="Group 1168"/>
            <p:cNvGrpSpPr>
              <a:grpSpLocks/>
            </p:cNvGrpSpPr>
            <p:nvPr/>
          </p:nvGrpSpPr>
          <p:grpSpPr bwMode="auto">
            <a:xfrm>
              <a:off x="12734" y="4476"/>
              <a:ext cx="15" cy="11"/>
              <a:chOff x="8636" y="4476"/>
              <a:chExt cx="10" cy="11"/>
            </a:xfrm>
          </p:grpSpPr>
          <p:sp>
            <p:nvSpPr>
              <p:cNvPr id="1470" name="Freeform 1469"/>
              <p:cNvSpPr>
                <a:spLocks/>
              </p:cNvSpPr>
              <p:nvPr/>
            </p:nvSpPr>
            <p:spPr bwMode="auto">
              <a:xfrm>
                <a:off x="8636" y="4476"/>
                <a:ext cx="10" cy="11"/>
              </a:xfrm>
              <a:custGeom>
                <a:avLst/>
                <a:gdLst>
                  <a:gd name="T0" fmla="+- 0 8640 8636"/>
                  <a:gd name="T1" fmla="*/ T0 w 10"/>
                  <a:gd name="T2" fmla="+- 0 4480 4476"/>
                  <a:gd name="T3" fmla="*/ 4480 h 11"/>
                  <a:gd name="T4" fmla="+- 0 8637 8636"/>
                  <a:gd name="T5" fmla="*/ T4 w 10"/>
                  <a:gd name="T6" fmla="+- 0 4480 4476"/>
                  <a:gd name="T7" fmla="*/ 4480 h 11"/>
                  <a:gd name="T8" fmla="+- 0 8636 8636"/>
                  <a:gd name="T9" fmla="*/ T8 w 10"/>
                  <a:gd name="T10" fmla="+- 0 4481 4476"/>
                  <a:gd name="T11" fmla="*/ 4481 h 11"/>
                  <a:gd name="T12" fmla="+- 0 8636 8636"/>
                  <a:gd name="T13" fmla="*/ T12 w 10"/>
                  <a:gd name="T14" fmla="+- 0 4486 4476"/>
                  <a:gd name="T15" fmla="*/ 4486 h 11"/>
                  <a:gd name="T16" fmla="+- 0 8637 8636"/>
                  <a:gd name="T17" fmla="*/ T16 w 10"/>
                  <a:gd name="T18" fmla="+- 0 4486 4476"/>
                  <a:gd name="T19" fmla="*/ 4486 h 11"/>
                  <a:gd name="T20" fmla="+- 0 8638 8636"/>
                  <a:gd name="T21" fmla="*/ T20 w 10"/>
                  <a:gd name="T22" fmla="+- 0 4487 4476"/>
                  <a:gd name="T23" fmla="*/ 4487 h 11"/>
                  <a:gd name="T24" fmla="+- 0 8640 8636"/>
                  <a:gd name="T25" fmla="*/ T24 w 10"/>
                  <a:gd name="T26" fmla="+- 0 4487 4476"/>
                  <a:gd name="T27" fmla="*/ 4487 h 11"/>
                  <a:gd name="T28" fmla="+- 0 8642 8636"/>
                  <a:gd name="T29" fmla="*/ T28 w 10"/>
                  <a:gd name="T30" fmla="+- 0 4485 4476"/>
                  <a:gd name="T31" fmla="*/ 4485 h 11"/>
                  <a:gd name="T32" fmla="+- 0 8646 8636"/>
                  <a:gd name="T33" fmla="*/ T32 w 10"/>
                  <a:gd name="T34" fmla="+- 0 4485 4476"/>
                  <a:gd name="T35" fmla="*/ 4485 h 11"/>
                  <a:gd name="T36" fmla="+- 0 8646 8636"/>
                  <a:gd name="T37" fmla="*/ T36 w 10"/>
                  <a:gd name="T38" fmla="+- 0 4485 4476"/>
                  <a:gd name="T39" fmla="*/ 4485 h 11"/>
                  <a:gd name="T40" fmla="+- 0 8641 8636"/>
                  <a:gd name="T41" fmla="*/ T40 w 10"/>
                  <a:gd name="T42" fmla="+- 0 4485 4476"/>
                  <a:gd name="T43" fmla="*/ 4485 h 11"/>
                  <a:gd name="T44" fmla="+- 0 8639 8636"/>
                  <a:gd name="T45" fmla="*/ T44 w 10"/>
                  <a:gd name="T46" fmla="+- 0 4483 4476"/>
                  <a:gd name="T47" fmla="*/ 4483 h 11"/>
                  <a:gd name="T48" fmla="+- 0 8641 8636"/>
                  <a:gd name="T49" fmla="*/ T48 w 10"/>
                  <a:gd name="T50" fmla="+- 0 4482 4476"/>
                  <a:gd name="T51" fmla="*/ 4482 h 11"/>
                  <a:gd name="T52" fmla="+- 0 8645 8636"/>
                  <a:gd name="T53" fmla="*/ T52 w 10"/>
                  <a:gd name="T54" fmla="+- 0 4482 4476"/>
                  <a:gd name="T55" fmla="*/ 4482 h 11"/>
                  <a:gd name="T56" fmla="+- 0 8645 8636"/>
                  <a:gd name="T57" fmla="*/ T56 w 10"/>
                  <a:gd name="T58" fmla="+- 0 4481 4476"/>
                  <a:gd name="T59" fmla="*/ 4481 h 11"/>
                  <a:gd name="T60" fmla="+- 0 8642 8636"/>
                  <a:gd name="T61" fmla="*/ T60 w 10"/>
                  <a:gd name="T62" fmla="+- 0 4481 4476"/>
                  <a:gd name="T63" fmla="*/ 4481 h 11"/>
                  <a:gd name="T64" fmla="+- 0 8640 8636"/>
                  <a:gd name="T65" fmla="*/ T64 w 10"/>
                  <a:gd name="T66" fmla="+- 0 4480 4476"/>
                  <a:gd name="T67" fmla="*/ 4480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 h="11">
                    <a:moveTo>
                      <a:pt x="4" y="4"/>
                    </a:moveTo>
                    <a:lnTo>
                      <a:pt x="1" y="4"/>
                    </a:lnTo>
                    <a:lnTo>
                      <a:pt x="0" y="5"/>
                    </a:lnTo>
                    <a:lnTo>
                      <a:pt x="0" y="10"/>
                    </a:lnTo>
                    <a:lnTo>
                      <a:pt x="1" y="10"/>
                    </a:lnTo>
                    <a:lnTo>
                      <a:pt x="2" y="11"/>
                    </a:lnTo>
                    <a:lnTo>
                      <a:pt x="4" y="11"/>
                    </a:lnTo>
                    <a:lnTo>
                      <a:pt x="6" y="9"/>
                    </a:lnTo>
                    <a:lnTo>
                      <a:pt x="10" y="9"/>
                    </a:lnTo>
                    <a:lnTo>
                      <a:pt x="5" y="9"/>
                    </a:lnTo>
                    <a:lnTo>
                      <a:pt x="3" y="7"/>
                    </a:lnTo>
                    <a:lnTo>
                      <a:pt x="5" y="6"/>
                    </a:lnTo>
                    <a:lnTo>
                      <a:pt x="9" y="6"/>
                    </a:lnTo>
                    <a:lnTo>
                      <a:pt x="9" y="5"/>
                    </a:lnTo>
                    <a:lnTo>
                      <a:pt x="6" y="5"/>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1" name="Freeform 1470"/>
              <p:cNvSpPr>
                <a:spLocks/>
              </p:cNvSpPr>
              <p:nvPr/>
            </p:nvSpPr>
            <p:spPr bwMode="auto">
              <a:xfrm>
                <a:off x="8636" y="4476"/>
                <a:ext cx="10" cy="11"/>
              </a:xfrm>
              <a:custGeom>
                <a:avLst/>
                <a:gdLst>
                  <a:gd name="T0" fmla="+- 0 8646 8636"/>
                  <a:gd name="T1" fmla="*/ T0 w 10"/>
                  <a:gd name="T2" fmla="+- 0 4485 4476"/>
                  <a:gd name="T3" fmla="*/ 4485 h 11"/>
                  <a:gd name="T4" fmla="+- 0 8643 8636"/>
                  <a:gd name="T5" fmla="*/ T4 w 10"/>
                  <a:gd name="T6" fmla="+- 0 4485 4476"/>
                  <a:gd name="T7" fmla="*/ 4485 h 11"/>
                  <a:gd name="T8" fmla="+- 0 8643 8636"/>
                  <a:gd name="T9" fmla="*/ T8 w 10"/>
                  <a:gd name="T10" fmla="+- 0 4486 4476"/>
                  <a:gd name="T11" fmla="*/ 4486 h 11"/>
                  <a:gd name="T12" fmla="+- 0 8646 8636"/>
                  <a:gd name="T13" fmla="*/ T12 w 10"/>
                  <a:gd name="T14" fmla="+- 0 4486 4476"/>
                  <a:gd name="T15" fmla="*/ 4486 h 11"/>
                  <a:gd name="T16" fmla="+- 0 8646 8636"/>
                  <a:gd name="T17" fmla="*/ T16 w 10"/>
                  <a:gd name="T18" fmla="+- 0 4485 4476"/>
                  <a:gd name="T19" fmla="*/ 4485 h 11"/>
                </a:gdLst>
                <a:ahLst/>
                <a:cxnLst>
                  <a:cxn ang="0">
                    <a:pos x="T1" y="T3"/>
                  </a:cxn>
                  <a:cxn ang="0">
                    <a:pos x="T5" y="T7"/>
                  </a:cxn>
                  <a:cxn ang="0">
                    <a:pos x="T9" y="T11"/>
                  </a:cxn>
                  <a:cxn ang="0">
                    <a:pos x="T13" y="T15"/>
                  </a:cxn>
                  <a:cxn ang="0">
                    <a:pos x="T17" y="T19"/>
                  </a:cxn>
                </a:cxnLst>
                <a:rect l="0" t="0" r="r" b="b"/>
                <a:pathLst>
                  <a:path w="10" h="11">
                    <a:moveTo>
                      <a:pt x="10" y="9"/>
                    </a:moveTo>
                    <a:lnTo>
                      <a:pt x="7" y="9"/>
                    </a:lnTo>
                    <a:lnTo>
                      <a:pt x="7" y="10"/>
                    </a:lnTo>
                    <a:lnTo>
                      <a:pt x="10" y="10"/>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2" name="Freeform 1471"/>
              <p:cNvSpPr>
                <a:spLocks/>
              </p:cNvSpPr>
              <p:nvPr/>
            </p:nvSpPr>
            <p:spPr bwMode="auto">
              <a:xfrm>
                <a:off x="8636" y="4476"/>
                <a:ext cx="10" cy="11"/>
              </a:xfrm>
              <a:custGeom>
                <a:avLst/>
                <a:gdLst>
                  <a:gd name="T0" fmla="+- 0 8645 8636"/>
                  <a:gd name="T1" fmla="*/ T0 w 10"/>
                  <a:gd name="T2" fmla="+- 0 4482 4476"/>
                  <a:gd name="T3" fmla="*/ 4482 h 11"/>
                  <a:gd name="T4" fmla="+- 0 8641 8636"/>
                  <a:gd name="T5" fmla="*/ T4 w 10"/>
                  <a:gd name="T6" fmla="+- 0 4482 4476"/>
                  <a:gd name="T7" fmla="*/ 4482 h 11"/>
                  <a:gd name="T8" fmla="+- 0 8642 8636"/>
                  <a:gd name="T9" fmla="*/ T8 w 10"/>
                  <a:gd name="T10" fmla="+- 0 4483 4476"/>
                  <a:gd name="T11" fmla="*/ 4483 h 11"/>
                  <a:gd name="T12" fmla="+- 0 8641 8636"/>
                  <a:gd name="T13" fmla="*/ T12 w 10"/>
                  <a:gd name="T14" fmla="+- 0 4485 4476"/>
                  <a:gd name="T15" fmla="*/ 4485 h 11"/>
                  <a:gd name="T16" fmla="+- 0 8646 8636"/>
                  <a:gd name="T17" fmla="*/ T16 w 10"/>
                  <a:gd name="T18" fmla="+- 0 4485 4476"/>
                  <a:gd name="T19" fmla="*/ 4485 h 11"/>
                  <a:gd name="T20" fmla="+- 0 8645 8636"/>
                  <a:gd name="T21" fmla="*/ T20 w 10"/>
                  <a:gd name="T22" fmla="+- 0 4482 4476"/>
                  <a:gd name="T23" fmla="*/ 4482 h 11"/>
                </a:gdLst>
                <a:ahLst/>
                <a:cxnLst>
                  <a:cxn ang="0">
                    <a:pos x="T1" y="T3"/>
                  </a:cxn>
                  <a:cxn ang="0">
                    <a:pos x="T5" y="T7"/>
                  </a:cxn>
                  <a:cxn ang="0">
                    <a:pos x="T9" y="T11"/>
                  </a:cxn>
                  <a:cxn ang="0">
                    <a:pos x="T13" y="T15"/>
                  </a:cxn>
                  <a:cxn ang="0">
                    <a:pos x="T17" y="T19"/>
                  </a:cxn>
                  <a:cxn ang="0">
                    <a:pos x="T21" y="T23"/>
                  </a:cxn>
                </a:cxnLst>
                <a:rect l="0" t="0" r="r" b="b"/>
                <a:pathLst>
                  <a:path w="10" h="11">
                    <a:moveTo>
                      <a:pt x="9" y="6"/>
                    </a:moveTo>
                    <a:lnTo>
                      <a:pt x="5" y="6"/>
                    </a:lnTo>
                    <a:lnTo>
                      <a:pt x="6" y="7"/>
                    </a:lnTo>
                    <a:lnTo>
                      <a:pt x="5" y="9"/>
                    </a:lnTo>
                    <a:lnTo>
                      <a:pt x="10" y="9"/>
                    </a:ln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3" name="Freeform 1472"/>
              <p:cNvSpPr>
                <a:spLocks/>
              </p:cNvSpPr>
              <p:nvPr/>
            </p:nvSpPr>
            <p:spPr bwMode="auto">
              <a:xfrm>
                <a:off x="8636" y="4476"/>
                <a:ext cx="10" cy="11"/>
              </a:xfrm>
              <a:custGeom>
                <a:avLst/>
                <a:gdLst>
                  <a:gd name="T0" fmla="+- 0 8645 8636"/>
                  <a:gd name="T1" fmla="*/ T0 w 10"/>
                  <a:gd name="T2" fmla="+- 0 4478 4476"/>
                  <a:gd name="T3" fmla="*/ 4478 h 11"/>
                  <a:gd name="T4" fmla="+- 0 8641 8636"/>
                  <a:gd name="T5" fmla="*/ T4 w 10"/>
                  <a:gd name="T6" fmla="+- 0 4478 4476"/>
                  <a:gd name="T7" fmla="*/ 4478 h 11"/>
                  <a:gd name="T8" fmla="+- 0 8642 8636"/>
                  <a:gd name="T9" fmla="*/ T8 w 10"/>
                  <a:gd name="T10" fmla="+- 0 4480 4476"/>
                  <a:gd name="T11" fmla="*/ 4480 h 11"/>
                  <a:gd name="T12" fmla="+- 0 8642 8636"/>
                  <a:gd name="T13" fmla="*/ T12 w 10"/>
                  <a:gd name="T14" fmla="+- 0 4481 4476"/>
                  <a:gd name="T15" fmla="*/ 4481 h 11"/>
                  <a:gd name="T16" fmla="+- 0 8645 8636"/>
                  <a:gd name="T17" fmla="*/ T16 w 10"/>
                  <a:gd name="T18" fmla="+- 0 4481 4476"/>
                  <a:gd name="T19" fmla="*/ 4481 h 11"/>
                  <a:gd name="T20" fmla="+- 0 8645 8636"/>
                  <a:gd name="T21" fmla="*/ T20 w 10"/>
                  <a:gd name="T22" fmla="+- 0 4478 4476"/>
                  <a:gd name="T23" fmla="*/ 4478 h 11"/>
                </a:gdLst>
                <a:ahLst/>
                <a:cxnLst>
                  <a:cxn ang="0">
                    <a:pos x="T1" y="T3"/>
                  </a:cxn>
                  <a:cxn ang="0">
                    <a:pos x="T5" y="T7"/>
                  </a:cxn>
                  <a:cxn ang="0">
                    <a:pos x="T9" y="T11"/>
                  </a:cxn>
                  <a:cxn ang="0">
                    <a:pos x="T13" y="T15"/>
                  </a:cxn>
                  <a:cxn ang="0">
                    <a:pos x="T17" y="T19"/>
                  </a:cxn>
                  <a:cxn ang="0">
                    <a:pos x="T21" y="T23"/>
                  </a:cxn>
                </a:cxnLst>
                <a:rect l="0" t="0" r="r" b="b"/>
                <a:pathLst>
                  <a:path w="10" h="11">
                    <a:moveTo>
                      <a:pt x="9" y="2"/>
                    </a:moveTo>
                    <a:lnTo>
                      <a:pt x="5" y="2"/>
                    </a:lnTo>
                    <a:lnTo>
                      <a:pt x="6" y="4"/>
                    </a:lnTo>
                    <a:lnTo>
                      <a:pt x="6" y="5"/>
                    </a:lnTo>
                    <a:lnTo>
                      <a:pt x="9" y="5"/>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4" name="Freeform 1473"/>
              <p:cNvSpPr>
                <a:spLocks/>
              </p:cNvSpPr>
              <p:nvPr/>
            </p:nvSpPr>
            <p:spPr bwMode="auto">
              <a:xfrm>
                <a:off x="8636" y="4476"/>
                <a:ext cx="10" cy="11"/>
              </a:xfrm>
              <a:custGeom>
                <a:avLst/>
                <a:gdLst>
                  <a:gd name="T0" fmla="+- 0 8644 8636"/>
                  <a:gd name="T1" fmla="*/ T0 w 10"/>
                  <a:gd name="T2" fmla="+- 0 4476 4476"/>
                  <a:gd name="T3" fmla="*/ 4476 h 11"/>
                  <a:gd name="T4" fmla="+- 0 8636 8636"/>
                  <a:gd name="T5" fmla="*/ T4 w 10"/>
                  <a:gd name="T6" fmla="+- 0 4476 4476"/>
                  <a:gd name="T7" fmla="*/ 4476 h 11"/>
                  <a:gd name="T8" fmla="+- 0 8636 8636"/>
                  <a:gd name="T9" fmla="*/ T8 w 10"/>
                  <a:gd name="T10" fmla="+- 0 4480 4476"/>
                  <a:gd name="T11" fmla="*/ 4480 h 11"/>
                  <a:gd name="T12" fmla="+- 0 8640 8636"/>
                  <a:gd name="T13" fmla="*/ T12 w 10"/>
                  <a:gd name="T14" fmla="+- 0 4479 4476"/>
                  <a:gd name="T15" fmla="*/ 4479 h 11"/>
                  <a:gd name="T16" fmla="+- 0 8641 8636"/>
                  <a:gd name="T17" fmla="*/ T16 w 10"/>
                  <a:gd name="T18" fmla="+- 0 4478 4476"/>
                  <a:gd name="T19" fmla="*/ 4478 h 11"/>
                  <a:gd name="T20" fmla="+- 0 8645 8636"/>
                  <a:gd name="T21" fmla="*/ T20 w 10"/>
                  <a:gd name="T22" fmla="+- 0 4478 4476"/>
                  <a:gd name="T23" fmla="*/ 4478 h 11"/>
                  <a:gd name="T24" fmla="+- 0 8645 8636"/>
                  <a:gd name="T25" fmla="*/ T24 w 10"/>
                  <a:gd name="T26" fmla="+- 0 4476 4476"/>
                  <a:gd name="T27" fmla="*/ 4476 h 11"/>
                  <a:gd name="T28" fmla="+- 0 8644 8636"/>
                  <a:gd name="T29" fmla="*/ T28 w 10"/>
                  <a:gd name="T30" fmla="+- 0 4476 4476"/>
                  <a:gd name="T31" fmla="*/ 4476 h 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11">
                    <a:moveTo>
                      <a:pt x="8" y="0"/>
                    </a:moveTo>
                    <a:lnTo>
                      <a:pt x="0" y="0"/>
                    </a:lnTo>
                    <a:lnTo>
                      <a:pt x="0" y="4"/>
                    </a:lnTo>
                    <a:lnTo>
                      <a:pt x="4" y="3"/>
                    </a:lnTo>
                    <a:lnTo>
                      <a:pt x="5" y="2"/>
                    </a:lnTo>
                    <a:lnTo>
                      <a:pt x="9" y="2"/>
                    </a:lnTo>
                    <a:lnTo>
                      <a:pt x="9"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0" name="Group 1169"/>
            <p:cNvGrpSpPr>
              <a:grpSpLocks/>
            </p:cNvGrpSpPr>
            <p:nvPr/>
          </p:nvGrpSpPr>
          <p:grpSpPr bwMode="auto">
            <a:xfrm>
              <a:off x="12749" y="4475"/>
              <a:ext cx="15" cy="16"/>
              <a:chOff x="8646" y="4475"/>
              <a:chExt cx="10" cy="16"/>
            </a:xfrm>
          </p:grpSpPr>
          <p:sp>
            <p:nvSpPr>
              <p:cNvPr id="1466" name="Freeform 1465"/>
              <p:cNvSpPr>
                <a:spLocks/>
              </p:cNvSpPr>
              <p:nvPr/>
            </p:nvSpPr>
            <p:spPr bwMode="auto">
              <a:xfrm>
                <a:off x="8646" y="4475"/>
                <a:ext cx="10" cy="16"/>
              </a:xfrm>
              <a:custGeom>
                <a:avLst/>
                <a:gdLst>
                  <a:gd name="T0" fmla="+- 0 8649 8646"/>
                  <a:gd name="T1" fmla="*/ T0 w 10"/>
                  <a:gd name="T2" fmla="+- 0 4476 4475"/>
                  <a:gd name="T3" fmla="*/ 4476 h 16"/>
                  <a:gd name="T4" fmla="+- 0 8646 8646"/>
                  <a:gd name="T5" fmla="*/ T4 w 10"/>
                  <a:gd name="T6" fmla="+- 0 4476 4475"/>
                  <a:gd name="T7" fmla="*/ 4476 h 16"/>
                  <a:gd name="T8" fmla="+- 0 8647 8646"/>
                  <a:gd name="T9" fmla="*/ T8 w 10"/>
                  <a:gd name="T10" fmla="+- 0 4491 4475"/>
                  <a:gd name="T11" fmla="*/ 4491 h 16"/>
                  <a:gd name="T12" fmla="+- 0 8650 8646"/>
                  <a:gd name="T13" fmla="*/ T12 w 10"/>
                  <a:gd name="T14" fmla="+- 0 4490 4475"/>
                  <a:gd name="T15" fmla="*/ 4490 h 16"/>
                  <a:gd name="T16" fmla="+- 0 8650 8646"/>
                  <a:gd name="T17" fmla="*/ T16 w 10"/>
                  <a:gd name="T18" fmla="+- 0 4486 4475"/>
                  <a:gd name="T19" fmla="*/ 4486 h 16"/>
                  <a:gd name="T20" fmla="+- 0 8650 8646"/>
                  <a:gd name="T21" fmla="*/ T20 w 10"/>
                  <a:gd name="T22" fmla="+- 0 4484 4475"/>
                  <a:gd name="T23" fmla="*/ 4484 h 16"/>
                  <a:gd name="T24" fmla="+- 0 8656 8646"/>
                  <a:gd name="T25" fmla="*/ T24 w 10"/>
                  <a:gd name="T26" fmla="+- 0 4484 4475"/>
                  <a:gd name="T27" fmla="*/ 4484 h 16"/>
                  <a:gd name="T28" fmla="+- 0 8656 8646"/>
                  <a:gd name="T29" fmla="*/ T28 w 10"/>
                  <a:gd name="T30" fmla="+- 0 4483 4475"/>
                  <a:gd name="T31" fmla="*/ 4483 h 16"/>
                  <a:gd name="T32" fmla="+- 0 8651 8646"/>
                  <a:gd name="T33" fmla="*/ T32 w 10"/>
                  <a:gd name="T34" fmla="+- 0 4483 4475"/>
                  <a:gd name="T35" fmla="*/ 4483 h 16"/>
                  <a:gd name="T36" fmla="+- 0 8649 8646"/>
                  <a:gd name="T37" fmla="*/ T36 w 10"/>
                  <a:gd name="T38" fmla="+- 0 4481 4475"/>
                  <a:gd name="T39" fmla="*/ 4481 h 16"/>
                  <a:gd name="T40" fmla="+- 0 8649 8646"/>
                  <a:gd name="T41" fmla="*/ T40 w 10"/>
                  <a:gd name="T42" fmla="+- 0 4479 4475"/>
                  <a:gd name="T43" fmla="*/ 4479 h 16"/>
                  <a:gd name="T44" fmla="+- 0 8650 8646"/>
                  <a:gd name="T45" fmla="*/ T44 w 10"/>
                  <a:gd name="T46" fmla="+- 0 4478 4475"/>
                  <a:gd name="T47" fmla="*/ 4478 h 16"/>
                  <a:gd name="T48" fmla="+- 0 8652 8646"/>
                  <a:gd name="T49" fmla="*/ T48 w 10"/>
                  <a:gd name="T50" fmla="+- 0 4478 4475"/>
                  <a:gd name="T51" fmla="*/ 4478 h 16"/>
                  <a:gd name="T52" fmla="+- 0 8656 8646"/>
                  <a:gd name="T53" fmla="*/ T52 w 10"/>
                  <a:gd name="T54" fmla="+- 0 4478 4475"/>
                  <a:gd name="T55" fmla="*/ 4478 h 16"/>
                  <a:gd name="T56" fmla="+- 0 8656 8646"/>
                  <a:gd name="T57" fmla="*/ T56 w 10"/>
                  <a:gd name="T58" fmla="+- 0 4477 4475"/>
                  <a:gd name="T59" fmla="*/ 4477 h 16"/>
                  <a:gd name="T60" fmla="+- 0 8649 8646"/>
                  <a:gd name="T61" fmla="*/ T60 w 10"/>
                  <a:gd name="T62" fmla="+- 0 4477 4475"/>
                  <a:gd name="T63" fmla="*/ 4477 h 16"/>
                  <a:gd name="T64" fmla="+- 0 8649 8646"/>
                  <a:gd name="T65" fmla="*/ T64 w 10"/>
                  <a:gd name="T66" fmla="+- 0 4476 4475"/>
                  <a:gd name="T67" fmla="*/ 447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 h="16">
                    <a:moveTo>
                      <a:pt x="3" y="1"/>
                    </a:moveTo>
                    <a:lnTo>
                      <a:pt x="0" y="1"/>
                    </a:lnTo>
                    <a:lnTo>
                      <a:pt x="1" y="16"/>
                    </a:lnTo>
                    <a:lnTo>
                      <a:pt x="4" y="15"/>
                    </a:lnTo>
                    <a:lnTo>
                      <a:pt x="4" y="11"/>
                    </a:lnTo>
                    <a:lnTo>
                      <a:pt x="4" y="9"/>
                    </a:lnTo>
                    <a:lnTo>
                      <a:pt x="10" y="9"/>
                    </a:lnTo>
                    <a:lnTo>
                      <a:pt x="10" y="8"/>
                    </a:lnTo>
                    <a:lnTo>
                      <a:pt x="5" y="8"/>
                    </a:lnTo>
                    <a:lnTo>
                      <a:pt x="3" y="6"/>
                    </a:lnTo>
                    <a:lnTo>
                      <a:pt x="3" y="4"/>
                    </a:lnTo>
                    <a:lnTo>
                      <a:pt x="4" y="3"/>
                    </a:lnTo>
                    <a:lnTo>
                      <a:pt x="6" y="3"/>
                    </a:lnTo>
                    <a:lnTo>
                      <a:pt x="10" y="3"/>
                    </a:lnTo>
                    <a:lnTo>
                      <a:pt x="10"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7" name="Freeform 1466"/>
              <p:cNvSpPr>
                <a:spLocks/>
              </p:cNvSpPr>
              <p:nvPr/>
            </p:nvSpPr>
            <p:spPr bwMode="auto">
              <a:xfrm>
                <a:off x="8646" y="4475"/>
                <a:ext cx="10" cy="16"/>
              </a:xfrm>
              <a:custGeom>
                <a:avLst/>
                <a:gdLst>
                  <a:gd name="T0" fmla="+- 0 8656 8646"/>
                  <a:gd name="T1" fmla="*/ T0 w 10"/>
                  <a:gd name="T2" fmla="+- 0 4484 4475"/>
                  <a:gd name="T3" fmla="*/ 4484 h 16"/>
                  <a:gd name="T4" fmla="+- 0 8650 8646"/>
                  <a:gd name="T5" fmla="*/ T4 w 10"/>
                  <a:gd name="T6" fmla="+- 0 4484 4475"/>
                  <a:gd name="T7" fmla="*/ 4484 h 16"/>
                  <a:gd name="T8" fmla="+- 0 8652 8646"/>
                  <a:gd name="T9" fmla="*/ T8 w 10"/>
                  <a:gd name="T10" fmla="+- 0 4486 4475"/>
                  <a:gd name="T11" fmla="*/ 4486 h 16"/>
                  <a:gd name="T12" fmla="+- 0 8655 8646"/>
                  <a:gd name="T13" fmla="*/ T12 w 10"/>
                  <a:gd name="T14" fmla="+- 0 4486 4475"/>
                  <a:gd name="T15" fmla="*/ 4486 h 16"/>
                  <a:gd name="T16" fmla="+- 0 8656 8646"/>
                  <a:gd name="T17" fmla="*/ T16 w 10"/>
                  <a:gd name="T18" fmla="+- 0 4484 4475"/>
                  <a:gd name="T19" fmla="*/ 4484 h 16"/>
                </a:gdLst>
                <a:ahLst/>
                <a:cxnLst>
                  <a:cxn ang="0">
                    <a:pos x="T1" y="T3"/>
                  </a:cxn>
                  <a:cxn ang="0">
                    <a:pos x="T5" y="T7"/>
                  </a:cxn>
                  <a:cxn ang="0">
                    <a:pos x="T9" y="T11"/>
                  </a:cxn>
                  <a:cxn ang="0">
                    <a:pos x="T13" y="T15"/>
                  </a:cxn>
                  <a:cxn ang="0">
                    <a:pos x="T17" y="T19"/>
                  </a:cxn>
                </a:cxnLst>
                <a:rect l="0" t="0" r="r" b="b"/>
                <a:pathLst>
                  <a:path w="10" h="16">
                    <a:moveTo>
                      <a:pt x="10" y="9"/>
                    </a:moveTo>
                    <a:lnTo>
                      <a:pt x="4" y="9"/>
                    </a:lnTo>
                    <a:lnTo>
                      <a:pt x="6" y="11"/>
                    </a:lnTo>
                    <a:lnTo>
                      <a:pt x="9" y="11"/>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8" name="Freeform 1467"/>
              <p:cNvSpPr>
                <a:spLocks/>
              </p:cNvSpPr>
              <p:nvPr/>
            </p:nvSpPr>
            <p:spPr bwMode="auto">
              <a:xfrm>
                <a:off x="8646" y="4475"/>
                <a:ext cx="10" cy="16"/>
              </a:xfrm>
              <a:custGeom>
                <a:avLst/>
                <a:gdLst>
                  <a:gd name="T0" fmla="+- 0 8656 8646"/>
                  <a:gd name="T1" fmla="*/ T0 w 10"/>
                  <a:gd name="T2" fmla="+- 0 4478 4475"/>
                  <a:gd name="T3" fmla="*/ 4478 h 16"/>
                  <a:gd name="T4" fmla="+- 0 8652 8646"/>
                  <a:gd name="T5" fmla="*/ T4 w 10"/>
                  <a:gd name="T6" fmla="+- 0 4478 4475"/>
                  <a:gd name="T7" fmla="*/ 4478 h 16"/>
                  <a:gd name="T8" fmla="+- 0 8653 8646"/>
                  <a:gd name="T9" fmla="*/ T8 w 10"/>
                  <a:gd name="T10" fmla="+- 0 4483 4475"/>
                  <a:gd name="T11" fmla="*/ 4483 h 16"/>
                  <a:gd name="T12" fmla="+- 0 8652 8646"/>
                  <a:gd name="T13" fmla="*/ T12 w 10"/>
                  <a:gd name="T14" fmla="+- 0 4483 4475"/>
                  <a:gd name="T15" fmla="*/ 4483 h 16"/>
                  <a:gd name="T16" fmla="+- 0 8651 8646"/>
                  <a:gd name="T17" fmla="*/ T16 w 10"/>
                  <a:gd name="T18" fmla="+- 0 4483 4475"/>
                  <a:gd name="T19" fmla="*/ 4483 h 16"/>
                  <a:gd name="T20" fmla="+- 0 8656 8646"/>
                  <a:gd name="T21" fmla="*/ T20 w 10"/>
                  <a:gd name="T22" fmla="+- 0 4483 4475"/>
                  <a:gd name="T23" fmla="*/ 4483 h 16"/>
                  <a:gd name="T24" fmla="+- 0 8656 8646"/>
                  <a:gd name="T25" fmla="*/ T24 w 10"/>
                  <a:gd name="T26" fmla="+- 0 4478 4475"/>
                  <a:gd name="T27" fmla="*/ 4478 h 16"/>
                </a:gdLst>
                <a:ahLst/>
                <a:cxnLst>
                  <a:cxn ang="0">
                    <a:pos x="T1" y="T3"/>
                  </a:cxn>
                  <a:cxn ang="0">
                    <a:pos x="T5" y="T7"/>
                  </a:cxn>
                  <a:cxn ang="0">
                    <a:pos x="T9" y="T11"/>
                  </a:cxn>
                  <a:cxn ang="0">
                    <a:pos x="T13" y="T15"/>
                  </a:cxn>
                  <a:cxn ang="0">
                    <a:pos x="T17" y="T19"/>
                  </a:cxn>
                  <a:cxn ang="0">
                    <a:pos x="T21" y="T23"/>
                  </a:cxn>
                  <a:cxn ang="0">
                    <a:pos x="T25" y="T27"/>
                  </a:cxn>
                </a:cxnLst>
                <a:rect l="0" t="0" r="r" b="b"/>
                <a:pathLst>
                  <a:path w="10" h="16">
                    <a:moveTo>
                      <a:pt x="10" y="3"/>
                    </a:moveTo>
                    <a:lnTo>
                      <a:pt x="6" y="3"/>
                    </a:lnTo>
                    <a:lnTo>
                      <a:pt x="7" y="8"/>
                    </a:lnTo>
                    <a:lnTo>
                      <a:pt x="6" y="8"/>
                    </a:lnTo>
                    <a:lnTo>
                      <a:pt x="5" y="8"/>
                    </a:lnTo>
                    <a:lnTo>
                      <a:pt x="10" y="8"/>
                    </a:lnTo>
                    <a:lnTo>
                      <a:pt x="1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9" name="Freeform 1468"/>
              <p:cNvSpPr>
                <a:spLocks/>
              </p:cNvSpPr>
              <p:nvPr/>
            </p:nvSpPr>
            <p:spPr bwMode="auto">
              <a:xfrm>
                <a:off x="8646" y="4475"/>
                <a:ext cx="10" cy="16"/>
              </a:xfrm>
              <a:custGeom>
                <a:avLst/>
                <a:gdLst>
                  <a:gd name="T0" fmla="+- 0 8654 8646"/>
                  <a:gd name="T1" fmla="*/ T0 w 10"/>
                  <a:gd name="T2" fmla="+- 0 4475 4475"/>
                  <a:gd name="T3" fmla="*/ 4475 h 16"/>
                  <a:gd name="T4" fmla="+- 0 8652 8646"/>
                  <a:gd name="T5" fmla="*/ T4 w 10"/>
                  <a:gd name="T6" fmla="+- 0 4475 4475"/>
                  <a:gd name="T7" fmla="*/ 4475 h 16"/>
                  <a:gd name="T8" fmla="+- 0 8649 8646"/>
                  <a:gd name="T9" fmla="*/ T8 w 10"/>
                  <a:gd name="T10" fmla="+- 0 4477 4475"/>
                  <a:gd name="T11" fmla="*/ 4477 h 16"/>
                  <a:gd name="T12" fmla="+- 0 8656 8646"/>
                  <a:gd name="T13" fmla="*/ T12 w 10"/>
                  <a:gd name="T14" fmla="+- 0 4477 4475"/>
                  <a:gd name="T15" fmla="*/ 4477 h 16"/>
                  <a:gd name="T16" fmla="+- 0 8656 8646"/>
                  <a:gd name="T17" fmla="*/ T16 w 10"/>
                  <a:gd name="T18" fmla="+- 0 4476 4475"/>
                  <a:gd name="T19" fmla="*/ 4476 h 16"/>
                  <a:gd name="T20" fmla="+- 0 8654 8646"/>
                  <a:gd name="T21" fmla="*/ T20 w 10"/>
                  <a:gd name="T22" fmla="+- 0 4475 4475"/>
                  <a:gd name="T23" fmla="*/ 4475 h 16"/>
                </a:gdLst>
                <a:ahLst/>
                <a:cxnLst>
                  <a:cxn ang="0">
                    <a:pos x="T1" y="T3"/>
                  </a:cxn>
                  <a:cxn ang="0">
                    <a:pos x="T5" y="T7"/>
                  </a:cxn>
                  <a:cxn ang="0">
                    <a:pos x="T9" y="T11"/>
                  </a:cxn>
                  <a:cxn ang="0">
                    <a:pos x="T13" y="T15"/>
                  </a:cxn>
                  <a:cxn ang="0">
                    <a:pos x="T17" y="T19"/>
                  </a:cxn>
                  <a:cxn ang="0">
                    <a:pos x="T21" y="T23"/>
                  </a:cxn>
                </a:cxnLst>
                <a:rect l="0" t="0" r="r" b="b"/>
                <a:pathLst>
                  <a:path w="10" h="16">
                    <a:moveTo>
                      <a:pt x="8" y="0"/>
                    </a:moveTo>
                    <a:lnTo>
                      <a:pt x="6" y="0"/>
                    </a:lnTo>
                    <a:lnTo>
                      <a:pt x="3" y="2"/>
                    </a:lnTo>
                    <a:lnTo>
                      <a:pt x="10" y="2"/>
                    </a:lnTo>
                    <a:lnTo>
                      <a:pt x="10"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1" name="Group 1170"/>
            <p:cNvGrpSpPr>
              <a:grpSpLocks/>
            </p:cNvGrpSpPr>
            <p:nvPr/>
          </p:nvGrpSpPr>
          <p:grpSpPr bwMode="auto">
            <a:xfrm>
              <a:off x="12765" y="4475"/>
              <a:ext cx="13" cy="11"/>
              <a:chOff x="8657" y="4475"/>
              <a:chExt cx="9" cy="11"/>
            </a:xfrm>
          </p:grpSpPr>
          <p:sp>
            <p:nvSpPr>
              <p:cNvPr id="1460" name="Freeform 1459"/>
              <p:cNvSpPr>
                <a:spLocks/>
              </p:cNvSpPr>
              <p:nvPr/>
            </p:nvSpPr>
            <p:spPr bwMode="auto">
              <a:xfrm>
                <a:off x="8657" y="4475"/>
                <a:ext cx="9" cy="11"/>
              </a:xfrm>
              <a:custGeom>
                <a:avLst/>
                <a:gdLst>
                  <a:gd name="T0" fmla="+- 0 8659 8657"/>
                  <a:gd name="T1" fmla="*/ T0 w 9"/>
                  <a:gd name="T2" fmla="+- 0 4482 4475"/>
                  <a:gd name="T3" fmla="*/ 4482 h 11"/>
                  <a:gd name="T4" fmla="+- 0 8657 8657"/>
                  <a:gd name="T5" fmla="*/ T4 w 9"/>
                  <a:gd name="T6" fmla="+- 0 4482 4475"/>
                  <a:gd name="T7" fmla="*/ 4482 h 11"/>
                  <a:gd name="T8" fmla="+- 0 8657 8657"/>
                  <a:gd name="T9" fmla="*/ T8 w 9"/>
                  <a:gd name="T10" fmla="+- 0 4486 4475"/>
                  <a:gd name="T11" fmla="*/ 4486 h 11"/>
                  <a:gd name="T12" fmla="+- 0 8660 8657"/>
                  <a:gd name="T13" fmla="*/ T12 w 9"/>
                  <a:gd name="T14" fmla="+- 0 4485 4475"/>
                  <a:gd name="T15" fmla="*/ 4485 h 11"/>
                  <a:gd name="T16" fmla="+- 0 8664 8657"/>
                  <a:gd name="T17" fmla="*/ T16 w 9"/>
                  <a:gd name="T18" fmla="+- 0 4485 4475"/>
                  <a:gd name="T19" fmla="*/ 4485 h 11"/>
                  <a:gd name="T20" fmla="+- 0 8666 8657"/>
                  <a:gd name="T21" fmla="*/ T20 w 9"/>
                  <a:gd name="T22" fmla="+- 0 4485 4475"/>
                  <a:gd name="T23" fmla="*/ 4485 h 11"/>
                  <a:gd name="T24" fmla="+- 0 8666 8657"/>
                  <a:gd name="T25" fmla="*/ T24 w 9"/>
                  <a:gd name="T26" fmla="+- 0 4484 4475"/>
                  <a:gd name="T27" fmla="*/ 4484 h 11"/>
                  <a:gd name="T28" fmla="+- 0 8664 8657"/>
                  <a:gd name="T29" fmla="*/ T28 w 9"/>
                  <a:gd name="T30" fmla="+- 0 4484 4475"/>
                  <a:gd name="T31" fmla="*/ 4484 h 11"/>
                  <a:gd name="T32" fmla="+- 0 8659 8657"/>
                  <a:gd name="T33" fmla="*/ T32 w 9"/>
                  <a:gd name="T34" fmla="+- 0 4484 4475"/>
                  <a:gd name="T35" fmla="*/ 4484 h 11"/>
                  <a:gd name="T36" fmla="+- 0 8659 8657"/>
                  <a:gd name="T37" fmla="*/ T36 w 9"/>
                  <a:gd name="T38" fmla="+- 0 4482 4475"/>
                  <a:gd name="T39" fmla="*/ 448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 h="11">
                    <a:moveTo>
                      <a:pt x="2" y="7"/>
                    </a:moveTo>
                    <a:lnTo>
                      <a:pt x="0" y="7"/>
                    </a:lnTo>
                    <a:lnTo>
                      <a:pt x="0" y="11"/>
                    </a:lnTo>
                    <a:lnTo>
                      <a:pt x="3" y="10"/>
                    </a:lnTo>
                    <a:lnTo>
                      <a:pt x="7" y="10"/>
                    </a:lnTo>
                    <a:lnTo>
                      <a:pt x="9" y="10"/>
                    </a:lnTo>
                    <a:lnTo>
                      <a:pt x="9" y="9"/>
                    </a:lnTo>
                    <a:lnTo>
                      <a:pt x="7" y="9"/>
                    </a:lnTo>
                    <a:lnTo>
                      <a:pt x="2" y="9"/>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1" name="Freeform 1460"/>
              <p:cNvSpPr>
                <a:spLocks/>
              </p:cNvSpPr>
              <p:nvPr/>
            </p:nvSpPr>
            <p:spPr bwMode="auto">
              <a:xfrm>
                <a:off x="8657" y="4475"/>
                <a:ext cx="9" cy="11"/>
              </a:xfrm>
              <a:custGeom>
                <a:avLst/>
                <a:gdLst>
                  <a:gd name="T0" fmla="+- 0 8665 8657"/>
                  <a:gd name="T1" fmla="*/ T0 w 9"/>
                  <a:gd name="T2" fmla="+- 0 4480 4475"/>
                  <a:gd name="T3" fmla="*/ 4480 h 11"/>
                  <a:gd name="T4" fmla="+- 0 8664 8657"/>
                  <a:gd name="T5" fmla="*/ T4 w 9"/>
                  <a:gd name="T6" fmla="+- 0 4480 4475"/>
                  <a:gd name="T7" fmla="*/ 4480 h 11"/>
                  <a:gd name="T8" fmla="+- 0 8664 8657"/>
                  <a:gd name="T9" fmla="*/ T8 w 9"/>
                  <a:gd name="T10" fmla="+- 0 4484 4475"/>
                  <a:gd name="T11" fmla="*/ 4484 h 11"/>
                  <a:gd name="T12" fmla="+- 0 8666 8657"/>
                  <a:gd name="T13" fmla="*/ T12 w 9"/>
                  <a:gd name="T14" fmla="+- 0 4484 4475"/>
                  <a:gd name="T15" fmla="*/ 4484 h 11"/>
                  <a:gd name="T16" fmla="+- 0 8665 8657"/>
                  <a:gd name="T17" fmla="*/ T16 w 9"/>
                  <a:gd name="T18" fmla="+- 0 4480 4475"/>
                  <a:gd name="T19" fmla="*/ 4480 h 11"/>
                </a:gdLst>
                <a:ahLst/>
                <a:cxnLst>
                  <a:cxn ang="0">
                    <a:pos x="T1" y="T3"/>
                  </a:cxn>
                  <a:cxn ang="0">
                    <a:pos x="T5" y="T7"/>
                  </a:cxn>
                  <a:cxn ang="0">
                    <a:pos x="T9" y="T11"/>
                  </a:cxn>
                  <a:cxn ang="0">
                    <a:pos x="T13" y="T15"/>
                  </a:cxn>
                  <a:cxn ang="0">
                    <a:pos x="T17" y="T19"/>
                  </a:cxn>
                </a:cxnLst>
                <a:rect l="0" t="0" r="r" b="b"/>
                <a:pathLst>
                  <a:path w="9" h="11">
                    <a:moveTo>
                      <a:pt x="8" y="5"/>
                    </a:moveTo>
                    <a:lnTo>
                      <a:pt x="7" y="5"/>
                    </a:lnTo>
                    <a:lnTo>
                      <a:pt x="7" y="9"/>
                    </a:lnTo>
                    <a:lnTo>
                      <a:pt x="9" y="9"/>
                    </a:ln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2" name="Freeform 1461"/>
              <p:cNvSpPr>
                <a:spLocks/>
              </p:cNvSpPr>
              <p:nvPr/>
            </p:nvSpPr>
            <p:spPr bwMode="auto">
              <a:xfrm>
                <a:off x="8657" y="4475"/>
                <a:ext cx="9" cy="11"/>
              </a:xfrm>
              <a:custGeom>
                <a:avLst/>
                <a:gdLst>
                  <a:gd name="T0" fmla="+- 0 8665 8657"/>
                  <a:gd name="T1" fmla="*/ T0 w 9"/>
                  <a:gd name="T2" fmla="+- 0 4475 4475"/>
                  <a:gd name="T3" fmla="*/ 4475 h 11"/>
                  <a:gd name="T4" fmla="+- 0 8661 8657"/>
                  <a:gd name="T5" fmla="*/ T4 w 9"/>
                  <a:gd name="T6" fmla="+- 0 4475 4475"/>
                  <a:gd name="T7" fmla="*/ 4475 h 11"/>
                  <a:gd name="T8" fmla="+- 0 8657 8657"/>
                  <a:gd name="T9" fmla="*/ T8 w 9"/>
                  <a:gd name="T10" fmla="+- 0 4475 4475"/>
                  <a:gd name="T11" fmla="*/ 4475 h 11"/>
                  <a:gd name="T12" fmla="+- 0 8657 8657"/>
                  <a:gd name="T13" fmla="*/ T12 w 9"/>
                  <a:gd name="T14" fmla="+- 0 4481 4475"/>
                  <a:gd name="T15" fmla="*/ 4481 h 11"/>
                  <a:gd name="T16" fmla="+- 0 8659 8657"/>
                  <a:gd name="T17" fmla="*/ T16 w 9"/>
                  <a:gd name="T18" fmla="+- 0 4481 4475"/>
                  <a:gd name="T19" fmla="*/ 4481 h 11"/>
                  <a:gd name="T20" fmla="+- 0 8663 8657"/>
                  <a:gd name="T21" fmla="*/ T20 w 9"/>
                  <a:gd name="T22" fmla="+- 0 4481 4475"/>
                  <a:gd name="T23" fmla="*/ 4481 h 11"/>
                  <a:gd name="T24" fmla="+- 0 8664 8657"/>
                  <a:gd name="T25" fmla="*/ T24 w 9"/>
                  <a:gd name="T26" fmla="+- 0 4480 4475"/>
                  <a:gd name="T27" fmla="*/ 4480 h 11"/>
                  <a:gd name="T28" fmla="+- 0 8665 8657"/>
                  <a:gd name="T29" fmla="*/ T28 w 9"/>
                  <a:gd name="T30" fmla="+- 0 4480 4475"/>
                  <a:gd name="T31" fmla="*/ 4480 h 11"/>
                  <a:gd name="T32" fmla="+- 0 8665 8657"/>
                  <a:gd name="T33" fmla="*/ T32 w 9"/>
                  <a:gd name="T34" fmla="+- 0 4479 4475"/>
                  <a:gd name="T35" fmla="*/ 4479 h 11"/>
                  <a:gd name="T36" fmla="+- 0 8659 8657"/>
                  <a:gd name="T37" fmla="*/ T36 w 9"/>
                  <a:gd name="T38" fmla="+- 0 4479 4475"/>
                  <a:gd name="T39" fmla="*/ 4479 h 11"/>
                  <a:gd name="T40" fmla="+- 0 8659 8657"/>
                  <a:gd name="T41" fmla="*/ T40 w 9"/>
                  <a:gd name="T42" fmla="+- 0 4478 4475"/>
                  <a:gd name="T43" fmla="*/ 4478 h 11"/>
                  <a:gd name="T44" fmla="+- 0 8661 8657"/>
                  <a:gd name="T45" fmla="*/ T44 w 9"/>
                  <a:gd name="T46" fmla="+- 0 4476 4475"/>
                  <a:gd name="T47" fmla="*/ 4476 h 11"/>
                  <a:gd name="T48" fmla="+- 0 8665 8657"/>
                  <a:gd name="T49" fmla="*/ T48 w 9"/>
                  <a:gd name="T50" fmla="+- 0 4476 4475"/>
                  <a:gd name="T51" fmla="*/ 4476 h 11"/>
                  <a:gd name="T52" fmla="+- 0 8665 8657"/>
                  <a:gd name="T53" fmla="*/ T52 w 9"/>
                  <a:gd name="T54" fmla="+- 0 4475 4475"/>
                  <a:gd name="T55" fmla="*/ 4475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 h="11">
                    <a:moveTo>
                      <a:pt x="8" y="0"/>
                    </a:moveTo>
                    <a:lnTo>
                      <a:pt x="4" y="0"/>
                    </a:lnTo>
                    <a:lnTo>
                      <a:pt x="0" y="0"/>
                    </a:lnTo>
                    <a:lnTo>
                      <a:pt x="0" y="6"/>
                    </a:lnTo>
                    <a:lnTo>
                      <a:pt x="2" y="6"/>
                    </a:lnTo>
                    <a:lnTo>
                      <a:pt x="6" y="6"/>
                    </a:lnTo>
                    <a:lnTo>
                      <a:pt x="7" y="5"/>
                    </a:lnTo>
                    <a:lnTo>
                      <a:pt x="8" y="5"/>
                    </a:lnTo>
                    <a:lnTo>
                      <a:pt x="8" y="4"/>
                    </a:lnTo>
                    <a:lnTo>
                      <a:pt x="2" y="4"/>
                    </a:lnTo>
                    <a:lnTo>
                      <a:pt x="2" y="3"/>
                    </a:lnTo>
                    <a:lnTo>
                      <a:pt x="4" y="1"/>
                    </a:lnTo>
                    <a:lnTo>
                      <a:pt x="8"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3" name="Freeform 1462"/>
              <p:cNvSpPr>
                <a:spLocks/>
              </p:cNvSpPr>
              <p:nvPr/>
            </p:nvSpPr>
            <p:spPr bwMode="auto">
              <a:xfrm>
                <a:off x="8657" y="4475"/>
                <a:ext cx="9" cy="11"/>
              </a:xfrm>
              <a:custGeom>
                <a:avLst/>
                <a:gdLst>
                  <a:gd name="T0" fmla="+- 0 8663 8657"/>
                  <a:gd name="T1" fmla="*/ T0 w 9"/>
                  <a:gd name="T2" fmla="+- 0 4481 4475"/>
                  <a:gd name="T3" fmla="*/ 4481 h 11"/>
                  <a:gd name="T4" fmla="+- 0 8659 8657"/>
                  <a:gd name="T5" fmla="*/ T4 w 9"/>
                  <a:gd name="T6" fmla="+- 0 4481 4475"/>
                  <a:gd name="T7" fmla="*/ 4481 h 11"/>
                  <a:gd name="T8" fmla="+- 0 8663 8657"/>
                  <a:gd name="T9" fmla="*/ T8 w 9"/>
                  <a:gd name="T10" fmla="+- 0 4481 4475"/>
                  <a:gd name="T11" fmla="*/ 4481 h 11"/>
                </a:gdLst>
                <a:ahLst/>
                <a:cxnLst>
                  <a:cxn ang="0">
                    <a:pos x="T1" y="T3"/>
                  </a:cxn>
                  <a:cxn ang="0">
                    <a:pos x="T5" y="T7"/>
                  </a:cxn>
                  <a:cxn ang="0">
                    <a:pos x="T9" y="T11"/>
                  </a:cxn>
                </a:cxnLst>
                <a:rect l="0" t="0" r="r" b="b"/>
                <a:pathLst>
                  <a:path w="9" h="11">
                    <a:moveTo>
                      <a:pt x="6" y="6"/>
                    </a:moveTo>
                    <a:lnTo>
                      <a:pt x="2" y="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4" name="Freeform 1463"/>
              <p:cNvSpPr>
                <a:spLocks/>
              </p:cNvSpPr>
              <p:nvPr/>
            </p:nvSpPr>
            <p:spPr bwMode="auto">
              <a:xfrm>
                <a:off x="8657" y="4475"/>
                <a:ext cx="9" cy="11"/>
              </a:xfrm>
              <a:custGeom>
                <a:avLst/>
                <a:gdLst>
                  <a:gd name="T0" fmla="+- 0 8665 8657"/>
                  <a:gd name="T1" fmla="*/ T0 w 9"/>
                  <a:gd name="T2" fmla="+- 0 4479 4475"/>
                  <a:gd name="T3" fmla="*/ 4479 h 11"/>
                  <a:gd name="T4" fmla="+- 0 8663 8657"/>
                  <a:gd name="T5" fmla="*/ T4 w 9"/>
                  <a:gd name="T6" fmla="+- 0 4479 4475"/>
                  <a:gd name="T7" fmla="*/ 4479 h 11"/>
                  <a:gd name="T8" fmla="+- 0 8659 8657"/>
                  <a:gd name="T9" fmla="*/ T8 w 9"/>
                  <a:gd name="T10" fmla="+- 0 4479 4475"/>
                  <a:gd name="T11" fmla="*/ 4479 h 11"/>
                  <a:gd name="T12" fmla="+- 0 8665 8657"/>
                  <a:gd name="T13" fmla="*/ T12 w 9"/>
                  <a:gd name="T14" fmla="+- 0 4479 4475"/>
                  <a:gd name="T15" fmla="*/ 4479 h 11"/>
                  <a:gd name="T16" fmla="+- 0 8665 8657"/>
                  <a:gd name="T17" fmla="*/ T16 w 9"/>
                  <a:gd name="T18" fmla="+- 0 4479 4475"/>
                  <a:gd name="T19" fmla="*/ 4479 h 11"/>
                </a:gdLst>
                <a:ahLst/>
                <a:cxnLst>
                  <a:cxn ang="0">
                    <a:pos x="T1" y="T3"/>
                  </a:cxn>
                  <a:cxn ang="0">
                    <a:pos x="T5" y="T7"/>
                  </a:cxn>
                  <a:cxn ang="0">
                    <a:pos x="T9" y="T11"/>
                  </a:cxn>
                  <a:cxn ang="0">
                    <a:pos x="T13" y="T15"/>
                  </a:cxn>
                  <a:cxn ang="0">
                    <a:pos x="T17" y="T19"/>
                  </a:cxn>
                </a:cxnLst>
                <a:rect l="0" t="0" r="r" b="b"/>
                <a:pathLst>
                  <a:path w="9" h="11">
                    <a:moveTo>
                      <a:pt x="8" y="4"/>
                    </a:moveTo>
                    <a:lnTo>
                      <a:pt x="6" y="4"/>
                    </a:lnTo>
                    <a:lnTo>
                      <a:pt x="2" y="4"/>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5" name="Freeform 1464"/>
              <p:cNvSpPr>
                <a:spLocks/>
              </p:cNvSpPr>
              <p:nvPr/>
            </p:nvSpPr>
            <p:spPr bwMode="auto">
              <a:xfrm>
                <a:off x="8657" y="4475"/>
                <a:ext cx="9" cy="11"/>
              </a:xfrm>
              <a:custGeom>
                <a:avLst/>
                <a:gdLst>
                  <a:gd name="T0" fmla="+- 0 8665 8657"/>
                  <a:gd name="T1" fmla="*/ T0 w 9"/>
                  <a:gd name="T2" fmla="+- 0 4476 4475"/>
                  <a:gd name="T3" fmla="*/ 4476 h 11"/>
                  <a:gd name="T4" fmla="+- 0 8661 8657"/>
                  <a:gd name="T5" fmla="*/ T4 w 9"/>
                  <a:gd name="T6" fmla="+- 0 4476 4475"/>
                  <a:gd name="T7" fmla="*/ 4476 h 11"/>
                  <a:gd name="T8" fmla="+- 0 8664 8657"/>
                  <a:gd name="T9" fmla="*/ T8 w 9"/>
                  <a:gd name="T10" fmla="+- 0 4477 4475"/>
                  <a:gd name="T11" fmla="*/ 4477 h 11"/>
                  <a:gd name="T12" fmla="+- 0 8664 8657"/>
                  <a:gd name="T13" fmla="*/ T12 w 9"/>
                  <a:gd name="T14" fmla="+- 0 4477 4475"/>
                  <a:gd name="T15" fmla="*/ 4477 h 11"/>
                  <a:gd name="T16" fmla="+- 0 8665 8657"/>
                  <a:gd name="T17" fmla="*/ T16 w 9"/>
                  <a:gd name="T18" fmla="+- 0 4477 4475"/>
                  <a:gd name="T19" fmla="*/ 4477 h 11"/>
                  <a:gd name="T20" fmla="+- 0 8665 8657"/>
                  <a:gd name="T21" fmla="*/ T20 w 9"/>
                  <a:gd name="T22" fmla="+- 0 4476 4475"/>
                  <a:gd name="T23" fmla="*/ 4476 h 11"/>
                </a:gdLst>
                <a:ahLst/>
                <a:cxnLst>
                  <a:cxn ang="0">
                    <a:pos x="T1" y="T3"/>
                  </a:cxn>
                  <a:cxn ang="0">
                    <a:pos x="T5" y="T7"/>
                  </a:cxn>
                  <a:cxn ang="0">
                    <a:pos x="T9" y="T11"/>
                  </a:cxn>
                  <a:cxn ang="0">
                    <a:pos x="T13" y="T15"/>
                  </a:cxn>
                  <a:cxn ang="0">
                    <a:pos x="T17" y="T19"/>
                  </a:cxn>
                  <a:cxn ang="0">
                    <a:pos x="T21" y="T23"/>
                  </a:cxn>
                </a:cxnLst>
                <a:rect l="0" t="0" r="r" b="b"/>
                <a:pathLst>
                  <a:path w="9" h="11">
                    <a:moveTo>
                      <a:pt x="8" y="1"/>
                    </a:moveTo>
                    <a:lnTo>
                      <a:pt x="4" y="1"/>
                    </a:lnTo>
                    <a:lnTo>
                      <a:pt x="7" y="2"/>
                    </a:lnTo>
                    <a:lnTo>
                      <a:pt x="8" y="2"/>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2" name="Group 1171"/>
            <p:cNvGrpSpPr>
              <a:grpSpLocks/>
            </p:cNvGrpSpPr>
            <p:nvPr/>
          </p:nvGrpSpPr>
          <p:grpSpPr bwMode="auto">
            <a:xfrm>
              <a:off x="12780" y="4474"/>
              <a:ext cx="13" cy="12"/>
              <a:chOff x="8667" y="4474"/>
              <a:chExt cx="9" cy="12"/>
            </a:xfrm>
          </p:grpSpPr>
          <p:sp>
            <p:nvSpPr>
              <p:cNvPr id="1457" name="Freeform 1456"/>
              <p:cNvSpPr>
                <a:spLocks/>
              </p:cNvSpPr>
              <p:nvPr/>
            </p:nvSpPr>
            <p:spPr bwMode="auto">
              <a:xfrm>
                <a:off x="8667" y="4474"/>
                <a:ext cx="9" cy="12"/>
              </a:xfrm>
              <a:custGeom>
                <a:avLst/>
                <a:gdLst>
                  <a:gd name="T0" fmla="+- 0 8674 8667"/>
                  <a:gd name="T1" fmla="*/ T0 w 9"/>
                  <a:gd name="T2" fmla="+- 0 4474 4474"/>
                  <a:gd name="T3" fmla="*/ 4474 h 12"/>
                  <a:gd name="T4" fmla="+- 0 8668 8667"/>
                  <a:gd name="T5" fmla="*/ T4 w 9"/>
                  <a:gd name="T6" fmla="+- 0 4474 4474"/>
                  <a:gd name="T7" fmla="*/ 4474 h 12"/>
                  <a:gd name="T8" fmla="+- 0 8667 8667"/>
                  <a:gd name="T9" fmla="*/ T8 w 9"/>
                  <a:gd name="T10" fmla="+- 0 4475 4474"/>
                  <a:gd name="T11" fmla="*/ 4475 h 12"/>
                  <a:gd name="T12" fmla="+- 0 8667 8667"/>
                  <a:gd name="T13" fmla="*/ T12 w 9"/>
                  <a:gd name="T14" fmla="+- 0 4484 4474"/>
                  <a:gd name="T15" fmla="*/ 4484 h 12"/>
                  <a:gd name="T16" fmla="+- 0 8668 8667"/>
                  <a:gd name="T17" fmla="*/ T16 w 9"/>
                  <a:gd name="T18" fmla="+- 0 4485 4474"/>
                  <a:gd name="T19" fmla="*/ 4485 h 12"/>
                  <a:gd name="T20" fmla="+- 0 8674 8667"/>
                  <a:gd name="T21" fmla="*/ T20 w 9"/>
                  <a:gd name="T22" fmla="+- 0 4485 4474"/>
                  <a:gd name="T23" fmla="*/ 4485 h 12"/>
                  <a:gd name="T24" fmla="+- 0 8675 8667"/>
                  <a:gd name="T25" fmla="*/ T24 w 9"/>
                  <a:gd name="T26" fmla="+- 0 4484 4474"/>
                  <a:gd name="T27" fmla="*/ 4484 h 12"/>
                  <a:gd name="T28" fmla="+- 0 8675 8667"/>
                  <a:gd name="T29" fmla="*/ T28 w 9"/>
                  <a:gd name="T30" fmla="+- 0 4484 4474"/>
                  <a:gd name="T31" fmla="*/ 4484 h 12"/>
                  <a:gd name="T32" fmla="+- 0 8669 8667"/>
                  <a:gd name="T33" fmla="*/ T32 w 9"/>
                  <a:gd name="T34" fmla="+- 0 4484 4474"/>
                  <a:gd name="T35" fmla="*/ 4484 h 12"/>
                  <a:gd name="T36" fmla="+- 0 8669 8667"/>
                  <a:gd name="T37" fmla="*/ T36 w 9"/>
                  <a:gd name="T38" fmla="+- 0 4483 4474"/>
                  <a:gd name="T39" fmla="*/ 4483 h 12"/>
                  <a:gd name="T40" fmla="+- 0 8668 8667"/>
                  <a:gd name="T41" fmla="*/ T40 w 9"/>
                  <a:gd name="T42" fmla="+- 0 4480 4474"/>
                  <a:gd name="T43" fmla="*/ 4480 h 12"/>
                  <a:gd name="T44" fmla="+- 0 8675 8667"/>
                  <a:gd name="T45" fmla="*/ T44 w 9"/>
                  <a:gd name="T46" fmla="+- 0 4480 4474"/>
                  <a:gd name="T47" fmla="*/ 4480 h 12"/>
                  <a:gd name="T48" fmla="+- 0 8675 8667"/>
                  <a:gd name="T49" fmla="*/ T48 w 9"/>
                  <a:gd name="T50" fmla="+- 0 4479 4474"/>
                  <a:gd name="T51" fmla="*/ 4479 h 12"/>
                  <a:gd name="T52" fmla="+- 0 8668 8667"/>
                  <a:gd name="T53" fmla="*/ T52 w 9"/>
                  <a:gd name="T54" fmla="+- 0 4479 4474"/>
                  <a:gd name="T55" fmla="*/ 4479 h 12"/>
                  <a:gd name="T56" fmla="+- 0 8669 8667"/>
                  <a:gd name="T57" fmla="*/ T56 w 9"/>
                  <a:gd name="T58" fmla="+- 0 4476 4474"/>
                  <a:gd name="T59" fmla="*/ 4476 h 12"/>
                  <a:gd name="T60" fmla="+- 0 8674 8667"/>
                  <a:gd name="T61" fmla="*/ T60 w 9"/>
                  <a:gd name="T62" fmla="+- 0 4475 4474"/>
                  <a:gd name="T63" fmla="*/ 4475 h 12"/>
                  <a:gd name="T64" fmla="+- 0 8675 8667"/>
                  <a:gd name="T65" fmla="*/ T64 w 9"/>
                  <a:gd name="T66" fmla="+- 0 4475 4474"/>
                  <a:gd name="T67" fmla="*/ 4475 h 12"/>
                  <a:gd name="T68" fmla="+- 0 8675 8667"/>
                  <a:gd name="T69" fmla="*/ T68 w 9"/>
                  <a:gd name="T70" fmla="+- 0 4475 4474"/>
                  <a:gd name="T71" fmla="*/ 4475 h 12"/>
                  <a:gd name="T72" fmla="+- 0 8674 8667"/>
                  <a:gd name="T73" fmla="*/ T72 w 9"/>
                  <a:gd name="T74" fmla="+- 0 4474 4474"/>
                  <a:gd name="T75" fmla="*/ 4474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 h="12">
                    <a:moveTo>
                      <a:pt x="7" y="0"/>
                    </a:moveTo>
                    <a:lnTo>
                      <a:pt x="1" y="0"/>
                    </a:lnTo>
                    <a:lnTo>
                      <a:pt x="0" y="1"/>
                    </a:lnTo>
                    <a:lnTo>
                      <a:pt x="0" y="10"/>
                    </a:lnTo>
                    <a:lnTo>
                      <a:pt x="1" y="11"/>
                    </a:lnTo>
                    <a:lnTo>
                      <a:pt x="7" y="11"/>
                    </a:lnTo>
                    <a:lnTo>
                      <a:pt x="8" y="10"/>
                    </a:lnTo>
                    <a:lnTo>
                      <a:pt x="2" y="10"/>
                    </a:lnTo>
                    <a:lnTo>
                      <a:pt x="2" y="9"/>
                    </a:lnTo>
                    <a:lnTo>
                      <a:pt x="1" y="6"/>
                    </a:lnTo>
                    <a:lnTo>
                      <a:pt x="8" y="6"/>
                    </a:lnTo>
                    <a:lnTo>
                      <a:pt x="8" y="5"/>
                    </a:lnTo>
                    <a:lnTo>
                      <a:pt x="1" y="5"/>
                    </a:lnTo>
                    <a:lnTo>
                      <a:pt x="2" y="2"/>
                    </a:lnTo>
                    <a:lnTo>
                      <a:pt x="7" y="1"/>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8" name="Freeform 1457"/>
              <p:cNvSpPr>
                <a:spLocks/>
              </p:cNvSpPr>
              <p:nvPr/>
            </p:nvSpPr>
            <p:spPr bwMode="auto">
              <a:xfrm>
                <a:off x="8667" y="4474"/>
                <a:ext cx="9" cy="12"/>
              </a:xfrm>
              <a:custGeom>
                <a:avLst/>
                <a:gdLst>
                  <a:gd name="T0" fmla="+- 0 8675 8667"/>
                  <a:gd name="T1" fmla="*/ T0 w 9"/>
                  <a:gd name="T2" fmla="+- 0 4481 4474"/>
                  <a:gd name="T3" fmla="*/ 4481 h 12"/>
                  <a:gd name="T4" fmla="+- 0 8674 8667"/>
                  <a:gd name="T5" fmla="*/ T4 w 9"/>
                  <a:gd name="T6" fmla="+- 0 4481 4474"/>
                  <a:gd name="T7" fmla="*/ 4481 h 12"/>
                  <a:gd name="T8" fmla="+- 0 8674 8667"/>
                  <a:gd name="T9" fmla="*/ T8 w 9"/>
                  <a:gd name="T10" fmla="+- 0 4483 4474"/>
                  <a:gd name="T11" fmla="*/ 4483 h 12"/>
                  <a:gd name="T12" fmla="+- 0 8673 8667"/>
                  <a:gd name="T13" fmla="*/ T12 w 9"/>
                  <a:gd name="T14" fmla="+- 0 4483 4474"/>
                  <a:gd name="T15" fmla="*/ 4483 h 12"/>
                  <a:gd name="T16" fmla="+- 0 8669 8667"/>
                  <a:gd name="T17" fmla="*/ T16 w 9"/>
                  <a:gd name="T18" fmla="+- 0 4484 4474"/>
                  <a:gd name="T19" fmla="*/ 4484 h 12"/>
                  <a:gd name="T20" fmla="+- 0 8675 8667"/>
                  <a:gd name="T21" fmla="*/ T20 w 9"/>
                  <a:gd name="T22" fmla="+- 0 4484 4474"/>
                  <a:gd name="T23" fmla="*/ 4484 h 12"/>
                  <a:gd name="T24" fmla="+- 0 8675 8667"/>
                  <a:gd name="T25" fmla="*/ T24 w 9"/>
                  <a:gd name="T26" fmla="+- 0 4481 4474"/>
                  <a:gd name="T27" fmla="*/ 4481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8" y="7"/>
                    </a:moveTo>
                    <a:lnTo>
                      <a:pt x="7" y="7"/>
                    </a:lnTo>
                    <a:lnTo>
                      <a:pt x="7" y="9"/>
                    </a:lnTo>
                    <a:lnTo>
                      <a:pt x="6" y="9"/>
                    </a:lnTo>
                    <a:lnTo>
                      <a:pt x="2" y="10"/>
                    </a:lnTo>
                    <a:lnTo>
                      <a:pt x="8" y="10"/>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9" name="Freeform 1458"/>
              <p:cNvSpPr>
                <a:spLocks/>
              </p:cNvSpPr>
              <p:nvPr/>
            </p:nvSpPr>
            <p:spPr bwMode="auto">
              <a:xfrm>
                <a:off x="8667" y="4474"/>
                <a:ext cx="9" cy="12"/>
              </a:xfrm>
              <a:custGeom>
                <a:avLst/>
                <a:gdLst>
                  <a:gd name="T0" fmla="+- 0 8675 8667"/>
                  <a:gd name="T1" fmla="*/ T0 w 9"/>
                  <a:gd name="T2" fmla="+- 0 4475 4474"/>
                  <a:gd name="T3" fmla="*/ 4475 h 12"/>
                  <a:gd name="T4" fmla="+- 0 8674 8667"/>
                  <a:gd name="T5" fmla="*/ T4 w 9"/>
                  <a:gd name="T6" fmla="+- 0 4475 4474"/>
                  <a:gd name="T7" fmla="*/ 4475 h 12"/>
                  <a:gd name="T8" fmla="+- 0 8674 8667"/>
                  <a:gd name="T9" fmla="*/ T8 w 9"/>
                  <a:gd name="T10" fmla="+- 0 4478 4474"/>
                  <a:gd name="T11" fmla="*/ 4478 h 12"/>
                  <a:gd name="T12" fmla="+- 0 8668 8667"/>
                  <a:gd name="T13" fmla="*/ T12 w 9"/>
                  <a:gd name="T14" fmla="+- 0 4479 4474"/>
                  <a:gd name="T15" fmla="*/ 4479 h 12"/>
                  <a:gd name="T16" fmla="+- 0 8675 8667"/>
                  <a:gd name="T17" fmla="*/ T16 w 9"/>
                  <a:gd name="T18" fmla="+- 0 4479 4474"/>
                  <a:gd name="T19" fmla="*/ 4479 h 12"/>
                  <a:gd name="T20" fmla="+- 0 8675 8667"/>
                  <a:gd name="T21" fmla="*/ T20 w 9"/>
                  <a:gd name="T22" fmla="+- 0 4475 4474"/>
                  <a:gd name="T23" fmla="*/ 4475 h 12"/>
                </a:gdLst>
                <a:ahLst/>
                <a:cxnLst>
                  <a:cxn ang="0">
                    <a:pos x="T1" y="T3"/>
                  </a:cxn>
                  <a:cxn ang="0">
                    <a:pos x="T5" y="T7"/>
                  </a:cxn>
                  <a:cxn ang="0">
                    <a:pos x="T9" y="T11"/>
                  </a:cxn>
                  <a:cxn ang="0">
                    <a:pos x="T13" y="T15"/>
                  </a:cxn>
                  <a:cxn ang="0">
                    <a:pos x="T17" y="T19"/>
                  </a:cxn>
                  <a:cxn ang="0">
                    <a:pos x="T21" y="T23"/>
                  </a:cxn>
                </a:cxnLst>
                <a:rect l="0" t="0" r="r" b="b"/>
                <a:pathLst>
                  <a:path w="9" h="12">
                    <a:moveTo>
                      <a:pt x="8" y="1"/>
                    </a:moveTo>
                    <a:lnTo>
                      <a:pt x="7" y="1"/>
                    </a:lnTo>
                    <a:lnTo>
                      <a:pt x="7" y="4"/>
                    </a:lnTo>
                    <a:lnTo>
                      <a:pt x="1" y="5"/>
                    </a:lnTo>
                    <a:lnTo>
                      <a:pt x="8" y="5"/>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3" name="Group 1172"/>
            <p:cNvGrpSpPr>
              <a:grpSpLocks/>
            </p:cNvGrpSpPr>
            <p:nvPr/>
          </p:nvGrpSpPr>
          <p:grpSpPr bwMode="auto">
            <a:xfrm>
              <a:off x="12794" y="4473"/>
              <a:ext cx="10" cy="11"/>
              <a:chOff x="8677" y="4473"/>
              <a:chExt cx="7" cy="11"/>
            </a:xfrm>
          </p:grpSpPr>
          <p:sp>
            <p:nvSpPr>
              <p:cNvPr id="1454" name="Freeform 1453"/>
              <p:cNvSpPr>
                <a:spLocks/>
              </p:cNvSpPr>
              <p:nvPr/>
            </p:nvSpPr>
            <p:spPr bwMode="auto">
              <a:xfrm>
                <a:off x="8677" y="4473"/>
                <a:ext cx="7" cy="11"/>
              </a:xfrm>
              <a:custGeom>
                <a:avLst/>
                <a:gdLst>
                  <a:gd name="T0" fmla="+- 0 8678 8677"/>
                  <a:gd name="T1" fmla="*/ T0 w 7"/>
                  <a:gd name="T2" fmla="+- 0 4474 4473"/>
                  <a:gd name="T3" fmla="*/ 4474 h 11"/>
                  <a:gd name="T4" fmla="+- 0 8677 8677"/>
                  <a:gd name="T5" fmla="*/ T4 w 7"/>
                  <a:gd name="T6" fmla="+- 0 4474 4473"/>
                  <a:gd name="T7" fmla="*/ 4474 h 11"/>
                  <a:gd name="T8" fmla="+- 0 8677 8677"/>
                  <a:gd name="T9" fmla="*/ T8 w 7"/>
                  <a:gd name="T10" fmla="+- 0 4484 4473"/>
                  <a:gd name="T11" fmla="*/ 4484 h 11"/>
                  <a:gd name="T12" fmla="+- 0 8679 8677"/>
                  <a:gd name="T13" fmla="*/ T12 w 7"/>
                  <a:gd name="T14" fmla="+- 0 4484 4473"/>
                  <a:gd name="T15" fmla="*/ 4484 h 11"/>
                  <a:gd name="T16" fmla="+- 0 8679 8677"/>
                  <a:gd name="T17" fmla="*/ T16 w 7"/>
                  <a:gd name="T18" fmla="+- 0 4476 4473"/>
                  <a:gd name="T19" fmla="*/ 4476 h 11"/>
                  <a:gd name="T20" fmla="+- 0 8679 8677"/>
                  <a:gd name="T21" fmla="*/ T20 w 7"/>
                  <a:gd name="T22" fmla="+- 0 4475 4473"/>
                  <a:gd name="T23" fmla="*/ 4475 h 11"/>
                  <a:gd name="T24" fmla="+- 0 8678 8677"/>
                  <a:gd name="T25" fmla="*/ T24 w 7"/>
                  <a:gd name="T26" fmla="+- 0 4475 4473"/>
                  <a:gd name="T27" fmla="*/ 4475 h 11"/>
                  <a:gd name="T28" fmla="+- 0 8678 8677"/>
                  <a:gd name="T29" fmla="*/ T28 w 7"/>
                  <a:gd name="T30" fmla="+- 0 4474 4473"/>
                  <a:gd name="T31" fmla="*/ 4474 h 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1">
                    <a:moveTo>
                      <a:pt x="1" y="1"/>
                    </a:moveTo>
                    <a:lnTo>
                      <a:pt x="0" y="1"/>
                    </a:lnTo>
                    <a:lnTo>
                      <a:pt x="0" y="11"/>
                    </a:lnTo>
                    <a:lnTo>
                      <a:pt x="2" y="11"/>
                    </a:lnTo>
                    <a:lnTo>
                      <a:pt x="2" y="3"/>
                    </a:lnTo>
                    <a:lnTo>
                      <a:pt x="2" y="2"/>
                    </a:lnTo>
                    <a:lnTo>
                      <a:pt x="1" y="2"/>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5" name="Freeform 1454"/>
              <p:cNvSpPr>
                <a:spLocks/>
              </p:cNvSpPr>
              <p:nvPr/>
            </p:nvSpPr>
            <p:spPr bwMode="auto">
              <a:xfrm>
                <a:off x="8677" y="4473"/>
                <a:ext cx="7" cy="11"/>
              </a:xfrm>
              <a:custGeom>
                <a:avLst/>
                <a:gdLst>
                  <a:gd name="T0" fmla="+- 0 8684 8677"/>
                  <a:gd name="T1" fmla="*/ T0 w 7"/>
                  <a:gd name="T2" fmla="+- 0 4475 4473"/>
                  <a:gd name="T3" fmla="*/ 4475 h 11"/>
                  <a:gd name="T4" fmla="+- 0 8681 8677"/>
                  <a:gd name="T5" fmla="*/ T4 w 7"/>
                  <a:gd name="T6" fmla="+- 0 4475 4473"/>
                  <a:gd name="T7" fmla="*/ 4475 h 11"/>
                  <a:gd name="T8" fmla="+- 0 8682 8677"/>
                  <a:gd name="T9" fmla="*/ T8 w 7"/>
                  <a:gd name="T10" fmla="+- 0 4476 4473"/>
                  <a:gd name="T11" fmla="*/ 4476 h 11"/>
                  <a:gd name="T12" fmla="+- 0 8683 8677"/>
                  <a:gd name="T13" fmla="*/ T12 w 7"/>
                  <a:gd name="T14" fmla="+- 0 4477 4473"/>
                  <a:gd name="T15" fmla="*/ 4477 h 11"/>
                  <a:gd name="T16" fmla="+- 0 8684 8677"/>
                  <a:gd name="T17" fmla="*/ T16 w 7"/>
                  <a:gd name="T18" fmla="+- 0 4477 4473"/>
                  <a:gd name="T19" fmla="*/ 4477 h 11"/>
                  <a:gd name="T20" fmla="+- 0 8684 8677"/>
                  <a:gd name="T21" fmla="*/ T20 w 7"/>
                  <a:gd name="T22" fmla="+- 0 4475 4473"/>
                  <a:gd name="T23" fmla="*/ 4475 h 11"/>
                </a:gdLst>
                <a:ahLst/>
                <a:cxnLst>
                  <a:cxn ang="0">
                    <a:pos x="T1" y="T3"/>
                  </a:cxn>
                  <a:cxn ang="0">
                    <a:pos x="T5" y="T7"/>
                  </a:cxn>
                  <a:cxn ang="0">
                    <a:pos x="T9" y="T11"/>
                  </a:cxn>
                  <a:cxn ang="0">
                    <a:pos x="T13" y="T15"/>
                  </a:cxn>
                  <a:cxn ang="0">
                    <a:pos x="T17" y="T19"/>
                  </a:cxn>
                  <a:cxn ang="0">
                    <a:pos x="T21" y="T23"/>
                  </a:cxn>
                </a:cxnLst>
                <a:rect l="0" t="0" r="r" b="b"/>
                <a:pathLst>
                  <a:path w="7" h="11">
                    <a:moveTo>
                      <a:pt x="7" y="2"/>
                    </a:moveTo>
                    <a:lnTo>
                      <a:pt x="4" y="2"/>
                    </a:lnTo>
                    <a:lnTo>
                      <a:pt x="5" y="3"/>
                    </a:lnTo>
                    <a:lnTo>
                      <a:pt x="6" y="4"/>
                    </a:lnTo>
                    <a:lnTo>
                      <a:pt x="7" y="4"/>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6" name="Freeform 1455"/>
              <p:cNvSpPr>
                <a:spLocks/>
              </p:cNvSpPr>
              <p:nvPr/>
            </p:nvSpPr>
            <p:spPr bwMode="auto">
              <a:xfrm>
                <a:off x="8677" y="4473"/>
                <a:ext cx="7" cy="11"/>
              </a:xfrm>
              <a:custGeom>
                <a:avLst/>
                <a:gdLst>
                  <a:gd name="T0" fmla="+- 0 8683 8677"/>
                  <a:gd name="T1" fmla="*/ T0 w 7"/>
                  <a:gd name="T2" fmla="+- 0 4473 4473"/>
                  <a:gd name="T3" fmla="*/ 4473 h 11"/>
                  <a:gd name="T4" fmla="+- 0 8681 8677"/>
                  <a:gd name="T5" fmla="*/ T4 w 7"/>
                  <a:gd name="T6" fmla="+- 0 4473 4473"/>
                  <a:gd name="T7" fmla="*/ 4473 h 11"/>
                  <a:gd name="T8" fmla="+- 0 8678 8677"/>
                  <a:gd name="T9" fmla="*/ T8 w 7"/>
                  <a:gd name="T10" fmla="+- 0 4475 4473"/>
                  <a:gd name="T11" fmla="*/ 4475 h 11"/>
                  <a:gd name="T12" fmla="+- 0 8679 8677"/>
                  <a:gd name="T13" fmla="*/ T12 w 7"/>
                  <a:gd name="T14" fmla="+- 0 4475 4473"/>
                  <a:gd name="T15" fmla="*/ 4475 h 11"/>
                  <a:gd name="T16" fmla="+- 0 8679 8677"/>
                  <a:gd name="T17" fmla="*/ T16 w 7"/>
                  <a:gd name="T18" fmla="+- 0 4475 4473"/>
                  <a:gd name="T19" fmla="*/ 4475 h 11"/>
                  <a:gd name="T20" fmla="+- 0 8681 8677"/>
                  <a:gd name="T21" fmla="*/ T20 w 7"/>
                  <a:gd name="T22" fmla="+- 0 4475 4473"/>
                  <a:gd name="T23" fmla="*/ 4475 h 11"/>
                  <a:gd name="T24" fmla="+- 0 8684 8677"/>
                  <a:gd name="T25" fmla="*/ T24 w 7"/>
                  <a:gd name="T26" fmla="+- 0 4475 4473"/>
                  <a:gd name="T27" fmla="*/ 4475 h 11"/>
                  <a:gd name="T28" fmla="+- 0 8684 8677"/>
                  <a:gd name="T29" fmla="*/ T28 w 7"/>
                  <a:gd name="T30" fmla="+- 0 4474 4473"/>
                  <a:gd name="T31" fmla="*/ 4474 h 11"/>
                  <a:gd name="T32" fmla="+- 0 8683 8677"/>
                  <a:gd name="T33" fmla="*/ T32 w 7"/>
                  <a:gd name="T34" fmla="+- 0 4473 4473"/>
                  <a:gd name="T35" fmla="*/ 4473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6" y="0"/>
                    </a:moveTo>
                    <a:lnTo>
                      <a:pt x="4" y="0"/>
                    </a:lnTo>
                    <a:lnTo>
                      <a:pt x="1" y="2"/>
                    </a:lnTo>
                    <a:lnTo>
                      <a:pt x="2" y="2"/>
                    </a:lnTo>
                    <a:lnTo>
                      <a:pt x="4" y="2"/>
                    </a:lnTo>
                    <a:lnTo>
                      <a:pt x="7" y="2"/>
                    </a:lnTo>
                    <a:lnTo>
                      <a:pt x="7"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4" name="Group 1173"/>
            <p:cNvGrpSpPr>
              <a:grpSpLocks/>
            </p:cNvGrpSpPr>
            <p:nvPr/>
          </p:nvGrpSpPr>
          <p:grpSpPr bwMode="auto">
            <a:xfrm>
              <a:off x="12806" y="4473"/>
              <a:ext cx="13" cy="11"/>
              <a:chOff x="8685" y="4473"/>
              <a:chExt cx="9" cy="11"/>
            </a:xfrm>
          </p:grpSpPr>
          <p:sp>
            <p:nvSpPr>
              <p:cNvPr id="1452" name="Freeform 1451"/>
              <p:cNvSpPr>
                <a:spLocks/>
              </p:cNvSpPr>
              <p:nvPr/>
            </p:nvSpPr>
            <p:spPr bwMode="auto">
              <a:xfrm>
                <a:off x="8685" y="4473"/>
                <a:ext cx="9" cy="11"/>
              </a:xfrm>
              <a:custGeom>
                <a:avLst/>
                <a:gdLst>
                  <a:gd name="T0" fmla="+- 0 8686 8685"/>
                  <a:gd name="T1" fmla="*/ T0 w 9"/>
                  <a:gd name="T2" fmla="+- 0 4473 4473"/>
                  <a:gd name="T3" fmla="*/ 4473 h 11"/>
                  <a:gd name="T4" fmla="+- 0 8685 8685"/>
                  <a:gd name="T5" fmla="*/ T4 w 9"/>
                  <a:gd name="T6" fmla="+- 0 4473 4473"/>
                  <a:gd name="T7" fmla="*/ 4473 h 11"/>
                  <a:gd name="T8" fmla="+- 0 8688 8685"/>
                  <a:gd name="T9" fmla="*/ T8 w 9"/>
                  <a:gd name="T10" fmla="+- 0 4484 4473"/>
                  <a:gd name="T11" fmla="*/ 4484 h 11"/>
                  <a:gd name="T12" fmla="+- 0 8690 8685"/>
                  <a:gd name="T13" fmla="*/ T12 w 9"/>
                  <a:gd name="T14" fmla="+- 0 4483 4473"/>
                  <a:gd name="T15" fmla="*/ 4483 h 11"/>
                  <a:gd name="T16" fmla="+- 0 8690 8685"/>
                  <a:gd name="T17" fmla="*/ T16 w 9"/>
                  <a:gd name="T18" fmla="+- 0 4482 4473"/>
                  <a:gd name="T19" fmla="*/ 4482 h 11"/>
                  <a:gd name="T20" fmla="+- 0 8689 8685"/>
                  <a:gd name="T21" fmla="*/ T20 w 9"/>
                  <a:gd name="T22" fmla="+- 0 4482 4473"/>
                  <a:gd name="T23" fmla="*/ 4482 h 11"/>
                  <a:gd name="T24" fmla="+- 0 8686 8685"/>
                  <a:gd name="T25" fmla="*/ T24 w 9"/>
                  <a:gd name="T26" fmla="+- 0 4473 4473"/>
                  <a:gd name="T27" fmla="*/ 4473 h 11"/>
                </a:gdLst>
                <a:ahLst/>
                <a:cxnLst>
                  <a:cxn ang="0">
                    <a:pos x="T1" y="T3"/>
                  </a:cxn>
                  <a:cxn ang="0">
                    <a:pos x="T5" y="T7"/>
                  </a:cxn>
                  <a:cxn ang="0">
                    <a:pos x="T9" y="T11"/>
                  </a:cxn>
                  <a:cxn ang="0">
                    <a:pos x="T13" y="T15"/>
                  </a:cxn>
                  <a:cxn ang="0">
                    <a:pos x="T17" y="T19"/>
                  </a:cxn>
                  <a:cxn ang="0">
                    <a:pos x="T21" y="T23"/>
                  </a:cxn>
                  <a:cxn ang="0">
                    <a:pos x="T25" y="T27"/>
                  </a:cxn>
                </a:cxnLst>
                <a:rect l="0" t="0" r="r" b="b"/>
                <a:pathLst>
                  <a:path w="9" h="11">
                    <a:moveTo>
                      <a:pt x="1" y="0"/>
                    </a:moveTo>
                    <a:lnTo>
                      <a:pt x="0" y="0"/>
                    </a:lnTo>
                    <a:lnTo>
                      <a:pt x="3" y="11"/>
                    </a:lnTo>
                    <a:lnTo>
                      <a:pt x="5" y="10"/>
                    </a:lnTo>
                    <a:lnTo>
                      <a:pt x="5" y="9"/>
                    </a:lnTo>
                    <a:lnTo>
                      <a:pt x="4" y="9"/>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3" name="Freeform 1452"/>
              <p:cNvSpPr>
                <a:spLocks/>
              </p:cNvSpPr>
              <p:nvPr/>
            </p:nvSpPr>
            <p:spPr bwMode="auto">
              <a:xfrm>
                <a:off x="8685" y="4473"/>
                <a:ext cx="9" cy="11"/>
              </a:xfrm>
              <a:custGeom>
                <a:avLst/>
                <a:gdLst>
                  <a:gd name="T0" fmla="+- 0 8693 8685"/>
                  <a:gd name="T1" fmla="*/ T0 w 9"/>
                  <a:gd name="T2" fmla="+- 0 4473 4473"/>
                  <a:gd name="T3" fmla="*/ 4473 h 11"/>
                  <a:gd name="T4" fmla="+- 0 8691 8685"/>
                  <a:gd name="T5" fmla="*/ T4 w 9"/>
                  <a:gd name="T6" fmla="+- 0 4473 4473"/>
                  <a:gd name="T7" fmla="*/ 4473 h 11"/>
                  <a:gd name="T8" fmla="+- 0 8689 8685"/>
                  <a:gd name="T9" fmla="*/ T8 w 9"/>
                  <a:gd name="T10" fmla="+- 0 4482 4473"/>
                  <a:gd name="T11" fmla="*/ 4482 h 11"/>
                  <a:gd name="T12" fmla="+- 0 8690 8685"/>
                  <a:gd name="T13" fmla="*/ T12 w 9"/>
                  <a:gd name="T14" fmla="+- 0 4482 4473"/>
                  <a:gd name="T15" fmla="*/ 4482 h 11"/>
                  <a:gd name="T16" fmla="+- 0 8693 8685"/>
                  <a:gd name="T17" fmla="*/ T16 w 9"/>
                  <a:gd name="T18" fmla="+- 0 4473 4473"/>
                  <a:gd name="T19" fmla="*/ 4473 h 11"/>
                </a:gdLst>
                <a:ahLst/>
                <a:cxnLst>
                  <a:cxn ang="0">
                    <a:pos x="T1" y="T3"/>
                  </a:cxn>
                  <a:cxn ang="0">
                    <a:pos x="T5" y="T7"/>
                  </a:cxn>
                  <a:cxn ang="0">
                    <a:pos x="T9" y="T11"/>
                  </a:cxn>
                  <a:cxn ang="0">
                    <a:pos x="T13" y="T15"/>
                  </a:cxn>
                  <a:cxn ang="0">
                    <a:pos x="T17" y="T19"/>
                  </a:cxn>
                </a:cxnLst>
                <a:rect l="0" t="0" r="r" b="b"/>
                <a:pathLst>
                  <a:path w="9" h="11">
                    <a:moveTo>
                      <a:pt x="8" y="0"/>
                    </a:moveTo>
                    <a:lnTo>
                      <a:pt x="6" y="0"/>
                    </a:lnTo>
                    <a:lnTo>
                      <a:pt x="4" y="9"/>
                    </a:lnTo>
                    <a:lnTo>
                      <a:pt x="5"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5" name="Group 1174"/>
            <p:cNvGrpSpPr>
              <a:grpSpLocks/>
            </p:cNvGrpSpPr>
            <p:nvPr/>
          </p:nvGrpSpPr>
          <p:grpSpPr bwMode="auto">
            <a:xfrm>
              <a:off x="12820" y="4472"/>
              <a:ext cx="13" cy="12"/>
              <a:chOff x="8694" y="4472"/>
              <a:chExt cx="9" cy="12"/>
            </a:xfrm>
          </p:grpSpPr>
          <p:sp>
            <p:nvSpPr>
              <p:cNvPr id="1449" name="Freeform 1448"/>
              <p:cNvSpPr>
                <a:spLocks/>
              </p:cNvSpPr>
              <p:nvPr/>
            </p:nvSpPr>
            <p:spPr bwMode="auto">
              <a:xfrm>
                <a:off x="8694" y="4472"/>
                <a:ext cx="9" cy="12"/>
              </a:xfrm>
              <a:custGeom>
                <a:avLst/>
                <a:gdLst>
                  <a:gd name="T0" fmla="+- 0 8701 8694"/>
                  <a:gd name="T1" fmla="*/ T0 w 9"/>
                  <a:gd name="T2" fmla="+- 0 4472 4472"/>
                  <a:gd name="T3" fmla="*/ 4472 h 12"/>
                  <a:gd name="T4" fmla="+- 0 8694 8694"/>
                  <a:gd name="T5" fmla="*/ T4 w 9"/>
                  <a:gd name="T6" fmla="+- 0 4473 4472"/>
                  <a:gd name="T7" fmla="*/ 4473 h 12"/>
                  <a:gd name="T8" fmla="+- 0 8694 8694"/>
                  <a:gd name="T9" fmla="*/ T8 w 9"/>
                  <a:gd name="T10" fmla="+- 0 4474 4472"/>
                  <a:gd name="T11" fmla="*/ 4474 h 12"/>
                  <a:gd name="T12" fmla="+- 0 8694 8694"/>
                  <a:gd name="T13" fmla="*/ T12 w 9"/>
                  <a:gd name="T14" fmla="+- 0 4482 4472"/>
                  <a:gd name="T15" fmla="*/ 4482 h 12"/>
                  <a:gd name="T16" fmla="+- 0 8695 8694"/>
                  <a:gd name="T17" fmla="*/ T16 w 9"/>
                  <a:gd name="T18" fmla="+- 0 4483 4472"/>
                  <a:gd name="T19" fmla="*/ 4483 h 12"/>
                  <a:gd name="T20" fmla="+- 0 8700 8694"/>
                  <a:gd name="T21" fmla="*/ T20 w 9"/>
                  <a:gd name="T22" fmla="+- 0 4483 4472"/>
                  <a:gd name="T23" fmla="*/ 4483 h 12"/>
                  <a:gd name="T24" fmla="+- 0 8702 8694"/>
                  <a:gd name="T25" fmla="*/ T24 w 9"/>
                  <a:gd name="T26" fmla="+- 0 4483 4472"/>
                  <a:gd name="T27" fmla="*/ 4483 h 12"/>
                  <a:gd name="T28" fmla="+- 0 8702 8694"/>
                  <a:gd name="T29" fmla="*/ T28 w 9"/>
                  <a:gd name="T30" fmla="+- 0 4482 4472"/>
                  <a:gd name="T31" fmla="*/ 4482 h 12"/>
                  <a:gd name="T32" fmla="+- 0 8696 8694"/>
                  <a:gd name="T33" fmla="*/ T32 w 9"/>
                  <a:gd name="T34" fmla="+- 0 4482 4472"/>
                  <a:gd name="T35" fmla="*/ 4482 h 12"/>
                  <a:gd name="T36" fmla="+- 0 8696 8694"/>
                  <a:gd name="T37" fmla="*/ T36 w 9"/>
                  <a:gd name="T38" fmla="+- 0 4482 4472"/>
                  <a:gd name="T39" fmla="*/ 4482 h 12"/>
                  <a:gd name="T40" fmla="+- 0 8695 8694"/>
                  <a:gd name="T41" fmla="*/ T40 w 9"/>
                  <a:gd name="T42" fmla="+- 0 4479 4472"/>
                  <a:gd name="T43" fmla="*/ 4479 h 12"/>
                  <a:gd name="T44" fmla="+- 0 8695 8694"/>
                  <a:gd name="T45" fmla="*/ T44 w 9"/>
                  <a:gd name="T46" fmla="+- 0 4478 4472"/>
                  <a:gd name="T47" fmla="*/ 4478 h 12"/>
                  <a:gd name="T48" fmla="+- 0 8702 8694"/>
                  <a:gd name="T49" fmla="*/ T48 w 9"/>
                  <a:gd name="T50" fmla="+- 0 4478 4472"/>
                  <a:gd name="T51" fmla="*/ 4478 h 12"/>
                  <a:gd name="T52" fmla="+- 0 8702 8694"/>
                  <a:gd name="T53" fmla="*/ T52 w 9"/>
                  <a:gd name="T54" fmla="+- 0 4477 4472"/>
                  <a:gd name="T55" fmla="*/ 4477 h 12"/>
                  <a:gd name="T56" fmla="+- 0 8695 8694"/>
                  <a:gd name="T57" fmla="*/ T56 w 9"/>
                  <a:gd name="T58" fmla="+- 0 4477 4472"/>
                  <a:gd name="T59" fmla="*/ 4477 h 12"/>
                  <a:gd name="T60" fmla="+- 0 8695 8694"/>
                  <a:gd name="T61" fmla="*/ T60 w 9"/>
                  <a:gd name="T62" fmla="+- 0 4474 4472"/>
                  <a:gd name="T63" fmla="*/ 4474 h 12"/>
                  <a:gd name="T64" fmla="+- 0 8700 8694"/>
                  <a:gd name="T65" fmla="*/ T64 w 9"/>
                  <a:gd name="T66" fmla="+- 0 4474 4472"/>
                  <a:gd name="T67" fmla="*/ 4474 h 12"/>
                  <a:gd name="T68" fmla="+- 0 8702 8694"/>
                  <a:gd name="T69" fmla="*/ T68 w 9"/>
                  <a:gd name="T70" fmla="+- 0 4474 4472"/>
                  <a:gd name="T71" fmla="*/ 4474 h 12"/>
                  <a:gd name="T72" fmla="+- 0 8702 8694"/>
                  <a:gd name="T73" fmla="*/ T72 w 9"/>
                  <a:gd name="T74" fmla="+- 0 4473 4472"/>
                  <a:gd name="T75" fmla="*/ 4473 h 12"/>
                  <a:gd name="T76" fmla="+- 0 8701 8694"/>
                  <a:gd name="T77" fmla="*/ T76 w 9"/>
                  <a:gd name="T78" fmla="+- 0 4472 4472"/>
                  <a:gd name="T79" fmla="*/ 4472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 h="12">
                    <a:moveTo>
                      <a:pt x="7" y="0"/>
                    </a:moveTo>
                    <a:lnTo>
                      <a:pt x="0" y="1"/>
                    </a:lnTo>
                    <a:lnTo>
                      <a:pt x="0" y="2"/>
                    </a:lnTo>
                    <a:lnTo>
                      <a:pt x="0" y="10"/>
                    </a:lnTo>
                    <a:lnTo>
                      <a:pt x="1" y="11"/>
                    </a:lnTo>
                    <a:lnTo>
                      <a:pt x="6" y="11"/>
                    </a:lnTo>
                    <a:lnTo>
                      <a:pt x="8" y="11"/>
                    </a:lnTo>
                    <a:lnTo>
                      <a:pt x="8" y="10"/>
                    </a:lnTo>
                    <a:lnTo>
                      <a:pt x="2" y="10"/>
                    </a:lnTo>
                    <a:lnTo>
                      <a:pt x="1" y="7"/>
                    </a:lnTo>
                    <a:lnTo>
                      <a:pt x="1" y="6"/>
                    </a:lnTo>
                    <a:lnTo>
                      <a:pt x="8" y="6"/>
                    </a:lnTo>
                    <a:lnTo>
                      <a:pt x="8" y="5"/>
                    </a:lnTo>
                    <a:lnTo>
                      <a:pt x="1" y="5"/>
                    </a:lnTo>
                    <a:lnTo>
                      <a:pt x="1" y="2"/>
                    </a:lnTo>
                    <a:lnTo>
                      <a:pt x="6"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0" name="Freeform 1449"/>
              <p:cNvSpPr>
                <a:spLocks/>
              </p:cNvSpPr>
              <p:nvPr/>
            </p:nvSpPr>
            <p:spPr bwMode="auto">
              <a:xfrm>
                <a:off x="8694" y="4472"/>
                <a:ext cx="9" cy="12"/>
              </a:xfrm>
              <a:custGeom>
                <a:avLst/>
                <a:gdLst>
                  <a:gd name="T0" fmla="+- 0 8702 8694"/>
                  <a:gd name="T1" fmla="*/ T0 w 9"/>
                  <a:gd name="T2" fmla="+- 0 4479 4472"/>
                  <a:gd name="T3" fmla="*/ 4479 h 12"/>
                  <a:gd name="T4" fmla="+- 0 8701 8694"/>
                  <a:gd name="T5" fmla="*/ T4 w 9"/>
                  <a:gd name="T6" fmla="+- 0 4480 4472"/>
                  <a:gd name="T7" fmla="*/ 4480 h 12"/>
                  <a:gd name="T8" fmla="+- 0 8701 8694"/>
                  <a:gd name="T9" fmla="*/ T8 w 9"/>
                  <a:gd name="T10" fmla="+- 0 4481 4472"/>
                  <a:gd name="T11" fmla="*/ 4481 h 12"/>
                  <a:gd name="T12" fmla="+- 0 8700 8694"/>
                  <a:gd name="T13" fmla="*/ T12 w 9"/>
                  <a:gd name="T14" fmla="+- 0 4482 4472"/>
                  <a:gd name="T15" fmla="*/ 4482 h 12"/>
                  <a:gd name="T16" fmla="+- 0 8696 8694"/>
                  <a:gd name="T17" fmla="*/ T16 w 9"/>
                  <a:gd name="T18" fmla="+- 0 4482 4472"/>
                  <a:gd name="T19" fmla="*/ 4482 h 12"/>
                  <a:gd name="T20" fmla="+- 0 8702 8694"/>
                  <a:gd name="T21" fmla="*/ T20 w 9"/>
                  <a:gd name="T22" fmla="+- 0 4482 4472"/>
                  <a:gd name="T23" fmla="*/ 4482 h 12"/>
                  <a:gd name="T24" fmla="+- 0 8702 8694"/>
                  <a:gd name="T25" fmla="*/ T24 w 9"/>
                  <a:gd name="T26" fmla="+- 0 4479 4472"/>
                  <a:gd name="T27" fmla="*/ 4479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8" y="7"/>
                    </a:moveTo>
                    <a:lnTo>
                      <a:pt x="7" y="8"/>
                    </a:lnTo>
                    <a:lnTo>
                      <a:pt x="7" y="9"/>
                    </a:lnTo>
                    <a:lnTo>
                      <a:pt x="6" y="10"/>
                    </a:lnTo>
                    <a:lnTo>
                      <a:pt x="2" y="10"/>
                    </a:lnTo>
                    <a:lnTo>
                      <a:pt x="8" y="10"/>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51" name="Freeform 1450"/>
              <p:cNvSpPr>
                <a:spLocks/>
              </p:cNvSpPr>
              <p:nvPr/>
            </p:nvSpPr>
            <p:spPr bwMode="auto">
              <a:xfrm>
                <a:off x="8694" y="4472"/>
                <a:ext cx="9" cy="12"/>
              </a:xfrm>
              <a:custGeom>
                <a:avLst/>
                <a:gdLst>
                  <a:gd name="T0" fmla="+- 0 8702 8694"/>
                  <a:gd name="T1" fmla="*/ T0 w 9"/>
                  <a:gd name="T2" fmla="+- 0 4474 4472"/>
                  <a:gd name="T3" fmla="*/ 4474 h 12"/>
                  <a:gd name="T4" fmla="+- 0 8700 8694"/>
                  <a:gd name="T5" fmla="*/ T4 w 9"/>
                  <a:gd name="T6" fmla="+- 0 4474 4472"/>
                  <a:gd name="T7" fmla="*/ 4474 h 12"/>
                  <a:gd name="T8" fmla="+- 0 8701 8694"/>
                  <a:gd name="T9" fmla="*/ T8 w 9"/>
                  <a:gd name="T10" fmla="+- 0 4477 4472"/>
                  <a:gd name="T11" fmla="*/ 4477 h 12"/>
                  <a:gd name="T12" fmla="+- 0 8695 8694"/>
                  <a:gd name="T13" fmla="*/ T12 w 9"/>
                  <a:gd name="T14" fmla="+- 0 4477 4472"/>
                  <a:gd name="T15" fmla="*/ 4477 h 12"/>
                  <a:gd name="T16" fmla="+- 0 8702 8694"/>
                  <a:gd name="T17" fmla="*/ T16 w 9"/>
                  <a:gd name="T18" fmla="+- 0 4477 4472"/>
                  <a:gd name="T19" fmla="*/ 4477 h 12"/>
                  <a:gd name="T20" fmla="+- 0 8702 8694"/>
                  <a:gd name="T21" fmla="*/ T20 w 9"/>
                  <a:gd name="T22" fmla="+- 0 4474 4472"/>
                  <a:gd name="T23" fmla="*/ 4474 h 12"/>
                </a:gdLst>
                <a:ahLst/>
                <a:cxnLst>
                  <a:cxn ang="0">
                    <a:pos x="T1" y="T3"/>
                  </a:cxn>
                  <a:cxn ang="0">
                    <a:pos x="T5" y="T7"/>
                  </a:cxn>
                  <a:cxn ang="0">
                    <a:pos x="T9" y="T11"/>
                  </a:cxn>
                  <a:cxn ang="0">
                    <a:pos x="T13" y="T15"/>
                  </a:cxn>
                  <a:cxn ang="0">
                    <a:pos x="T17" y="T19"/>
                  </a:cxn>
                  <a:cxn ang="0">
                    <a:pos x="T21" y="T23"/>
                  </a:cxn>
                </a:cxnLst>
                <a:rect l="0" t="0" r="r" b="b"/>
                <a:pathLst>
                  <a:path w="9" h="12">
                    <a:moveTo>
                      <a:pt x="8" y="2"/>
                    </a:moveTo>
                    <a:lnTo>
                      <a:pt x="6" y="2"/>
                    </a:lnTo>
                    <a:lnTo>
                      <a:pt x="7" y="5"/>
                    </a:lnTo>
                    <a:lnTo>
                      <a:pt x="1" y="5"/>
                    </a:lnTo>
                    <a:lnTo>
                      <a:pt x="8" y="5"/>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6" name="Group 1175"/>
            <p:cNvGrpSpPr>
              <a:grpSpLocks/>
            </p:cNvGrpSpPr>
            <p:nvPr/>
          </p:nvGrpSpPr>
          <p:grpSpPr bwMode="auto">
            <a:xfrm>
              <a:off x="12834" y="4472"/>
              <a:ext cx="10" cy="11"/>
              <a:chOff x="8704" y="4472"/>
              <a:chExt cx="7" cy="11"/>
            </a:xfrm>
          </p:grpSpPr>
          <p:sp>
            <p:nvSpPr>
              <p:cNvPr id="1446" name="Freeform 1445"/>
              <p:cNvSpPr>
                <a:spLocks/>
              </p:cNvSpPr>
              <p:nvPr/>
            </p:nvSpPr>
            <p:spPr bwMode="auto">
              <a:xfrm>
                <a:off x="8704" y="4472"/>
                <a:ext cx="7" cy="11"/>
              </a:xfrm>
              <a:custGeom>
                <a:avLst/>
                <a:gdLst>
                  <a:gd name="T0" fmla="+- 0 8705 8704"/>
                  <a:gd name="T1" fmla="*/ T0 w 7"/>
                  <a:gd name="T2" fmla="+- 0 4472 4472"/>
                  <a:gd name="T3" fmla="*/ 4472 h 11"/>
                  <a:gd name="T4" fmla="+- 0 8704 8704"/>
                  <a:gd name="T5" fmla="*/ T4 w 7"/>
                  <a:gd name="T6" fmla="+- 0 4472 4472"/>
                  <a:gd name="T7" fmla="*/ 4472 h 11"/>
                  <a:gd name="T8" fmla="+- 0 8704 8704"/>
                  <a:gd name="T9" fmla="*/ T8 w 7"/>
                  <a:gd name="T10" fmla="+- 0 4482 4472"/>
                  <a:gd name="T11" fmla="*/ 4482 h 11"/>
                  <a:gd name="T12" fmla="+- 0 8706 8704"/>
                  <a:gd name="T13" fmla="*/ T12 w 7"/>
                  <a:gd name="T14" fmla="+- 0 4482 4472"/>
                  <a:gd name="T15" fmla="*/ 4482 h 11"/>
                  <a:gd name="T16" fmla="+- 0 8705 8704"/>
                  <a:gd name="T17" fmla="*/ T16 w 7"/>
                  <a:gd name="T18" fmla="+- 0 4476 4472"/>
                  <a:gd name="T19" fmla="*/ 4476 h 11"/>
                  <a:gd name="T20" fmla="+- 0 8705 8704"/>
                  <a:gd name="T21" fmla="*/ T20 w 7"/>
                  <a:gd name="T22" fmla="+- 0 4474 4472"/>
                  <a:gd name="T23" fmla="*/ 4474 h 11"/>
                  <a:gd name="T24" fmla="+- 0 8706 8704"/>
                  <a:gd name="T25" fmla="*/ T24 w 7"/>
                  <a:gd name="T26" fmla="+- 0 4473 4472"/>
                  <a:gd name="T27" fmla="*/ 4473 h 11"/>
                  <a:gd name="T28" fmla="+- 0 8705 8704"/>
                  <a:gd name="T29" fmla="*/ T28 w 7"/>
                  <a:gd name="T30" fmla="+- 0 4473 4472"/>
                  <a:gd name="T31" fmla="*/ 4473 h 11"/>
                  <a:gd name="T32" fmla="+- 0 8705 8704"/>
                  <a:gd name="T33" fmla="*/ T32 w 7"/>
                  <a:gd name="T34" fmla="+- 0 4472 4472"/>
                  <a:gd name="T35" fmla="*/ 447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1" y="0"/>
                    </a:moveTo>
                    <a:lnTo>
                      <a:pt x="0" y="0"/>
                    </a:lnTo>
                    <a:lnTo>
                      <a:pt x="0" y="10"/>
                    </a:lnTo>
                    <a:lnTo>
                      <a:pt x="2" y="10"/>
                    </a:lnTo>
                    <a:lnTo>
                      <a:pt x="1" y="4"/>
                    </a:lnTo>
                    <a:lnTo>
                      <a:pt x="1" y="2"/>
                    </a:lnTo>
                    <a:lnTo>
                      <a:pt x="2"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7" name="Freeform 1446"/>
              <p:cNvSpPr>
                <a:spLocks/>
              </p:cNvSpPr>
              <p:nvPr/>
            </p:nvSpPr>
            <p:spPr bwMode="auto">
              <a:xfrm>
                <a:off x="8704" y="4472"/>
                <a:ext cx="7" cy="11"/>
              </a:xfrm>
              <a:custGeom>
                <a:avLst/>
                <a:gdLst>
                  <a:gd name="T0" fmla="+- 0 8711 8704"/>
                  <a:gd name="T1" fmla="*/ T0 w 7"/>
                  <a:gd name="T2" fmla="+- 0 4473 4472"/>
                  <a:gd name="T3" fmla="*/ 4473 h 11"/>
                  <a:gd name="T4" fmla="+- 0 8708 8704"/>
                  <a:gd name="T5" fmla="*/ T4 w 7"/>
                  <a:gd name="T6" fmla="+- 0 4473 4472"/>
                  <a:gd name="T7" fmla="*/ 4473 h 11"/>
                  <a:gd name="T8" fmla="+- 0 8709 8704"/>
                  <a:gd name="T9" fmla="*/ T8 w 7"/>
                  <a:gd name="T10" fmla="+- 0 4475 4472"/>
                  <a:gd name="T11" fmla="*/ 4475 h 11"/>
                  <a:gd name="T12" fmla="+- 0 8709 8704"/>
                  <a:gd name="T13" fmla="*/ T12 w 7"/>
                  <a:gd name="T14" fmla="+- 0 4475 4472"/>
                  <a:gd name="T15" fmla="*/ 4475 h 11"/>
                  <a:gd name="T16" fmla="+- 0 8711 8704"/>
                  <a:gd name="T17" fmla="*/ T16 w 7"/>
                  <a:gd name="T18" fmla="+- 0 4475 4472"/>
                  <a:gd name="T19" fmla="*/ 4475 h 11"/>
                  <a:gd name="T20" fmla="+- 0 8711 8704"/>
                  <a:gd name="T21" fmla="*/ T20 w 7"/>
                  <a:gd name="T22" fmla="+- 0 4473 4472"/>
                  <a:gd name="T23" fmla="*/ 4473 h 11"/>
                </a:gdLst>
                <a:ahLst/>
                <a:cxnLst>
                  <a:cxn ang="0">
                    <a:pos x="T1" y="T3"/>
                  </a:cxn>
                  <a:cxn ang="0">
                    <a:pos x="T5" y="T7"/>
                  </a:cxn>
                  <a:cxn ang="0">
                    <a:pos x="T9" y="T11"/>
                  </a:cxn>
                  <a:cxn ang="0">
                    <a:pos x="T13" y="T15"/>
                  </a:cxn>
                  <a:cxn ang="0">
                    <a:pos x="T17" y="T19"/>
                  </a:cxn>
                  <a:cxn ang="0">
                    <a:pos x="T21" y="T23"/>
                  </a:cxn>
                </a:cxnLst>
                <a:rect l="0" t="0" r="r" b="b"/>
                <a:pathLst>
                  <a:path w="7" h="11">
                    <a:moveTo>
                      <a:pt x="7" y="1"/>
                    </a:moveTo>
                    <a:lnTo>
                      <a:pt x="4" y="1"/>
                    </a:lnTo>
                    <a:lnTo>
                      <a:pt x="5" y="3"/>
                    </a:lnTo>
                    <a:lnTo>
                      <a:pt x="7"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8" name="Freeform 1447"/>
              <p:cNvSpPr>
                <a:spLocks/>
              </p:cNvSpPr>
              <p:nvPr/>
            </p:nvSpPr>
            <p:spPr bwMode="auto">
              <a:xfrm>
                <a:off x="8704" y="4472"/>
                <a:ext cx="7" cy="11"/>
              </a:xfrm>
              <a:custGeom>
                <a:avLst/>
                <a:gdLst>
                  <a:gd name="T0" fmla="+- 0 8710 8704"/>
                  <a:gd name="T1" fmla="*/ T0 w 7"/>
                  <a:gd name="T2" fmla="+- 0 4472 4472"/>
                  <a:gd name="T3" fmla="*/ 4472 h 11"/>
                  <a:gd name="T4" fmla="+- 0 8708 8704"/>
                  <a:gd name="T5" fmla="*/ T4 w 7"/>
                  <a:gd name="T6" fmla="+- 0 4472 4472"/>
                  <a:gd name="T7" fmla="*/ 4472 h 11"/>
                  <a:gd name="T8" fmla="+- 0 8705 8704"/>
                  <a:gd name="T9" fmla="*/ T8 w 7"/>
                  <a:gd name="T10" fmla="+- 0 4473 4472"/>
                  <a:gd name="T11" fmla="*/ 4473 h 11"/>
                  <a:gd name="T12" fmla="+- 0 8706 8704"/>
                  <a:gd name="T13" fmla="*/ T12 w 7"/>
                  <a:gd name="T14" fmla="+- 0 4473 4472"/>
                  <a:gd name="T15" fmla="*/ 4473 h 11"/>
                  <a:gd name="T16" fmla="+- 0 8706 8704"/>
                  <a:gd name="T17" fmla="*/ T16 w 7"/>
                  <a:gd name="T18" fmla="+- 0 4473 4472"/>
                  <a:gd name="T19" fmla="*/ 4473 h 11"/>
                  <a:gd name="T20" fmla="+- 0 8708 8704"/>
                  <a:gd name="T21" fmla="*/ T20 w 7"/>
                  <a:gd name="T22" fmla="+- 0 4473 4472"/>
                  <a:gd name="T23" fmla="*/ 4473 h 11"/>
                  <a:gd name="T24" fmla="+- 0 8711 8704"/>
                  <a:gd name="T25" fmla="*/ T24 w 7"/>
                  <a:gd name="T26" fmla="+- 0 4473 4472"/>
                  <a:gd name="T27" fmla="*/ 4473 h 11"/>
                  <a:gd name="T28" fmla="+- 0 8711 8704"/>
                  <a:gd name="T29" fmla="*/ T28 w 7"/>
                  <a:gd name="T30" fmla="+- 0 4473 4472"/>
                  <a:gd name="T31" fmla="*/ 4473 h 11"/>
                  <a:gd name="T32" fmla="+- 0 8710 8704"/>
                  <a:gd name="T33" fmla="*/ T32 w 7"/>
                  <a:gd name="T34" fmla="+- 0 4472 4472"/>
                  <a:gd name="T35" fmla="*/ 447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6" y="0"/>
                    </a:moveTo>
                    <a:lnTo>
                      <a:pt x="4" y="0"/>
                    </a:lnTo>
                    <a:lnTo>
                      <a:pt x="1" y="1"/>
                    </a:lnTo>
                    <a:lnTo>
                      <a:pt x="2" y="1"/>
                    </a:lnTo>
                    <a:lnTo>
                      <a:pt x="4" y="1"/>
                    </a:lnTo>
                    <a:lnTo>
                      <a:pt x="7"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7" name="Group 1176"/>
            <p:cNvGrpSpPr>
              <a:grpSpLocks/>
            </p:cNvGrpSpPr>
            <p:nvPr/>
          </p:nvGrpSpPr>
          <p:grpSpPr bwMode="auto">
            <a:xfrm>
              <a:off x="12845" y="4472"/>
              <a:ext cx="3" cy="2"/>
              <a:chOff x="8711" y="4472"/>
              <a:chExt cx="2" cy="2"/>
            </a:xfrm>
          </p:grpSpPr>
          <p:sp>
            <p:nvSpPr>
              <p:cNvPr id="1435" name="Freeform 1434"/>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6" name="Freeform 1435"/>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7" name="Freeform 1436"/>
              <p:cNvSpPr>
                <a:spLocks/>
              </p:cNvSpPr>
              <p:nvPr/>
            </p:nvSpPr>
            <p:spPr bwMode="auto">
              <a:xfrm>
                <a:off x="8711" y="4472"/>
                <a:ext cx="2" cy="2"/>
              </a:xfrm>
              <a:custGeom>
                <a:avLst/>
                <a:gdLst>
                  <a:gd name="T0" fmla="+- 0 8713 8711"/>
                  <a:gd name="T1" fmla="*/ T0 w 2"/>
                  <a:gd name="T2" fmla="+- 0 4473 4472"/>
                  <a:gd name="T3" fmla="*/ 4473 h 2"/>
                  <a:gd name="T4" fmla="+- 0 8712 8711"/>
                  <a:gd name="T5" fmla="*/ T4 w 2"/>
                  <a:gd name="T6" fmla="+- 0 4473 4472"/>
                  <a:gd name="T7" fmla="*/ 4473 h 2"/>
                  <a:gd name="T8" fmla="+- 0 8713 8711"/>
                  <a:gd name="T9" fmla="*/ T8 w 2"/>
                  <a:gd name="T10" fmla="+- 0 4473 4472"/>
                  <a:gd name="T11" fmla="*/ 4473 h 2"/>
                </a:gdLst>
                <a:ahLst/>
                <a:cxnLst>
                  <a:cxn ang="0">
                    <a:pos x="T1" y="T3"/>
                  </a:cxn>
                  <a:cxn ang="0">
                    <a:pos x="T5" y="T7"/>
                  </a:cxn>
                  <a:cxn ang="0">
                    <a:pos x="T9" y="T11"/>
                  </a:cxn>
                </a:cxnLst>
                <a:rect l="0" t="0" r="r" b="b"/>
                <a:pathLst>
                  <a:path w="2" h="2">
                    <a:moveTo>
                      <a:pt x="2" y="1"/>
                    </a:moveTo>
                    <a:lnTo>
                      <a:pt x="1"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8" name="Freeform 1437"/>
              <p:cNvSpPr>
                <a:spLocks/>
              </p:cNvSpPr>
              <p:nvPr/>
            </p:nvSpPr>
            <p:spPr bwMode="auto">
              <a:xfrm>
                <a:off x="8711" y="4472"/>
                <a:ext cx="2" cy="2"/>
              </a:xfrm>
              <a:custGeom>
                <a:avLst/>
                <a:gdLst>
                  <a:gd name="T0" fmla="+- 0 8712 8711"/>
                  <a:gd name="T1" fmla="*/ T0 w 2"/>
                  <a:gd name="T2" fmla="+- 0 4472 4472"/>
                  <a:gd name="T3" fmla="*/ 4472 h 2"/>
                  <a:gd name="T4" fmla="+- 0 8711 8711"/>
                  <a:gd name="T5" fmla="*/ T4 w 2"/>
                  <a:gd name="T6" fmla="+- 0 4472 4472"/>
                  <a:gd name="T7" fmla="*/ 4472 h 2"/>
                  <a:gd name="T8" fmla="+- 0 8712 8711"/>
                  <a:gd name="T9" fmla="*/ T8 w 2"/>
                  <a:gd name="T10" fmla="+- 0 4473 4472"/>
                  <a:gd name="T11" fmla="*/ 4473 h 2"/>
                  <a:gd name="T12" fmla="+- 0 8712 8711"/>
                  <a:gd name="T13" fmla="*/ T12 w 2"/>
                  <a:gd name="T14" fmla="+- 0 4473 4472"/>
                  <a:gd name="T15" fmla="*/ 4473 h 2"/>
                  <a:gd name="T16" fmla="+- 0 8712 8711"/>
                  <a:gd name="T17" fmla="*/ T16 w 2"/>
                  <a:gd name="T18" fmla="+- 0 4472 4472"/>
                  <a:gd name="T19" fmla="*/ 4472 h 2"/>
                  <a:gd name="T20" fmla="+- 0 8712 8711"/>
                  <a:gd name="T21" fmla="*/ T20 w 2"/>
                  <a:gd name="T22" fmla="+- 0 4472 4472"/>
                  <a:gd name="T23" fmla="*/ 4472 h 2"/>
                  <a:gd name="T24" fmla="+- 0 8712 8711"/>
                  <a:gd name="T25" fmla="*/ T24 w 2"/>
                  <a:gd name="T26" fmla="+- 0 4472 4472"/>
                  <a:gd name="T27" fmla="*/ 4472 h 2"/>
                </a:gdLst>
                <a:ahLst/>
                <a:cxnLst>
                  <a:cxn ang="0">
                    <a:pos x="T1" y="T3"/>
                  </a:cxn>
                  <a:cxn ang="0">
                    <a:pos x="T5" y="T7"/>
                  </a:cxn>
                  <a:cxn ang="0">
                    <a:pos x="T9" y="T11"/>
                  </a:cxn>
                  <a:cxn ang="0">
                    <a:pos x="T13" y="T15"/>
                  </a:cxn>
                  <a:cxn ang="0">
                    <a:pos x="T17" y="T19"/>
                  </a:cxn>
                  <a:cxn ang="0">
                    <a:pos x="T21" y="T23"/>
                  </a:cxn>
                  <a:cxn ang="0">
                    <a:pos x="T25" y="T27"/>
                  </a:cxn>
                </a:cxnLst>
                <a:rect l="0" t="0" r="r" b="b"/>
                <a:pathLst>
                  <a:path w="2" h="2">
                    <a:moveTo>
                      <a:pt x="1" y="0"/>
                    </a:moveTo>
                    <a:lnTo>
                      <a:pt x="0" y="0"/>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9" name="Freeform 1438"/>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Lst>
                <a:ahLst/>
                <a:cxnLst>
                  <a:cxn ang="0">
                    <a:pos x="T1" y="T3"/>
                  </a:cxn>
                  <a:cxn ang="0">
                    <a:pos x="T5" y="T7"/>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0" name="Freeform 1439"/>
              <p:cNvSpPr>
                <a:spLocks/>
              </p:cNvSpPr>
              <p:nvPr/>
            </p:nvSpPr>
            <p:spPr bwMode="auto">
              <a:xfrm>
                <a:off x="8711" y="4472"/>
                <a:ext cx="2" cy="2"/>
              </a:xfrm>
              <a:custGeom>
                <a:avLst/>
                <a:gdLst>
                  <a:gd name="T0" fmla="+- 0 8713 8711"/>
                  <a:gd name="T1" fmla="*/ T0 w 2"/>
                  <a:gd name="T2" fmla="+- 0 4473 4472"/>
                  <a:gd name="T3" fmla="*/ 4473 h 2"/>
                  <a:gd name="T4" fmla="+- 0 8713 8711"/>
                  <a:gd name="T5" fmla="*/ T4 w 2"/>
                  <a:gd name="T6" fmla="+- 0 4473 4472"/>
                  <a:gd name="T7" fmla="*/ 4473 h 2"/>
                </a:gdLst>
                <a:ahLst/>
                <a:cxnLst>
                  <a:cxn ang="0">
                    <a:pos x="T1" y="T3"/>
                  </a:cxn>
                  <a:cxn ang="0">
                    <a:pos x="T5" y="T7"/>
                  </a:cxn>
                </a:cxnLst>
                <a:rect l="0" t="0" r="r" b="b"/>
                <a:pathLst>
                  <a:path w="2" h="2">
                    <a:moveTo>
                      <a:pt x="2" y="1"/>
                    </a:move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1" name="Freeform 1440"/>
              <p:cNvSpPr>
                <a:spLocks/>
              </p:cNvSpPr>
              <p:nvPr/>
            </p:nvSpPr>
            <p:spPr bwMode="auto">
              <a:xfrm>
                <a:off x="8711" y="4472"/>
                <a:ext cx="2" cy="2"/>
              </a:xfrm>
              <a:custGeom>
                <a:avLst/>
                <a:gdLst>
                  <a:gd name="T0" fmla="+- 0 8713 8711"/>
                  <a:gd name="T1" fmla="*/ T0 w 2"/>
                  <a:gd name="T2" fmla="+- 0 4473 4472"/>
                  <a:gd name="T3" fmla="*/ 4473 h 2"/>
                  <a:gd name="T4" fmla="+- 0 8713 8711"/>
                  <a:gd name="T5" fmla="*/ T4 w 2"/>
                  <a:gd name="T6" fmla="+- 0 4473 4472"/>
                  <a:gd name="T7" fmla="*/ 4473 h 2"/>
                </a:gdLst>
                <a:ahLst/>
                <a:cxnLst>
                  <a:cxn ang="0">
                    <a:pos x="T1" y="T3"/>
                  </a:cxn>
                  <a:cxn ang="0">
                    <a:pos x="T5" y="T7"/>
                  </a:cxn>
                </a:cxnLst>
                <a:rect l="0" t="0" r="r" b="b"/>
                <a:pathLst>
                  <a:path w="2" h="2">
                    <a:moveTo>
                      <a:pt x="2" y="1"/>
                    </a:move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2" name="Freeform 1441"/>
              <p:cNvSpPr>
                <a:spLocks/>
              </p:cNvSpPr>
              <p:nvPr/>
            </p:nvSpPr>
            <p:spPr bwMode="auto">
              <a:xfrm>
                <a:off x="8711" y="4472"/>
                <a:ext cx="2" cy="2"/>
              </a:xfrm>
              <a:custGeom>
                <a:avLst/>
                <a:gdLst>
                  <a:gd name="T0" fmla="+- 0 8712 8711"/>
                  <a:gd name="T1" fmla="*/ T0 w 2"/>
                  <a:gd name="T2" fmla="+- 0 4473 4472"/>
                  <a:gd name="T3" fmla="*/ 4473 h 2"/>
                  <a:gd name="T4" fmla="+- 0 8713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2"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3" name="Freeform 1442"/>
              <p:cNvSpPr>
                <a:spLocks/>
              </p:cNvSpPr>
              <p:nvPr/>
            </p:nvSpPr>
            <p:spPr bwMode="auto">
              <a:xfrm>
                <a:off x="8711" y="4472"/>
                <a:ext cx="2" cy="2"/>
              </a:xfrm>
              <a:custGeom>
                <a:avLst/>
                <a:gdLst>
                  <a:gd name="T0" fmla="+- 0 8713 8711"/>
                  <a:gd name="T1" fmla="*/ T0 w 2"/>
                  <a:gd name="T2" fmla="+- 0 4472 4472"/>
                  <a:gd name="T3" fmla="*/ 4472 h 2"/>
                  <a:gd name="T4" fmla="+- 0 8712 8711"/>
                  <a:gd name="T5" fmla="*/ T4 w 2"/>
                  <a:gd name="T6" fmla="+- 0 4472 4472"/>
                  <a:gd name="T7" fmla="*/ 4472 h 2"/>
                  <a:gd name="T8" fmla="+- 0 8713 8711"/>
                  <a:gd name="T9" fmla="*/ T8 w 2"/>
                  <a:gd name="T10" fmla="+- 0 4472 4472"/>
                  <a:gd name="T11" fmla="*/ 4472 h 2"/>
                  <a:gd name="T12" fmla="+- 0 8712 8711"/>
                  <a:gd name="T13" fmla="*/ T12 w 2"/>
                  <a:gd name="T14" fmla="+- 0 4472 4472"/>
                  <a:gd name="T15" fmla="*/ 4472 h 2"/>
                  <a:gd name="T16" fmla="+- 0 8712 8711"/>
                  <a:gd name="T17" fmla="*/ T16 w 2"/>
                  <a:gd name="T18" fmla="+- 0 4473 4472"/>
                  <a:gd name="T19" fmla="*/ 4473 h 2"/>
                  <a:gd name="T20" fmla="+- 0 8712 8711"/>
                  <a:gd name="T21" fmla="*/ T20 w 2"/>
                  <a:gd name="T22" fmla="+- 0 4473 4472"/>
                  <a:gd name="T23" fmla="*/ 4473 h 2"/>
                  <a:gd name="T24" fmla="+- 0 8712 8711"/>
                  <a:gd name="T25" fmla="*/ T24 w 2"/>
                  <a:gd name="T26" fmla="+- 0 4473 4472"/>
                  <a:gd name="T27" fmla="*/ 4473 h 2"/>
                  <a:gd name="T28" fmla="+- 0 8713 8711"/>
                  <a:gd name="T29" fmla="*/ T28 w 2"/>
                  <a:gd name="T30" fmla="+- 0 4472 4472"/>
                  <a:gd name="T31" fmla="*/ 4472 h 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 h="2">
                    <a:moveTo>
                      <a:pt x="2" y="0"/>
                    </a:moveTo>
                    <a:lnTo>
                      <a:pt x="1" y="0"/>
                    </a:lnTo>
                    <a:lnTo>
                      <a:pt x="2" y="0"/>
                    </a:lnTo>
                    <a:lnTo>
                      <a:pt x="1" y="0"/>
                    </a:lnTo>
                    <a:lnTo>
                      <a:pt x="1"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4" name="Freeform 1443"/>
              <p:cNvSpPr>
                <a:spLocks/>
              </p:cNvSpPr>
              <p:nvPr/>
            </p:nvSpPr>
            <p:spPr bwMode="auto">
              <a:xfrm>
                <a:off x="8711" y="4472"/>
                <a:ext cx="2" cy="2"/>
              </a:xfrm>
              <a:custGeom>
                <a:avLst/>
                <a:gdLst>
                  <a:gd name="T0" fmla="+- 0 8712 8711"/>
                  <a:gd name="T1" fmla="*/ T0 w 2"/>
                  <a:gd name="T2" fmla="+- 0 4472 4472"/>
                  <a:gd name="T3" fmla="*/ 4472 h 2"/>
                  <a:gd name="T4" fmla="+- 0 8713 8711"/>
                  <a:gd name="T5" fmla="*/ T4 w 2"/>
                  <a:gd name="T6" fmla="+- 0 4472 4472"/>
                  <a:gd name="T7" fmla="*/ 4472 h 2"/>
                  <a:gd name="T8" fmla="+- 0 8713 8711"/>
                  <a:gd name="T9" fmla="*/ T8 w 2"/>
                  <a:gd name="T10" fmla="+- 0 4473 4472"/>
                  <a:gd name="T11" fmla="*/ 4473 h 2"/>
                  <a:gd name="T12" fmla="+- 0 8713 8711"/>
                  <a:gd name="T13" fmla="*/ T12 w 2"/>
                  <a:gd name="T14" fmla="+- 0 4473 4472"/>
                  <a:gd name="T15" fmla="*/ 4473 h 2"/>
                  <a:gd name="T16" fmla="+- 0 8713 8711"/>
                  <a:gd name="T17" fmla="*/ T16 w 2"/>
                  <a:gd name="T18" fmla="+- 0 4472 4472"/>
                  <a:gd name="T19" fmla="*/ 4472 h 2"/>
                  <a:gd name="T20" fmla="+- 0 8712 8711"/>
                  <a:gd name="T21" fmla="*/ T20 w 2"/>
                  <a:gd name="T22" fmla="+- 0 4472 4472"/>
                  <a:gd name="T23" fmla="*/ 4472 h 2"/>
                </a:gdLst>
                <a:ahLst/>
                <a:cxnLst>
                  <a:cxn ang="0">
                    <a:pos x="T1" y="T3"/>
                  </a:cxn>
                  <a:cxn ang="0">
                    <a:pos x="T5" y="T7"/>
                  </a:cxn>
                  <a:cxn ang="0">
                    <a:pos x="T9" y="T11"/>
                  </a:cxn>
                  <a:cxn ang="0">
                    <a:pos x="T13" y="T15"/>
                  </a:cxn>
                  <a:cxn ang="0">
                    <a:pos x="T17" y="T19"/>
                  </a:cxn>
                  <a:cxn ang="0">
                    <a:pos x="T21" y="T23"/>
                  </a:cxn>
                </a:cxnLst>
                <a:rect l="0" t="0" r="r" b="b"/>
                <a:pathLst>
                  <a:path w="2" h="2">
                    <a:moveTo>
                      <a:pt x="1" y="0"/>
                    </a:moveTo>
                    <a:lnTo>
                      <a:pt x="2" y="0"/>
                    </a:lnTo>
                    <a:lnTo>
                      <a:pt x="2" y="1"/>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45" name="Freeform 1444"/>
              <p:cNvSpPr>
                <a:spLocks/>
              </p:cNvSpPr>
              <p:nvPr/>
            </p:nvSpPr>
            <p:spPr bwMode="auto">
              <a:xfrm>
                <a:off x="8711" y="4472"/>
                <a:ext cx="2" cy="2"/>
              </a:xfrm>
              <a:custGeom>
                <a:avLst/>
                <a:gdLst>
                  <a:gd name="T0" fmla="+- 0 8712 8711"/>
                  <a:gd name="T1" fmla="*/ T0 w 2"/>
                  <a:gd name="T2" fmla="+- 0 4472 4472"/>
                  <a:gd name="T3" fmla="*/ 4472 h 2"/>
                  <a:gd name="T4" fmla="+- 0 8712 8711"/>
                  <a:gd name="T5" fmla="*/ T4 w 2"/>
                  <a:gd name="T6" fmla="+- 0 4472 4472"/>
                  <a:gd name="T7" fmla="*/ 4472 h 2"/>
                  <a:gd name="T8" fmla="+- 0 8712 8711"/>
                  <a:gd name="T9" fmla="*/ T8 w 2"/>
                  <a:gd name="T10" fmla="+- 0 4472 4472"/>
                  <a:gd name="T11" fmla="*/ 4472 h 2"/>
                  <a:gd name="T12" fmla="+- 0 8712 8711"/>
                  <a:gd name="T13" fmla="*/ T12 w 2"/>
                  <a:gd name="T14" fmla="+- 0 4472 4472"/>
                  <a:gd name="T15" fmla="*/ 4472 h 2"/>
                  <a:gd name="T16" fmla="+- 0 8713 8711"/>
                  <a:gd name="T17" fmla="*/ T16 w 2"/>
                  <a:gd name="T18" fmla="+- 0 4472 4472"/>
                  <a:gd name="T19" fmla="*/ 4472 h 2"/>
                  <a:gd name="T20" fmla="+- 0 8712 8711"/>
                  <a:gd name="T21" fmla="*/ T20 w 2"/>
                  <a:gd name="T22" fmla="+- 0 4472 4472"/>
                  <a:gd name="T23" fmla="*/ 4472 h 2"/>
                </a:gdLst>
                <a:ahLst/>
                <a:cxnLst>
                  <a:cxn ang="0">
                    <a:pos x="T1" y="T3"/>
                  </a:cxn>
                  <a:cxn ang="0">
                    <a:pos x="T5" y="T7"/>
                  </a:cxn>
                  <a:cxn ang="0">
                    <a:pos x="T9" y="T11"/>
                  </a:cxn>
                  <a:cxn ang="0">
                    <a:pos x="T13" y="T15"/>
                  </a:cxn>
                  <a:cxn ang="0">
                    <a:pos x="T17" y="T19"/>
                  </a:cxn>
                  <a:cxn ang="0">
                    <a:pos x="T21" y="T23"/>
                  </a:cxn>
                </a:cxnLst>
                <a:rect l="0" t="0" r="r" b="b"/>
                <a:pathLst>
                  <a:path w="2" h="2">
                    <a:moveTo>
                      <a:pt x="1" y="0"/>
                    </a:moveTo>
                    <a:lnTo>
                      <a:pt x="1" y="0"/>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8" name="Group 1177"/>
            <p:cNvGrpSpPr>
              <a:grpSpLocks/>
            </p:cNvGrpSpPr>
            <p:nvPr/>
          </p:nvGrpSpPr>
          <p:grpSpPr bwMode="auto">
            <a:xfrm>
              <a:off x="8218" y="4245"/>
              <a:ext cx="1626" cy="341"/>
              <a:chOff x="5573" y="4245"/>
              <a:chExt cx="1103" cy="341"/>
            </a:xfrm>
          </p:grpSpPr>
          <p:sp>
            <p:nvSpPr>
              <p:cNvPr id="1430" name="Freeform 1429"/>
              <p:cNvSpPr>
                <a:spLocks/>
              </p:cNvSpPr>
              <p:nvPr/>
            </p:nvSpPr>
            <p:spPr bwMode="auto">
              <a:xfrm>
                <a:off x="5573" y="4245"/>
                <a:ext cx="1103" cy="341"/>
              </a:xfrm>
              <a:custGeom>
                <a:avLst/>
                <a:gdLst>
                  <a:gd name="T0" fmla="+- 0 6116 5573"/>
                  <a:gd name="T1" fmla="*/ T0 w 1103"/>
                  <a:gd name="T2" fmla="+- 0 4245 4245"/>
                  <a:gd name="T3" fmla="*/ 4245 h 341"/>
                  <a:gd name="T4" fmla="+- 0 5573 5573"/>
                  <a:gd name="T5" fmla="*/ T4 w 1103"/>
                  <a:gd name="T6" fmla="+- 0 4270 4245"/>
                  <a:gd name="T7" fmla="*/ 4270 h 341"/>
                  <a:gd name="T8" fmla="+- 0 5573 5573"/>
                  <a:gd name="T9" fmla="*/ T8 w 1103"/>
                  <a:gd name="T10" fmla="+- 0 4285 4245"/>
                  <a:gd name="T11" fmla="*/ 4285 h 341"/>
                  <a:gd name="T12" fmla="+- 0 5574 5573"/>
                  <a:gd name="T13" fmla="*/ T12 w 1103"/>
                  <a:gd name="T14" fmla="+- 0 4285 4245"/>
                  <a:gd name="T15" fmla="*/ 4285 h 341"/>
                  <a:gd name="T16" fmla="+- 0 5577 5573"/>
                  <a:gd name="T17" fmla="*/ T16 w 1103"/>
                  <a:gd name="T18" fmla="+- 0 4385 4245"/>
                  <a:gd name="T19" fmla="*/ 4385 h 341"/>
                  <a:gd name="T20" fmla="+- 0 5749 5573"/>
                  <a:gd name="T21" fmla="*/ T20 w 1103"/>
                  <a:gd name="T22" fmla="+- 0 4487 4245"/>
                  <a:gd name="T23" fmla="*/ 4487 h 341"/>
                  <a:gd name="T24" fmla="+- 0 5750 5573"/>
                  <a:gd name="T25" fmla="*/ T24 w 1103"/>
                  <a:gd name="T26" fmla="+- 0 4490 4245"/>
                  <a:gd name="T27" fmla="*/ 4490 h 341"/>
                  <a:gd name="T28" fmla="+- 0 5848 5573"/>
                  <a:gd name="T29" fmla="*/ T28 w 1103"/>
                  <a:gd name="T30" fmla="+- 0 4548 4245"/>
                  <a:gd name="T31" fmla="*/ 4548 h 341"/>
                  <a:gd name="T32" fmla="+- 0 5865 5573"/>
                  <a:gd name="T33" fmla="*/ T32 w 1103"/>
                  <a:gd name="T34" fmla="+- 0 4585 4245"/>
                  <a:gd name="T35" fmla="*/ 4585 h 341"/>
                  <a:gd name="T36" fmla="+- 0 5867 5573"/>
                  <a:gd name="T37" fmla="*/ T36 w 1103"/>
                  <a:gd name="T38" fmla="+- 0 4585 4245"/>
                  <a:gd name="T39" fmla="*/ 4585 h 341"/>
                  <a:gd name="T40" fmla="+- 0 5890 5573"/>
                  <a:gd name="T41" fmla="*/ T40 w 1103"/>
                  <a:gd name="T42" fmla="+- 0 4584 4245"/>
                  <a:gd name="T43" fmla="*/ 4584 h 341"/>
                  <a:gd name="T44" fmla="+- 0 5893 5573"/>
                  <a:gd name="T45" fmla="*/ T44 w 1103"/>
                  <a:gd name="T46" fmla="+- 0 4584 4245"/>
                  <a:gd name="T47" fmla="*/ 4584 h 341"/>
                  <a:gd name="T48" fmla="+- 0 5896 5573"/>
                  <a:gd name="T49" fmla="*/ T48 w 1103"/>
                  <a:gd name="T50" fmla="+- 0 4581 4245"/>
                  <a:gd name="T51" fmla="*/ 4581 h 341"/>
                  <a:gd name="T52" fmla="+- 0 5896 5573"/>
                  <a:gd name="T53" fmla="*/ T52 w 1103"/>
                  <a:gd name="T54" fmla="+- 0 4576 4245"/>
                  <a:gd name="T55" fmla="*/ 4576 h 341"/>
                  <a:gd name="T56" fmla="+- 0 5916 5573"/>
                  <a:gd name="T57" fmla="*/ T56 w 1103"/>
                  <a:gd name="T58" fmla="+- 0 4576 4245"/>
                  <a:gd name="T59" fmla="*/ 4576 h 341"/>
                  <a:gd name="T60" fmla="+- 0 6241 5573"/>
                  <a:gd name="T61" fmla="*/ T60 w 1103"/>
                  <a:gd name="T62" fmla="+- 0 4543 4245"/>
                  <a:gd name="T63" fmla="*/ 4543 h 341"/>
                  <a:gd name="T64" fmla="+- 0 6622 5573"/>
                  <a:gd name="T65" fmla="*/ T64 w 1103"/>
                  <a:gd name="T66" fmla="+- 0 4504 4245"/>
                  <a:gd name="T67" fmla="*/ 4504 h 341"/>
                  <a:gd name="T68" fmla="+- 0 6627 5573"/>
                  <a:gd name="T69" fmla="*/ T68 w 1103"/>
                  <a:gd name="T70" fmla="+- 0 4499 4245"/>
                  <a:gd name="T71" fmla="*/ 4499 h 341"/>
                  <a:gd name="T72" fmla="+- 0 6672 5573"/>
                  <a:gd name="T73" fmla="*/ T72 w 1103"/>
                  <a:gd name="T74" fmla="+- 0 4499 4245"/>
                  <a:gd name="T75" fmla="*/ 4499 h 341"/>
                  <a:gd name="T76" fmla="+- 0 6676 5573"/>
                  <a:gd name="T77" fmla="*/ T76 w 1103"/>
                  <a:gd name="T78" fmla="+- 0 4359 4245"/>
                  <a:gd name="T79" fmla="*/ 4359 h 341"/>
                  <a:gd name="T80" fmla="+- 0 6676 5573"/>
                  <a:gd name="T81" fmla="*/ T80 w 1103"/>
                  <a:gd name="T82" fmla="+- 0 4354 4245"/>
                  <a:gd name="T83" fmla="*/ 4354 h 341"/>
                  <a:gd name="T84" fmla="+- 0 6674 5573"/>
                  <a:gd name="T85" fmla="*/ T84 w 1103"/>
                  <a:gd name="T86" fmla="+- 0 4353 4245"/>
                  <a:gd name="T87" fmla="*/ 4353 h 341"/>
                  <a:gd name="T88" fmla="+- 0 6673 5573"/>
                  <a:gd name="T89" fmla="*/ T88 w 1103"/>
                  <a:gd name="T90" fmla="+- 0 4352 4245"/>
                  <a:gd name="T91" fmla="*/ 4352 h 341"/>
                  <a:gd name="T92" fmla="+- 0 6672 5573"/>
                  <a:gd name="T93" fmla="*/ T92 w 1103"/>
                  <a:gd name="T94" fmla="+- 0 4352 4245"/>
                  <a:gd name="T95" fmla="*/ 4352 h 341"/>
                  <a:gd name="T96" fmla="+- 0 6629 5573"/>
                  <a:gd name="T97" fmla="*/ T96 w 1103"/>
                  <a:gd name="T98" fmla="+- 0 4352 4245"/>
                  <a:gd name="T99" fmla="*/ 4352 h 341"/>
                  <a:gd name="T100" fmla="+- 0 6625 5573"/>
                  <a:gd name="T101" fmla="*/ T100 w 1103"/>
                  <a:gd name="T102" fmla="+- 0 4351 4245"/>
                  <a:gd name="T103" fmla="*/ 4351 h 341"/>
                  <a:gd name="T104" fmla="+- 0 6503 5573"/>
                  <a:gd name="T105" fmla="*/ T104 w 1103"/>
                  <a:gd name="T106" fmla="+- 0 4325 4245"/>
                  <a:gd name="T107" fmla="*/ 4325 h 341"/>
                  <a:gd name="T108" fmla="+- 0 6497 5573"/>
                  <a:gd name="T109" fmla="*/ T108 w 1103"/>
                  <a:gd name="T110" fmla="+- 0 4325 4245"/>
                  <a:gd name="T111" fmla="*/ 4325 h 341"/>
                  <a:gd name="T112" fmla="+- 0 6116 5573"/>
                  <a:gd name="T113" fmla="*/ T112 w 1103"/>
                  <a:gd name="T114" fmla="+- 0 4245 4245"/>
                  <a:gd name="T115" fmla="*/ 4245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103" h="341">
                    <a:moveTo>
                      <a:pt x="543" y="0"/>
                    </a:moveTo>
                    <a:lnTo>
                      <a:pt x="0" y="25"/>
                    </a:lnTo>
                    <a:lnTo>
                      <a:pt x="0" y="40"/>
                    </a:lnTo>
                    <a:lnTo>
                      <a:pt x="1" y="40"/>
                    </a:lnTo>
                    <a:lnTo>
                      <a:pt x="4" y="140"/>
                    </a:lnTo>
                    <a:lnTo>
                      <a:pt x="176" y="242"/>
                    </a:lnTo>
                    <a:lnTo>
                      <a:pt x="177" y="245"/>
                    </a:lnTo>
                    <a:lnTo>
                      <a:pt x="275" y="303"/>
                    </a:lnTo>
                    <a:lnTo>
                      <a:pt x="292" y="340"/>
                    </a:lnTo>
                    <a:lnTo>
                      <a:pt x="294" y="340"/>
                    </a:lnTo>
                    <a:lnTo>
                      <a:pt x="317" y="339"/>
                    </a:lnTo>
                    <a:lnTo>
                      <a:pt x="320" y="339"/>
                    </a:lnTo>
                    <a:lnTo>
                      <a:pt x="323" y="336"/>
                    </a:lnTo>
                    <a:lnTo>
                      <a:pt x="323" y="331"/>
                    </a:lnTo>
                    <a:lnTo>
                      <a:pt x="343" y="331"/>
                    </a:lnTo>
                    <a:lnTo>
                      <a:pt x="668" y="298"/>
                    </a:lnTo>
                    <a:lnTo>
                      <a:pt x="1049" y="259"/>
                    </a:lnTo>
                    <a:lnTo>
                      <a:pt x="1054" y="254"/>
                    </a:lnTo>
                    <a:lnTo>
                      <a:pt x="1099" y="254"/>
                    </a:lnTo>
                    <a:lnTo>
                      <a:pt x="1103" y="114"/>
                    </a:lnTo>
                    <a:lnTo>
                      <a:pt x="1103" y="109"/>
                    </a:lnTo>
                    <a:lnTo>
                      <a:pt x="1101" y="108"/>
                    </a:lnTo>
                    <a:lnTo>
                      <a:pt x="1100" y="107"/>
                    </a:lnTo>
                    <a:lnTo>
                      <a:pt x="1099" y="107"/>
                    </a:lnTo>
                    <a:lnTo>
                      <a:pt x="1056" y="107"/>
                    </a:lnTo>
                    <a:lnTo>
                      <a:pt x="1052" y="106"/>
                    </a:lnTo>
                    <a:lnTo>
                      <a:pt x="930" y="80"/>
                    </a:lnTo>
                    <a:lnTo>
                      <a:pt x="924" y="80"/>
                    </a:lnTo>
                    <a:lnTo>
                      <a:pt x="543"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1" name="Freeform 1430"/>
              <p:cNvSpPr>
                <a:spLocks/>
              </p:cNvSpPr>
              <p:nvPr/>
            </p:nvSpPr>
            <p:spPr bwMode="auto">
              <a:xfrm>
                <a:off x="5573" y="4245"/>
                <a:ext cx="1103" cy="341"/>
              </a:xfrm>
              <a:custGeom>
                <a:avLst/>
                <a:gdLst>
                  <a:gd name="T0" fmla="+- 0 5916 5573"/>
                  <a:gd name="T1" fmla="*/ T0 w 1103"/>
                  <a:gd name="T2" fmla="+- 0 4576 4245"/>
                  <a:gd name="T3" fmla="*/ 4576 h 341"/>
                  <a:gd name="T4" fmla="+- 0 5896 5573"/>
                  <a:gd name="T5" fmla="*/ T4 w 1103"/>
                  <a:gd name="T6" fmla="+- 0 4576 4245"/>
                  <a:gd name="T7" fmla="*/ 4576 h 341"/>
                  <a:gd name="T8" fmla="+- 0 5900 5573"/>
                  <a:gd name="T9" fmla="*/ T8 w 1103"/>
                  <a:gd name="T10" fmla="+- 0 4577 4245"/>
                  <a:gd name="T11" fmla="*/ 4577 h 341"/>
                  <a:gd name="T12" fmla="+- 0 5900 5573"/>
                  <a:gd name="T13" fmla="*/ T12 w 1103"/>
                  <a:gd name="T14" fmla="+- 0 4577 4245"/>
                  <a:gd name="T15" fmla="*/ 4577 h 341"/>
                  <a:gd name="T16" fmla="+- 0 5902 5573"/>
                  <a:gd name="T17" fmla="*/ T16 w 1103"/>
                  <a:gd name="T18" fmla="+- 0 4577 4245"/>
                  <a:gd name="T19" fmla="*/ 4577 h 341"/>
                  <a:gd name="T20" fmla="+- 0 5916 5573"/>
                  <a:gd name="T21" fmla="*/ T20 w 1103"/>
                  <a:gd name="T22" fmla="+- 0 4576 4245"/>
                  <a:gd name="T23" fmla="*/ 4576 h 341"/>
                </a:gdLst>
                <a:ahLst/>
                <a:cxnLst>
                  <a:cxn ang="0">
                    <a:pos x="T1" y="T3"/>
                  </a:cxn>
                  <a:cxn ang="0">
                    <a:pos x="T5" y="T7"/>
                  </a:cxn>
                  <a:cxn ang="0">
                    <a:pos x="T9" y="T11"/>
                  </a:cxn>
                  <a:cxn ang="0">
                    <a:pos x="T13" y="T15"/>
                  </a:cxn>
                  <a:cxn ang="0">
                    <a:pos x="T17" y="T19"/>
                  </a:cxn>
                  <a:cxn ang="0">
                    <a:pos x="T21" y="T23"/>
                  </a:cxn>
                </a:cxnLst>
                <a:rect l="0" t="0" r="r" b="b"/>
                <a:pathLst>
                  <a:path w="1103" h="341">
                    <a:moveTo>
                      <a:pt x="343" y="331"/>
                    </a:moveTo>
                    <a:lnTo>
                      <a:pt x="323" y="331"/>
                    </a:lnTo>
                    <a:lnTo>
                      <a:pt x="327" y="332"/>
                    </a:lnTo>
                    <a:lnTo>
                      <a:pt x="329" y="332"/>
                    </a:lnTo>
                    <a:lnTo>
                      <a:pt x="343" y="3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2" name="Freeform 1431"/>
              <p:cNvSpPr>
                <a:spLocks/>
              </p:cNvSpPr>
              <p:nvPr/>
            </p:nvSpPr>
            <p:spPr bwMode="auto">
              <a:xfrm>
                <a:off x="5573" y="4245"/>
                <a:ext cx="1103" cy="341"/>
              </a:xfrm>
              <a:custGeom>
                <a:avLst/>
                <a:gdLst>
                  <a:gd name="T0" fmla="+- 0 5902 5573"/>
                  <a:gd name="T1" fmla="*/ T0 w 1103"/>
                  <a:gd name="T2" fmla="+- 0 4577 4245"/>
                  <a:gd name="T3" fmla="*/ 4577 h 341"/>
                  <a:gd name="T4" fmla="+- 0 5900 5573"/>
                  <a:gd name="T5" fmla="*/ T4 w 1103"/>
                  <a:gd name="T6" fmla="+- 0 4577 4245"/>
                  <a:gd name="T7" fmla="*/ 4577 h 341"/>
                  <a:gd name="T8" fmla="+- 0 5900 5573"/>
                  <a:gd name="T9" fmla="*/ T8 w 1103"/>
                  <a:gd name="T10" fmla="+- 0 4577 4245"/>
                  <a:gd name="T11" fmla="*/ 4577 h 341"/>
                  <a:gd name="T12" fmla="+- 0 5902 5573"/>
                  <a:gd name="T13" fmla="*/ T12 w 1103"/>
                  <a:gd name="T14" fmla="+- 0 4577 4245"/>
                  <a:gd name="T15" fmla="*/ 4577 h 341"/>
                </a:gdLst>
                <a:ahLst/>
                <a:cxnLst>
                  <a:cxn ang="0">
                    <a:pos x="T1" y="T3"/>
                  </a:cxn>
                  <a:cxn ang="0">
                    <a:pos x="T5" y="T7"/>
                  </a:cxn>
                  <a:cxn ang="0">
                    <a:pos x="T9" y="T11"/>
                  </a:cxn>
                  <a:cxn ang="0">
                    <a:pos x="T13" y="T15"/>
                  </a:cxn>
                </a:cxnLst>
                <a:rect l="0" t="0" r="r" b="b"/>
                <a:pathLst>
                  <a:path w="1103" h="341">
                    <a:moveTo>
                      <a:pt x="329" y="332"/>
                    </a:moveTo>
                    <a:lnTo>
                      <a:pt x="327" y="332"/>
                    </a:lnTo>
                    <a:lnTo>
                      <a:pt x="329" y="33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3" name="Freeform 1432"/>
              <p:cNvSpPr>
                <a:spLocks/>
              </p:cNvSpPr>
              <p:nvPr/>
            </p:nvSpPr>
            <p:spPr bwMode="auto">
              <a:xfrm>
                <a:off x="5573" y="4245"/>
                <a:ext cx="1103" cy="341"/>
              </a:xfrm>
              <a:custGeom>
                <a:avLst/>
                <a:gdLst>
                  <a:gd name="T0" fmla="+- 0 6672 5573"/>
                  <a:gd name="T1" fmla="*/ T0 w 1103"/>
                  <a:gd name="T2" fmla="+- 0 4499 4245"/>
                  <a:gd name="T3" fmla="*/ 4499 h 341"/>
                  <a:gd name="T4" fmla="+- 0 6627 5573"/>
                  <a:gd name="T5" fmla="*/ T4 w 1103"/>
                  <a:gd name="T6" fmla="+- 0 4499 4245"/>
                  <a:gd name="T7" fmla="*/ 4499 h 341"/>
                  <a:gd name="T8" fmla="+- 0 6636 5573"/>
                  <a:gd name="T9" fmla="*/ T8 w 1103"/>
                  <a:gd name="T10" fmla="+- 0 4503 4245"/>
                  <a:gd name="T11" fmla="*/ 4503 h 341"/>
                  <a:gd name="T12" fmla="+- 0 6637 5573"/>
                  <a:gd name="T13" fmla="*/ T12 w 1103"/>
                  <a:gd name="T14" fmla="+- 0 4504 4245"/>
                  <a:gd name="T15" fmla="*/ 4504 h 341"/>
                  <a:gd name="T16" fmla="+- 0 6640 5573"/>
                  <a:gd name="T17" fmla="*/ T16 w 1103"/>
                  <a:gd name="T18" fmla="+- 0 4504 4245"/>
                  <a:gd name="T19" fmla="*/ 4504 h 341"/>
                  <a:gd name="T20" fmla="+- 0 6641 5573"/>
                  <a:gd name="T21" fmla="*/ T20 w 1103"/>
                  <a:gd name="T22" fmla="+- 0 4504 4245"/>
                  <a:gd name="T23" fmla="*/ 4504 h 341"/>
                  <a:gd name="T24" fmla="+- 0 6669 5573"/>
                  <a:gd name="T25" fmla="*/ T24 w 1103"/>
                  <a:gd name="T26" fmla="+- 0 4504 4245"/>
                  <a:gd name="T27" fmla="*/ 4504 h 341"/>
                  <a:gd name="T28" fmla="+- 0 6672 5573"/>
                  <a:gd name="T29" fmla="*/ T28 w 1103"/>
                  <a:gd name="T30" fmla="+- 0 4501 4245"/>
                  <a:gd name="T31" fmla="*/ 4501 h 341"/>
                  <a:gd name="T32" fmla="+- 0 6672 5573"/>
                  <a:gd name="T33" fmla="*/ T32 w 1103"/>
                  <a:gd name="T34" fmla="+- 0 4499 4245"/>
                  <a:gd name="T35" fmla="*/ 4499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03" h="341">
                    <a:moveTo>
                      <a:pt x="1099" y="254"/>
                    </a:moveTo>
                    <a:lnTo>
                      <a:pt x="1054" y="254"/>
                    </a:lnTo>
                    <a:lnTo>
                      <a:pt x="1063" y="258"/>
                    </a:lnTo>
                    <a:lnTo>
                      <a:pt x="1064" y="259"/>
                    </a:lnTo>
                    <a:lnTo>
                      <a:pt x="1067" y="259"/>
                    </a:lnTo>
                    <a:lnTo>
                      <a:pt x="1068" y="259"/>
                    </a:lnTo>
                    <a:lnTo>
                      <a:pt x="1096" y="259"/>
                    </a:lnTo>
                    <a:lnTo>
                      <a:pt x="1099" y="256"/>
                    </a:lnTo>
                    <a:lnTo>
                      <a:pt x="1099" y="25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34" name="Freeform 1433"/>
              <p:cNvSpPr>
                <a:spLocks/>
              </p:cNvSpPr>
              <p:nvPr/>
            </p:nvSpPr>
            <p:spPr bwMode="auto">
              <a:xfrm>
                <a:off x="5573" y="4245"/>
                <a:ext cx="1103" cy="341"/>
              </a:xfrm>
              <a:custGeom>
                <a:avLst/>
                <a:gdLst>
                  <a:gd name="T0" fmla="+- 0 6660 5573"/>
                  <a:gd name="T1" fmla="*/ T0 w 1103"/>
                  <a:gd name="T2" fmla="+- 0 4348 4245"/>
                  <a:gd name="T3" fmla="*/ 4348 h 341"/>
                  <a:gd name="T4" fmla="+- 0 6634 5573"/>
                  <a:gd name="T5" fmla="*/ T4 w 1103"/>
                  <a:gd name="T6" fmla="+- 0 4348 4245"/>
                  <a:gd name="T7" fmla="*/ 4348 h 341"/>
                  <a:gd name="T8" fmla="+- 0 6632 5573"/>
                  <a:gd name="T9" fmla="*/ T8 w 1103"/>
                  <a:gd name="T10" fmla="+- 0 4348 4245"/>
                  <a:gd name="T11" fmla="*/ 4348 h 341"/>
                  <a:gd name="T12" fmla="+- 0 6630 5573"/>
                  <a:gd name="T13" fmla="*/ T12 w 1103"/>
                  <a:gd name="T14" fmla="+- 0 4350 4245"/>
                  <a:gd name="T15" fmla="*/ 4350 h 341"/>
                  <a:gd name="T16" fmla="+- 0 6629 5573"/>
                  <a:gd name="T17" fmla="*/ T16 w 1103"/>
                  <a:gd name="T18" fmla="+- 0 4352 4245"/>
                  <a:gd name="T19" fmla="*/ 4352 h 341"/>
                  <a:gd name="T20" fmla="+- 0 6672 5573"/>
                  <a:gd name="T21" fmla="*/ T20 w 1103"/>
                  <a:gd name="T22" fmla="+- 0 4352 4245"/>
                  <a:gd name="T23" fmla="*/ 4352 h 341"/>
                  <a:gd name="T24" fmla="+- 0 6670 5573"/>
                  <a:gd name="T25" fmla="*/ T24 w 1103"/>
                  <a:gd name="T26" fmla="+- 0 4350 4245"/>
                  <a:gd name="T27" fmla="*/ 4350 h 341"/>
                  <a:gd name="T28" fmla="+- 0 6666 5573"/>
                  <a:gd name="T29" fmla="*/ T28 w 1103"/>
                  <a:gd name="T30" fmla="+- 0 4348 4245"/>
                  <a:gd name="T31" fmla="*/ 4348 h 341"/>
                  <a:gd name="T32" fmla="+- 0 6664 5573"/>
                  <a:gd name="T33" fmla="*/ T32 w 1103"/>
                  <a:gd name="T34" fmla="+- 0 4348 4245"/>
                  <a:gd name="T35" fmla="*/ 4348 h 341"/>
                  <a:gd name="T36" fmla="+- 0 6660 5573"/>
                  <a:gd name="T37" fmla="*/ T36 w 1103"/>
                  <a:gd name="T38" fmla="+- 0 4348 4245"/>
                  <a:gd name="T39" fmla="*/ 4348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103" h="341">
                    <a:moveTo>
                      <a:pt x="1087" y="103"/>
                    </a:moveTo>
                    <a:lnTo>
                      <a:pt x="1061" y="103"/>
                    </a:lnTo>
                    <a:lnTo>
                      <a:pt x="1059" y="103"/>
                    </a:lnTo>
                    <a:lnTo>
                      <a:pt x="1057" y="105"/>
                    </a:lnTo>
                    <a:lnTo>
                      <a:pt x="1056" y="107"/>
                    </a:lnTo>
                    <a:lnTo>
                      <a:pt x="1099" y="107"/>
                    </a:lnTo>
                    <a:lnTo>
                      <a:pt x="1097" y="105"/>
                    </a:lnTo>
                    <a:lnTo>
                      <a:pt x="1093" y="103"/>
                    </a:lnTo>
                    <a:lnTo>
                      <a:pt x="1091" y="103"/>
                    </a:lnTo>
                    <a:lnTo>
                      <a:pt x="1087" y="10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79" name="Group 1178"/>
            <p:cNvGrpSpPr>
              <a:grpSpLocks/>
            </p:cNvGrpSpPr>
            <p:nvPr/>
          </p:nvGrpSpPr>
          <p:grpSpPr bwMode="auto">
            <a:xfrm>
              <a:off x="8218" y="4245"/>
              <a:ext cx="1626" cy="341"/>
              <a:chOff x="5573" y="4245"/>
              <a:chExt cx="1103" cy="341"/>
            </a:xfrm>
          </p:grpSpPr>
          <p:sp>
            <p:nvSpPr>
              <p:cNvPr id="1429" name="Freeform 1428"/>
              <p:cNvSpPr>
                <a:spLocks/>
              </p:cNvSpPr>
              <p:nvPr/>
            </p:nvSpPr>
            <p:spPr bwMode="auto">
              <a:xfrm>
                <a:off x="5573" y="4245"/>
                <a:ext cx="1103" cy="341"/>
              </a:xfrm>
              <a:custGeom>
                <a:avLst/>
                <a:gdLst>
                  <a:gd name="T0" fmla="+- 0 6676 5573"/>
                  <a:gd name="T1" fmla="*/ T0 w 1103"/>
                  <a:gd name="T2" fmla="+- 0 4356 4245"/>
                  <a:gd name="T3" fmla="*/ 4356 h 341"/>
                  <a:gd name="T4" fmla="+- 0 6676 5573"/>
                  <a:gd name="T5" fmla="*/ T4 w 1103"/>
                  <a:gd name="T6" fmla="+- 0 4354 4245"/>
                  <a:gd name="T7" fmla="*/ 4354 h 341"/>
                  <a:gd name="T8" fmla="+- 0 6674 5573"/>
                  <a:gd name="T9" fmla="*/ T8 w 1103"/>
                  <a:gd name="T10" fmla="+- 0 4353 4245"/>
                  <a:gd name="T11" fmla="*/ 4353 h 341"/>
                  <a:gd name="T12" fmla="+- 0 6673 5573"/>
                  <a:gd name="T13" fmla="*/ T12 w 1103"/>
                  <a:gd name="T14" fmla="+- 0 4352 4245"/>
                  <a:gd name="T15" fmla="*/ 4352 h 341"/>
                  <a:gd name="T16" fmla="+- 0 6672 5573"/>
                  <a:gd name="T17" fmla="*/ T16 w 1103"/>
                  <a:gd name="T18" fmla="+- 0 4352 4245"/>
                  <a:gd name="T19" fmla="*/ 4352 h 341"/>
                  <a:gd name="T20" fmla="+- 0 6670 5573"/>
                  <a:gd name="T21" fmla="*/ T20 w 1103"/>
                  <a:gd name="T22" fmla="+- 0 4350 4245"/>
                  <a:gd name="T23" fmla="*/ 4350 h 341"/>
                  <a:gd name="T24" fmla="+- 0 6666 5573"/>
                  <a:gd name="T25" fmla="*/ T24 w 1103"/>
                  <a:gd name="T26" fmla="+- 0 4348 4245"/>
                  <a:gd name="T27" fmla="*/ 4348 h 341"/>
                  <a:gd name="T28" fmla="+- 0 6664 5573"/>
                  <a:gd name="T29" fmla="*/ T28 w 1103"/>
                  <a:gd name="T30" fmla="+- 0 4348 4245"/>
                  <a:gd name="T31" fmla="*/ 4348 h 341"/>
                  <a:gd name="T32" fmla="+- 0 6660 5573"/>
                  <a:gd name="T33" fmla="*/ T32 w 1103"/>
                  <a:gd name="T34" fmla="+- 0 4348 4245"/>
                  <a:gd name="T35" fmla="*/ 4348 h 341"/>
                  <a:gd name="T36" fmla="+- 0 6634 5573"/>
                  <a:gd name="T37" fmla="*/ T36 w 1103"/>
                  <a:gd name="T38" fmla="+- 0 4348 4245"/>
                  <a:gd name="T39" fmla="*/ 4348 h 341"/>
                  <a:gd name="T40" fmla="+- 0 6632 5573"/>
                  <a:gd name="T41" fmla="*/ T40 w 1103"/>
                  <a:gd name="T42" fmla="+- 0 4348 4245"/>
                  <a:gd name="T43" fmla="*/ 4348 h 341"/>
                  <a:gd name="T44" fmla="+- 0 6630 5573"/>
                  <a:gd name="T45" fmla="*/ T44 w 1103"/>
                  <a:gd name="T46" fmla="+- 0 4350 4245"/>
                  <a:gd name="T47" fmla="*/ 4350 h 341"/>
                  <a:gd name="T48" fmla="+- 0 6629 5573"/>
                  <a:gd name="T49" fmla="*/ T48 w 1103"/>
                  <a:gd name="T50" fmla="+- 0 4352 4245"/>
                  <a:gd name="T51" fmla="*/ 4352 h 341"/>
                  <a:gd name="T52" fmla="+- 0 6625 5573"/>
                  <a:gd name="T53" fmla="*/ T52 w 1103"/>
                  <a:gd name="T54" fmla="+- 0 4351 4245"/>
                  <a:gd name="T55" fmla="*/ 4351 h 341"/>
                  <a:gd name="T56" fmla="+- 0 6503 5573"/>
                  <a:gd name="T57" fmla="*/ T56 w 1103"/>
                  <a:gd name="T58" fmla="+- 0 4325 4245"/>
                  <a:gd name="T59" fmla="*/ 4325 h 341"/>
                  <a:gd name="T60" fmla="+- 0 6497 5573"/>
                  <a:gd name="T61" fmla="*/ T60 w 1103"/>
                  <a:gd name="T62" fmla="+- 0 4325 4245"/>
                  <a:gd name="T63" fmla="*/ 4325 h 341"/>
                  <a:gd name="T64" fmla="+- 0 6116 5573"/>
                  <a:gd name="T65" fmla="*/ T64 w 1103"/>
                  <a:gd name="T66" fmla="+- 0 4245 4245"/>
                  <a:gd name="T67" fmla="*/ 4245 h 341"/>
                  <a:gd name="T68" fmla="+- 0 5936 5573"/>
                  <a:gd name="T69" fmla="*/ T68 w 1103"/>
                  <a:gd name="T70" fmla="+- 0 4253 4245"/>
                  <a:gd name="T71" fmla="*/ 4253 h 341"/>
                  <a:gd name="T72" fmla="+- 0 5573 5573"/>
                  <a:gd name="T73" fmla="*/ T72 w 1103"/>
                  <a:gd name="T74" fmla="+- 0 4270 4245"/>
                  <a:gd name="T75" fmla="*/ 4270 h 341"/>
                  <a:gd name="T76" fmla="+- 0 5573 5573"/>
                  <a:gd name="T77" fmla="*/ T76 w 1103"/>
                  <a:gd name="T78" fmla="+- 0 4285 4245"/>
                  <a:gd name="T79" fmla="*/ 4285 h 341"/>
                  <a:gd name="T80" fmla="+- 0 5574 5573"/>
                  <a:gd name="T81" fmla="*/ T80 w 1103"/>
                  <a:gd name="T82" fmla="+- 0 4285 4245"/>
                  <a:gd name="T83" fmla="*/ 4285 h 341"/>
                  <a:gd name="T84" fmla="+- 0 5577 5573"/>
                  <a:gd name="T85" fmla="*/ T84 w 1103"/>
                  <a:gd name="T86" fmla="+- 0 4385 4245"/>
                  <a:gd name="T87" fmla="*/ 4385 h 341"/>
                  <a:gd name="T88" fmla="+- 0 5749 5573"/>
                  <a:gd name="T89" fmla="*/ T88 w 1103"/>
                  <a:gd name="T90" fmla="+- 0 4487 4245"/>
                  <a:gd name="T91" fmla="*/ 4487 h 341"/>
                  <a:gd name="T92" fmla="+- 0 5750 5573"/>
                  <a:gd name="T93" fmla="*/ T92 w 1103"/>
                  <a:gd name="T94" fmla="+- 0 4490 4245"/>
                  <a:gd name="T95" fmla="*/ 4490 h 341"/>
                  <a:gd name="T96" fmla="+- 0 5848 5573"/>
                  <a:gd name="T97" fmla="*/ T96 w 1103"/>
                  <a:gd name="T98" fmla="+- 0 4548 4245"/>
                  <a:gd name="T99" fmla="*/ 4548 h 341"/>
                  <a:gd name="T100" fmla="+- 0 5865 5573"/>
                  <a:gd name="T101" fmla="*/ T100 w 1103"/>
                  <a:gd name="T102" fmla="+- 0 4585 4245"/>
                  <a:gd name="T103" fmla="*/ 4585 h 341"/>
                  <a:gd name="T104" fmla="+- 0 5866 5573"/>
                  <a:gd name="T105" fmla="*/ T104 w 1103"/>
                  <a:gd name="T106" fmla="+- 0 4585 4245"/>
                  <a:gd name="T107" fmla="*/ 4585 h 341"/>
                  <a:gd name="T108" fmla="+- 0 5867 5573"/>
                  <a:gd name="T109" fmla="*/ T108 w 1103"/>
                  <a:gd name="T110" fmla="+- 0 4585 4245"/>
                  <a:gd name="T111" fmla="*/ 4585 h 341"/>
                  <a:gd name="T112" fmla="+- 0 5890 5573"/>
                  <a:gd name="T113" fmla="*/ T112 w 1103"/>
                  <a:gd name="T114" fmla="+- 0 4584 4245"/>
                  <a:gd name="T115" fmla="*/ 4584 h 341"/>
                  <a:gd name="T116" fmla="+- 0 5893 5573"/>
                  <a:gd name="T117" fmla="*/ T116 w 1103"/>
                  <a:gd name="T118" fmla="+- 0 4584 4245"/>
                  <a:gd name="T119" fmla="*/ 4584 h 341"/>
                  <a:gd name="T120" fmla="+- 0 5896 5573"/>
                  <a:gd name="T121" fmla="*/ T120 w 1103"/>
                  <a:gd name="T122" fmla="+- 0 4581 4245"/>
                  <a:gd name="T123" fmla="*/ 4581 h 341"/>
                  <a:gd name="T124" fmla="+- 0 5896 5573"/>
                  <a:gd name="T125" fmla="*/ T124 w 1103"/>
                  <a:gd name="T126" fmla="+- 0 4577 4245"/>
                  <a:gd name="T127" fmla="*/ 4577 h 341"/>
                  <a:gd name="T128" fmla="+- 0 5896 5573"/>
                  <a:gd name="T129" fmla="*/ T128 w 1103"/>
                  <a:gd name="T130" fmla="+- 0 4577 4245"/>
                  <a:gd name="T131" fmla="*/ 4577 h 341"/>
                  <a:gd name="T132" fmla="+- 0 5896 5573"/>
                  <a:gd name="T133" fmla="*/ T132 w 1103"/>
                  <a:gd name="T134" fmla="+- 0 4576 4245"/>
                  <a:gd name="T135" fmla="*/ 4576 h 341"/>
                  <a:gd name="T136" fmla="+- 0 5900 5573"/>
                  <a:gd name="T137" fmla="*/ T136 w 1103"/>
                  <a:gd name="T138" fmla="+- 0 4577 4245"/>
                  <a:gd name="T139" fmla="*/ 4577 h 341"/>
                  <a:gd name="T140" fmla="+- 0 5900 5573"/>
                  <a:gd name="T141" fmla="*/ T140 w 1103"/>
                  <a:gd name="T142" fmla="+- 0 4577 4245"/>
                  <a:gd name="T143" fmla="*/ 4577 h 341"/>
                  <a:gd name="T144" fmla="+- 0 5900 5573"/>
                  <a:gd name="T145" fmla="*/ T144 w 1103"/>
                  <a:gd name="T146" fmla="+- 0 4577 4245"/>
                  <a:gd name="T147" fmla="*/ 4577 h 341"/>
                  <a:gd name="T148" fmla="+- 0 5941 5573"/>
                  <a:gd name="T149" fmla="*/ T148 w 1103"/>
                  <a:gd name="T150" fmla="+- 0 4573 4245"/>
                  <a:gd name="T151" fmla="*/ 4573 h 341"/>
                  <a:gd name="T152" fmla="+- 0 6011 5573"/>
                  <a:gd name="T153" fmla="*/ T152 w 1103"/>
                  <a:gd name="T154" fmla="+- 0 4566 4245"/>
                  <a:gd name="T155" fmla="*/ 4566 h 341"/>
                  <a:gd name="T156" fmla="+- 0 6092 5573"/>
                  <a:gd name="T157" fmla="*/ T156 w 1103"/>
                  <a:gd name="T158" fmla="+- 0 4558 4245"/>
                  <a:gd name="T159" fmla="*/ 4558 h 341"/>
                  <a:gd name="T160" fmla="+- 0 6165 5573"/>
                  <a:gd name="T161" fmla="*/ T160 w 1103"/>
                  <a:gd name="T162" fmla="+- 0 4550 4245"/>
                  <a:gd name="T163" fmla="*/ 4550 h 341"/>
                  <a:gd name="T164" fmla="+- 0 6229 5573"/>
                  <a:gd name="T165" fmla="*/ T164 w 1103"/>
                  <a:gd name="T166" fmla="+- 0 4544 4245"/>
                  <a:gd name="T167" fmla="*/ 4544 h 341"/>
                  <a:gd name="T168" fmla="+- 0 6281 5573"/>
                  <a:gd name="T169" fmla="*/ T168 w 1103"/>
                  <a:gd name="T170" fmla="+- 0 4539 4245"/>
                  <a:gd name="T171" fmla="*/ 4539 h 341"/>
                  <a:gd name="T172" fmla="+- 0 6303 5573"/>
                  <a:gd name="T173" fmla="*/ T172 w 1103"/>
                  <a:gd name="T174" fmla="+- 0 4537 4245"/>
                  <a:gd name="T175" fmla="*/ 4537 h 341"/>
                  <a:gd name="T176" fmla="+- 0 6378 5573"/>
                  <a:gd name="T177" fmla="*/ T176 w 1103"/>
                  <a:gd name="T178" fmla="+- 0 4530 4245"/>
                  <a:gd name="T179" fmla="*/ 4530 h 341"/>
                  <a:gd name="T180" fmla="+- 0 6457 5573"/>
                  <a:gd name="T181" fmla="*/ T180 w 1103"/>
                  <a:gd name="T182" fmla="+- 0 4522 4245"/>
                  <a:gd name="T183" fmla="*/ 4522 h 341"/>
                  <a:gd name="T184" fmla="+- 0 6531 5573"/>
                  <a:gd name="T185" fmla="*/ T184 w 1103"/>
                  <a:gd name="T186" fmla="+- 0 4514 4245"/>
                  <a:gd name="T187" fmla="*/ 4514 h 341"/>
                  <a:gd name="T188" fmla="+- 0 6604 5573"/>
                  <a:gd name="T189" fmla="*/ T188 w 1103"/>
                  <a:gd name="T190" fmla="+- 0 4506 4245"/>
                  <a:gd name="T191" fmla="*/ 4506 h 341"/>
                  <a:gd name="T192" fmla="+- 0 6627 5573"/>
                  <a:gd name="T193" fmla="*/ T192 w 1103"/>
                  <a:gd name="T194" fmla="+- 0 4502 4245"/>
                  <a:gd name="T195" fmla="*/ 4502 h 341"/>
                  <a:gd name="T196" fmla="+- 0 6627 5573"/>
                  <a:gd name="T197" fmla="*/ T196 w 1103"/>
                  <a:gd name="T198" fmla="+- 0 4499 4245"/>
                  <a:gd name="T199" fmla="*/ 4499 h 341"/>
                  <a:gd name="T200" fmla="+- 0 6636 5573"/>
                  <a:gd name="T201" fmla="*/ T200 w 1103"/>
                  <a:gd name="T202" fmla="+- 0 4503 4245"/>
                  <a:gd name="T203" fmla="*/ 4503 h 341"/>
                  <a:gd name="T204" fmla="+- 0 6637 5573"/>
                  <a:gd name="T205" fmla="*/ T204 w 1103"/>
                  <a:gd name="T206" fmla="+- 0 4504 4245"/>
                  <a:gd name="T207" fmla="*/ 4504 h 341"/>
                  <a:gd name="T208" fmla="+- 0 6640 5573"/>
                  <a:gd name="T209" fmla="*/ T208 w 1103"/>
                  <a:gd name="T210" fmla="+- 0 4504 4245"/>
                  <a:gd name="T211" fmla="*/ 4504 h 341"/>
                  <a:gd name="T212" fmla="+- 0 6641 5573"/>
                  <a:gd name="T213" fmla="*/ T212 w 1103"/>
                  <a:gd name="T214" fmla="+- 0 4504 4245"/>
                  <a:gd name="T215" fmla="*/ 4504 h 341"/>
                  <a:gd name="T216" fmla="+- 0 6641 5573"/>
                  <a:gd name="T217" fmla="*/ T216 w 1103"/>
                  <a:gd name="T218" fmla="+- 0 4504 4245"/>
                  <a:gd name="T219" fmla="*/ 4504 h 341"/>
                  <a:gd name="T220" fmla="+- 0 6666 5573"/>
                  <a:gd name="T221" fmla="*/ T220 w 1103"/>
                  <a:gd name="T222" fmla="+- 0 4504 4245"/>
                  <a:gd name="T223" fmla="*/ 4504 h 341"/>
                  <a:gd name="T224" fmla="+- 0 6669 5573"/>
                  <a:gd name="T225" fmla="*/ T224 w 1103"/>
                  <a:gd name="T226" fmla="+- 0 4504 4245"/>
                  <a:gd name="T227" fmla="*/ 4504 h 341"/>
                  <a:gd name="T228" fmla="+- 0 6672 5573"/>
                  <a:gd name="T229" fmla="*/ T228 w 1103"/>
                  <a:gd name="T230" fmla="+- 0 4501 4245"/>
                  <a:gd name="T231" fmla="*/ 4501 h 341"/>
                  <a:gd name="T232" fmla="+- 0 6672 5573"/>
                  <a:gd name="T233" fmla="*/ T232 w 1103"/>
                  <a:gd name="T234" fmla="+- 0 4498 4245"/>
                  <a:gd name="T235" fmla="*/ 4498 h 341"/>
                  <a:gd name="T236" fmla="+- 0 6676 5573"/>
                  <a:gd name="T237" fmla="*/ T236 w 1103"/>
                  <a:gd name="T238" fmla="+- 0 4359 4245"/>
                  <a:gd name="T239" fmla="*/ 4359 h 341"/>
                  <a:gd name="T240" fmla="+- 0 6676 5573"/>
                  <a:gd name="T241" fmla="*/ T240 w 1103"/>
                  <a:gd name="T242" fmla="+- 0 4356 4245"/>
                  <a:gd name="T243" fmla="*/ 4356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103" h="341">
                    <a:moveTo>
                      <a:pt x="1103" y="111"/>
                    </a:moveTo>
                    <a:lnTo>
                      <a:pt x="1103" y="109"/>
                    </a:lnTo>
                    <a:lnTo>
                      <a:pt x="1101" y="108"/>
                    </a:lnTo>
                    <a:lnTo>
                      <a:pt x="1100" y="107"/>
                    </a:lnTo>
                    <a:lnTo>
                      <a:pt x="1099" y="107"/>
                    </a:lnTo>
                    <a:lnTo>
                      <a:pt x="1097" y="105"/>
                    </a:lnTo>
                    <a:lnTo>
                      <a:pt x="1093" y="103"/>
                    </a:lnTo>
                    <a:lnTo>
                      <a:pt x="1091" y="103"/>
                    </a:lnTo>
                    <a:lnTo>
                      <a:pt x="1087" y="103"/>
                    </a:lnTo>
                    <a:lnTo>
                      <a:pt x="1061" y="103"/>
                    </a:lnTo>
                    <a:lnTo>
                      <a:pt x="1059" y="103"/>
                    </a:lnTo>
                    <a:lnTo>
                      <a:pt x="1057" y="105"/>
                    </a:lnTo>
                    <a:lnTo>
                      <a:pt x="1056" y="107"/>
                    </a:lnTo>
                    <a:lnTo>
                      <a:pt x="1052" y="106"/>
                    </a:lnTo>
                    <a:lnTo>
                      <a:pt x="930" y="80"/>
                    </a:lnTo>
                    <a:lnTo>
                      <a:pt x="924" y="80"/>
                    </a:lnTo>
                    <a:lnTo>
                      <a:pt x="543" y="0"/>
                    </a:lnTo>
                    <a:lnTo>
                      <a:pt x="363" y="8"/>
                    </a:lnTo>
                    <a:lnTo>
                      <a:pt x="0" y="25"/>
                    </a:lnTo>
                    <a:lnTo>
                      <a:pt x="0" y="40"/>
                    </a:lnTo>
                    <a:lnTo>
                      <a:pt x="1" y="40"/>
                    </a:lnTo>
                    <a:lnTo>
                      <a:pt x="4" y="140"/>
                    </a:lnTo>
                    <a:lnTo>
                      <a:pt x="176" y="242"/>
                    </a:lnTo>
                    <a:lnTo>
                      <a:pt x="177" y="245"/>
                    </a:lnTo>
                    <a:lnTo>
                      <a:pt x="275" y="303"/>
                    </a:lnTo>
                    <a:lnTo>
                      <a:pt x="292" y="340"/>
                    </a:lnTo>
                    <a:lnTo>
                      <a:pt x="293" y="340"/>
                    </a:lnTo>
                    <a:lnTo>
                      <a:pt x="294" y="340"/>
                    </a:lnTo>
                    <a:lnTo>
                      <a:pt x="317" y="339"/>
                    </a:lnTo>
                    <a:lnTo>
                      <a:pt x="320" y="339"/>
                    </a:lnTo>
                    <a:lnTo>
                      <a:pt x="323" y="336"/>
                    </a:lnTo>
                    <a:lnTo>
                      <a:pt x="323" y="332"/>
                    </a:lnTo>
                    <a:lnTo>
                      <a:pt x="323" y="331"/>
                    </a:lnTo>
                    <a:lnTo>
                      <a:pt x="327" y="332"/>
                    </a:lnTo>
                    <a:lnTo>
                      <a:pt x="368" y="328"/>
                    </a:lnTo>
                    <a:lnTo>
                      <a:pt x="438" y="321"/>
                    </a:lnTo>
                    <a:lnTo>
                      <a:pt x="519" y="313"/>
                    </a:lnTo>
                    <a:lnTo>
                      <a:pt x="592" y="305"/>
                    </a:lnTo>
                    <a:lnTo>
                      <a:pt x="656" y="299"/>
                    </a:lnTo>
                    <a:lnTo>
                      <a:pt x="708" y="294"/>
                    </a:lnTo>
                    <a:lnTo>
                      <a:pt x="730" y="292"/>
                    </a:lnTo>
                    <a:lnTo>
                      <a:pt x="805" y="285"/>
                    </a:lnTo>
                    <a:lnTo>
                      <a:pt x="884" y="277"/>
                    </a:lnTo>
                    <a:lnTo>
                      <a:pt x="958" y="269"/>
                    </a:lnTo>
                    <a:lnTo>
                      <a:pt x="1031" y="261"/>
                    </a:lnTo>
                    <a:lnTo>
                      <a:pt x="1054" y="257"/>
                    </a:lnTo>
                    <a:lnTo>
                      <a:pt x="1054" y="254"/>
                    </a:lnTo>
                    <a:lnTo>
                      <a:pt x="1063" y="258"/>
                    </a:lnTo>
                    <a:lnTo>
                      <a:pt x="1064" y="259"/>
                    </a:lnTo>
                    <a:lnTo>
                      <a:pt x="1067" y="259"/>
                    </a:lnTo>
                    <a:lnTo>
                      <a:pt x="1068" y="259"/>
                    </a:lnTo>
                    <a:lnTo>
                      <a:pt x="1093" y="259"/>
                    </a:lnTo>
                    <a:lnTo>
                      <a:pt x="1096" y="259"/>
                    </a:lnTo>
                    <a:lnTo>
                      <a:pt x="1099" y="256"/>
                    </a:lnTo>
                    <a:lnTo>
                      <a:pt x="1099" y="253"/>
                    </a:lnTo>
                    <a:lnTo>
                      <a:pt x="1103" y="114"/>
                    </a:lnTo>
                    <a:lnTo>
                      <a:pt x="1103" y="111"/>
                    </a:lnTo>
                    <a:close/>
                  </a:path>
                </a:pathLst>
              </a:custGeom>
              <a:noFill/>
              <a:ln w="12459">
                <a:solidFill>
                  <a:srgbClr val="C7C8CA"/>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80" name="Group 1179"/>
            <p:cNvGrpSpPr>
              <a:grpSpLocks/>
            </p:cNvGrpSpPr>
            <p:nvPr/>
          </p:nvGrpSpPr>
          <p:grpSpPr bwMode="auto">
            <a:xfrm>
              <a:off x="8218" y="4245"/>
              <a:ext cx="1551" cy="158"/>
              <a:chOff x="5573" y="4245"/>
              <a:chExt cx="1052" cy="158"/>
            </a:xfrm>
          </p:grpSpPr>
          <p:sp>
            <p:nvSpPr>
              <p:cNvPr id="1428" name="Freeform 1427"/>
              <p:cNvSpPr>
                <a:spLocks/>
              </p:cNvSpPr>
              <p:nvPr/>
            </p:nvSpPr>
            <p:spPr bwMode="auto">
              <a:xfrm>
                <a:off x="5573" y="4245"/>
                <a:ext cx="1052" cy="158"/>
              </a:xfrm>
              <a:custGeom>
                <a:avLst/>
                <a:gdLst>
                  <a:gd name="T0" fmla="+- 0 6116 5573"/>
                  <a:gd name="T1" fmla="*/ T0 w 1052"/>
                  <a:gd name="T2" fmla="+- 0 4245 4245"/>
                  <a:gd name="T3" fmla="*/ 4245 h 158"/>
                  <a:gd name="T4" fmla="+- 0 5573 5573"/>
                  <a:gd name="T5" fmla="*/ T4 w 1052"/>
                  <a:gd name="T6" fmla="+- 0 4270 4245"/>
                  <a:gd name="T7" fmla="*/ 4270 h 158"/>
                  <a:gd name="T8" fmla="+- 0 5895 5573"/>
                  <a:gd name="T9" fmla="*/ T8 w 1052"/>
                  <a:gd name="T10" fmla="+- 0 4403 4245"/>
                  <a:gd name="T11" fmla="*/ 4403 h 158"/>
                  <a:gd name="T12" fmla="+- 0 6624 5573"/>
                  <a:gd name="T13" fmla="*/ T12 w 1052"/>
                  <a:gd name="T14" fmla="+- 0 4351 4245"/>
                  <a:gd name="T15" fmla="*/ 4351 h 158"/>
                  <a:gd name="T16" fmla="+- 0 6503 5573"/>
                  <a:gd name="T17" fmla="*/ T16 w 1052"/>
                  <a:gd name="T18" fmla="+- 0 4325 4245"/>
                  <a:gd name="T19" fmla="*/ 4325 h 158"/>
                  <a:gd name="T20" fmla="+- 0 6497 5573"/>
                  <a:gd name="T21" fmla="*/ T20 w 1052"/>
                  <a:gd name="T22" fmla="+- 0 4325 4245"/>
                  <a:gd name="T23" fmla="*/ 4325 h 158"/>
                  <a:gd name="T24" fmla="+- 0 6116 5573"/>
                  <a:gd name="T25" fmla="*/ T24 w 1052"/>
                  <a:gd name="T26" fmla="+- 0 4245 4245"/>
                  <a:gd name="T27" fmla="*/ 4245 h 158"/>
                </a:gdLst>
                <a:ahLst/>
                <a:cxnLst>
                  <a:cxn ang="0">
                    <a:pos x="T1" y="T3"/>
                  </a:cxn>
                  <a:cxn ang="0">
                    <a:pos x="T5" y="T7"/>
                  </a:cxn>
                  <a:cxn ang="0">
                    <a:pos x="T9" y="T11"/>
                  </a:cxn>
                  <a:cxn ang="0">
                    <a:pos x="T13" y="T15"/>
                  </a:cxn>
                  <a:cxn ang="0">
                    <a:pos x="T17" y="T19"/>
                  </a:cxn>
                  <a:cxn ang="0">
                    <a:pos x="T21" y="T23"/>
                  </a:cxn>
                  <a:cxn ang="0">
                    <a:pos x="T25" y="T27"/>
                  </a:cxn>
                </a:cxnLst>
                <a:rect l="0" t="0" r="r" b="b"/>
                <a:pathLst>
                  <a:path w="1052" h="158">
                    <a:moveTo>
                      <a:pt x="543" y="0"/>
                    </a:moveTo>
                    <a:lnTo>
                      <a:pt x="0" y="25"/>
                    </a:lnTo>
                    <a:lnTo>
                      <a:pt x="322" y="158"/>
                    </a:lnTo>
                    <a:lnTo>
                      <a:pt x="1051" y="106"/>
                    </a:lnTo>
                    <a:lnTo>
                      <a:pt x="930" y="80"/>
                    </a:lnTo>
                    <a:lnTo>
                      <a:pt x="924" y="80"/>
                    </a:lnTo>
                    <a:lnTo>
                      <a:pt x="543" y="0"/>
                    </a:lnTo>
                    <a:close/>
                  </a:path>
                </a:pathLst>
              </a:custGeom>
              <a:solidFill>
                <a:srgbClr val="3441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1" name="Group 1180"/>
            <p:cNvGrpSpPr>
              <a:grpSpLocks/>
            </p:cNvGrpSpPr>
            <p:nvPr/>
          </p:nvGrpSpPr>
          <p:grpSpPr bwMode="auto">
            <a:xfrm>
              <a:off x="8753" y="4245"/>
              <a:ext cx="1013" cy="124"/>
              <a:chOff x="5936" y="4245"/>
              <a:chExt cx="687" cy="124"/>
            </a:xfrm>
          </p:grpSpPr>
          <p:sp>
            <p:nvSpPr>
              <p:cNvPr id="1427" name="Freeform 1426"/>
              <p:cNvSpPr>
                <a:spLocks/>
              </p:cNvSpPr>
              <p:nvPr/>
            </p:nvSpPr>
            <p:spPr bwMode="auto">
              <a:xfrm>
                <a:off x="5936" y="4245"/>
                <a:ext cx="687" cy="124"/>
              </a:xfrm>
              <a:custGeom>
                <a:avLst/>
                <a:gdLst>
                  <a:gd name="T0" fmla="+- 0 6116 5936"/>
                  <a:gd name="T1" fmla="*/ T0 w 687"/>
                  <a:gd name="T2" fmla="+- 0 4245 4245"/>
                  <a:gd name="T3" fmla="*/ 4245 h 124"/>
                  <a:gd name="T4" fmla="+- 0 5936 5936"/>
                  <a:gd name="T5" fmla="*/ T4 w 687"/>
                  <a:gd name="T6" fmla="+- 0 4253 4245"/>
                  <a:gd name="T7" fmla="*/ 4253 h 124"/>
                  <a:gd name="T8" fmla="+- 0 5945 5936"/>
                  <a:gd name="T9" fmla="*/ T8 w 687"/>
                  <a:gd name="T10" fmla="+- 0 4261 4245"/>
                  <a:gd name="T11" fmla="*/ 4261 h 124"/>
                  <a:gd name="T12" fmla="+- 0 5956 5936"/>
                  <a:gd name="T13" fmla="*/ T12 w 687"/>
                  <a:gd name="T14" fmla="+- 0 4269 4245"/>
                  <a:gd name="T15" fmla="*/ 4269 h 124"/>
                  <a:gd name="T16" fmla="+- 0 6009 5936"/>
                  <a:gd name="T17" fmla="*/ T16 w 687"/>
                  <a:gd name="T18" fmla="+- 0 4299 4245"/>
                  <a:gd name="T19" fmla="*/ 4299 h 124"/>
                  <a:gd name="T20" fmla="+- 0 6080 5936"/>
                  <a:gd name="T21" fmla="*/ T20 w 687"/>
                  <a:gd name="T22" fmla="+- 0 4326 4245"/>
                  <a:gd name="T23" fmla="*/ 4326 h 124"/>
                  <a:gd name="T24" fmla="+- 0 6145 5936"/>
                  <a:gd name="T25" fmla="*/ T24 w 687"/>
                  <a:gd name="T26" fmla="+- 0 4344 4245"/>
                  <a:gd name="T27" fmla="*/ 4344 h 124"/>
                  <a:gd name="T28" fmla="+- 0 6217 5936"/>
                  <a:gd name="T29" fmla="*/ T28 w 687"/>
                  <a:gd name="T30" fmla="+- 0 4360 4245"/>
                  <a:gd name="T31" fmla="*/ 4360 h 124"/>
                  <a:gd name="T32" fmla="+- 0 6270 5936"/>
                  <a:gd name="T33" fmla="*/ T32 w 687"/>
                  <a:gd name="T34" fmla="+- 0 4369 4245"/>
                  <a:gd name="T35" fmla="*/ 4369 h 124"/>
                  <a:gd name="T36" fmla="+- 0 6446 5936"/>
                  <a:gd name="T37" fmla="*/ T36 w 687"/>
                  <a:gd name="T38" fmla="+- 0 4361 4245"/>
                  <a:gd name="T39" fmla="*/ 4361 h 124"/>
                  <a:gd name="T40" fmla="+- 0 6623 5936"/>
                  <a:gd name="T41" fmla="*/ T40 w 687"/>
                  <a:gd name="T42" fmla="+- 0 4351 4245"/>
                  <a:gd name="T43" fmla="*/ 4351 h 124"/>
                  <a:gd name="T44" fmla="+- 0 6503 5936"/>
                  <a:gd name="T45" fmla="*/ T44 w 687"/>
                  <a:gd name="T46" fmla="+- 0 4325 4245"/>
                  <a:gd name="T47" fmla="*/ 4325 h 124"/>
                  <a:gd name="T48" fmla="+- 0 6497 5936"/>
                  <a:gd name="T49" fmla="*/ T48 w 687"/>
                  <a:gd name="T50" fmla="+- 0 4325 4245"/>
                  <a:gd name="T51" fmla="*/ 4325 h 124"/>
                  <a:gd name="T52" fmla="+- 0 6116 5936"/>
                  <a:gd name="T53" fmla="*/ T52 w 687"/>
                  <a:gd name="T54" fmla="+- 0 4245 4245"/>
                  <a:gd name="T55" fmla="*/ 4245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87" h="124">
                    <a:moveTo>
                      <a:pt x="180" y="0"/>
                    </a:moveTo>
                    <a:lnTo>
                      <a:pt x="0" y="8"/>
                    </a:lnTo>
                    <a:lnTo>
                      <a:pt x="9" y="16"/>
                    </a:lnTo>
                    <a:lnTo>
                      <a:pt x="20" y="24"/>
                    </a:lnTo>
                    <a:lnTo>
                      <a:pt x="73" y="54"/>
                    </a:lnTo>
                    <a:lnTo>
                      <a:pt x="144" y="81"/>
                    </a:lnTo>
                    <a:lnTo>
                      <a:pt x="209" y="99"/>
                    </a:lnTo>
                    <a:lnTo>
                      <a:pt x="281" y="115"/>
                    </a:lnTo>
                    <a:lnTo>
                      <a:pt x="334" y="124"/>
                    </a:lnTo>
                    <a:lnTo>
                      <a:pt x="510" y="116"/>
                    </a:lnTo>
                    <a:lnTo>
                      <a:pt x="687" y="106"/>
                    </a:lnTo>
                    <a:lnTo>
                      <a:pt x="567" y="80"/>
                    </a:lnTo>
                    <a:lnTo>
                      <a:pt x="561" y="80"/>
                    </a:lnTo>
                    <a:lnTo>
                      <a:pt x="180" y="0"/>
                    </a:lnTo>
                    <a:close/>
                  </a:path>
                </a:pathLst>
              </a:custGeom>
              <a:solidFill>
                <a:srgbClr val="4854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2" name="Group 1181"/>
            <p:cNvGrpSpPr>
              <a:grpSpLocks/>
            </p:cNvGrpSpPr>
            <p:nvPr/>
          </p:nvGrpSpPr>
          <p:grpSpPr bwMode="auto">
            <a:xfrm>
              <a:off x="8681" y="4348"/>
              <a:ext cx="1162" cy="229"/>
              <a:chOff x="5889" y="4348"/>
              <a:chExt cx="785" cy="229"/>
            </a:xfrm>
          </p:grpSpPr>
          <p:sp>
            <p:nvSpPr>
              <p:cNvPr id="1424" name="Freeform 1423"/>
              <p:cNvSpPr>
                <a:spLocks/>
              </p:cNvSpPr>
              <p:nvPr/>
            </p:nvSpPr>
            <p:spPr bwMode="auto">
              <a:xfrm>
                <a:off x="6624" y="4348"/>
                <a:ext cx="50" cy="156"/>
              </a:xfrm>
              <a:custGeom>
                <a:avLst/>
                <a:gdLst>
                  <a:gd name="T0" fmla="+- 0 6660 6624"/>
                  <a:gd name="T1" fmla="*/ T0 w 50"/>
                  <a:gd name="T2" fmla="+- 0 4348 4348"/>
                  <a:gd name="T3" fmla="*/ 4348 h 156"/>
                  <a:gd name="T4" fmla="+- 0 6631 6624"/>
                  <a:gd name="T5" fmla="*/ T4 w 50"/>
                  <a:gd name="T6" fmla="+- 0 4348 4348"/>
                  <a:gd name="T7" fmla="*/ 4348 h 156"/>
                  <a:gd name="T8" fmla="+- 0 6628 6624"/>
                  <a:gd name="T9" fmla="*/ T8 w 50"/>
                  <a:gd name="T10" fmla="+- 0 4351 4348"/>
                  <a:gd name="T11" fmla="*/ 4351 h 156"/>
                  <a:gd name="T12" fmla="+- 0 6624 6624"/>
                  <a:gd name="T13" fmla="*/ T12 w 50"/>
                  <a:gd name="T14" fmla="+- 0 4497 4348"/>
                  <a:gd name="T15" fmla="*/ 4497 h 156"/>
                  <a:gd name="T16" fmla="+- 0 6626 6624"/>
                  <a:gd name="T17" fmla="*/ T16 w 50"/>
                  <a:gd name="T18" fmla="+- 0 4498 4348"/>
                  <a:gd name="T19" fmla="*/ 4498 h 156"/>
                  <a:gd name="T20" fmla="+- 0 6627 6624"/>
                  <a:gd name="T21" fmla="*/ T20 w 50"/>
                  <a:gd name="T22" fmla="+- 0 4499 4348"/>
                  <a:gd name="T23" fmla="*/ 4499 h 156"/>
                  <a:gd name="T24" fmla="+- 0 6638 6624"/>
                  <a:gd name="T25" fmla="*/ T24 w 50"/>
                  <a:gd name="T26" fmla="+- 0 4504 4348"/>
                  <a:gd name="T27" fmla="*/ 4504 h 156"/>
                  <a:gd name="T28" fmla="+- 0 6636 6624"/>
                  <a:gd name="T29" fmla="*/ T28 w 50"/>
                  <a:gd name="T30" fmla="+- 0 4503 4348"/>
                  <a:gd name="T31" fmla="*/ 4503 h 156"/>
                  <a:gd name="T32" fmla="+- 0 6635 6624"/>
                  <a:gd name="T33" fmla="*/ T32 w 50"/>
                  <a:gd name="T34" fmla="+- 0 4501 4348"/>
                  <a:gd name="T35" fmla="*/ 4501 h 156"/>
                  <a:gd name="T36" fmla="+- 0 6639 6624"/>
                  <a:gd name="T37" fmla="*/ T36 w 50"/>
                  <a:gd name="T38" fmla="+- 0 4355 4348"/>
                  <a:gd name="T39" fmla="*/ 4355 h 156"/>
                  <a:gd name="T40" fmla="+- 0 6641 6624"/>
                  <a:gd name="T41" fmla="*/ T40 w 50"/>
                  <a:gd name="T42" fmla="+- 0 4353 4348"/>
                  <a:gd name="T43" fmla="*/ 4353 h 156"/>
                  <a:gd name="T44" fmla="+- 0 6670 6624"/>
                  <a:gd name="T45" fmla="*/ T44 w 50"/>
                  <a:gd name="T46" fmla="+- 0 4352 4348"/>
                  <a:gd name="T47" fmla="*/ 4352 h 156"/>
                  <a:gd name="T48" fmla="+- 0 6673 6624"/>
                  <a:gd name="T49" fmla="*/ T48 w 50"/>
                  <a:gd name="T50" fmla="+- 0 4352 4348"/>
                  <a:gd name="T51" fmla="*/ 4352 h 156"/>
                  <a:gd name="T52" fmla="+- 0 6667 6624"/>
                  <a:gd name="T53" fmla="*/ T52 w 50"/>
                  <a:gd name="T54" fmla="+- 0 4349 4348"/>
                  <a:gd name="T55" fmla="*/ 4349 h 156"/>
                  <a:gd name="T56" fmla="+- 0 6664 6624"/>
                  <a:gd name="T57" fmla="*/ T56 w 50"/>
                  <a:gd name="T58" fmla="+- 0 4348 4348"/>
                  <a:gd name="T59" fmla="*/ 4348 h 156"/>
                  <a:gd name="T60" fmla="+- 0 6660 6624"/>
                  <a:gd name="T61" fmla="*/ T60 w 50"/>
                  <a:gd name="T62" fmla="+- 0 4348 4348"/>
                  <a:gd name="T63" fmla="*/ 4348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0" h="156">
                    <a:moveTo>
                      <a:pt x="36" y="0"/>
                    </a:moveTo>
                    <a:lnTo>
                      <a:pt x="7" y="0"/>
                    </a:lnTo>
                    <a:lnTo>
                      <a:pt x="4" y="3"/>
                    </a:lnTo>
                    <a:lnTo>
                      <a:pt x="0" y="149"/>
                    </a:lnTo>
                    <a:lnTo>
                      <a:pt x="2" y="150"/>
                    </a:lnTo>
                    <a:lnTo>
                      <a:pt x="3" y="151"/>
                    </a:lnTo>
                    <a:lnTo>
                      <a:pt x="14" y="156"/>
                    </a:lnTo>
                    <a:lnTo>
                      <a:pt x="12" y="155"/>
                    </a:lnTo>
                    <a:lnTo>
                      <a:pt x="11" y="153"/>
                    </a:lnTo>
                    <a:lnTo>
                      <a:pt x="15" y="7"/>
                    </a:lnTo>
                    <a:lnTo>
                      <a:pt x="17" y="5"/>
                    </a:lnTo>
                    <a:lnTo>
                      <a:pt x="46" y="4"/>
                    </a:lnTo>
                    <a:lnTo>
                      <a:pt x="49" y="4"/>
                    </a:lnTo>
                    <a:lnTo>
                      <a:pt x="43" y="1"/>
                    </a:lnTo>
                    <a:lnTo>
                      <a:pt x="40" y="0"/>
                    </a:lnTo>
                    <a:lnTo>
                      <a:pt x="36" y="0"/>
                    </a:lnTo>
                    <a:close/>
                  </a:path>
                </a:pathLst>
              </a:custGeom>
              <a:solidFill>
                <a:srgbClr val="0D12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25" name="Freeform 1424"/>
              <p:cNvSpPr>
                <a:spLocks/>
              </p:cNvSpPr>
              <p:nvPr/>
            </p:nvSpPr>
            <p:spPr bwMode="auto">
              <a:xfrm>
                <a:off x="6624" y="4348"/>
                <a:ext cx="50" cy="156"/>
              </a:xfrm>
              <a:custGeom>
                <a:avLst/>
                <a:gdLst>
                  <a:gd name="T0" fmla="+- 0 6673 6624"/>
                  <a:gd name="T1" fmla="*/ T0 w 50"/>
                  <a:gd name="T2" fmla="+- 0 4352 4348"/>
                  <a:gd name="T3" fmla="*/ 4352 h 156"/>
                  <a:gd name="T4" fmla="+- 0 6672 6624"/>
                  <a:gd name="T5" fmla="*/ T4 w 50"/>
                  <a:gd name="T6" fmla="+- 0 4352 4348"/>
                  <a:gd name="T7" fmla="*/ 4352 h 156"/>
                  <a:gd name="T8" fmla="+- 0 6674 6624"/>
                  <a:gd name="T9" fmla="*/ T8 w 50"/>
                  <a:gd name="T10" fmla="+- 0 4353 4348"/>
                  <a:gd name="T11" fmla="*/ 4353 h 156"/>
                  <a:gd name="T12" fmla="+- 0 6673 6624"/>
                  <a:gd name="T13" fmla="*/ T12 w 50"/>
                  <a:gd name="T14" fmla="+- 0 4352 4348"/>
                  <a:gd name="T15" fmla="*/ 4352 h 156"/>
                </a:gdLst>
                <a:ahLst/>
                <a:cxnLst>
                  <a:cxn ang="0">
                    <a:pos x="T1" y="T3"/>
                  </a:cxn>
                  <a:cxn ang="0">
                    <a:pos x="T5" y="T7"/>
                  </a:cxn>
                  <a:cxn ang="0">
                    <a:pos x="T9" y="T11"/>
                  </a:cxn>
                  <a:cxn ang="0">
                    <a:pos x="T13" y="T15"/>
                  </a:cxn>
                </a:cxnLst>
                <a:rect l="0" t="0" r="r" b="b"/>
                <a:pathLst>
                  <a:path w="50" h="156">
                    <a:moveTo>
                      <a:pt x="49" y="4"/>
                    </a:moveTo>
                    <a:lnTo>
                      <a:pt x="48" y="4"/>
                    </a:lnTo>
                    <a:lnTo>
                      <a:pt x="50" y="5"/>
                    </a:lnTo>
                    <a:lnTo>
                      <a:pt x="49" y="4"/>
                    </a:lnTo>
                    <a:close/>
                  </a:path>
                </a:pathLst>
              </a:custGeom>
              <a:solidFill>
                <a:srgbClr val="0D12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26" name="Picture 1425"/>
              <p:cNvPicPr>
                <a:picLocks noChangeAspect="1" noChangeArrowheads="1"/>
              </p:cNvPicPr>
              <p:nvPr/>
            </p:nvPicPr>
            <p:blipFill>
              <a:blip r:embed="rId147" cstate="email">
                <a:extLst>
                  <a:ext uri="{28A0092B-C50C-407E-A947-70E740481C1C}">
                    <a14:useLocalDpi xmlns:a14="http://schemas.microsoft.com/office/drawing/2010/main" val="0"/>
                  </a:ext>
                </a:extLst>
              </a:blip>
              <a:srcRect/>
              <a:stretch>
                <a:fillRect/>
              </a:stretch>
            </p:blipFill>
            <p:spPr bwMode="auto">
              <a:xfrm>
                <a:off x="5889" y="4359"/>
                <a:ext cx="74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3" name="Group 1182"/>
            <p:cNvGrpSpPr>
              <a:grpSpLocks/>
            </p:cNvGrpSpPr>
            <p:nvPr/>
          </p:nvGrpSpPr>
          <p:grpSpPr bwMode="auto">
            <a:xfrm>
              <a:off x="8689" y="4357"/>
              <a:ext cx="1093" cy="221"/>
              <a:chOff x="5889" y="4357"/>
              <a:chExt cx="743" cy="221"/>
            </a:xfrm>
          </p:grpSpPr>
          <p:sp>
            <p:nvSpPr>
              <p:cNvPr id="1422" name="Freeform 1421"/>
              <p:cNvSpPr>
                <a:spLocks/>
              </p:cNvSpPr>
              <p:nvPr/>
            </p:nvSpPr>
            <p:spPr bwMode="auto">
              <a:xfrm>
                <a:off x="6615" y="4357"/>
                <a:ext cx="17" cy="146"/>
              </a:xfrm>
              <a:custGeom>
                <a:avLst/>
                <a:gdLst>
                  <a:gd name="T0" fmla="+- 0 6632 6615"/>
                  <a:gd name="T1" fmla="*/ T0 w 17"/>
                  <a:gd name="T2" fmla="+- 0 4357 4357"/>
                  <a:gd name="T3" fmla="*/ 4357 h 146"/>
                  <a:gd name="T4" fmla="+- 0 6631 6615"/>
                  <a:gd name="T5" fmla="*/ T4 w 17"/>
                  <a:gd name="T6" fmla="+- 0 4377 4357"/>
                  <a:gd name="T7" fmla="*/ 4377 h 146"/>
                  <a:gd name="T8" fmla="+- 0 6623 6615"/>
                  <a:gd name="T9" fmla="*/ T8 w 17"/>
                  <a:gd name="T10" fmla="+- 0 4394 4357"/>
                  <a:gd name="T11" fmla="*/ 4394 h 146"/>
                  <a:gd name="T12" fmla="+- 0 6619 6615"/>
                  <a:gd name="T13" fmla="*/ T12 w 17"/>
                  <a:gd name="T14" fmla="+- 0 4431 4357"/>
                  <a:gd name="T15" fmla="*/ 4431 h 146"/>
                  <a:gd name="T16" fmla="+- 0 6617 6615"/>
                  <a:gd name="T17" fmla="*/ T16 w 17"/>
                  <a:gd name="T18" fmla="+- 0 4454 4357"/>
                  <a:gd name="T19" fmla="*/ 4454 h 146"/>
                  <a:gd name="T20" fmla="+- 0 6616 6615"/>
                  <a:gd name="T21" fmla="*/ T20 w 17"/>
                  <a:gd name="T22" fmla="+- 0 4469 4357"/>
                  <a:gd name="T23" fmla="*/ 4469 h 146"/>
                  <a:gd name="T24" fmla="+- 0 6615 6615"/>
                  <a:gd name="T25" fmla="*/ T24 w 17"/>
                  <a:gd name="T26" fmla="+- 0 4480 4357"/>
                  <a:gd name="T27" fmla="*/ 4480 h 146"/>
                  <a:gd name="T28" fmla="+- 0 6615 6615"/>
                  <a:gd name="T29" fmla="*/ T28 w 17"/>
                  <a:gd name="T30" fmla="+- 0 4489 4357"/>
                  <a:gd name="T31" fmla="*/ 4489 h 146"/>
                  <a:gd name="T32" fmla="+- 0 6626 6615"/>
                  <a:gd name="T33" fmla="*/ T32 w 17"/>
                  <a:gd name="T34" fmla="+- 0 4495 4357"/>
                  <a:gd name="T35" fmla="*/ 4495 h 146"/>
                  <a:gd name="T36" fmla="+- 0 6626 6615"/>
                  <a:gd name="T37" fmla="*/ T36 w 17"/>
                  <a:gd name="T38" fmla="+- 0 4503 4357"/>
                  <a:gd name="T39" fmla="*/ 4503 h 146"/>
                  <a:gd name="T40" fmla="+- 0 6629 6615"/>
                  <a:gd name="T41" fmla="*/ T40 w 17"/>
                  <a:gd name="T42" fmla="+- 0 4500 4357"/>
                  <a:gd name="T43" fmla="*/ 4500 h 146"/>
                  <a:gd name="T44" fmla="+- 0 6629 6615"/>
                  <a:gd name="T45" fmla="*/ T44 w 17"/>
                  <a:gd name="T46" fmla="+- 0 4467 4357"/>
                  <a:gd name="T47" fmla="*/ 4467 h 146"/>
                  <a:gd name="T48" fmla="+- 0 6629 6615"/>
                  <a:gd name="T49" fmla="*/ T48 w 17"/>
                  <a:gd name="T50" fmla="+- 0 4444 4357"/>
                  <a:gd name="T51" fmla="*/ 4444 h 146"/>
                  <a:gd name="T52" fmla="+- 0 6631 6615"/>
                  <a:gd name="T53" fmla="*/ T52 w 17"/>
                  <a:gd name="T54" fmla="+- 0 4390 4357"/>
                  <a:gd name="T55" fmla="*/ 4390 h 146"/>
                  <a:gd name="T56" fmla="+- 0 6632 6615"/>
                  <a:gd name="T57" fmla="*/ T56 w 17"/>
                  <a:gd name="T58" fmla="+- 0 4357 4357"/>
                  <a:gd name="T59" fmla="*/ 4357 h 1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7" h="146">
                    <a:moveTo>
                      <a:pt x="17" y="0"/>
                    </a:moveTo>
                    <a:lnTo>
                      <a:pt x="16" y="20"/>
                    </a:lnTo>
                    <a:lnTo>
                      <a:pt x="8" y="37"/>
                    </a:lnTo>
                    <a:lnTo>
                      <a:pt x="4" y="74"/>
                    </a:lnTo>
                    <a:lnTo>
                      <a:pt x="2" y="97"/>
                    </a:lnTo>
                    <a:lnTo>
                      <a:pt x="1" y="112"/>
                    </a:lnTo>
                    <a:lnTo>
                      <a:pt x="0" y="123"/>
                    </a:lnTo>
                    <a:lnTo>
                      <a:pt x="0" y="132"/>
                    </a:lnTo>
                    <a:lnTo>
                      <a:pt x="11" y="138"/>
                    </a:lnTo>
                    <a:lnTo>
                      <a:pt x="11" y="146"/>
                    </a:lnTo>
                    <a:lnTo>
                      <a:pt x="14" y="143"/>
                    </a:lnTo>
                    <a:lnTo>
                      <a:pt x="14" y="110"/>
                    </a:lnTo>
                    <a:lnTo>
                      <a:pt x="14" y="87"/>
                    </a:lnTo>
                    <a:lnTo>
                      <a:pt x="16" y="33"/>
                    </a:lnTo>
                    <a:lnTo>
                      <a:pt x="17" y="0"/>
                    </a:lnTo>
                    <a:close/>
                  </a:path>
                </a:pathLst>
              </a:custGeom>
              <a:solidFill>
                <a:srgbClr val="121D2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23" name="Picture 1422"/>
              <p:cNvPicPr>
                <a:picLocks noChangeAspect="1" noChangeArrowheads="1"/>
              </p:cNvPicPr>
              <p:nvPr/>
            </p:nvPicPr>
            <p:blipFill>
              <a:blip r:embed="rId148" cstate="email">
                <a:extLst>
                  <a:ext uri="{28A0092B-C50C-407E-A947-70E740481C1C}">
                    <a14:useLocalDpi xmlns:a14="http://schemas.microsoft.com/office/drawing/2010/main" val="0"/>
                  </a:ext>
                </a:extLst>
              </a:blip>
              <a:srcRect/>
              <a:stretch>
                <a:fillRect/>
              </a:stretch>
            </p:blipFill>
            <p:spPr bwMode="auto">
              <a:xfrm>
                <a:off x="5889" y="4403"/>
                <a:ext cx="2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4" name="Group 1183"/>
            <p:cNvGrpSpPr>
              <a:grpSpLocks/>
            </p:cNvGrpSpPr>
            <p:nvPr/>
          </p:nvGrpSpPr>
          <p:grpSpPr bwMode="auto">
            <a:xfrm>
              <a:off x="8695" y="4351"/>
              <a:ext cx="1086" cy="226"/>
              <a:chOff x="5895" y="4351"/>
              <a:chExt cx="736" cy="226"/>
            </a:xfrm>
          </p:grpSpPr>
          <p:sp>
            <p:nvSpPr>
              <p:cNvPr id="1420" name="Freeform 1419"/>
              <p:cNvSpPr>
                <a:spLocks/>
              </p:cNvSpPr>
              <p:nvPr/>
            </p:nvSpPr>
            <p:spPr bwMode="auto">
              <a:xfrm>
                <a:off x="5900" y="4482"/>
                <a:ext cx="726" cy="95"/>
              </a:xfrm>
              <a:custGeom>
                <a:avLst/>
                <a:gdLst>
                  <a:gd name="T0" fmla="+- 0 6600 5900"/>
                  <a:gd name="T1" fmla="*/ T0 w 726"/>
                  <a:gd name="T2" fmla="+- 0 4482 4482"/>
                  <a:gd name="T3" fmla="*/ 4482 h 95"/>
                  <a:gd name="T4" fmla="+- 0 6486 5900"/>
                  <a:gd name="T5" fmla="*/ T4 w 726"/>
                  <a:gd name="T6" fmla="+- 0 4486 4482"/>
                  <a:gd name="T7" fmla="*/ 4486 h 95"/>
                  <a:gd name="T8" fmla="+- 0 6416 5900"/>
                  <a:gd name="T9" fmla="*/ T8 w 726"/>
                  <a:gd name="T10" fmla="+- 0 4490 4482"/>
                  <a:gd name="T11" fmla="*/ 4490 h 95"/>
                  <a:gd name="T12" fmla="+- 0 6318 5900"/>
                  <a:gd name="T13" fmla="*/ T12 w 726"/>
                  <a:gd name="T14" fmla="+- 0 4497 4482"/>
                  <a:gd name="T15" fmla="*/ 4497 h 95"/>
                  <a:gd name="T16" fmla="+- 0 6207 5900"/>
                  <a:gd name="T17" fmla="*/ T16 w 726"/>
                  <a:gd name="T18" fmla="+- 0 4508 4482"/>
                  <a:gd name="T19" fmla="*/ 4508 h 95"/>
                  <a:gd name="T20" fmla="+- 0 6115 5900"/>
                  <a:gd name="T21" fmla="*/ T20 w 726"/>
                  <a:gd name="T22" fmla="+- 0 4519 4482"/>
                  <a:gd name="T23" fmla="*/ 4519 h 95"/>
                  <a:gd name="T24" fmla="+- 0 6050 5900"/>
                  <a:gd name="T25" fmla="*/ T24 w 726"/>
                  <a:gd name="T26" fmla="+- 0 4528 4482"/>
                  <a:gd name="T27" fmla="*/ 4528 h 95"/>
                  <a:gd name="T28" fmla="+- 0 5961 5900"/>
                  <a:gd name="T29" fmla="*/ T28 w 726"/>
                  <a:gd name="T30" fmla="+- 0 4548 4482"/>
                  <a:gd name="T31" fmla="*/ 4548 h 95"/>
                  <a:gd name="T32" fmla="+- 0 5905 5900"/>
                  <a:gd name="T33" fmla="*/ T32 w 726"/>
                  <a:gd name="T34" fmla="+- 0 4574 4482"/>
                  <a:gd name="T35" fmla="*/ 4574 h 95"/>
                  <a:gd name="T36" fmla="+- 0 5900 5900"/>
                  <a:gd name="T37" fmla="*/ T36 w 726"/>
                  <a:gd name="T38" fmla="+- 0 4577 4482"/>
                  <a:gd name="T39" fmla="*/ 4577 h 95"/>
                  <a:gd name="T40" fmla="+- 0 6626 5900"/>
                  <a:gd name="T41" fmla="*/ T40 w 726"/>
                  <a:gd name="T42" fmla="+- 0 4503 4482"/>
                  <a:gd name="T43" fmla="*/ 4503 h 95"/>
                  <a:gd name="T44" fmla="+- 0 6622 5900"/>
                  <a:gd name="T45" fmla="*/ T44 w 726"/>
                  <a:gd name="T46" fmla="+- 0 4486 4482"/>
                  <a:gd name="T47" fmla="*/ 4486 h 95"/>
                  <a:gd name="T48" fmla="+- 0 6600 5900"/>
                  <a:gd name="T49" fmla="*/ T48 w 726"/>
                  <a:gd name="T50" fmla="+- 0 4482 4482"/>
                  <a:gd name="T51" fmla="*/ 4482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26" h="95">
                    <a:moveTo>
                      <a:pt x="700" y="0"/>
                    </a:moveTo>
                    <a:lnTo>
                      <a:pt x="586" y="4"/>
                    </a:lnTo>
                    <a:lnTo>
                      <a:pt x="516" y="8"/>
                    </a:lnTo>
                    <a:lnTo>
                      <a:pt x="418" y="15"/>
                    </a:lnTo>
                    <a:lnTo>
                      <a:pt x="307" y="26"/>
                    </a:lnTo>
                    <a:lnTo>
                      <a:pt x="215" y="37"/>
                    </a:lnTo>
                    <a:lnTo>
                      <a:pt x="150" y="46"/>
                    </a:lnTo>
                    <a:lnTo>
                      <a:pt x="61" y="66"/>
                    </a:lnTo>
                    <a:lnTo>
                      <a:pt x="5" y="92"/>
                    </a:lnTo>
                    <a:lnTo>
                      <a:pt x="0" y="95"/>
                    </a:lnTo>
                    <a:lnTo>
                      <a:pt x="726" y="21"/>
                    </a:lnTo>
                    <a:lnTo>
                      <a:pt x="722" y="4"/>
                    </a:lnTo>
                    <a:lnTo>
                      <a:pt x="700" y="0"/>
                    </a:lnTo>
                    <a:close/>
                  </a:path>
                </a:pathLst>
              </a:custGeom>
              <a:solidFill>
                <a:srgbClr val="1B23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21" name="Picture 1420"/>
              <p:cNvPicPr>
                <a:picLocks noChangeAspect="1" noChangeArrowheads="1"/>
              </p:cNvPicPr>
              <p:nvPr/>
            </p:nvPicPr>
            <p:blipFill>
              <a:blip r:embed="rId149" cstate="email">
                <a:extLst>
                  <a:ext uri="{28A0092B-C50C-407E-A947-70E740481C1C}">
                    <a14:useLocalDpi xmlns:a14="http://schemas.microsoft.com/office/drawing/2010/main" val="0"/>
                  </a:ext>
                </a:extLst>
              </a:blip>
              <a:srcRect/>
              <a:stretch>
                <a:fillRect/>
              </a:stretch>
            </p:blipFill>
            <p:spPr bwMode="auto">
              <a:xfrm>
                <a:off x="5895" y="4351"/>
                <a:ext cx="7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85" name="Group 1184"/>
            <p:cNvGrpSpPr>
              <a:grpSpLocks/>
            </p:cNvGrpSpPr>
            <p:nvPr/>
          </p:nvGrpSpPr>
          <p:grpSpPr bwMode="auto">
            <a:xfrm>
              <a:off x="8218" y="4270"/>
              <a:ext cx="476" cy="154"/>
              <a:chOff x="5573" y="4270"/>
              <a:chExt cx="323" cy="154"/>
            </a:xfrm>
          </p:grpSpPr>
          <p:sp>
            <p:nvSpPr>
              <p:cNvPr id="1419" name="Freeform 1418"/>
              <p:cNvSpPr>
                <a:spLocks/>
              </p:cNvSpPr>
              <p:nvPr/>
            </p:nvSpPr>
            <p:spPr bwMode="auto">
              <a:xfrm>
                <a:off x="5573" y="4270"/>
                <a:ext cx="323" cy="154"/>
              </a:xfrm>
              <a:custGeom>
                <a:avLst/>
                <a:gdLst>
                  <a:gd name="T0" fmla="+- 0 5573 5573"/>
                  <a:gd name="T1" fmla="*/ T0 w 323"/>
                  <a:gd name="T2" fmla="+- 0 4270 4270"/>
                  <a:gd name="T3" fmla="*/ 4270 h 154"/>
                  <a:gd name="T4" fmla="+- 0 5573 5573"/>
                  <a:gd name="T5" fmla="*/ T4 w 323"/>
                  <a:gd name="T6" fmla="+- 0 4285 4270"/>
                  <a:gd name="T7" fmla="*/ 4285 h 154"/>
                  <a:gd name="T8" fmla="+- 0 5892 5573"/>
                  <a:gd name="T9" fmla="*/ T8 w 323"/>
                  <a:gd name="T10" fmla="+- 0 4424 4270"/>
                  <a:gd name="T11" fmla="*/ 4424 h 154"/>
                  <a:gd name="T12" fmla="+- 0 5895 5573"/>
                  <a:gd name="T13" fmla="*/ T12 w 323"/>
                  <a:gd name="T14" fmla="+- 0 4403 4270"/>
                  <a:gd name="T15" fmla="*/ 4403 h 154"/>
                  <a:gd name="T16" fmla="+- 0 5573 5573"/>
                  <a:gd name="T17" fmla="*/ T16 w 323"/>
                  <a:gd name="T18" fmla="+- 0 4270 4270"/>
                  <a:gd name="T19" fmla="*/ 4270 h 154"/>
                </a:gdLst>
                <a:ahLst/>
                <a:cxnLst>
                  <a:cxn ang="0">
                    <a:pos x="T1" y="T3"/>
                  </a:cxn>
                  <a:cxn ang="0">
                    <a:pos x="T5" y="T7"/>
                  </a:cxn>
                  <a:cxn ang="0">
                    <a:pos x="T9" y="T11"/>
                  </a:cxn>
                  <a:cxn ang="0">
                    <a:pos x="T13" y="T15"/>
                  </a:cxn>
                  <a:cxn ang="0">
                    <a:pos x="T17" y="T19"/>
                  </a:cxn>
                </a:cxnLst>
                <a:rect l="0" t="0" r="r" b="b"/>
                <a:pathLst>
                  <a:path w="323" h="154">
                    <a:moveTo>
                      <a:pt x="0" y="0"/>
                    </a:moveTo>
                    <a:lnTo>
                      <a:pt x="0" y="15"/>
                    </a:lnTo>
                    <a:lnTo>
                      <a:pt x="319" y="154"/>
                    </a:lnTo>
                    <a:lnTo>
                      <a:pt x="322" y="133"/>
                    </a:lnTo>
                    <a:lnTo>
                      <a:pt x="0" y="0"/>
                    </a:lnTo>
                    <a:close/>
                  </a:path>
                </a:pathLst>
              </a:custGeom>
              <a:solidFill>
                <a:srgbClr val="0B15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6" name="Group 1185"/>
            <p:cNvGrpSpPr>
              <a:grpSpLocks/>
            </p:cNvGrpSpPr>
            <p:nvPr/>
          </p:nvGrpSpPr>
          <p:grpSpPr bwMode="auto">
            <a:xfrm>
              <a:off x="8781" y="4532"/>
              <a:ext cx="201" cy="38"/>
              <a:chOff x="5955" y="4532"/>
              <a:chExt cx="136" cy="38"/>
            </a:xfrm>
          </p:grpSpPr>
          <p:sp>
            <p:nvSpPr>
              <p:cNvPr id="1418" name="Freeform 1417"/>
              <p:cNvSpPr>
                <a:spLocks/>
              </p:cNvSpPr>
              <p:nvPr/>
            </p:nvSpPr>
            <p:spPr bwMode="auto">
              <a:xfrm>
                <a:off x="5955" y="4532"/>
                <a:ext cx="136" cy="38"/>
              </a:xfrm>
              <a:custGeom>
                <a:avLst/>
                <a:gdLst>
                  <a:gd name="T0" fmla="+- 0 6087 5955"/>
                  <a:gd name="T1" fmla="*/ T0 w 136"/>
                  <a:gd name="T2" fmla="+- 0 4532 4532"/>
                  <a:gd name="T3" fmla="*/ 4532 h 38"/>
                  <a:gd name="T4" fmla="+- 0 6025 5955"/>
                  <a:gd name="T5" fmla="*/ T4 w 136"/>
                  <a:gd name="T6" fmla="+- 0 4540 4532"/>
                  <a:gd name="T7" fmla="*/ 4540 h 38"/>
                  <a:gd name="T8" fmla="+- 0 5955 5955"/>
                  <a:gd name="T9" fmla="*/ T8 w 136"/>
                  <a:gd name="T10" fmla="+- 0 4569 4532"/>
                  <a:gd name="T11" fmla="*/ 4569 h 38"/>
                  <a:gd name="T12" fmla="+- 0 6052 5955"/>
                  <a:gd name="T13" fmla="*/ T12 w 136"/>
                  <a:gd name="T14" fmla="+- 0 4560 4532"/>
                  <a:gd name="T15" fmla="*/ 4560 h 38"/>
                  <a:gd name="T16" fmla="+- 0 6091 5955"/>
                  <a:gd name="T17" fmla="*/ T16 w 136"/>
                  <a:gd name="T18" fmla="+- 0 4534 4532"/>
                  <a:gd name="T19" fmla="*/ 4534 h 38"/>
                  <a:gd name="T20" fmla="+- 0 6087 5955"/>
                  <a:gd name="T21" fmla="*/ T20 w 136"/>
                  <a:gd name="T22" fmla="+- 0 4532 4532"/>
                  <a:gd name="T23" fmla="*/ 4532 h 38"/>
                </a:gdLst>
                <a:ahLst/>
                <a:cxnLst>
                  <a:cxn ang="0">
                    <a:pos x="T1" y="T3"/>
                  </a:cxn>
                  <a:cxn ang="0">
                    <a:pos x="T5" y="T7"/>
                  </a:cxn>
                  <a:cxn ang="0">
                    <a:pos x="T9" y="T11"/>
                  </a:cxn>
                  <a:cxn ang="0">
                    <a:pos x="T13" y="T15"/>
                  </a:cxn>
                  <a:cxn ang="0">
                    <a:pos x="T17" y="T19"/>
                  </a:cxn>
                  <a:cxn ang="0">
                    <a:pos x="T21" y="T23"/>
                  </a:cxn>
                </a:cxnLst>
                <a:rect l="0" t="0" r="r" b="b"/>
                <a:pathLst>
                  <a:path w="136" h="38">
                    <a:moveTo>
                      <a:pt x="132" y="0"/>
                    </a:moveTo>
                    <a:lnTo>
                      <a:pt x="70" y="8"/>
                    </a:lnTo>
                    <a:lnTo>
                      <a:pt x="0" y="37"/>
                    </a:lnTo>
                    <a:lnTo>
                      <a:pt x="97" y="28"/>
                    </a:lnTo>
                    <a:lnTo>
                      <a:pt x="136" y="2"/>
                    </a:lnTo>
                    <a:lnTo>
                      <a:pt x="132" y="0"/>
                    </a:lnTo>
                    <a:close/>
                  </a:path>
                </a:pathLst>
              </a:custGeom>
              <a:solidFill>
                <a:srgbClr val="090C0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7" name="Group 1186"/>
            <p:cNvGrpSpPr>
              <a:grpSpLocks/>
            </p:cNvGrpSpPr>
            <p:nvPr/>
          </p:nvGrpSpPr>
          <p:grpSpPr bwMode="auto">
            <a:xfrm>
              <a:off x="9036" y="4510"/>
              <a:ext cx="230" cy="43"/>
              <a:chOff x="6128" y="4510"/>
              <a:chExt cx="156" cy="43"/>
            </a:xfrm>
          </p:grpSpPr>
          <p:sp>
            <p:nvSpPr>
              <p:cNvPr id="1417" name="Freeform 1416"/>
              <p:cNvSpPr>
                <a:spLocks/>
              </p:cNvSpPr>
              <p:nvPr/>
            </p:nvSpPr>
            <p:spPr bwMode="auto">
              <a:xfrm>
                <a:off x="6128" y="4510"/>
                <a:ext cx="156" cy="43"/>
              </a:xfrm>
              <a:custGeom>
                <a:avLst/>
                <a:gdLst>
                  <a:gd name="T0" fmla="+- 0 6280 6128"/>
                  <a:gd name="T1" fmla="*/ T0 w 156"/>
                  <a:gd name="T2" fmla="+- 0 4510 4510"/>
                  <a:gd name="T3" fmla="*/ 4510 h 43"/>
                  <a:gd name="T4" fmla="+- 0 6143 6128"/>
                  <a:gd name="T5" fmla="*/ T4 w 156"/>
                  <a:gd name="T6" fmla="+- 0 4525 4510"/>
                  <a:gd name="T7" fmla="*/ 4525 h 43"/>
                  <a:gd name="T8" fmla="+- 0 6128 6128"/>
                  <a:gd name="T9" fmla="*/ T8 w 156"/>
                  <a:gd name="T10" fmla="+- 0 4552 4510"/>
                  <a:gd name="T11" fmla="*/ 4552 h 43"/>
                  <a:gd name="T12" fmla="+- 0 6270 6128"/>
                  <a:gd name="T13" fmla="*/ T12 w 156"/>
                  <a:gd name="T14" fmla="+- 0 4537 4510"/>
                  <a:gd name="T15" fmla="*/ 4537 h 43"/>
                  <a:gd name="T16" fmla="+- 0 6272 6128"/>
                  <a:gd name="T17" fmla="*/ T16 w 156"/>
                  <a:gd name="T18" fmla="+- 0 4536 4510"/>
                  <a:gd name="T19" fmla="*/ 4536 h 43"/>
                  <a:gd name="T20" fmla="+- 0 6279 6128"/>
                  <a:gd name="T21" fmla="*/ T20 w 156"/>
                  <a:gd name="T22" fmla="+- 0 4522 4510"/>
                  <a:gd name="T23" fmla="*/ 4522 h 43"/>
                  <a:gd name="T24" fmla="+- 0 6283 6128"/>
                  <a:gd name="T25" fmla="*/ T24 w 156"/>
                  <a:gd name="T26" fmla="+- 0 4512 4510"/>
                  <a:gd name="T27" fmla="*/ 4512 h 43"/>
                  <a:gd name="T28" fmla="+- 0 6280 6128"/>
                  <a:gd name="T29" fmla="*/ T28 w 156"/>
                  <a:gd name="T30" fmla="+- 0 4510 4510"/>
                  <a:gd name="T31" fmla="*/ 4510 h 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6" h="43">
                    <a:moveTo>
                      <a:pt x="152" y="0"/>
                    </a:moveTo>
                    <a:lnTo>
                      <a:pt x="15" y="15"/>
                    </a:lnTo>
                    <a:lnTo>
                      <a:pt x="0" y="42"/>
                    </a:lnTo>
                    <a:lnTo>
                      <a:pt x="142" y="27"/>
                    </a:lnTo>
                    <a:lnTo>
                      <a:pt x="144" y="26"/>
                    </a:lnTo>
                    <a:lnTo>
                      <a:pt x="151" y="12"/>
                    </a:lnTo>
                    <a:lnTo>
                      <a:pt x="155" y="2"/>
                    </a:lnTo>
                    <a:lnTo>
                      <a:pt x="152" y="0"/>
                    </a:lnTo>
                    <a:close/>
                  </a:path>
                </a:pathLst>
              </a:custGeom>
              <a:solidFill>
                <a:srgbClr val="090B0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8" name="Group 1187"/>
            <p:cNvGrpSpPr>
              <a:grpSpLocks/>
            </p:cNvGrpSpPr>
            <p:nvPr/>
          </p:nvGrpSpPr>
          <p:grpSpPr bwMode="auto">
            <a:xfrm>
              <a:off x="9310" y="4494"/>
              <a:ext cx="218" cy="40"/>
              <a:chOff x="6314" y="4494"/>
              <a:chExt cx="148" cy="40"/>
            </a:xfrm>
          </p:grpSpPr>
          <p:sp>
            <p:nvSpPr>
              <p:cNvPr id="1416" name="Freeform 1415"/>
              <p:cNvSpPr>
                <a:spLocks/>
              </p:cNvSpPr>
              <p:nvPr/>
            </p:nvSpPr>
            <p:spPr bwMode="auto">
              <a:xfrm>
                <a:off x="6314" y="4494"/>
                <a:ext cx="148" cy="40"/>
              </a:xfrm>
              <a:custGeom>
                <a:avLst/>
                <a:gdLst>
                  <a:gd name="T0" fmla="+- 0 6455 6314"/>
                  <a:gd name="T1" fmla="*/ T0 w 148"/>
                  <a:gd name="T2" fmla="+- 0 4494 4494"/>
                  <a:gd name="T3" fmla="*/ 4494 h 40"/>
                  <a:gd name="T4" fmla="+- 0 6443 6314"/>
                  <a:gd name="T5" fmla="*/ T4 w 148"/>
                  <a:gd name="T6" fmla="+- 0 4494 4494"/>
                  <a:gd name="T7" fmla="*/ 4494 h 40"/>
                  <a:gd name="T8" fmla="+- 0 6329 6314"/>
                  <a:gd name="T9" fmla="*/ T8 w 148"/>
                  <a:gd name="T10" fmla="+- 0 4503 4494"/>
                  <a:gd name="T11" fmla="*/ 4503 h 40"/>
                  <a:gd name="T12" fmla="+- 0 6327 6314"/>
                  <a:gd name="T13" fmla="*/ T12 w 148"/>
                  <a:gd name="T14" fmla="+- 0 4509 4494"/>
                  <a:gd name="T15" fmla="*/ 4509 h 40"/>
                  <a:gd name="T16" fmla="+- 0 6322 6314"/>
                  <a:gd name="T17" fmla="*/ T16 w 148"/>
                  <a:gd name="T18" fmla="+- 0 4517 4494"/>
                  <a:gd name="T19" fmla="*/ 4517 h 40"/>
                  <a:gd name="T20" fmla="+- 0 6314 6314"/>
                  <a:gd name="T21" fmla="*/ T20 w 148"/>
                  <a:gd name="T22" fmla="+- 0 4534 4494"/>
                  <a:gd name="T23" fmla="*/ 4534 h 40"/>
                  <a:gd name="T24" fmla="+- 0 6419 6314"/>
                  <a:gd name="T25" fmla="*/ T24 w 148"/>
                  <a:gd name="T26" fmla="+- 0 4523 4494"/>
                  <a:gd name="T27" fmla="*/ 4523 h 40"/>
                  <a:gd name="T28" fmla="+- 0 6439 6314"/>
                  <a:gd name="T29" fmla="*/ T28 w 148"/>
                  <a:gd name="T30" fmla="+- 0 4521 4494"/>
                  <a:gd name="T31" fmla="*/ 4521 h 40"/>
                  <a:gd name="T32" fmla="+- 0 6448 6314"/>
                  <a:gd name="T33" fmla="*/ T32 w 148"/>
                  <a:gd name="T34" fmla="+- 0 4519 4494"/>
                  <a:gd name="T35" fmla="*/ 4519 h 40"/>
                  <a:gd name="T36" fmla="+- 0 6450 6314"/>
                  <a:gd name="T37" fmla="*/ T36 w 148"/>
                  <a:gd name="T38" fmla="+- 0 4518 4494"/>
                  <a:gd name="T39" fmla="*/ 4518 h 40"/>
                  <a:gd name="T40" fmla="+- 0 6454 6314"/>
                  <a:gd name="T41" fmla="*/ T40 w 148"/>
                  <a:gd name="T42" fmla="+- 0 4509 4494"/>
                  <a:gd name="T43" fmla="*/ 4509 h 40"/>
                  <a:gd name="T44" fmla="+- 0 6461 6314"/>
                  <a:gd name="T45" fmla="*/ T44 w 148"/>
                  <a:gd name="T46" fmla="+- 0 4496 4494"/>
                  <a:gd name="T47" fmla="*/ 4496 h 40"/>
                  <a:gd name="T48" fmla="+- 0 6455 6314"/>
                  <a:gd name="T49" fmla="*/ T48 w 148"/>
                  <a:gd name="T50" fmla="+- 0 4494 4494"/>
                  <a:gd name="T51" fmla="*/ 4494 h 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8" h="40">
                    <a:moveTo>
                      <a:pt x="141" y="0"/>
                    </a:moveTo>
                    <a:lnTo>
                      <a:pt x="129" y="0"/>
                    </a:lnTo>
                    <a:lnTo>
                      <a:pt x="15" y="9"/>
                    </a:lnTo>
                    <a:lnTo>
                      <a:pt x="13" y="15"/>
                    </a:lnTo>
                    <a:lnTo>
                      <a:pt x="8" y="23"/>
                    </a:lnTo>
                    <a:lnTo>
                      <a:pt x="0" y="40"/>
                    </a:lnTo>
                    <a:lnTo>
                      <a:pt x="105" y="29"/>
                    </a:lnTo>
                    <a:lnTo>
                      <a:pt x="125" y="27"/>
                    </a:lnTo>
                    <a:lnTo>
                      <a:pt x="134" y="25"/>
                    </a:lnTo>
                    <a:lnTo>
                      <a:pt x="136" y="24"/>
                    </a:lnTo>
                    <a:lnTo>
                      <a:pt x="140" y="15"/>
                    </a:lnTo>
                    <a:lnTo>
                      <a:pt x="147" y="2"/>
                    </a:lnTo>
                    <a:lnTo>
                      <a:pt x="141" y="0"/>
                    </a:lnTo>
                    <a:close/>
                  </a:path>
                </a:pathLst>
              </a:custGeom>
              <a:solidFill>
                <a:srgbClr val="080A0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89" name="Group 1188"/>
            <p:cNvGrpSpPr>
              <a:grpSpLocks/>
            </p:cNvGrpSpPr>
            <p:nvPr/>
          </p:nvGrpSpPr>
          <p:grpSpPr bwMode="auto">
            <a:xfrm>
              <a:off x="9565" y="4488"/>
              <a:ext cx="153" cy="29"/>
              <a:chOff x="6487" y="4488"/>
              <a:chExt cx="104" cy="29"/>
            </a:xfrm>
          </p:grpSpPr>
          <p:sp>
            <p:nvSpPr>
              <p:cNvPr id="1415" name="Freeform 1414"/>
              <p:cNvSpPr>
                <a:spLocks/>
              </p:cNvSpPr>
              <p:nvPr/>
            </p:nvSpPr>
            <p:spPr bwMode="auto">
              <a:xfrm>
                <a:off x="6487" y="4488"/>
                <a:ext cx="104" cy="29"/>
              </a:xfrm>
              <a:custGeom>
                <a:avLst/>
                <a:gdLst>
                  <a:gd name="T0" fmla="+- 0 6586 6487"/>
                  <a:gd name="T1" fmla="*/ T0 w 104"/>
                  <a:gd name="T2" fmla="+- 0 4488 4488"/>
                  <a:gd name="T3" fmla="*/ 4488 h 29"/>
                  <a:gd name="T4" fmla="+- 0 6579 6487"/>
                  <a:gd name="T5" fmla="*/ T4 w 104"/>
                  <a:gd name="T6" fmla="+- 0 4488 4488"/>
                  <a:gd name="T7" fmla="*/ 4488 h 29"/>
                  <a:gd name="T8" fmla="+- 0 6533 6487"/>
                  <a:gd name="T9" fmla="*/ T8 w 104"/>
                  <a:gd name="T10" fmla="+- 0 4490 4488"/>
                  <a:gd name="T11" fmla="*/ 4490 h 29"/>
                  <a:gd name="T12" fmla="+- 0 6514 6487"/>
                  <a:gd name="T13" fmla="*/ T12 w 104"/>
                  <a:gd name="T14" fmla="+- 0 4491 4488"/>
                  <a:gd name="T15" fmla="*/ 4491 h 29"/>
                  <a:gd name="T16" fmla="+- 0 6502 6487"/>
                  <a:gd name="T17" fmla="*/ T16 w 104"/>
                  <a:gd name="T18" fmla="+- 0 4491 4488"/>
                  <a:gd name="T19" fmla="*/ 4491 h 29"/>
                  <a:gd name="T20" fmla="+- 0 6501 6487"/>
                  <a:gd name="T21" fmla="*/ T20 w 104"/>
                  <a:gd name="T22" fmla="+- 0 4495 4488"/>
                  <a:gd name="T23" fmla="*/ 4495 h 29"/>
                  <a:gd name="T24" fmla="+- 0 6495 6487"/>
                  <a:gd name="T25" fmla="*/ T24 w 104"/>
                  <a:gd name="T26" fmla="+- 0 4502 4488"/>
                  <a:gd name="T27" fmla="*/ 4502 h 29"/>
                  <a:gd name="T28" fmla="+- 0 6487 6487"/>
                  <a:gd name="T29" fmla="*/ T28 w 104"/>
                  <a:gd name="T30" fmla="+- 0 4516 4488"/>
                  <a:gd name="T31" fmla="*/ 4516 h 29"/>
                  <a:gd name="T32" fmla="+- 0 6590 6487"/>
                  <a:gd name="T33" fmla="*/ T32 w 104"/>
                  <a:gd name="T34" fmla="+- 0 4504 4488"/>
                  <a:gd name="T35" fmla="*/ 4504 h 29"/>
                  <a:gd name="T36" fmla="+- 0 6590 6487"/>
                  <a:gd name="T37" fmla="*/ T36 w 104"/>
                  <a:gd name="T38" fmla="+- 0 4497 4488"/>
                  <a:gd name="T39" fmla="*/ 4497 h 29"/>
                  <a:gd name="T40" fmla="+- 0 6586 6487"/>
                  <a:gd name="T41" fmla="*/ T40 w 104"/>
                  <a:gd name="T42" fmla="+- 0 4488 4488"/>
                  <a:gd name="T43" fmla="*/ 448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4" h="29">
                    <a:moveTo>
                      <a:pt x="99" y="0"/>
                    </a:moveTo>
                    <a:lnTo>
                      <a:pt x="92" y="0"/>
                    </a:lnTo>
                    <a:lnTo>
                      <a:pt x="46" y="2"/>
                    </a:lnTo>
                    <a:lnTo>
                      <a:pt x="27" y="3"/>
                    </a:lnTo>
                    <a:lnTo>
                      <a:pt x="15" y="3"/>
                    </a:lnTo>
                    <a:lnTo>
                      <a:pt x="14" y="7"/>
                    </a:lnTo>
                    <a:lnTo>
                      <a:pt x="8" y="14"/>
                    </a:lnTo>
                    <a:lnTo>
                      <a:pt x="0" y="28"/>
                    </a:lnTo>
                    <a:lnTo>
                      <a:pt x="103" y="16"/>
                    </a:lnTo>
                    <a:lnTo>
                      <a:pt x="103" y="9"/>
                    </a:lnTo>
                    <a:lnTo>
                      <a:pt x="99" y="0"/>
                    </a:lnTo>
                    <a:close/>
                  </a:path>
                </a:pathLst>
              </a:custGeom>
              <a:solidFill>
                <a:srgbClr val="0E101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0" name="Group 1189"/>
            <p:cNvGrpSpPr>
              <a:grpSpLocks/>
            </p:cNvGrpSpPr>
            <p:nvPr/>
          </p:nvGrpSpPr>
          <p:grpSpPr bwMode="auto">
            <a:xfrm>
              <a:off x="8779" y="4392"/>
              <a:ext cx="202" cy="85"/>
              <a:chOff x="5954" y="4392"/>
              <a:chExt cx="137" cy="85"/>
            </a:xfrm>
          </p:grpSpPr>
          <p:sp>
            <p:nvSpPr>
              <p:cNvPr id="1413" name="Freeform 1412"/>
              <p:cNvSpPr>
                <a:spLocks/>
              </p:cNvSpPr>
              <p:nvPr/>
            </p:nvSpPr>
            <p:spPr bwMode="auto">
              <a:xfrm>
                <a:off x="5954" y="4392"/>
                <a:ext cx="137" cy="85"/>
              </a:xfrm>
              <a:custGeom>
                <a:avLst/>
                <a:gdLst>
                  <a:gd name="T0" fmla="+- 0 6087 5954"/>
                  <a:gd name="T1" fmla="*/ T0 w 137"/>
                  <a:gd name="T2" fmla="+- 0 4473 4392"/>
                  <a:gd name="T3" fmla="*/ 4473 h 85"/>
                  <a:gd name="T4" fmla="+- 0 6003 5954"/>
                  <a:gd name="T5" fmla="*/ T4 w 137"/>
                  <a:gd name="T6" fmla="+- 0 4473 4392"/>
                  <a:gd name="T7" fmla="*/ 4473 h 85"/>
                  <a:gd name="T8" fmla="+- 0 6015 5954"/>
                  <a:gd name="T9" fmla="*/ T8 w 137"/>
                  <a:gd name="T10" fmla="+- 0 4474 4392"/>
                  <a:gd name="T11" fmla="*/ 4474 h 85"/>
                  <a:gd name="T12" fmla="+- 0 6035 5954"/>
                  <a:gd name="T13" fmla="*/ T12 w 137"/>
                  <a:gd name="T14" fmla="+- 0 4475 4392"/>
                  <a:gd name="T15" fmla="*/ 4475 h 85"/>
                  <a:gd name="T16" fmla="+- 0 6060 5954"/>
                  <a:gd name="T17" fmla="*/ T16 w 137"/>
                  <a:gd name="T18" fmla="+- 0 4476 4392"/>
                  <a:gd name="T19" fmla="*/ 4476 h 85"/>
                  <a:gd name="T20" fmla="+- 0 6076 5954"/>
                  <a:gd name="T21" fmla="*/ T20 w 137"/>
                  <a:gd name="T22" fmla="+- 0 4476 4392"/>
                  <a:gd name="T23" fmla="*/ 4476 h 85"/>
                  <a:gd name="T24" fmla="+- 0 6086 5954"/>
                  <a:gd name="T25" fmla="*/ T24 w 137"/>
                  <a:gd name="T26" fmla="+- 0 4475 4392"/>
                  <a:gd name="T27" fmla="*/ 4475 h 85"/>
                  <a:gd name="T28" fmla="+- 0 6087 5954"/>
                  <a:gd name="T29" fmla="*/ T28 w 137"/>
                  <a:gd name="T30" fmla="+- 0 4473 4392"/>
                  <a:gd name="T31" fmla="*/ 4473 h 8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7" h="85">
                    <a:moveTo>
                      <a:pt x="133" y="81"/>
                    </a:moveTo>
                    <a:lnTo>
                      <a:pt x="49" y="81"/>
                    </a:lnTo>
                    <a:lnTo>
                      <a:pt x="61" y="82"/>
                    </a:lnTo>
                    <a:lnTo>
                      <a:pt x="81" y="83"/>
                    </a:lnTo>
                    <a:lnTo>
                      <a:pt x="106" y="84"/>
                    </a:lnTo>
                    <a:lnTo>
                      <a:pt x="122" y="84"/>
                    </a:lnTo>
                    <a:lnTo>
                      <a:pt x="132" y="83"/>
                    </a:lnTo>
                    <a:lnTo>
                      <a:pt x="133" y="81"/>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14" name="Freeform 1413"/>
              <p:cNvSpPr>
                <a:spLocks/>
              </p:cNvSpPr>
              <p:nvPr/>
            </p:nvSpPr>
            <p:spPr bwMode="auto">
              <a:xfrm>
                <a:off x="5954" y="4392"/>
                <a:ext cx="137" cy="85"/>
              </a:xfrm>
              <a:custGeom>
                <a:avLst/>
                <a:gdLst>
                  <a:gd name="T0" fmla="+- 0 6078 5954"/>
                  <a:gd name="T1" fmla="*/ T0 w 137"/>
                  <a:gd name="T2" fmla="+- 0 4392 4392"/>
                  <a:gd name="T3" fmla="*/ 4392 h 85"/>
                  <a:gd name="T4" fmla="+- 0 6076 5954"/>
                  <a:gd name="T5" fmla="*/ T4 w 137"/>
                  <a:gd name="T6" fmla="+- 0 4392 4392"/>
                  <a:gd name="T7" fmla="*/ 4392 h 85"/>
                  <a:gd name="T8" fmla="+- 0 6069 5954"/>
                  <a:gd name="T9" fmla="*/ T8 w 137"/>
                  <a:gd name="T10" fmla="+- 0 4392 4392"/>
                  <a:gd name="T11" fmla="*/ 4392 h 85"/>
                  <a:gd name="T12" fmla="+- 0 5963 5954"/>
                  <a:gd name="T13" fmla="*/ T12 w 137"/>
                  <a:gd name="T14" fmla="+- 0 4400 4392"/>
                  <a:gd name="T15" fmla="*/ 4400 h 85"/>
                  <a:gd name="T16" fmla="+- 0 5958 5954"/>
                  <a:gd name="T17" fmla="*/ T16 w 137"/>
                  <a:gd name="T18" fmla="+- 0 4401 4392"/>
                  <a:gd name="T19" fmla="*/ 4401 h 85"/>
                  <a:gd name="T20" fmla="+- 0 5954 5954"/>
                  <a:gd name="T21" fmla="*/ T20 w 137"/>
                  <a:gd name="T22" fmla="+- 0 4401 4392"/>
                  <a:gd name="T23" fmla="*/ 4401 h 85"/>
                  <a:gd name="T24" fmla="+- 0 5954 5954"/>
                  <a:gd name="T25" fmla="*/ T24 w 137"/>
                  <a:gd name="T26" fmla="+- 0 4404 4392"/>
                  <a:gd name="T27" fmla="*/ 4404 h 85"/>
                  <a:gd name="T28" fmla="+- 0 5959 5954"/>
                  <a:gd name="T29" fmla="*/ T28 w 137"/>
                  <a:gd name="T30" fmla="+- 0 4418 4392"/>
                  <a:gd name="T31" fmla="*/ 4418 h 85"/>
                  <a:gd name="T32" fmla="+- 0 5970 5954"/>
                  <a:gd name="T33" fmla="*/ T32 w 137"/>
                  <a:gd name="T34" fmla="+- 0 4440 4392"/>
                  <a:gd name="T35" fmla="*/ 4440 h 85"/>
                  <a:gd name="T36" fmla="+- 0 5982 5954"/>
                  <a:gd name="T37" fmla="*/ T36 w 137"/>
                  <a:gd name="T38" fmla="+- 0 4458 4392"/>
                  <a:gd name="T39" fmla="*/ 4458 h 85"/>
                  <a:gd name="T40" fmla="+- 0 5993 5954"/>
                  <a:gd name="T41" fmla="*/ T40 w 137"/>
                  <a:gd name="T42" fmla="+- 0 4473 4392"/>
                  <a:gd name="T43" fmla="*/ 4473 h 85"/>
                  <a:gd name="T44" fmla="+- 0 6003 5954"/>
                  <a:gd name="T45" fmla="*/ T44 w 137"/>
                  <a:gd name="T46" fmla="+- 0 4473 4392"/>
                  <a:gd name="T47" fmla="*/ 4473 h 85"/>
                  <a:gd name="T48" fmla="+- 0 6087 5954"/>
                  <a:gd name="T49" fmla="*/ T48 w 137"/>
                  <a:gd name="T50" fmla="+- 0 4473 4392"/>
                  <a:gd name="T51" fmla="*/ 4473 h 85"/>
                  <a:gd name="T52" fmla="+- 0 6091 5954"/>
                  <a:gd name="T53" fmla="*/ T52 w 137"/>
                  <a:gd name="T54" fmla="+- 0 4465 4392"/>
                  <a:gd name="T55" fmla="*/ 4465 h 85"/>
                  <a:gd name="T56" fmla="+- 0 6090 5954"/>
                  <a:gd name="T57" fmla="*/ T56 w 137"/>
                  <a:gd name="T58" fmla="+- 0 4457 4392"/>
                  <a:gd name="T59" fmla="*/ 4457 h 85"/>
                  <a:gd name="T60" fmla="+- 0 6087 5954"/>
                  <a:gd name="T61" fmla="*/ T60 w 137"/>
                  <a:gd name="T62" fmla="+- 0 4438 4392"/>
                  <a:gd name="T63" fmla="*/ 4438 h 85"/>
                  <a:gd name="T64" fmla="+- 0 6083 5954"/>
                  <a:gd name="T65" fmla="*/ T64 w 137"/>
                  <a:gd name="T66" fmla="+- 0 4412 4392"/>
                  <a:gd name="T67" fmla="*/ 4412 h 85"/>
                  <a:gd name="T68" fmla="+- 0 6079 5954"/>
                  <a:gd name="T69" fmla="*/ T68 w 137"/>
                  <a:gd name="T70" fmla="+- 0 4397 4392"/>
                  <a:gd name="T71" fmla="*/ 4397 h 85"/>
                  <a:gd name="T72" fmla="+- 0 6078 5954"/>
                  <a:gd name="T73" fmla="*/ T72 w 137"/>
                  <a:gd name="T74" fmla="+- 0 4392 4392"/>
                  <a:gd name="T75" fmla="*/ 439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37" h="85">
                    <a:moveTo>
                      <a:pt x="124" y="0"/>
                    </a:moveTo>
                    <a:lnTo>
                      <a:pt x="122" y="0"/>
                    </a:lnTo>
                    <a:lnTo>
                      <a:pt x="115" y="0"/>
                    </a:lnTo>
                    <a:lnTo>
                      <a:pt x="9" y="8"/>
                    </a:lnTo>
                    <a:lnTo>
                      <a:pt x="4" y="9"/>
                    </a:lnTo>
                    <a:lnTo>
                      <a:pt x="0" y="9"/>
                    </a:lnTo>
                    <a:lnTo>
                      <a:pt x="0" y="12"/>
                    </a:lnTo>
                    <a:lnTo>
                      <a:pt x="5" y="26"/>
                    </a:lnTo>
                    <a:lnTo>
                      <a:pt x="16" y="48"/>
                    </a:lnTo>
                    <a:lnTo>
                      <a:pt x="28" y="66"/>
                    </a:lnTo>
                    <a:lnTo>
                      <a:pt x="39" y="81"/>
                    </a:lnTo>
                    <a:lnTo>
                      <a:pt x="49" y="81"/>
                    </a:lnTo>
                    <a:lnTo>
                      <a:pt x="133" y="81"/>
                    </a:lnTo>
                    <a:lnTo>
                      <a:pt x="137" y="73"/>
                    </a:lnTo>
                    <a:lnTo>
                      <a:pt x="136" y="65"/>
                    </a:lnTo>
                    <a:lnTo>
                      <a:pt x="133" y="46"/>
                    </a:lnTo>
                    <a:lnTo>
                      <a:pt x="129" y="20"/>
                    </a:lnTo>
                    <a:lnTo>
                      <a:pt x="125" y="5"/>
                    </a:lnTo>
                    <a:lnTo>
                      <a:pt x="124"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1" name="Group 1190"/>
            <p:cNvGrpSpPr>
              <a:grpSpLocks/>
            </p:cNvGrpSpPr>
            <p:nvPr/>
          </p:nvGrpSpPr>
          <p:grpSpPr bwMode="auto">
            <a:xfrm>
              <a:off x="9034" y="4378"/>
              <a:ext cx="233" cy="98"/>
              <a:chOff x="6127" y="4378"/>
              <a:chExt cx="158" cy="98"/>
            </a:xfrm>
          </p:grpSpPr>
          <p:sp>
            <p:nvSpPr>
              <p:cNvPr id="1411" name="Freeform 1410"/>
              <p:cNvSpPr>
                <a:spLocks/>
              </p:cNvSpPr>
              <p:nvPr/>
            </p:nvSpPr>
            <p:spPr bwMode="auto">
              <a:xfrm>
                <a:off x="6127" y="4378"/>
                <a:ext cx="158" cy="98"/>
              </a:xfrm>
              <a:custGeom>
                <a:avLst/>
                <a:gdLst>
                  <a:gd name="T0" fmla="+- 0 6260 6127"/>
                  <a:gd name="T1" fmla="*/ T0 w 158"/>
                  <a:gd name="T2" fmla="+- 0 4378 4378"/>
                  <a:gd name="T3" fmla="*/ 4378 h 98"/>
                  <a:gd name="T4" fmla="+- 0 6135 6127"/>
                  <a:gd name="T5" fmla="*/ T4 w 158"/>
                  <a:gd name="T6" fmla="+- 0 4387 4378"/>
                  <a:gd name="T7" fmla="*/ 4387 h 98"/>
                  <a:gd name="T8" fmla="+- 0 6128 6127"/>
                  <a:gd name="T9" fmla="*/ T8 w 158"/>
                  <a:gd name="T10" fmla="+- 0 4388 4378"/>
                  <a:gd name="T11" fmla="*/ 4388 h 98"/>
                  <a:gd name="T12" fmla="+- 0 6127 6127"/>
                  <a:gd name="T13" fmla="*/ T12 w 158"/>
                  <a:gd name="T14" fmla="+- 0 4389 4378"/>
                  <a:gd name="T15" fmla="*/ 4389 h 98"/>
                  <a:gd name="T16" fmla="+- 0 6138 6127"/>
                  <a:gd name="T17" fmla="*/ T16 w 158"/>
                  <a:gd name="T18" fmla="+- 0 4454 4378"/>
                  <a:gd name="T19" fmla="*/ 4454 h 98"/>
                  <a:gd name="T20" fmla="+- 0 6152 6127"/>
                  <a:gd name="T21" fmla="*/ T20 w 158"/>
                  <a:gd name="T22" fmla="+- 0 4475 4378"/>
                  <a:gd name="T23" fmla="*/ 4475 h 98"/>
                  <a:gd name="T24" fmla="+- 0 6166 6127"/>
                  <a:gd name="T25" fmla="*/ T24 w 158"/>
                  <a:gd name="T26" fmla="+- 0 4474 4378"/>
                  <a:gd name="T27" fmla="*/ 4474 h 98"/>
                  <a:gd name="T28" fmla="+- 0 6233 6127"/>
                  <a:gd name="T29" fmla="*/ T28 w 158"/>
                  <a:gd name="T30" fmla="+- 0 4470 4378"/>
                  <a:gd name="T31" fmla="*/ 4470 h 98"/>
                  <a:gd name="T32" fmla="+- 0 6284 6127"/>
                  <a:gd name="T33" fmla="*/ T32 w 158"/>
                  <a:gd name="T34" fmla="+- 0 4453 4378"/>
                  <a:gd name="T35" fmla="*/ 4453 h 98"/>
                  <a:gd name="T36" fmla="+- 0 6283 6127"/>
                  <a:gd name="T37" fmla="*/ T36 w 158"/>
                  <a:gd name="T38" fmla="+- 0 4442 4378"/>
                  <a:gd name="T39" fmla="*/ 4442 h 98"/>
                  <a:gd name="T40" fmla="+- 0 6278 6127"/>
                  <a:gd name="T41" fmla="*/ T40 w 158"/>
                  <a:gd name="T42" fmla="+- 0 4421 4378"/>
                  <a:gd name="T43" fmla="*/ 4421 h 98"/>
                  <a:gd name="T44" fmla="+- 0 6272 6127"/>
                  <a:gd name="T45" fmla="*/ T44 w 158"/>
                  <a:gd name="T46" fmla="+- 0 4395 4378"/>
                  <a:gd name="T47" fmla="*/ 4395 h 98"/>
                  <a:gd name="T48" fmla="+- 0 6269 6127"/>
                  <a:gd name="T49" fmla="*/ T48 w 158"/>
                  <a:gd name="T50" fmla="+- 0 4381 4378"/>
                  <a:gd name="T51" fmla="*/ 4381 h 98"/>
                  <a:gd name="T52" fmla="+- 0 6268 6127"/>
                  <a:gd name="T53" fmla="*/ T52 w 158"/>
                  <a:gd name="T54" fmla="+- 0 4378 4378"/>
                  <a:gd name="T55" fmla="*/ 4378 h 98"/>
                  <a:gd name="T56" fmla="+- 0 6266 6127"/>
                  <a:gd name="T57" fmla="*/ T56 w 158"/>
                  <a:gd name="T58" fmla="+- 0 4378 4378"/>
                  <a:gd name="T59" fmla="*/ 4378 h 98"/>
                  <a:gd name="T60" fmla="+- 0 6260 6127"/>
                  <a:gd name="T61" fmla="*/ T60 w 158"/>
                  <a:gd name="T62" fmla="+- 0 4378 4378"/>
                  <a:gd name="T63" fmla="*/ 4378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58" h="98">
                    <a:moveTo>
                      <a:pt x="133" y="0"/>
                    </a:moveTo>
                    <a:lnTo>
                      <a:pt x="8" y="9"/>
                    </a:lnTo>
                    <a:lnTo>
                      <a:pt x="1" y="10"/>
                    </a:lnTo>
                    <a:lnTo>
                      <a:pt x="0" y="11"/>
                    </a:lnTo>
                    <a:lnTo>
                      <a:pt x="11" y="76"/>
                    </a:lnTo>
                    <a:lnTo>
                      <a:pt x="25" y="97"/>
                    </a:lnTo>
                    <a:lnTo>
                      <a:pt x="39" y="96"/>
                    </a:lnTo>
                    <a:lnTo>
                      <a:pt x="106" y="92"/>
                    </a:lnTo>
                    <a:lnTo>
                      <a:pt x="157" y="75"/>
                    </a:lnTo>
                    <a:lnTo>
                      <a:pt x="156" y="64"/>
                    </a:lnTo>
                    <a:lnTo>
                      <a:pt x="151" y="43"/>
                    </a:lnTo>
                    <a:lnTo>
                      <a:pt x="145" y="17"/>
                    </a:lnTo>
                    <a:lnTo>
                      <a:pt x="142" y="3"/>
                    </a:lnTo>
                    <a:lnTo>
                      <a:pt x="141" y="0"/>
                    </a:lnTo>
                    <a:lnTo>
                      <a:pt x="139" y="0"/>
                    </a:lnTo>
                    <a:lnTo>
                      <a:pt x="133"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12" name="Freeform 1411"/>
              <p:cNvSpPr>
                <a:spLocks/>
              </p:cNvSpPr>
              <p:nvPr/>
            </p:nvSpPr>
            <p:spPr bwMode="auto">
              <a:xfrm>
                <a:off x="6127" y="4378"/>
                <a:ext cx="158" cy="98"/>
              </a:xfrm>
              <a:custGeom>
                <a:avLst/>
                <a:gdLst>
                  <a:gd name="T0" fmla="+- 0 6268 6127"/>
                  <a:gd name="T1" fmla="*/ T0 w 158"/>
                  <a:gd name="T2" fmla="+- 0 4378 4378"/>
                  <a:gd name="T3" fmla="*/ 4378 h 98"/>
                  <a:gd name="T4" fmla="+- 0 6266 6127"/>
                  <a:gd name="T5" fmla="*/ T4 w 158"/>
                  <a:gd name="T6" fmla="+- 0 4378 4378"/>
                  <a:gd name="T7" fmla="*/ 4378 h 98"/>
                  <a:gd name="T8" fmla="+- 0 6268 6127"/>
                  <a:gd name="T9" fmla="*/ T8 w 158"/>
                  <a:gd name="T10" fmla="+- 0 4378 4378"/>
                  <a:gd name="T11" fmla="*/ 4378 h 98"/>
                  <a:gd name="T12" fmla="+- 0 6268 6127"/>
                  <a:gd name="T13" fmla="*/ T12 w 158"/>
                  <a:gd name="T14" fmla="+- 0 4378 4378"/>
                  <a:gd name="T15" fmla="*/ 4378 h 98"/>
                </a:gdLst>
                <a:ahLst/>
                <a:cxnLst>
                  <a:cxn ang="0">
                    <a:pos x="T1" y="T3"/>
                  </a:cxn>
                  <a:cxn ang="0">
                    <a:pos x="T5" y="T7"/>
                  </a:cxn>
                  <a:cxn ang="0">
                    <a:pos x="T9" y="T11"/>
                  </a:cxn>
                  <a:cxn ang="0">
                    <a:pos x="T13" y="T15"/>
                  </a:cxn>
                </a:cxnLst>
                <a:rect l="0" t="0" r="r" b="b"/>
                <a:pathLst>
                  <a:path w="158" h="98">
                    <a:moveTo>
                      <a:pt x="141" y="0"/>
                    </a:moveTo>
                    <a:lnTo>
                      <a:pt x="139" y="0"/>
                    </a:lnTo>
                    <a:lnTo>
                      <a:pt x="141"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2" name="Group 1191"/>
            <p:cNvGrpSpPr>
              <a:grpSpLocks/>
            </p:cNvGrpSpPr>
            <p:nvPr/>
          </p:nvGrpSpPr>
          <p:grpSpPr bwMode="auto">
            <a:xfrm>
              <a:off x="9310" y="4366"/>
              <a:ext cx="220" cy="95"/>
              <a:chOff x="6314" y="4366"/>
              <a:chExt cx="149" cy="95"/>
            </a:xfrm>
          </p:grpSpPr>
          <p:sp>
            <p:nvSpPr>
              <p:cNvPr id="1410" name="Freeform 1409"/>
              <p:cNvSpPr>
                <a:spLocks/>
              </p:cNvSpPr>
              <p:nvPr/>
            </p:nvSpPr>
            <p:spPr bwMode="auto">
              <a:xfrm>
                <a:off x="6314" y="4366"/>
                <a:ext cx="149" cy="95"/>
              </a:xfrm>
              <a:custGeom>
                <a:avLst/>
                <a:gdLst>
                  <a:gd name="T0" fmla="+- 0 6444 6314"/>
                  <a:gd name="T1" fmla="*/ T0 w 149"/>
                  <a:gd name="T2" fmla="+- 0 4366 4366"/>
                  <a:gd name="T3" fmla="*/ 4366 h 95"/>
                  <a:gd name="T4" fmla="+- 0 6441 6314"/>
                  <a:gd name="T5" fmla="*/ T4 w 149"/>
                  <a:gd name="T6" fmla="+- 0 4366 4366"/>
                  <a:gd name="T7" fmla="*/ 4366 h 95"/>
                  <a:gd name="T8" fmla="+- 0 6317 6314"/>
                  <a:gd name="T9" fmla="*/ T8 w 149"/>
                  <a:gd name="T10" fmla="+- 0 4374 4366"/>
                  <a:gd name="T11" fmla="*/ 4374 h 95"/>
                  <a:gd name="T12" fmla="+- 0 6314 6314"/>
                  <a:gd name="T13" fmla="*/ T12 w 149"/>
                  <a:gd name="T14" fmla="+- 0 4375 4366"/>
                  <a:gd name="T15" fmla="*/ 4375 h 95"/>
                  <a:gd name="T16" fmla="+- 0 6314 6314"/>
                  <a:gd name="T17" fmla="*/ T16 w 149"/>
                  <a:gd name="T18" fmla="+- 0 4377 4366"/>
                  <a:gd name="T19" fmla="*/ 4377 h 95"/>
                  <a:gd name="T20" fmla="+- 0 6328 6314"/>
                  <a:gd name="T21" fmla="*/ T20 w 149"/>
                  <a:gd name="T22" fmla="+- 0 4444 4366"/>
                  <a:gd name="T23" fmla="*/ 4444 h 95"/>
                  <a:gd name="T24" fmla="+- 0 6344 6314"/>
                  <a:gd name="T25" fmla="*/ T24 w 149"/>
                  <a:gd name="T26" fmla="+- 0 4460 4366"/>
                  <a:gd name="T27" fmla="*/ 4460 h 95"/>
                  <a:gd name="T28" fmla="+- 0 6362 6314"/>
                  <a:gd name="T29" fmla="*/ T28 w 149"/>
                  <a:gd name="T30" fmla="+- 0 4458 4366"/>
                  <a:gd name="T31" fmla="*/ 4458 h 95"/>
                  <a:gd name="T32" fmla="+- 0 6436 6314"/>
                  <a:gd name="T33" fmla="*/ T32 w 149"/>
                  <a:gd name="T34" fmla="+- 0 4451 4366"/>
                  <a:gd name="T35" fmla="*/ 4451 h 95"/>
                  <a:gd name="T36" fmla="+- 0 6462 6314"/>
                  <a:gd name="T37" fmla="*/ T36 w 149"/>
                  <a:gd name="T38" fmla="+- 0 4436 4366"/>
                  <a:gd name="T39" fmla="*/ 4436 h 95"/>
                  <a:gd name="T40" fmla="+- 0 6461 6314"/>
                  <a:gd name="T41" fmla="*/ T40 w 149"/>
                  <a:gd name="T42" fmla="+- 0 4430 4366"/>
                  <a:gd name="T43" fmla="*/ 4430 h 95"/>
                  <a:gd name="T44" fmla="+- 0 6448 6314"/>
                  <a:gd name="T45" fmla="*/ T44 w 149"/>
                  <a:gd name="T46" fmla="+- 0 4370 4366"/>
                  <a:gd name="T47" fmla="*/ 4370 h 95"/>
                  <a:gd name="T48" fmla="+- 0 6444 6314"/>
                  <a:gd name="T49" fmla="*/ T48 w 149"/>
                  <a:gd name="T50" fmla="+- 0 4366 4366"/>
                  <a:gd name="T51" fmla="*/ 436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9" h="95">
                    <a:moveTo>
                      <a:pt x="130" y="0"/>
                    </a:moveTo>
                    <a:lnTo>
                      <a:pt x="127" y="0"/>
                    </a:lnTo>
                    <a:lnTo>
                      <a:pt x="3" y="8"/>
                    </a:lnTo>
                    <a:lnTo>
                      <a:pt x="0" y="9"/>
                    </a:lnTo>
                    <a:lnTo>
                      <a:pt x="0" y="11"/>
                    </a:lnTo>
                    <a:lnTo>
                      <a:pt x="14" y="78"/>
                    </a:lnTo>
                    <a:lnTo>
                      <a:pt x="30" y="94"/>
                    </a:lnTo>
                    <a:lnTo>
                      <a:pt x="48" y="92"/>
                    </a:lnTo>
                    <a:lnTo>
                      <a:pt x="122" y="85"/>
                    </a:lnTo>
                    <a:lnTo>
                      <a:pt x="148" y="70"/>
                    </a:lnTo>
                    <a:lnTo>
                      <a:pt x="147" y="64"/>
                    </a:lnTo>
                    <a:lnTo>
                      <a:pt x="134" y="4"/>
                    </a:lnTo>
                    <a:lnTo>
                      <a:pt x="130"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3" name="Group 1192"/>
            <p:cNvGrpSpPr>
              <a:grpSpLocks/>
            </p:cNvGrpSpPr>
            <p:nvPr/>
          </p:nvGrpSpPr>
          <p:grpSpPr bwMode="auto">
            <a:xfrm>
              <a:off x="8219" y="4285"/>
              <a:ext cx="1506" cy="265"/>
              <a:chOff x="5574" y="4285"/>
              <a:chExt cx="1020" cy="265"/>
            </a:xfrm>
          </p:grpSpPr>
          <p:sp>
            <p:nvSpPr>
              <p:cNvPr id="1408" name="Freeform 1407"/>
              <p:cNvSpPr>
                <a:spLocks/>
              </p:cNvSpPr>
              <p:nvPr/>
            </p:nvSpPr>
            <p:spPr bwMode="auto">
              <a:xfrm>
                <a:off x="6489" y="4356"/>
                <a:ext cx="105" cy="80"/>
              </a:xfrm>
              <a:custGeom>
                <a:avLst/>
                <a:gdLst>
                  <a:gd name="T0" fmla="+- 0 6592 6489"/>
                  <a:gd name="T1" fmla="*/ T0 w 105"/>
                  <a:gd name="T2" fmla="+- 0 4356 4356"/>
                  <a:gd name="T3" fmla="*/ 4356 h 80"/>
                  <a:gd name="T4" fmla="+- 0 6583 6489"/>
                  <a:gd name="T5" fmla="*/ T4 w 105"/>
                  <a:gd name="T6" fmla="+- 0 4356 4356"/>
                  <a:gd name="T7" fmla="*/ 4356 h 80"/>
                  <a:gd name="T8" fmla="+- 0 6497 6489"/>
                  <a:gd name="T9" fmla="*/ T8 w 105"/>
                  <a:gd name="T10" fmla="+- 0 4362 4356"/>
                  <a:gd name="T11" fmla="*/ 4362 h 80"/>
                  <a:gd name="T12" fmla="+- 0 6491 6489"/>
                  <a:gd name="T13" fmla="*/ T12 w 105"/>
                  <a:gd name="T14" fmla="+- 0 4363 4356"/>
                  <a:gd name="T15" fmla="*/ 4363 h 80"/>
                  <a:gd name="T16" fmla="+- 0 6489 6489"/>
                  <a:gd name="T17" fmla="*/ T16 w 105"/>
                  <a:gd name="T18" fmla="+- 0 4363 4356"/>
                  <a:gd name="T19" fmla="*/ 4363 h 80"/>
                  <a:gd name="T20" fmla="+- 0 6489 6489"/>
                  <a:gd name="T21" fmla="*/ T20 w 105"/>
                  <a:gd name="T22" fmla="+- 0 4365 4356"/>
                  <a:gd name="T23" fmla="*/ 4365 h 80"/>
                  <a:gd name="T24" fmla="+- 0 6491 6489"/>
                  <a:gd name="T25" fmla="*/ T24 w 105"/>
                  <a:gd name="T26" fmla="+- 0 4377 4356"/>
                  <a:gd name="T27" fmla="*/ 4377 h 80"/>
                  <a:gd name="T28" fmla="+- 0 6496 6489"/>
                  <a:gd name="T29" fmla="*/ T28 w 105"/>
                  <a:gd name="T30" fmla="+- 0 4398 4356"/>
                  <a:gd name="T31" fmla="*/ 4398 h 80"/>
                  <a:gd name="T32" fmla="+- 0 6502 6489"/>
                  <a:gd name="T33" fmla="*/ T32 w 105"/>
                  <a:gd name="T34" fmla="+- 0 4424 4356"/>
                  <a:gd name="T35" fmla="*/ 4424 h 80"/>
                  <a:gd name="T36" fmla="+- 0 6515 6489"/>
                  <a:gd name="T37" fmla="*/ T36 w 105"/>
                  <a:gd name="T38" fmla="+- 0 4435 4356"/>
                  <a:gd name="T39" fmla="*/ 4435 h 80"/>
                  <a:gd name="T40" fmla="+- 0 6538 6489"/>
                  <a:gd name="T41" fmla="*/ T40 w 105"/>
                  <a:gd name="T42" fmla="+- 0 4434 4356"/>
                  <a:gd name="T43" fmla="*/ 4434 h 80"/>
                  <a:gd name="T44" fmla="+- 0 6591 6489"/>
                  <a:gd name="T45" fmla="*/ T44 w 105"/>
                  <a:gd name="T46" fmla="+- 0 4405 4356"/>
                  <a:gd name="T47" fmla="*/ 4405 h 80"/>
                  <a:gd name="T48" fmla="+- 0 6593 6489"/>
                  <a:gd name="T49" fmla="*/ T48 w 105"/>
                  <a:gd name="T50" fmla="+- 0 4365 4356"/>
                  <a:gd name="T51" fmla="*/ 4365 h 80"/>
                  <a:gd name="T52" fmla="+- 0 6593 6489"/>
                  <a:gd name="T53" fmla="*/ T52 w 105"/>
                  <a:gd name="T54" fmla="+- 0 4360 4356"/>
                  <a:gd name="T55" fmla="*/ 4360 h 80"/>
                  <a:gd name="T56" fmla="+- 0 6592 6489"/>
                  <a:gd name="T57" fmla="*/ T56 w 105"/>
                  <a:gd name="T58" fmla="+- 0 4356 4356"/>
                  <a:gd name="T59" fmla="*/ 4356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05" h="80">
                    <a:moveTo>
                      <a:pt x="103" y="0"/>
                    </a:moveTo>
                    <a:lnTo>
                      <a:pt x="94" y="0"/>
                    </a:lnTo>
                    <a:lnTo>
                      <a:pt x="8" y="6"/>
                    </a:lnTo>
                    <a:lnTo>
                      <a:pt x="2" y="7"/>
                    </a:lnTo>
                    <a:lnTo>
                      <a:pt x="0" y="7"/>
                    </a:lnTo>
                    <a:lnTo>
                      <a:pt x="0" y="9"/>
                    </a:lnTo>
                    <a:lnTo>
                      <a:pt x="2" y="21"/>
                    </a:lnTo>
                    <a:lnTo>
                      <a:pt x="7" y="42"/>
                    </a:lnTo>
                    <a:lnTo>
                      <a:pt x="13" y="68"/>
                    </a:lnTo>
                    <a:lnTo>
                      <a:pt x="26" y="79"/>
                    </a:lnTo>
                    <a:lnTo>
                      <a:pt x="49" y="78"/>
                    </a:lnTo>
                    <a:lnTo>
                      <a:pt x="102" y="49"/>
                    </a:lnTo>
                    <a:lnTo>
                      <a:pt x="104" y="9"/>
                    </a:lnTo>
                    <a:lnTo>
                      <a:pt x="104" y="4"/>
                    </a:lnTo>
                    <a:lnTo>
                      <a:pt x="103"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09" name="Picture 1408"/>
              <p:cNvPicPr>
                <a:picLocks noChangeAspect="1" noChangeArrowheads="1"/>
              </p:cNvPicPr>
              <p:nvPr/>
            </p:nvPicPr>
            <p:blipFill>
              <a:blip r:embed="rId150" cstate="email">
                <a:extLst>
                  <a:ext uri="{28A0092B-C50C-407E-A947-70E740481C1C}">
                    <a14:useLocalDpi xmlns:a14="http://schemas.microsoft.com/office/drawing/2010/main" val="0"/>
                  </a:ext>
                </a:extLst>
              </a:blip>
              <a:srcRect/>
              <a:stretch>
                <a:fillRect/>
              </a:stretch>
            </p:blipFill>
            <p:spPr bwMode="auto">
              <a:xfrm>
                <a:off x="5574" y="4285"/>
                <a:ext cx="28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4" name="Group 1193"/>
            <p:cNvGrpSpPr>
              <a:grpSpLocks/>
            </p:cNvGrpSpPr>
            <p:nvPr/>
          </p:nvGrpSpPr>
          <p:grpSpPr bwMode="auto">
            <a:xfrm>
              <a:off x="8930" y="4399"/>
              <a:ext cx="34" cy="32"/>
              <a:chOff x="6056" y="4399"/>
              <a:chExt cx="23" cy="32"/>
            </a:xfrm>
          </p:grpSpPr>
          <p:sp>
            <p:nvSpPr>
              <p:cNvPr id="1407" name="Freeform 1406"/>
              <p:cNvSpPr>
                <a:spLocks/>
              </p:cNvSpPr>
              <p:nvPr/>
            </p:nvSpPr>
            <p:spPr bwMode="auto">
              <a:xfrm>
                <a:off x="6056" y="4399"/>
                <a:ext cx="23" cy="32"/>
              </a:xfrm>
              <a:custGeom>
                <a:avLst/>
                <a:gdLst>
                  <a:gd name="T0" fmla="+- 0 6075 6056"/>
                  <a:gd name="T1" fmla="*/ T0 w 23"/>
                  <a:gd name="T2" fmla="+- 0 4399 4399"/>
                  <a:gd name="T3" fmla="*/ 4399 h 32"/>
                  <a:gd name="T4" fmla="+- 0 6068 6056"/>
                  <a:gd name="T5" fmla="*/ T4 w 23"/>
                  <a:gd name="T6" fmla="+- 0 4399 4399"/>
                  <a:gd name="T7" fmla="*/ 4399 h 32"/>
                  <a:gd name="T8" fmla="+- 0 6063 6056"/>
                  <a:gd name="T9" fmla="*/ T8 w 23"/>
                  <a:gd name="T10" fmla="+- 0 4400 4399"/>
                  <a:gd name="T11" fmla="*/ 4400 h 32"/>
                  <a:gd name="T12" fmla="+- 0 6058 6056"/>
                  <a:gd name="T13" fmla="*/ T12 w 23"/>
                  <a:gd name="T14" fmla="+- 0 4401 4399"/>
                  <a:gd name="T15" fmla="*/ 4401 h 32"/>
                  <a:gd name="T16" fmla="+- 0 6056 6056"/>
                  <a:gd name="T17" fmla="*/ T16 w 23"/>
                  <a:gd name="T18" fmla="+- 0 4402 4399"/>
                  <a:gd name="T19" fmla="*/ 4402 h 32"/>
                  <a:gd name="T20" fmla="+- 0 6056 6056"/>
                  <a:gd name="T21" fmla="*/ T20 w 23"/>
                  <a:gd name="T22" fmla="+- 0 4410 4399"/>
                  <a:gd name="T23" fmla="*/ 4410 h 32"/>
                  <a:gd name="T24" fmla="+- 0 6056 6056"/>
                  <a:gd name="T25" fmla="*/ T24 w 23"/>
                  <a:gd name="T26" fmla="+- 0 4431 4399"/>
                  <a:gd name="T27" fmla="*/ 4431 h 32"/>
                  <a:gd name="T28" fmla="+- 0 6062 6056"/>
                  <a:gd name="T29" fmla="*/ T28 w 23"/>
                  <a:gd name="T30" fmla="+- 0 4431 4399"/>
                  <a:gd name="T31" fmla="*/ 4431 h 32"/>
                  <a:gd name="T32" fmla="+- 0 6063 6056"/>
                  <a:gd name="T33" fmla="*/ T32 w 23"/>
                  <a:gd name="T34" fmla="+- 0 4428 4399"/>
                  <a:gd name="T35" fmla="*/ 4428 h 32"/>
                  <a:gd name="T36" fmla="+- 0 6077 6056"/>
                  <a:gd name="T37" fmla="*/ T36 w 23"/>
                  <a:gd name="T38" fmla="+- 0 4428 4399"/>
                  <a:gd name="T39" fmla="*/ 4428 h 32"/>
                  <a:gd name="T40" fmla="+- 0 6078 6056"/>
                  <a:gd name="T41" fmla="*/ T40 w 23"/>
                  <a:gd name="T42" fmla="+- 0 4428 4399"/>
                  <a:gd name="T43" fmla="*/ 4428 h 32"/>
                  <a:gd name="T44" fmla="+- 0 6078 6056"/>
                  <a:gd name="T45" fmla="*/ T44 w 23"/>
                  <a:gd name="T46" fmla="+- 0 4414 4399"/>
                  <a:gd name="T47" fmla="*/ 4414 h 32"/>
                  <a:gd name="T48" fmla="+- 0 6078 6056"/>
                  <a:gd name="T49" fmla="*/ T48 w 23"/>
                  <a:gd name="T50" fmla="+- 0 4402 4399"/>
                  <a:gd name="T51" fmla="*/ 4402 h 32"/>
                  <a:gd name="T52" fmla="+- 0 6075 6056"/>
                  <a:gd name="T53" fmla="*/ T52 w 23"/>
                  <a:gd name="T54" fmla="+- 0 4399 4399"/>
                  <a:gd name="T55" fmla="*/ 4399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3" h="32">
                    <a:moveTo>
                      <a:pt x="19" y="0"/>
                    </a:moveTo>
                    <a:lnTo>
                      <a:pt x="12" y="0"/>
                    </a:lnTo>
                    <a:lnTo>
                      <a:pt x="7" y="1"/>
                    </a:lnTo>
                    <a:lnTo>
                      <a:pt x="2" y="2"/>
                    </a:lnTo>
                    <a:lnTo>
                      <a:pt x="0" y="3"/>
                    </a:lnTo>
                    <a:lnTo>
                      <a:pt x="0" y="11"/>
                    </a:lnTo>
                    <a:lnTo>
                      <a:pt x="0" y="32"/>
                    </a:lnTo>
                    <a:lnTo>
                      <a:pt x="6" y="32"/>
                    </a:lnTo>
                    <a:lnTo>
                      <a:pt x="7" y="29"/>
                    </a:lnTo>
                    <a:lnTo>
                      <a:pt x="21" y="29"/>
                    </a:lnTo>
                    <a:lnTo>
                      <a:pt x="22" y="29"/>
                    </a:lnTo>
                    <a:lnTo>
                      <a:pt x="22" y="15"/>
                    </a:lnTo>
                    <a:lnTo>
                      <a:pt x="22"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5" name="Group 1194"/>
            <p:cNvGrpSpPr>
              <a:grpSpLocks/>
            </p:cNvGrpSpPr>
            <p:nvPr/>
          </p:nvGrpSpPr>
          <p:grpSpPr bwMode="auto">
            <a:xfrm>
              <a:off x="9048" y="4437"/>
              <a:ext cx="136" cy="21"/>
              <a:chOff x="6136" y="4437"/>
              <a:chExt cx="92" cy="21"/>
            </a:xfrm>
          </p:grpSpPr>
          <p:sp>
            <p:nvSpPr>
              <p:cNvPr id="1406" name="Freeform 1405"/>
              <p:cNvSpPr>
                <a:spLocks/>
              </p:cNvSpPr>
              <p:nvPr/>
            </p:nvSpPr>
            <p:spPr bwMode="auto">
              <a:xfrm>
                <a:off x="6136" y="4437"/>
                <a:ext cx="92" cy="21"/>
              </a:xfrm>
              <a:custGeom>
                <a:avLst/>
                <a:gdLst>
                  <a:gd name="T0" fmla="+- 0 6227 6136"/>
                  <a:gd name="T1" fmla="*/ T0 w 92"/>
                  <a:gd name="T2" fmla="+- 0 4437 4437"/>
                  <a:gd name="T3" fmla="*/ 4437 h 21"/>
                  <a:gd name="T4" fmla="+- 0 6136 6136"/>
                  <a:gd name="T5" fmla="*/ T4 w 92"/>
                  <a:gd name="T6" fmla="+- 0 4445 4437"/>
                  <a:gd name="T7" fmla="*/ 4445 h 21"/>
                  <a:gd name="T8" fmla="+- 0 6137 6136"/>
                  <a:gd name="T9" fmla="*/ T8 w 92"/>
                  <a:gd name="T10" fmla="+- 0 4451 4437"/>
                  <a:gd name="T11" fmla="*/ 4451 h 21"/>
                  <a:gd name="T12" fmla="+- 0 6138 6136"/>
                  <a:gd name="T13" fmla="*/ T12 w 92"/>
                  <a:gd name="T14" fmla="+- 0 4454 4437"/>
                  <a:gd name="T15" fmla="*/ 4454 h 21"/>
                  <a:gd name="T16" fmla="+- 0 6139 6136"/>
                  <a:gd name="T17" fmla="*/ T16 w 92"/>
                  <a:gd name="T18" fmla="+- 0 4457 4437"/>
                  <a:gd name="T19" fmla="*/ 4457 h 21"/>
                  <a:gd name="T20" fmla="+- 0 6208 6136"/>
                  <a:gd name="T21" fmla="*/ T20 w 92"/>
                  <a:gd name="T22" fmla="+- 0 4453 4437"/>
                  <a:gd name="T23" fmla="*/ 4453 h 21"/>
                  <a:gd name="T24" fmla="+- 0 6224 6136"/>
                  <a:gd name="T25" fmla="*/ T24 w 92"/>
                  <a:gd name="T26" fmla="+- 0 4451 4437"/>
                  <a:gd name="T27" fmla="*/ 4451 h 21"/>
                  <a:gd name="T28" fmla="+- 0 6227 6136"/>
                  <a:gd name="T29" fmla="*/ T28 w 92"/>
                  <a:gd name="T30" fmla="+- 0 4437 4437"/>
                  <a:gd name="T31" fmla="*/ 4437 h 2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21">
                    <a:moveTo>
                      <a:pt x="91" y="0"/>
                    </a:moveTo>
                    <a:lnTo>
                      <a:pt x="0" y="8"/>
                    </a:lnTo>
                    <a:lnTo>
                      <a:pt x="1" y="14"/>
                    </a:lnTo>
                    <a:lnTo>
                      <a:pt x="2" y="17"/>
                    </a:lnTo>
                    <a:lnTo>
                      <a:pt x="3" y="20"/>
                    </a:lnTo>
                    <a:lnTo>
                      <a:pt x="72" y="16"/>
                    </a:lnTo>
                    <a:lnTo>
                      <a:pt x="88" y="14"/>
                    </a:lnTo>
                    <a:lnTo>
                      <a:pt x="91"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6" name="Group 1195"/>
            <p:cNvGrpSpPr>
              <a:grpSpLocks/>
            </p:cNvGrpSpPr>
            <p:nvPr/>
          </p:nvGrpSpPr>
          <p:grpSpPr bwMode="auto">
            <a:xfrm>
              <a:off x="9043" y="4419"/>
              <a:ext cx="134" cy="17"/>
              <a:chOff x="6133" y="4419"/>
              <a:chExt cx="91" cy="17"/>
            </a:xfrm>
          </p:grpSpPr>
          <p:sp>
            <p:nvSpPr>
              <p:cNvPr id="1405" name="Freeform 1404"/>
              <p:cNvSpPr>
                <a:spLocks/>
              </p:cNvSpPr>
              <p:nvPr/>
            </p:nvSpPr>
            <p:spPr bwMode="auto">
              <a:xfrm>
                <a:off x="6133" y="4419"/>
                <a:ext cx="91" cy="17"/>
              </a:xfrm>
              <a:custGeom>
                <a:avLst/>
                <a:gdLst>
                  <a:gd name="T0" fmla="+- 0 6219 6133"/>
                  <a:gd name="T1" fmla="*/ T0 w 91"/>
                  <a:gd name="T2" fmla="+- 0 4419 4419"/>
                  <a:gd name="T3" fmla="*/ 4419 h 17"/>
                  <a:gd name="T4" fmla="+- 0 6136 6133"/>
                  <a:gd name="T5" fmla="*/ T4 w 91"/>
                  <a:gd name="T6" fmla="+- 0 4425 4419"/>
                  <a:gd name="T7" fmla="*/ 4425 h 17"/>
                  <a:gd name="T8" fmla="+- 0 6133 6133"/>
                  <a:gd name="T9" fmla="*/ T8 w 91"/>
                  <a:gd name="T10" fmla="+- 0 4429 4419"/>
                  <a:gd name="T11" fmla="*/ 4429 h 17"/>
                  <a:gd name="T12" fmla="+- 0 6134 6133"/>
                  <a:gd name="T13" fmla="*/ T12 w 91"/>
                  <a:gd name="T14" fmla="+- 0 4435 4419"/>
                  <a:gd name="T15" fmla="*/ 4435 h 17"/>
                  <a:gd name="T16" fmla="+- 0 6221 6133"/>
                  <a:gd name="T17" fmla="*/ T16 w 91"/>
                  <a:gd name="T18" fmla="+- 0 4428 4419"/>
                  <a:gd name="T19" fmla="*/ 4428 h 17"/>
                  <a:gd name="T20" fmla="+- 0 6224 6133"/>
                  <a:gd name="T21" fmla="*/ T20 w 91"/>
                  <a:gd name="T22" fmla="+- 0 4420 4419"/>
                  <a:gd name="T23" fmla="*/ 4420 h 17"/>
                  <a:gd name="T24" fmla="+- 0 6219 6133"/>
                  <a:gd name="T25" fmla="*/ T24 w 91"/>
                  <a:gd name="T26" fmla="+- 0 4419 4419"/>
                  <a:gd name="T27" fmla="*/ 4419 h 17"/>
                </a:gdLst>
                <a:ahLst/>
                <a:cxnLst>
                  <a:cxn ang="0">
                    <a:pos x="T1" y="T3"/>
                  </a:cxn>
                  <a:cxn ang="0">
                    <a:pos x="T5" y="T7"/>
                  </a:cxn>
                  <a:cxn ang="0">
                    <a:pos x="T9" y="T11"/>
                  </a:cxn>
                  <a:cxn ang="0">
                    <a:pos x="T13" y="T15"/>
                  </a:cxn>
                  <a:cxn ang="0">
                    <a:pos x="T17" y="T19"/>
                  </a:cxn>
                  <a:cxn ang="0">
                    <a:pos x="T21" y="T23"/>
                  </a:cxn>
                  <a:cxn ang="0">
                    <a:pos x="T25" y="T27"/>
                  </a:cxn>
                </a:cxnLst>
                <a:rect l="0" t="0" r="r" b="b"/>
                <a:pathLst>
                  <a:path w="91" h="17">
                    <a:moveTo>
                      <a:pt x="86" y="0"/>
                    </a:moveTo>
                    <a:lnTo>
                      <a:pt x="3" y="6"/>
                    </a:lnTo>
                    <a:lnTo>
                      <a:pt x="0" y="10"/>
                    </a:lnTo>
                    <a:lnTo>
                      <a:pt x="1" y="16"/>
                    </a:lnTo>
                    <a:lnTo>
                      <a:pt x="88" y="9"/>
                    </a:lnTo>
                    <a:lnTo>
                      <a:pt x="91" y="1"/>
                    </a:lnTo>
                    <a:lnTo>
                      <a:pt x="86"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7" name="Group 1196"/>
            <p:cNvGrpSpPr>
              <a:grpSpLocks/>
            </p:cNvGrpSpPr>
            <p:nvPr/>
          </p:nvGrpSpPr>
          <p:grpSpPr bwMode="auto">
            <a:xfrm>
              <a:off x="9034" y="4380"/>
              <a:ext cx="153" cy="32"/>
              <a:chOff x="6127" y="4380"/>
              <a:chExt cx="104" cy="32"/>
            </a:xfrm>
          </p:grpSpPr>
          <p:sp>
            <p:nvSpPr>
              <p:cNvPr id="1403" name="Freeform 1402"/>
              <p:cNvSpPr>
                <a:spLocks/>
              </p:cNvSpPr>
              <p:nvPr/>
            </p:nvSpPr>
            <p:spPr bwMode="auto">
              <a:xfrm>
                <a:off x="6127" y="4380"/>
                <a:ext cx="104" cy="32"/>
              </a:xfrm>
              <a:custGeom>
                <a:avLst/>
                <a:gdLst>
                  <a:gd name="T0" fmla="+- 0 6231 6127"/>
                  <a:gd name="T1" fmla="*/ T0 w 104"/>
                  <a:gd name="T2" fmla="+- 0 4380 4380"/>
                  <a:gd name="T3" fmla="*/ 4380 h 32"/>
                  <a:gd name="T4" fmla="+- 0 6141 6127"/>
                  <a:gd name="T5" fmla="*/ T4 w 104"/>
                  <a:gd name="T6" fmla="+- 0 4387 4380"/>
                  <a:gd name="T7" fmla="*/ 4387 h 32"/>
                  <a:gd name="T8" fmla="+- 0 6128 6127"/>
                  <a:gd name="T9" fmla="*/ T8 w 104"/>
                  <a:gd name="T10" fmla="+- 0 4388 4380"/>
                  <a:gd name="T11" fmla="*/ 4388 h 32"/>
                  <a:gd name="T12" fmla="+- 0 6127 6127"/>
                  <a:gd name="T13" fmla="*/ T12 w 104"/>
                  <a:gd name="T14" fmla="+- 0 4389 4380"/>
                  <a:gd name="T15" fmla="*/ 4389 h 32"/>
                  <a:gd name="T16" fmla="+- 0 6127 6127"/>
                  <a:gd name="T17" fmla="*/ T16 w 104"/>
                  <a:gd name="T18" fmla="+- 0 4394 4380"/>
                  <a:gd name="T19" fmla="*/ 4394 h 32"/>
                  <a:gd name="T20" fmla="+- 0 6129 6127"/>
                  <a:gd name="T21" fmla="*/ T20 w 104"/>
                  <a:gd name="T22" fmla="+- 0 4402 4380"/>
                  <a:gd name="T23" fmla="*/ 4402 h 32"/>
                  <a:gd name="T24" fmla="+- 0 6130 6127"/>
                  <a:gd name="T25" fmla="*/ T24 w 104"/>
                  <a:gd name="T26" fmla="+- 0 4411 4380"/>
                  <a:gd name="T27" fmla="*/ 4411 h 32"/>
                  <a:gd name="T28" fmla="+- 0 6218 6127"/>
                  <a:gd name="T29" fmla="*/ T28 w 104"/>
                  <a:gd name="T30" fmla="+- 0 4404 4380"/>
                  <a:gd name="T31" fmla="*/ 4404 h 32"/>
                  <a:gd name="T32" fmla="+- 0 6226 6127"/>
                  <a:gd name="T33" fmla="*/ T32 w 104"/>
                  <a:gd name="T34" fmla="+- 0 4404 4380"/>
                  <a:gd name="T35" fmla="*/ 4404 h 32"/>
                  <a:gd name="T36" fmla="+- 0 6230 6127"/>
                  <a:gd name="T37" fmla="*/ T36 w 104"/>
                  <a:gd name="T38" fmla="+- 0 4404 4380"/>
                  <a:gd name="T39" fmla="*/ 4404 h 32"/>
                  <a:gd name="T40" fmla="+- 0 6231 6127"/>
                  <a:gd name="T41" fmla="*/ T40 w 104"/>
                  <a:gd name="T42" fmla="+- 0 4380 4380"/>
                  <a:gd name="T43" fmla="*/ 4380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4" h="32">
                    <a:moveTo>
                      <a:pt x="104" y="0"/>
                    </a:moveTo>
                    <a:lnTo>
                      <a:pt x="14" y="7"/>
                    </a:lnTo>
                    <a:lnTo>
                      <a:pt x="1" y="8"/>
                    </a:lnTo>
                    <a:lnTo>
                      <a:pt x="0" y="9"/>
                    </a:lnTo>
                    <a:lnTo>
                      <a:pt x="0" y="14"/>
                    </a:lnTo>
                    <a:lnTo>
                      <a:pt x="2" y="22"/>
                    </a:lnTo>
                    <a:lnTo>
                      <a:pt x="3" y="31"/>
                    </a:lnTo>
                    <a:lnTo>
                      <a:pt x="91" y="24"/>
                    </a:lnTo>
                    <a:lnTo>
                      <a:pt x="99" y="24"/>
                    </a:lnTo>
                    <a:lnTo>
                      <a:pt x="103" y="24"/>
                    </a:lnTo>
                    <a:lnTo>
                      <a:pt x="104"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04" name="Freeform 1403"/>
              <p:cNvSpPr>
                <a:spLocks/>
              </p:cNvSpPr>
              <p:nvPr/>
            </p:nvSpPr>
            <p:spPr bwMode="auto">
              <a:xfrm>
                <a:off x="6127" y="4380"/>
                <a:ext cx="104" cy="32"/>
              </a:xfrm>
              <a:custGeom>
                <a:avLst/>
                <a:gdLst>
                  <a:gd name="T0" fmla="+- 0 6230 6127"/>
                  <a:gd name="T1" fmla="*/ T0 w 104"/>
                  <a:gd name="T2" fmla="+- 0 4404 4380"/>
                  <a:gd name="T3" fmla="*/ 4404 h 32"/>
                  <a:gd name="T4" fmla="+- 0 6226 6127"/>
                  <a:gd name="T5" fmla="*/ T4 w 104"/>
                  <a:gd name="T6" fmla="+- 0 4404 4380"/>
                  <a:gd name="T7" fmla="*/ 4404 h 32"/>
                  <a:gd name="T8" fmla="+- 0 6230 6127"/>
                  <a:gd name="T9" fmla="*/ T8 w 104"/>
                  <a:gd name="T10" fmla="+- 0 4404 4380"/>
                  <a:gd name="T11" fmla="*/ 4404 h 32"/>
                  <a:gd name="T12" fmla="+- 0 6230 6127"/>
                  <a:gd name="T13" fmla="*/ T12 w 104"/>
                  <a:gd name="T14" fmla="+- 0 4404 4380"/>
                  <a:gd name="T15" fmla="*/ 4404 h 32"/>
                </a:gdLst>
                <a:ahLst/>
                <a:cxnLst>
                  <a:cxn ang="0">
                    <a:pos x="T1" y="T3"/>
                  </a:cxn>
                  <a:cxn ang="0">
                    <a:pos x="T5" y="T7"/>
                  </a:cxn>
                  <a:cxn ang="0">
                    <a:pos x="T9" y="T11"/>
                  </a:cxn>
                  <a:cxn ang="0">
                    <a:pos x="T13" y="T15"/>
                  </a:cxn>
                </a:cxnLst>
                <a:rect l="0" t="0" r="r" b="b"/>
                <a:pathLst>
                  <a:path w="104" h="32">
                    <a:moveTo>
                      <a:pt x="103" y="24"/>
                    </a:moveTo>
                    <a:lnTo>
                      <a:pt x="99" y="24"/>
                    </a:lnTo>
                    <a:lnTo>
                      <a:pt x="103" y="24"/>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8" name="Group 1197"/>
            <p:cNvGrpSpPr>
              <a:grpSpLocks/>
            </p:cNvGrpSpPr>
            <p:nvPr/>
          </p:nvGrpSpPr>
          <p:grpSpPr bwMode="auto">
            <a:xfrm>
              <a:off x="9208" y="4385"/>
              <a:ext cx="31" cy="31"/>
              <a:chOff x="6245" y="4385"/>
              <a:chExt cx="21" cy="31"/>
            </a:xfrm>
          </p:grpSpPr>
          <p:sp>
            <p:nvSpPr>
              <p:cNvPr id="1402" name="Freeform 1401"/>
              <p:cNvSpPr>
                <a:spLocks/>
              </p:cNvSpPr>
              <p:nvPr/>
            </p:nvSpPr>
            <p:spPr bwMode="auto">
              <a:xfrm>
                <a:off x="6245" y="4385"/>
                <a:ext cx="21" cy="31"/>
              </a:xfrm>
              <a:custGeom>
                <a:avLst/>
                <a:gdLst>
                  <a:gd name="T0" fmla="+- 0 6266 6245"/>
                  <a:gd name="T1" fmla="*/ T0 w 21"/>
                  <a:gd name="T2" fmla="+- 0 4385 4385"/>
                  <a:gd name="T3" fmla="*/ 4385 h 31"/>
                  <a:gd name="T4" fmla="+- 0 6253 6245"/>
                  <a:gd name="T5" fmla="*/ T4 w 21"/>
                  <a:gd name="T6" fmla="+- 0 4386 4385"/>
                  <a:gd name="T7" fmla="*/ 4386 h 31"/>
                  <a:gd name="T8" fmla="+- 0 6246 6245"/>
                  <a:gd name="T9" fmla="*/ T8 w 21"/>
                  <a:gd name="T10" fmla="+- 0 4387 4385"/>
                  <a:gd name="T11" fmla="*/ 4387 h 31"/>
                  <a:gd name="T12" fmla="+- 0 6246 6245"/>
                  <a:gd name="T13" fmla="*/ T12 w 21"/>
                  <a:gd name="T14" fmla="+- 0 4388 4385"/>
                  <a:gd name="T15" fmla="*/ 4388 h 31"/>
                  <a:gd name="T16" fmla="+- 0 6245 6245"/>
                  <a:gd name="T17" fmla="*/ T16 w 21"/>
                  <a:gd name="T18" fmla="+- 0 4416 4385"/>
                  <a:gd name="T19" fmla="*/ 4416 h 31"/>
                  <a:gd name="T20" fmla="+- 0 6252 6245"/>
                  <a:gd name="T21" fmla="*/ T20 w 21"/>
                  <a:gd name="T22" fmla="+- 0 4416 4385"/>
                  <a:gd name="T23" fmla="*/ 4416 h 31"/>
                  <a:gd name="T24" fmla="+- 0 6252 6245"/>
                  <a:gd name="T25" fmla="*/ T24 w 21"/>
                  <a:gd name="T26" fmla="+- 0 4413 4385"/>
                  <a:gd name="T27" fmla="*/ 4413 h 31"/>
                  <a:gd name="T28" fmla="+- 0 6265 6245"/>
                  <a:gd name="T29" fmla="*/ T28 w 21"/>
                  <a:gd name="T30" fmla="+- 0 4412 4385"/>
                  <a:gd name="T31" fmla="*/ 4412 h 31"/>
                  <a:gd name="T32" fmla="+- 0 6266 6245"/>
                  <a:gd name="T33" fmla="*/ T32 w 21"/>
                  <a:gd name="T34" fmla="+- 0 4388 4385"/>
                  <a:gd name="T35" fmla="*/ 4388 h 31"/>
                  <a:gd name="T36" fmla="+- 0 6266 6245"/>
                  <a:gd name="T37" fmla="*/ T36 w 21"/>
                  <a:gd name="T38" fmla="+- 0 4387 4385"/>
                  <a:gd name="T39" fmla="*/ 4387 h 31"/>
                  <a:gd name="T40" fmla="+- 0 6266 6245"/>
                  <a:gd name="T41" fmla="*/ T40 w 21"/>
                  <a:gd name="T42" fmla="+- 0 4385 4385"/>
                  <a:gd name="T43" fmla="*/ 4385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1">
                    <a:moveTo>
                      <a:pt x="21" y="0"/>
                    </a:moveTo>
                    <a:lnTo>
                      <a:pt x="8" y="1"/>
                    </a:lnTo>
                    <a:lnTo>
                      <a:pt x="1" y="2"/>
                    </a:lnTo>
                    <a:lnTo>
                      <a:pt x="1" y="3"/>
                    </a:lnTo>
                    <a:lnTo>
                      <a:pt x="0" y="31"/>
                    </a:lnTo>
                    <a:lnTo>
                      <a:pt x="7" y="31"/>
                    </a:lnTo>
                    <a:lnTo>
                      <a:pt x="7" y="28"/>
                    </a:lnTo>
                    <a:lnTo>
                      <a:pt x="20" y="27"/>
                    </a:lnTo>
                    <a:lnTo>
                      <a:pt x="21" y="3"/>
                    </a:lnTo>
                    <a:lnTo>
                      <a:pt x="21" y="2"/>
                    </a:lnTo>
                    <a:lnTo>
                      <a:pt x="21"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99" name="Group 1198"/>
            <p:cNvGrpSpPr>
              <a:grpSpLocks/>
            </p:cNvGrpSpPr>
            <p:nvPr/>
          </p:nvGrpSpPr>
          <p:grpSpPr bwMode="auto">
            <a:xfrm>
              <a:off x="9310" y="4368"/>
              <a:ext cx="143" cy="29"/>
              <a:chOff x="6314" y="4368"/>
              <a:chExt cx="97" cy="29"/>
            </a:xfrm>
          </p:grpSpPr>
          <p:sp>
            <p:nvSpPr>
              <p:cNvPr id="1401" name="Freeform 1400"/>
              <p:cNvSpPr>
                <a:spLocks/>
              </p:cNvSpPr>
              <p:nvPr/>
            </p:nvSpPr>
            <p:spPr bwMode="auto">
              <a:xfrm>
                <a:off x="6314" y="4368"/>
                <a:ext cx="97" cy="29"/>
              </a:xfrm>
              <a:custGeom>
                <a:avLst/>
                <a:gdLst>
                  <a:gd name="T0" fmla="+- 0 6411 6314"/>
                  <a:gd name="T1" fmla="*/ T0 w 97"/>
                  <a:gd name="T2" fmla="+- 0 4368 4368"/>
                  <a:gd name="T3" fmla="*/ 4368 h 29"/>
                  <a:gd name="T4" fmla="+- 0 6324 6314"/>
                  <a:gd name="T5" fmla="*/ T4 w 97"/>
                  <a:gd name="T6" fmla="+- 0 4374 4368"/>
                  <a:gd name="T7" fmla="*/ 4374 h 29"/>
                  <a:gd name="T8" fmla="+- 0 6317 6314"/>
                  <a:gd name="T9" fmla="*/ T8 w 97"/>
                  <a:gd name="T10" fmla="+- 0 4374 4368"/>
                  <a:gd name="T11" fmla="*/ 4374 h 29"/>
                  <a:gd name="T12" fmla="+- 0 6314 6314"/>
                  <a:gd name="T13" fmla="*/ T12 w 97"/>
                  <a:gd name="T14" fmla="+- 0 4375 4368"/>
                  <a:gd name="T15" fmla="*/ 4375 h 29"/>
                  <a:gd name="T16" fmla="+- 0 6314 6314"/>
                  <a:gd name="T17" fmla="*/ T16 w 97"/>
                  <a:gd name="T18" fmla="+- 0 4377 4368"/>
                  <a:gd name="T19" fmla="*/ 4377 h 29"/>
                  <a:gd name="T20" fmla="+- 0 6315 6314"/>
                  <a:gd name="T21" fmla="*/ T20 w 97"/>
                  <a:gd name="T22" fmla="+- 0 4381 4368"/>
                  <a:gd name="T23" fmla="*/ 4381 h 29"/>
                  <a:gd name="T24" fmla="+- 0 6318 6314"/>
                  <a:gd name="T25" fmla="*/ T24 w 97"/>
                  <a:gd name="T26" fmla="+- 0 4396 4368"/>
                  <a:gd name="T27" fmla="*/ 4396 h 29"/>
                  <a:gd name="T28" fmla="+- 0 6408 6314"/>
                  <a:gd name="T29" fmla="*/ T28 w 97"/>
                  <a:gd name="T30" fmla="+- 0 4390 4368"/>
                  <a:gd name="T31" fmla="*/ 4390 h 29"/>
                  <a:gd name="T32" fmla="+- 0 6411 6314"/>
                  <a:gd name="T33" fmla="*/ T32 w 97"/>
                  <a:gd name="T34" fmla="+- 0 4368 4368"/>
                  <a:gd name="T35" fmla="*/ 436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7" h="29">
                    <a:moveTo>
                      <a:pt x="97" y="0"/>
                    </a:moveTo>
                    <a:lnTo>
                      <a:pt x="10" y="6"/>
                    </a:lnTo>
                    <a:lnTo>
                      <a:pt x="3" y="6"/>
                    </a:lnTo>
                    <a:lnTo>
                      <a:pt x="0" y="7"/>
                    </a:lnTo>
                    <a:lnTo>
                      <a:pt x="0" y="9"/>
                    </a:lnTo>
                    <a:lnTo>
                      <a:pt x="1" y="13"/>
                    </a:lnTo>
                    <a:lnTo>
                      <a:pt x="4" y="28"/>
                    </a:lnTo>
                    <a:lnTo>
                      <a:pt x="94" y="22"/>
                    </a:lnTo>
                    <a:lnTo>
                      <a:pt x="97"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0" name="Group 1199"/>
            <p:cNvGrpSpPr>
              <a:grpSpLocks/>
            </p:cNvGrpSpPr>
            <p:nvPr/>
          </p:nvGrpSpPr>
          <p:grpSpPr bwMode="auto">
            <a:xfrm>
              <a:off x="9322" y="4405"/>
              <a:ext cx="112" cy="15"/>
              <a:chOff x="6322" y="4405"/>
              <a:chExt cx="76" cy="15"/>
            </a:xfrm>
          </p:grpSpPr>
          <p:sp>
            <p:nvSpPr>
              <p:cNvPr id="1400" name="Freeform 1399"/>
              <p:cNvSpPr>
                <a:spLocks/>
              </p:cNvSpPr>
              <p:nvPr/>
            </p:nvSpPr>
            <p:spPr bwMode="auto">
              <a:xfrm>
                <a:off x="6322" y="4405"/>
                <a:ext cx="76" cy="15"/>
              </a:xfrm>
              <a:custGeom>
                <a:avLst/>
                <a:gdLst>
                  <a:gd name="T0" fmla="+- 0 6397 6322"/>
                  <a:gd name="T1" fmla="*/ T0 w 76"/>
                  <a:gd name="T2" fmla="+- 0 4405 4405"/>
                  <a:gd name="T3" fmla="*/ 4405 h 15"/>
                  <a:gd name="T4" fmla="+- 0 6386 6322"/>
                  <a:gd name="T5" fmla="*/ T4 w 76"/>
                  <a:gd name="T6" fmla="+- 0 4406 4405"/>
                  <a:gd name="T7" fmla="*/ 4406 h 15"/>
                  <a:gd name="T8" fmla="+- 0 6335 6322"/>
                  <a:gd name="T9" fmla="*/ T8 w 76"/>
                  <a:gd name="T10" fmla="+- 0 4410 4405"/>
                  <a:gd name="T11" fmla="*/ 4410 h 15"/>
                  <a:gd name="T12" fmla="+- 0 6322 6322"/>
                  <a:gd name="T13" fmla="*/ T12 w 76"/>
                  <a:gd name="T14" fmla="+- 0 4414 4405"/>
                  <a:gd name="T15" fmla="*/ 4414 h 15"/>
                  <a:gd name="T16" fmla="+- 0 6323 6322"/>
                  <a:gd name="T17" fmla="*/ T16 w 76"/>
                  <a:gd name="T18" fmla="+- 0 4420 4405"/>
                  <a:gd name="T19" fmla="*/ 4420 h 15"/>
                  <a:gd name="T20" fmla="+- 0 6395 6322"/>
                  <a:gd name="T21" fmla="*/ T20 w 76"/>
                  <a:gd name="T22" fmla="+- 0 4414 4405"/>
                  <a:gd name="T23" fmla="*/ 4414 h 15"/>
                  <a:gd name="T24" fmla="+- 0 6397 6322"/>
                  <a:gd name="T25" fmla="*/ T24 w 76"/>
                  <a:gd name="T26" fmla="+- 0 4405 4405"/>
                  <a:gd name="T27" fmla="*/ 4405 h 15"/>
                </a:gdLst>
                <a:ahLst/>
                <a:cxnLst>
                  <a:cxn ang="0">
                    <a:pos x="T1" y="T3"/>
                  </a:cxn>
                  <a:cxn ang="0">
                    <a:pos x="T5" y="T7"/>
                  </a:cxn>
                  <a:cxn ang="0">
                    <a:pos x="T9" y="T11"/>
                  </a:cxn>
                  <a:cxn ang="0">
                    <a:pos x="T13" y="T15"/>
                  </a:cxn>
                  <a:cxn ang="0">
                    <a:pos x="T17" y="T19"/>
                  </a:cxn>
                  <a:cxn ang="0">
                    <a:pos x="T21" y="T23"/>
                  </a:cxn>
                  <a:cxn ang="0">
                    <a:pos x="T25" y="T27"/>
                  </a:cxn>
                </a:cxnLst>
                <a:rect l="0" t="0" r="r" b="b"/>
                <a:pathLst>
                  <a:path w="76" h="15">
                    <a:moveTo>
                      <a:pt x="75" y="0"/>
                    </a:moveTo>
                    <a:lnTo>
                      <a:pt x="64" y="1"/>
                    </a:lnTo>
                    <a:lnTo>
                      <a:pt x="13" y="5"/>
                    </a:lnTo>
                    <a:lnTo>
                      <a:pt x="0" y="9"/>
                    </a:lnTo>
                    <a:lnTo>
                      <a:pt x="1" y="15"/>
                    </a:lnTo>
                    <a:lnTo>
                      <a:pt x="73" y="9"/>
                    </a:lnTo>
                    <a:lnTo>
                      <a:pt x="75"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1" name="Group 1200"/>
            <p:cNvGrpSpPr>
              <a:grpSpLocks/>
            </p:cNvGrpSpPr>
            <p:nvPr/>
          </p:nvGrpSpPr>
          <p:grpSpPr bwMode="auto">
            <a:xfrm>
              <a:off x="9328" y="4423"/>
              <a:ext cx="119" cy="22"/>
              <a:chOff x="6326" y="4423"/>
              <a:chExt cx="81" cy="22"/>
            </a:xfrm>
          </p:grpSpPr>
          <p:sp>
            <p:nvSpPr>
              <p:cNvPr id="1399" name="Freeform 1398"/>
              <p:cNvSpPr>
                <a:spLocks/>
              </p:cNvSpPr>
              <p:nvPr/>
            </p:nvSpPr>
            <p:spPr bwMode="auto">
              <a:xfrm>
                <a:off x="6326" y="4423"/>
                <a:ext cx="81" cy="22"/>
              </a:xfrm>
              <a:custGeom>
                <a:avLst/>
                <a:gdLst>
                  <a:gd name="T0" fmla="+- 0 6406 6326"/>
                  <a:gd name="T1" fmla="*/ T0 w 81"/>
                  <a:gd name="T2" fmla="+- 0 4423 4423"/>
                  <a:gd name="T3" fmla="*/ 4423 h 22"/>
                  <a:gd name="T4" fmla="+- 0 6326 6326"/>
                  <a:gd name="T5" fmla="*/ T4 w 81"/>
                  <a:gd name="T6" fmla="+- 0 4429 4423"/>
                  <a:gd name="T7" fmla="*/ 4429 h 22"/>
                  <a:gd name="T8" fmla="+- 0 6326 6326"/>
                  <a:gd name="T9" fmla="*/ T8 w 81"/>
                  <a:gd name="T10" fmla="+- 0 4436 4423"/>
                  <a:gd name="T11" fmla="*/ 4436 h 22"/>
                  <a:gd name="T12" fmla="+- 0 6327 6326"/>
                  <a:gd name="T13" fmla="*/ T12 w 81"/>
                  <a:gd name="T14" fmla="+- 0 4441 4423"/>
                  <a:gd name="T15" fmla="*/ 4441 h 22"/>
                  <a:gd name="T16" fmla="+- 0 6328 6326"/>
                  <a:gd name="T17" fmla="*/ T16 w 81"/>
                  <a:gd name="T18" fmla="+- 0 4444 4423"/>
                  <a:gd name="T19" fmla="*/ 4444 h 22"/>
                  <a:gd name="T20" fmla="+- 0 6394 6326"/>
                  <a:gd name="T21" fmla="*/ T20 w 81"/>
                  <a:gd name="T22" fmla="+- 0 4438 4423"/>
                  <a:gd name="T23" fmla="*/ 4438 h 22"/>
                  <a:gd name="T24" fmla="+- 0 6405 6326"/>
                  <a:gd name="T25" fmla="*/ T24 w 81"/>
                  <a:gd name="T26" fmla="+- 0 4436 4423"/>
                  <a:gd name="T27" fmla="*/ 4436 h 22"/>
                  <a:gd name="T28" fmla="+- 0 6406 6326"/>
                  <a:gd name="T29" fmla="*/ T28 w 81"/>
                  <a:gd name="T30" fmla="+- 0 4423 4423"/>
                  <a:gd name="T31" fmla="*/ 4423 h 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1" h="22">
                    <a:moveTo>
                      <a:pt x="80" y="0"/>
                    </a:moveTo>
                    <a:lnTo>
                      <a:pt x="0" y="6"/>
                    </a:lnTo>
                    <a:lnTo>
                      <a:pt x="0" y="13"/>
                    </a:lnTo>
                    <a:lnTo>
                      <a:pt x="1" y="18"/>
                    </a:lnTo>
                    <a:lnTo>
                      <a:pt x="2" y="21"/>
                    </a:lnTo>
                    <a:lnTo>
                      <a:pt x="68" y="15"/>
                    </a:lnTo>
                    <a:lnTo>
                      <a:pt x="79" y="13"/>
                    </a:lnTo>
                    <a:lnTo>
                      <a:pt x="80"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2" name="Group 1201"/>
            <p:cNvGrpSpPr>
              <a:grpSpLocks/>
            </p:cNvGrpSpPr>
            <p:nvPr/>
          </p:nvGrpSpPr>
          <p:grpSpPr bwMode="auto">
            <a:xfrm>
              <a:off x="9466" y="4373"/>
              <a:ext cx="31" cy="30"/>
              <a:chOff x="6420" y="4373"/>
              <a:chExt cx="21" cy="30"/>
            </a:xfrm>
          </p:grpSpPr>
          <p:sp>
            <p:nvSpPr>
              <p:cNvPr id="1398" name="Freeform 1397"/>
              <p:cNvSpPr>
                <a:spLocks/>
              </p:cNvSpPr>
              <p:nvPr/>
            </p:nvSpPr>
            <p:spPr bwMode="auto">
              <a:xfrm>
                <a:off x="6420" y="4373"/>
                <a:ext cx="21" cy="30"/>
              </a:xfrm>
              <a:custGeom>
                <a:avLst/>
                <a:gdLst>
                  <a:gd name="T0" fmla="+- 0 6430 6420"/>
                  <a:gd name="T1" fmla="*/ T0 w 21"/>
                  <a:gd name="T2" fmla="+- 0 4373 4373"/>
                  <a:gd name="T3" fmla="*/ 4373 h 30"/>
                  <a:gd name="T4" fmla="+- 0 6424 6420"/>
                  <a:gd name="T5" fmla="*/ T4 w 21"/>
                  <a:gd name="T6" fmla="+- 0 4373 4373"/>
                  <a:gd name="T7" fmla="*/ 4373 h 30"/>
                  <a:gd name="T8" fmla="+- 0 6422 6420"/>
                  <a:gd name="T9" fmla="*/ T8 w 21"/>
                  <a:gd name="T10" fmla="+- 0 4374 4373"/>
                  <a:gd name="T11" fmla="*/ 4374 h 30"/>
                  <a:gd name="T12" fmla="+- 0 6422 6420"/>
                  <a:gd name="T13" fmla="*/ T12 w 21"/>
                  <a:gd name="T14" fmla="+- 0 4381 4373"/>
                  <a:gd name="T15" fmla="*/ 4381 h 30"/>
                  <a:gd name="T16" fmla="+- 0 6420 6420"/>
                  <a:gd name="T17" fmla="*/ T16 w 21"/>
                  <a:gd name="T18" fmla="+- 0 4402 4373"/>
                  <a:gd name="T19" fmla="*/ 4402 h 30"/>
                  <a:gd name="T20" fmla="+- 0 6423 6420"/>
                  <a:gd name="T21" fmla="*/ T20 w 21"/>
                  <a:gd name="T22" fmla="+- 0 4402 4373"/>
                  <a:gd name="T23" fmla="*/ 4402 h 30"/>
                  <a:gd name="T24" fmla="+- 0 6428 6420"/>
                  <a:gd name="T25" fmla="*/ T24 w 21"/>
                  <a:gd name="T26" fmla="+- 0 4403 4373"/>
                  <a:gd name="T27" fmla="*/ 4403 h 30"/>
                  <a:gd name="T28" fmla="+- 0 6428 6420"/>
                  <a:gd name="T29" fmla="*/ T28 w 21"/>
                  <a:gd name="T30" fmla="+- 0 4400 4373"/>
                  <a:gd name="T31" fmla="*/ 4400 h 30"/>
                  <a:gd name="T32" fmla="+- 0 6441 6420"/>
                  <a:gd name="T33" fmla="*/ T32 w 21"/>
                  <a:gd name="T34" fmla="+- 0 4399 4373"/>
                  <a:gd name="T35" fmla="*/ 4399 h 30"/>
                  <a:gd name="T36" fmla="+- 0 6441 6420"/>
                  <a:gd name="T37" fmla="*/ T36 w 21"/>
                  <a:gd name="T38" fmla="+- 0 4373 4373"/>
                  <a:gd name="T39" fmla="*/ 4373 h 30"/>
                  <a:gd name="T40" fmla="+- 0 6430 6420"/>
                  <a:gd name="T41" fmla="*/ T40 w 21"/>
                  <a:gd name="T42" fmla="+- 0 4373 4373"/>
                  <a:gd name="T43" fmla="*/ 4373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0" y="0"/>
                    </a:moveTo>
                    <a:lnTo>
                      <a:pt x="4" y="0"/>
                    </a:lnTo>
                    <a:lnTo>
                      <a:pt x="2" y="1"/>
                    </a:lnTo>
                    <a:lnTo>
                      <a:pt x="2" y="8"/>
                    </a:lnTo>
                    <a:lnTo>
                      <a:pt x="0" y="29"/>
                    </a:lnTo>
                    <a:lnTo>
                      <a:pt x="3" y="29"/>
                    </a:lnTo>
                    <a:lnTo>
                      <a:pt x="8" y="30"/>
                    </a:lnTo>
                    <a:lnTo>
                      <a:pt x="8" y="27"/>
                    </a:lnTo>
                    <a:lnTo>
                      <a:pt x="21" y="26"/>
                    </a:lnTo>
                    <a:lnTo>
                      <a:pt x="21" y="0"/>
                    </a:lnTo>
                    <a:lnTo>
                      <a:pt x="10"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3" name="Group 1202"/>
            <p:cNvGrpSpPr>
              <a:grpSpLocks/>
            </p:cNvGrpSpPr>
            <p:nvPr/>
          </p:nvGrpSpPr>
          <p:grpSpPr bwMode="auto">
            <a:xfrm>
              <a:off x="9466" y="4424"/>
              <a:ext cx="31" cy="29"/>
              <a:chOff x="6420" y="4424"/>
              <a:chExt cx="21" cy="29"/>
            </a:xfrm>
          </p:grpSpPr>
          <p:sp>
            <p:nvSpPr>
              <p:cNvPr id="1397" name="Freeform 1396"/>
              <p:cNvSpPr>
                <a:spLocks/>
              </p:cNvSpPr>
              <p:nvPr/>
            </p:nvSpPr>
            <p:spPr bwMode="auto">
              <a:xfrm>
                <a:off x="6420" y="4424"/>
                <a:ext cx="21" cy="29"/>
              </a:xfrm>
              <a:custGeom>
                <a:avLst/>
                <a:gdLst>
                  <a:gd name="T0" fmla="+- 0 6439 6420"/>
                  <a:gd name="T1" fmla="*/ T0 w 21"/>
                  <a:gd name="T2" fmla="+- 0 4424 4424"/>
                  <a:gd name="T3" fmla="*/ 4424 h 29"/>
                  <a:gd name="T4" fmla="+- 0 6437 6420"/>
                  <a:gd name="T5" fmla="*/ T4 w 21"/>
                  <a:gd name="T6" fmla="+- 0 4424 4424"/>
                  <a:gd name="T7" fmla="*/ 4424 h 29"/>
                  <a:gd name="T8" fmla="+- 0 6420 6420"/>
                  <a:gd name="T9" fmla="*/ T8 w 21"/>
                  <a:gd name="T10" fmla="+- 0 4428 4424"/>
                  <a:gd name="T11" fmla="*/ 4428 h 29"/>
                  <a:gd name="T12" fmla="+- 0 6420 6420"/>
                  <a:gd name="T13" fmla="*/ T12 w 21"/>
                  <a:gd name="T14" fmla="+- 0 4429 4424"/>
                  <a:gd name="T15" fmla="*/ 4429 h 29"/>
                  <a:gd name="T16" fmla="+- 0 6420 6420"/>
                  <a:gd name="T17" fmla="*/ T16 w 21"/>
                  <a:gd name="T18" fmla="+- 0 4453 4424"/>
                  <a:gd name="T19" fmla="*/ 4453 h 29"/>
                  <a:gd name="T20" fmla="+- 0 6434 6420"/>
                  <a:gd name="T21" fmla="*/ T20 w 21"/>
                  <a:gd name="T22" fmla="+- 0 4451 4424"/>
                  <a:gd name="T23" fmla="*/ 4451 h 29"/>
                  <a:gd name="T24" fmla="+- 0 6440 6420"/>
                  <a:gd name="T25" fmla="*/ T24 w 21"/>
                  <a:gd name="T26" fmla="+- 0 4451 4424"/>
                  <a:gd name="T27" fmla="*/ 4451 h 29"/>
                  <a:gd name="T28" fmla="+- 0 6440 6420"/>
                  <a:gd name="T29" fmla="*/ T28 w 21"/>
                  <a:gd name="T30" fmla="+- 0 4432 4424"/>
                  <a:gd name="T31" fmla="*/ 4432 h 29"/>
                  <a:gd name="T32" fmla="+- 0 6440 6420"/>
                  <a:gd name="T33" fmla="*/ T32 w 21"/>
                  <a:gd name="T34" fmla="+- 0 4427 4424"/>
                  <a:gd name="T35" fmla="*/ 4427 h 29"/>
                  <a:gd name="T36" fmla="+- 0 6439 6420"/>
                  <a:gd name="T37" fmla="*/ T36 w 21"/>
                  <a:gd name="T38" fmla="+- 0 4424 4424"/>
                  <a:gd name="T39" fmla="*/ 4424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29">
                    <a:moveTo>
                      <a:pt x="19" y="0"/>
                    </a:moveTo>
                    <a:lnTo>
                      <a:pt x="17" y="0"/>
                    </a:lnTo>
                    <a:lnTo>
                      <a:pt x="0" y="4"/>
                    </a:lnTo>
                    <a:lnTo>
                      <a:pt x="0" y="5"/>
                    </a:lnTo>
                    <a:lnTo>
                      <a:pt x="0" y="29"/>
                    </a:lnTo>
                    <a:lnTo>
                      <a:pt x="14" y="27"/>
                    </a:lnTo>
                    <a:lnTo>
                      <a:pt x="20" y="27"/>
                    </a:lnTo>
                    <a:lnTo>
                      <a:pt x="20" y="8"/>
                    </a:lnTo>
                    <a:lnTo>
                      <a:pt x="20"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4" name="Group 1203"/>
            <p:cNvGrpSpPr>
              <a:grpSpLocks/>
            </p:cNvGrpSpPr>
            <p:nvPr/>
          </p:nvGrpSpPr>
          <p:grpSpPr bwMode="auto">
            <a:xfrm>
              <a:off x="9568" y="4357"/>
              <a:ext cx="128" cy="27"/>
              <a:chOff x="6489" y="4357"/>
              <a:chExt cx="87" cy="27"/>
            </a:xfrm>
          </p:grpSpPr>
          <p:sp>
            <p:nvSpPr>
              <p:cNvPr id="1396" name="Freeform 1395"/>
              <p:cNvSpPr>
                <a:spLocks/>
              </p:cNvSpPr>
              <p:nvPr/>
            </p:nvSpPr>
            <p:spPr bwMode="auto">
              <a:xfrm>
                <a:off x="6489" y="4357"/>
                <a:ext cx="87" cy="27"/>
              </a:xfrm>
              <a:custGeom>
                <a:avLst/>
                <a:gdLst>
                  <a:gd name="T0" fmla="+- 0 6575 6489"/>
                  <a:gd name="T1" fmla="*/ T0 w 87"/>
                  <a:gd name="T2" fmla="+- 0 4357 4357"/>
                  <a:gd name="T3" fmla="*/ 4357 h 27"/>
                  <a:gd name="T4" fmla="+- 0 6491 6489"/>
                  <a:gd name="T5" fmla="*/ T4 w 87"/>
                  <a:gd name="T6" fmla="+- 0 4363 4357"/>
                  <a:gd name="T7" fmla="*/ 4363 h 27"/>
                  <a:gd name="T8" fmla="+- 0 6489 6489"/>
                  <a:gd name="T9" fmla="*/ T8 w 87"/>
                  <a:gd name="T10" fmla="+- 0 4363 4357"/>
                  <a:gd name="T11" fmla="*/ 4363 h 27"/>
                  <a:gd name="T12" fmla="+- 0 6489 6489"/>
                  <a:gd name="T13" fmla="*/ T12 w 87"/>
                  <a:gd name="T14" fmla="+- 0 4368 4357"/>
                  <a:gd name="T15" fmla="*/ 4368 h 27"/>
                  <a:gd name="T16" fmla="+- 0 6491 6489"/>
                  <a:gd name="T17" fmla="*/ T16 w 87"/>
                  <a:gd name="T18" fmla="+- 0 4375 4357"/>
                  <a:gd name="T19" fmla="*/ 4375 h 27"/>
                  <a:gd name="T20" fmla="+- 0 6493 6489"/>
                  <a:gd name="T21" fmla="*/ T20 w 87"/>
                  <a:gd name="T22" fmla="+- 0 4383 4357"/>
                  <a:gd name="T23" fmla="*/ 4383 h 27"/>
                  <a:gd name="T24" fmla="+- 0 6559 6489"/>
                  <a:gd name="T25" fmla="*/ T24 w 87"/>
                  <a:gd name="T26" fmla="+- 0 4378 4357"/>
                  <a:gd name="T27" fmla="*/ 4378 h 27"/>
                  <a:gd name="T28" fmla="+- 0 6574 6489"/>
                  <a:gd name="T29" fmla="*/ T28 w 87"/>
                  <a:gd name="T30" fmla="+- 0 4362 4357"/>
                  <a:gd name="T31" fmla="*/ 4362 h 27"/>
                  <a:gd name="T32" fmla="+- 0 6575 6489"/>
                  <a:gd name="T33" fmla="*/ T32 w 87"/>
                  <a:gd name="T34" fmla="+- 0 4362 4357"/>
                  <a:gd name="T35" fmla="*/ 4362 h 27"/>
                  <a:gd name="T36" fmla="+- 0 6575 6489"/>
                  <a:gd name="T37" fmla="*/ T36 w 87"/>
                  <a:gd name="T38" fmla="+- 0 4357 4357"/>
                  <a:gd name="T39" fmla="*/ 4357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7" h="27">
                    <a:moveTo>
                      <a:pt x="86" y="0"/>
                    </a:moveTo>
                    <a:lnTo>
                      <a:pt x="2" y="6"/>
                    </a:lnTo>
                    <a:lnTo>
                      <a:pt x="0" y="6"/>
                    </a:lnTo>
                    <a:lnTo>
                      <a:pt x="0" y="11"/>
                    </a:lnTo>
                    <a:lnTo>
                      <a:pt x="2" y="18"/>
                    </a:lnTo>
                    <a:lnTo>
                      <a:pt x="4" y="26"/>
                    </a:lnTo>
                    <a:lnTo>
                      <a:pt x="70" y="21"/>
                    </a:lnTo>
                    <a:lnTo>
                      <a:pt x="85" y="5"/>
                    </a:lnTo>
                    <a:lnTo>
                      <a:pt x="86" y="5"/>
                    </a:lnTo>
                    <a:lnTo>
                      <a:pt x="86"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5" name="Group 1204"/>
            <p:cNvGrpSpPr>
              <a:grpSpLocks/>
            </p:cNvGrpSpPr>
            <p:nvPr/>
          </p:nvGrpSpPr>
          <p:grpSpPr bwMode="auto">
            <a:xfrm>
              <a:off x="9624" y="4366"/>
              <a:ext cx="15" cy="5"/>
              <a:chOff x="6527" y="4366"/>
              <a:chExt cx="10" cy="5"/>
            </a:xfrm>
          </p:grpSpPr>
          <p:sp>
            <p:nvSpPr>
              <p:cNvPr id="1395" name="Freeform 1394"/>
              <p:cNvSpPr>
                <a:spLocks/>
              </p:cNvSpPr>
              <p:nvPr/>
            </p:nvSpPr>
            <p:spPr bwMode="auto">
              <a:xfrm>
                <a:off x="6527" y="4366"/>
                <a:ext cx="10" cy="5"/>
              </a:xfrm>
              <a:custGeom>
                <a:avLst/>
                <a:gdLst>
                  <a:gd name="T0" fmla="+- 0 6533 6527"/>
                  <a:gd name="T1" fmla="*/ T0 w 10"/>
                  <a:gd name="T2" fmla="+- 0 4366 4366"/>
                  <a:gd name="T3" fmla="*/ 4366 h 5"/>
                  <a:gd name="T4" fmla="+- 0 6529 6527"/>
                  <a:gd name="T5" fmla="*/ T4 w 10"/>
                  <a:gd name="T6" fmla="+- 0 4366 4366"/>
                  <a:gd name="T7" fmla="*/ 4366 h 5"/>
                  <a:gd name="T8" fmla="+- 0 6527 6527"/>
                  <a:gd name="T9" fmla="*/ T8 w 10"/>
                  <a:gd name="T10" fmla="+- 0 4368 4366"/>
                  <a:gd name="T11" fmla="*/ 4368 h 5"/>
                  <a:gd name="T12" fmla="+- 0 6527 6527"/>
                  <a:gd name="T13" fmla="*/ T12 w 10"/>
                  <a:gd name="T14" fmla="+- 0 4368 4366"/>
                  <a:gd name="T15" fmla="*/ 4368 h 5"/>
                  <a:gd name="T16" fmla="+- 0 6529 6527"/>
                  <a:gd name="T17" fmla="*/ T16 w 10"/>
                  <a:gd name="T18" fmla="+- 0 4370 4366"/>
                  <a:gd name="T19" fmla="*/ 4370 h 5"/>
                  <a:gd name="T20" fmla="+- 0 6534 6527"/>
                  <a:gd name="T21" fmla="*/ T20 w 10"/>
                  <a:gd name="T22" fmla="+- 0 4370 4366"/>
                  <a:gd name="T23" fmla="*/ 4370 h 5"/>
                  <a:gd name="T24" fmla="+- 0 6536 6527"/>
                  <a:gd name="T25" fmla="*/ T24 w 10"/>
                  <a:gd name="T26" fmla="+- 0 4368 4366"/>
                  <a:gd name="T27" fmla="*/ 4368 h 5"/>
                  <a:gd name="T28" fmla="+- 0 6536 6527"/>
                  <a:gd name="T29" fmla="*/ T28 w 10"/>
                  <a:gd name="T30" fmla="+- 0 4368 4366"/>
                  <a:gd name="T31" fmla="*/ 4368 h 5"/>
                  <a:gd name="T32" fmla="+- 0 6533 6527"/>
                  <a:gd name="T33" fmla="*/ T32 w 10"/>
                  <a:gd name="T34" fmla="+- 0 4366 4366"/>
                  <a:gd name="T35" fmla="*/ 4366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6" y="0"/>
                    </a:moveTo>
                    <a:lnTo>
                      <a:pt x="2" y="0"/>
                    </a:lnTo>
                    <a:lnTo>
                      <a:pt x="0" y="2"/>
                    </a:lnTo>
                    <a:lnTo>
                      <a:pt x="2" y="4"/>
                    </a:lnTo>
                    <a:lnTo>
                      <a:pt x="7" y="4"/>
                    </a:lnTo>
                    <a:lnTo>
                      <a:pt x="9" y="2"/>
                    </a:lnTo>
                    <a:lnTo>
                      <a:pt x="6"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6" name="Group 1205"/>
            <p:cNvGrpSpPr>
              <a:grpSpLocks/>
            </p:cNvGrpSpPr>
            <p:nvPr/>
          </p:nvGrpSpPr>
          <p:grpSpPr bwMode="auto">
            <a:xfrm>
              <a:off x="9623" y="4420"/>
              <a:ext cx="15" cy="5"/>
              <a:chOff x="6526" y="4420"/>
              <a:chExt cx="10" cy="5"/>
            </a:xfrm>
          </p:grpSpPr>
          <p:sp>
            <p:nvSpPr>
              <p:cNvPr id="1394" name="Freeform 1393"/>
              <p:cNvSpPr>
                <a:spLocks/>
              </p:cNvSpPr>
              <p:nvPr/>
            </p:nvSpPr>
            <p:spPr bwMode="auto">
              <a:xfrm>
                <a:off x="6526" y="4420"/>
                <a:ext cx="10" cy="5"/>
              </a:xfrm>
              <a:custGeom>
                <a:avLst/>
                <a:gdLst>
                  <a:gd name="T0" fmla="+- 0 6533 6526"/>
                  <a:gd name="T1" fmla="*/ T0 w 10"/>
                  <a:gd name="T2" fmla="+- 0 4420 4420"/>
                  <a:gd name="T3" fmla="*/ 4420 h 5"/>
                  <a:gd name="T4" fmla="+- 0 6528 6526"/>
                  <a:gd name="T5" fmla="*/ T4 w 10"/>
                  <a:gd name="T6" fmla="+- 0 4420 4420"/>
                  <a:gd name="T7" fmla="*/ 4420 h 5"/>
                  <a:gd name="T8" fmla="+- 0 6526 6526"/>
                  <a:gd name="T9" fmla="*/ T8 w 10"/>
                  <a:gd name="T10" fmla="+- 0 4422 4420"/>
                  <a:gd name="T11" fmla="*/ 4422 h 5"/>
                  <a:gd name="T12" fmla="+- 0 6526 6526"/>
                  <a:gd name="T13" fmla="*/ T12 w 10"/>
                  <a:gd name="T14" fmla="+- 0 4422 4420"/>
                  <a:gd name="T15" fmla="*/ 4422 h 5"/>
                  <a:gd name="T16" fmla="+- 0 6528 6526"/>
                  <a:gd name="T17" fmla="*/ T16 w 10"/>
                  <a:gd name="T18" fmla="+- 0 4424 4420"/>
                  <a:gd name="T19" fmla="*/ 4424 h 5"/>
                  <a:gd name="T20" fmla="+- 0 6533 6526"/>
                  <a:gd name="T21" fmla="*/ T20 w 10"/>
                  <a:gd name="T22" fmla="+- 0 4424 4420"/>
                  <a:gd name="T23" fmla="*/ 4424 h 5"/>
                  <a:gd name="T24" fmla="+- 0 6535 6526"/>
                  <a:gd name="T25" fmla="*/ T24 w 10"/>
                  <a:gd name="T26" fmla="+- 0 4422 4420"/>
                  <a:gd name="T27" fmla="*/ 4422 h 5"/>
                  <a:gd name="T28" fmla="+- 0 6535 6526"/>
                  <a:gd name="T29" fmla="*/ T28 w 10"/>
                  <a:gd name="T30" fmla="+- 0 4421 4420"/>
                  <a:gd name="T31" fmla="*/ 4421 h 5"/>
                  <a:gd name="T32" fmla="+- 0 6533 6526"/>
                  <a:gd name="T33" fmla="*/ T32 w 10"/>
                  <a:gd name="T34" fmla="+- 0 4420 4420"/>
                  <a:gd name="T35" fmla="*/ 4420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2" y="4"/>
                    </a:lnTo>
                    <a:lnTo>
                      <a:pt x="7" y="4"/>
                    </a:lnTo>
                    <a:lnTo>
                      <a:pt x="9" y="2"/>
                    </a:lnTo>
                    <a:lnTo>
                      <a:pt x="9" y="1"/>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7" name="Group 1206"/>
            <p:cNvGrpSpPr>
              <a:grpSpLocks/>
            </p:cNvGrpSpPr>
            <p:nvPr/>
          </p:nvGrpSpPr>
          <p:grpSpPr bwMode="auto">
            <a:xfrm>
              <a:off x="9369" y="4431"/>
              <a:ext cx="15" cy="5"/>
              <a:chOff x="6354" y="4431"/>
              <a:chExt cx="10" cy="5"/>
            </a:xfrm>
          </p:grpSpPr>
          <p:sp>
            <p:nvSpPr>
              <p:cNvPr id="1393" name="Freeform 1392"/>
              <p:cNvSpPr>
                <a:spLocks/>
              </p:cNvSpPr>
              <p:nvPr/>
            </p:nvSpPr>
            <p:spPr bwMode="auto">
              <a:xfrm>
                <a:off x="6354" y="4431"/>
                <a:ext cx="10" cy="5"/>
              </a:xfrm>
              <a:custGeom>
                <a:avLst/>
                <a:gdLst>
                  <a:gd name="T0" fmla="+- 0 6360 6354"/>
                  <a:gd name="T1" fmla="*/ T0 w 10"/>
                  <a:gd name="T2" fmla="+- 0 4431 4431"/>
                  <a:gd name="T3" fmla="*/ 4431 h 5"/>
                  <a:gd name="T4" fmla="+- 0 6356 6354"/>
                  <a:gd name="T5" fmla="*/ T4 w 10"/>
                  <a:gd name="T6" fmla="+- 0 4431 4431"/>
                  <a:gd name="T7" fmla="*/ 4431 h 5"/>
                  <a:gd name="T8" fmla="+- 0 6354 6354"/>
                  <a:gd name="T9" fmla="*/ T8 w 10"/>
                  <a:gd name="T10" fmla="+- 0 4433 4431"/>
                  <a:gd name="T11" fmla="*/ 4433 h 5"/>
                  <a:gd name="T12" fmla="+- 0 6354 6354"/>
                  <a:gd name="T13" fmla="*/ T12 w 10"/>
                  <a:gd name="T14" fmla="+- 0 4434 4431"/>
                  <a:gd name="T15" fmla="*/ 4434 h 5"/>
                  <a:gd name="T16" fmla="+- 0 6356 6354"/>
                  <a:gd name="T17" fmla="*/ T16 w 10"/>
                  <a:gd name="T18" fmla="+- 0 4436 4431"/>
                  <a:gd name="T19" fmla="*/ 4436 h 5"/>
                  <a:gd name="T20" fmla="+- 0 6361 6354"/>
                  <a:gd name="T21" fmla="*/ T20 w 10"/>
                  <a:gd name="T22" fmla="+- 0 4435 4431"/>
                  <a:gd name="T23" fmla="*/ 4435 h 5"/>
                  <a:gd name="T24" fmla="+- 0 6363 6354"/>
                  <a:gd name="T25" fmla="*/ T24 w 10"/>
                  <a:gd name="T26" fmla="+- 0 4433 4431"/>
                  <a:gd name="T27" fmla="*/ 4433 h 5"/>
                  <a:gd name="T28" fmla="+- 0 6363 6354"/>
                  <a:gd name="T29" fmla="*/ T28 w 10"/>
                  <a:gd name="T30" fmla="+- 0 4433 4431"/>
                  <a:gd name="T31" fmla="*/ 4433 h 5"/>
                  <a:gd name="T32" fmla="+- 0 6360 6354"/>
                  <a:gd name="T33" fmla="*/ T32 w 10"/>
                  <a:gd name="T34" fmla="+- 0 4431 4431"/>
                  <a:gd name="T35" fmla="*/ 4431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6" y="0"/>
                    </a:moveTo>
                    <a:lnTo>
                      <a:pt x="2" y="0"/>
                    </a:lnTo>
                    <a:lnTo>
                      <a:pt x="0" y="2"/>
                    </a:lnTo>
                    <a:lnTo>
                      <a:pt x="0" y="3"/>
                    </a:lnTo>
                    <a:lnTo>
                      <a:pt x="2" y="5"/>
                    </a:lnTo>
                    <a:lnTo>
                      <a:pt x="7" y="4"/>
                    </a:lnTo>
                    <a:lnTo>
                      <a:pt x="9" y="2"/>
                    </a:lnTo>
                    <a:lnTo>
                      <a:pt x="6"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8" name="Group 1207"/>
            <p:cNvGrpSpPr>
              <a:grpSpLocks/>
            </p:cNvGrpSpPr>
            <p:nvPr/>
          </p:nvGrpSpPr>
          <p:grpSpPr bwMode="auto">
            <a:xfrm>
              <a:off x="9363" y="4380"/>
              <a:ext cx="15" cy="5"/>
              <a:chOff x="6350" y="4380"/>
              <a:chExt cx="10" cy="5"/>
            </a:xfrm>
          </p:grpSpPr>
          <p:sp>
            <p:nvSpPr>
              <p:cNvPr id="1392" name="Freeform 1391"/>
              <p:cNvSpPr>
                <a:spLocks/>
              </p:cNvSpPr>
              <p:nvPr/>
            </p:nvSpPr>
            <p:spPr bwMode="auto">
              <a:xfrm>
                <a:off x="6350" y="4380"/>
                <a:ext cx="10" cy="5"/>
              </a:xfrm>
              <a:custGeom>
                <a:avLst/>
                <a:gdLst>
                  <a:gd name="T0" fmla="+- 0 6357 6350"/>
                  <a:gd name="T1" fmla="*/ T0 w 10"/>
                  <a:gd name="T2" fmla="+- 0 4380 4380"/>
                  <a:gd name="T3" fmla="*/ 4380 h 5"/>
                  <a:gd name="T4" fmla="+- 0 6352 6350"/>
                  <a:gd name="T5" fmla="*/ T4 w 10"/>
                  <a:gd name="T6" fmla="+- 0 4380 4380"/>
                  <a:gd name="T7" fmla="*/ 4380 h 5"/>
                  <a:gd name="T8" fmla="+- 0 6350 6350"/>
                  <a:gd name="T9" fmla="*/ T8 w 10"/>
                  <a:gd name="T10" fmla="+- 0 4382 4380"/>
                  <a:gd name="T11" fmla="*/ 4382 h 5"/>
                  <a:gd name="T12" fmla="+- 0 6350 6350"/>
                  <a:gd name="T13" fmla="*/ T12 w 10"/>
                  <a:gd name="T14" fmla="+- 0 4383 4380"/>
                  <a:gd name="T15" fmla="*/ 4383 h 5"/>
                  <a:gd name="T16" fmla="+- 0 6352 6350"/>
                  <a:gd name="T17" fmla="*/ T16 w 10"/>
                  <a:gd name="T18" fmla="+- 0 4384 4380"/>
                  <a:gd name="T19" fmla="*/ 4384 h 5"/>
                  <a:gd name="T20" fmla="+- 0 6357 6350"/>
                  <a:gd name="T21" fmla="*/ T20 w 10"/>
                  <a:gd name="T22" fmla="+- 0 4384 4380"/>
                  <a:gd name="T23" fmla="*/ 4384 h 5"/>
                  <a:gd name="T24" fmla="+- 0 6359 6350"/>
                  <a:gd name="T25" fmla="*/ T24 w 10"/>
                  <a:gd name="T26" fmla="+- 0 4382 4380"/>
                  <a:gd name="T27" fmla="*/ 4382 h 5"/>
                  <a:gd name="T28" fmla="+- 0 6359 6350"/>
                  <a:gd name="T29" fmla="*/ T28 w 10"/>
                  <a:gd name="T30" fmla="+- 0 4382 4380"/>
                  <a:gd name="T31" fmla="*/ 4382 h 5"/>
                  <a:gd name="T32" fmla="+- 0 6357 6350"/>
                  <a:gd name="T33" fmla="*/ T32 w 10"/>
                  <a:gd name="T34" fmla="+- 0 4380 4380"/>
                  <a:gd name="T35" fmla="*/ 4380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0" y="3"/>
                    </a:lnTo>
                    <a:lnTo>
                      <a:pt x="2" y="4"/>
                    </a:lnTo>
                    <a:lnTo>
                      <a:pt x="7" y="4"/>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09" name="Group 1208"/>
            <p:cNvGrpSpPr>
              <a:grpSpLocks/>
            </p:cNvGrpSpPr>
            <p:nvPr/>
          </p:nvGrpSpPr>
          <p:grpSpPr bwMode="auto">
            <a:xfrm>
              <a:off x="9099" y="4394"/>
              <a:ext cx="15" cy="5"/>
              <a:chOff x="6171" y="4394"/>
              <a:chExt cx="10" cy="5"/>
            </a:xfrm>
          </p:grpSpPr>
          <p:sp>
            <p:nvSpPr>
              <p:cNvPr id="1391" name="Freeform 1390"/>
              <p:cNvSpPr>
                <a:spLocks/>
              </p:cNvSpPr>
              <p:nvPr/>
            </p:nvSpPr>
            <p:spPr bwMode="auto">
              <a:xfrm>
                <a:off x="6171" y="4394"/>
                <a:ext cx="10" cy="5"/>
              </a:xfrm>
              <a:custGeom>
                <a:avLst/>
                <a:gdLst>
                  <a:gd name="T0" fmla="+- 0 6178 6171"/>
                  <a:gd name="T1" fmla="*/ T0 w 10"/>
                  <a:gd name="T2" fmla="+- 0 4394 4394"/>
                  <a:gd name="T3" fmla="*/ 4394 h 5"/>
                  <a:gd name="T4" fmla="+- 0 6173 6171"/>
                  <a:gd name="T5" fmla="*/ T4 w 10"/>
                  <a:gd name="T6" fmla="+- 0 4394 4394"/>
                  <a:gd name="T7" fmla="*/ 4394 h 5"/>
                  <a:gd name="T8" fmla="+- 0 6171 6171"/>
                  <a:gd name="T9" fmla="*/ T8 w 10"/>
                  <a:gd name="T10" fmla="+- 0 4396 4394"/>
                  <a:gd name="T11" fmla="*/ 4396 h 5"/>
                  <a:gd name="T12" fmla="+- 0 6171 6171"/>
                  <a:gd name="T13" fmla="*/ T12 w 10"/>
                  <a:gd name="T14" fmla="+- 0 4396 4394"/>
                  <a:gd name="T15" fmla="*/ 4396 h 5"/>
                  <a:gd name="T16" fmla="+- 0 6174 6171"/>
                  <a:gd name="T17" fmla="*/ T16 w 10"/>
                  <a:gd name="T18" fmla="+- 0 4398 4394"/>
                  <a:gd name="T19" fmla="*/ 4398 h 5"/>
                  <a:gd name="T20" fmla="+- 0 6178 6171"/>
                  <a:gd name="T21" fmla="*/ T20 w 10"/>
                  <a:gd name="T22" fmla="+- 0 4398 4394"/>
                  <a:gd name="T23" fmla="*/ 4398 h 5"/>
                  <a:gd name="T24" fmla="+- 0 6180 6171"/>
                  <a:gd name="T25" fmla="*/ T24 w 10"/>
                  <a:gd name="T26" fmla="+- 0 4396 4394"/>
                  <a:gd name="T27" fmla="*/ 4396 h 5"/>
                  <a:gd name="T28" fmla="+- 0 6180 6171"/>
                  <a:gd name="T29" fmla="*/ T28 w 10"/>
                  <a:gd name="T30" fmla="+- 0 4395 4394"/>
                  <a:gd name="T31" fmla="*/ 4395 h 5"/>
                  <a:gd name="T32" fmla="+- 0 6178 6171"/>
                  <a:gd name="T33" fmla="*/ T32 w 10"/>
                  <a:gd name="T34" fmla="+- 0 4394 4394"/>
                  <a:gd name="T35" fmla="*/ 4394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3" y="4"/>
                    </a:lnTo>
                    <a:lnTo>
                      <a:pt x="7" y="4"/>
                    </a:lnTo>
                    <a:lnTo>
                      <a:pt x="9" y="2"/>
                    </a:lnTo>
                    <a:lnTo>
                      <a:pt x="9" y="1"/>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0" name="Group 1209"/>
            <p:cNvGrpSpPr>
              <a:grpSpLocks/>
            </p:cNvGrpSpPr>
            <p:nvPr/>
          </p:nvGrpSpPr>
          <p:grpSpPr bwMode="auto">
            <a:xfrm>
              <a:off x="9099" y="4447"/>
              <a:ext cx="15" cy="5"/>
              <a:chOff x="6171" y="4447"/>
              <a:chExt cx="10" cy="5"/>
            </a:xfrm>
          </p:grpSpPr>
          <p:sp>
            <p:nvSpPr>
              <p:cNvPr id="1390" name="Freeform 1389"/>
              <p:cNvSpPr>
                <a:spLocks/>
              </p:cNvSpPr>
              <p:nvPr/>
            </p:nvSpPr>
            <p:spPr bwMode="auto">
              <a:xfrm>
                <a:off x="6171" y="4447"/>
                <a:ext cx="10" cy="5"/>
              </a:xfrm>
              <a:custGeom>
                <a:avLst/>
                <a:gdLst>
                  <a:gd name="T0" fmla="+- 0 6178 6171"/>
                  <a:gd name="T1" fmla="*/ T0 w 10"/>
                  <a:gd name="T2" fmla="+- 0 4447 4447"/>
                  <a:gd name="T3" fmla="*/ 4447 h 5"/>
                  <a:gd name="T4" fmla="+- 0 6173 6171"/>
                  <a:gd name="T5" fmla="*/ T4 w 10"/>
                  <a:gd name="T6" fmla="+- 0 4447 4447"/>
                  <a:gd name="T7" fmla="*/ 4447 h 5"/>
                  <a:gd name="T8" fmla="+- 0 6171 6171"/>
                  <a:gd name="T9" fmla="*/ T8 w 10"/>
                  <a:gd name="T10" fmla="+- 0 4449 4447"/>
                  <a:gd name="T11" fmla="*/ 4449 h 5"/>
                  <a:gd name="T12" fmla="+- 0 6171 6171"/>
                  <a:gd name="T13" fmla="*/ T12 w 10"/>
                  <a:gd name="T14" fmla="+- 0 4450 4447"/>
                  <a:gd name="T15" fmla="*/ 4450 h 5"/>
                  <a:gd name="T16" fmla="+- 0 6173 6171"/>
                  <a:gd name="T17" fmla="*/ T16 w 10"/>
                  <a:gd name="T18" fmla="+- 0 4451 4447"/>
                  <a:gd name="T19" fmla="*/ 4451 h 5"/>
                  <a:gd name="T20" fmla="+- 0 6178 6171"/>
                  <a:gd name="T21" fmla="*/ T20 w 10"/>
                  <a:gd name="T22" fmla="+- 0 4451 4447"/>
                  <a:gd name="T23" fmla="*/ 4451 h 5"/>
                  <a:gd name="T24" fmla="+- 0 6180 6171"/>
                  <a:gd name="T25" fmla="*/ T24 w 10"/>
                  <a:gd name="T26" fmla="+- 0 4449 4447"/>
                  <a:gd name="T27" fmla="*/ 4449 h 5"/>
                  <a:gd name="T28" fmla="+- 0 6180 6171"/>
                  <a:gd name="T29" fmla="*/ T28 w 10"/>
                  <a:gd name="T30" fmla="+- 0 4449 4447"/>
                  <a:gd name="T31" fmla="*/ 4449 h 5"/>
                  <a:gd name="T32" fmla="+- 0 6178 6171"/>
                  <a:gd name="T33" fmla="*/ T32 w 10"/>
                  <a:gd name="T34" fmla="+- 0 4447 4447"/>
                  <a:gd name="T35" fmla="*/ 4447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0" y="3"/>
                    </a:lnTo>
                    <a:lnTo>
                      <a:pt x="2" y="4"/>
                    </a:lnTo>
                    <a:lnTo>
                      <a:pt x="7" y="4"/>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1" name="Group 1210"/>
            <p:cNvGrpSpPr>
              <a:grpSpLocks/>
            </p:cNvGrpSpPr>
            <p:nvPr/>
          </p:nvGrpSpPr>
          <p:grpSpPr bwMode="auto">
            <a:xfrm>
              <a:off x="8931" y="4532"/>
              <a:ext cx="32" cy="9"/>
              <a:chOff x="6057" y="4532"/>
              <a:chExt cx="22" cy="9"/>
            </a:xfrm>
          </p:grpSpPr>
          <p:sp>
            <p:nvSpPr>
              <p:cNvPr id="1389" name="Freeform 1388"/>
              <p:cNvSpPr>
                <a:spLocks/>
              </p:cNvSpPr>
              <p:nvPr/>
            </p:nvSpPr>
            <p:spPr bwMode="auto">
              <a:xfrm>
                <a:off x="6057" y="4532"/>
                <a:ext cx="22" cy="9"/>
              </a:xfrm>
              <a:custGeom>
                <a:avLst/>
                <a:gdLst>
                  <a:gd name="T0" fmla="+- 0 6079 6057"/>
                  <a:gd name="T1" fmla="*/ T0 w 22"/>
                  <a:gd name="T2" fmla="+- 0 4532 4532"/>
                  <a:gd name="T3" fmla="*/ 4532 h 9"/>
                  <a:gd name="T4" fmla="+- 0 6075 6057"/>
                  <a:gd name="T5" fmla="*/ T4 w 22"/>
                  <a:gd name="T6" fmla="+- 0 4533 4532"/>
                  <a:gd name="T7" fmla="*/ 4533 h 9"/>
                  <a:gd name="T8" fmla="+- 0 6067 6057"/>
                  <a:gd name="T9" fmla="*/ T8 w 22"/>
                  <a:gd name="T10" fmla="+- 0 4534 4532"/>
                  <a:gd name="T11" fmla="*/ 4534 h 9"/>
                  <a:gd name="T12" fmla="+- 0 6057 6057"/>
                  <a:gd name="T13" fmla="*/ T12 w 22"/>
                  <a:gd name="T14" fmla="+- 0 4535 4532"/>
                  <a:gd name="T15" fmla="*/ 4535 h 9"/>
                  <a:gd name="T16" fmla="+- 0 6057 6057"/>
                  <a:gd name="T17" fmla="*/ T16 w 22"/>
                  <a:gd name="T18" fmla="+- 0 4541 4532"/>
                  <a:gd name="T19" fmla="*/ 4541 h 9"/>
                  <a:gd name="T20" fmla="+- 0 6057 6057"/>
                  <a:gd name="T21" fmla="*/ T20 w 22"/>
                  <a:gd name="T22" fmla="+- 0 4541 4532"/>
                  <a:gd name="T23" fmla="*/ 4541 h 9"/>
                  <a:gd name="T24" fmla="+- 0 6063 6057"/>
                  <a:gd name="T25" fmla="*/ T24 w 22"/>
                  <a:gd name="T26" fmla="+- 0 4541 4532"/>
                  <a:gd name="T27" fmla="*/ 4541 h 9"/>
                  <a:gd name="T28" fmla="+- 0 6063 6057"/>
                  <a:gd name="T29" fmla="*/ T28 w 22"/>
                  <a:gd name="T30" fmla="+- 0 4539 4532"/>
                  <a:gd name="T31" fmla="*/ 4539 h 9"/>
                  <a:gd name="T32" fmla="+- 0 6078 6057"/>
                  <a:gd name="T33" fmla="*/ T32 w 22"/>
                  <a:gd name="T34" fmla="+- 0 4537 4532"/>
                  <a:gd name="T35" fmla="*/ 4537 h 9"/>
                  <a:gd name="T36" fmla="+- 0 6079 6057"/>
                  <a:gd name="T37" fmla="*/ T36 w 22"/>
                  <a:gd name="T38" fmla="+- 0 4537 4532"/>
                  <a:gd name="T39" fmla="*/ 4537 h 9"/>
                  <a:gd name="T40" fmla="+- 0 6079 6057"/>
                  <a:gd name="T41" fmla="*/ T40 w 22"/>
                  <a:gd name="T42" fmla="+- 0 4532 4532"/>
                  <a:gd name="T43" fmla="*/ 4532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2" h="9">
                    <a:moveTo>
                      <a:pt x="22" y="0"/>
                    </a:moveTo>
                    <a:lnTo>
                      <a:pt x="18" y="1"/>
                    </a:lnTo>
                    <a:lnTo>
                      <a:pt x="10" y="2"/>
                    </a:lnTo>
                    <a:lnTo>
                      <a:pt x="0" y="3"/>
                    </a:lnTo>
                    <a:lnTo>
                      <a:pt x="0" y="9"/>
                    </a:lnTo>
                    <a:lnTo>
                      <a:pt x="6" y="9"/>
                    </a:lnTo>
                    <a:lnTo>
                      <a:pt x="6" y="7"/>
                    </a:lnTo>
                    <a:lnTo>
                      <a:pt x="21" y="5"/>
                    </a:lnTo>
                    <a:lnTo>
                      <a:pt x="22" y="5"/>
                    </a:lnTo>
                    <a:lnTo>
                      <a:pt x="22"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2" name="Group 1211"/>
            <p:cNvGrpSpPr>
              <a:grpSpLocks/>
            </p:cNvGrpSpPr>
            <p:nvPr/>
          </p:nvGrpSpPr>
          <p:grpSpPr bwMode="auto">
            <a:xfrm>
              <a:off x="9208" y="4510"/>
              <a:ext cx="29" cy="13"/>
              <a:chOff x="6245" y="4510"/>
              <a:chExt cx="20" cy="13"/>
            </a:xfrm>
          </p:grpSpPr>
          <p:sp>
            <p:nvSpPr>
              <p:cNvPr id="1388" name="Freeform 1387"/>
              <p:cNvSpPr>
                <a:spLocks/>
              </p:cNvSpPr>
              <p:nvPr/>
            </p:nvSpPr>
            <p:spPr bwMode="auto">
              <a:xfrm>
                <a:off x="6245" y="4510"/>
                <a:ext cx="20" cy="13"/>
              </a:xfrm>
              <a:custGeom>
                <a:avLst/>
                <a:gdLst>
                  <a:gd name="T0" fmla="+- 0 6264 6245"/>
                  <a:gd name="T1" fmla="*/ T0 w 20"/>
                  <a:gd name="T2" fmla="+- 0 4510 4510"/>
                  <a:gd name="T3" fmla="*/ 4510 h 13"/>
                  <a:gd name="T4" fmla="+- 0 6259 6245"/>
                  <a:gd name="T5" fmla="*/ T4 w 20"/>
                  <a:gd name="T6" fmla="+- 0 4511 4510"/>
                  <a:gd name="T7" fmla="*/ 4511 h 13"/>
                  <a:gd name="T8" fmla="+- 0 6245 6245"/>
                  <a:gd name="T9" fmla="*/ T8 w 20"/>
                  <a:gd name="T10" fmla="+- 0 4512 4510"/>
                  <a:gd name="T11" fmla="*/ 4512 h 13"/>
                  <a:gd name="T12" fmla="+- 0 6245 6245"/>
                  <a:gd name="T13" fmla="*/ T12 w 20"/>
                  <a:gd name="T14" fmla="+- 0 4523 4510"/>
                  <a:gd name="T15" fmla="*/ 4523 h 13"/>
                  <a:gd name="T16" fmla="+- 0 6250 6245"/>
                  <a:gd name="T17" fmla="*/ T16 w 20"/>
                  <a:gd name="T18" fmla="+- 0 4523 4510"/>
                  <a:gd name="T19" fmla="*/ 4523 h 13"/>
                  <a:gd name="T20" fmla="+- 0 6251 6245"/>
                  <a:gd name="T21" fmla="*/ T20 w 20"/>
                  <a:gd name="T22" fmla="+- 0 4521 4510"/>
                  <a:gd name="T23" fmla="*/ 4521 h 13"/>
                  <a:gd name="T24" fmla="+- 0 6264 6245"/>
                  <a:gd name="T25" fmla="*/ T24 w 20"/>
                  <a:gd name="T26" fmla="+- 0 4519 4510"/>
                  <a:gd name="T27" fmla="*/ 4519 h 13"/>
                  <a:gd name="T28" fmla="+- 0 6264 6245"/>
                  <a:gd name="T29" fmla="*/ T28 w 20"/>
                  <a:gd name="T30" fmla="+- 0 4510 4510"/>
                  <a:gd name="T31" fmla="*/ 4510 h 1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0" h="13">
                    <a:moveTo>
                      <a:pt x="19" y="0"/>
                    </a:moveTo>
                    <a:lnTo>
                      <a:pt x="14" y="1"/>
                    </a:lnTo>
                    <a:lnTo>
                      <a:pt x="0" y="2"/>
                    </a:lnTo>
                    <a:lnTo>
                      <a:pt x="0" y="13"/>
                    </a:lnTo>
                    <a:lnTo>
                      <a:pt x="5" y="13"/>
                    </a:lnTo>
                    <a:lnTo>
                      <a:pt x="6" y="11"/>
                    </a:lnTo>
                    <a:lnTo>
                      <a:pt x="19" y="9"/>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3" name="Group 1212"/>
            <p:cNvGrpSpPr>
              <a:grpSpLocks/>
            </p:cNvGrpSpPr>
            <p:nvPr/>
          </p:nvGrpSpPr>
          <p:grpSpPr bwMode="auto">
            <a:xfrm>
              <a:off x="9464" y="4495"/>
              <a:ext cx="31" cy="11"/>
              <a:chOff x="6418" y="4495"/>
              <a:chExt cx="21" cy="11"/>
            </a:xfrm>
          </p:grpSpPr>
          <p:sp>
            <p:nvSpPr>
              <p:cNvPr id="1387" name="Freeform 1386"/>
              <p:cNvSpPr>
                <a:spLocks/>
              </p:cNvSpPr>
              <p:nvPr/>
            </p:nvSpPr>
            <p:spPr bwMode="auto">
              <a:xfrm>
                <a:off x="6418" y="4495"/>
                <a:ext cx="21" cy="11"/>
              </a:xfrm>
              <a:custGeom>
                <a:avLst/>
                <a:gdLst>
                  <a:gd name="T0" fmla="+- 0 6438 6418"/>
                  <a:gd name="T1" fmla="*/ T0 w 21"/>
                  <a:gd name="T2" fmla="+- 0 4495 4495"/>
                  <a:gd name="T3" fmla="*/ 4495 h 11"/>
                  <a:gd name="T4" fmla="+- 0 6418 6418"/>
                  <a:gd name="T5" fmla="*/ T4 w 21"/>
                  <a:gd name="T6" fmla="+- 0 4496 4495"/>
                  <a:gd name="T7" fmla="*/ 4496 h 11"/>
                  <a:gd name="T8" fmla="+- 0 6418 6418"/>
                  <a:gd name="T9" fmla="*/ T8 w 21"/>
                  <a:gd name="T10" fmla="+- 0 4503 4495"/>
                  <a:gd name="T11" fmla="*/ 4503 h 11"/>
                  <a:gd name="T12" fmla="+- 0 6419 6418"/>
                  <a:gd name="T13" fmla="*/ T12 w 21"/>
                  <a:gd name="T14" fmla="+- 0 4504 4495"/>
                  <a:gd name="T15" fmla="*/ 4504 h 11"/>
                  <a:gd name="T16" fmla="+- 0 6421 6418"/>
                  <a:gd name="T17" fmla="*/ T16 w 21"/>
                  <a:gd name="T18" fmla="+- 0 4506 4495"/>
                  <a:gd name="T19" fmla="*/ 4506 h 11"/>
                  <a:gd name="T20" fmla="+- 0 6426 6418"/>
                  <a:gd name="T21" fmla="*/ T20 w 21"/>
                  <a:gd name="T22" fmla="+- 0 4505 4495"/>
                  <a:gd name="T23" fmla="*/ 4505 h 11"/>
                  <a:gd name="T24" fmla="+- 0 6426 6418"/>
                  <a:gd name="T25" fmla="*/ T24 w 21"/>
                  <a:gd name="T26" fmla="+- 0 4503 4495"/>
                  <a:gd name="T27" fmla="*/ 4503 h 11"/>
                  <a:gd name="T28" fmla="+- 0 6438 6418"/>
                  <a:gd name="T29" fmla="*/ T28 w 21"/>
                  <a:gd name="T30" fmla="+- 0 4502 4495"/>
                  <a:gd name="T31" fmla="*/ 4502 h 11"/>
                  <a:gd name="T32" fmla="+- 0 6438 6418"/>
                  <a:gd name="T33" fmla="*/ T32 w 21"/>
                  <a:gd name="T34" fmla="+- 0 4502 4495"/>
                  <a:gd name="T35" fmla="*/ 4502 h 11"/>
                  <a:gd name="T36" fmla="+- 0 6438 6418"/>
                  <a:gd name="T37" fmla="*/ T36 w 21"/>
                  <a:gd name="T38" fmla="+- 0 4495 4495"/>
                  <a:gd name="T39" fmla="*/ 4495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1">
                    <a:moveTo>
                      <a:pt x="20" y="0"/>
                    </a:moveTo>
                    <a:lnTo>
                      <a:pt x="0" y="1"/>
                    </a:lnTo>
                    <a:lnTo>
                      <a:pt x="0" y="8"/>
                    </a:lnTo>
                    <a:lnTo>
                      <a:pt x="1" y="9"/>
                    </a:lnTo>
                    <a:lnTo>
                      <a:pt x="3" y="11"/>
                    </a:lnTo>
                    <a:lnTo>
                      <a:pt x="8" y="10"/>
                    </a:lnTo>
                    <a:lnTo>
                      <a:pt x="8" y="8"/>
                    </a:lnTo>
                    <a:lnTo>
                      <a:pt x="20" y="7"/>
                    </a:lnTo>
                    <a:lnTo>
                      <a:pt x="20"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4" name="Group 1213"/>
            <p:cNvGrpSpPr>
              <a:grpSpLocks/>
            </p:cNvGrpSpPr>
            <p:nvPr/>
          </p:nvGrpSpPr>
          <p:grpSpPr bwMode="auto">
            <a:xfrm>
              <a:off x="8778" y="4394"/>
              <a:ext cx="133" cy="30"/>
              <a:chOff x="5953" y="4394"/>
              <a:chExt cx="90" cy="30"/>
            </a:xfrm>
          </p:grpSpPr>
          <p:sp>
            <p:nvSpPr>
              <p:cNvPr id="1385" name="Freeform 1384"/>
              <p:cNvSpPr>
                <a:spLocks/>
              </p:cNvSpPr>
              <p:nvPr/>
            </p:nvSpPr>
            <p:spPr bwMode="auto">
              <a:xfrm>
                <a:off x="5953" y="4394"/>
                <a:ext cx="90" cy="30"/>
              </a:xfrm>
              <a:custGeom>
                <a:avLst/>
                <a:gdLst>
                  <a:gd name="T0" fmla="+- 0 6043 5953"/>
                  <a:gd name="T1" fmla="*/ T0 w 90"/>
                  <a:gd name="T2" fmla="+- 0 4394 4394"/>
                  <a:gd name="T3" fmla="*/ 4394 h 30"/>
                  <a:gd name="T4" fmla="+- 0 5963 5953"/>
                  <a:gd name="T5" fmla="*/ T4 w 90"/>
                  <a:gd name="T6" fmla="+- 0 4400 4394"/>
                  <a:gd name="T7" fmla="*/ 4400 h 30"/>
                  <a:gd name="T8" fmla="+- 0 5958 5953"/>
                  <a:gd name="T9" fmla="*/ T8 w 90"/>
                  <a:gd name="T10" fmla="+- 0 4401 4394"/>
                  <a:gd name="T11" fmla="*/ 4401 h 30"/>
                  <a:gd name="T12" fmla="+- 0 5954 5953"/>
                  <a:gd name="T13" fmla="*/ T12 w 90"/>
                  <a:gd name="T14" fmla="+- 0 4401 4394"/>
                  <a:gd name="T15" fmla="*/ 4401 h 30"/>
                  <a:gd name="T16" fmla="+- 0 5953 5953"/>
                  <a:gd name="T17" fmla="*/ T16 w 90"/>
                  <a:gd name="T18" fmla="+- 0 4405 4394"/>
                  <a:gd name="T19" fmla="*/ 4405 h 30"/>
                  <a:gd name="T20" fmla="+- 0 5957 5953"/>
                  <a:gd name="T21" fmla="*/ T20 w 90"/>
                  <a:gd name="T22" fmla="+- 0 4414 4394"/>
                  <a:gd name="T23" fmla="*/ 4414 h 30"/>
                  <a:gd name="T24" fmla="+- 0 5962 5953"/>
                  <a:gd name="T25" fmla="*/ T24 w 90"/>
                  <a:gd name="T26" fmla="+- 0 4424 4394"/>
                  <a:gd name="T27" fmla="*/ 4424 h 30"/>
                  <a:gd name="T28" fmla="+- 0 6039 5953"/>
                  <a:gd name="T29" fmla="*/ T28 w 90"/>
                  <a:gd name="T30" fmla="+- 0 4418 4394"/>
                  <a:gd name="T31" fmla="*/ 4418 h 30"/>
                  <a:gd name="T32" fmla="+- 0 6043 5953"/>
                  <a:gd name="T33" fmla="*/ T32 w 90"/>
                  <a:gd name="T34" fmla="+- 0 4418 4394"/>
                  <a:gd name="T35" fmla="*/ 4418 h 30"/>
                  <a:gd name="T36" fmla="+- 0 6043 5953"/>
                  <a:gd name="T37" fmla="*/ T36 w 90"/>
                  <a:gd name="T38" fmla="+- 0 4394 4394"/>
                  <a:gd name="T39" fmla="*/ 4394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30">
                    <a:moveTo>
                      <a:pt x="90" y="0"/>
                    </a:moveTo>
                    <a:lnTo>
                      <a:pt x="10" y="6"/>
                    </a:lnTo>
                    <a:lnTo>
                      <a:pt x="5" y="7"/>
                    </a:lnTo>
                    <a:lnTo>
                      <a:pt x="1" y="7"/>
                    </a:lnTo>
                    <a:lnTo>
                      <a:pt x="0" y="11"/>
                    </a:lnTo>
                    <a:lnTo>
                      <a:pt x="4" y="20"/>
                    </a:lnTo>
                    <a:lnTo>
                      <a:pt x="9" y="30"/>
                    </a:lnTo>
                    <a:lnTo>
                      <a:pt x="86" y="24"/>
                    </a:lnTo>
                    <a:lnTo>
                      <a:pt x="90" y="24"/>
                    </a:lnTo>
                    <a:lnTo>
                      <a:pt x="90"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86" name="Freeform 1385"/>
              <p:cNvSpPr>
                <a:spLocks/>
              </p:cNvSpPr>
              <p:nvPr/>
            </p:nvSpPr>
            <p:spPr bwMode="auto">
              <a:xfrm>
                <a:off x="5953" y="4394"/>
                <a:ext cx="90" cy="30"/>
              </a:xfrm>
              <a:custGeom>
                <a:avLst/>
                <a:gdLst>
                  <a:gd name="T0" fmla="+- 0 6043 5953"/>
                  <a:gd name="T1" fmla="*/ T0 w 90"/>
                  <a:gd name="T2" fmla="+- 0 4418 4394"/>
                  <a:gd name="T3" fmla="*/ 4418 h 30"/>
                  <a:gd name="T4" fmla="+- 0 6039 5953"/>
                  <a:gd name="T5" fmla="*/ T4 w 90"/>
                  <a:gd name="T6" fmla="+- 0 4418 4394"/>
                  <a:gd name="T7" fmla="*/ 4418 h 30"/>
                  <a:gd name="T8" fmla="+- 0 6043 5953"/>
                  <a:gd name="T9" fmla="*/ T8 w 90"/>
                  <a:gd name="T10" fmla="+- 0 4419 4394"/>
                  <a:gd name="T11" fmla="*/ 4419 h 30"/>
                  <a:gd name="T12" fmla="+- 0 6043 5953"/>
                  <a:gd name="T13" fmla="*/ T12 w 90"/>
                  <a:gd name="T14" fmla="+- 0 4418 4394"/>
                  <a:gd name="T15" fmla="*/ 4418 h 30"/>
                </a:gdLst>
                <a:ahLst/>
                <a:cxnLst>
                  <a:cxn ang="0">
                    <a:pos x="T1" y="T3"/>
                  </a:cxn>
                  <a:cxn ang="0">
                    <a:pos x="T5" y="T7"/>
                  </a:cxn>
                  <a:cxn ang="0">
                    <a:pos x="T9" y="T11"/>
                  </a:cxn>
                  <a:cxn ang="0">
                    <a:pos x="T13" y="T15"/>
                  </a:cxn>
                </a:cxnLst>
                <a:rect l="0" t="0" r="r" b="b"/>
                <a:pathLst>
                  <a:path w="90" h="30">
                    <a:moveTo>
                      <a:pt x="90" y="24"/>
                    </a:moveTo>
                    <a:lnTo>
                      <a:pt x="86" y="24"/>
                    </a:lnTo>
                    <a:lnTo>
                      <a:pt x="90" y="25"/>
                    </a:lnTo>
                    <a:lnTo>
                      <a:pt x="90" y="24"/>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5" name="Group 1214"/>
            <p:cNvGrpSpPr>
              <a:grpSpLocks/>
            </p:cNvGrpSpPr>
            <p:nvPr/>
          </p:nvGrpSpPr>
          <p:grpSpPr bwMode="auto">
            <a:xfrm>
              <a:off x="8804" y="4433"/>
              <a:ext cx="102" cy="15"/>
              <a:chOff x="5971" y="4433"/>
              <a:chExt cx="69" cy="15"/>
            </a:xfrm>
          </p:grpSpPr>
          <p:sp>
            <p:nvSpPr>
              <p:cNvPr id="1384" name="Freeform 1383"/>
              <p:cNvSpPr>
                <a:spLocks/>
              </p:cNvSpPr>
              <p:nvPr/>
            </p:nvSpPr>
            <p:spPr bwMode="auto">
              <a:xfrm>
                <a:off x="5971" y="4433"/>
                <a:ext cx="69" cy="15"/>
              </a:xfrm>
              <a:custGeom>
                <a:avLst/>
                <a:gdLst>
                  <a:gd name="T0" fmla="+- 0 6040 5971"/>
                  <a:gd name="T1" fmla="*/ T0 w 69"/>
                  <a:gd name="T2" fmla="+- 0 4433 4433"/>
                  <a:gd name="T3" fmla="*/ 4433 h 15"/>
                  <a:gd name="T4" fmla="+- 0 6038 5971"/>
                  <a:gd name="T5" fmla="*/ T4 w 69"/>
                  <a:gd name="T6" fmla="+- 0 4433 4433"/>
                  <a:gd name="T7" fmla="*/ 4433 h 15"/>
                  <a:gd name="T8" fmla="+- 0 5974 5971"/>
                  <a:gd name="T9" fmla="*/ T8 w 69"/>
                  <a:gd name="T10" fmla="+- 0 4438 4433"/>
                  <a:gd name="T11" fmla="*/ 4438 h 15"/>
                  <a:gd name="T12" fmla="+- 0 5971 5971"/>
                  <a:gd name="T13" fmla="*/ T12 w 69"/>
                  <a:gd name="T14" fmla="+- 0 4442 4433"/>
                  <a:gd name="T15" fmla="*/ 4442 h 15"/>
                  <a:gd name="T16" fmla="+- 0 5973 5971"/>
                  <a:gd name="T17" fmla="*/ T16 w 69"/>
                  <a:gd name="T18" fmla="+- 0 4445 4433"/>
                  <a:gd name="T19" fmla="*/ 4445 h 15"/>
                  <a:gd name="T20" fmla="+- 0 5975 5971"/>
                  <a:gd name="T21" fmla="*/ T20 w 69"/>
                  <a:gd name="T22" fmla="+- 0 4448 4433"/>
                  <a:gd name="T23" fmla="*/ 4448 h 15"/>
                  <a:gd name="T24" fmla="+- 0 6036 5971"/>
                  <a:gd name="T25" fmla="*/ T24 w 69"/>
                  <a:gd name="T26" fmla="+- 0 4443 4433"/>
                  <a:gd name="T27" fmla="*/ 4443 h 15"/>
                  <a:gd name="T28" fmla="+- 0 6040 5971"/>
                  <a:gd name="T29" fmla="*/ T28 w 69"/>
                  <a:gd name="T30" fmla="+- 0 4433 4433"/>
                  <a:gd name="T31" fmla="*/ 4433 h 1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9" h="15">
                    <a:moveTo>
                      <a:pt x="69" y="0"/>
                    </a:moveTo>
                    <a:lnTo>
                      <a:pt x="67" y="0"/>
                    </a:lnTo>
                    <a:lnTo>
                      <a:pt x="3" y="5"/>
                    </a:lnTo>
                    <a:lnTo>
                      <a:pt x="0" y="9"/>
                    </a:lnTo>
                    <a:lnTo>
                      <a:pt x="2" y="12"/>
                    </a:lnTo>
                    <a:lnTo>
                      <a:pt x="4" y="15"/>
                    </a:lnTo>
                    <a:lnTo>
                      <a:pt x="65" y="10"/>
                    </a:lnTo>
                    <a:lnTo>
                      <a:pt x="69"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6" name="Group 1215"/>
            <p:cNvGrpSpPr>
              <a:grpSpLocks/>
            </p:cNvGrpSpPr>
            <p:nvPr/>
          </p:nvGrpSpPr>
          <p:grpSpPr bwMode="auto">
            <a:xfrm>
              <a:off x="8819" y="4453"/>
              <a:ext cx="83" cy="8"/>
              <a:chOff x="5981" y="4453"/>
              <a:chExt cx="56" cy="8"/>
            </a:xfrm>
          </p:grpSpPr>
          <p:sp>
            <p:nvSpPr>
              <p:cNvPr id="1383" name="Freeform 1382"/>
              <p:cNvSpPr>
                <a:spLocks/>
              </p:cNvSpPr>
              <p:nvPr/>
            </p:nvSpPr>
            <p:spPr bwMode="auto">
              <a:xfrm>
                <a:off x="5981" y="4453"/>
                <a:ext cx="56" cy="8"/>
              </a:xfrm>
              <a:custGeom>
                <a:avLst/>
                <a:gdLst>
                  <a:gd name="T0" fmla="+- 0 6036 5981"/>
                  <a:gd name="T1" fmla="*/ T0 w 56"/>
                  <a:gd name="T2" fmla="+- 0 4453 4453"/>
                  <a:gd name="T3" fmla="*/ 4453 h 8"/>
                  <a:gd name="T4" fmla="+- 0 5981 5981"/>
                  <a:gd name="T5" fmla="*/ T4 w 56"/>
                  <a:gd name="T6" fmla="+- 0 4457 4453"/>
                  <a:gd name="T7" fmla="*/ 4457 h 8"/>
                  <a:gd name="T8" fmla="+- 0 5982 5981"/>
                  <a:gd name="T9" fmla="*/ T8 w 56"/>
                  <a:gd name="T10" fmla="+- 0 4458 4453"/>
                  <a:gd name="T11" fmla="*/ 4458 h 8"/>
                  <a:gd name="T12" fmla="+- 0 6035 5981"/>
                  <a:gd name="T13" fmla="*/ T12 w 56"/>
                  <a:gd name="T14" fmla="+- 0 4460 4453"/>
                  <a:gd name="T15" fmla="*/ 4460 h 8"/>
                  <a:gd name="T16" fmla="+- 0 6036 5981"/>
                  <a:gd name="T17" fmla="*/ T16 w 56"/>
                  <a:gd name="T18" fmla="+- 0 4453 4453"/>
                  <a:gd name="T19" fmla="*/ 4453 h 8"/>
                </a:gdLst>
                <a:ahLst/>
                <a:cxnLst>
                  <a:cxn ang="0">
                    <a:pos x="T1" y="T3"/>
                  </a:cxn>
                  <a:cxn ang="0">
                    <a:pos x="T5" y="T7"/>
                  </a:cxn>
                  <a:cxn ang="0">
                    <a:pos x="T9" y="T11"/>
                  </a:cxn>
                  <a:cxn ang="0">
                    <a:pos x="T13" y="T15"/>
                  </a:cxn>
                  <a:cxn ang="0">
                    <a:pos x="T17" y="T19"/>
                  </a:cxn>
                </a:cxnLst>
                <a:rect l="0" t="0" r="r" b="b"/>
                <a:pathLst>
                  <a:path w="56" h="8">
                    <a:moveTo>
                      <a:pt x="55" y="0"/>
                    </a:moveTo>
                    <a:lnTo>
                      <a:pt x="0" y="4"/>
                    </a:lnTo>
                    <a:lnTo>
                      <a:pt x="1" y="5"/>
                    </a:lnTo>
                    <a:lnTo>
                      <a:pt x="54" y="7"/>
                    </a:lnTo>
                    <a:lnTo>
                      <a:pt x="55"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7" name="Group 1216"/>
            <p:cNvGrpSpPr>
              <a:grpSpLocks/>
            </p:cNvGrpSpPr>
            <p:nvPr/>
          </p:nvGrpSpPr>
          <p:grpSpPr bwMode="auto">
            <a:xfrm>
              <a:off x="8930" y="4454"/>
              <a:ext cx="34" cy="23"/>
              <a:chOff x="6056" y="4454"/>
              <a:chExt cx="23" cy="23"/>
            </a:xfrm>
          </p:grpSpPr>
          <p:sp>
            <p:nvSpPr>
              <p:cNvPr id="1382" name="Freeform 1381"/>
              <p:cNvSpPr>
                <a:spLocks/>
              </p:cNvSpPr>
              <p:nvPr/>
            </p:nvSpPr>
            <p:spPr bwMode="auto">
              <a:xfrm>
                <a:off x="6056" y="4454"/>
                <a:ext cx="23" cy="23"/>
              </a:xfrm>
              <a:custGeom>
                <a:avLst/>
                <a:gdLst>
                  <a:gd name="T0" fmla="+- 0 6075 6056"/>
                  <a:gd name="T1" fmla="*/ T0 w 23"/>
                  <a:gd name="T2" fmla="+- 0 4454 4454"/>
                  <a:gd name="T3" fmla="*/ 4454 h 23"/>
                  <a:gd name="T4" fmla="+- 0 6073 6056"/>
                  <a:gd name="T5" fmla="*/ T4 w 23"/>
                  <a:gd name="T6" fmla="+- 0 4454 4454"/>
                  <a:gd name="T7" fmla="*/ 4454 h 23"/>
                  <a:gd name="T8" fmla="+- 0 6066 6056"/>
                  <a:gd name="T9" fmla="*/ T8 w 23"/>
                  <a:gd name="T10" fmla="+- 0 4456 4454"/>
                  <a:gd name="T11" fmla="*/ 4456 h 23"/>
                  <a:gd name="T12" fmla="+- 0 6061 6056"/>
                  <a:gd name="T13" fmla="*/ T12 w 23"/>
                  <a:gd name="T14" fmla="+- 0 4456 4454"/>
                  <a:gd name="T15" fmla="*/ 4456 h 23"/>
                  <a:gd name="T16" fmla="+- 0 6057 6056"/>
                  <a:gd name="T17" fmla="*/ T16 w 23"/>
                  <a:gd name="T18" fmla="+- 0 4457 4454"/>
                  <a:gd name="T19" fmla="*/ 4457 h 23"/>
                  <a:gd name="T20" fmla="+- 0 6056 6056"/>
                  <a:gd name="T21" fmla="*/ T20 w 23"/>
                  <a:gd name="T22" fmla="+- 0 4460 4454"/>
                  <a:gd name="T23" fmla="*/ 4460 h 23"/>
                  <a:gd name="T24" fmla="+- 0 6056 6056"/>
                  <a:gd name="T25" fmla="*/ T24 w 23"/>
                  <a:gd name="T26" fmla="+- 0 4476 4454"/>
                  <a:gd name="T27" fmla="*/ 4476 h 23"/>
                  <a:gd name="T28" fmla="+- 0 6065 6056"/>
                  <a:gd name="T29" fmla="*/ T28 w 23"/>
                  <a:gd name="T30" fmla="+- 0 4476 4454"/>
                  <a:gd name="T31" fmla="*/ 4476 h 23"/>
                  <a:gd name="T32" fmla="+- 0 6073 6056"/>
                  <a:gd name="T33" fmla="*/ T32 w 23"/>
                  <a:gd name="T34" fmla="+- 0 4477 4454"/>
                  <a:gd name="T35" fmla="*/ 4477 h 23"/>
                  <a:gd name="T36" fmla="+- 0 6076 6056"/>
                  <a:gd name="T37" fmla="*/ T36 w 23"/>
                  <a:gd name="T38" fmla="+- 0 4476 4454"/>
                  <a:gd name="T39" fmla="*/ 4476 h 23"/>
                  <a:gd name="T40" fmla="+- 0 6078 6056"/>
                  <a:gd name="T41" fmla="*/ T40 w 23"/>
                  <a:gd name="T42" fmla="+- 0 4476 4454"/>
                  <a:gd name="T43" fmla="*/ 4476 h 23"/>
                  <a:gd name="T44" fmla="+- 0 6078 6056"/>
                  <a:gd name="T45" fmla="*/ T44 w 23"/>
                  <a:gd name="T46" fmla="+- 0 4457 4454"/>
                  <a:gd name="T47" fmla="*/ 4457 h 23"/>
                  <a:gd name="T48" fmla="+- 0 6075 6056"/>
                  <a:gd name="T49" fmla="*/ T48 w 23"/>
                  <a:gd name="T50" fmla="+- 0 4454 4454"/>
                  <a:gd name="T51" fmla="*/ 445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 h="23">
                    <a:moveTo>
                      <a:pt x="19" y="0"/>
                    </a:moveTo>
                    <a:lnTo>
                      <a:pt x="17" y="0"/>
                    </a:lnTo>
                    <a:lnTo>
                      <a:pt x="10" y="2"/>
                    </a:lnTo>
                    <a:lnTo>
                      <a:pt x="5" y="2"/>
                    </a:lnTo>
                    <a:lnTo>
                      <a:pt x="1" y="3"/>
                    </a:lnTo>
                    <a:lnTo>
                      <a:pt x="0" y="6"/>
                    </a:lnTo>
                    <a:lnTo>
                      <a:pt x="0" y="22"/>
                    </a:lnTo>
                    <a:lnTo>
                      <a:pt x="9" y="22"/>
                    </a:lnTo>
                    <a:lnTo>
                      <a:pt x="17" y="23"/>
                    </a:lnTo>
                    <a:lnTo>
                      <a:pt x="20" y="22"/>
                    </a:lnTo>
                    <a:lnTo>
                      <a:pt x="22" y="22"/>
                    </a:lnTo>
                    <a:lnTo>
                      <a:pt x="22"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8" name="Group 1217"/>
            <p:cNvGrpSpPr>
              <a:grpSpLocks/>
            </p:cNvGrpSpPr>
            <p:nvPr/>
          </p:nvGrpSpPr>
          <p:grpSpPr bwMode="auto">
            <a:xfrm>
              <a:off x="9207" y="4439"/>
              <a:ext cx="32" cy="31"/>
              <a:chOff x="6244" y="4439"/>
              <a:chExt cx="22" cy="31"/>
            </a:xfrm>
          </p:grpSpPr>
          <p:sp>
            <p:nvSpPr>
              <p:cNvPr id="1381" name="Freeform 1380"/>
              <p:cNvSpPr>
                <a:spLocks/>
              </p:cNvSpPr>
              <p:nvPr/>
            </p:nvSpPr>
            <p:spPr bwMode="auto">
              <a:xfrm>
                <a:off x="6244" y="4439"/>
                <a:ext cx="22" cy="31"/>
              </a:xfrm>
              <a:custGeom>
                <a:avLst/>
                <a:gdLst>
                  <a:gd name="T0" fmla="+- 0 6265 6244"/>
                  <a:gd name="T1" fmla="*/ T0 w 22"/>
                  <a:gd name="T2" fmla="+- 0 4439 4439"/>
                  <a:gd name="T3" fmla="*/ 4439 h 31"/>
                  <a:gd name="T4" fmla="+- 0 6263 6244"/>
                  <a:gd name="T5" fmla="*/ T4 w 22"/>
                  <a:gd name="T6" fmla="+- 0 4439 4439"/>
                  <a:gd name="T7" fmla="*/ 4439 h 31"/>
                  <a:gd name="T8" fmla="+- 0 6250 6244"/>
                  <a:gd name="T9" fmla="*/ T8 w 22"/>
                  <a:gd name="T10" fmla="+- 0 4441 4439"/>
                  <a:gd name="T11" fmla="*/ 4441 h 31"/>
                  <a:gd name="T12" fmla="+- 0 6246 6244"/>
                  <a:gd name="T13" fmla="*/ T12 w 22"/>
                  <a:gd name="T14" fmla="+- 0 4441 4439"/>
                  <a:gd name="T15" fmla="*/ 4441 h 31"/>
                  <a:gd name="T16" fmla="+- 0 6245 6244"/>
                  <a:gd name="T17" fmla="*/ T16 w 22"/>
                  <a:gd name="T18" fmla="+- 0 4441 4439"/>
                  <a:gd name="T19" fmla="*/ 4441 h 31"/>
                  <a:gd name="T20" fmla="+- 0 6244 6244"/>
                  <a:gd name="T21" fmla="*/ T20 w 22"/>
                  <a:gd name="T22" fmla="+- 0 4443 4439"/>
                  <a:gd name="T23" fmla="*/ 4443 h 31"/>
                  <a:gd name="T24" fmla="+- 0 6244 6244"/>
                  <a:gd name="T25" fmla="*/ T24 w 22"/>
                  <a:gd name="T26" fmla="+- 0 4444 4439"/>
                  <a:gd name="T27" fmla="*/ 4444 h 31"/>
                  <a:gd name="T28" fmla="+- 0 6244 6244"/>
                  <a:gd name="T29" fmla="*/ T28 w 22"/>
                  <a:gd name="T30" fmla="+- 0 4469 4439"/>
                  <a:gd name="T31" fmla="*/ 4469 h 31"/>
                  <a:gd name="T32" fmla="+- 0 6253 6244"/>
                  <a:gd name="T33" fmla="*/ T32 w 22"/>
                  <a:gd name="T34" fmla="+- 0 4469 4439"/>
                  <a:gd name="T35" fmla="*/ 4469 h 31"/>
                  <a:gd name="T36" fmla="+- 0 6260 6244"/>
                  <a:gd name="T37" fmla="*/ T36 w 22"/>
                  <a:gd name="T38" fmla="+- 0 4468 4439"/>
                  <a:gd name="T39" fmla="*/ 4468 h 31"/>
                  <a:gd name="T40" fmla="+- 0 6265 6244"/>
                  <a:gd name="T41" fmla="*/ T40 w 22"/>
                  <a:gd name="T42" fmla="+- 0 4467 4439"/>
                  <a:gd name="T43" fmla="*/ 4467 h 31"/>
                  <a:gd name="T44" fmla="+- 0 6265 6244"/>
                  <a:gd name="T45" fmla="*/ T44 w 22"/>
                  <a:gd name="T46" fmla="+- 0 4439 4439"/>
                  <a:gd name="T47" fmla="*/ 4439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 h="31">
                    <a:moveTo>
                      <a:pt x="21" y="0"/>
                    </a:moveTo>
                    <a:lnTo>
                      <a:pt x="19" y="0"/>
                    </a:lnTo>
                    <a:lnTo>
                      <a:pt x="6" y="2"/>
                    </a:lnTo>
                    <a:lnTo>
                      <a:pt x="2" y="2"/>
                    </a:lnTo>
                    <a:lnTo>
                      <a:pt x="1" y="2"/>
                    </a:lnTo>
                    <a:lnTo>
                      <a:pt x="0" y="4"/>
                    </a:lnTo>
                    <a:lnTo>
                      <a:pt x="0" y="5"/>
                    </a:lnTo>
                    <a:lnTo>
                      <a:pt x="0" y="30"/>
                    </a:lnTo>
                    <a:lnTo>
                      <a:pt x="9" y="30"/>
                    </a:lnTo>
                    <a:lnTo>
                      <a:pt x="16" y="29"/>
                    </a:lnTo>
                    <a:lnTo>
                      <a:pt x="21" y="28"/>
                    </a:lnTo>
                    <a:lnTo>
                      <a:pt x="21"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19" name="Group 1218"/>
            <p:cNvGrpSpPr>
              <a:grpSpLocks/>
            </p:cNvGrpSpPr>
            <p:nvPr/>
          </p:nvGrpSpPr>
          <p:grpSpPr bwMode="auto">
            <a:xfrm>
              <a:off x="9584" y="4410"/>
              <a:ext cx="83" cy="13"/>
              <a:chOff x="6500" y="4410"/>
              <a:chExt cx="56" cy="13"/>
            </a:xfrm>
          </p:grpSpPr>
          <p:sp>
            <p:nvSpPr>
              <p:cNvPr id="1380" name="Freeform 1379"/>
              <p:cNvSpPr>
                <a:spLocks/>
              </p:cNvSpPr>
              <p:nvPr/>
            </p:nvSpPr>
            <p:spPr bwMode="auto">
              <a:xfrm>
                <a:off x="6500" y="4410"/>
                <a:ext cx="56" cy="13"/>
              </a:xfrm>
              <a:custGeom>
                <a:avLst/>
                <a:gdLst>
                  <a:gd name="T0" fmla="+- 0 6556 6500"/>
                  <a:gd name="T1" fmla="*/ T0 w 56"/>
                  <a:gd name="T2" fmla="+- 0 4410 4410"/>
                  <a:gd name="T3" fmla="*/ 4410 h 13"/>
                  <a:gd name="T4" fmla="+- 0 6500 6500"/>
                  <a:gd name="T5" fmla="*/ T4 w 56"/>
                  <a:gd name="T6" fmla="+- 0 4414 4410"/>
                  <a:gd name="T7" fmla="*/ 4414 h 13"/>
                  <a:gd name="T8" fmla="+- 0 6501 6500"/>
                  <a:gd name="T9" fmla="*/ T8 w 56"/>
                  <a:gd name="T10" fmla="+- 0 4419 4410"/>
                  <a:gd name="T11" fmla="*/ 4419 h 13"/>
                  <a:gd name="T12" fmla="+- 0 6501 6500"/>
                  <a:gd name="T13" fmla="*/ T12 w 56"/>
                  <a:gd name="T14" fmla="+- 0 4421 4410"/>
                  <a:gd name="T15" fmla="*/ 4421 h 13"/>
                  <a:gd name="T16" fmla="+- 0 6502 6500"/>
                  <a:gd name="T17" fmla="*/ T16 w 56"/>
                  <a:gd name="T18" fmla="+- 0 4423 4410"/>
                  <a:gd name="T19" fmla="*/ 4423 h 13"/>
                  <a:gd name="T20" fmla="+- 0 6556 6500"/>
                  <a:gd name="T21" fmla="*/ T20 w 56"/>
                  <a:gd name="T22" fmla="+- 0 4410 4410"/>
                  <a:gd name="T23" fmla="*/ 4410 h 13"/>
                </a:gdLst>
                <a:ahLst/>
                <a:cxnLst>
                  <a:cxn ang="0">
                    <a:pos x="T1" y="T3"/>
                  </a:cxn>
                  <a:cxn ang="0">
                    <a:pos x="T5" y="T7"/>
                  </a:cxn>
                  <a:cxn ang="0">
                    <a:pos x="T9" y="T11"/>
                  </a:cxn>
                  <a:cxn ang="0">
                    <a:pos x="T13" y="T15"/>
                  </a:cxn>
                  <a:cxn ang="0">
                    <a:pos x="T17" y="T19"/>
                  </a:cxn>
                  <a:cxn ang="0">
                    <a:pos x="T21" y="T23"/>
                  </a:cxn>
                </a:cxnLst>
                <a:rect l="0" t="0" r="r" b="b"/>
                <a:pathLst>
                  <a:path w="56" h="13">
                    <a:moveTo>
                      <a:pt x="56" y="0"/>
                    </a:moveTo>
                    <a:lnTo>
                      <a:pt x="0" y="4"/>
                    </a:lnTo>
                    <a:lnTo>
                      <a:pt x="1" y="9"/>
                    </a:lnTo>
                    <a:lnTo>
                      <a:pt x="1" y="11"/>
                    </a:lnTo>
                    <a:lnTo>
                      <a:pt x="2" y="13"/>
                    </a:lnTo>
                    <a:lnTo>
                      <a:pt x="56"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0" name="Group 1219"/>
            <p:cNvGrpSpPr>
              <a:grpSpLocks/>
            </p:cNvGrpSpPr>
            <p:nvPr/>
          </p:nvGrpSpPr>
          <p:grpSpPr bwMode="auto">
            <a:xfrm>
              <a:off x="8931" y="4404"/>
              <a:ext cx="7" cy="27"/>
              <a:chOff x="6057" y="4404"/>
              <a:chExt cx="5" cy="27"/>
            </a:xfrm>
          </p:grpSpPr>
          <p:sp>
            <p:nvSpPr>
              <p:cNvPr id="1379" name="Freeform 1378"/>
              <p:cNvSpPr>
                <a:spLocks/>
              </p:cNvSpPr>
              <p:nvPr/>
            </p:nvSpPr>
            <p:spPr bwMode="auto">
              <a:xfrm>
                <a:off x="6057" y="4404"/>
                <a:ext cx="5" cy="27"/>
              </a:xfrm>
              <a:custGeom>
                <a:avLst/>
                <a:gdLst>
                  <a:gd name="T0" fmla="+- 0 6060 6057"/>
                  <a:gd name="T1" fmla="*/ T0 w 5"/>
                  <a:gd name="T2" fmla="+- 0 4404 4404"/>
                  <a:gd name="T3" fmla="*/ 4404 h 27"/>
                  <a:gd name="T4" fmla="+- 0 6059 6057"/>
                  <a:gd name="T5" fmla="*/ T4 w 5"/>
                  <a:gd name="T6" fmla="+- 0 4404 4404"/>
                  <a:gd name="T7" fmla="*/ 4404 h 27"/>
                  <a:gd name="T8" fmla="+- 0 6057 6057"/>
                  <a:gd name="T9" fmla="*/ T8 w 5"/>
                  <a:gd name="T10" fmla="+- 0 4406 4404"/>
                  <a:gd name="T11" fmla="*/ 4406 h 27"/>
                  <a:gd name="T12" fmla="+- 0 6057 6057"/>
                  <a:gd name="T13" fmla="*/ T12 w 5"/>
                  <a:gd name="T14" fmla="+- 0 4428 4404"/>
                  <a:gd name="T15" fmla="*/ 4428 h 27"/>
                  <a:gd name="T16" fmla="+- 0 6059 6057"/>
                  <a:gd name="T17" fmla="*/ T16 w 5"/>
                  <a:gd name="T18" fmla="+- 0 4430 4404"/>
                  <a:gd name="T19" fmla="*/ 4430 h 27"/>
                  <a:gd name="T20" fmla="+- 0 6060 6057"/>
                  <a:gd name="T21" fmla="*/ T20 w 5"/>
                  <a:gd name="T22" fmla="+- 0 4430 4404"/>
                  <a:gd name="T23" fmla="*/ 4430 h 27"/>
                  <a:gd name="T24" fmla="+- 0 6062 6057"/>
                  <a:gd name="T25" fmla="*/ T24 w 5"/>
                  <a:gd name="T26" fmla="+- 0 4428 4404"/>
                  <a:gd name="T27" fmla="*/ 4428 h 27"/>
                  <a:gd name="T28" fmla="+- 0 6062 6057"/>
                  <a:gd name="T29" fmla="*/ T28 w 5"/>
                  <a:gd name="T30" fmla="+- 0 4406 4404"/>
                  <a:gd name="T31" fmla="*/ 4406 h 27"/>
                  <a:gd name="T32" fmla="+- 0 6060 6057"/>
                  <a:gd name="T33" fmla="*/ T32 w 5"/>
                  <a:gd name="T34" fmla="+- 0 4404 4404"/>
                  <a:gd name="T35" fmla="*/ 440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3" y="0"/>
                    </a:moveTo>
                    <a:lnTo>
                      <a:pt x="2" y="0"/>
                    </a:lnTo>
                    <a:lnTo>
                      <a:pt x="0" y="2"/>
                    </a:lnTo>
                    <a:lnTo>
                      <a:pt x="0" y="24"/>
                    </a:lnTo>
                    <a:lnTo>
                      <a:pt x="2" y="26"/>
                    </a:lnTo>
                    <a:lnTo>
                      <a:pt x="3" y="26"/>
                    </a:lnTo>
                    <a:lnTo>
                      <a:pt x="5" y="24"/>
                    </a:lnTo>
                    <a:lnTo>
                      <a:pt x="5" y="2"/>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1" name="Group 1220"/>
            <p:cNvGrpSpPr>
              <a:grpSpLocks/>
            </p:cNvGrpSpPr>
            <p:nvPr/>
          </p:nvGrpSpPr>
          <p:grpSpPr bwMode="auto">
            <a:xfrm>
              <a:off x="9213" y="4388"/>
              <a:ext cx="7" cy="27"/>
              <a:chOff x="6248" y="4388"/>
              <a:chExt cx="5" cy="27"/>
            </a:xfrm>
          </p:grpSpPr>
          <p:sp>
            <p:nvSpPr>
              <p:cNvPr id="1378" name="Freeform 1377"/>
              <p:cNvSpPr>
                <a:spLocks/>
              </p:cNvSpPr>
              <p:nvPr/>
            </p:nvSpPr>
            <p:spPr bwMode="auto">
              <a:xfrm>
                <a:off x="6248" y="4388"/>
                <a:ext cx="5" cy="27"/>
              </a:xfrm>
              <a:custGeom>
                <a:avLst/>
                <a:gdLst>
                  <a:gd name="T0" fmla="+- 0 6250 6248"/>
                  <a:gd name="T1" fmla="*/ T0 w 5"/>
                  <a:gd name="T2" fmla="+- 0 4388 4388"/>
                  <a:gd name="T3" fmla="*/ 4388 h 27"/>
                  <a:gd name="T4" fmla="+- 0 6250 6248"/>
                  <a:gd name="T5" fmla="*/ T4 w 5"/>
                  <a:gd name="T6" fmla="+- 0 4388 4388"/>
                  <a:gd name="T7" fmla="*/ 4388 h 27"/>
                  <a:gd name="T8" fmla="+- 0 6248 6248"/>
                  <a:gd name="T9" fmla="*/ T8 w 5"/>
                  <a:gd name="T10" fmla="+- 0 4390 4388"/>
                  <a:gd name="T11" fmla="*/ 4390 h 27"/>
                  <a:gd name="T12" fmla="+- 0 6248 6248"/>
                  <a:gd name="T13" fmla="*/ T12 w 5"/>
                  <a:gd name="T14" fmla="+- 0 4412 4388"/>
                  <a:gd name="T15" fmla="*/ 4412 h 27"/>
                  <a:gd name="T16" fmla="+- 0 6250 6248"/>
                  <a:gd name="T17" fmla="*/ T16 w 5"/>
                  <a:gd name="T18" fmla="+- 0 4414 4388"/>
                  <a:gd name="T19" fmla="*/ 4414 h 27"/>
                  <a:gd name="T20" fmla="+- 0 6250 6248"/>
                  <a:gd name="T21" fmla="*/ T20 w 5"/>
                  <a:gd name="T22" fmla="+- 0 4414 4388"/>
                  <a:gd name="T23" fmla="*/ 4414 h 27"/>
                  <a:gd name="T24" fmla="+- 0 6253 6248"/>
                  <a:gd name="T25" fmla="*/ T24 w 5"/>
                  <a:gd name="T26" fmla="+- 0 4412 4388"/>
                  <a:gd name="T27" fmla="*/ 4412 h 27"/>
                  <a:gd name="T28" fmla="+- 0 6253 6248"/>
                  <a:gd name="T29" fmla="*/ T28 w 5"/>
                  <a:gd name="T30" fmla="+- 0 4390 4388"/>
                  <a:gd name="T31" fmla="*/ 4390 h 27"/>
                  <a:gd name="T32" fmla="+- 0 6250 6248"/>
                  <a:gd name="T33" fmla="*/ T32 w 5"/>
                  <a:gd name="T34" fmla="+- 0 4388 4388"/>
                  <a:gd name="T35" fmla="*/ 4388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2" y="0"/>
                    </a:moveTo>
                    <a:lnTo>
                      <a:pt x="2" y="0"/>
                    </a:lnTo>
                    <a:lnTo>
                      <a:pt x="0" y="2"/>
                    </a:lnTo>
                    <a:lnTo>
                      <a:pt x="0" y="24"/>
                    </a:lnTo>
                    <a:lnTo>
                      <a:pt x="2" y="26"/>
                    </a:lnTo>
                    <a:lnTo>
                      <a:pt x="5" y="24"/>
                    </a:lnTo>
                    <a:lnTo>
                      <a:pt x="5" y="2"/>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2" name="Group 1221"/>
            <p:cNvGrpSpPr>
              <a:grpSpLocks/>
            </p:cNvGrpSpPr>
            <p:nvPr/>
          </p:nvGrpSpPr>
          <p:grpSpPr bwMode="auto">
            <a:xfrm>
              <a:off x="9471" y="4374"/>
              <a:ext cx="7" cy="27"/>
              <a:chOff x="6423" y="4374"/>
              <a:chExt cx="5" cy="27"/>
            </a:xfrm>
          </p:grpSpPr>
          <p:sp>
            <p:nvSpPr>
              <p:cNvPr id="1377" name="Freeform 1376"/>
              <p:cNvSpPr>
                <a:spLocks/>
              </p:cNvSpPr>
              <p:nvPr/>
            </p:nvSpPr>
            <p:spPr bwMode="auto">
              <a:xfrm>
                <a:off x="6423" y="4374"/>
                <a:ext cx="5" cy="27"/>
              </a:xfrm>
              <a:custGeom>
                <a:avLst/>
                <a:gdLst>
                  <a:gd name="T0" fmla="+- 0 6425 6423"/>
                  <a:gd name="T1" fmla="*/ T0 w 5"/>
                  <a:gd name="T2" fmla="+- 0 4374 4374"/>
                  <a:gd name="T3" fmla="*/ 4374 h 27"/>
                  <a:gd name="T4" fmla="+- 0 6425 6423"/>
                  <a:gd name="T5" fmla="*/ T4 w 5"/>
                  <a:gd name="T6" fmla="+- 0 4374 4374"/>
                  <a:gd name="T7" fmla="*/ 4374 h 27"/>
                  <a:gd name="T8" fmla="+- 0 6423 6423"/>
                  <a:gd name="T9" fmla="*/ T8 w 5"/>
                  <a:gd name="T10" fmla="+- 0 4377 4374"/>
                  <a:gd name="T11" fmla="*/ 4377 h 27"/>
                  <a:gd name="T12" fmla="+- 0 6423 6423"/>
                  <a:gd name="T13" fmla="*/ T12 w 5"/>
                  <a:gd name="T14" fmla="+- 0 4399 4374"/>
                  <a:gd name="T15" fmla="*/ 4399 h 27"/>
                  <a:gd name="T16" fmla="+- 0 6425 6423"/>
                  <a:gd name="T17" fmla="*/ T16 w 5"/>
                  <a:gd name="T18" fmla="+- 0 4401 4374"/>
                  <a:gd name="T19" fmla="*/ 4401 h 27"/>
                  <a:gd name="T20" fmla="+- 0 6425 6423"/>
                  <a:gd name="T21" fmla="*/ T20 w 5"/>
                  <a:gd name="T22" fmla="+- 0 4401 4374"/>
                  <a:gd name="T23" fmla="*/ 4401 h 27"/>
                  <a:gd name="T24" fmla="+- 0 6427 6423"/>
                  <a:gd name="T25" fmla="*/ T24 w 5"/>
                  <a:gd name="T26" fmla="+- 0 4399 4374"/>
                  <a:gd name="T27" fmla="*/ 4399 h 27"/>
                  <a:gd name="T28" fmla="+- 0 6427 6423"/>
                  <a:gd name="T29" fmla="*/ T28 w 5"/>
                  <a:gd name="T30" fmla="+- 0 4377 4374"/>
                  <a:gd name="T31" fmla="*/ 4377 h 27"/>
                  <a:gd name="T32" fmla="+- 0 6425 6423"/>
                  <a:gd name="T33" fmla="*/ T32 w 5"/>
                  <a:gd name="T34" fmla="+- 0 4374 4374"/>
                  <a:gd name="T35" fmla="*/ 437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2" y="0"/>
                    </a:moveTo>
                    <a:lnTo>
                      <a:pt x="2" y="0"/>
                    </a:lnTo>
                    <a:lnTo>
                      <a:pt x="0" y="3"/>
                    </a:lnTo>
                    <a:lnTo>
                      <a:pt x="0" y="25"/>
                    </a:lnTo>
                    <a:lnTo>
                      <a:pt x="2" y="27"/>
                    </a:lnTo>
                    <a:lnTo>
                      <a:pt x="4" y="25"/>
                    </a:lnTo>
                    <a:lnTo>
                      <a:pt x="4" y="3"/>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3" name="Group 1222"/>
            <p:cNvGrpSpPr>
              <a:grpSpLocks/>
            </p:cNvGrpSpPr>
            <p:nvPr/>
          </p:nvGrpSpPr>
          <p:grpSpPr bwMode="auto">
            <a:xfrm>
              <a:off x="9471" y="4430"/>
              <a:ext cx="7" cy="21"/>
              <a:chOff x="6423" y="4430"/>
              <a:chExt cx="5" cy="21"/>
            </a:xfrm>
          </p:grpSpPr>
          <p:sp>
            <p:nvSpPr>
              <p:cNvPr id="1376" name="Freeform 1375"/>
              <p:cNvSpPr>
                <a:spLocks/>
              </p:cNvSpPr>
              <p:nvPr/>
            </p:nvSpPr>
            <p:spPr bwMode="auto">
              <a:xfrm>
                <a:off x="6423" y="4430"/>
                <a:ext cx="5" cy="21"/>
              </a:xfrm>
              <a:custGeom>
                <a:avLst/>
                <a:gdLst>
                  <a:gd name="T0" fmla="+- 0 6425 6423"/>
                  <a:gd name="T1" fmla="*/ T0 w 5"/>
                  <a:gd name="T2" fmla="+- 0 4430 4430"/>
                  <a:gd name="T3" fmla="*/ 4430 h 21"/>
                  <a:gd name="T4" fmla="+- 0 6424 6423"/>
                  <a:gd name="T5" fmla="*/ T4 w 5"/>
                  <a:gd name="T6" fmla="+- 0 4430 4430"/>
                  <a:gd name="T7" fmla="*/ 4430 h 21"/>
                  <a:gd name="T8" fmla="+- 0 6423 6423"/>
                  <a:gd name="T9" fmla="*/ T8 w 5"/>
                  <a:gd name="T10" fmla="+- 0 4431 4430"/>
                  <a:gd name="T11" fmla="*/ 4431 h 21"/>
                  <a:gd name="T12" fmla="+- 0 6423 6423"/>
                  <a:gd name="T13" fmla="*/ T12 w 5"/>
                  <a:gd name="T14" fmla="+- 0 4448 4430"/>
                  <a:gd name="T15" fmla="*/ 4448 h 21"/>
                  <a:gd name="T16" fmla="+- 0 6424 6423"/>
                  <a:gd name="T17" fmla="*/ T16 w 5"/>
                  <a:gd name="T18" fmla="+- 0 4450 4430"/>
                  <a:gd name="T19" fmla="*/ 4450 h 21"/>
                  <a:gd name="T20" fmla="+- 0 6425 6423"/>
                  <a:gd name="T21" fmla="*/ T20 w 5"/>
                  <a:gd name="T22" fmla="+- 0 4450 4430"/>
                  <a:gd name="T23" fmla="*/ 4450 h 21"/>
                  <a:gd name="T24" fmla="+- 0 6427 6423"/>
                  <a:gd name="T25" fmla="*/ T24 w 5"/>
                  <a:gd name="T26" fmla="+- 0 4448 4430"/>
                  <a:gd name="T27" fmla="*/ 4448 h 21"/>
                  <a:gd name="T28" fmla="+- 0 6427 6423"/>
                  <a:gd name="T29" fmla="*/ T28 w 5"/>
                  <a:gd name="T30" fmla="+- 0 4431 4430"/>
                  <a:gd name="T31" fmla="*/ 4431 h 21"/>
                  <a:gd name="T32" fmla="+- 0 6425 6423"/>
                  <a:gd name="T33" fmla="*/ T32 w 5"/>
                  <a:gd name="T34" fmla="+- 0 4430 4430"/>
                  <a:gd name="T35" fmla="*/ 4430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1">
                    <a:moveTo>
                      <a:pt x="2" y="0"/>
                    </a:moveTo>
                    <a:lnTo>
                      <a:pt x="1" y="0"/>
                    </a:lnTo>
                    <a:lnTo>
                      <a:pt x="0" y="1"/>
                    </a:lnTo>
                    <a:lnTo>
                      <a:pt x="0" y="18"/>
                    </a:lnTo>
                    <a:lnTo>
                      <a:pt x="1" y="20"/>
                    </a:lnTo>
                    <a:lnTo>
                      <a:pt x="2" y="20"/>
                    </a:lnTo>
                    <a:lnTo>
                      <a:pt x="4" y="18"/>
                    </a:lnTo>
                    <a:lnTo>
                      <a:pt x="4" y="1"/>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4" name="Group 1223"/>
            <p:cNvGrpSpPr>
              <a:grpSpLocks/>
            </p:cNvGrpSpPr>
            <p:nvPr/>
          </p:nvGrpSpPr>
          <p:grpSpPr bwMode="auto">
            <a:xfrm>
              <a:off x="9211" y="4444"/>
              <a:ext cx="7" cy="23"/>
              <a:chOff x="6247" y="4444"/>
              <a:chExt cx="5" cy="23"/>
            </a:xfrm>
          </p:grpSpPr>
          <p:sp>
            <p:nvSpPr>
              <p:cNvPr id="1375" name="Freeform 1374"/>
              <p:cNvSpPr>
                <a:spLocks/>
              </p:cNvSpPr>
              <p:nvPr/>
            </p:nvSpPr>
            <p:spPr bwMode="auto">
              <a:xfrm>
                <a:off x="6247" y="4444"/>
                <a:ext cx="5" cy="23"/>
              </a:xfrm>
              <a:custGeom>
                <a:avLst/>
                <a:gdLst>
                  <a:gd name="T0" fmla="+- 0 6250 6247"/>
                  <a:gd name="T1" fmla="*/ T0 w 5"/>
                  <a:gd name="T2" fmla="+- 0 4444 4444"/>
                  <a:gd name="T3" fmla="*/ 4444 h 23"/>
                  <a:gd name="T4" fmla="+- 0 6249 6247"/>
                  <a:gd name="T5" fmla="*/ T4 w 5"/>
                  <a:gd name="T6" fmla="+- 0 4444 4444"/>
                  <a:gd name="T7" fmla="*/ 4444 h 23"/>
                  <a:gd name="T8" fmla="+- 0 6247 6247"/>
                  <a:gd name="T9" fmla="*/ T8 w 5"/>
                  <a:gd name="T10" fmla="+- 0 4445 4444"/>
                  <a:gd name="T11" fmla="*/ 4445 h 23"/>
                  <a:gd name="T12" fmla="+- 0 6247 6247"/>
                  <a:gd name="T13" fmla="*/ T12 w 5"/>
                  <a:gd name="T14" fmla="+- 0 4464 4444"/>
                  <a:gd name="T15" fmla="*/ 4464 h 23"/>
                  <a:gd name="T16" fmla="+- 0 6249 6247"/>
                  <a:gd name="T17" fmla="*/ T16 w 5"/>
                  <a:gd name="T18" fmla="+- 0 4466 4444"/>
                  <a:gd name="T19" fmla="*/ 4466 h 23"/>
                  <a:gd name="T20" fmla="+- 0 6250 6247"/>
                  <a:gd name="T21" fmla="*/ T20 w 5"/>
                  <a:gd name="T22" fmla="+- 0 4466 4444"/>
                  <a:gd name="T23" fmla="*/ 4466 h 23"/>
                  <a:gd name="T24" fmla="+- 0 6251 6247"/>
                  <a:gd name="T25" fmla="*/ T24 w 5"/>
                  <a:gd name="T26" fmla="+- 0 4464 4444"/>
                  <a:gd name="T27" fmla="*/ 4464 h 23"/>
                  <a:gd name="T28" fmla="+- 0 6251 6247"/>
                  <a:gd name="T29" fmla="*/ T28 w 5"/>
                  <a:gd name="T30" fmla="+- 0 4445 4444"/>
                  <a:gd name="T31" fmla="*/ 4445 h 23"/>
                  <a:gd name="T32" fmla="+- 0 6250 6247"/>
                  <a:gd name="T33" fmla="*/ T32 w 5"/>
                  <a:gd name="T34" fmla="+- 0 4444 4444"/>
                  <a:gd name="T35" fmla="*/ 444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3">
                    <a:moveTo>
                      <a:pt x="3" y="0"/>
                    </a:moveTo>
                    <a:lnTo>
                      <a:pt x="2" y="0"/>
                    </a:lnTo>
                    <a:lnTo>
                      <a:pt x="0" y="1"/>
                    </a:lnTo>
                    <a:lnTo>
                      <a:pt x="0" y="20"/>
                    </a:lnTo>
                    <a:lnTo>
                      <a:pt x="2" y="22"/>
                    </a:lnTo>
                    <a:lnTo>
                      <a:pt x="3" y="22"/>
                    </a:lnTo>
                    <a:lnTo>
                      <a:pt x="4" y="20"/>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5" name="Group 1224"/>
            <p:cNvGrpSpPr>
              <a:grpSpLocks/>
            </p:cNvGrpSpPr>
            <p:nvPr/>
          </p:nvGrpSpPr>
          <p:grpSpPr bwMode="auto">
            <a:xfrm>
              <a:off x="9213" y="4514"/>
              <a:ext cx="7" cy="10"/>
              <a:chOff x="6248" y="4514"/>
              <a:chExt cx="5" cy="10"/>
            </a:xfrm>
          </p:grpSpPr>
          <p:sp>
            <p:nvSpPr>
              <p:cNvPr id="1374" name="Freeform 1373"/>
              <p:cNvSpPr>
                <a:spLocks/>
              </p:cNvSpPr>
              <p:nvPr/>
            </p:nvSpPr>
            <p:spPr bwMode="auto">
              <a:xfrm>
                <a:off x="6248" y="4514"/>
                <a:ext cx="5" cy="10"/>
              </a:xfrm>
              <a:custGeom>
                <a:avLst/>
                <a:gdLst>
                  <a:gd name="T0" fmla="+- 0 6251 6248"/>
                  <a:gd name="T1" fmla="*/ T0 w 5"/>
                  <a:gd name="T2" fmla="+- 0 4514 4514"/>
                  <a:gd name="T3" fmla="*/ 4514 h 10"/>
                  <a:gd name="T4" fmla="+- 0 6249 6248"/>
                  <a:gd name="T5" fmla="*/ T4 w 5"/>
                  <a:gd name="T6" fmla="+- 0 4514 4514"/>
                  <a:gd name="T7" fmla="*/ 4514 h 10"/>
                  <a:gd name="T8" fmla="+- 0 6248 6248"/>
                  <a:gd name="T9" fmla="*/ T8 w 5"/>
                  <a:gd name="T10" fmla="+- 0 4515 4514"/>
                  <a:gd name="T11" fmla="*/ 4515 h 10"/>
                  <a:gd name="T12" fmla="+- 0 6248 6248"/>
                  <a:gd name="T13" fmla="*/ T12 w 5"/>
                  <a:gd name="T14" fmla="+- 0 4522 4514"/>
                  <a:gd name="T15" fmla="*/ 4522 h 10"/>
                  <a:gd name="T16" fmla="+- 0 6249 6248"/>
                  <a:gd name="T17" fmla="*/ T16 w 5"/>
                  <a:gd name="T18" fmla="+- 0 4523 4514"/>
                  <a:gd name="T19" fmla="*/ 4523 h 10"/>
                  <a:gd name="T20" fmla="+- 0 6251 6248"/>
                  <a:gd name="T21" fmla="*/ T20 w 5"/>
                  <a:gd name="T22" fmla="+- 0 4523 4514"/>
                  <a:gd name="T23" fmla="*/ 4523 h 10"/>
                  <a:gd name="T24" fmla="+- 0 6252 6248"/>
                  <a:gd name="T25" fmla="*/ T24 w 5"/>
                  <a:gd name="T26" fmla="+- 0 4522 4514"/>
                  <a:gd name="T27" fmla="*/ 4522 h 10"/>
                  <a:gd name="T28" fmla="+- 0 6252 6248"/>
                  <a:gd name="T29" fmla="*/ T28 w 5"/>
                  <a:gd name="T30" fmla="+- 0 4515 4514"/>
                  <a:gd name="T31" fmla="*/ 4515 h 10"/>
                  <a:gd name="T32" fmla="+- 0 6251 6248"/>
                  <a:gd name="T33" fmla="*/ T32 w 5"/>
                  <a:gd name="T34" fmla="+- 0 4514 4514"/>
                  <a:gd name="T35" fmla="*/ 4514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0">
                    <a:moveTo>
                      <a:pt x="3" y="0"/>
                    </a:moveTo>
                    <a:lnTo>
                      <a:pt x="1" y="0"/>
                    </a:lnTo>
                    <a:lnTo>
                      <a:pt x="0" y="1"/>
                    </a:lnTo>
                    <a:lnTo>
                      <a:pt x="0" y="8"/>
                    </a:lnTo>
                    <a:lnTo>
                      <a:pt x="1" y="9"/>
                    </a:lnTo>
                    <a:lnTo>
                      <a:pt x="3" y="9"/>
                    </a:lnTo>
                    <a:lnTo>
                      <a:pt x="4" y="8"/>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6" name="Group 1225"/>
            <p:cNvGrpSpPr>
              <a:grpSpLocks/>
            </p:cNvGrpSpPr>
            <p:nvPr/>
          </p:nvGrpSpPr>
          <p:grpSpPr bwMode="auto">
            <a:xfrm>
              <a:off x="9469" y="4498"/>
              <a:ext cx="7" cy="10"/>
              <a:chOff x="6422" y="4498"/>
              <a:chExt cx="5" cy="10"/>
            </a:xfrm>
          </p:grpSpPr>
          <p:sp>
            <p:nvSpPr>
              <p:cNvPr id="1373" name="Freeform 1372"/>
              <p:cNvSpPr>
                <a:spLocks/>
              </p:cNvSpPr>
              <p:nvPr/>
            </p:nvSpPr>
            <p:spPr bwMode="auto">
              <a:xfrm>
                <a:off x="6422" y="4498"/>
                <a:ext cx="5" cy="10"/>
              </a:xfrm>
              <a:custGeom>
                <a:avLst/>
                <a:gdLst>
                  <a:gd name="T0" fmla="+- 0 6425 6422"/>
                  <a:gd name="T1" fmla="*/ T0 w 5"/>
                  <a:gd name="T2" fmla="+- 0 4498 4498"/>
                  <a:gd name="T3" fmla="*/ 4498 h 10"/>
                  <a:gd name="T4" fmla="+- 0 6423 6422"/>
                  <a:gd name="T5" fmla="*/ T4 w 5"/>
                  <a:gd name="T6" fmla="+- 0 4498 4498"/>
                  <a:gd name="T7" fmla="*/ 4498 h 10"/>
                  <a:gd name="T8" fmla="+- 0 6422 6422"/>
                  <a:gd name="T9" fmla="*/ T8 w 5"/>
                  <a:gd name="T10" fmla="+- 0 4499 4498"/>
                  <a:gd name="T11" fmla="*/ 4499 h 10"/>
                  <a:gd name="T12" fmla="+- 0 6422 6422"/>
                  <a:gd name="T13" fmla="*/ T12 w 5"/>
                  <a:gd name="T14" fmla="+- 0 4506 4498"/>
                  <a:gd name="T15" fmla="*/ 4506 h 10"/>
                  <a:gd name="T16" fmla="+- 0 6423 6422"/>
                  <a:gd name="T17" fmla="*/ T16 w 5"/>
                  <a:gd name="T18" fmla="+- 0 4507 4498"/>
                  <a:gd name="T19" fmla="*/ 4507 h 10"/>
                  <a:gd name="T20" fmla="+- 0 6425 6422"/>
                  <a:gd name="T21" fmla="*/ T20 w 5"/>
                  <a:gd name="T22" fmla="+- 0 4507 4498"/>
                  <a:gd name="T23" fmla="*/ 4507 h 10"/>
                  <a:gd name="T24" fmla="+- 0 6426 6422"/>
                  <a:gd name="T25" fmla="*/ T24 w 5"/>
                  <a:gd name="T26" fmla="+- 0 4506 4498"/>
                  <a:gd name="T27" fmla="*/ 4506 h 10"/>
                  <a:gd name="T28" fmla="+- 0 6426 6422"/>
                  <a:gd name="T29" fmla="*/ T28 w 5"/>
                  <a:gd name="T30" fmla="+- 0 4499 4498"/>
                  <a:gd name="T31" fmla="*/ 4499 h 10"/>
                  <a:gd name="T32" fmla="+- 0 6425 6422"/>
                  <a:gd name="T33" fmla="*/ T32 w 5"/>
                  <a:gd name="T34" fmla="+- 0 4498 4498"/>
                  <a:gd name="T35" fmla="*/ 4498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0">
                    <a:moveTo>
                      <a:pt x="3" y="0"/>
                    </a:moveTo>
                    <a:lnTo>
                      <a:pt x="1" y="0"/>
                    </a:lnTo>
                    <a:lnTo>
                      <a:pt x="0" y="1"/>
                    </a:lnTo>
                    <a:lnTo>
                      <a:pt x="0" y="8"/>
                    </a:lnTo>
                    <a:lnTo>
                      <a:pt x="1" y="9"/>
                    </a:lnTo>
                    <a:lnTo>
                      <a:pt x="3" y="9"/>
                    </a:lnTo>
                    <a:lnTo>
                      <a:pt x="4" y="8"/>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7" name="Group 1226"/>
            <p:cNvGrpSpPr>
              <a:grpSpLocks/>
            </p:cNvGrpSpPr>
            <p:nvPr/>
          </p:nvGrpSpPr>
          <p:grpSpPr bwMode="auto">
            <a:xfrm>
              <a:off x="8931" y="4459"/>
              <a:ext cx="7" cy="15"/>
              <a:chOff x="6057" y="4459"/>
              <a:chExt cx="5" cy="15"/>
            </a:xfrm>
          </p:grpSpPr>
          <p:sp>
            <p:nvSpPr>
              <p:cNvPr id="1372" name="Freeform 1371"/>
              <p:cNvSpPr>
                <a:spLocks/>
              </p:cNvSpPr>
              <p:nvPr/>
            </p:nvSpPr>
            <p:spPr bwMode="auto">
              <a:xfrm>
                <a:off x="6057" y="4459"/>
                <a:ext cx="5" cy="15"/>
              </a:xfrm>
              <a:custGeom>
                <a:avLst/>
                <a:gdLst>
                  <a:gd name="T0" fmla="+- 0 6060 6057"/>
                  <a:gd name="T1" fmla="*/ T0 w 5"/>
                  <a:gd name="T2" fmla="+- 0 4459 4459"/>
                  <a:gd name="T3" fmla="*/ 4459 h 15"/>
                  <a:gd name="T4" fmla="+- 0 6059 6057"/>
                  <a:gd name="T5" fmla="*/ T4 w 5"/>
                  <a:gd name="T6" fmla="+- 0 4459 4459"/>
                  <a:gd name="T7" fmla="*/ 4459 h 15"/>
                  <a:gd name="T8" fmla="+- 0 6057 6057"/>
                  <a:gd name="T9" fmla="*/ T8 w 5"/>
                  <a:gd name="T10" fmla="+- 0 4460 4459"/>
                  <a:gd name="T11" fmla="*/ 4460 h 15"/>
                  <a:gd name="T12" fmla="+- 0 6057 6057"/>
                  <a:gd name="T13" fmla="*/ T12 w 5"/>
                  <a:gd name="T14" fmla="+- 0 4472 4459"/>
                  <a:gd name="T15" fmla="*/ 4472 h 15"/>
                  <a:gd name="T16" fmla="+- 0 6059 6057"/>
                  <a:gd name="T17" fmla="*/ T16 w 5"/>
                  <a:gd name="T18" fmla="+- 0 4473 4459"/>
                  <a:gd name="T19" fmla="*/ 4473 h 15"/>
                  <a:gd name="T20" fmla="+- 0 6060 6057"/>
                  <a:gd name="T21" fmla="*/ T20 w 5"/>
                  <a:gd name="T22" fmla="+- 0 4473 4459"/>
                  <a:gd name="T23" fmla="*/ 4473 h 15"/>
                  <a:gd name="T24" fmla="+- 0 6062 6057"/>
                  <a:gd name="T25" fmla="*/ T24 w 5"/>
                  <a:gd name="T26" fmla="+- 0 4472 4459"/>
                  <a:gd name="T27" fmla="*/ 4472 h 15"/>
                  <a:gd name="T28" fmla="+- 0 6062 6057"/>
                  <a:gd name="T29" fmla="*/ T28 w 5"/>
                  <a:gd name="T30" fmla="+- 0 4460 4459"/>
                  <a:gd name="T31" fmla="*/ 4460 h 15"/>
                  <a:gd name="T32" fmla="+- 0 6060 6057"/>
                  <a:gd name="T33" fmla="*/ T32 w 5"/>
                  <a:gd name="T34" fmla="+- 0 4459 4459"/>
                  <a:gd name="T35" fmla="*/ 4459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5">
                    <a:moveTo>
                      <a:pt x="3" y="0"/>
                    </a:moveTo>
                    <a:lnTo>
                      <a:pt x="2" y="0"/>
                    </a:lnTo>
                    <a:lnTo>
                      <a:pt x="0" y="1"/>
                    </a:lnTo>
                    <a:lnTo>
                      <a:pt x="0" y="13"/>
                    </a:lnTo>
                    <a:lnTo>
                      <a:pt x="2" y="14"/>
                    </a:lnTo>
                    <a:lnTo>
                      <a:pt x="3" y="14"/>
                    </a:lnTo>
                    <a:lnTo>
                      <a:pt x="5" y="13"/>
                    </a:lnTo>
                    <a:lnTo>
                      <a:pt x="5"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8" name="Group 1227"/>
            <p:cNvGrpSpPr>
              <a:grpSpLocks/>
            </p:cNvGrpSpPr>
            <p:nvPr/>
          </p:nvGrpSpPr>
          <p:grpSpPr bwMode="auto">
            <a:xfrm>
              <a:off x="8933" y="4536"/>
              <a:ext cx="7" cy="5"/>
              <a:chOff x="6058" y="4536"/>
              <a:chExt cx="5" cy="5"/>
            </a:xfrm>
          </p:grpSpPr>
          <p:sp>
            <p:nvSpPr>
              <p:cNvPr id="1371" name="Freeform 1370"/>
              <p:cNvSpPr>
                <a:spLocks/>
              </p:cNvSpPr>
              <p:nvPr/>
            </p:nvSpPr>
            <p:spPr bwMode="auto">
              <a:xfrm>
                <a:off x="6058" y="4536"/>
                <a:ext cx="5" cy="5"/>
              </a:xfrm>
              <a:custGeom>
                <a:avLst/>
                <a:gdLst>
                  <a:gd name="T0" fmla="+- 0 6062 6058"/>
                  <a:gd name="T1" fmla="*/ T0 w 5"/>
                  <a:gd name="T2" fmla="+- 0 4536 4536"/>
                  <a:gd name="T3" fmla="*/ 4536 h 5"/>
                  <a:gd name="T4" fmla="+- 0 6059 6058"/>
                  <a:gd name="T5" fmla="*/ T4 w 5"/>
                  <a:gd name="T6" fmla="+- 0 4536 4536"/>
                  <a:gd name="T7" fmla="*/ 4536 h 5"/>
                  <a:gd name="T8" fmla="+- 0 6058 6058"/>
                  <a:gd name="T9" fmla="*/ T8 w 5"/>
                  <a:gd name="T10" fmla="+- 0 4537 4536"/>
                  <a:gd name="T11" fmla="*/ 4537 h 5"/>
                  <a:gd name="T12" fmla="+- 0 6058 6058"/>
                  <a:gd name="T13" fmla="*/ T12 w 5"/>
                  <a:gd name="T14" fmla="+- 0 4540 4536"/>
                  <a:gd name="T15" fmla="*/ 4540 h 5"/>
                  <a:gd name="T16" fmla="+- 0 6059 6058"/>
                  <a:gd name="T17" fmla="*/ T16 w 5"/>
                  <a:gd name="T18" fmla="+- 0 4541 4536"/>
                  <a:gd name="T19" fmla="*/ 4541 h 5"/>
                  <a:gd name="T20" fmla="+- 0 6062 6058"/>
                  <a:gd name="T21" fmla="*/ T20 w 5"/>
                  <a:gd name="T22" fmla="+- 0 4541 4536"/>
                  <a:gd name="T23" fmla="*/ 4541 h 5"/>
                  <a:gd name="T24" fmla="+- 0 6063 6058"/>
                  <a:gd name="T25" fmla="*/ T24 w 5"/>
                  <a:gd name="T26" fmla="+- 0 4540 4536"/>
                  <a:gd name="T27" fmla="*/ 4540 h 5"/>
                  <a:gd name="T28" fmla="+- 0 6063 6058"/>
                  <a:gd name="T29" fmla="*/ T28 w 5"/>
                  <a:gd name="T30" fmla="+- 0 4537 4536"/>
                  <a:gd name="T31" fmla="*/ 4537 h 5"/>
                  <a:gd name="T32" fmla="+- 0 6062 6058"/>
                  <a:gd name="T33" fmla="*/ T32 w 5"/>
                  <a:gd name="T34" fmla="+- 0 4536 4536"/>
                  <a:gd name="T35" fmla="*/ 4536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5">
                    <a:moveTo>
                      <a:pt x="4" y="0"/>
                    </a:moveTo>
                    <a:lnTo>
                      <a:pt x="1" y="0"/>
                    </a:lnTo>
                    <a:lnTo>
                      <a:pt x="0" y="1"/>
                    </a:lnTo>
                    <a:lnTo>
                      <a:pt x="0" y="4"/>
                    </a:lnTo>
                    <a:lnTo>
                      <a:pt x="1" y="5"/>
                    </a:lnTo>
                    <a:lnTo>
                      <a:pt x="4" y="5"/>
                    </a:lnTo>
                    <a:lnTo>
                      <a:pt x="5" y="4"/>
                    </a:lnTo>
                    <a:lnTo>
                      <a:pt x="5" y="1"/>
                    </a:lnTo>
                    <a:lnTo>
                      <a:pt x="4"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29" name="Group 1228"/>
            <p:cNvGrpSpPr>
              <a:grpSpLocks/>
            </p:cNvGrpSpPr>
            <p:nvPr/>
          </p:nvGrpSpPr>
          <p:grpSpPr bwMode="auto">
            <a:xfrm>
              <a:off x="8831" y="4424"/>
              <a:ext cx="46" cy="2"/>
              <a:chOff x="5989" y="4424"/>
              <a:chExt cx="31" cy="2"/>
            </a:xfrm>
          </p:grpSpPr>
          <p:sp>
            <p:nvSpPr>
              <p:cNvPr id="1370" name="Freeform 1369"/>
              <p:cNvSpPr>
                <a:spLocks/>
              </p:cNvSpPr>
              <p:nvPr/>
            </p:nvSpPr>
            <p:spPr bwMode="auto">
              <a:xfrm>
                <a:off x="5989" y="4424"/>
                <a:ext cx="31" cy="2"/>
              </a:xfrm>
              <a:custGeom>
                <a:avLst/>
                <a:gdLst>
                  <a:gd name="T0" fmla="+- 0 5989 5989"/>
                  <a:gd name="T1" fmla="*/ T0 w 31"/>
                  <a:gd name="T2" fmla="+- 0 6020 5989"/>
                  <a:gd name="T3" fmla="*/ T2 w 31"/>
                </a:gdLst>
                <a:ahLst/>
                <a:cxnLst>
                  <a:cxn ang="0">
                    <a:pos x="T1" y="0"/>
                  </a:cxn>
                  <a:cxn ang="0">
                    <a:pos x="T3" y="0"/>
                  </a:cxn>
                </a:cxnLst>
                <a:rect l="0" t="0" r="r" b="b"/>
                <a:pathLst>
                  <a:path w="31">
                    <a:moveTo>
                      <a:pt x="0" y="0"/>
                    </a:moveTo>
                    <a:lnTo>
                      <a:pt x="31" y="0"/>
                    </a:lnTo>
                  </a:path>
                </a:pathLst>
              </a:custGeom>
              <a:noFill/>
              <a:ln w="5084">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0" name="Group 1229"/>
            <p:cNvGrpSpPr>
              <a:grpSpLocks/>
            </p:cNvGrpSpPr>
            <p:nvPr/>
          </p:nvGrpSpPr>
          <p:grpSpPr bwMode="auto">
            <a:xfrm>
              <a:off x="9080" y="4411"/>
              <a:ext cx="7" cy="5"/>
              <a:chOff x="6158" y="4411"/>
              <a:chExt cx="5" cy="5"/>
            </a:xfrm>
          </p:grpSpPr>
          <p:sp>
            <p:nvSpPr>
              <p:cNvPr id="1369" name="Freeform 1368"/>
              <p:cNvSpPr>
                <a:spLocks/>
              </p:cNvSpPr>
              <p:nvPr/>
            </p:nvSpPr>
            <p:spPr bwMode="auto">
              <a:xfrm>
                <a:off x="6158" y="4411"/>
                <a:ext cx="5" cy="5"/>
              </a:xfrm>
              <a:custGeom>
                <a:avLst/>
                <a:gdLst>
                  <a:gd name="T0" fmla="+- 0 6158 6158"/>
                  <a:gd name="T1" fmla="*/ T0 w 5"/>
                  <a:gd name="T2" fmla="+- 0 4413 4411"/>
                  <a:gd name="T3" fmla="*/ 4413 h 5"/>
                  <a:gd name="T4" fmla="+- 0 6163 6158"/>
                  <a:gd name="T5" fmla="*/ T4 w 5"/>
                  <a:gd name="T6" fmla="+- 0 4413 4411"/>
                  <a:gd name="T7" fmla="*/ 4413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1" name="Group 1230"/>
            <p:cNvGrpSpPr>
              <a:grpSpLocks/>
            </p:cNvGrpSpPr>
            <p:nvPr/>
          </p:nvGrpSpPr>
          <p:grpSpPr bwMode="auto">
            <a:xfrm>
              <a:off x="9116" y="4409"/>
              <a:ext cx="7" cy="5"/>
              <a:chOff x="6182" y="4409"/>
              <a:chExt cx="5" cy="5"/>
            </a:xfrm>
          </p:grpSpPr>
          <p:sp>
            <p:nvSpPr>
              <p:cNvPr id="1368" name="Freeform 1367"/>
              <p:cNvSpPr>
                <a:spLocks/>
              </p:cNvSpPr>
              <p:nvPr/>
            </p:nvSpPr>
            <p:spPr bwMode="auto">
              <a:xfrm>
                <a:off x="6182" y="4409"/>
                <a:ext cx="5" cy="5"/>
              </a:xfrm>
              <a:custGeom>
                <a:avLst/>
                <a:gdLst>
                  <a:gd name="T0" fmla="+- 0 6182 6182"/>
                  <a:gd name="T1" fmla="*/ T0 w 5"/>
                  <a:gd name="T2" fmla="+- 0 4411 4409"/>
                  <a:gd name="T3" fmla="*/ 4411 h 5"/>
                  <a:gd name="T4" fmla="+- 0 6187 6182"/>
                  <a:gd name="T5" fmla="*/ T4 w 5"/>
                  <a:gd name="T6" fmla="+- 0 4411 4409"/>
                  <a:gd name="T7" fmla="*/ 4411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2" name="Group 1231"/>
            <p:cNvGrpSpPr>
              <a:grpSpLocks/>
            </p:cNvGrpSpPr>
            <p:nvPr/>
          </p:nvGrpSpPr>
          <p:grpSpPr bwMode="auto">
            <a:xfrm>
              <a:off x="9152" y="4407"/>
              <a:ext cx="7" cy="5"/>
              <a:chOff x="6207" y="4407"/>
              <a:chExt cx="5" cy="5"/>
            </a:xfrm>
          </p:grpSpPr>
          <p:sp>
            <p:nvSpPr>
              <p:cNvPr id="1367" name="Freeform 1366"/>
              <p:cNvSpPr>
                <a:spLocks/>
              </p:cNvSpPr>
              <p:nvPr/>
            </p:nvSpPr>
            <p:spPr bwMode="auto">
              <a:xfrm>
                <a:off x="6207" y="4407"/>
                <a:ext cx="5" cy="5"/>
              </a:xfrm>
              <a:custGeom>
                <a:avLst/>
                <a:gdLst>
                  <a:gd name="T0" fmla="+- 0 6207 6207"/>
                  <a:gd name="T1" fmla="*/ T0 w 5"/>
                  <a:gd name="T2" fmla="+- 0 4409 4407"/>
                  <a:gd name="T3" fmla="*/ 4409 h 5"/>
                  <a:gd name="T4" fmla="+- 0 6211 6207"/>
                  <a:gd name="T5" fmla="*/ T4 w 5"/>
                  <a:gd name="T6" fmla="+- 0 4409 4407"/>
                  <a:gd name="T7" fmla="*/ 4409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3" name="Group 1232"/>
            <p:cNvGrpSpPr>
              <a:grpSpLocks/>
            </p:cNvGrpSpPr>
            <p:nvPr/>
          </p:nvGrpSpPr>
          <p:grpSpPr bwMode="auto">
            <a:xfrm>
              <a:off x="9347" y="4397"/>
              <a:ext cx="7" cy="5"/>
              <a:chOff x="6339" y="4397"/>
              <a:chExt cx="5" cy="5"/>
            </a:xfrm>
          </p:grpSpPr>
          <p:sp>
            <p:nvSpPr>
              <p:cNvPr id="1366" name="Freeform 1365"/>
              <p:cNvSpPr>
                <a:spLocks/>
              </p:cNvSpPr>
              <p:nvPr/>
            </p:nvSpPr>
            <p:spPr bwMode="auto">
              <a:xfrm>
                <a:off x="6339" y="4397"/>
                <a:ext cx="5" cy="5"/>
              </a:xfrm>
              <a:custGeom>
                <a:avLst/>
                <a:gdLst>
                  <a:gd name="T0" fmla="+- 0 6339 6339"/>
                  <a:gd name="T1" fmla="*/ T0 w 5"/>
                  <a:gd name="T2" fmla="+- 0 4399 4397"/>
                  <a:gd name="T3" fmla="*/ 4399 h 5"/>
                  <a:gd name="T4" fmla="+- 0 6344 6339"/>
                  <a:gd name="T5" fmla="*/ T4 w 5"/>
                  <a:gd name="T6" fmla="+- 0 4399 4397"/>
                  <a:gd name="T7" fmla="*/ 4399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4" name="Group 1233"/>
            <p:cNvGrpSpPr>
              <a:grpSpLocks/>
            </p:cNvGrpSpPr>
            <p:nvPr/>
          </p:nvGrpSpPr>
          <p:grpSpPr bwMode="auto">
            <a:xfrm>
              <a:off x="9382" y="4395"/>
              <a:ext cx="7" cy="5"/>
              <a:chOff x="6363" y="4395"/>
              <a:chExt cx="5" cy="5"/>
            </a:xfrm>
          </p:grpSpPr>
          <p:sp>
            <p:nvSpPr>
              <p:cNvPr id="1365" name="Freeform 1364"/>
              <p:cNvSpPr>
                <a:spLocks/>
              </p:cNvSpPr>
              <p:nvPr/>
            </p:nvSpPr>
            <p:spPr bwMode="auto">
              <a:xfrm>
                <a:off x="6363" y="4395"/>
                <a:ext cx="5" cy="5"/>
              </a:xfrm>
              <a:custGeom>
                <a:avLst/>
                <a:gdLst>
                  <a:gd name="T0" fmla="+- 0 6363 6363"/>
                  <a:gd name="T1" fmla="*/ T0 w 5"/>
                  <a:gd name="T2" fmla="+- 0 4398 4395"/>
                  <a:gd name="T3" fmla="*/ 4398 h 5"/>
                  <a:gd name="T4" fmla="+- 0 6367 6363"/>
                  <a:gd name="T5" fmla="*/ T4 w 5"/>
                  <a:gd name="T6" fmla="+- 0 4398 4395"/>
                  <a:gd name="T7" fmla="*/ 4398 h 5"/>
                </a:gdLst>
                <a:ahLst/>
                <a:cxnLst>
                  <a:cxn ang="0">
                    <a:pos x="T1" y="T3"/>
                  </a:cxn>
                  <a:cxn ang="0">
                    <a:pos x="T5" y="T7"/>
                  </a:cxn>
                </a:cxnLst>
                <a:rect l="0" t="0" r="r" b="b"/>
                <a:pathLst>
                  <a:path w="5" h="5">
                    <a:moveTo>
                      <a:pt x="0" y="3"/>
                    </a:moveTo>
                    <a:lnTo>
                      <a:pt x="4" y="3"/>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5" name="Group 1234"/>
            <p:cNvGrpSpPr>
              <a:grpSpLocks/>
            </p:cNvGrpSpPr>
            <p:nvPr/>
          </p:nvGrpSpPr>
          <p:grpSpPr bwMode="auto">
            <a:xfrm>
              <a:off x="9416" y="4393"/>
              <a:ext cx="7" cy="5"/>
              <a:chOff x="6386" y="4393"/>
              <a:chExt cx="5" cy="5"/>
            </a:xfrm>
          </p:grpSpPr>
          <p:sp>
            <p:nvSpPr>
              <p:cNvPr id="1364" name="Freeform 1363"/>
              <p:cNvSpPr>
                <a:spLocks/>
              </p:cNvSpPr>
              <p:nvPr/>
            </p:nvSpPr>
            <p:spPr bwMode="auto">
              <a:xfrm>
                <a:off x="6386" y="4393"/>
                <a:ext cx="5" cy="5"/>
              </a:xfrm>
              <a:custGeom>
                <a:avLst/>
                <a:gdLst>
                  <a:gd name="T0" fmla="+- 0 6386 6386"/>
                  <a:gd name="T1" fmla="*/ T0 w 5"/>
                  <a:gd name="T2" fmla="+- 0 4395 4393"/>
                  <a:gd name="T3" fmla="*/ 4395 h 5"/>
                  <a:gd name="T4" fmla="+- 0 6390 6386"/>
                  <a:gd name="T5" fmla="*/ T4 w 5"/>
                  <a:gd name="T6" fmla="+- 0 4395 4393"/>
                  <a:gd name="T7" fmla="*/ 4395 h 5"/>
                </a:gdLst>
                <a:ahLst/>
                <a:cxnLst>
                  <a:cxn ang="0">
                    <a:pos x="T1" y="T3"/>
                  </a:cxn>
                  <a:cxn ang="0">
                    <a:pos x="T5" y="T7"/>
                  </a:cxn>
                </a:cxnLst>
                <a:rect l="0" t="0" r="r" b="b"/>
                <a:pathLst>
                  <a:path w="5" h="5">
                    <a:moveTo>
                      <a:pt x="0" y="2"/>
                    </a:moveTo>
                    <a:lnTo>
                      <a:pt x="4" y="2"/>
                    </a:lnTo>
                  </a:path>
                </a:pathLst>
              </a:custGeom>
              <a:noFill/>
              <a:ln w="3975">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6" name="Group 1235"/>
            <p:cNvGrpSpPr>
              <a:grpSpLocks/>
            </p:cNvGrpSpPr>
            <p:nvPr/>
          </p:nvGrpSpPr>
          <p:grpSpPr bwMode="auto">
            <a:xfrm>
              <a:off x="9350" y="4450"/>
              <a:ext cx="7" cy="5"/>
              <a:chOff x="6341" y="4450"/>
              <a:chExt cx="5" cy="5"/>
            </a:xfrm>
          </p:grpSpPr>
          <p:sp>
            <p:nvSpPr>
              <p:cNvPr id="1363" name="Freeform 1362"/>
              <p:cNvSpPr>
                <a:spLocks/>
              </p:cNvSpPr>
              <p:nvPr/>
            </p:nvSpPr>
            <p:spPr bwMode="auto">
              <a:xfrm>
                <a:off x="6341" y="4450"/>
                <a:ext cx="5" cy="5"/>
              </a:xfrm>
              <a:custGeom>
                <a:avLst/>
                <a:gdLst>
                  <a:gd name="T0" fmla="+- 0 6341 6341"/>
                  <a:gd name="T1" fmla="*/ T0 w 5"/>
                  <a:gd name="T2" fmla="+- 0 4452 4450"/>
                  <a:gd name="T3" fmla="*/ 4452 h 5"/>
                  <a:gd name="T4" fmla="+- 0 6346 6341"/>
                  <a:gd name="T5" fmla="*/ T4 w 5"/>
                  <a:gd name="T6" fmla="+- 0 4452 4450"/>
                  <a:gd name="T7" fmla="*/ 4452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7" name="Group 1236"/>
            <p:cNvGrpSpPr>
              <a:grpSpLocks/>
            </p:cNvGrpSpPr>
            <p:nvPr/>
          </p:nvGrpSpPr>
          <p:grpSpPr bwMode="auto">
            <a:xfrm>
              <a:off x="9381" y="4449"/>
              <a:ext cx="7" cy="5"/>
              <a:chOff x="6362" y="4449"/>
              <a:chExt cx="5" cy="5"/>
            </a:xfrm>
          </p:grpSpPr>
          <p:sp>
            <p:nvSpPr>
              <p:cNvPr id="1362" name="Freeform 1361"/>
              <p:cNvSpPr>
                <a:spLocks/>
              </p:cNvSpPr>
              <p:nvPr/>
            </p:nvSpPr>
            <p:spPr bwMode="auto">
              <a:xfrm>
                <a:off x="6362" y="4449"/>
                <a:ext cx="5" cy="5"/>
              </a:xfrm>
              <a:custGeom>
                <a:avLst/>
                <a:gdLst>
                  <a:gd name="T0" fmla="+- 0 6362 6362"/>
                  <a:gd name="T1" fmla="*/ T0 w 5"/>
                  <a:gd name="T2" fmla="+- 0 4451 4449"/>
                  <a:gd name="T3" fmla="*/ 4451 h 5"/>
                  <a:gd name="T4" fmla="+- 0 6366 6362"/>
                  <a:gd name="T5" fmla="*/ T4 w 5"/>
                  <a:gd name="T6" fmla="+- 0 4451 4449"/>
                  <a:gd name="T7" fmla="*/ 4451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8" name="Group 1237"/>
            <p:cNvGrpSpPr>
              <a:grpSpLocks/>
            </p:cNvGrpSpPr>
            <p:nvPr/>
          </p:nvGrpSpPr>
          <p:grpSpPr bwMode="auto">
            <a:xfrm>
              <a:off x="9413" y="4447"/>
              <a:ext cx="7" cy="5"/>
              <a:chOff x="6384" y="4447"/>
              <a:chExt cx="5" cy="5"/>
            </a:xfrm>
          </p:grpSpPr>
          <p:sp>
            <p:nvSpPr>
              <p:cNvPr id="1361" name="Freeform 1360"/>
              <p:cNvSpPr>
                <a:spLocks/>
              </p:cNvSpPr>
              <p:nvPr/>
            </p:nvSpPr>
            <p:spPr bwMode="auto">
              <a:xfrm>
                <a:off x="6384" y="4447"/>
                <a:ext cx="5" cy="5"/>
              </a:xfrm>
              <a:custGeom>
                <a:avLst/>
                <a:gdLst>
                  <a:gd name="T0" fmla="+- 0 6384 6384"/>
                  <a:gd name="T1" fmla="*/ T0 w 5"/>
                  <a:gd name="T2" fmla="+- 0 4449 4447"/>
                  <a:gd name="T3" fmla="*/ 4449 h 5"/>
                  <a:gd name="T4" fmla="+- 0 6388 6384"/>
                  <a:gd name="T5" fmla="*/ T4 w 5"/>
                  <a:gd name="T6" fmla="+- 0 4449 4447"/>
                  <a:gd name="T7" fmla="*/ 4449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39" name="Group 1238"/>
            <p:cNvGrpSpPr>
              <a:grpSpLocks/>
            </p:cNvGrpSpPr>
            <p:nvPr/>
          </p:nvGrpSpPr>
          <p:grpSpPr bwMode="auto">
            <a:xfrm>
              <a:off x="9080" y="4467"/>
              <a:ext cx="43" cy="2"/>
              <a:chOff x="6158" y="4467"/>
              <a:chExt cx="29" cy="2"/>
            </a:xfrm>
          </p:grpSpPr>
          <p:sp>
            <p:nvSpPr>
              <p:cNvPr id="1360" name="Freeform 1359"/>
              <p:cNvSpPr>
                <a:spLocks/>
              </p:cNvSpPr>
              <p:nvPr/>
            </p:nvSpPr>
            <p:spPr bwMode="auto">
              <a:xfrm>
                <a:off x="6158" y="4467"/>
                <a:ext cx="29" cy="2"/>
              </a:xfrm>
              <a:custGeom>
                <a:avLst/>
                <a:gdLst>
                  <a:gd name="T0" fmla="+- 0 6158 6158"/>
                  <a:gd name="T1" fmla="*/ T0 w 29"/>
                  <a:gd name="T2" fmla="+- 0 6186 6158"/>
                  <a:gd name="T3" fmla="*/ T2 w 29"/>
                </a:gdLst>
                <a:ahLst/>
                <a:cxnLst>
                  <a:cxn ang="0">
                    <a:pos x="T1" y="0"/>
                  </a:cxn>
                  <a:cxn ang="0">
                    <a:pos x="T3" y="0"/>
                  </a:cxn>
                </a:cxnLst>
                <a:rect l="0" t="0" r="r" b="b"/>
                <a:pathLst>
                  <a:path w="29">
                    <a:moveTo>
                      <a:pt x="0" y="0"/>
                    </a:moveTo>
                    <a:lnTo>
                      <a:pt x="28" y="0"/>
                    </a:lnTo>
                  </a:path>
                </a:pathLst>
              </a:custGeom>
              <a:noFill/>
              <a:ln w="5137">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40" name="Group 1239"/>
            <p:cNvGrpSpPr>
              <a:grpSpLocks/>
            </p:cNvGrpSpPr>
            <p:nvPr/>
          </p:nvGrpSpPr>
          <p:grpSpPr bwMode="auto">
            <a:xfrm>
              <a:off x="9152" y="4462"/>
              <a:ext cx="7" cy="5"/>
              <a:chOff x="6207" y="4462"/>
              <a:chExt cx="5" cy="5"/>
            </a:xfrm>
          </p:grpSpPr>
          <p:sp>
            <p:nvSpPr>
              <p:cNvPr id="1359" name="Freeform 1358"/>
              <p:cNvSpPr>
                <a:spLocks/>
              </p:cNvSpPr>
              <p:nvPr/>
            </p:nvSpPr>
            <p:spPr bwMode="auto">
              <a:xfrm>
                <a:off x="6207" y="4462"/>
                <a:ext cx="5" cy="5"/>
              </a:xfrm>
              <a:custGeom>
                <a:avLst/>
                <a:gdLst>
                  <a:gd name="T0" fmla="+- 0 6207 6207"/>
                  <a:gd name="T1" fmla="*/ T0 w 5"/>
                  <a:gd name="T2" fmla="+- 0 4464 4462"/>
                  <a:gd name="T3" fmla="*/ 4464 h 5"/>
                  <a:gd name="T4" fmla="+- 0 6211 6207"/>
                  <a:gd name="T5" fmla="*/ T4 w 5"/>
                  <a:gd name="T6" fmla="+- 0 4464 4462"/>
                  <a:gd name="T7" fmla="*/ 4464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41" name="Group 1240"/>
            <p:cNvGrpSpPr>
              <a:grpSpLocks/>
            </p:cNvGrpSpPr>
            <p:nvPr/>
          </p:nvGrpSpPr>
          <p:grpSpPr bwMode="auto">
            <a:xfrm>
              <a:off x="8638" y="4406"/>
              <a:ext cx="56" cy="180"/>
              <a:chOff x="5858" y="4406"/>
              <a:chExt cx="38" cy="180"/>
            </a:xfrm>
          </p:grpSpPr>
          <p:sp>
            <p:nvSpPr>
              <p:cNvPr id="1358" name="Freeform 1357"/>
              <p:cNvSpPr>
                <a:spLocks/>
              </p:cNvSpPr>
              <p:nvPr/>
            </p:nvSpPr>
            <p:spPr bwMode="auto">
              <a:xfrm>
                <a:off x="5858" y="4406"/>
                <a:ext cx="38" cy="180"/>
              </a:xfrm>
              <a:custGeom>
                <a:avLst/>
                <a:gdLst>
                  <a:gd name="T0" fmla="+- 0 5889 5858"/>
                  <a:gd name="T1" fmla="*/ T0 w 38"/>
                  <a:gd name="T2" fmla="+- 0 4406 4406"/>
                  <a:gd name="T3" fmla="*/ 4406 h 180"/>
                  <a:gd name="T4" fmla="+- 0 5861 5858"/>
                  <a:gd name="T5" fmla="*/ T4 w 38"/>
                  <a:gd name="T6" fmla="+- 0 4408 4406"/>
                  <a:gd name="T7" fmla="*/ 4408 h 180"/>
                  <a:gd name="T8" fmla="+- 0 5858 5858"/>
                  <a:gd name="T9" fmla="*/ T8 w 38"/>
                  <a:gd name="T10" fmla="+- 0 4411 4406"/>
                  <a:gd name="T11" fmla="*/ 4411 h 180"/>
                  <a:gd name="T12" fmla="+- 0 5859 5858"/>
                  <a:gd name="T13" fmla="*/ T12 w 38"/>
                  <a:gd name="T14" fmla="+- 0 4582 4406"/>
                  <a:gd name="T15" fmla="*/ 4582 h 180"/>
                  <a:gd name="T16" fmla="+- 0 5860 5858"/>
                  <a:gd name="T17" fmla="*/ T16 w 38"/>
                  <a:gd name="T18" fmla="+- 0 4584 4406"/>
                  <a:gd name="T19" fmla="*/ 4584 h 180"/>
                  <a:gd name="T20" fmla="+- 0 5862 5858"/>
                  <a:gd name="T21" fmla="*/ T20 w 38"/>
                  <a:gd name="T22" fmla="+- 0 4585 4406"/>
                  <a:gd name="T23" fmla="*/ 4585 h 180"/>
                  <a:gd name="T24" fmla="+- 0 5865 5858"/>
                  <a:gd name="T25" fmla="*/ T24 w 38"/>
                  <a:gd name="T26" fmla="+- 0 4585 4406"/>
                  <a:gd name="T27" fmla="*/ 4585 h 180"/>
                  <a:gd name="T28" fmla="+- 0 5893 5858"/>
                  <a:gd name="T29" fmla="*/ T28 w 38"/>
                  <a:gd name="T30" fmla="+- 0 4584 4406"/>
                  <a:gd name="T31" fmla="*/ 4584 h 180"/>
                  <a:gd name="T32" fmla="+- 0 5896 5858"/>
                  <a:gd name="T33" fmla="*/ T32 w 38"/>
                  <a:gd name="T34" fmla="+- 0 4581 4406"/>
                  <a:gd name="T35" fmla="*/ 4581 h 180"/>
                  <a:gd name="T36" fmla="+- 0 5895 5858"/>
                  <a:gd name="T37" fmla="*/ T36 w 38"/>
                  <a:gd name="T38" fmla="+- 0 4412 4406"/>
                  <a:gd name="T39" fmla="*/ 4412 h 180"/>
                  <a:gd name="T40" fmla="+- 0 5895 5858"/>
                  <a:gd name="T41" fmla="*/ T40 w 38"/>
                  <a:gd name="T42" fmla="+- 0 4410 4406"/>
                  <a:gd name="T43" fmla="*/ 4410 h 180"/>
                  <a:gd name="T44" fmla="+- 0 5894 5858"/>
                  <a:gd name="T45" fmla="*/ T44 w 38"/>
                  <a:gd name="T46" fmla="+- 0 4408 4406"/>
                  <a:gd name="T47" fmla="*/ 4408 h 180"/>
                  <a:gd name="T48" fmla="+- 0 5892 5858"/>
                  <a:gd name="T49" fmla="*/ T48 w 38"/>
                  <a:gd name="T50" fmla="+- 0 4407 4406"/>
                  <a:gd name="T51" fmla="*/ 4407 h 180"/>
                  <a:gd name="T52" fmla="+- 0 5889 5858"/>
                  <a:gd name="T53" fmla="*/ T52 w 38"/>
                  <a:gd name="T54" fmla="+- 0 4406 4406"/>
                  <a:gd name="T55" fmla="*/ 4406 h 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8" h="180">
                    <a:moveTo>
                      <a:pt x="31" y="0"/>
                    </a:moveTo>
                    <a:lnTo>
                      <a:pt x="3" y="2"/>
                    </a:lnTo>
                    <a:lnTo>
                      <a:pt x="0" y="5"/>
                    </a:lnTo>
                    <a:lnTo>
                      <a:pt x="1" y="176"/>
                    </a:lnTo>
                    <a:lnTo>
                      <a:pt x="2" y="178"/>
                    </a:lnTo>
                    <a:lnTo>
                      <a:pt x="4" y="179"/>
                    </a:lnTo>
                    <a:lnTo>
                      <a:pt x="7" y="179"/>
                    </a:lnTo>
                    <a:lnTo>
                      <a:pt x="35" y="178"/>
                    </a:lnTo>
                    <a:lnTo>
                      <a:pt x="38" y="175"/>
                    </a:lnTo>
                    <a:lnTo>
                      <a:pt x="37" y="6"/>
                    </a:lnTo>
                    <a:lnTo>
                      <a:pt x="37" y="4"/>
                    </a:lnTo>
                    <a:lnTo>
                      <a:pt x="36" y="2"/>
                    </a:lnTo>
                    <a:lnTo>
                      <a:pt x="34" y="1"/>
                    </a:lnTo>
                    <a:lnTo>
                      <a:pt x="31" y="0"/>
                    </a:lnTo>
                    <a:close/>
                  </a:path>
                </a:pathLst>
              </a:custGeom>
              <a:solidFill>
                <a:srgbClr val="61697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2" name="Group 1241"/>
            <p:cNvGrpSpPr>
              <a:grpSpLocks/>
            </p:cNvGrpSpPr>
            <p:nvPr/>
          </p:nvGrpSpPr>
          <p:grpSpPr bwMode="auto">
            <a:xfrm>
              <a:off x="8605" y="4402"/>
              <a:ext cx="72" cy="184"/>
              <a:chOff x="5847" y="4402"/>
              <a:chExt cx="49" cy="184"/>
            </a:xfrm>
          </p:grpSpPr>
          <p:sp>
            <p:nvSpPr>
              <p:cNvPr id="1356" name="Freeform 1355"/>
              <p:cNvSpPr>
                <a:spLocks/>
              </p:cNvSpPr>
              <p:nvPr/>
            </p:nvSpPr>
            <p:spPr bwMode="auto">
              <a:xfrm>
                <a:off x="5860" y="4412"/>
                <a:ext cx="36" cy="174"/>
              </a:xfrm>
              <a:custGeom>
                <a:avLst/>
                <a:gdLst>
                  <a:gd name="T0" fmla="+- 0 5889 5860"/>
                  <a:gd name="T1" fmla="*/ T0 w 36"/>
                  <a:gd name="T2" fmla="+- 0 4412 4412"/>
                  <a:gd name="T3" fmla="*/ 4412 h 174"/>
                  <a:gd name="T4" fmla="+- 0 5863 5860"/>
                  <a:gd name="T5" fmla="*/ T4 w 36"/>
                  <a:gd name="T6" fmla="+- 0 4413 4412"/>
                  <a:gd name="T7" fmla="*/ 4413 h 174"/>
                  <a:gd name="T8" fmla="+- 0 5860 5860"/>
                  <a:gd name="T9" fmla="*/ T8 w 36"/>
                  <a:gd name="T10" fmla="+- 0 4416 4412"/>
                  <a:gd name="T11" fmla="*/ 4416 h 174"/>
                  <a:gd name="T12" fmla="+- 0 5861 5860"/>
                  <a:gd name="T13" fmla="*/ T12 w 36"/>
                  <a:gd name="T14" fmla="+- 0 4582 4412"/>
                  <a:gd name="T15" fmla="*/ 4582 h 174"/>
                  <a:gd name="T16" fmla="+- 0 5862 5860"/>
                  <a:gd name="T17" fmla="*/ T16 w 36"/>
                  <a:gd name="T18" fmla="+- 0 4584 4412"/>
                  <a:gd name="T19" fmla="*/ 4584 h 174"/>
                  <a:gd name="T20" fmla="+- 0 5864 5860"/>
                  <a:gd name="T21" fmla="*/ T20 w 36"/>
                  <a:gd name="T22" fmla="+- 0 4585 4412"/>
                  <a:gd name="T23" fmla="*/ 4585 h 174"/>
                  <a:gd name="T24" fmla="+- 0 5867 5860"/>
                  <a:gd name="T25" fmla="*/ T24 w 36"/>
                  <a:gd name="T26" fmla="+- 0 4585 4412"/>
                  <a:gd name="T27" fmla="*/ 4585 h 174"/>
                  <a:gd name="T28" fmla="+- 0 5893 5860"/>
                  <a:gd name="T29" fmla="*/ T28 w 36"/>
                  <a:gd name="T30" fmla="+- 0 4584 4412"/>
                  <a:gd name="T31" fmla="*/ 4584 h 174"/>
                  <a:gd name="T32" fmla="+- 0 5896 5860"/>
                  <a:gd name="T33" fmla="*/ T32 w 36"/>
                  <a:gd name="T34" fmla="+- 0 4581 4412"/>
                  <a:gd name="T35" fmla="*/ 4581 h 174"/>
                  <a:gd name="T36" fmla="+- 0 5895 5860"/>
                  <a:gd name="T37" fmla="*/ T36 w 36"/>
                  <a:gd name="T38" fmla="+- 0 4415 4412"/>
                  <a:gd name="T39" fmla="*/ 4415 h 174"/>
                  <a:gd name="T40" fmla="+- 0 5894 5860"/>
                  <a:gd name="T41" fmla="*/ T40 w 36"/>
                  <a:gd name="T42" fmla="+- 0 4413 4412"/>
                  <a:gd name="T43" fmla="*/ 4413 h 174"/>
                  <a:gd name="T44" fmla="+- 0 5892 5860"/>
                  <a:gd name="T45" fmla="*/ T44 w 36"/>
                  <a:gd name="T46" fmla="+- 0 4412 4412"/>
                  <a:gd name="T47" fmla="*/ 4412 h 174"/>
                  <a:gd name="T48" fmla="+- 0 5889 5860"/>
                  <a:gd name="T49" fmla="*/ T48 w 36"/>
                  <a:gd name="T50" fmla="+- 0 4412 4412"/>
                  <a:gd name="T51" fmla="*/ 4412 h 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6" h="174">
                    <a:moveTo>
                      <a:pt x="29" y="0"/>
                    </a:moveTo>
                    <a:lnTo>
                      <a:pt x="3" y="1"/>
                    </a:lnTo>
                    <a:lnTo>
                      <a:pt x="0" y="4"/>
                    </a:lnTo>
                    <a:lnTo>
                      <a:pt x="1" y="170"/>
                    </a:lnTo>
                    <a:lnTo>
                      <a:pt x="2" y="172"/>
                    </a:lnTo>
                    <a:lnTo>
                      <a:pt x="4" y="173"/>
                    </a:lnTo>
                    <a:lnTo>
                      <a:pt x="7" y="173"/>
                    </a:lnTo>
                    <a:lnTo>
                      <a:pt x="33" y="172"/>
                    </a:lnTo>
                    <a:lnTo>
                      <a:pt x="36" y="169"/>
                    </a:lnTo>
                    <a:lnTo>
                      <a:pt x="35" y="3"/>
                    </a:lnTo>
                    <a:lnTo>
                      <a:pt x="34" y="1"/>
                    </a:lnTo>
                    <a:lnTo>
                      <a:pt x="32" y="0"/>
                    </a:lnTo>
                    <a:lnTo>
                      <a:pt x="29" y="0"/>
                    </a:lnTo>
                    <a:close/>
                  </a:path>
                </a:pathLst>
              </a:custGeom>
              <a:solidFill>
                <a:srgbClr val="3A44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57" name="Picture 1356"/>
              <p:cNvPicPr>
                <a:picLocks noChangeAspect="1" noChangeArrowheads="1"/>
              </p:cNvPicPr>
              <p:nvPr/>
            </p:nvPicPr>
            <p:blipFill>
              <a:blip r:embed="rId151" cstate="email">
                <a:extLst>
                  <a:ext uri="{28A0092B-C50C-407E-A947-70E740481C1C}">
                    <a14:useLocalDpi xmlns:a14="http://schemas.microsoft.com/office/drawing/2010/main" val="0"/>
                  </a:ext>
                </a:extLst>
              </a:blip>
              <a:srcRect/>
              <a:stretch>
                <a:fillRect/>
              </a:stretch>
            </p:blipFill>
            <p:spPr bwMode="auto">
              <a:xfrm>
                <a:off x="5847" y="4402"/>
                <a:ext cx="4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43" name="Group 1242"/>
            <p:cNvGrpSpPr>
              <a:grpSpLocks/>
            </p:cNvGrpSpPr>
            <p:nvPr/>
          </p:nvGrpSpPr>
          <p:grpSpPr bwMode="auto">
            <a:xfrm>
              <a:off x="9351" y="4381"/>
              <a:ext cx="7" cy="6"/>
              <a:chOff x="6342" y="4381"/>
              <a:chExt cx="5" cy="6"/>
            </a:xfrm>
          </p:grpSpPr>
          <p:sp>
            <p:nvSpPr>
              <p:cNvPr id="1355" name="Freeform 1354"/>
              <p:cNvSpPr>
                <a:spLocks/>
              </p:cNvSpPr>
              <p:nvPr/>
            </p:nvSpPr>
            <p:spPr bwMode="auto">
              <a:xfrm>
                <a:off x="6342" y="4381"/>
                <a:ext cx="5" cy="6"/>
              </a:xfrm>
              <a:custGeom>
                <a:avLst/>
                <a:gdLst>
                  <a:gd name="T0" fmla="+- 0 6344 6342"/>
                  <a:gd name="T1" fmla="*/ T0 w 5"/>
                  <a:gd name="T2" fmla="+- 0 4381 4381"/>
                  <a:gd name="T3" fmla="*/ 4381 h 6"/>
                  <a:gd name="T4" fmla="+- 0 6342 6342"/>
                  <a:gd name="T5" fmla="*/ T4 w 5"/>
                  <a:gd name="T6" fmla="+- 0 4383 4381"/>
                  <a:gd name="T7" fmla="*/ 4383 h 6"/>
                  <a:gd name="T8" fmla="+- 0 6344 6342"/>
                  <a:gd name="T9" fmla="*/ T8 w 5"/>
                  <a:gd name="T10" fmla="+- 0 4386 4381"/>
                  <a:gd name="T11" fmla="*/ 4386 h 6"/>
                  <a:gd name="T12" fmla="+- 0 6347 6342"/>
                  <a:gd name="T13" fmla="*/ T12 w 5"/>
                  <a:gd name="T14" fmla="+- 0 4383 4381"/>
                  <a:gd name="T15" fmla="*/ 4383 h 6"/>
                  <a:gd name="T16" fmla="+- 0 6344 6342"/>
                  <a:gd name="T17" fmla="*/ T16 w 5"/>
                  <a:gd name="T18" fmla="+- 0 4381 4381"/>
                  <a:gd name="T19" fmla="*/ 4381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5" y="2"/>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4" name="Group 1243"/>
            <p:cNvGrpSpPr>
              <a:grpSpLocks/>
            </p:cNvGrpSpPr>
            <p:nvPr/>
          </p:nvGrpSpPr>
          <p:grpSpPr bwMode="auto">
            <a:xfrm>
              <a:off x="9612" y="4367"/>
              <a:ext cx="7" cy="6"/>
              <a:chOff x="6519" y="4367"/>
              <a:chExt cx="5" cy="6"/>
            </a:xfrm>
          </p:grpSpPr>
          <p:sp>
            <p:nvSpPr>
              <p:cNvPr id="1354" name="Freeform 1353"/>
              <p:cNvSpPr>
                <a:spLocks/>
              </p:cNvSpPr>
              <p:nvPr/>
            </p:nvSpPr>
            <p:spPr bwMode="auto">
              <a:xfrm>
                <a:off x="6519" y="4367"/>
                <a:ext cx="5" cy="6"/>
              </a:xfrm>
              <a:custGeom>
                <a:avLst/>
                <a:gdLst>
                  <a:gd name="T0" fmla="+- 0 6522 6519"/>
                  <a:gd name="T1" fmla="*/ T0 w 5"/>
                  <a:gd name="T2" fmla="+- 0 4367 4367"/>
                  <a:gd name="T3" fmla="*/ 4367 h 6"/>
                  <a:gd name="T4" fmla="+- 0 6519 6519"/>
                  <a:gd name="T5" fmla="*/ T4 w 5"/>
                  <a:gd name="T6" fmla="+- 0 4369 4367"/>
                  <a:gd name="T7" fmla="*/ 4369 h 6"/>
                  <a:gd name="T8" fmla="+- 0 6522 6519"/>
                  <a:gd name="T9" fmla="*/ T8 w 5"/>
                  <a:gd name="T10" fmla="+- 0 4372 4367"/>
                  <a:gd name="T11" fmla="*/ 4372 h 6"/>
                  <a:gd name="T12" fmla="+- 0 6524 6519"/>
                  <a:gd name="T13" fmla="*/ T12 w 5"/>
                  <a:gd name="T14" fmla="+- 0 4369 4367"/>
                  <a:gd name="T15" fmla="*/ 4369 h 6"/>
                  <a:gd name="T16" fmla="+- 0 6522 6519"/>
                  <a:gd name="T17" fmla="*/ T16 w 5"/>
                  <a:gd name="T18" fmla="+- 0 4367 4367"/>
                  <a:gd name="T19" fmla="*/ 4367 h 6"/>
                </a:gdLst>
                <a:ahLst/>
                <a:cxnLst>
                  <a:cxn ang="0">
                    <a:pos x="T1" y="T3"/>
                  </a:cxn>
                  <a:cxn ang="0">
                    <a:pos x="T5" y="T7"/>
                  </a:cxn>
                  <a:cxn ang="0">
                    <a:pos x="T9" y="T11"/>
                  </a:cxn>
                  <a:cxn ang="0">
                    <a:pos x="T13" y="T15"/>
                  </a:cxn>
                  <a:cxn ang="0">
                    <a:pos x="T17" y="T19"/>
                  </a:cxn>
                </a:cxnLst>
                <a:rect l="0" t="0" r="r" b="b"/>
                <a:pathLst>
                  <a:path w="5" h="6">
                    <a:moveTo>
                      <a:pt x="3" y="0"/>
                    </a:moveTo>
                    <a:lnTo>
                      <a:pt x="0" y="2"/>
                    </a:lnTo>
                    <a:lnTo>
                      <a:pt x="3" y="5"/>
                    </a:lnTo>
                    <a:lnTo>
                      <a:pt x="5" y="2"/>
                    </a:lnTo>
                    <a:lnTo>
                      <a:pt x="3"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5" name="Group 1244"/>
            <p:cNvGrpSpPr>
              <a:grpSpLocks/>
            </p:cNvGrpSpPr>
            <p:nvPr/>
          </p:nvGrpSpPr>
          <p:grpSpPr bwMode="auto">
            <a:xfrm>
              <a:off x="9089" y="4394"/>
              <a:ext cx="7" cy="6"/>
              <a:chOff x="6164" y="4394"/>
              <a:chExt cx="5" cy="6"/>
            </a:xfrm>
          </p:grpSpPr>
          <p:sp>
            <p:nvSpPr>
              <p:cNvPr id="1353" name="Freeform 1352"/>
              <p:cNvSpPr>
                <a:spLocks/>
              </p:cNvSpPr>
              <p:nvPr/>
            </p:nvSpPr>
            <p:spPr bwMode="auto">
              <a:xfrm>
                <a:off x="6164" y="4394"/>
                <a:ext cx="5" cy="6"/>
              </a:xfrm>
              <a:custGeom>
                <a:avLst/>
                <a:gdLst>
                  <a:gd name="T0" fmla="+- 0 6166 6164"/>
                  <a:gd name="T1" fmla="*/ T0 w 5"/>
                  <a:gd name="T2" fmla="+- 0 4394 4394"/>
                  <a:gd name="T3" fmla="*/ 4394 h 6"/>
                  <a:gd name="T4" fmla="+- 0 6164 6164"/>
                  <a:gd name="T5" fmla="*/ T4 w 5"/>
                  <a:gd name="T6" fmla="+- 0 4396 4394"/>
                  <a:gd name="T7" fmla="*/ 4396 h 6"/>
                  <a:gd name="T8" fmla="+- 0 6166 6164"/>
                  <a:gd name="T9" fmla="*/ T8 w 5"/>
                  <a:gd name="T10" fmla="+- 0 4399 4394"/>
                  <a:gd name="T11" fmla="*/ 4399 h 6"/>
                  <a:gd name="T12" fmla="+- 0 6168 6164"/>
                  <a:gd name="T13" fmla="*/ T12 w 5"/>
                  <a:gd name="T14" fmla="+- 0 4396 4394"/>
                  <a:gd name="T15" fmla="*/ 4396 h 6"/>
                  <a:gd name="T16" fmla="+- 0 6166 6164"/>
                  <a:gd name="T17" fmla="*/ T16 w 5"/>
                  <a:gd name="T18" fmla="+- 0 4394 4394"/>
                  <a:gd name="T19" fmla="*/ 4394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4" y="2"/>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6" name="Group 1245"/>
            <p:cNvGrpSpPr>
              <a:grpSpLocks/>
            </p:cNvGrpSpPr>
            <p:nvPr/>
          </p:nvGrpSpPr>
          <p:grpSpPr bwMode="auto">
            <a:xfrm>
              <a:off x="9088" y="4447"/>
              <a:ext cx="7" cy="6"/>
              <a:chOff x="6163" y="4447"/>
              <a:chExt cx="5" cy="6"/>
            </a:xfrm>
          </p:grpSpPr>
          <p:sp>
            <p:nvSpPr>
              <p:cNvPr id="1352" name="Freeform 1351"/>
              <p:cNvSpPr>
                <a:spLocks/>
              </p:cNvSpPr>
              <p:nvPr/>
            </p:nvSpPr>
            <p:spPr bwMode="auto">
              <a:xfrm>
                <a:off x="6163" y="4447"/>
                <a:ext cx="5" cy="6"/>
              </a:xfrm>
              <a:custGeom>
                <a:avLst/>
                <a:gdLst>
                  <a:gd name="T0" fmla="+- 0 6165 6163"/>
                  <a:gd name="T1" fmla="*/ T0 w 5"/>
                  <a:gd name="T2" fmla="+- 0 4447 4447"/>
                  <a:gd name="T3" fmla="*/ 4447 h 6"/>
                  <a:gd name="T4" fmla="+- 0 6163 6163"/>
                  <a:gd name="T5" fmla="*/ T4 w 5"/>
                  <a:gd name="T6" fmla="+- 0 4450 4447"/>
                  <a:gd name="T7" fmla="*/ 4450 h 6"/>
                  <a:gd name="T8" fmla="+- 0 6165 6163"/>
                  <a:gd name="T9" fmla="*/ T8 w 5"/>
                  <a:gd name="T10" fmla="+- 0 4452 4447"/>
                  <a:gd name="T11" fmla="*/ 4452 h 6"/>
                  <a:gd name="T12" fmla="+- 0 6167 6163"/>
                  <a:gd name="T13" fmla="*/ T12 w 5"/>
                  <a:gd name="T14" fmla="+- 0 4450 4447"/>
                  <a:gd name="T15" fmla="*/ 4450 h 6"/>
                  <a:gd name="T16" fmla="+- 0 6165 6163"/>
                  <a:gd name="T17" fmla="*/ T16 w 5"/>
                  <a:gd name="T18" fmla="+- 0 4447 4447"/>
                  <a:gd name="T19" fmla="*/ 4447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7" name="Group 1246"/>
            <p:cNvGrpSpPr>
              <a:grpSpLocks/>
            </p:cNvGrpSpPr>
            <p:nvPr/>
          </p:nvGrpSpPr>
          <p:grpSpPr bwMode="auto">
            <a:xfrm>
              <a:off x="9357" y="4432"/>
              <a:ext cx="7" cy="6"/>
              <a:chOff x="6346" y="4432"/>
              <a:chExt cx="5" cy="6"/>
            </a:xfrm>
          </p:grpSpPr>
          <p:sp>
            <p:nvSpPr>
              <p:cNvPr id="1351" name="Freeform 1350"/>
              <p:cNvSpPr>
                <a:spLocks/>
              </p:cNvSpPr>
              <p:nvPr/>
            </p:nvSpPr>
            <p:spPr bwMode="auto">
              <a:xfrm>
                <a:off x="6346" y="4432"/>
                <a:ext cx="5" cy="6"/>
              </a:xfrm>
              <a:custGeom>
                <a:avLst/>
                <a:gdLst>
                  <a:gd name="T0" fmla="+- 0 6348 6346"/>
                  <a:gd name="T1" fmla="*/ T0 w 5"/>
                  <a:gd name="T2" fmla="+- 0 4432 4432"/>
                  <a:gd name="T3" fmla="*/ 4432 h 6"/>
                  <a:gd name="T4" fmla="+- 0 6346 6346"/>
                  <a:gd name="T5" fmla="*/ T4 w 5"/>
                  <a:gd name="T6" fmla="+- 0 4435 4432"/>
                  <a:gd name="T7" fmla="*/ 4435 h 6"/>
                  <a:gd name="T8" fmla="+- 0 6348 6346"/>
                  <a:gd name="T9" fmla="*/ T8 w 5"/>
                  <a:gd name="T10" fmla="+- 0 4438 4432"/>
                  <a:gd name="T11" fmla="*/ 4438 h 6"/>
                  <a:gd name="T12" fmla="+- 0 6350 6346"/>
                  <a:gd name="T13" fmla="*/ T12 w 5"/>
                  <a:gd name="T14" fmla="+- 0 4435 4432"/>
                  <a:gd name="T15" fmla="*/ 4435 h 6"/>
                  <a:gd name="T16" fmla="+- 0 6348 6346"/>
                  <a:gd name="T17" fmla="*/ T16 w 5"/>
                  <a:gd name="T18" fmla="+- 0 4432 4432"/>
                  <a:gd name="T19" fmla="*/ 4432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6"/>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8" name="Group 1247"/>
            <p:cNvGrpSpPr>
              <a:grpSpLocks/>
            </p:cNvGrpSpPr>
            <p:nvPr/>
          </p:nvGrpSpPr>
          <p:grpSpPr bwMode="auto">
            <a:xfrm>
              <a:off x="8803" y="4409"/>
              <a:ext cx="7" cy="6"/>
              <a:chOff x="5970" y="4409"/>
              <a:chExt cx="5" cy="6"/>
            </a:xfrm>
          </p:grpSpPr>
          <p:sp>
            <p:nvSpPr>
              <p:cNvPr id="1350" name="Freeform 1349"/>
              <p:cNvSpPr>
                <a:spLocks/>
              </p:cNvSpPr>
              <p:nvPr/>
            </p:nvSpPr>
            <p:spPr bwMode="auto">
              <a:xfrm>
                <a:off x="5970" y="4409"/>
                <a:ext cx="5" cy="6"/>
              </a:xfrm>
              <a:custGeom>
                <a:avLst/>
                <a:gdLst>
                  <a:gd name="T0" fmla="+- 0 5972 5970"/>
                  <a:gd name="T1" fmla="*/ T0 w 5"/>
                  <a:gd name="T2" fmla="+- 0 4409 4409"/>
                  <a:gd name="T3" fmla="*/ 4409 h 6"/>
                  <a:gd name="T4" fmla="+- 0 5970 5970"/>
                  <a:gd name="T5" fmla="*/ T4 w 5"/>
                  <a:gd name="T6" fmla="+- 0 4412 4409"/>
                  <a:gd name="T7" fmla="*/ 4412 h 6"/>
                  <a:gd name="T8" fmla="+- 0 5972 5970"/>
                  <a:gd name="T9" fmla="*/ T8 w 5"/>
                  <a:gd name="T10" fmla="+- 0 4415 4409"/>
                  <a:gd name="T11" fmla="*/ 4415 h 6"/>
                  <a:gd name="T12" fmla="+- 0 5974 5970"/>
                  <a:gd name="T13" fmla="*/ T12 w 5"/>
                  <a:gd name="T14" fmla="+- 0 4412 4409"/>
                  <a:gd name="T15" fmla="*/ 4412 h 6"/>
                  <a:gd name="T16" fmla="+- 0 5972 5970"/>
                  <a:gd name="T17" fmla="*/ T16 w 5"/>
                  <a:gd name="T18" fmla="+- 0 4409 4409"/>
                  <a:gd name="T19" fmla="*/ 4409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6"/>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49" name="Group 1248"/>
            <p:cNvGrpSpPr>
              <a:grpSpLocks/>
            </p:cNvGrpSpPr>
            <p:nvPr/>
          </p:nvGrpSpPr>
          <p:grpSpPr bwMode="auto">
            <a:xfrm>
              <a:off x="8515" y="4305"/>
              <a:ext cx="872" cy="98"/>
              <a:chOff x="5761" y="4305"/>
              <a:chExt cx="623" cy="98"/>
            </a:xfrm>
          </p:grpSpPr>
          <p:sp>
            <p:nvSpPr>
              <p:cNvPr id="1348" name="Freeform 1347"/>
              <p:cNvSpPr>
                <a:spLocks/>
              </p:cNvSpPr>
              <p:nvPr/>
            </p:nvSpPr>
            <p:spPr bwMode="auto">
              <a:xfrm>
                <a:off x="6055" y="4397"/>
                <a:ext cx="5" cy="6"/>
              </a:xfrm>
              <a:custGeom>
                <a:avLst/>
                <a:gdLst>
                  <a:gd name="T0" fmla="+- 0 6057 6055"/>
                  <a:gd name="T1" fmla="*/ T0 w 5"/>
                  <a:gd name="T2" fmla="+- 0 4397 4397"/>
                  <a:gd name="T3" fmla="*/ 4397 h 6"/>
                  <a:gd name="T4" fmla="+- 0 6055 6055"/>
                  <a:gd name="T5" fmla="*/ T4 w 5"/>
                  <a:gd name="T6" fmla="+- 0 4400 4397"/>
                  <a:gd name="T7" fmla="*/ 4400 h 6"/>
                  <a:gd name="T8" fmla="+- 0 6057 6055"/>
                  <a:gd name="T9" fmla="*/ T8 w 5"/>
                  <a:gd name="T10" fmla="+- 0 4402 4397"/>
                  <a:gd name="T11" fmla="*/ 4402 h 6"/>
                  <a:gd name="T12" fmla="+- 0 6059 6055"/>
                  <a:gd name="T13" fmla="*/ T12 w 5"/>
                  <a:gd name="T14" fmla="+- 0 4400 4397"/>
                  <a:gd name="T15" fmla="*/ 4400 h 6"/>
                  <a:gd name="T16" fmla="+- 0 6057 6055"/>
                  <a:gd name="T17" fmla="*/ T16 w 5"/>
                  <a:gd name="T18" fmla="+- 0 4397 4397"/>
                  <a:gd name="T19" fmla="*/ 4397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49" name="Picture 1348"/>
              <p:cNvPicPr>
                <a:picLocks noChangeAspect="1" noChangeArrowheads="1"/>
              </p:cNvPicPr>
              <p:nvPr/>
            </p:nvPicPr>
            <p:blipFill>
              <a:blip r:embed="rId152" cstate="email">
                <a:extLst>
                  <a:ext uri="{28A0092B-C50C-407E-A947-70E740481C1C}">
                    <a14:useLocalDpi xmlns:a14="http://schemas.microsoft.com/office/drawing/2010/main" val="0"/>
                  </a:ext>
                </a:extLst>
              </a:blip>
              <a:srcRect/>
              <a:stretch>
                <a:fillRect/>
              </a:stretch>
            </p:blipFill>
            <p:spPr bwMode="auto">
              <a:xfrm>
                <a:off x="5761" y="4305"/>
                <a:ext cx="62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50" name="Group 1249"/>
            <p:cNvGrpSpPr>
              <a:grpSpLocks/>
            </p:cNvGrpSpPr>
            <p:nvPr/>
          </p:nvGrpSpPr>
          <p:grpSpPr bwMode="auto">
            <a:xfrm>
              <a:off x="8632" y="4341"/>
              <a:ext cx="196" cy="47"/>
              <a:chOff x="5854" y="4341"/>
              <a:chExt cx="133" cy="47"/>
            </a:xfrm>
          </p:grpSpPr>
          <p:sp>
            <p:nvSpPr>
              <p:cNvPr id="1346" name="Freeform 1345"/>
              <p:cNvSpPr>
                <a:spLocks/>
              </p:cNvSpPr>
              <p:nvPr/>
            </p:nvSpPr>
            <p:spPr bwMode="auto">
              <a:xfrm>
                <a:off x="5854" y="4341"/>
                <a:ext cx="133" cy="47"/>
              </a:xfrm>
              <a:custGeom>
                <a:avLst/>
                <a:gdLst>
                  <a:gd name="T0" fmla="+- 0 5875 5854"/>
                  <a:gd name="T1" fmla="*/ T0 w 133"/>
                  <a:gd name="T2" fmla="+- 0 4344 4341"/>
                  <a:gd name="T3" fmla="*/ 4344 h 47"/>
                  <a:gd name="T4" fmla="+- 0 5867 5854"/>
                  <a:gd name="T5" fmla="*/ T4 w 133"/>
                  <a:gd name="T6" fmla="+- 0 4344 4341"/>
                  <a:gd name="T7" fmla="*/ 4344 h 47"/>
                  <a:gd name="T8" fmla="+- 0 5986 5854"/>
                  <a:gd name="T9" fmla="*/ T8 w 133"/>
                  <a:gd name="T10" fmla="+- 0 4388 4341"/>
                  <a:gd name="T11" fmla="*/ 4388 h 47"/>
                  <a:gd name="T12" fmla="+- 0 5987 5854"/>
                  <a:gd name="T13" fmla="*/ T12 w 133"/>
                  <a:gd name="T14" fmla="+- 0 4385 4341"/>
                  <a:gd name="T15" fmla="*/ 4385 h 47"/>
                  <a:gd name="T16" fmla="+- 0 5875 5854"/>
                  <a:gd name="T17" fmla="*/ T16 w 133"/>
                  <a:gd name="T18" fmla="+- 0 4344 4341"/>
                  <a:gd name="T19" fmla="*/ 4344 h 47"/>
                </a:gdLst>
                <a:ahLst/>
                <a:cxnLst>
                  <a:cxn ang="0">
                    <a:pos x="T1" y="T3"/>
                  </a:cxn>
                  <a:cxn ang="0">
                    <a:pos x="T5" y="T7"/>
                  </a:cxn>
                  <a:cxn ang="0">
                    <a:pos x="T9" y="T11"/>
                  </a:cxn>
                  <a:cxn ang="0">
                    <a:pos x="T13" y="T15"/>
                  </a:cxn>
                  <a:cxn ang="0">
                    <a:pos x="T17" y="T19"/>
                  </a:cxn>
                </a:cxnLst>
                <a:rect l="0" t="0" r="r" b="b"/>
                <a:pathLst>
                  <a:path w="133" h="47">
                    <a:moveTo>
                      <a:pt x="21" y="3"/>
                    </a:moveTo>
                    <a:lnTo>
                      <a:pt x="13" y="3"/>
                    </a:lnTo>
                    <a:lnTo>
                      <a:pt x="132" y="47"/>
                    </a:lnTo>
                    <a:lnTo>
                      <a:pt x="133" y="44"/>
                    </a:lnTo>
                    <a:lnTo>
                      <a:pt x="21" y="3"/>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7" name="Freeform 1346"/>
              <p:cNvSpPr>
                <a:spLocks/>
              </p:cNvSpPr>
              <p:nvPr/>
            </p:nvSpPr>
            <p:spPr bwMode="auto">
              <a:xfrm>
                <a:off x="5854" y="4341"/>
                <a:ext cx="133" cy="47"/>
              </a:xfrm>
              <a:custGeom>
                <a:avLst/>
                <a:gdLst>
                  <a:gd name="T0" fmla="+- 0 5867 5854"/>
                  <a:gd name="T1" fmla="*/ T0 w 133"/>
                  <a:gd name="T2" fmla="+- 0 4341 4341"/>
                  <a:gd name="T3" fmla="*/ 4341 h 47"/>
                  <a:gd name="T4" fmla="+- 0 5854 5854"/>
                  <a:gd name="T5" fmla="*/ T4 w 133"/>
                  <a:gd name="T6" fmla="+- 0 4342 4341"/>
                  <a:gd name="T7" fmla="*/ 4342 h 47"/>
                  <a:gd name="T8" fmla="+- 0 5855 5854"/>
                  <a:gd name="T9" fmla="*/ T8 w 133"/>
                  <a:gd name="T10" fmla="+- 0 4345 4341"/>
                  <a:gd name="T11" fmla="*/ 4345 h 47"/>
                  <a:gd name="T12" fmla="+- 0 5867 5854"/>
                  <a:gd name="T13" fmla="*/ T12 w 133"/>
                  <a:gd name="T14" fmla="+- 0 4344 4341"/>
                  <a:gd name="T15" fmla="*/ 4344 h 47"/>
                  <a:gd name="T16" fmla="+- 0 5875 5854"/>
                  <a:gd name="T17" fmla="*/ T16 w 133"/>
                  <a:gd name="T18" fmla="+- 0 4344 4341"/>
                  <a:gd name="T19" fmla="*/ 4344 h 47"/>
                  <a:gd name="T20" fmla="+- 0 5867 5854"/>
                  <a:gd name="T21" fmla="*/ T20 w 133"/>
                  <a:gd name="T22" fmla="+- 0 4341 4341"/>
                  <a:gd name="T23" fmla="*/ 4341 h 47"/>
                </a:gdLst>
                <a:ahLst/>
                <a:cxnLst>
                  <a:cxn ang="0">
                    <a:pos x="T1" y="T3"/>
                  </a:cxn>
                  <a:cxn ang="0">
                    <a:pos x="T5" y="T7"/>
                  </a:cxn>
                  <a:cxn ang="0">
                    <a:pos x="T9" y="T11"/>
                  </a:cxn>
                  <a:cxn ang="0">
                    <a:pos x="T13" y="T15"/>
                  </a:cxn>
                  <a:cxn ang="0">
                    <a:pos x="T17" y="T19"/>
                  </a:cxn>
                  <a:cxn ang="0">
                    <a:pos x="T21" y="T23"/>
                  </a:cxn>
                </a:cxnLst>
                <a:rect l="0" t="0" r="r" b="b"/>
                <a:pathLst>
                  <a:path w="133" h="47">
                    <a:moveTo>
                      <a:pt x="13" y="0"/>
                    </a:moveTo>
                    <a:lnTo>
                      <a:pt x="0" y="1"/>
                    </a:lnTo>
                    <a:lnTo>
                      <a:pt x="1" y="4"/>
                    </a:lnTo>
                    <a:lnTo>
                      <a:pt x="13" y="3"/>
                    </a:lnTo>
                    <a:lnTo>
                      <a:pt x="21" y="3"/>
                    </a:lnTo>
                    <a:lnTo>
                      <a:pt x="13"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1" name="Group 1250"/>
            <p:cNvGrpSpPr>
              <a:grpSpLocks/>
            </p:cNvGrpSpPr>
            <p:nvPr/>
          </p:nvGrpSpPr>
          <p:grpSpPr bwMode="auto">
            <a:xfrm>
              <a:off x="8890" y="4331"/>
              <a:ext cx="224" cy="45"/>
              <a:chOff x="6029" y="4331"/>
              <a:chExt cx="152" cy="45"/>
            </a:xfrm>
          </p:grpSpPr>
          <p:sp>
            <p:nvSpPr>
              <p:cNvPr id="1344" name="Freeform 1343"/>
              <p:cNvSpPr>
                <a:spLocks/>
              </p:cNvSpPr>
              <p:nvPr/>
            </p:nvSpPr>
            <p:spPr bwMode="auto">
              <a:xfrm>
                <a:off x="6029" y="4331"/>
                <a:ext cx="152" cy="45"/>
              </a:xfrm>
              <a:custGeom>
                <a:avLst/>
                <a:gdLst>
                  <a:gd name="T0" fmla="+- 0 6050 6029"/>
                  <a:gd name="T1" fmla="*/ T0 w 152"/>
                  <a:gd name="T2" fmla="+- 0 4334 4331"/>
                  <a:gd name="T3" fmla="*/ 4334 h 45"/>
                  <a:gd name="T4" fmla="+- 0 6040 6029"/>
                  <a:gd name="T5" fmla="*/ T4 w 152"/>
                  <a:gd name="T6" fmla="+- 0 4334 4331"/>
                  <a:gd name="T7" fmla="*/ 4334 h 45"/>
                  <a:gd name="T8" fmla="+- 0 6180 6029"/>
                  <a:gd name="T9" fmla="*/ T8 w 152"/>
                  <a:gd name="T10" fmla="+- 0 4375 4331"/>
                  <a:gd name="T11" fmla="*/ 4375 h 45"/>
                  <a:gd name="T12" fmla="+- 0 6181 6029"/>
                  <a:gd name="T13" fmla="*/ T12 w 152"/>
                  <a:gd name="T14" fmla="+- 0 4373 4331"/>
                  <a:gd name="T15" fmla="*/ 4373 h 45"/>
                  <a:gd name="T16" fmla="+- 0 6050 6029"/>
                  <a:gd name="T17" fmla="*/ T16 w 152"/>
                  <a:gd name="T18" fmla="+- 0 4334 4331"/>
                  <a:gd name="T19" fmla="*/ 4334 h 45"/>
                </a:gdLst>
                <a:ahLst/>
                <a:cxnLst>
                  <a:cxn ang="0">
                    <a:pos x="T1" y="T3"/>
                  </a:cxn>
                  <a:cxn ang="0">
                    <a:pos x="T5" y="T7"/>
                  </a:cxn>
                  <a:cxn ang="0">
                    <a:pos x="T9" y="T11"/>
                  </a:cxn>
                  <a:cxn ang="0">
                    <a:pos x="T13" y="T15"/>
                  </a:cxn>
                  <a:cxn ang="0">
                    <a:pos x="T17" y="T19"/>
                  </a:cxn>
                </a:cxnLst>
                <a:rect l="0" t="0" r="r" b="b"/>
                <a:pathLst>
                  <a:path w="152" h="45">
                    <a:moveTo>
                      <a:pt x="21" y="3"/>
                    </a:moveTo>
                    <a:lnTo>
                      <a:pt x="11" y="3"/>
                    </a:lnTo>
                    <a:lnTo>
                      <a:pt x="151" y="44"/>
                    </a:lnTo>
                    <a:lnTo>
                      <a:pt x="152" y="42"/>
                    </a:lnTo>
                    <a:lnTo>
                      <a:pt x="21" y="3"/>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5" name="Freeform 1344"/>
              <p:cNvSpPr>
                <a:spLocks/>
              </p:cNvSpPr>
              <p:nvPr/>
            </p:nvSpPr>
            <p:spPr bwMode="auto">
              <a:xfrm>
                <a:off x="6029" y="4331"/>
                <a:ext cx="152" cy="45"/>
              </a:xfrm>
              <a:custGeom>
                <a:avLst/>
                <a:gdLst>
                  <a:gd name="T0" fmla="+- 0 6040 6029"/>
                  <a:gd name="T1" fmla="*/ T0 w 152"/>
                  <a:gd name="T2" fmla="+- 0 4331 4331"/>
                  <a:gd name="T3" fmla="*/ 4331 h 45"/>
                  <a:gd name="T4" fmla="+- 0 6029 6029"/>
                  <a:gd name="T5" fmla="*/ T4 w 152"/>
                  <a:gd name="T6" fmla="+- 0 4332 4331"/>
                  <a:gd name="T7" fmla="*/ 4332 h 45"/>
                  <a:gd name="T8" fmla="+- 0 6030 6029"/>
                  <a:gd name="T9" fmla="*/ T8 w 152"/>
                  <a:gd name="T10" fmla="+- 0 4334 4331"/>
                  <a:gd name="T11" fmla="*/ 4334 h 45"/>
                  <a:gd name="T12" fmla="+- 0 6040 6029"/>
                  <a:gd name="T13" fmla="*/ T12 w 152"/>
                  <a:gd name="T14" fmla="+- 0 4334 4331"/>
                  <a:gd name="T15" fmla="*/ 4334 h 45"/>
                  <a:gd name="T16" fmla="+- 0 6050 6029"/>
                  <a:gd name="T17" fmla="*/ T16 w 152"/>
                  <a:gd name="T18" fmla="+- 0 4334 4331"/>
                  <a:gd name="T19" fmla="*/ 4334 h 45"/>
                  <a:gd name="T20" fmla="+- 0 6040 6029"/>
                  <a:gd name="T21" fmla="*/ T20 w 152"/>
                  <a:gd name="T22" fmla="+- 0 4331 4331"/>
                  <a:gd name="T23" fmla="*/ 4331 h 45"/>
                </a:gdLst>
                <a:ahLst/>
                <a:cxnLst>
                  <a:cxn ang="0">
                    <a:pos x="T1" y="T3"/>
                  </a:cxn>
                  <a:cxn ang="0">
                    <a:pos x="T5" y="T7"/>
                  </a:cxn>
                  <a:cxn ang="0">
                    <a:pos x="T9" y="T11"/>
                  </a:cxn>
                  <a:cxn ang="0">
                    <a:pos x="T13" y="T15"/>
                  </a:cxn>
                  <a:cxn ang="0">
                    <a:pos x="T17" y="T19"/>
                  </a:cxn>
                  <a:cxn ang="0">
                    <a:pos x="T21" y="T23"/>
                  </a:cxn>
                </a:cxnLst>
                <a:rect l="0" t="0" r="r" b="b"/>
                <a:pathLst>
                  <a:path w="152" h="45">
                    <a:moveTo>
                      <a:pt x="11" y="0"/>
                    </a:moveTo>
                    <a:lnTo>
                      <a:pt x="0" y="1"/>
                    </a:lnTo>
                    <a:lnTo>
                      <a:pt x="1" y="3"/>
                    </a:lnTo>
                    <a:lnTo>
                      <a:pt x="11" y="3"/>
                    </a:lnTo>
                    <a:lnTo>
                      <a:pt x="21" y="3"/>
                    </a:lnTo>
                    <a:lnTo>
                      <a:pt x="11"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2" name="Group 1251"/>
            <p:cNvGrpSpPr>
              <a:grpSpLocks/>
            </p:cNvGrpSpPr>
            <p:nvPr/>
          </p:nvGrpSpPr>
          <p:grpSpPr bwMode="auto">
            <a:xfrm>
              <a:off x="9135" y="4321"/>
              <a:ext cx="246" cy="44"/>
              <a:chOff x="6195" y="4321"/>
              <a:chExt cx="167" cy="44"/>
            </a:xfrm>
          </p:grpSpPr>
          <p:sp>
            <p:nvSpPr>
              <p:cNvPr id="1342" name="Freeform 1341"/>
              <p:cNvSpPr>
                <a:spLocks/>
              </p:cNvSpPr>
              <p:nvPr/>
            </p:nvSpPr>
            <p:spPr bwMode="auto">
              <a:xfrm>
                <a:off x="6195" y="4321"/>
                <a:ext cx="167" cy="44"/>
              </a:xfrm>
              <a:custGeom>
                <a:avLst/>
                <a:gdLst>
                  <a:gd name="T0" fmla="+- 0 6217 6195"/>
                  <a:gd name="T1" fmla="*/ T0 w 167"/>
                  <a:gd name="T2" fmla="+- 0 4324 4321"/>
                  <a:gd name="T3" fmla="*/ 4324 h 44"/>
                  <a:gd name="T4" fmla="+- 0 6206 6195"/>
                  <a:gd name="T5" fmla="*/ T4 w 167"/>
                  <a:gd name="T6" fmla="+- 0 4324 4321"/>
                  <a:gd name="T7" fmla="*/ 4324 h 44"/>
                  <a:gd name="T8" fmla="+- 0 6361 6195"/>
                  <a:gd name="T9" fmla="*/ T8 w 167"/>
                  <a:gd name="T10" fmla="+- 0 4364 4321"/>
                  <a:gd name="T11" fmla="*/ 4364 h 44"/>
                  <a:gd name="T12" fmla="+- 0 6362 6195"/>
                  <a:gd name="T13" fmla="*/ T12 w 167"/>
                  <a:gd name="T14" fmla="+- 0 4361 4321"/>
                  <a:gd name="T15" fmla="*/ 4361 h 44"/>
                  <a:gd name="T16" fmla="+- 0 6217 6195"/>
                  <a:gd name="T17" fmla="*/ T16 w 167"/>
                  <a:gd name="T18" fmla="+- 0 4324 4321"/>
                  <a:gd name="T19" fmla="*/ 4324 h 44"/>
                </a:gdLst>
                <a:ahLst/>
                <a:cxnLst>
                  <a:cxn ang="0">
                    <a:pos x="T1" y="T3"/>
                  </a:cxn>
                  <a:cxn ang="0">
                    <a:pos x="T5" y="T7"/>
                  </a:cxn>
                  <a:cxn ang="0">
                    <a:pos x="T9" y="T11"/>
                  </a:cxn>
                  <a:cxn ang="0">
                    <a:pos x="T13" y="T15"/>
                  </a:cxn>
                  <a:cxn ang="0">
                    <a:pos x="T17" y="T19"/>
                  </a:cxn>
                </a:cxnLst>
                <a:rect l="0" t="0" r="r" b="b"/>
                <a:pathLst>
                  <a:path w="167" h="44">
                    <a:moveTo>
                      <a:pt x="22" y="3"/>
                    </a:moveTo>
                    <a:lnTo>
                      <a:pt x="11" y="3"/>
                    </a:lnTo>
                    <a:lnTo>
                      <a:pt x="166" y="43"/>
                    </a:lnTo>
                    <a:lnTo>
                      <a:pt x="167" y="40"/>
                    </a:lnTo>
                    <a:lnTo>
                      <a:pt x="22" y="3"/>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3" name="Freeform 1342"/>
              <p:cNvSpPr>
                <a:spLocks/>
              </p:cNvSpPr>
              <p:nvPr/>
            </p:nvSpPr>
            <p:spPr bwMode="auto">
              <a:xfrm>
                <a:off x="6195" y="4321"/>
                <a:ext cx="167" cy="44"/>
              </a:xfrm>
              <a:custGeom>
                <a:avLst/>
                <a:gdLst>
                  <a:gd name="T0" fmla="+- 0 6206 6195"/>
                  <a:gd name="T1" fmla="*/ T0 w 167"/>
                  <a:gd name="T2" fmla="+- 0 4321 4321"/>
                  <a:gd name="T3" fmla="*/ 4321 h 44"/>
                  <a:gd name="T4" fmla="+- 0 6195 6195"/>
                  <a:gd name="T5" fmla="*/ T4 w 167"/>
                  <a:gd name="T6" fmla="+- 0 4322 4321"/>
                  <a:gd name="T7" fmla="*/ 4322 h 44"/>
                  <a:gd name="T8" fmla="+- 0 6196 6195"/>
                  <a:gd name="T9" fmla="*/ T8 w 167"/>
                  <a:gd name="T10" fmla="+- 0 4324 4321"/>
                  <a:gd name="T11" fmla="*/ 4324 h 44"/>
                  <a:gd name="T12" fmla="+- 0 6206 6195"/>
                  <a:gd name="T13" fmla="*/ T12 w 167"/>
                  <a:gd name="T14" fmla="+- 0 4324 4321"/>
                  <a:gd name="T15" fmla="*/ 4324 h 44"/>
                  <a:gd name="T16" fmla="+- 0 6217 6195"/>
                  <a:gd name="T17" fmla="*/ T16 w 167"/>
                  <a:gd name="T18" fmla="+- 0 4324 4321"/>
                  <a:gd name="T19" fmla="*/ 4324 h 44"/>
                  <a:gd name="T20" fmla="+- 0 6207 6195"/>
                  <a:gd name="T21" fmla="*/ T20 w 167"/>
                  <a:gd name="T22" fmla="+- 0 4321 4321"/>
                  <a:gd name="T23" fmla="*/ 4321 h 44"/>
                  <a:gd name="T24" fmla="+- 0 6206 6195"/>
                  <a:gd name="T25" fmla="*/ T24 w 167"/>
                  <a:gd name="T26" fmla="+- 0 4321 4321"/>
                  <a:gd name="T27" fmla="*/ 4321 h 44"/>
                </a:gdLst>
                <a:ahLst/>
                <a:cxnLst>
                  <a:cxn ang="0">
                    <a:pos x="T1" y="T3"/>
                  </a:cxn>
                  <a:cxn ang="0">
                    <a:pos x="T5" y="T7"/>
                  </a:cxn>
                  <a:cxn ang="0">
                    <a:pos x="T9" y="T11"/>
                  </a:cxn>
                  <a:cxn ang="0">
                    <a:pos x="T13" y="T15"/>
                  </a:cxn>
                  <a:cxn ang="0">
                    <a:pos x="T17" y="T19"/>
                  </a:cxn>
                  <a:cxn ang="0">
                    <a:pos x="T21" y="T23"/>
                  </a:cxn>
                  <a:cxn ang="0">
                    <a:pos x="T25" y="T27"/>
                  </a:cxn>
                </a:cxnLst>
                <a:rect l="0" t="0" r="r" b="b"/>
                <a:pathLst>
                  <a:path w="167" h="44">
                    <a:moveTo>
                      <a:pt x="11" y="0"/>
                    </a:moveTo>
                    <a:lnTo>
                      <a:pt x="0" y="1"/>
                    </a:lnTo>
                    <a:lnTo>
                      <a:pt x="1" y="3"/>
                    </a:lnTo>
                    <a:lnTo>
                      <a:pt x="11" y="3"/>
                    </a:lnTo>
                    <a:lnTo>
                      <a:pt x="22" y="3"/>
                    </a:lnTo>
                    <a:lnTo>
                      <a:pt x="12" y="0"/>
                    </a:lnTo>
                    <a:lnTo>
                      <a:pt x="11"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3" name="Group 1252"/>
            <p:cNvGrpSpPr>
              <a:grpSpLocks/>
            </p:cNvGrpSpPr>
            <p:nvPr/>
          </p:nvGrpSpPr>
          <p:grpSpPr bwMode="auto">
            <a:xfrm>
              <a:off x="9365" y="4312"/>
              <a:ext cx="261" cy="40"/>
              <a:chOff x="6351" y="4312"/>
              <a:chExt cx="177" cy="40"/>
            </a:xfrm>
          </p:grpSpPr>
          <p:sp>
            <p:nvSpPr>
              <p:cNvPr id="1340" name="Freeform 1339"/>
              <p:cNvSpPr>
                <a:spLocks/>
              </p:cNvSpPr>
              <p:nvPr/>
            </p:nvSpPr>
            <p:spPr bwMode="auto">
              <a:xfrm>
                <a:off x="6351" y="4312"/>
                <a:ext cx="177" cy="40"/>
              </a:xfrm>
              <a:custGeom>
                <a:avLst/>
                <a:gdLst>
                  <a:gd name="T0" fmla="+- 0 6373 6351"/>
                  <a:gd name="T1" fmla="*/ T0 w 177"/>
                  <a:gd name="T2" fmla="+- 0 4315 4312"/>
                  <a:gd name="T3" fmla="*/ 4315 h 40"/>
                  <a:gd name="T4" fmla="+- 0 6361 6351"/>
                  <a:gd name="T5" fmla="*/ T4 w 177"/>
                  <a:gd name="T6" fmla="+- 0 4315 4312"/>
                  <a:gd name="T7" fmla="*/ 4315 h 40"/>
                  <a:gd name="T8" fmla="+- 0 6526 6351"/>
                  <a:gd name="T9" fmla="*/ T8 w 177"/>
                  <a:gd name="T10" fmla="+- 0 4352 4312"/>
                  <a:gd name="T11" fmla="*/ 4352 h 40"/>
                  <a:gd name="T12" fmla="+- 0 6527 6351"/>
                  <a:gd name="T13" fmla="*/ T12 w 177"/>
                  <a:gd name="T14" fmla="+- 0 4349 4312"/>
                  <a:gd name="T15" fmla="*/ 4349 h 40"/>
                  <a:gd name="T16" fmla="+- 0 6373 6351"/>
                  <a:gd name="T17" fmla="*/ T16 w 177"/>
                  <a:gd name="T18" fmla="+- 0 4315 4312"/>
                  <a:gd name="T19" fmla="*/ 4315 h 40"/>
                </a:gdLst>
                <a:ahLst/>
                <a:cxnLst>
                  <a:cxn ang="0">
                    <a:pos x="T1" y="T3"/>
                  </a:cxn>
                  <a:cxn ang="0">
                    <a:pos x="T5" y="T7"/>
                  </a:cxn>
                  <a:cxn ang="0">
                    <a:pos x="T9" y="T11"/>
                  </a:cxn>
                  <a:cxn ang="0">
                    <a:pos x="T13" y="T15"/>
                  </a:cxn>
                  <a:cxn ang="0">
                    <a:pos x="T17" y="T19"/>
                  </a:cxn>
                </a:cxnLst>
                <a:rect l="0" t="0" r="r" b="b"/>
                <a:pathLst>
                  <a:path w="177" h="40">
                    <a:moveTo>
                      <a:pt x="22" y="3"/>
                    </a:moveTo>
                    <a:lnTo>
                      <a:pt x="10" y="3"/>
                    </a:lnTo>
                    <a:lnTo>
                      <a:pt x="175" y="40"/>
                    </a:lnTo>
                    <a:lnTo>
                      <a:pt x="176" y="37"/>
                    </a:lnTo>
                    <a:lnTo>
                      <a:pt x="22" y="3"/>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1" name="Freeform 1340"/>
              <p:cNvSpPr>
                <a:spLocks/>
              </p:cNvSpPr>
              <p:nvPr/>
            </p:nvSpPr>
            <p:spPr bwMode="auto">
              <a:xfrm>
                <a:off x="6351" y="4312"/>
                <a:ext cx="177" cy="40"/>
              </a:xfrm>
              <a:custGeom>
                <a:avLst/>
                <a:gdLst>
                  <a:gd name="T0" fmla="+- 0 6361 6351"/>
                  <a:gd name="T1" fmla="*/ T0 w 177"/>
                  <a:gd name="T2" fmla="+- 0 4312 4312"/>
                  <a:gd name="T3" fmla="*/ 4312 h 40"/>
                  <a:gd name="T4" fmla="+- 0 6351 6351"/>
                  <a:gd name="T5" fmla="*/ T4 w 177"/>
                  <a:gd name="T6" fmla="+- 0 4313 4312"/>
                  <a:gd name="T7" fmla="*/ 4313 h 40"/>
                  <a:gd name="T8" fmla="+- 0 6351 6351"/>
                  <a:gd name="T9" fmla="*/ T8 w 177"/>
                  <a:gd name="T10" fmla="+- 0 4315 4312"/>
                  <a:gd name="T11" fmla="*/ 4315 h 40"/>
                  <a:gd name="T12" fmla="+- 0 6361 6351"/>
                  <a:gd name="T13" fmla="*/ T12 w 177"/>
                  <a:gd name="T14" fmla="+- 0 4315 4312"/>
                  <a:gd name="T15" fmla="*/ 4315 h 40"/>
                  <a:gd name="T16" fmla="+- 0 6373 6351"/>
                  <a:gd name="T17" fmla="*/ T16 w 177"/>
                  <a:gd name="T18" fmla="+- 0 4315 4312"/>
                  <a:gd name="T19" fmla="*/ 4315 h 40"/>
                  <a:gd name="T20" fmla="+- 0 6361 6351"/>
                  <a:gd name="T21" fmla="*/ T20 w 177"/>
                  <a:gd name="T22" fmla="+- 0 4312 4312"/>
                  <a:gd name="T23" fmla="*/ 4312 h 40"/>
                </a:gdLst>
                <a:ahLst/>
                <a:cxnLst>
                  <a:cxn ang="0">
                    <a:pos x="T1" y="T3"/>
                  </a:cxn>
                  <a:cxn ang="0">
                    <a:pos x="T5" y="T7"/>
                  </a:cxn>
                  <a:cxn ang="0">
                    <a:pos x="T9" y="T11"/>
                  </a:cxn>
                  <a:cxn ang="0">
                    <a:pos x="T13" y="T15"/>
                  </a:cxn>
                  <a:cxn ang="0">
                    <a:pos x="T17" y="T19"/>
                  </a:cxn>
                  <a:cxn ang="0">
                    <a:pos x="T21" y="T23"/>
                  </a:cxn>
                </a:cxnLst>
                <a:rect l="0" t="0" r="r" b="b"/>
                <a:pathLst>
                  <a:path w="177" h="40">
                    <a:moveTo>
                      <a:pt x="10" y="0"/>
                    </a:moveTo>
                    <a:lnTo>
                      <a:pt x="0" y="1"/>
                    </a:lnTo>
                    <a:lnTo>
                      <a:pt x="0" y="3"/>
                    </a:lnTo>
                    <a:lnTo>
                      <a:pt x="10" y="3"/>
                    </a:lnTo>
                    <a:lnTo>
                      <a:pt x="22" y="3"/>
                    </a:lnTo>
                    <a:lnTo>
                      <a:pt x="10"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4" name="Group 1253"/>
            <p:cNvGrpSpPr>
              <a:grpSpLocks/>
            </p:cNvGrpSpPr>
            <p:nvPr/>
          </p:nvGrpSpPr>
          <p:grpSpPr bwMode="auto">
            <a:xfrm>
              <a:off x="8493" y="4313"/>
              <a:ext cx="143" cy="11"/>
              <a:chOff x="5760" y="4313"/>
              <a:chExt cx="97" cy="11"/>
            </a:xfrm>
          </p:grpSpPr>
          <p:sp>
            <p:nvSpPr>
              <p:cNvPr id="1339" name="Freeform 1338"/>
              <p:cNvSpPr>
                <a:spLocks/>
              </p:cNvSpPr>
              <p:nvPr/>
            </p:nvSpPr>
            <p:spPr bwMode="auto">
              <a:xfrm>
                <a:off x="5760" y="4313"/>
                <a:ext cx="97" cy="11"/>
              </a:xfrm>
              <a:custGeom>
                <a:avLst/>
                <a:gdLst>
                  <a:gd name="T0" fmla="+- 0 5853 5760"/>
                  <a:gd name="T1" fmla="*/ T0 w 97"/>
                  <a:gd name="T2" fmla="+- 0 4313 4313"/>
                  <a:gd name="T3" fmla="*/ 4313 h 11"/>
                  <a:gd name="T4" fmla="+- 0 5761 5760"/>
                  <a:gd name="T5" fmla="*/ T4 w 97"/>
                  <a:gd name="T6" fmla="+- 0 4319 4313"/>
                  <a:gd name="T7" fmla="*/ 4319 h 11"/>
                  <a:gd name="T8" fmla="+- 0 5760 5760"/>
                  <a:gd name="T9" fmla="*/ T8 w 97"/>
                  <a:gd name="T10" fmla="+- 0 4321 4313"/>
                  <a:gd name="T11" fmla="*/ 4321 h 11"/>
                  <a:gd name="T12" fmla="+- 0 5765 5760"/>
                  <a:gd name="T13" fmla="*/ T12 w 97"/>
                  <a:gd name="T14" fmla="+- 0 4323 4313"/>
                  <a:gd name="T15" fmla="*/ 4323 h 11"/>
                  <a:gd name="T16" fmla="+- 0 5856 5760"/>
                  <a:gd name="T17" fmla="*/ T16 w 97"/>
                  <a:gd name="T18" fmla="+- 0 4317 4313"/>
                  <a:gd name="T19" fmla="*/ 4317 h 11"/>
                  <a:gd name="T20" fmla="+- 0 5857 5760"/>
                  <a:gd name="T21" fmla="*/ T20 w 97"/>
                  <a:gd name="T22" fmla="+- 0 4315 4313"/>
                  <a:gd name="T23" fmla="*/ 4315 h 11"/>
                  <a:gd name="T24" fmla="+- 0 5853 5760"/>
                  <a:gd name="T25" fmla="*/ T24 w 97"/>
                  <a:gd name="T26" fmla="+- 0 4313 4313"/>
                  <a:gd name="T27" fmla="*/ 4313 h 11"/>
                </a:gdLst>
                <a:ahLst/>
                <a:cxnLst>
                  <a:cxn ang="0">
                    <a:pos x="T1" y="T3"/>
                  </a:cxn>
                  <a:cxn ang="0">
                    <a:pos x="T5" y="T7"/>
                  </a:cxn>
                  <a:cxn ang="0">
                    <a:pos x="T9" y="T11"/>
                  </a:cxn>
                  <a:cxn ang="0">
                    <a:pos x="T13" y="T15"/>
                  </a:cxn>
                  <a:cxn ang="0">
                    <a:pos x="T17" y="T19"/>
                  </a:cxn>
                  <a:cxn ang="0">
                    <a:pos x="T21" y="T23"/>
                  </a:cxn>
                  <a:cxn ang="0">
                    <a:pos x="T25" y="T27"/>
                  </a:cxn>
                </a:cxnLst>
                <a:rect l="0" t="0" r="r" b="b"/>
                <a:pathLst>
                  <a:path w="97" h="11">
                    <a:moveTo>
                      <a:pt x="93" y="0"/>
                    </a:moveTo>
                    <a:lnTo>
                      <a:pt x="1" y="6"/>
                    </a:lnTo>
                    <a:lnTo>
                      <a:pt x="0" y="8"/>
                    </a:lnTo>
                    <a:lnTo>
                      <a:pt x="5" y="10"/>
                    </a:lnTo>
                    <a:lnTo>
                      <a:pt x="96" y="4"/>
                    </a:lnTo>
                    <a:lnTo>
                      <a:pt x="97" y="2"/>
                    </a:lnTo>
                    <a:lnTo>
                      <a:pt x="93"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5" name="Group 1254"/>
            <p:cNvGrpSpPr>
              <a:grpSpLocks/>
            </p:cNvGrpSpPr>
            <p:nvPr/>
          </p:nvGrpSpPr>
          <p:grpSpPr bwMode="auto">
            <a:xfrm>
              <a:off x="9161" y="4289"/>
              <a:ext cx="116" cy="9"/>
              <a:chOff x="6213" y="4289"/>
              <a:chExt cx="79" cy="9"/>
            </a:xfrm>
          </p:grpSpPr>
          <p:sp>
            <p:nvSpPr>
              <p:cNvPr id="1338" name="Freeform 1337"/>
              <p:cNvSpPr>
                <a:spLocks/>
              </p:cNvSpPr>
              <p:nvPr/>
            </p:nvSpPr>
            <p:spPr bwMode="auto">
              <a:xfrm>
                <a:off x="6213" y="4289"/>
                <a:ext cx="79" cy="9"/>
              </a:xfrm>
              <a:custGeom>
                <a:avLst/>
                <a:gdLst>
                  <a:gd name="T0" fmla="+- 0 6288 6213"/>
                  <a:gd name="T1" fmla="*/ T0 w 79"/>
                  <a:gd name="T2" fmla="+- 0 4289 4289"/>
                  <a:gd name="T3" fmla="*/ 4289 h 9"/>
                  <a:gd name="T4" fmla="+- 0 6214 6213"/>
                  <a:gd name="T5" fmla="*/ T4 w 79"/>
                  <a:gd name="T6" fmla="+- 0 4294 4289"/>
                  <a:gd name="T7" fmla="*/ 4294 h 9"/>
                  <a:gd name="T8" fmla="+- 0 6213 6213"/>
                  <a:gd name="T9" fmla="*/ T8 w 79"/>
                  <a:gd name="T10" fmla="+- 0 4296 4289"/>
                  <a:gd name="T11" fmla="*/ 4296 h 9"/>
                  <a:gd name="T12" fmla="+- 0 6217 6213"/>
                  <a:gd name="T13" fmla="*/ T12 w 79"/>
                  <a:gd name="T14" fmla="+- 0 4298 4289"/>
                  <a:gd name="T15" fmla="*/ 4298 h 9"/>
                  <a:gd name="T16" fmla="+- 0 6291 6213"/>
                  <a:gd name="T17" fmla="*/ T16 w 79"/>
                  <a:gd name="T18" fmla="+- 0 4293 4289"/>
                  <a:gd name="T19" fmla="*/ 4293 h 9"/>
                  <a:gd name="T20" fmla="+- 0 6292 6213"/>
                  <a:gd name="T21" fmla="*/ T20 w 79"/>
                  <a:gd name="T22" fmla="+- 0 4291 4289"/>
                  <a:gd name="T23" fmla="*/ 4291 h 9"/>
                  <a:gd name="T24" fmla="+- 0 6288 6213"/>
                  <a:gd name="T25" fmla="*/ T24 w 79"/>
                  <a:gd name="T26" fmla="+- 0 4289 4289"/>
                  <a:gd name="T27" fmla="*/ 4289 h 9"/>
                </a:gdLst>
                <a:ahLst/>
                <a:cxnLst>
                  <a:cxn ang="0">
                    <a:pos x="T1" y="T3"/>
                  </a:cxn>
                  <a:cxn ang="0">
                    <a:pos x="T5" y="T7"/>
                  </a:cxn>
                  <a:cxn ang="0">
                    <a:pos x="T9" y="T11"/>
                  </a:cxn>
                  <a:cxn ang="0">
                    <a:pos x="T13" y="T15"/>
                  </a:cxn>
                  <a:cxn ang="0">
                    <a:pos x="T17" y="T19"/>
                  </a:cxn>
                  <a:cxn ang="0">
                    <a:pos x="T21" y="T23"/>
                  </a:cxn>
                  <a:cxn ang="0">
                    <a:pos x="T25" y="T27"/>
                  </a:cxn>
                </a:cxnLst>
                <a:rect l="0" t="0" r="r" b="b"/>
                <a:pathLst>
                  <a:path w="79" h="9">
                    <a:moveTo>
                      <a:pt x="75" y="0"/>
                    </a:moveTo>
                    <a:lnTo>
                      <a:pt x="1" y="5"/>
                    </a:lnTo>
                    <a:lnTo>
                      <a:pt x="0" y="7"/>
                    </a:lnTo>
                    <a:lnTo>
                      <a:pt x="4" y="9"/>
                    </a:lnTo>
                    <a:lnTo>
                      <a:pt x="78" y="4"/>
                    </a:lnTo>
                    <a:lnTo>
                      <a:pt x="79" y="2"/>
                    </a:lnTo>
                    <a:lnTo>
                      <a:pt x="75"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6" name="Group 1255"/>
            <p:cNvGrpSpPr>
              <a:grpSpLocks/>
            </p:cNvGrpSpPr>
            <p:nvPr/>
          </p:nvGrpSpPr>
          <p:grpSpPr bwMode="auto">
            <a:xfrm>
              <a:off x="8815" y="4408"/>
              <a:ext cx="15" cy="5"/>
              <a:chOff x="5978" y="4408"/>
              <a:chExt cx="10" cy="5"/>
            </a:xfrm>
          </p:grpSpPr>
          <p:sp>
            <p:nvSpPr>
              <p:cNvPr id="1337" name="Freeform 1336"/>
              <p:cNvSpPr>
                <a:spLocks/>
              </p:cNvSpPr>
              <p:nvPr/>
            </p:nvSpPr>
            <p:spPr bwMode="auto">
              <a:xfrm>
                <a:off x="5978" y="4408"/>
                <a:ext cx="10" cy="5"/>
              </a:xfrm>
              <a:custGeom>
                <a:avLst/>
                <a:gdLst>
                  <a:gd name="T0" fmla="+- 0 5985 5978"/>
                  <a:gd name="T1" fmla="*/ T0 w 10"/>
                  <a:gd name="T2" fmla="+- 0 4408 4408"/>
                  <a:gd name="T3" fmla="*/ 4408 h 5"/>
                  <a:gd name="T4" fmla="+- 0 5980 5978"/>
                  <a:gd name="T5" fmla="*/ T4 w 10"/>
                  <a:gd name="T6" fmla="+- 0 4409 4408"/>
                  <a:gd name="T7" fmla="*/ 4409 h 5"/>
                  <a:gd name="T8" fmla="+- 0 5978 5978"/>
                  <a:gd name="T9" fmla="*/ T8 w 10"/>
                  <a:gd name="T10" fmla="+- 0 4411 4408"/>
                  <a:gd name="T11" fmla="*/ 4411 h 5"/>
                  <a:gd name="T12" fmla="+- 0 5978 5978"/>
                  <a:gd name="T13" fmla="*/ T12 w 10"/>
                  <a:gd name="T14" fmla="+- 0 4411 4408"/>
                  <a:gd name="T15" fmla="*/ 4411 h 5"/>
                  <a:gd name="T16" fmla="+- 0 5980 5978"/>
                  <a:gd name="T17" fmla="*/ T16 w 10"/>
                  <a:gd name="T18" fmla="+- 0 4413 4408"/>
                  <a:gd name="T19" fmla="*/ 4413 h 5"/>
                  <a:gd name="T20" fmla="+- 0 5985 5978"/>
                  <a:gd name="T21" fmla="*/ T20 w 10"/>
                  <a:gd name="T22" fmla="+- 0 4413 4408"/>
                  <a:gd name="T23" fmla="*/ 4413 h 5"/>
                  <a:gd name="T24" fmla="+- 0 5987 5978"/>
                  <a:gd name="T25" fmla="*/ T24 w 10"/>
                  <a:gd name="T26" fmla="+- 0 4411 4408"/>
                  <a:gd name="T27" fmla="*/ 4411 h 5"/>
                  <a:gd name="T28" fmla="+- 0 5987 5978"/>
                  <a:gd name="T29" fmla="*/ T28 w 10"/>
                  <a:gd name="T30" fmla="+- 0 4410 4408"/>
                  <a:gd name="T31" fmla="*/ 4410 h 5"/>
                  <a:gd name="T32" fmla="+- 0 5985 5978"/>
                  <a:gd name="T33" fmla="*/ T32 w 10"/>
                  <a:gd name="T34" fmla="+- 0 4408 4408"/>
                  <a:gd name="T35" fmla="*/ 4408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1"/>
                    </a:lnTo>
                    <a:lnTo>
                      <a:pt x="0" y="3"/>
                    </a:lnTo>
                    <a:lnTo>
                      <a:pt x="2" y="5"/>
                    </a:lnTo>
                    <a:lnTo>
                      <a:pt x="7" y="5"/>
                    </a:lnTo>
                    <a:lnTo>
                      <a:pt x="9" y="3"/>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7" name="Group 1256"/>
            <p:cNvGrpSpPr>
              <a:grpSpLocks/>
            </p:cNvGrpSpPr>
            <p:nvPr/>
          </p:nvGrpSpPr>
          <p:grpSpPr bwMode="auto">
            <a:xfrm>
              <a:off x="8791" y="4343"/>
              <a:ext cx="19" cy="3"/>
              <a:chOff x="5962" y="4343"/>
              <a:chExt cx="13" cy="3"/>
            </a:xfrm>
          </p:grpSpPr>
          <p:sp>
            <p:nvSpPr>
              <p:cNvPr id="1336" name="Freeform 1335"/>
              <p:cNvSpPr>
                <a:spLocks/>
              </p:cNvSpPr>
              <p:nvPr/>
            </p:nvSpPr>
            <p:spPr bwMode="auto">
              <a:xfrm>
                <a:off x="5962" y="4343"/>
                <a:ext cx="13" cy="3"/>
              </a:xfrm>
              <a:custGeom>
                <a:avLst/>
                <a:gdLst>
                  <a:gd name="T0" fmla="+- 0 5972 5962"/>
                  <a:gd name="T1" fmla="*/ T0 w 13"/>
                  <a:gd name="T2" fmla="+- 0 4343 4343"/>
                  <a:gd name="T3" fmla="*/ 4343 h 3"/>
                  <a:gd name="T4" fmla="+- 0 5965 5962"/>
                  <a:gd name="T5" fmla="*/ T4 w 13"/>
                  <a:gd name="T6" fmla="+- 0 4343 4343"/>
                  <a:gd name="T7" fmla="*/ 4343 h 3"/>
                  <a:gd name="T8" fmla="+- 0 5962 5962"/>
                  <a:gd name="T9" fmla="*/ T8 w 13"/>
                  <a:gd name="T10" fmla="+- 0 4343 4343"/>
                  <a:gd name="T11" fmla="*/ 4343 h 3"/>
                  <a:gd name="T12" fmla="+- 0 5962 5962"/>
                  <a:gd name="T13" fmla="*/ T12 w 13"/>
                  <a:gd name="T14" fmla="+- 0 4345 4343"/>
                  <a:gd name="T15" fmla="*/ 4345 h 3"/>
                  <a:gd name="T16" fmla="+- 0 5965 5962"/>
                  <a:gd name="T17" fmla="*/ T16 w 13"/>
                  <a:gd name="T18" fmla="+- 0 4346 4343"/>
                  <a:gd name="T19" fmla="*/ 4346 h 3"/>
                  <a:gd name="T20" fmla="+- 0 5972 5962"/>
                  <a:gd name="T21" fmla="*/ T20 w 13"/>
                  <a:gd name="T22" fmla="+- 0 4346 4343"/>
                  <a:gd name="T23" fmla="*/ 4346 h 3"/>
                  <a:gd name="T24" fmla="+- 0 5975 5962"/>
                  <a:gd name="T25" fmla="*/ T24 w 13"/>
                  <a:gd name="T26" fmla="+- 0 4345 4343"/>
                  <a:gd name="T27" fmla="*/ 4345 h 3"/>
                  <a:gd name="T28" fmla="+- 0 5975 5962"/>
                  <a:gd name="T29" fmla="*/ T28 w 13"/>
                  <a:gd name="T30" fmla="+- 0 4343 4343"/>
                  <a:gd name="T31" fmla="*/ 4343 h 3"/>
                  <a:gd name="T32" fmla="+- 0 5972 5962"/>
                  <a:gd name="T33" fmla="*/ T32 w 13"/>
                  <a:gd name="T34" fmla="+- 0 4343 4343"/>
                  <a:gd name="T35" fmla="*/ 4343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0"/>
                    </a:lnTo>
                    <a:lnTo>
                      <a:pt x="0" y="2"/>
                    </a:lnTo>
                    <a:lnTo>
                      <a:pt x="3" y="3"/>
                    </a:lnTo>
                    <a:lnTo>
                      <a:pt x="10" y="3"/>
                    </a:lnTo>
                    <a:lnTo>
                      <a:pt x="13" y="2"/>
                    </a:lnTo>
                    <a:lnTo>
                      <a:pt x="13" y="0"/>
                    </a:lnTo>
                    <a:lnTo>
                      <a:pt x="10" y="0"/>
                    </a:lnTo>
                    <a:close/>
                  </a:path>
                </a:pathLst>
              </a:custGeom>
              <a:solidFill>
                <a:srgbClr val="2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8" name="Group 1257"/>
            <p:cNvGrpSpPr>
              <a:grpSpLocks/>
            </p:cNvGrpSpPr>
            <p:nvPr/>
          </p:nvGrpSpPr>
          <p:grpSpPr bwMode="auto">
            <a:xfrm>
              <a:off x="9049" y="4333"/>
              <a:ext cx="19" cy="3"/>
              <a:chOff x="6137" y="4333"/>
              <a:chExt cx="13" cy="3"/>
            </a:xfrm>
          </p:grpSpPr>
          <p:sp>
            <p:nvSpPr>
              <p:cNvPr id="1335" name="Freeform 1334"/>
              <p:cNvSpPr>
                <a:spLocks/>
              </p:cNvSpPr>
              <p:nvPr/>
            </p:nvSpPr>
            <p:spPr bwMode="auto">
              <a:xfrm>
                <a:off x="6137" y="4333"/>
                <a:ext cx="13" cy="3"/>
              </a:xfrm>
              <a:custGeom>
                <a:avLst/>
                <a:gdLst>
                  <a:gd name="T0" fmla="+- 0 6146 6137"/>
                  <a:gd name="T1" fmla="*/ T0 w 13"/>
                  <a:gd name="T2" fmla="+- 0 4333 4333"/>
                  <a:gd name="T3" fmla="*/ 4333 h 3"/>
                  <a:gd name="T4" fmla="+- 0 6140 6137"/>
                  <a:gd name="T5" fmla="*/ T4 w 13"/>
                  <a:gd name="T6" fmla="+- 0 4333 4333"/>
                  <a:gd name="T7" fmla="*/ 4333 h 3"/>
                  <a:gd name="T8" fmla="+- 0 6137 6137"/>
                  <a:gd name="T9" fmla="*/ T8 w 13"/>
                  <a:gd name="T10" fmla="+- 0 4333 4333"/>
                  <a:gd name="T11" fmla="*/ 4333 h 3"/>
                  <a:gd name="T12" fmla="+- 0 6137 6137"/>
                  <a:gd name="T13" fmla="*/ T12 w 13"/>
                  <a:gd name="T14" fmla="+- 0 4335 4333"/>
                  <a:gd name="T15" fmla="*/ 4335 h 3"/>
                  <a:gd name="T16" fmla="+- 0 6140 6137"/>
                  <a:gd name="T17" fmla="*/ T16 w 13"/>
                  <a:gd name="T18" fmla="+- 0 4336 4333"/>
                  <a:gd name="T19" fmla="*/ 4336 h 3"/>
                  <a:gd name="T20" fmla="+- 0 6146 6137"/>
                  <a:gd name="T21" fmla="*/ T20 w 13"/>
                  <a:gd name="T22" fmla="+- 0 4336 4333"/>
                  <a:gd name="T23" fmla="*/ 4336 h 3"/>
                  <a:gd name="T24" fmla="+- 0 6149 6137"/>
                  <a:gd name="T25" fmla="*/ T24 w 13"/>
                  <a:gd name="T26" fmla="+- 0 4335 4333"/>
                  <a:gd name="T27" fmla="*/ 4335 h 3"/>
                  <a:gd name="T28" fmla="+- 0 6149 6137"/>
                  <a:gd name="T29" fmla="*/ T28 w 13"/>
                  <a:gd name="T30" fmla="+- 0 4333 4333"/>
                  <a:gd name="T31" fmla="*/ 4333 h 3"/>
                  <a:gd name="T32" fmla="+- 0 6146 6137"/>
                  <a:gd name="T33" fmla="*/ T32 w 13"/>
                  <a:gd name="T34" fmla="+- 0 4333 4333"/>
                  <a:gd name="T35" fmla="*/ 4333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9" y="0"/>
                    </a:moveTo>
                    <a:lnTo>
                      <a:pt x="3" y="0"/>
                    </a:lnTo>
                    <a:lnTo>
                      <a:pt x="0" y="0"/>
                    </a:lnTo>
                    <a:lnTo>
                      <a:pt x="0" y="2"/>
                    </a:lnTo>
                    <a:lnTo>
                      <a:pt x="3" y="3"/>
                    </a:lnTo>
                    <a:lnTo>
                      <a:pt x="9" y="3"/>
                    </a:lnTo>
                    <a:lnTo>
                      <a:pt x="12" y="2"/>
                    </a:lnTo>
                    <a:lnTo>
                      <a:pt x="12" y="0"/>
                    </a:lnTo>
                    <a:lnTo>
                      <a:pt x="9"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59" name="Group 1258"/>
            <p:cNvGrpSpPr>
              <a:grpSpLocks/>
            </p:cNvGrpSpPr>
            <p:nvPr/>
          </p:nvGrpSpPr>
          <p:grpSpPr bwMode="auto">
            <a:xfrm>
              <a:off x="9288" y="4321"/>
              <a:ext cx="19" cy="3"/>
              <a:chOff x="6299" y="4321"/>
              <a:chExt cx="13" cy="3"/>
            </a:xfrm>
          </p:grpSpPr>
          <p:sp>
            <p:nvSpPr>
              <p:cNvPr id="1334" name="Freeform 1333"/>
              <p:cNvSpPr>
                <a:spLocks/>
              </p:cNvSpPr>
              <p:nvPr/>
            </p:nvSpPr>
            <p:spPr bwMode="auto">
              <a:xfrm>
                <a:off x="6299" y="4321"/>
                <a:ext cx="13" cy="3"/>
              </a:xfrm>
              <a:custGeom>
                <a:avLst/>
                <a:gdLst>
                  <a:gd name="T0" fmla="+- 0 6309 6299"/>
                  <a:gd name="T1" fmla="*/ T0 w 13"/>
                  <a:gd name="T2" fmla="+- 0 4321 4321"/>
                  <a:gd name="T3" fmla="*/ 4321 h 3"/>
                  <a:gd name="T4" fmla="+- 0 6302 6299"/>
                  <a:gd name="T5" fmla="*/ T4 w 13"/>
                  <a:gd name="T6" fmla="+- 0 4321 4321"/>
                  <a:gd name="T7" fmla="*/ 4321 h 3"/>
                  <a:gd name="T8" fmla="+- 0 6299 6299"/>
                  <a:gd name="T9" fmla="*/ T8 w 13"/>
                  <a:gd name="T10" fmla="+- 0 4322 4321"/>
                  <a:gd name="T11" fmla="*/ 4322 h 3"/>
                  <a:gd name="T12" fmla="+- 0 6299 6299"/>
                  <a:gd name="T13" fmla="*/ T12 w 13"/>
                  <a:gd name="T14" fmla="+- 0 4324 4321"/>
                  <a:gd name="T15" fmla="*/ 4324 h 3"/>
                  <a:gd name="T16" fmla="+- 0 6302 6299"/>
                  <a:gd name="T17" fmla="*/ T16 w 13"/>
                  <a:gd name="T18" fmla="+- 0 4324 4321"/>
                  <a:gd name="T19" fmla="*/ 4324 h 3"/>
                  <a:gd name="T20" fmla="+- 0 6309 6299"/>
                  <a:gd name="T21" fmla="*/ T20 w 13"/>
                  <a:gd name="T22" fmla="+- 0 4324 4321"/>
                  <a:gd name="T23" fmla="*/ 4324 h 3"/>
                  <a:gd name="T24" fmla="+- 0 6312 6299"/>
                  <a:gd name="T25" fmla="*/ T24 w 13"/>
                  <a:gd name="T26" fmla="+- 0 4324 4321"/>
                  <a:gd name="T27" fmla="*/ 4324 h 3"/>
                  <a:gd name="T28" fmla="+- 0 6312 6299"/>
                  <a:gd name="T29" fmla="*/ T28 w 13"/>
                  <a:gd name="T30" fmla="+- 0 4322 4321"/>
                  <a:gd name="T31" fmla="*/ 4322 h 3"/>
                  <a:gd name="T32" fmla="+- 0 6309 6299"/>
                  <a:gd name="T33" fmla="*/ T32 w 13"/>
                  <a:gd name="T34" fmla="+- 0 4321 4321"/>
                  <a:gd name="T35" fmla="*/ 4321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3"/>
                    </a:lnTo>
                    <a:lnTo>
                      <a:pt x="3" y="3"/>
                    </a:lnTo>
                    <a:lnTo>
                      <a:pt x="10" y="3"/>
                    </a:lnTo>
                    <a:lnTo>
                      <a:pt x="13" y="3"/>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0" name="Group 1259"/>
            <p:cNvGrpSpPr>
              <a:grpSpLocks/>
            </p:cNvGrpSpPr>
            <p:nvPr/>
          </p:nvGrpSpPr>
          <p:grpSpPr bwMode="auto">
            <a:xfrm>
              <a:off x="9444" y="4347"/>
              <a:ext cx="19" cy="3"/>
              <a:chOff x="6405" y="4347"/>
              <a:chExt cx="13" cy="3"/>
            </a:xfrm>
          </p:grpSpPr>
          <p:sp>
            <p:nvSpPr>
              <p:cNvPr id="1333" name="Freeform 1332"/>
              <p:cNvSpPr>
                <a:spLocks/>
              </p:cNvSpPr>
              <p:nvPr/>
            </p:nvSpPr>
            <p:spPr bwMode="auto">
              <a:xfrm>
                <a:off x="6405" y="4347"/>
                <a:ext cx="13" cy="3"/>
              </a:xfrm>
              <a:custGeom>
                <a:avLst/>
                <a:gdLst>
                  <a:gd name="T0" fmla="+- 0 6415 6405"/>
                  <a:gd name="T1" fmla="*/ T0 w 13"/>
                  <a:gd name="T2" fmla="+- 0 4347 4347"/>
                  <a:gd name="T3" fmla="*/ 4347 h 3"/>
                  <a:gd name="T4" fmla="+- 0 6408 6405"/>
                  <a:gd name="T5" fmla="*/ T4 w 13"/>
                  <a:gd name="T6" fmla="+- 0 4347 4347"/>
                  <a:gd name="T7" fmla="*/ 4347 h 3"/>
                  <a:gd name="T8" fmla="+- 0 6405 6405"/>
                  <a:gd name="T9" fmla="*/ T8 w 13"/>
                  <a:gd name="T10" fmla="+- 0 4348 4347"/>
                  <a:gd name="T11" fmla="*/ 4348 h 3"/>
                  <a:gd name="T12" fmla="+- 0 6405 6405"/>
                  <a:gd name="T13" fmla="*/ T12 w 13"/>
                  <a:gd name="T14" fmla="+- 0 4349 4347"/>
                  <a:gd name="T15" fmla="*/ 4349 h 3"/>
                  <a:gd name="T16" fmla="+- 0 6408 6405"/>
                  <a:gd name="T17" fmla="*/ T16 w 13"/>
                  <a:gd name="T18" fmla="+- 0 4350 4347"/>
                  <a:gd name="T19" fmla="*/ 4350 h 3"/>
                  <a:gd name="T20" fmla="+- 0 6415 6405"/>
                  <a:gd name="T21" fmla="*/ T20 w 13"/>
                  <a:gd name="T22" fmla="+- 0 4350 4347"/>
                  <a:gd name="T23" fmla="*/ 4350 h 3"/>
                  <a:gd name="T24" fmla="+- 0 6418 6405"/>
                  <a:gd name="T25" fmla="*/ T24 w 13"/>
                  <a:gd name="T26" fmla="+- 0 4349 4347"/>
                  <a:gd name="T27" fmla="*/ 4349 h 3"/>
                  <a:gd name="T28" fmla="+- 0 6418 6405"/>
                  <a:gd name="T29" fmla="*/ T28 w 13"/>
                  <a:gd name="T30" fmla="+- 0 4348 4347"/>
                  <a:gd name="T31" fmla="*/ 4348 h 3"/>
                  <a:gd name="T32" fmla="+- 0 6415 6405"/>
                  <a:gd name="T33" fmla="*/ T32 w 13"/>
                  <a:gd name="T34" fmla="+- 0 4347 4347"/>
                  <a:gd name="T35" fmla="*/ 4347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2"/>
                    </a:lnTo>
                    <a:lnTo>
                      <a:pt x="3" y="3"/>
                    </a:lnTo>
                    <a:lnTo>
                      <a:pt x="10" y="3"/>
                    </a:lnTo>
                    <a:lnTo>
                      <a:pt x="13" y="2"/>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1" name="Group 1260"/>
            <p:cNvGrpSpPr>
              <a:grpSpLocks/>
            </p:cNvGrpSpPr>
            <p:nvPr/>
          </p:nvGrpSpPr>
          <p:grpSpPr bwMode="auto">
            <a:xfrm>
              <a:off x="9192" y="4359"/>
              <a:ext cx="19" cy="3"/>
              <a:chOff x="6234" y="4359"/>
              <a:chExt cx="13" cy="3"/>
            </a:xfrm>
          </p:grpSpPr>
          <p:sp>
            <p:nvSpPr>
              <p:cNvPr id="1332" name="Freeform 1331"/>
              <p:cNvSpPr>
                <a:spLocks/>
              </p:cNvSpPr>
              <p:nvPr/>
            </p:nvSpPr>
            <p:spPr bwMode="auto">
              <a:xfrm>
                <a:off x="6234" y="4359"/>
                <a:ext cx="13" cy="3"/>
              </a:xfrm>
              <a:custGeom>
                <a:avLst/>
                <a:gdLst>
                  <a:gd name="T0" fmla="+- 0 6244 6234"/>
                  <a:gd name="T1" fmla="*/ T0 w 13"/>
                  <a:gd name="T2" fmla="+- 0 4359 4359"/>
                  <a:gd name="T3" fmla="*/ 4359 h 3"/>
                  <a:gd name="T4" fmla="+- 0 6237 6234"/>
                  <a:gd name="T5" fmla="*/ T4 w 13"/>
                  <a:gd name="T6" fmla="+- 0 4359 4359"/>
                  <a:gd name="T7" fmla="*/ 4359 h 3"/>
                  <a:gd name="T8" fmla="+- 0 6234 6234"/>
                  <a:gd name="T9" fmla="*/ T8 w 13"/>
                  <a:gd name="T10" fmla="+- 0 4360 4359"/>
                  <a:gd name="T11" fmla="*/ 4360 h 3"/>
                  <a:gd name="T12" fmla="+- 0 6234 6234"/>
                  <a:gd name="T13" fmla="*/ T12 w 13"/>
                  <a:gd name="T14" fmla="+- 0 4362 4359"/>
                  <a:gd name="T15" fmla="*/ 4362 h 3"/>
                  <a:gd name="T16" fmla="+- 0 6237 6234"/>
                  <a:gd name="T17" fmla="*/ T16 w 13"/>
                  <a:gd name="T18" fmla="+- 0 4362 4359"/>
                  <a:gd name="T19" fmla="*/ 4362 h 3"/>
                  <a:gd name="T20" fmla="+- 0 6244 6234"/>
                  <a:gd name="T21" fmla="*/ T20 w 13"/>
                  <a:gd name="T22" fmla="+- 0 4362 4359"/>
                  <a:gd name="T23" fmla="*/ 4362 h 3"/>
                  <a:gd name="T24" fmla="+- 0 6247 6234"/>
                  <a:gd name="T25" fmla="*/ T24 w 13"/>
                  <a:gd name="T26" fmla="+- 0 4362 4359"/>
                  <a:gd name="T27" fmla="*/ 4362 h 3"/>
                  <a:gd name="T28" fmla="+- 0 6247 6234"/>
                  <a:gd name="T29" fmla="*/ T28 w 13"/>
                  <a:gd name="T30" fmla="+- 0 4360 4359"/>
                  <a:gd name="T31" fmla="*/ 4360 h 3"/>
                  <a:gd name="T32" fmla="+- 0 6244 6234"/>
                  <a:gd name="T33" fmla="*/ T32 w 13"/>
                  <a:gd name="T34" fmla="+- 0 4359 4359"/>
                  <a:gd name="T35" fmla="*/ 4359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3"/>
                    </a:lnTo>
                    <a:lnTo>
                      <a:pt x="3" y="3"/>
                    </a:lnTo>
                    <a:lnTo>
                      <a:pt x="10" y="3"/>
                    </a:lnTo>
                    <a:lnTo>
                      <a:pt x="13" y="3"/>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2" name="Group 1261"/>
            <p:cNvGrpSpPr>
              <a:grpSpLocks/>
            </p:cNvGrpSpPr>
            <p:nvPr/>
          </p:nvGrpSpPr>
          <p:grpSpPr bwMode="auto">
            <a:xfrm>
              <a:off x="8921" y="4372"/>
              <a:ext cx="19" cy="3"/>
              <a:chOff x="6050" y="4372"/>
              <a:chExt cx="13" cy="3"/>
            </a:xfrm>
          </p:grpSpPr>
          <p:sp>
            <p:nvSpPr>
              <p:cNvPr id="1331" name="Freeform 1330"/>
              <p:cNvSpPr>
                <a:spLocks/>
              </p:cNvSpPr>
              <p:nvPr/>
            </p:nvSpPr>
            <p:spPr bwMode="auto">
              <a:xfrm>
                <a:off x="6050" y="4372"/>
                <a:ext cx="13" cy="3"/>
              </a:xfrm>
              <a:custGeom>
                <a:avLst/>
                <a:gdLst>
                  <a:gd name="T0" fmla="+- 0 6060 6050"/>
                  <a:gd name="T1" fmla="*/ T0 w 13"/>
                  <a:gd name="T2" fmla="+- 0 4372 4372"/>
                  <a:gd name="T3" fmla="*/ 4372 h 3"/>
                  <a:gd name="T4" fmla="+- 0 6053 6050"/>
                  <a:gd name="T5" fmla="*/ T4 w 13"/>
                  <a:gd name="T6" fmla="+- 0 4372 4372"/>
                  <a:gd name="T7" fmla="*/ 4372 h 3"/>
                  <a:gd name="T8" fmla="+- 0 6050 6050"/>
                  <a:gd name="T9" fmla="*/ T8 w 13"/>
                  <a:gd name="T10" fmla="+- 0 4373 4372"/>
                  <a:gd name="T11" fmla="*/ 4373 h 3"/>
                  <a:gd name="T12" fmla="+- 0 6050 6050"/>
                  <a:gd name="T13" fmla="*/ T12 w 13"/>
                  <a:gd name="T14" fmla="+- 0 4374 4372"/>
                  <a:gd name="T15" fmla="*/ 4374 h 3"/>
                  <a:gd name="T16" fmla="+- 0 6053 6050"/>
                  <a:gd name="T17" fmla="*/ T16 w 13"/>
                  <a:gd name="T18" fmla="+- 0 4375 4372"/>
                  <a:gd name="T19" fmla="*/ 4375 h 3"/>
                  <a:gd name="T20" fmla="+- 0 6060 6050"/>
                  <a:gd name="T21" fmla="*/ T20 w 13"/>
                  <a:gd name="T22" fmla="+- 0 4375 4372"/>
                  <a:gd name="T23" fmla="*/ 4375 h 3"/>
                  <a:gd name="T24" fmla="+- 0 6062 6050"/>
                  <a:gd name="T25" fmla="*/ T24 w 13"/>
                  <a:gd name="T26" fmla="+- 0 4374 4372"/>
                  <a:gd name="T27" fmla="*/ 4374 h 3"/>
                  <a:gd name="T28" fmla="+- 0 6062 6050"/>
                  <a:gd name="T29" fmla="*/ T28 w 13"/>
                  <a:gd name="T30" fmla="+- 0 4373 4372"/>
                  <a:gd name="T31" fmla="*/ 4373 h 3"/>
                  <a:gd name="T32" fmla="+- 0 6060 6050"/>
                  <a:gd name="T33" fmla="*/ T32 w 13"/>
                  <a:gd name="T34" fmla="+- 0 4372 4372"/>
                  <a:gd name="T35" fmla="*/ 4372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2"/>
                    </a:lnTo>
                    <a:lnTo>
                      <a:pt x="3" y="3"/>
                    </a:lnTo>
                    <a:lnTo>
                      <a:pt x="10" y="3"/>
                    </a:lnTo>
                    <a:lnTo>
                      <a:pt x="12" y="2"/>
                    </a:lnTo>
                    <a:lnTo>
                      <a:pt x="12" y="1"/>
                    </a:lnTo>
                    <a:lnTo>
                      <a:pt x="10" y="0"/>
                    </a:lnTo>
                    <a:close/>
                  </a:path>
                </a:pathLst>
              </a:custGeom>
              <a:solidFill>
                <a:srgbClr val="2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3" name="Group 1262"/>
            <p:cNvGrpSpPr>
              <a:grpSpLocks/>
            </p:cNvGrpSpPr>
            <p:nvPr/>
          </p:nvGrpSpPr>
          <p:grpSpPr bwMode="auto">
            <a:xfrm>
              <a:off x="9782" y="4351"/>
              <a:ext cx="62" cy="154"/>
              <a:chOff x="6634" y="4351"/>
              <a:chExt cx="42" cy="154"/>
            </a:xfrm>
          </p:grpSpPr>
          <p:sp>
            <p:nvSpPr>
              <p:cNvPr id="1330" name="Freeform 1329"/>
              <p:cNvSpPr>
                <a:spLocks/>
              </p:cNvSpPr>
              <p:nvPr/>
            </p:nvSpPr>
            <p:spPr bwMode="auto">
              <a:xfrm>
                <a:off x="6634" y="4351"/>
                <a:ext cx="42" cy="154"/>
              </a:xfrm>
              <a:custGeom>
                <a:avLst/>
                <a:gdLst>
                  <a:gd name="T0" fmla="+- 0 6670 6634"/>
                  <a:gd name="T1" fmla="*/ T0 w 42"/>
                  <a:gd name="T2" fmla="+- 0 4351 4351"/>
                  <a:gd name="T3" fmla="*/ 4351 h 154"/>
                  <a:gd name="T4" fmla="+- 0 6641 6634"/>
                  <a:gd name="T5" fmla="*/ T4 w 42"/>
                  <a:gd name="T6" fmla="+- 0 4352 4351"/>
                  <a:gd name="T7" fmla="*/ 4352 h 154"/>
                  <a:gd name="T8" fmla="+- 0 6638 6634"/>
                  <a:gd name="T9" fmla="*/ T8 w 42"/>
                  <a:gd name="T10" fmla="+- 0 4354 4351"/>
                  <a:gd name="T11" fmla="*/ 4354 h 154"/>
                  <a:gd name="T12" fmla="+- 0 6634 6634"/>
                  <a:gd name="T13" fmla="*/ T12 w 42"/>
                  <a:gd name="T14" fmla="+- 0 4498 4351"/>
                  <a:gd name="T15" fmla="*/ 4498 h 154"/>
                  <a:gd name="T16" fmla="+- 0 6634 6634"/>
                  <a:gd name="T17" fmla="*/ T16 w 42"/>
                  <a:gd name="T18" fmla="+- 0 4501 4351"/>
                  <a:gd name="T19" fmla="*/ 4501 h 154"/>
                  <a:gd name="T20" fmla="+- 0 6635 6634"/>
                  <a:gd name="T21" fmla="*/ T20 w 42"/>
                  <a:gd name="T22" fmla="+- 0 4503 4351"/>
                  <a:gd name="T23" fmla="*/ 4503 h 154"/>
                  <a:gd name="T24" fmla="+- 0 6637 6634"/>
                  <a:gd name="T25" fmla="*/ T24 w 42"/>
                  <a:gd name="T26" fmla="+- 0 4504 4351"/>
                  <a:gd name="T27" fmla="*/ 4504 h 154"/>
                  <a:gd name="T28" fmla="+- 0 6640 6634"/>
                  <a:gd name="T29" fmla="*/ T28 w 42"/>
                  <a:gd name="T30" fmla="+- 0 4504 4351"/>
                  <a:gd name="T31" fmla="*/ 4504 h 154"/>
                  <a:gd name="T32" fmla="+- 0 6669 6634"/>
                  <a:gd name="T33" fmla="*/ T32 w 42"/>
                  <a:gd name="T34" fmla="+- 0 4504 4351"/>
                  <a:gd name="T35" fmla="*/ 4504 h 154"/>
                  <a:gd name="T36" fmla="+- 0 6672 6634"/>
                  <a:gd name="T37" fmla="*/ T36 w 42"/>
                  <a:gd name="T38" fmla="+- 0 4501 4351"/>
                  <a:gd name="T39" fmla="*/ 4501 h 154"/>
                  <a:gd name="T40" fmla="+- 0 6676 6634"/>
                  <a:gd name="T41" fmla="*/ T40 w 42"/>
                  <a:gd name="T42" fmla="+- 0 4354 4351"/>
                  <a:gd name="T43" fmla="*/ 4354 h 154"/>
                  <a:gd name="T44" fmla="+- 0 6674 6634"/>
                  <a:gd name="T45" fmla="*/ T44 w 42"/>
                  <a:gd name="T46" fmla="+- 0 4353 4351"/>
                  <a:gd name="T47" fmla="*/ 4353 h 154"/>
                  <a:gd name="T48" fmla="+- 0 6673 6634"/>
                  <a:gd name="T49" fmla="*/ T48 w 42"/>
                  <a:gd name="T50" fmla="+- 0 4352 4351"/>
                  <a:gd name="T51" fmla="*/ 4352 h 154"/>
                  <a:gd name="T52" fmla="+- 0 6670 6634"/>
                  <a:gd name="T53" fmla="*/ T52 w 42"/>
                  <a:gd name="T54" fmla="+- 0 4351 4351"/>
                  <a:gd name="T55" fmla="*/ 4351 h 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2" h="154">
                    <a:moveTo>
                      <a:pt x="36" y="0"/>
                    </a:moveTo>
                    <a:lnTo>
                      <a:pt x="7" y="1"/>
                    </a:lnTo>
                    <a:lnTo>
                      <a:pt x="4" y="3"/>
                    </a:lnTo>
                    <a:lnTo>
                      <a:pt x="0" y="147"/>
                    </a:lnTo>
                    <a:lnTo>
                      <a:pt x="0" y="150"/>
                    </a:lnTo>
                    <a:lnTo>
                      <a:pt x="1" y="152"/>
                    </a:lnTo>
                    <a:lnTo>
                      <a:pt x="3" y="153"/>
                    </a:lnTo>
                    <a:lnTo>
                      <a:pt x="6" y="153"/>
                    </a:lnTo>
                    <a:lnTo>
                      <a:pt x="35" y="153"/>
                    </a:lnTo>
                    <a:lnTo>
                      <a:pt x="38" y="150"/>
                    </a:lnTo>
                    <a:lnTo>
                      <a:pt x="42" y="3"/>
                    </a:lnTo>
                    <a:lnTo>
                      <a:pt x="40" y="2"/>
                    </a:lnTo>
                    <a:lnTo>
                      <a:pt x="39" y="1"/>
                    </a:lnTo>
                    <a:lnTo>
                      <a:pt x="36" y="0"/>
                    </a:lnTo>
                    <a:close/>
                  </a:path>
                </a:pathLst>
              </a:custGeom>
              <a:solidFill>
                <a:srgbClr val="48515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4" name="Group 1263"/>
            <p:cNvGrpSpPr>
              <a:grpSpLocks/>
            </p:cNvGrpSpPr>
            <p:nvPr/>
          </p:nvGrpSpPr>
          <p:grpSpPr bwMode="auto">
            <a:xfrm>
              <a:off x="9783" y="4354"/>
              <a:ext cx="60" cy="151"/>
              <a:chOff x="6635" y="4354"/>
              <a:chExt cx="41" cy="151"/>
            </a:xfrm>
          </p:grpSpPr>
          <p:sp>
            <p:nvSpPr>
              <p:cNvPr id="1329" name="Freeform 1328"/>
              <p:cNvSpPr>
                <a:spLocks/>
              </p:cNvSpPr>
              <p:nvPr/>
            </p:nvSpPr>
            <p:spPr bwMode="auto">
              <a:xfrm>
                <a:off x="6635" y="4354"/>
                <a:ext cx="41" cy="151"/>
              </a:xfrm>
              <a:custGeom>
                <a:avLst/>
                <a:gdLst>
                  <a:gd name="T0" fmla="+- 0 6670 6635"/>
                  <a:gd name="T1" fmla="*/ T0 w 41"/>
                  <a:gd name="T2" fmla="+- 0 4354 4354"/>
                  <a:gd name="T3" fmla="*/ 4354 h 151"/>
                  <a:gd name="T4" fmla="+- 0 6641 6635"/>
                  <a:gd name="T5" fmla="*/ T4 w 41"/>
                  <a:gd name="T6" fmla="+- 0 4355 4354"/>
                  <a:gd name="T7" fmla="*/ 4355 h 151"/>
                  <a:gd name="T8" fmla="+- 0 6639 6635"/>
                  <a:gd name="T9" fmla="*/ T8 w 41"/>
                  <a:gd name="T10" fmla="+- 0 4357 4354"/>
                  <a:gd name="T11" fmla="*/ 4357 h 151"/>
                  <a:gd name="T12" fmla="+- 0 6635 6635"/>
                  <a:gd name="T13" fmla="*/ T12 w 41"/>
                  <a:gd name="T14" fmla="+- 0 4498 4354"/>
                  <a:gd name="T15" fmla="*/ 4498 h 151"/>
                  <a:gd name="T16" fmla="+- 0 6635 6635"/>
                  <a:gd name="T17" fmla="*/ T16 w 41"/>
                  <a:gd name="T18" fmla="+- 0 4501 4354"/>
                  <a:gd name="T19" fmla="*/ 4501 h 151"/>
                  <a:gd name="T20" fmla="+- 0 6636 6635"/>
                  <a:gd name="T21" fmla="*/ T20 w 41"/>
                  <a:gd name="T22" fmla="+- 0 4503 4354"/>
                  <a:gd name="T23" fmla="*/ 4503 h 151"/>
                  <a:gd name="T24" fmla="+- 0 6638 6635"/>
                  <a:gd name="T25" fmla="*/ T24 w 41"/>
                  <a:gd name="T26" fmla="+- 0 4504 4354"/>
                  <a:gd name="T27" fmla="*/ 4504 h 151"/>
                  <a:gd name="T28" fmla="+- 0 6641 6635"/>
                  <a:gd name="T29" fmla="*/ T28 w 41"/>
                  <a:gd name="T30" fmla="+- 0 4504 4354"/>
                  <a:gd name="T31" fmla="*/ 4504 h 151"/>
                  <a:gd name="T32" fmla="+- 0 6669 6635"/>
                  <a:gd name="T33" fmla="*/ T32 w 41"/>
                  <a:gd name="T34" fmla="+- 0 4504 4354"/>
                  <a:gd name="T35" fmla="*/ 4504 h 151"/>
                  <a:gd name="T36" fmla="+- 0 6672 6635"/>
                  <a:gd name="T37" fmla="*/ T36 w 41"/>
                  <a:gd name="T38" fmla="+- 0 4501 4354"/>
                  <a:gd name="T39" fmla="*/ 4501 h 151"/>
                  <a:gd name="T40" fmla="+- 0 6676 6635"/>
                  <a:gd name="T41" fmla="*/ T40 w 41"/>
                  <a:gd name="T42" fmla="+- 0 4357 4354"/>
                  <a:gd name="T43" fmla="*/ 4357 h 151"/>
                  <a:gd name="T44" fmla="+- 0 6674 6635"/>
                  <a:gd name="T45" fmla="*/ T44 w 41"/>
                  <a:gd name="T46" fmla="+- 0 4356 4354"/>
                  <a:gd name="T47" fmla="*/ 4356 h 151"/>
                  <a:gd name="T48" fmla="+- 0 6673 6635"/>
                  <a:gd name="T49" fmla="*/ T48 w 41"/>
                  <a:gd name="T50" fmla="+- 0 4355 4354"/>
                  <a:gd name="T51" fmla="*/ 4355 h 151"/>
                  <a:gd name="T52" fmla="+- 0 6670 6635"/>
                  <a:gd name="T53" fmla="*/ T52 w 41"/>
                  <a:gd name="T54" fmla="+- 0 4354 4354"/>
                  <a:gd name="T55" fmla="*/ 4354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1" h="151">
                    <a:moveTo>
                      <a:pt x="35" y="0"/>
                    </a:moveTo>
                    <a:lnTo>
                      <a:pt x="6" y="1"/>
                    </a:lnTo>
                    <a:lnTo>
                      <a:pt x="4" y="3"/>
                    </a:lnTo>
                    <a:lnTo>
                      <a:pt x="0" y="144"/>
                    </a:lnTo>
                    <a:lnTo>
                      <a:pt x="0" y="147"/>
                    </a:lnTo>
                    <a:lnTo>
                      <a:pt x="1" y="149"/>
                    </a:lnTo>
                    <a:lnTo>
                      <a:pt x="3" y="150"/>
                    </a:lnTo>
                    <a:lnTo>
                      <a:pt x="6" y="150"/>
                    </a:lnTo>
                    <a:lnTo>
                      <a:pt x="34" y="150"/>
                    </a:lnTo>
                    <a:lnTo>
                      <a:pt x="37" y="147"/>
                    </a:lnTo>
                    <a:lnTo>
                      <a:pt x="41" y="3"/>
                    </a:lnTo>
                    <a:lnTo>
                      <a:pt x="39" y="2"/>
                    </a:lnTo>
                    <a:lnTo>
                      <a:pt x="38" y="1"/>
                    </a:lnTo>
                    <a:lnTo>
                      <a:pt x="35" y="0"/>
                    </a:lnTo>
                    <a:close/>
                  </a:path>
                </a:pathLst>
              </a:custGeom>
              <a:solidFill>
                <a:srgbClr val="1A23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5" name="Group 1264"/>
            <p:cNvGrpSpPr>
              <a:grpSpLocks/>
            </p:cNvGrpSpPr>
            <p:nvPr/>
          </p:nvGrpSpPr>
          <p:grpSpPr bwMode="auto">
            <a:xfrm>
              <a:off x="9809" y="4379"/>
              <a:ext cx="29" cy="67"/>
              <a:chOff x="6652" y="4379"/>
              <a:chExt cx="20" cy="67"/>
            </a:xfrm>
          </p:grpSpPr>
          <p:sp>
            <p:nvSpPr>
              <p:cNvPr id="1327" name="Freeform 1326"/>
              <p:cNvSpPr>
                <a:spLocks/>
              </p:cNvSpPr>
              <p:nvPr/>
            </p:nvSpPr>
            <p:spPr bwMode="auto">
              <a:xfrm>
                <a:off x="6652" y="4379"/>
                <a:ext cx="20" cy="67"/>
              </a:xfrm>
              <a:custGeom>
                <a:avLst/>
                <a:gdLst>
                  <a:gd name="T0" fmla="+- 0 6657 6652"/>
                  <a:gd name="T1" fmla="*/ T0 w 20"/>
                  <a:gd name="T2" fmla="+- 0 4379 4379"/>
                  <a:gd name="T3" fmla="*/ 4379 h 67"/>
                  <a:gd name="T4" fmla="+- 0 6653 6652"/>
                  <a:gd name="T5" fmla="*/ T4 w 20"/>
                  <a:gd name="T6" fmla="+- 0 4385 4379"/>
                  <a:gd name="T7" fmla="*/ 4385 h 67"/>
                  <a:gd name="T8" fmla="+- 0 6653 6652"/>
                  <a:gd name="T9" fmla="*/ T8 w 20"/>
                  <a:gd name="T10" fmla="+- 0 4392 4379"/>
                  <a:gd name="T11" fmla="*/ 4392 h 67"/>
                  <a:gd name="T12" fmla="+- 0 6652 6652"/>
                  <a:gd name="T13" fmla="*/ T12 w 20"/>
                  <a:gd name="T14" fmla="+- 0 4434 4379"/>
                  <a:gd name="T15" fmla="*/ 4434 h 67"/>
                  <a:gd name="T16" fmla="+- 0 6652 6652"/>
                  <a:gd name="T17" fmla="*/ T16 w 20"/>
                  <a:gd name="T18" fmla="+- 0 4440 4379"/>
                  <a:gd name="T19" fmla="*/ 4440 h 67"/>
                  <a:gd name="T20" fmla="+- 0 6656 6652"/>
                  <a:gd name="T21" fmla="*/ T20 w 20"/>
                  <a:gd name="T22" fmla="+- 0 4446 4379"/>
                  <a:gd name="T23" fmla="*/ 4446 h 67"/>
                  <a:gd name="T24" fmla="+- 0 6666 6652"/>
                  <a:gd name="T25" fmla="*/ T24 w 20"/>
                  <a:gd name="T26" fmla="+- 0 4446 4379"/>
                  <a:gd name="T27" fmla="*/ 4446 h 67"/>
                  <a:gd name="T28" fmla="+- 0 6670 6652"/>
                  <a:gd name="T29" fmla="*/ T28 w 20"/>
                  <a:gd name="T30" fmla="+- 0 4440 4379"/>
                  <a:gd name="T31" fmla="*/ 4440 h 67"/>
                  <a:gd name="T32" fmla="+- 0 6671 6652"/>
                  <a:gd name="T33" fmla="*/ T32 w 20"/>
                  <a:gd name="T34" fmla="+- 0 4392 4379"/>
                  <a:gd name="T35" fmla="*/ 4392 h 67"/>
                  <a:gd name="T36" fmla="+- 0 6671 6652"/>
                  <a:gd name="T37" fmla="*/ T36 w 20"/>
                  <a:gd name="T38" fmla="+- 0 4385 4379"/>
                  <a:gd name="T39" fmla="*/ 4385 h 67"/>
                  <a:gd name="T40" fmla="+- 0 6667 6652"/>
                  <a:gd name="T41" fmla="*/ T40 w 20"/>
                  <a:gd name="T42" fmla="+- 0 4380 4379"/>
                  <a:gd name="T43" fmla="*/ 4380 h 67"/>
                  <a:gd name="T44" fmla="+- 0 6657 6652"/>
                  <a:gd name="T45" fmla="*/ T44 w 20"/>
                  <a:gd name="T46" fmla="+- 0 4379 4379"/>
                  <a:gd name="T47" fmla="*/ 437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 h="67">
                    <a:moveTo>
                      <a:pt x="5" y="0"/>
                    </a:moveTo>
                    <a:lnTo>
                      <a:pt x="1" y="6"/>
                    </a:lnTo>
                    <a:lnTo>
                      <a:pt x="1" y="13"/>
                    </a:lnTo>
                    <a:lnTo>
                      <a:pt x="0" y="55"/>
                    </a:lnTo>
                    <a:lnTo>
                      <a:pt x="0" y="61"/>
                    </a:lnTo>
                    <a:lnTo>
                      <a:pt x="4" y="67"/>
                    </a:lnTo>
                    <a:lnTo>
                      <a:pt x="14" y="67"/>
                    </a:lnTo>
                    <a:lnTo>
                      <a:pt x="18" y="61"/>
                    </a:lnTo>
                    <a:lnTo>
                      <a:pt x="19" y="13"/>
                    </a:lnTo>
                    <a:lnTo>
                      <a:pt x="19" y="6"/>
                    </a:lnTo>
                    <a:lnTo>
                      <a:pt x="15" y="1"/>
                    </a:lnTo>
                    <a:lnTo>
                      <a:pt x="5" y="0"/>
                    </a:lnTo>
                    <a:close/>
                  </a:path>
                </a:pathLst>
              </a:custGeom>
              <a:solidFill>
                <a:srgbClr val="3A3F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28" name="Picture 1327"/>
              <p:cNvPicPr>
                <a:picLocks noChangeAspect="1" noChangeArrowheads="1"/>
              </p:cNvPicPr>
              <p:nvPr/>
            </p:nvPicPr>
            <p:blipFill>
              <a:blip r:embed="rId153">
                <a:extLst>
                  <a:ext uri="{28A0092B-C50C-407E-A947-70E740481C1C}">
                    <a14:useLocalDpi xmlns:a14="http://schemas.microsoft.com/office/drawing/2010/main" val="0"/>
                  </a:ext>
                </a:extLst>
              </a:blip>
              <a:srcRect/>
              <a:stretch>
                <a:fillRect/>
              </a:stretch>
            </p:blipFill>
            <p:spPr bwMode="auto">
              <a:xfrm>
                <a:off x="6654" y="4381"/>
                <a:ext cx="1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66" name="Group 1265"/>
            <p:cNvGrpSpPr>
              <a:grpSpLocks/>
            </p:cNvGrpSpPr>
            <p:nvPr/>
          </p:nvGrpSpPr>
          <p:grpSpPr bwMode="auto">
            <a:xfrm>
              <a:off x="9801" y="4379"/>
              <a:ext cx="24" cy="67"/>
              <a:chOff x="6647" y="4379"/>
              <a:chExt cx="16" cy="67"/>
            </a:xfrm>
          </p:grpSpPr>
          <p:sp>
            <p:nvSpPr>
              <p:cNvPr id="1324" name="Freeform 1323"/>
              <p:cNvSpPr>
                <a:spLocks/>
              </p:cNvSpPr>
              <p:nvPr/>
            </p:nvSpPr>
            <p:spPr bwMode="auto">
              <a:xfrm>
                <a:off x="6647" y="4379"/>
                <a:ext cx="16" cy="67"/>
              </a:xfrm>
              <a:custGeom>
                <a:avLst/>
                <a:gdLst>
                  <a:gd name="T0" fmla="+- 0 6655 6647"/>
                  <a:gd name="T1" fmla="*/ T0 w 16"/>
                  <a:gd name="T2" fmla="+- 0 4445 4379"/>
                  <a:gd name="T3" fmla="*/ 4445 h 67"/>
                  <a:gd name="T4" fmla="+- 0 6656 6647"/>
                  <a:gd name="T5" fmla="*/ T4 w 16"/>
                  <a:gd name="T6" fmla="+- 0 4446 4379"/>
                  <a:gd name="T7" fmla="*/ 4446 h 67"/>
                  <a:gd name="T8" fmla="+- 0 6661 6647"/>
                  <a:gd name="T9" fmla="*/ T8 w 16"/>
                  <a:gd name="T10" fmla="+- 0 4446 4379"/>
                  <a:gd name="T11" fmla="*/ 4446 h 67"/>
                  <a:gd name="T12" fmla="+- 0 6656 6647"/>
                  <a:gd name="T13" fmla="*/ T12 w 16"/>
                  <a:gd name="T14" fmla="+- 0 4445 4379"/>
                  <a:gd name="T15" fmla="*/ 4445 h 67"/>
                  <a:gd name="T16" fmla="+- 0 6655 6647"/>
                  <a:gd name="T17" fmla="*/ T16 w 16"/>
                  <a:gd name="T18" fmla="+- 0 4445 4379"/>
                  <a:gd name="T19" fmla="*/ 4445 h 67"/>
                </a:gdLst>
                <a:ahLst/>
                <a:cxnLst>
                  <a:cxn ang="0">
                    <a:pos x="T1" y="T3"/>
                  </a:cxn>
                  <a:cxn ang="0">
                    <a:pos x="T5" y="T7"/>
                  </a:cxn>
                  <a:cxn ang="0">
                    <a:pos x="T9" y="T11"/>
                  </a:cxn>
                  <a:cxn ang="0">
                    <a:pos x="T13" y="T15"/>
                  </a:cxn>
                  <a:cxn ang="0">
                    <a:pos x="T17" y="T19"/>
                  </a:cxn>
                </a:cxnLst>
                <a:rect l="0" t="0" r="r" b="b"/>
                <a:pathLst>
                  <a:path w="16" h="67">
                    <a:moveTo>
                      <a:pt x="8" y="66"/>
                    </a:moveTo>
                    <a:lnTo>
                      <a:pt x="9" y="67"/>
                    </a:lnTo>
                    <a:lnTo>
                      <a:pt x="14" y="67"/>
                    </a:lnTo>
                    <a:lnTo>
                      <a:pt x="9" y="66"/>
                    </a:lnTo>
                    <a:lnTo>
                      <a:pt x="8" y="66"/>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5" name="Freeform 1324"/>
              <p:cNvSpPr>
                <a:spLocks/>
              </p:cNvSpPr>
              <p:nvPr/>
            </p:nvSpPr>
            <p:spPr bwMode="auto">
              <a:xfrm>
                <a:off x="6647" y="4379"/>
                <a:ext cx="16" cy="67"/>
              </a:xfrm>
              <a:custGeom>
                <a:avLst/>
                <a:gdLst>
                  <a:gd name="T0" fmla="+- 0 6653 6647"/>
                  <a:gd name="T1" fmla="*/ T0 w 16"/>
                  <a:gd name="T2" fmla="+- 0 4379 4379"/>
                  <a:gd name="T3" fmla="*/ 4379 h 67"/>
                  <a:gd name="T4" fmla="+- 0 6648 6647"/>
                  <a:gd name="T5" fmla="*/ T4 w 16"/>
                  <a:gd name="T6" fmla="+- 0 4384 4379"/>
                  <a:gd name="T7" fmla="*/ 4384 h 67"/>
                  <a:gd name="T8" fmla="+- 0 6647 6647"/>
                  <a:gd name="T9" fmla="*/ T8 w 16"/>
                  <a:gd name="T10" fmla="+- 0 4440 4379"/>
                  <a:gd name="T11" fmla="*/ 4440 h 67"/>
                  <a:gd name="T12" fmla="+- 0 6651 6647"/>
                  <a:gd name="T13" fmla="*/ T12 w 16"/>
                  <a:gd name="T14" fmla="+- 0 4445 4379"/>
                  <a:gd name="T15" fmla="*/ 4445 h 67"/>
                  <a:gd name="T16" fmla="+- 0 6655 6647"/>
                  <a:gd name="T17" fmla="*/ T16 w 16"/>
                  <a:gd name="T18" fmla="+- 0 4445 4379"/>
                  <a:gd name="T19" fmla="*/ 4445 h 67"/>
                  <a:gd name="T20" fmla="+- 0 6652 6647"/>
                  <a:gd name="T21" fmla="*/ T20 w 16"/>
                  <a:gd name="T22" fmla="+- 0 4440 4379"/>
                  <a:gd name="T23" fmla="*/ 4440 h 67"/>
                  <a:gd name="T24" fmla="+- 0 6653 6647"/>
                  <a:gd name="T25" fmla="*/ T24 w 16"/>
                  <a:gd name="T26" fmla="+- 0 4392 4379"/>
                  <a:gd name="T27" fmla="*/ 4392 h 67"/>
                  <a:gd name="T28" fmla="+- 0 6653 6647"/>
                  <a:gd name="T29" fmla="*/ T28 w 16"/>
                  <a:gd name="T30" fmla="+- 0 4385 4379"/>
                  <a:gd name="T31" fmla="*/ 4385 h 67"/>
                  <a:gd name="T32" fmla="+- 0 6657 6647"/>
                  <a:gd name="T33" fmla="*/ T32 w 16"/>
                  <a:gd name="T34" fmla="+- 0 4379 4379"/>
                  <a:gd name="T35" fmla="*/ 4379 h 67"/>
                  <a:gd name="T36" fmla="+- 0 6662 6647"/>
                  <a:gd name="T37" fmla="*/ T36 w 16"/>
                  <a:gd name="T38" fmla="+- 0 4379 4379"/>
                  <a:gd name="T39" fmla="*/ 4379 h 67"/>
                  <a:gd name="T40" fmla="+- 0 6658 6647"/>
                  <a:gd name="T41" fmla="*/ T40 w 16"/>
                  <a:gd name="T42" fmla="+- 0 4379 4379"/>
                  <a:gd name="T43" fmla="*/ 4379 h 67"/>
                  <a:gd name="T44" fmla="+- 0 6653 6647"/>
                  <a:gd name="T45" fmla="*/ T44 w 16"/>
                  <a:gd name="T46" fmla="+- 0 4379 4379"/>
                  <a:gd name="T47" fmla="*/ 437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 h="67">
                    <a:moveTo>
                      <a:pt x="6" y="0"/>
                    </a:moveTo>
                    <a:lnTo>
                      <a:pt x="1" y="5"/>
                    </a:lnTo>
                    <a:lnTo>
                      <a:pt x="0" y="61"/>
                    </a:lnTo>
                    <a:lnTo>
                      <a:pt x="4" y="66"/>
                    </a:lnTo>
                    <a:lnTo>
                      <a:pt x="8" y="66"/>
                    </a:lnTo>
                    <a:lnTo>
                      <a:pt x="5" y="61"/>
                    </a:lnTo>
                    <a:lnTo>
                      <a:pt x="6" y="13"/>
                    </a:lnTo>
                    <a:lnTo>
                      <a:pt x="6" y="6"/>
                    </a:lnTo>
                    <a:lnTo>
                      <a:pt x="10" y="0"/>
                    </a:lnTo>
                    <a:lnTo>
                      <a:pt x="15" y="0"/>
                    </a:lnTo>
                    <a:lnTo>
                      <a:pt x="11" y="0"/>
                    </a:lnTo>
                    <a:lnTo>
                      <a:pt x="6" y="0"/>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6" name="Freeform 1325"/>
              <p:cNvSpPr>
                <a:spLocks/>
              </p:cNvSpPr>
              <p:nvPr/>
            </p:nvSpPr>
            <p:spPr bwMode="auto">
              <a:xfrm>
                <a:off x="6647" y="4379"/>
                <a:ext cx="16" cy="67"/>
              </a:xfrm>
              <a:custGeom>
                <a:avLst/>
                <a:gdLst>
                  <a:gd name="T0" fmla="+- 0 6662 6647"/>
                  <a:gd name="T1" fmla="*/ T0 w 16"/>
                  <a:gd name="T2" fmla="+- 0 4379 4379"/>
                  <a:gd name="T3" fmla="*/ 4379 h 67"/>
                  <a:gd name="T4" fmla="+- 0 6657 6647"/>
                  <a:gd name="T5" fmla="*/ T4 w 16"/>
                  <a:gd name="T6" fmla="+- 0 4379 4379"/>
                  <a:gd name="T7" fmla="*/ 4379 h 67"/>
                  <a:gd name="T8" fmla="+- 0 6662 6647"/>
                  <a:gd name="T9" fmla="*/ T8 w 16"/>
                  <a:gd name="T10" fmla="+- 0 4379 4379"/>
                  <a:gd name="T11" fmla="*/ 4379 h 67"/>
                </a:gdLst>
                <a:ahLst/>
                <a:cxnLst>
                  <a:cxn ang="0">
                    <a:pos x="T1" y="T3"/>
                  </a:cxn>
                  <a:cxn ang="0">
                    <a:pos x="T5" y="T7"/>
                  </a:cxn>
                  <a:cxn ang="0">
                    <a:pos x="T9" y="T11"/>
                  </a:cxn>
                </a:cxnLst>
                <a:rect l="0" t="0" r="r" b="b"/>
                <a:pathLst>
                  <a:path w="16" h="67">
                    <a:moveTo>
                      <a:pt x="15" y="0"/>
                    </a:moveTo>
                    <a:lnTo>
                      <a:pt x="10" y="0"/>
                    </a:lnTo>
                    <a:lnTo>
                      <a:pt x="15" y="0"/>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7" name="Group 1266"/>
            <p:cNvGrpSpPr>
              <a:grpSpLocks/>
            </p:cNvGrpSpPr>
            <p:nvPr/>
          </p:nvGrpSpPr>
          <p:grpSpPr bwMode="auto">
            <a:xfrm>
              <a:off x="9822" y="4408"/>
              <a:ext cx="7" cy="6"/>
              <a:chOff x="6661" y="4408"/>
              <a:chExt cx="5" cy="6"/>
            </a:xfrm>
          </p:grpSpPr>
          <p:sp>
            <p:nvSpPr>
              <p:cNvPr id="1323" name="Freeform 1322"/>
              <p:cNvSpPr>
                <a:spLocks/>
              </p:cNvSpPr>
              <p:nvPr/>
            </p:nvSpPr>
            <p:spPr bwMode="auto">
              <a:xfrm>
                <a:off x="6661" y="4408"/>
                <a:ext cx="5" cy="6"/>
              </a:xfrm>
              <a:custGeom>
                <a:avLst/>
                <a:gdLst>
                  <a:gd name="T0" fmla="+- 0 6663 6661"/>
                  <a:gd name="T1" fmla="*/ T0 w 5"/>
                  <a:gd name="T2" fmla="+- 0 4408 4408"/>
                  <a:gd name="T3" fmla="*/ 4408 h 6"/>
                  <a:gd name="T4" fmla="+- 0 6661 6661"/>
                  <a:gd name="T5" fmla="*/ T4 w 5"/>
                  <a:gd name="T6" fmla="+- 0 4411 4408"/>
                  <a:gd name="T7" fmla="*/ 4411 h 6"/>
                  <a:gd name="T8" fmla="+- 0 6663 6661"/>
                  <a:gd name="T9" fmla="*/ T8 w 5"/>
                  <a:gd name="T10" fmla="+- 0 4413 4408"/>
                  <a:gd name="T11" fmla="*/ 4413 h 6"/>
                  <a:gd name="T12" fmla="+- 0 6665 6661"/>
                  <a:gd name="T13" fmla="*/ T12 w 5"/>
                  <a:gd name="T14" fmla="+- 0 4411 4408"/>
                  <a:gd name="T15" fmla="*/ 4411 h 6"/>
                  <a:gd name="T16" fmla="+- 0 6663 6661"/>
                  <a:gd name="T17" fmla="*/ T16 w 5"/>
                  <a:gd name="T18" fmla="+- 0 4408 4408"/>
                  <a:gd name="T19" fmla="*/ 4408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8" name="Group 1267"/>
            <p:cNvGrpSpPr>
              <a:grpSpLocks/>
            </p:cNvGrpSpPr>
            <p:nvPr/>
          </p:nvGrpSpPr>
          <p:grpSpPr bwMode="auto">
            <a:xfrm>
              <a:off x="9820" y="4424"/>
              <a:ext cx="7" cy="6"/>
              <a:chOff x="6660" y="4424"/>
              <a:chExt cx="5" cy="6"/>
            </a:xfrm>
          </p:grpSpPr>
          <p:sp>
            <p:nvSpPr>
              <p:cNvPr id="1322" name="Freeform 1321"/>
              <p:cNvSpPr>
                <a:spLocks/>
              </p:cNvSpPr>
              <p:nvPr/>
            </p:nvSpPr>
            <p:spPr bwMode="auto">
              <a:xfrm>
                <a:off x="6660" y="4424"/>
                <a:ext cx="5" cy="6"/>
              </a:xfrm>
              <a:custGeom>
                <a:avLst/>
                <a:gdLst>
                  <a:gd name="T0" fmla="+- 0 6662 6660"/>
                  <a:gd name="T1" fmla="*/ T0 w 5"/>
                  <a:gd name="T2" fmla="+- 0 4424 4424"/>
                  <a:gd name="T3" fmla="*/ 4424 h 6"/>
                  <a:gd name="T4" fmla="+- 0 6660 6660"/>
                  <a:gd name="T5" fmla="*/ T4 w 5"/>
                  <a:gd name="T6" fmla="+- 0 4427 4424"/>
                  <a:gd name="T7" fmla="*/ 4427 h 6"/>
                  <a:gd name="T8" fmla="+- 0 6662 6660"/>
                  <a:gd name="T9" fmla="*/ T8 w 5"/>
                  <a:gd name="T10" fmla="+- 0 4429 4424"/>
                  <a:gd name="T11" fmla="*/ 4429 h 6"/>
                  <a:gd name="T12" fmla="+- 0 6665 6660"/>
                  <a:gd name="T13" fmla="*/ T12 w 5"/>
                  <a:gd name="T14" fmla="+- 0 4427 4424"/>
                  <a:gd name="T15" fmla="*/ 4427 h 6"/>
                  <a:gd name="T16" fmla="+- 0 6662 6660"/>
                  <a:gd name="T17" fmla="*/ T16 w 5"/>
                  <a:gd name="T18" fmla="+- 0 4424 4424"/>
                  <a:gd name="T19" fmla="*/ 4424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5" y="3"/>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69" name="Group 1268"/>
            <p:cNvGrpSpPr>
              <a:grpSpLocks/>
            </p:cNvGrpSpPr>
            <p:nvPr/>
          </p:nvGrpSpPr>
          <p:grpSpPr bwMode="auto">
            <a:xfrm>
              <a:off x="9822" y="4435"/>
              <a:ext cx="3" cy="3"/>
              <a:chOff x="6661" y="4435"/>
              <a:chExt cx="2" cy="3"/>
            </a:xfrm>
          </p:grpSpPr>
          <p:sp>
            <p:nvSpPr>
              <p:cNvPr id="1321" name="Freeform 1320"/>
              <p:cNvSpPr>
                <a:spLocks/>
              </p:cNvSpPr>
              <p:nvPr/>
            </p:nvSpPr>
            <p:spPr bwMode="auto">
              <a:xfrm>
                <a:off x="6661" y="4435"/>
                <a:ext cx="2" cy="3"/>
              </a:xfrm>
              <a:custGeom>
                <a:avLst/>
                <a:gdLst>
                  <a:gd name="T0" fmla="+- 0 6661 6661"/>
                  <a:gd name="T1" fmla="*/ T0 w 2"/>
                  <a:gd name="T2" fmla="+- 0 4436 4435"/>
                  <a:gd name="T3" fmla="*/ 4436 h 3"/>
                  <a:gd name="T4" fmla="+- 0 6663 6661"/>
                  <a:gd name="T5" fmla="*/ T4 w 2"/>
                  <a:gd name="T6" fmla="+- 0 4436 4435"/>
                  <a:gd name="T7" fmla="*/ 4436 h 3"/>
                </a:gdLst>
                <a:ahLst/>
                <a:cxnLst>
                  <a:cxn ang="0">
                    <a:pos x="T1" y="T3"/>
                  </a:cxn>
                  <a:cxn ang="0">
                    <a:pos x="T5" y="T7"/>
                  </a:cxn>
                </a:cxnLst>
                <a:rect l="0" t="0" r="r" b="b"/>
                <a:pathLst>
                  <a:path w="2" h="3">
                    <a:moveTo>
                      <a:pt x="0" y="1"/>
                    </a:moveTo>
                    <a:lnTo>
                      <a:pt x="2" y="1"/>
                    </a:lnTo>
                  </a:path>
                </a:pathLst>
              </a:custGeom>
              <a:noFill/>
              <a:ln w="2819">
                <a:solidFill>
                  <a:srgbClr val="070A0B"/>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270" name="Group 1269"/>
            <p:cNvGrpSpPr>
              <a:grpSpLocks/>
            </p:cNvGrpSpPr>
            <p:nvPr/>
          </p:nvGrpSpPr>
          <p:grpSpPr bwMode="auto">
            <a:xfrm>
              <a:off x="9822" y="4389"/>
              <a:ext cx="9" cy="6"/>
              <a:chOff x="6661" y="4389"/>
              <a:chExt cx="6" cy="6"/>
            </a:xfrm>
          </p:grpSpPr>
          <p:sp>
            <p:nvSpPr>
              <p:cNvPr id="1319" name="Freeform 1318"/>
              <p:cNvSpPr>
                <a:spLocks/>
              </p:cNvSpPr>
              <p:nvPr/>
            </p:nvSpPr>
            <p:spPr bwMode="auto">
              <a:xfrm>
                <a:off x="6661" y="4389"/>
                <a:ext cx="6" cy="6"/>
              </a:xfrm>
              <a:custGeom>
                <a:avLst/>
                <a:gdLst>
                  <a:gd name="T0" fmla="+- 0 6663 6661"/>
                  <a:gd name="T1" fmla="*/ T0 w 6"/>
                  <a:gd name="T2" fmla="+- 0 4389 4389"/>
                  <a:gd name="T3" fmla="*/ 4389 h 6"/>
                  <a:gd name="T4" fmla="+- 0 6661 6661"/>
                  <a:gd name="T5" fmla="*/ T4 w 6"/>
                  <a:gd name="T6" fmla="+- 0 4392 4389"/>
                  <a:gd name="T7" fmla="*/ 4392 h 6"/>
                  <a:gd name="T8" fmla="+- 0 6663 6661"/>
                  <a:gd name="T9" fmla="*/ T8 w 6"/>
                  <a:gd name="T10" fmla="+- 0 4395 4389"/>
                  <a:gd name="T11" fmla="*/ 4395 h 6"/>
                  <a:gd name="T12" fmla="+- 0 6664 6661"/>
                  <a:gd name="T13" fmla="*/ T12 w 6"/>
                  <a:gd name="T14" fmla="+- 0 4395 4389"/>
                  <a:gd name="T15" fmla="*/ 4395 h 6"/>
                  <a:gd name="T16" fmla="+- 0 6663 6661"/>
                  <a:gd name="T17" fmla="*/ T16 w 6"/>
                  <a:gd name="T18" fmla="+- 0 4395 4389"/>
                  <a:gd name="T19" fmla="*/ 4395 h 6"/>
                  <a:gd name="T20" fmla="+- 0 6662 6661"/>
                  <a:gd name="T21" fmla="*/ T20 w 6"/>
                  <a:gd name="T22" fmla="+- 0 4392 4389"/>
                  <a:gd name="T23" fmla="*/ 4392 h 6"/>
                  <a:gd name="T24" fmla="+- 0 6663 6661"/>
                  <a:gd name="T25" fmla="*/ T24 w 6"/>
                  <a:gd name="T26" fmla="+- 0 4390 4389"/>
                  <a:gd name="T27" fmla="*/ 4390 h 6"/>
                  <a:gd name="T28" fmla="+- 0 6664 6661"/>
                  <a:gd name="T29" fmla="*/ T28 w 6"/>
                  <a:gd name="T30" fmla="+- 0 4390 4389"/>
                  <a:gd name="T31" fmla="*/ 4390 h 6"/>
                  <a:gd name="T32" fmla="+- 0 6663 6661"/>
                  <a:gd name="T33" fmla="*/ T32 w 6"/>
                  <a:gd name="T34" fmla="+- 0 4389 4389"/>
                  <a:gd name="T35" fmla="*/ 4389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 h="6">
                    <a:moveTo>
                      <a:pt x="2" y="0"/>
                    </a:moveTo>
                    <a:lnTo>
                      <a:pt x="0" y="3"/>
                    </a:lnTo>
                    <a:lnTo>
                      <a:pt x="2" y="6"/>
                    </a:lnTo>
                    <a:lnTo>
                      <a:pt x="3" y="6"/>
                    </a:lnTo>
                    <a:lnTo>
                      <a:pt x="2" y="6"/>
                    </a:lnTo>
                    <a:lnTo>
                      <a:pt x="1" y="3"/>
                    </a:lnTo>
                    <a:lnTo>
                      <a:pt x="2" y="1"/>
                    </a:lnTo>
                    <a:lnTo>
                      <a:pt x="3" y="1"/>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0" name="Freeform 1319"/>
              <p:cNvSpPr>
                <a:spLocks/>
              </p:cNvSpPr>
              <p:nvPr/>
            </p:nvSpPr>
            <p:spPr bwMode="auto">
              <a:xfrm>
                <a:off x="6661" y="4389"/>
                <a:ext cx="6" cy="6"/>
              </a:xfrm>
              <a:custGeom>
                <a:avLst/>
                <a:gdLst>
                  <a:gd name="T0" fmla="+- 0 6664 6661"/>
                  <a:gd name="T1" fmla="*/ T0 w 6"/>
                  <a:gd name="T2" fmla="+- 0 4390 4389"/>
                  <a:gd name="T3" fmla="*/ 4390 h 6"/>
                  <a:gd name="T4" fmla="+- 0 6663 6661"/>
                  <a:gd name="T5" fmla="*/ T4 w 6"/>
                  <a:gd name="T6" fmla="+- 0 4390 4389"/>
                  <a:gd name="T7" fmla="*/ 4390 h 6"/>
                  <a:gd name="T8" fmla="+- 0 6665 6661"/>
                  <a:gd name="T9" fmla="*/ T8 w 6"/>
                  <a:gd name="T10" fmla="+- 0 4392 4389"/>
                  <a:gd name="T11" fmla="*/ 4392 h 6"/>
                  <a:gd name="T12" fmla="+- 0 6663 6661"/>
                  <a:gd name="T13" fmla="*/ T12 w 6"/>
                  <a:gd name="T14" fmla="+- 0 4395 4389"/>
                  <a:gd name="T15" fmla="*/ 4395 h 6"/>
                  <a:gd name="T16" fmla="+- 0 6664 6661"/>
                  <a:gd name="T17" fmla="*/ T16 w 6"/>
                  <a:gd name="T18" fmla="+- 0 4395 4389"/>
                  <a:gd name="T19" fmla="*/ 4395 h 6"/>
                  <a:gd name="T20" fmla="+- 0 6666 6661"/>
                  <a:gd name="T21" fmla="*/ T20 w 6"/>
                  <a:gd name="T22" fmla="+- 0 4392 4389"/>
                  <a:gd name="T23" fmla="*/ 4392 h 6"/>
                  <a:gd name="T24" fmla="+- 0 6664 6661"/>
                  <a:gd name="T25" fmla="*/ T24 w 6"/>
                  <a:gd name="T26" fmla="+- 0 4390 4389"/>
                  <a:gd name="T27" fmla="*/ 4390 h 6"/>
                </a:gdLst>
                <a:ahLst/>
                <a:cxnLst>
                  <a:cxn ang="0">
                    <a:pos x="T1" y="T3"/>
                  </a:cxn>
                  <a:cxn ang="0">
                    <a:pos x="T5" y="T7"/>
                  </a:cxn>
                  <a:cxn ang="0">
                    <a:pos x="T9" y="T11"/>
                  </a:cxn>
                  <a:cxn ang="0">
                    <a:pos x="T13" y="T15"/>
                  </a:cxn>
                  <a:cxn ang="0">
                    <a:pos x="T17" y="T19"/>
                  </a:cxn>
                  <a:cxn ang="0">
                    <a:pos x="T21" y="T23"/>
                  </a:cxn>
                  <a:cxn ang="0">
                    <a:pos x="T25" y="T27"/>
                  </a:cxn>
                </a:cxnLst>
                <a:rect l="0" t="0" r="r" b="b"/>
                <a:pathLst>
                  <a:path w="6" h="6">
                    <a:moveTo>
                      <a:pt x="3" y="1"/>
                    </a:moveTo>
                    <a:lnTo>
                      <a:pt x="2" y="1"/>
                    </a:lnTo>
                    <a:lnTo>
                      <a:pt x="4" y="3"/>
                    </a:lnTo>
                    <a:lnTo>
                      <a:pt x="2" y="6"/>
                    </a:lnTo>
                    <a:lnTo>
                      <a:pt x="3" y="6"/>
                    </a:lnTo>
                    <a:lnTo>
                      <a:pt x="5" y="3"/>
                    </a:lnTo>
                    <a:lnTo>
                      <a:pt x="3" y="1"/>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1" name="Group 1270"/>
            <p:cNvGrpSpPr>
              <a:grpSpLocks/>
            </p:cNvGrpSpPr>
            <p:nvPr/>
          </p:nvGrpSpPr>
          <p:grpSpPr bwMode="auto">
            <a:xfrm>
              <a:off x="9825" y="4389"/>
              <a:ext cx="3" cy="4"/>
              <a:chOff x="6663" y="4389"/>
              <a:chExt cx="2" cy="4"/>
            </a:xfrm>
          </p:grpSpPr>
          <p:sp>
            <p:nvSpPr>
              <p:cNvPr id="1318" name="Freeform 1317"/>
              <p:cNvSpPr>
                <a:spLocks/>
              </p:cNvSpPr>
              <p:nvPr/>
            </p:nvSpPr>
            <p:spPr bwMode="auto">
              <a:xfrm>
                <a:off x="6663" y="4389"/>
                <a:ext cx="2" cy="4"/>
              </a:xfrm>
              <a:custGeom>
                <a:avLst/>
                <a:gdLst>
                  <a:gd name="T0" fmla="+- 0 6664 6663"/>
                  <a:gd name="T1" fmla="*/ T0 w 1"/>
                  <a:gd name="T2" fmla="+- 0 4389 4389"/>
                  <a:gd name="T3" fmla="*/ 4389 h 4"/>
                  <a:gd name="T4" fmla="+- 0 6663 6663"/>
                  <a:gd name="T5" fmla="*/ T4 w 1"/>
                  <a:gd name="T6" fmla="+- 0 4389 4389"/>
                  <a:gd name="T7" fmla="*/ 4389 h 4"/>
                  <a:gd name="T8" fmla="+- 0 6663 6663"/>
                  <a:gd name="T9" fmla="*/ T8 w 1"/>
                  <a:gd name="T10" fmla="+- 0 4392 4389"/>
                  <a:gd name="T11" fmla="*/ 4392 h 4"/>
                  <a:gd name="T12" fmla="+- 0 6663 6663"/>
                  <a:gd name="T13" fmla="*/ T12 w 1"/>
                  <a:gd name="T14" fmla="+- 0 4393 4389"/>
                  <a:gd name="T15" fmla="*/ 4393 h 4"/>
                  <a:gd name="T16" fmla="+- 0 6664 6663"/>
                  <a:gd name="T17" fmla="*/ T16 w 1"/>
                  <a:gd name="T18" fmla="+- 0 4392 4389"/>
                  <a:gd name="T19" fmla="*/ 4392 h 4"/>
                  <a:gd name="T20" fmla="+- 0 6664 6663"/>
                  <a:gd name="T21" fmla="*/ T20 w 1"/>
                  <a:gd name="T22" fmla="+- 0 4389 4389"/>
                  <a:gd name="T23" fmla="*/ 4389 h 4"/>
                </a:gdLst>
                <a:ahLst/>
                <a:cxnLst>
                  <a:cxn ang="0">
                    <a:pos x="T1" y="T3"/>
                  </a:cxn>
                  <a:cxn ang="0">
                    <a:pos x="T5" y="T7"/>
                  </a:cxn>
                  <a:cxn ang="0">
                    <a:pos x="T9" y="T11"/>
                  </a:cxn>
                  <a:cxn ang="0">
                    <a:pos x="T13" y="T15"/>
                  </a:cxn>
                  <a:cxn ang="0">
                    <a:pos x="T17" y="T19"/>
                  </a:cxn>
                  <a:cxn ang="0">
                    <a:pos x="T21" y="T23"/>
                  </a:cxn>
                </a:cxnLst>
                <a:rect l="0" t="0" r="r" b="b"/>
                <a:pathLst>
                  <a:path w="1" h="4">
                    <a:moveTo>
                      <a:pt x="1" y="0"/>
                    </a:moveTo>
                    <a:lnTo>
                      <a:pt x="0" y="0"/>
                    </a:lnTo>
                    <a:lnTo>
                      <a:pt x="0" y="3"/>
                    </a:lnTo>
                    <a:lnTo>
                      <a:pt x="0" y="4"/>
                    </a:lnTo>
                    <a:lnTo>
                      <a:pt x="1" y="3"/>
                    </a:lnTo>
                    <a:lnTo>
                      <a:pt x="1"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2" name="Group 1271"/>
            <p:cNvGrpSpPr>
              <a:grpSpLocks/>
            </p:cNvGrpSpPr>
            <p:nvPr/>
          </p:nvGrpSpPr>
          <p:grpSpPr bwMode="auto">
            <a:xfrm>
              <a:off x="9238" y="4482"/>
              <a:ext cx="13" cy="10"/>
              <a:chOff x="6265" y="4482"/>
              <a:chExt cx="9" cy="10"/>
            </a:xfrm>
          </p:grpSpPr>
          <p:sp>
            <p:nvSpPr>
              <p:cNvPr id="1313" name="Freeform 1312"/>
              <p:cNvSpPr>
                <a:spLocks/>
              </p:cNvSpPr>
              <p:nvPr/>
            </p:nvSpPr>
            <p:spPr bwMode="auto">
              <a:xfrm>
                <a:off x="6265" y="4482"/>
                <a:ext cx="9" cy="10"/>
              </a:xfrm>
              <a:custGeom>
                <a:avLst/>
                <a:gdLst>
                  <a:gd name="T0" fmla="+- 0 6268 6265"/>
                  <a:gd name="T1" fmla="*/ T0 w 9"/>
                  <a:gd name="T2" fmla="+- 0 4489 4482"/>
                  <a:gd name="T3" fmla="*/ 4489 h 10"/>
                  <a:gd name="T4" fmla="+- 0 6265 6265"/>
                  <a:gd name="T5" fmla="*/ T4 w 9"/>
                  <a:gd name="T6" fmla="+- 0 4489 4482"/>
                  <a:gd name="T7" fmla="*/ 4489 h 10"/>
                  <a:gd name="T8" fmla="+- 0 6265 6265"/>
                  <a:gd name="T9" fmla="*/ T8 w 9"/>
                  <a:gd name="T10" fmla="+- 0 4492 4482"/>
                  <a:gd name="T11" fmla="*/ 4492 h 10"/>
                  <a:gd name="T12" fmla="+- 0 6267 6265"/>
                  <a:gd name="T13" fmla="*/ T12 w 9"/>
                  <a:gd name="T14" fmla="+- 0 4492 4482"/>
                  <a:gd name="T15" fmla="*/ 4492 h 10"/>
                  <a:gd name="T16" fmla="+- 0 6271 6265"/>
                  <a:gd name="T17" fmla="*/ T16 w 9"/>
                  <a:gd name="T18" fmla="+- 0 4491 4482"/>
                  <a:gd name="T19" fmla="*/ 4491 h 10"/>
                  <a:gd name="T20" fmla="+- 0 6273 6265"/>
                  <a:gd name="T21" fmla="*/ T20 w 9"/>
                  <a:gd name="T22" fmla="+- 0 4491 4482"/>
                  <a:gd name="T23" fmla="*/ 4491 h 10"/>
                  <a:gd name="T24" fmla="+- 0 6273 6265"/>
                  <a:gd name="T25" fmla="*/ T24 w 9"/>
                  <a:gd name="T26" fmla="+- 0 4490 4482"/>
                  <a:gd name="T27" fmla="*/ 4490 h 10"/>
                  <a:gd name="T28" fmla="+- 0 6269 6265"/>
                  <a:gd name="T29" fmla="*/ T28 w 9"/>
                  <a:gd name="T30" fmla="+- 0 4490 4482"/>
                  <a:gd name="T31" fmla="*/ 4490 h 10"/>
                  <a:gd name="T32" fmla="+- 0 6268 6265"/>
                  <a:gd name="T33" fmla="*/ T32 w 9"/>
                  <a:gd name="T34" fmla="+- 0 4489 4482"/>
                  <a:gd name="T35" fmla="*/ 4489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0">
                    <a:moveTo>
                      <a:pt x="3" y="7"/>
                    </a:moveTo>
                    <a:lnTo>
                      <a:pt x="0" y="7"/>
                    </a:lnTo>
                    <a:lnTo>
                      <a:pt x="0" y="10"/>
                    </a:lnTo>
                    <a:lnTo>
                      <a:pt x="2" y="10"/>
                    </a:lnTo>
                    <a:lnTo>
                      <a:pt x="6" y="9"/>
                    </a:lnTo>
                    <a:lnTo>
                      <a:pt x="8" y="9"/>
                    </a:lnTo>
                    <a:lnTo>
                      <a:pt x="8" y="8"/>
                    </a:lnTo>
                    <a:lnTo>
                      <a:pt x="4" y="8"/>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4" name="Freeform 1313"/>
              <p:cNvSpPr>
                <a:spLocks/>
              </p:cNvSpPr>
              <p:nvPr/>
            </p:nvSpPr>
            <p:spPr bwMode="auto">
              <a:xfrm>
                <a:off x="6265" y="4482"/>
                <a:ext cx="9" cy="10"/>
              </a:xfrm>
              <a:custGeom>
                <a:avLst/>
                <a:gdLst>
                  <a:gd name="T0" fmla="+- 0 6273 6265"/>
                  <a:gd name="T1" fmla="*/ T0 w 9"/>
                  <a:gd name="T2" fmla="+- 0 4488 4482"/>
                  <a:gd name="T3" fmla="*/ 4488 h 10"/>
                  <a:gd name="T4" fmla="+- 0 6269 6265"/>
                  <a:gd name="T5" fmla="*/ T4 w 9"/>
                  <a:gd name="T6" fmla="+- 0 4488 4482"/>
                  <a:gd name="T7" fmla="*/ 4488 h 10"/>
                  <a:gd name="T8" fmla="+- 0 6270 6265"/>
                  <a:gd name="T9" fmla="*/ T8 w 9"/>
                  <a:gd name="T10" fmla="+- 0 4489 4482"/>
                  <a:gd name="T11" fmla="*/ 4489 h 10"/>
                  <a:gd name="T12" fmla="+- 0 6269 6265"/>
                  <a:gd name="T13" fmla="*/ T12 w 9"/>
                  <a:gd name="T14" fmla="+- 0 4490 4482"/>
                  <a:gd name="T15" fmla="*/ 4490 h 10"/>
                  <a:gd name="T16" fmla="+- 0 6273 6265"/>
                  <a:gd name="T17" fmla="*/ T16 w 9"/>
                  <a:gd name="T18" fmla="+- 0 4490 4482"/>
                  <a:gd name="T19" fmla="*/ 4490 h 10"/>
                  <a:gd name="T20" fmla="+- 0 6273 6265"/>
                  <a:gd name="T21" fmla="*/ T20 w 9"/>
                  <a:gd name="T22" fmla="+- 0 4488 4482"/>
                  <a:gd name="T23" fmla="*/ 4488 h 10"/>
                </a:gdLst>
                <a:ahLst/>
                <a:cxnLst>
                  <a:cxn ang="0">
                    <a:pos x="T1" y="T3"/>
                  </a:cxn>
                  <a:cxn ang="0">
                    <a:pos x="T5" y="T7"/>
                  </a:cxn>
                  <a:cxn ang="0">
                    <a:pos x="T9" y="T11"/>
                  </a:cxn>
                  <a:cxn ang="0">
                    <a:pos x="T13" y="T15"/>
                  </a:cxn>
                  <a:cxn ang="0">
                    <a:pos x="T17" y="T19"/>
                  </a:cxn>
                  <a:cxn ang="0">
                    <a:pos x="T21" y="T23"/>
                  </a:cxn>
                </a:cxnLst>
                <a:rect l="0" t="0" r="r" b="b"/>
                <a:pathLst>
                  <a:path w="9" h="10">
                    <a:moveTo>
                      <a:pt x="8" y="6"/>
                    </a:moveTo>
                    <a:lnTo>
                      <a:pt x="4" y="6"/>
                    </a:lnTo>
                    <a:lnTo>
                      <a:pt x="5" y="7"/>
                    </a:lnTo>
                    <a:lnTo>
                      <a:pt x="4"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5" name="Freeform 1314"/>
              <p:cNvSpPr>
                <a:spLocks/>
              </p:cNvSpPr>
              <p:nvPr/>
            </p:nvSpPr>
            <p:spPr bwMode="auto">
              <a:xfrm>
                <a:off x="6265" y="4482"/>
                <a:ext cx="9" cy="10"/>
              </a:xfrm>
              <a:custGeom>
                <a:avLst/>
                <a:gdLst>
                  <a:gd name="T0" fmla="+- 0 6273 6265"/>
                  <a:gd name="T1" fmla="*/ T0 w 9"/>
                  <a:gd name="T2" fmla="+- 0 4482 4482"/>
                  <a:gd name="T3" fmla="*/ 4482 h 10"/>
                  <a:gd name="T4" fmla="+- 0 6266 6265"/>
                  <a:gd name="T5" fmla="*/ T4 w 9"/>
                  <a:gd name="T6" fmla="+- 0 4483 4482"/>
                  <a:gd name="T7" fmla="*/ 4483 h 10"/>
                  <a:gd name="T8" fmla="+- 0 6265 6265"/>
                  <a:gd name="T9" fmla="*/ T8 w 9"/>
                  <a:gd name="T10" fmla="+- 0 4483 4482"/>
                  <a:gd name="T11" fmla="*/ 4483 h 10"/>
                  <a:gd name="T12" fmla="+- 0 6265 6265"/>
                  <a:gd name="T13" fmla="*/ T12 w 9"/>
                  <a:gd name="T14" fmla="+- 0 4488 4482"/>
                  <a:gd name="T15" fmla="*/ 4488 h 10"/>
                  <a:gd name="T16" fmla="+- 0 6265 6265"/>
                  <a:gd name="T17" fmla="*/ T16 w 9"/>
                  <a:gd name="T18" fmla="+- 0 4488 4482"/>
                  <a:gd name="T19" fmla="*/ 4488 h 10"/>
                  <a:gd name="T20" fmla="+- 0 6269 6265"/>
                  <a:gd name="T21" fmla="*/ T20 w 9"/>
                  <a:gd name="T22" fmla="+- 0 4488 4482"/>
                  <a:gd name="T23" fmla="*/ 4488 h 10"/>
                  <a:gd name="T24" fmla="+- 0 6273 6265"/>
                  <a:gd name="T25" fmla="*/ T24 w 9"/>
                  <a:gd name="T26" fmla="+- 0 4488 4482"/>
                  <a:gd name="T27" fmla="*/ 4488 h 10"/>
                  <a:gd name="T28" fmla="+- 0 6273 6265"/>
                  <a:gd name="T29" fmla="*/ T28 w 9"/>
                  <a:gd name="T30" fmla="+- 0 4486 4482"/>
                  <a:gd name="T31" fmla="*/ 4486 h 10"/>
                  <a:gd name="T32" fmla="+- 0 6269 6265"/>
                  <a:gd name="T33" fmla="*/ T32 w 9"/>
                  <a:gd name="T34" fmla="+- 0 4486 4482"/>
                  <a:gd name="T35" fmla="*/ 4486 h 10"/>
                  <a:gd name="T36" fmla="+- 0 6267 6265"/>
                  <a:gd name="T37" fmla="*/ T36 w 9"/>
                  <a:gd name="T38" fmla="+- 0 4485 4482"/>
                  <a:gd name="T39" fmla="*/ 4485 h 10"/>
                  <a:gd name="T40" fmla="+- 0 6269 6265"/>
                  <a:gd name="T41" fmla="*/ T40 w 9"/>
                  <a:gd name="T42" fmla="+- 0 4484 4482"/>
                  <a:gd name="T43" fmla="*/ 4484 h 10"/>
                  <a:gd name="T44" fmla="+- 0 6273 6265"/>
                  <a:gd name="T45" fmla="*/ T44 w 9"/>
                  <a:gd name="T46" fmla="+- 0 4484 4482"/>
                  <a:gd name="T47" fmla="*/ 4484 h 10"/>
                  <a:gd name="T48" fmla="+- 0 6273 6265"/>
                  <a:gd name="T49" fmla="*/ T48 w 9"/>
                  <a:gd name="T50" fmla="+- 0 4482 4482"/>
                  <a:gd name="T51" fmla="*/ 4482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 h="10">
                    <a:moveTo>
                      <a:pt x="8" y="0"/>
                    </a:moveTo>
                    <a:lnTo>
                      <a:pt x="1" y="1"/>
                    </a:lnTo>
                    <a:lnTo>
                      <a:pt x="0" y="1"/>
                    </a:lnTo>
                    <a:lnTo>
                      <a:pt x="0" y="6"/>
                    </a:lnTo>
                    <a:lnTo>
                      <a:pt x="4" y="6"/>
                    </a:lnTo>
                    <a:lnTo>
                      <a:pt x="8" y="6"/>
                    </a:lnTo>
                    <a:lnTo>
                      <a:pt x="8" y="4"/>
                    </a:lnTo>
                    <a:lnTo>
                      <a:pt x="4" y="4"/>
                    </a:lnTo>
                    <a:lnTo>
                      <a:pt x="2" y="3"/>
                    </a:lnTo>
                    <a:lnTo>
                      <a:pt x="4" y="2"/>
                    </a:lnTo>
                    <a:lnTo>
                      <a:pt x="8"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6" name="Freeform 1315"/>
              <p:cNvSpPr>
                <a:spLocks/>
              </p:cNvSpPr>
              <p:nvPr/>
            </p:nvSpPr>
            <p:spPr bwMode="auto">
              <a:xfrm>
                <a:off x="6265" y="4482"/>
                <a:ext cx="9" cy="10"/>
              </a:xfrm>
              <a:custGeom>
                <a:avLst/>
                <a:gdLst>
                  <a:gd name="T0" fmla="+- 0 6272 6265"/>
                  <a:gd name="T1" fmla="*/ T0 w 9"/>
                  <a:gd name="T2" fmla="+- 0 4486 4482"/>
                  <a:gd name="T3" fmla="*/ 4486 h 10"/>
                  <a:gd name="T4" fmla="+- 0 6269 6265"/>
                  <a:gd name="T5" fmla="*/ T4 w 9"/>
                  <a:gd name="T6" fmla="+- 0 4486 4482"/>
                  <a:gd name="T7" fmla="*/ 4486 h 10"/>
                  <a:gd name="T8" fmla="+- 0 6273 6265"/>
                  <a:gd name="T9" fmla="*/ T8 w 9"/>
                  <a:gd name="T10" fmla="+- 0 4486 4482"/>
                  <a:gd name="T11" fmla="*/ 4486 h 10"/>
                  <a:gd name="T12" fmla="+- 0 6272 6265"/>
                  <a:gd name="T13" fmla="*/ T12 w 9"/>
                  <a:gd name="T14" fmla="+- 0 4486 4482"/>
                  <a:gd name="T15" fmla="*/ 4486 h 10"/>
                </a:gdLst>
                <a:ahLst/>
                <a:cxnLst>
                  <a:cxn ang="0">
                    <a:pos x="T1" y="T3"/>
                  </a:cxn>
                  <a:cxn ang="0">
                    <a:pos x="T5" y="T7"/>
                  </a:cxn>
                  <a:cxn ang="0">
                    <a:pos x="T9" y="T11"/>
                  </a:cxn>
                  <a:cxn ang="0">
                    <a:pos x="T13" y="T15"/>
                  </a:cxn>
                </a:cxnLst>
                <a:rect l="0" t="0" r="r" b="b"/>
                <a:pathLst>
                  <a:path w="9" h="10">
                    <a:moveTo>
                      <a:pt x="7" y="4"/>
                    </a:moveTo>
                    <a:lnTo>
                      <a:pt x="4" y="4"/>
                    </a:lnTo>
                    <a:lnTo>
                      <a:pt x="8" y="4"/>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7" name="Freeform 1316"/>
              <p:cNvSpPr>
                <a:spLocks/>
              </p:cNvSpPr>
              <p:nvPr/>
            </p:nvSpPr>
            <p:spPr bwMode="auto">
              <a:xfrm>
                <a:off x="6265" y="4482"/>
                <a:ext cx="9" cy="10"/>
              </a:xfrm>
              <a:custGeom>
                <a:avLst/>
                <a:gdLst>
                  <a:gd name="T0" fmla="+- 0 6273 6265"/>
                  <a:gd name="T1" fmla="*/ T0 w 9"/>
                  <a:gd name="T2" fmla="+- 0 4484 4482"/>
                  <a:gd name="T3" fmla="*/ 4484 h 10"/>
                  <a:gd name="T4" fmla="+- 0 6270 6265"/>
                  <a:gd name="T5" fmla="*/ T4 w 9"/>
                  <a:gd name="T6" fmla="+- 0 4484 4482"/>
                  <a:gd name="T7" fmla="*/ 4484 h 10"/>
                  <a:gd name="T8" fmla="+- 0 6270 6265"/>
                  <a:gd name="T9" fmla="*/ T8 w 9"/>
                  <a:gd name="T10" fmla="+- 0 4485 4482"/>
                  <a:gd name="T11" fmla="*/ 4485 h 10"/>
                  <a:gd name="T12" fmla="+- 0 6273 6265"/>
                  <a:gd name="T13" fmla="*/ T12 w 9"/>
                  <a:gd name="T14" fmla="+- 0 4485 4482"/>
                  <a:gd name="T15" fmla="*/ 4485 h 10"/>
                  <a:gd name="T16" fmla="+- 0 6273 6265"/>
                  <a:gd name="T17" fmla="*/ T16 w 9"/>
                  <a:gd name="T18" fmla="+- 0 4484 4482"/>
                  <a:gd name="T19" fmla="*/ 4484 h 10"/>
                </a:gdLst>
                <a:ahLst/>
                <a:cxnLst>
                  <a:cxn ang="0">
                    <a:pos x="T1" y="T3"/>
                  </a:cxn>
                  <a:cxn ang="0">
                    <a:pos x="T5" y="T7"/>
                  </a:cxn>
                  <a:cxn ang="0">
                    <a:pos x="T9" y="T11"/>
                  </a:cxn>
                  <a:cxn ang="0">
                    <a:pos x="T13" y="T15"/>
                  </a:cxn>
                  <a:cxn ang="0">
                    <a:pos x="T17" y="T19"/>
                  </a:cxn>
                </a:cxnLst>
                <a:rect l="0" t="0" r="r" b="b"/>
                <a:pathLst>
                  <a:path w="9" h="10">
                    <a:moveTo>
                      <a:pt x="8" y="2"/>
                    </a:moveTo>
                    <a:lnTo>
                      <a:pt x="5" y="2"/>
                    </a:lnTo>
                    <a:lnTo>
                      <a:pt x="5" y="3"/>
                    </a:lnTo>
                    <a:lnTo>
                      <a:pt x="8" y="3"/>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3" name="Group 1272"/>
            <p:cNvGrpSpPr>
              <a:grpSpLocks/>
            </p:cNvGrpSpPr>
            <p:nvPr/>
          </p:nvGrpSpPr>
          <p:grpSpPr bwMode="auto">
            <a:xfrm>
              <a:off x="9251" y="4481"/>
              <a:ext cx="13" cy="10"/>
              <a:chOff x="6274" y="4481"/>
              <a:chExt cx="9" cy="10"/>
            </a:xfrm>
          </p:grpSpPr>
          <p:sp>
            <p:nvSpPr>
              <p:cNvPr id="1310" name="Freeform 1309"/>
              <p:cNvSpPr>
                <a:spLocks/>
              </p:cNvSpPr>
              <p:nvPr/>
            </p:nvSpPr>
            <p:spPr bwMode="auto">
              <a:xfrm>
                <a:off x="6274" y="4481"/>
                <a:ext cx="9" cy="10"/>
              </a:xfrm>
              <a:custGeom>
                <a:avLst/>
                <a:gdLst>
                  <a:gd name="T0" fmla="+- 0 6277 6274"/>
                  <a:gd name="T1" fmla="*/ T0 w 9"/>
                  <a:gd name="T2" fmla="+- 0 4482 4481"/>
                  <a:gd name="T3" fmla="*/ 4482 h 10"/>
                  <a:gd name="T4" fmla="+- 0 6274 6274"/>
                  <a:gd name="T5" fmla="*/ T4 w 9"/>
                  <a:gd name="T6" fmla="+- 0 4482 4481"/>
                  <a:gd name="T7" fmla="*/ 4482 h 10"/>
                  <a:gd name="T8" fmla="+- 0 6274 6274"/>
                  <a:gd name="T9" fmla="*/ T8 w 9"/>
                  <a:gd name="T10" fmla="+- 0 4491 4481"/>
                  <a:gd name="T11" fmla="*/ 4491 h 10"/>
                  <a:gd name="T12" fmla="+- 0 6277 6274"/>
                  <a:gd name="T13" fmla="*/ T12 w 9"/>
                  <a:gd name="T14" fmla="+- 0 4491 4481"/>
                  <a:gd name="T15" fmla="*/ 4491 h 10"/>
                  <a:gd name="T16" fmla="+- 0 6277 6274"/>
                  <a:gd name="T17" fmla="*/ T16 w 9"/>
                  <a:gd name="T18" fmla="+- 0 4486 4481"/>
                  <a:gd name="T19" fmla="*/ 4486 h 10"/>
                  <a:gd name="T20" fmla="+- 0 6278 6274"/>
                  <a:gd name="T21" fmla="*/ T20 w 9"/>
                  <a:gd name="T22" fmla="+- 0 4484 4481"/>
                  <a:gd name="T23" fmla="*/ 4484 h 10"/>
                  <a:gd name="T24" fmla="+- 0 6282 6274"/>
                  <a:gd name="T25" fmla="*/ T24 w 9"/>
                  <a:gd name="T26" fmla="+- 0 4484 4481"/>
                  <a:gd name="T27" fmla="*/ 4484 h 10"/>
                  <a:gd name="T28" fmla="+- 0 6282 6274"/>
                  <a:gd name="T29" fmla="*/ T28 w 9"/>
                  <a:gd name="T30" fmla="+- 0 4483 4481"/>
                  <a:gd name="T31" fmla="*/ 4483 h 10"/>
                  <a:gd name="T32" fmla="+- 0 6277 6274"/>
                  <a:gd name="T33" fmla="*/ T32 w 9"/>
                  <a:gd name="T34" fmla="+- 0 4483 4481"/>
                  <a:gd name="T35" fmla="*/ 4483 h 10"/>
                  <a:gd name="T36" fmla="+- 0 6277 6274"/>
                  <a:gd name="T37" fmla="*/ T36 w 9"/>
                  <a:gd name="T38" fmla="+- 0 4482 4481"/>
                  <a:gd name="T39" fmla="*/ 4482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 h="10">
                    <a:moveTo>
                      <a:pt x="3" y="1"/>
                    </a:moveTo>
                    <a:lnTo>
                      <a:pt x="0" y="1"/>
                    </a:lnTo>
                    <a:lnTo>
                      <a:pt x="0" y="10"/>
                    </a:lnTo>
                    <a:lnTo>
                      <a:pt x="3" y="10"/>
                    </a:lnTo>
                    <a:lnTo>
                      <a:pt x="3" y="5"/>
                    </a:lnTo>
                    <a:lnTo>
                      <a:pt x="4" y="3"/>
                    </a:lnTo>
                    <a:lnTo>
                      <a:pt x="8" y="3"/>
                    </a:lnTo>
                    <a:lnTo>
                      <a:pt x="8"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1" name="Freeform 1310"/>
              <p:cNvSpPr>
                <a:spLocks/>
              </p:cNvSpPr>
              <p:nvPr/>
            </p:nvSpPr>
            <p:spPr bwMode="auto">
              <a:xfrm>
                <a:off x="6274" y="4481"/>
                <a:ext cx="9" cy="10"/>
              </a:xfrm>
              <a:custGeom>
                <a:avLst/>
                <a:gdLst>
                  <a:gd name="T0" fmla="+- 0 6282 6274"/>
                  <a:gd name="T1" fmla="*/ T0 w 9"/>
                  <a:gd name="T2" fmla="+- 0 4484 4481"/>
                  <a:gd name="T3" fmla="*/ 4484 h 10"/>
                  <a:gd name="T4" fmla="+- 0 6278 6274"/>
                  <a:gd name="T5" fmla="*/ T4 w 9"/>
                  <a:gd name="T6" fmla="+- 0 4484 4481"/>
                  <a:gd name="T7" fmla="*/ 4484 h 10"/>
                  <a:gd name="T8" fmla="+- 0 6279 6274"/>
                  <a:gd name="T9" fmla="*/ T8 w 9"/>
                  <a:gd name="T10" fmla="+- 0 4485 4481"/>
                  <a:gd name="T11" fmla="*/ 4485 h 10"/>
                  <a:gd name="T12" fmla="+- 0 6279 6274"/>
                  <a:gd name="T13" fmla="*/ T12 w 9"/>
                  <a:gd name="T14" fmla="+- 0 4490 4481"/>
                  <a:gd name="T15" fmla="*/ 4490 h 10"/>
                  <a:gd name="T16" fmla="+- 0 6282 6274"/>
                  <a:gd name="T17" fmla="*/ T16 w 9"/>
                  <a:gd name="T18" fmla="+- 0 4490 4481"/>
                  <a:gd name="T19" fmla="*/ 4490 h 10"/>
                  <a:gd name="T20" fmla="+- 0 6282 6274"/>
                  <a:gd name="T21" fmla="*/ T20 w 9"/>
                  <a:gd name="T22" fmla="+- 0 4484 4481"/>
                  <a:gd name="T23" fmla="*/ 4484 h 10"/>
                </a:gdLst>
                <a:ahLst/>
                <a:cxnLst>
                  <a:cxn ang="0">
                    <a:pos x="T1" y="T3"/>
                  </a:cxn>
                  <a:cxn ang="0">
                    <a:pos x="T5" y="T7"/>
                  </a:cxn>
                  <a:cxn ang="0">
                    <a:pos x="T9" y="T11"/>
                  </a:cxn>
                  <a:cxn ang="0">
                    <a:pos x="T13" y="T15"/>
                  </a:cxn>
                  <a:cxn ang="0">
                    <a:pos x="T17" y="T19"/>
                  </a:cxn>
                  <a:cxn ang="0">
                    <a:pos x="T21" y="T23"/>
                  </a:cxn>
                </a:cxnLst>
                <a:rect l="0" t="0" r="r" b="b"/>
                <a:pathLst>
                  <a:path w="9" h="10">
                    <a:moveTo>
                      <a:pt x="8" y="3"/>
                    </a:moveTo>
                    <a:lnTo>
                      <a:pt x="4" y="3"/>
                    </a:lnTo>
                    <a:lnTo>
                      <a:pt x="5" y="4"/>
                    </a:lnTo>
                    <a:lnTo>
                      <a:pt x="5" y="9"/>
                    </a:lnTo>
                    <a:lnTo>
                      <a:pt x="8" y="9"/>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2" name="Freeform 1311"/>
              <p:cNvSpPr>
                <a:spLocks/>
              </p:cNvSpPr>
              <p:nvPr/>
            </p:nvSpPr>
            <p:spPr bwMode="auto">
              <a:xfrm>
                <a:off x="6274" y="4481"/>
                <a:ext cx="9" cy="10"/>
              </a:xfrm>
              <a:custGeom>
                <a:avLst/>
                <a:gdLst>
                  <a:gd name="T0" fmla="+- 0 6281 6274"/>
                  <a:gd name="T1" fmla="*/ T0 w 9"/>
                  <a:gd name="T2" fmla="+- 0 4481 4481"/>
                  <a:gd name="T3" fmla="*/ 4481 h 10"/>
                  <a:gd name="T4" fmla="+- 0 6279 6274"/>
                  <a:gd name="T5" fmla="*/ T4 w 9"/>
                  <a:gd name="T6" fmla="+- 0 4481 4481"/>
                  <a:gd name="T7" fmla="*/ 4481 h 10"/>
                  <a:gd name="T8" fmla="+- 0 6278 6274"/>
                  <a:gd name="T9" fmla="*/ T8 w 9"/>
                  <a:gd name="T10" fmla="+- 0 4482 4481"/>
                  <a:gd name="T11" fmla="*/ 4482 h 10"/>
                  <a:gd name="T12" fmla="+- 0 6277 6274"/>
                  <a:gd name="T13" fmla="*/ T12 w 9"/>
                  <a:gd name="T14" fmla="+- 0 4483 4481"/>
                  <a:gd name="T15" fmla="*/ 4483 h 10"/>
                  <a:gd name="T16" fmla="+- 0 6282 6274"/>
                  <a:gd name="T17" fmla="*/ T16 w 9"/>
                  <a:gd name="T18" fmla="+- 0 4483 4481"/>
                  <a:gd name="T19" fmla="*/ 4483 h 10"/>
                  <a:gd name="T20" fmla="+- 0 6282 6274"/>
                  <a:gd name="T21" fmla="*/ T20 w 9"/>
                  <a:gd name="T22" fmla="+- 0 4482 4481"/>
                  <a:gd name="T23" fmla="*/ 4482 h 10"/>
                  <a:gd name="T24" fmla="+- 0 6281 6274"/>
                  <a:gd name="T25" fmla="*/ T24 w 9"/>
                  <a:gd name="T26" fmla="+- 0 4481 4481"/>
                  <a:gd name="T27" fmla="*/ 4481 h 10"/>
                </a:gdLst>
                <a:ahLst/>
                <a:cxnLst>
                  <a:cxn ang="0">
                    <a:pos x="T1" y="T3"/>
                  </a:cxn>
                  <a:cxn ang="0">
                    <a:pos x="T5" y="T7"/>
                  </a:cxn>
                  <a:cxn ang="0">
                    <a:pos x="T9" y="T11"/>
                  </a:cxn>
                  <a:cxn ang="0">
                    <a:pos x="T13" y="T15"/>
                  </a:cxn>
                  <a:cxn ang="0">
                    <a:pos x="T17" y="T19"/>
                  </a:cxn>
                  <a:cxn ang="0">
                    <a:pos x="T21" y="T23"/>
                  </a:cxn>
                  <a:cxn ang="0">
                    <a:pos x="T25" y="T27"/>
                  </a:cxn>
                </a:cxnLst>
                <a:rect l="0" t="0" r="r" b="b"/>
                <a:pathLst>
                  <a:path w="9" h="10">
                    <a:moveTo>
                      <a:pt x="7" y="0"/>
                    </a:moveTo>
                    <a:lnTo>
                      <a:pt x="5" y="0"/>
                    </a:lnTo>
                    <a:lnTo>
                      <a:pt x="4" y="1"/>
                    </a:lnTo>
                    <a:lnTo>
                      <a:pt x="3"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4" name="Group 1273"/>
            <p:cNvGrpSpPr>
              <a:grpSpLocks/>
            </p:cNvGrpSpPr>
            <p:nvPr/>
          </p:nvGrpSpPr>
          <p:grpSpPr bwMode="auto">
            <a:xfrm>
              <a:off x="9264" y="4480"/>
              <a:ext cx="13" cy="10"/>
              <a:chOff x="6283" y="4480"/>
              <a:chExt cx="9" cy="10"/>
            </a:xfrm>
          </p:grpSpPr>
          <p:sp>
            <p:nvSpPr>
              <p:cNvPr id="1305" name="Freeform 1304"/>
              <p:cNvSpPr>
                <a:spLocks/>
              </p:cNvSpPr>
              <p:nvPr/>
            </p:nvSpPr>
            <p:spPr bwMode="auto">
              <a:xfrm>
                <a:off x="6283" y="4480"/>
                <a:ext cx="9" cy="10"/>
              </a:xfrm>
              <a:custGeom>
                <a:avLst/>
                <a:gdLst>
                  <a:gd name="T0" fmla="+- 0 6286 6283"/>
                  <a:gd name="T1" fmla="*/ T0 w 9"/>
                  <a:gd name="T2" fmla="+- 0 4484 4480"/>
                  <a:gd name="T3" fmla="*/ 4484 h 10"/>
                  <a:gd name="T4" fmla="+- 0 6284 6283"/>
                  <a:gd name="T5" fmla="*/ T4 w 9"/>
                  <a:gd name="T6" fmla="+- 0 4485 4480"/>
                  <a:gd name="T7" fmla="*/ 4485 h 10"/>
                  <a:gd name="T8" fmla="+- 0 6283 6283"/>
                  <a:gd name="T9" fmla="*/ T8 w 9"/>
                  <a:gd name="T10" fmla="+- 0 4485 4480"/>
                  <a:gd name="T11" fmla="*/ 4485 h 10"/>
                  <a:gd name="T12" fmla="+- 0 6283 6283"/>
                  <a:gd name="T13" fmla="*/ T12 w 9"/>
                  <a:gd name="T14" fmla="+- 0 4490 4480"/>
                  <a:gd name="T15" fmla="*/ 4490 h 10"/>
                  <a:gd name="T16" fmla="+- 0 6284 6283"/>
                  <a:gd name="T17" fmla="*/ T16 w 9"/>
                  <a:gd name="T18" fmla="+- 0 4490 4480"/>
                  <a:gd name="T19" fmla="*/ 4490 h 10"/>
                  <a:gd name="T20" fmla="+- 0 6286 6283"/>
                  <a:gd name="T21" fmla="*/ T20 w 9"/>
                  <a:gd name="T22" fmla="+- 0 4490 4480"/>
                  <a:gd name="T23" fmla="*/ 4490 h 10"/>
                  <a:gd name="T24" fmla="+- 0 6288 6283"/>
                  <a:gd name="T25" fmla="*/ T24 w 9"/>
                  <a:gd name="T26" fmla="+- 0 4488 4480"/>
                  <a:gd name="T27" fmla="*/ 4488 h 10"/>
                  <a:gd name="T28" fmla="+- 0 6291 6283"/>
                  <a:gd name="T29" fmla="*/ T28 w 9"/>
                  <a:gd name="T30" fmla="+- 0 4488 4480"/>
                  <a:gd name="T31" fmla="*/ 4488 h 10"/>
                  <a:gd name="T32" fmla="+- 0 6291 6283"/>
                  <a:gd name="T33" fmla="*/ T32 w 9"/>
                  <a:gd name="T34" fmla="+- 0 4488 4480"/>
                  <a:gd name="T35" fmla="*/ 4488 h 10"/>
                  <a:gd name="T36" fmla="+- 0 6287 6283"/>
                  <a:gd name="T37" fmla="*/ T36 w 9"/>
                  <a:gd name="T38" fmla="+- 0 4488 4480"/>
                  <a:gd name="T39" fmla="*/ 4488 h 10"/>
                  <a:gd name="T40" fmla="+- 0 6286 6283"/>
                  <a:gd name="T41" fmla="*/ T40 w 9"/>
                  <a:gd name="T42" fmla="+- 0 4487 4480"/>
                  <a:gd name="T43" fmla="*/ 4487 h 10"/>
                  <a:gd name="T44" fmla="+- 0 6287 6283"/>
                  <a:gd name="T45" fmla="*/ T44 w 9"/>
                  <a:gd name="T46" fmla="+- 0 4486 4480"/>
                  <a:gd name="T47" fmla="*/ 4486 h 10"/>
                  <a:gd name="T48" fmla="+- 0 6291 6283"/>
                  <a:gd name="T49" fmla="*/ T48 w 9"/>
                  <a:gd name="T50" fmla="+- 0 4486 4480"/>
                  <a:gd name="T51" fmla="*/ 4486 h 10"/>
                  <a:gd name="T52" fmla="+- 0 6291 6283"/>
                  <a:gd name="T53" fmla="*/ T52 w 9"/>
                  <a:gd name="T54" fmla="+- 0 4485 4480"/>
                  <a:gd name="T55" fmla="*/ 4485 h 10"/>
                  <a:gd name="T56" fmla="+- 0 6288 6283"/>
                  <a:gd name="T57" fmla="*/ T56 w 9"/>
                  <a:gd name="T58" fmla="+- 0 4485 4480"/>
                  <a:gd name="T59" fmla="*/ 4485 h 10"/>
                  <a:gd name="T60" fmla="+- 0 6286 6283"/>
                  <a:gd name="T61" fmla="*/ T60 w 9"/>
                  <a:gd name="T62" fmla="+- 0 4484 4480"/>
                  <a:gd name="T63" fmla="*/ 4484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 h="10">
                    <a:moveTo>
                      <a:pt x="3" y="4"/>
                    </a:moveTo>
                    <a:lnTo>
                      <a:pt x="1" y="5"/>
                    </a:lnTo>
                    <a:lnTo>
                      <a:pt x="0" y="5"/>
                    </a:lnTo>
                    <a:lnTo>
                      <a:pt x="0" y="10"/>
                    </a:lnTo>
                    <a:lnTo>
                      <a:pt x="1" y="10"/>
                    </a:lnTo>
                    <a:lnTo>
                      <a:pt x="3" y="10"/>
                    </a:lnTo>
                    <a:lnTo>
                      <a:pt x="5" y="8"/>
                    </a:lnTo>
                    <a:lnTo>
                      <a:pt x="8" y="8"/>
                    </a:lnTo>
                    <a:lnTo>
                      <a:pt x="4" y="8"/>
                    </a:lnTo>
                    <a:lnTo>
                      <a:pt x="3" y="7"/>
                    </a:lnTo>
                    <a:lnTo>
                      <a:pt x="4" y="6"/>
                    </a:lnTo>
                    <a:lnTo>
                      <a:pt x="8" y="6"/>
                    </a:lnTo>
                    <a:lnTo>
                      <a:pt x="8" y="5"/>
                    </a:lnTo>
                    <a:lnTo>
                      <a:pt x="5" y="5"/>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6" name="Freeform 1305"/>
              <p:cNvSpPr>
                <a:spLocks/>
              </p:cNvSpPr>
              <p:nvPr/>
            </p:nvSpPr>
            <p:spPr bwMode="auto">
              <a:xfrm>
                <a:off x="6283" y="4480"/>
                <a:ext cx="9" cy="10"/>
              </a:xfrm>
              <a:custGeom>
                <a:avLst/>
                <a:gdLst>
                  <a:gd name="T0" fmla="+- 0 6291 6283"/>
                  <a:gd name="T1" fmla="*/ T0 w 9"/>
                  <a:gd name="T2" fmla="+- 0 4488 4480"/>
                  <a:gd name="T3" fmla="*/ 4488 h 10"/>
                  <a:gd name="T4" fmla="+- 0 6288 6283"/>
                  <a:gd name="T5" fmla="*/ T4 w 9"/>
                  <a:gd name="T6" fmla="+- 0 4488 4480"/>
                  <a:gd name="T7" fmla="*/ 4488 h 10"/>
                  <a:gd name="T8" fmla="+- 0 6288 6283"/>
                  <a:gd name="T9" fmla="*/ T8 w 9"/>
                  <a:gd name="T10" fmla="+- 0 4489 4480"/>
                  <a:gd name="T11" fmla="*/ 4489 h 10"/>
                  <a:gd name="T12" fmla="+- 0 6291 6283"/>
                  <a:gd name="T13" fmla="*/ T12 w 9"/>
                  <a:gd name="T14" fmla="+- 0 4489 4480"/>
                  <a:gd name="T15" fmla="*/ 4489 h 10"/>
                  <a:gd name="T16" fmla="+- 0 6291 6283"/>
                  <a:gd name="T17" fmla="*/ T16 w 9"/>
                  <a:gd name="T18" fmla="+- 0 4488 4480"/>
                  <a:gd name="T19" fmla="*/ 4488 h 10"/>
                </a:gdLst>
                <a:ahLst/>
                <a:cxnLst>
                  <a:cxn ang="0">
                    <a:pos x="T1" y="T3"/>
                  </a:cxn>
                  <a:cxn ang="0">
                    <a:pos x="T5" y="T7"/>
                  </a:cxn>
                  <a:cxn ang="0">
                    <a:pos x="T9" y="T11"/>
                  </a:cxn>
                  <a:cxn ang="0">
                    <a:pos x="T13" y="T15"/>
                  </a:cxn>
                  <a:cxn ang="0">
                    <a:pos x="T17" y="T19"/>
                  </a:cxn>
                </a:cxnLst>
                <a:rect l="0" t="0" r="r" b="b"/>
                <a:pathLst>
                  <a:path w="9" h="10">
                    <a:moveTo>
                      <a:pt x="8" y="8"/>
                    </a:moveTo>
                    <a:lnTo>
                      <a:pt x="5" y="8"/>
                    </a:lnTo>
                    <a:lnTo>
                      <a:pt x="5" y="9"/>
                    </a:lnTo>
                    <a:lnTo>
                      <a:pt x="8" y="9"/>
                    </a:ln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7" name="Freeform 1306"/>
              <p:cNvSpPr>
                <a:spLocks/>
              </p:cNvSpPr>
              <p:nvPr/>
            </p:nvSpPr>
            <p:spPr bwMode="auto">
              <a:xfrm>
                <a:off x="6283" y="4480"/>
                <a:ext cx="9" cy="10"/>
              </a:xfrm>
              <a:custGeom>
                <a:avLst/>
                <a:gdLst>
                  <a:gd name="T0" fmla="+- 0 6291 6283"/>
                  <a:gd name="T1" fmla="*/ T0 w 9"/>
                  <a:gd name="T2" fmla="+- 0 4486 4480"/>
                  <a:gd name="T3" fmla="*/ 4486 h 10"/>
                  <a:gd name="T4" fmla="+- 0 6287 6283"/>
                  <a:gd name="T5" fmla="*/ T4 w 9"/>
                  <a:gd name="T6" fmla="+- 0 4486 4480"/>
                  <a:gd name="T7" fmla="*/ 4486 h 10"/>
                  <a:gd name="T8" fmla="+- 0 6288 6283"/>
                  <a:gd name="T9" fmla="*/ T8 w 9"/>
                  <a:gd name="T10" fmla="+- 0 4487 4480"/>
                  <a:gd name="T11" fmla="*/ 4487 h 10"/>
                  <a:gd name="T12" fmla="+- 0 6287 6283"/>
                  <a:gd name="T13" fmla="*/ T12 w 9"/>
                  <a:gd name="T14" fmla="+- 0 4488 4480"/>
                  <a:gd name="T15" fmla="*/ 4488 h 10"/>
                  <a:gd name="T16" fmla="+- 0 6291 6283"/>
                  <a:gd name="T17" fmla="*/ T16 w 9"/>
                  <a:gd name="T18" fmla="+- 0 4488 4480"/>
                  <a:gd name="T19" fmla="*/ 4488 h 10"/>
                  <a:gd name="T20" fmla="+- 0 6291 6283"/>
                  <a:gd name="T21" fmla="*/ T20 w 9"/>
                  <a:gd name="T22" fmla="+- 0 4486 4480"/>
                  <a:gd name="T23" fmla="*/ 4486 h 10"/>
                </a:gdLst>
                <a:ahLst/>
                <a:cxnLst>
                  <a:cxn ang="0">
                    <a:pos x="T1" y="T3"/>
                  </a:cxn>
                  <a:cxn ang="0">
                    <a:pos x="T5" y="T7"/>
                  </a:cxn>
                  <a:cxn ang="0">
                    <a:pos x="T9" y="T11"/>
                  </a:cxn>
                  <a:cxn ang="0">
                    <a:pos x="T13" y="T15"/>
                  </a:cxn>
                  <a:cxn ang="0">
                    <a:pos x="T17" y="T19"/>
                  </a:cxn>
                  <a:cxn ang="0">
                    <a:pos x="T21" y="T23"/>
                  </a:cxn>
                </a:cxnLst>
                <a:rect l="0" t="0" r="r" b="b"/>
                <a:pathLst>
                  <a:path w="9" h="10">
                    <a:moveTo>
                      <a:pt x="8" y="6"/>
                    </a:moveTo>
                    <a:lnTo>
                      <a:pt x="4" y="6"/>
                    </a:lnTo>
                    <a:lnTo>
                      <a:pt x="5" y="7"/>
                    </a:lnTo>
                    <a:lnTo>
                      <a:pt x="4"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8" name="Freeform 1307"/>
              <p:cNvSpPr>
                <a:spLocks/>
              </p:cNvSpPr>
              <p:nvPr/>
            </p:nvSpPr>
            <p:spPr bwMode="auto">
              <a:xfrm>
                <a:off x="6283" y="4480"/>
                <a:ext cx="9" cy="10"/>
              </a:xfrm>
              <a:custGeom>
                <a:avLst/>
                <a:gdLst>
                  <a:gd name="T0" fmla="+- 0 6291 6283"/>
                  <a:gd name="T1" fmla="*/ T0 w 9"/>
                  <a:gd name="T2" fmla="+- 0 4482 4480"/>
                  <a:gd name="T3" fmla="*/ 4482 h 10"/>
                  <a:gd name="T4" fmla="+- 0 6287 6283"/>
                  <a:gd name="T5" fmla="*/ T4 w 9"/>
                  <a:gd name="T6" fmla="+- 0 4482 4480"/>
                  <a:gd name="T7" fmla="*/ 4482 h 10"/>
                  <a:gd name="T8" fmla="+- 0 6288 6283"/>
                  <a:gd name="T9" fmla="*/ T8 w 9"/>
                  <a:gd name="T10" fmla="+- 0 4484 4480"/>
                  <a:gd name="T11" fmla="*/ 4484 h 10"/>
                  <a:gd name="T12" fmla="+- 0 6288 6283"/>
                  <a:gd name="T13" fmla="*/ T12 w 9"/>
                  <a:gd name="T14" fmla="+- 0 4485 4480"/>
                  <a:gd name="T15" fmla="*/ 4485 h 10"/>
                  <a:gd name="T16" fmla="+- 0 6291 6283"/>
                  <a:gd name="T17" fmla="*/ T16 w 9"/>
                  <a:gd name="T18" fmla="+- 0 4485 4480"/>
                  <a:gd name="T19" fmla="*/ 4485 h 10"/>
                  <a:gd name="T20" fmla="+- 0 6291 6283"/>
                  <a:gd name="T21" fmla="*/ T20 w 9"/>
                  <a:gd name="T22" fmla="+- 0 4482 4480"/>
                  <a:gd name="T23" fmla="*/ 4482 h 10"/>
                </a:gdLst>
                <a:ahLst/>
                <a:cxnLst>
                  <a:cxn ang="0">
                    <a:pos x="T1" y="T3"/>
                  </a:cxn>
                  <a:cxn ang="0">
                    <a:pos x="T5" y="T7"/>
                  </a:cxn>
                  <a:cxn ang="0">
                    <a:pos x="T9" y="T11"/>
                  </a:cxn>
                  <a:cxn ang="0">
                    <a:pos x="T13" y="T15"/>
                  </a:cxn>
                  <a:cxn ang="0">
                    <a:pos x="T17" y="T19"/>
                  </a:cxn>
                  <a:cxn ang="0">
                    <a:pos x="T21" y="T23"/>
                  </a:cxn>
                </a:cxnLst>
                <a:rect l="0" t="0" r="r" b="b"/>
                <a:pathLst>
                  <a:path w="9" h="10">
                    <a:moveTo>
                      <a:pt x="8" y="2"/>
                    </a:moveTo>
                    <a:lnTo>
                      <a:pt x="4" y="2"/>
                    </a:lnTo>
                    <a:lnTo>
                      <a:pt x="5" y="4"/>
                    </a:lnTo>
                    <a:lnTo>
                      <a:pt x="5" y="5"/>
                    </a:lnTo>
                    <a:lnTo>
                      <a:pt x="8" y="5"/>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9" name="Freeform 1308"/>
              <p:cNvSpPr>
                <a:spLocks/>
              </p:cNvSpPr>
              <p:nvPr/>
            </p:nvSpPr>
            <p:spPr bwMode="auto">
              <a:xfrm>
                <a:off x="6283" y="4480"/>
                <a:ext cx="9" cy="10"/>
              </a:xfrm>
              <a:custGeom>
                <a:avLst/>
                <a:gdLst>
                  <a:gd name="T0" fmla="+- 0 6290 6283"/>
                  <a:gd name="T1" fmla="*/ T0 w 9"/>
                  <a:gd name="T2" fmla="+- 0 4480 4480"/>
                  <a:gd name="T3" fmla="*/ 4480 h 10"/>
                  <a:gd name="T4" fmla="+- 0 6283 6283"/>
                  <a:gd name="T5" fmla="*/ T4 w 9"/>
                  <a:gd name="T6" fmla="+- 0 4481 4480"/>
                  <a:gd name="T7" fmla="*/ 4481 h 10"/>
                  <a:gd name="T8" fmla="+- 0 6283 6283"/>
                  <a:gd name="T9" fmla="*/ T8 w 9"/>
                  <a:gd name="T10" fmla="+- 0 4484 4480"/>
                  <a:gd name="T11" fmla="*/ 4484 h 10"/>
                  <a:gd name="T12" fmla="+- 0 6286 6283"/>
                  <a:gd name="T13" fmla="*/ T12 w 9"/>
                  <a:gd name="T14" fmla="+- 0 4484 4480"/>
                  <a:gd name="T15" fmla="*/ 4484 h 10"/>
                  <a:gd name="T16" fmla="+- 0 6287 6283"/>
                  <a:gd name="T17" fmla="*/ T16 w 9"/>
                  <a:gd name="T18" fmla="+- 0 4482 4480"/>
                  <a:gd name="T19" fmla="*/ 4482 h 10"/>
                  <a:gd name="T20" fmla="+- 0 6291 6283"/>
                  <a:gd name="T21" fmla="*/ T20 w 9"/>
                  <a:gd name="T22" fmla="+- 0 4482 4480"/>
                  <a:gd name="T23" fmla="*/ 4482 h 10"/>
                  <a:gd name="T24" fmla="+- 0 6291 6283"/>
                  <a:gd name="T25" fmla="*/ T24 w 9"/>
                  <a:gd name="T26" fmla="+- 0 4481 4480"/>
                  <a:gd name="T27" fmla="*/ 4481 h 10"/>
                  <a:gd name="T28" fmla="+- 0 6290 6283"/>
                  <a:gd name="T29" fmla="*/ T28 w 9"/>
                  <a:gd name="T30" fmla="+- 0 4480 4480"/>
                  <a:gd name="T31" fmla="*/ 4480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0">
                    <a:moveTo>
                      <a:pt x="7" y="0"/>
                    </a:moveTo>
                    <a:lnTo>
                      <a:pt x="0" y="1"/>
                    </a:lnTo>
                    <a:lnTo>
                      <a:pt x="0" y="4"/>
                    </a:lnTo>
                    <a:lnTo>
                      <a:pt x="3" y="4"/>
                    </a:lnTo>
                    <a:lnTo>
                      <a:pt x="4"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5" name="Group 1274"/>
            <p:cNvGrpSpPr>
              <a:grpSpLocks/>
            </p:cNvGrpSpPr>
            <p:nvPr/>
          </p:nvGrpSpPr>
          <p:grpSpPr bwMode="auto">
            <a:xfrm>
              <a:off x="9278" y="4479"/>
              <a:ext cx="13" cy="14"/>
              <a:chOff x="6292" y="4479"/>
              <a:chExt cx="9" cy="14"/>
            </a:xfrm>
          </p:grpSpPr>
          <p:sp>
            <p:nvSpPr>
              <p:cNvPr id="1301" name="Freeform 1300"/>
              <p:cNvSpPr>
                <a:spLocks/>
              </p:cNvSpPr>
              <p:nvPr/>
            </p:nvSpPr>
            <p:spPr bwMode="auto">
              <a:xfrm>
                <a:off x="6292" y="4479"/>
                <a:ext cx="9" cy="14"/>
              </a:xfrm>
              <a:custGeom>
                <a:avLst/>
                <a:gdLst>
                  <a:gd name="T0" fmla="+- 0 6295 6292"/>
                  <a:gd name="T1" fmla="*/ T0 w 9"/>
                  <a:gd name="T2" fmla="+- 0 4480 4479"/>
                  <a:gd name="T3" fmla="*/ 4480 h 14"/>
                  <a:gd name="T4" fmla="+- 0 6292 6292"/>
                  <a:gd name="T5" fmla="*/ T4 w 9"/>
                  <a:gd name="T6" fmla="+- 0 4480 4479"/>
                  <a:gd name="T7" fmla="*/ 4480 h 14"/>
                  <a:gd name="T8" fmla="+- 0 6292 6292"/>
                  <a:gd name="T9" fmla="*/ T8 w 9"/>
                  <a:gd name="T10" fmla="+- 0 4493 4479"/>
                  <a:gd name="T11" fmla="*/ 4493 h 14"/>
                  <a:gd name="T12" fmla="+- 0 6295 6292"/>
                  <a:gd name="T13" fmla="*/ T12 w 9"/>
                  <a:gd name="T14" fmla="+- 0 4493 4479"/>
                  <a:gd name="T15" fmla="*/ 4493 h 14"/>
                  <a:gd name="T16" fmla="+- 0 6295 6292"/>
                  <a:gd name="T17" fmla="*/ T16 w 9"/>
                  <a:gd name="T18" fmla="+- 0 4487 4479"/>
                  <a:gd name="T19" fmla="*/ 4487 h 14"/>
                  <a:gd name="T20" fmla="+- 0 6301 6292"/>
                  <a:gd name="T21" fmla="*/ T20 w 9"/>
                  <a:gd name="T22" fmla="+- 0 4487 4479"/>
                  <a:gd name="T23" fmla="*/ 4487 h 14"/>
                  <a:gd name="T24" fmla="+- 0 6301 6292"/>
                  <a:gd name="T25" fmla="*/ T24 w 9"/>
                  <a:gd name="T26" fmla="+- 0 4487 4479"/>
                  <a:gd name="T27" fmla="*/ 4487 h 14"/>
                  <a:gd name="T28" fmla="+- 0 6296 6292"/>
                  <a:gd name="T29" fmla="*/ T28 w 9"/>
                  <a:gd name="T30" fmla="+- 0 4487 4479"/>
                  <a:gd name="T31" fmla="*/ 4487 h 14"/>
                  <a:gd name="T32" fmla="+- 0 6295 6292"/>
                  <a:gd name="T33" fmla="*/ T32 w 9"/>
                  <a:gd name="T34" fmla="+- 0 4484 4479"/>
                  <a:gd name="T35" fmla="*/ 4484 h 14"/>
                  <a:gd name="T36" fmla="+- 0 6295 6292"/>
                  <a:gd name="T37" fmla="*/ T36 w 9"/>
                  <a:gd name="T38" fmla="+- 0 4483 4479"/>
                  <a:gd name="T39" fmla="*/ 4483 h 14"/>
                  <a:gd name="T40" fmla="+- 0 6295 6292"/>
                  <a:gd name="T41" fmla="*/ T40 w 9"/>
                  <a:gd name="T42" fmla="+- 0 4482 4479"/>
                  <a:gd name="T43" fmla="*/ 4482 h 14"/>
                  <a:gd name="T44" fmla="+- 0 6296 6292"/>
                  <a:gd name="T45" fmla="*/ T44 w 9"/>
                  <a:gd name="T46" fmla="+- 0 4482 4479"/>
                  <a:gd name="T47" fmla="*/ 4482 h 14"/>
                  <a:gd name="T48" fmla="+- 0 6301 6292"/>
                  <a:gd name="T49" fmla="*/ T48 w 9"/>
                  <a:gd name="T50" fmla="+- 0 4482 4479"/>
                  <a:gd name="T51" fmla="*/ 4482 h 14"/>
                  <a:gd name="T52" fmla="+- 0 6301 6292"/>
                  <a:gd name="T53" fmla="*/ T52 w 9"/>
                  <a:gd name="T54" fmla="+- 0 4481 4479"/>
                  <a:gd name="T55" fmla="*/ 4481 h 14"/>
                  <a:gd name="T56" fmla="+- 0 6295 6292"/>
                  <a:gd name="T57" fmla="*/ T56 w 9"/>
                  <a:gd name="T58" fmla="+- 0 4481 4479"/>
                  <a:gd name="T59" fmla="*/ 4481 h 14"/>
                  <a:gd name="T60" fmla="+- 0 6295 6292"/>
                  <a:gd name="T61" fmla="*/ T60 w 9"/>
                  <a:gd name="T62" fmla="+- 0 4480 4479"/>
                  <a:gd name="T63" fmla="*/ 4480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 h="14">
                    <a:moveTo>
                      <a:pt x="3" y="1"/>
                    </a:moveTo>
                    <a:lnTo>
                      <a:pt x="0" y="1"/>
                    </a:lnTo>
                    <a:lnTo>
                      <a:pt x="0" y="14"/>
                    </a:lnTo>
                    <a:lnTo>
                      <a:pt x="3" y="14"/>
                    </a:lnTo>
                    <a:lnTo>
                      <a:pt x="3" y="8"/>
                    </a:lnTo>
                    <a:lnTo>
                      <a:pt x="9" y="8"/>
                    </a:lnTo>
                    <a:lnTo>
                      <a:pt x="4" y="8"/>
                    </a:lnTo>
                    <a:lnTo>
                      <a:pt x="3" y="5"/>
                    </a:lnTo>
                    <a:lnTo>
                      <a:pt x="3" y="4"/>
                    </a:lnTo>
                    <a:lnTo>
                      <a:pt x="3" y="3"/>
                    </a:lnTo>
                    <a:lnTo>
                      <a:pt x="4" y="3"/>
                    </a:lnTo>
                    <a:lnTo>
                      <a:pt x="9" y="3"/>
                    </a:lnTo>
                    <a:lnTo>
                      <a:pt x="9"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2" name="Freeform 1301"/>
              <p:cNvSpPr>
                <a:spLocks/>
              </p:cNvSpPr>
              <p:nvPr/>
            </p:nvSpPr>
            <p:spPr bwMode="auto">
              <a:xfrm>
                <a:off x="6292" y="4479"/>
                <a:ext cx="9" cy="14"/>
              </a:xfrm>
              <a:custGeom>
                <a:avLst/>
                <a:gdLst>
                  <a:gd name="T0" fmla="+- 0 6301 6292"/>
                  <a:gd name="T1" fmla="*/ T0 w 9"/>
                  <a:gd name="T2" fmla="+- 0 4487 4479"/>
                  <a:gd name="T3" fmla="*/ 4487 h 14"/>
                  <a:gd name="T4" fmla="+- 0 6295 6292"/>
                  <a:gd name="T5" fmla="*/ T4 w 9"/>
                  <a:gd name="T6" fmla="+- 0 4487 4479"/>
                  <a:gd name="T7" fmla="*/ 4487 h 14"/>
                  <a:gd name="T8" fmla="+- 0 6298 6292"/>
                  <a:gd name="T9" fmla="*/ T8 w 9"/>
                  <a:gd name="T10" fmla="+- 0 4489 4479"/>
                  <a:gd name="T11" fmla="*/ 4489 h 14"/>
                  <a:gd name="T12" fmla="+- 0 6300 6292"/>
                  <a:gd name="T13" fmla="*/ T12 w 9"/>
                  <a:gd name="T14" fmla="+- 0 4488 4479"/>
                  <a:gd name="T15" fmla="*/ 4488 h 14"/>
                  <a:gd name="T16" fmla="+- 0 6301 6292"/>
                  <a:gd name="T17" fmla="*/ T16 w 9"/>
                  <a:gd name="T18" fmla="+- 0 4487 4479"/>
                  <a:gd name="T19" fmla="*/ 4487 h 14"/>
                </a:gdLst>
                <a:ahLst/>
                <a:cxnLst>
                  <a:cxn ang="0">
                    <a:pos x="T1" y="T3"/>
                  </a:cxn>
                  <a:cxn ang="0">
                    <a:pos x="T5" y="T7"/>
                  </a:cxn>
                  <a:cxn ang="0">
                    <a:pos x="T9" y="T11"/>
                  </a:cxn>
                  <a:cxn ang="0">
                    <a:pos x="T13" y="T15"/>
                  </a:cxn>
                  <a:cxn ang="0">
                    <a:pos x="T17" y="T19"/>
                  </a:cxn>
                </a:cxnLst>
                <a:rect l="0" t="0" r="r" b="b"/>
                <a:pathLst>
                  <a:path w="9" h="14">
                    <a:moveTo>
                      <a:pt x="9" y="8"/>
                    </a:moveTo>
                    <a:lnTo>
                      <a:pt x="3" y="8"/>
                    </a:lnTo>
                    <a:lnTo>
                      <a:pt x="6" y="10"/>
                    </a:lnTo>
                    <a:lnTo>
                      <a:pt x="8" y="9"/>
                    </a:ln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3" name="Freeform 1302"/>
              <p:cNvSpPr>
                <a:spLocks/>
              </p:cNvSpPr>
              <p:nvPr/>
            </p:nvSpPr>
            <p:spPr bwMode="auto">
              <a:xfrm>
                <a:off x="6292" y="4479"/>
                <a:ext cx="9" cy="14"/>
              </a:xfrm>
              <a:custGeom>
                <a:avLst/>
                <a:gdLst>
                  <a:gd name="T0" fmla="+- 0 6301 6292"/>
                  <a:gd name="T1" fmla="*/ T0 w 9"/>
                  <a:gd name="T2" fmla="+- 0 4482 4479"/>
                  <a:gd name="T3" fmla="*/ 4482 h 14"/>
                  <a:gd name="T4" fmla="+- 0 6296 6292"/>
                  <a:gd name="T5" fmla="*/ T4 w 9"/>
                  <a:gd name="T6" fmla="+- 0 4482 4479"/>
                  <a:gd name="T7" fmla="*/ 4482 h 14"/>
                  <a:gd name="T8" fmla="+- 0 6298 6292"/>
                  <a:gd name="T9" fmla="*/ T8 w 9"/>
                  <a:gd name="T10" fmla="+- 0 4484 4479"/>
                  <a:gd name="T11" fmla="*/ 4484 h 14"/>
                  <a:gd name="T12" fmla="+- 0 6298 6292"/>
                  <a:gd name="T13" fmla="*/ T12 w 9"/>
                  <a:gd name="T14" fmla="+- 0 4486 4479"/>
                  <a:gd name="T15" fmla="*/ 4486 h 14"/>
                  <a:gd name="T16" fmla="+- 0 6298 6292"/>
                  <a:gd name="T17" fmla="*/ T16 w 9"/>
                  <a:gd name="T18" fmla="+- 0 4486 4479"/>
                  <a:gd name="T19" fmla="*/ 4486 h 14"/>
                  <a:gd name="T20" fmla="+- 0 6296 6292"/>
                  <a:gd name="T21" fmla="*/ T20 w 9"/>
                  <a:gd name="T22" fmla="+- 0 4487 4479"/>
                  <a:gd name="T23" fmla="*/ 4487 h 14"/>
                  <a:gd name="T24" fmla="+- 0 6301 6292"/>
                  <a:gd name="T25" fmla="*/ T24 w 9"/>
                  <a:gd name="T26" fmla="+- 0 4487 4479"/>
                  <a:gd name="T27" fmla="*/ 4487 h 14"/>
                  <a:gd name="T28" fmla="+- 0 6301 6292"/>
                  <a:gd name="T29" fmla="*/ T28 w 9"/>
                  <a:gd name="T30" fmla="+- 0 4482 4479"/>
                  <a:gd name="T31" fmla="*/ 4482 h 1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4">
                    <a:moveTo>
                      <a:pt x="9" y="3"/>
                    </a:moveTo>
                    <a:lnTo>
                      <a:pt x="4" y="3"/>
                    </a:lnTo>
                    <a:lnTo>
                      <a:pt x="6" y="5"/>
                    </a:lnTo>
                    <a:lnTo>
                      <a:pt x="6" y="7"/>
                    </a:lnTo>
                    <a:lnTo>
                      <a:pt x="4" y="8"/>
                    </a:lnTo>
                    <a:lnTo>
                      <a:pt x="9" y="8"/>
                    </a:ln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4" name="Freeform 1303"/>
              <p:cNvSpPr>
                <a:spLocks/>
              </p:cNvSpPr>
              <p:nvPr/>
            </p:nvSpPr>
            <p:spPr bwMode="auto">
              <a:xfrm>
                <a:off x="6292" y="4479"/>
                <a:ext cx="9" cy="14"/>
              </a:xfrm>
              <a:custGeom>
                <a:avLst/>
                <a:gdLst>
                  <a:gd name="T0" fmla="+- 0 6300 6292"/>
                  <a:gd name="T1" fmla="*/ T0 w 9"/>
                  <a:gd name="T2" fmla="+- 0 4479 4479"/>
                  <a:gd name="T3" fmla="*/ 4479 h 14"/>
                  <a:gd name="T4" fmla="+- 0 6297 6292"/>
                  <a:gd name="T5" fmla="*/ T4 w 9"/>
                  <a:gd name="T6" fmla="+- 0 4480 4479"/>
                  <a:gd name="T7" fmla="*/ 4480 h 14"/>
                  <a:gd name="T8" fmla="+- 0 6295 6292"/>
                  <a:gd name="T9" fmla="*/ T8 w 9"/>
                  <a:gd name="T10" fmla="+- 0 4481 4479"/>
                  <a:gd name="T11" fmla="*/ 4481 h 14"/>
                  <a:gd name="T12" fmla="+- 0 6301 6292"/>
                  <a:gd name="T13" fmla="*/ T12 w 9"/>
                  <a:gd name="T14" fmla="+- 0 4481 4479"/>
                  <a:gd name="T15" fmla="*/ 4481 h 14"/>
                  <a:gd name="T16" fmla="+- 0 6301 6292"/>
                  <a:gd name="T17" fmla="*/ T16 w 9"/>
                  <a:gd name="T18" fmla="+- 0 4480 4479"/>
                  <a:gd name="T19" fmla="*/ 4480 h 14"/>
                  <a:gd name="T20" fmla="+- 0 6300 6292"/>
                  <a:gd name="T21" fmla="*/ T20 w 9"/>
                  <a:gd name="T22" fmla="+- 0 4479 4479"/>
                  <a:gd name="T23" fmla="*/ 4479 h 14"/>
                </a:gdLst>
                <a:ahLst/>
                <a:cxnLst>
                  <a:cxn ang="0">
                    <a:pos x="T1" y="T3"/>
                  </a:cxn>
                  <a:cxn ang="0">
                    <a:pos x="T5" y="T7"/>
                  </a:cxn>
                  <a:cxn ang="0">
                    <a:pos x="T9" y="T11"/>
                  </a:cxn>
                  <a:cxn ang="0">
                    <a:pos x="T13" y="T15"/>
                  </a:cxn>
                  <a:cxn ang="0">
                    <a:pos x="T17" y="T19"/>
                  </a:cxn>
                  <a:cxn ang="0">
                    <a:pos x="T21" y="T23"/>
                  </a:cxn>
                </a:cxnLst>
                <a:rect l="0" t="0" r="r" b="b"/>
                <a:pathLst>
                  <a:path w="9" h="14">
                    <a:moveTo>
                      <a:pt x="8" y="0"/>
                    </a:moveTo>
                    <a:lnTo>
                      <a:pt x="5" y="1"/>
                    </a:lnTo>
                    <a:lnTo>
                      <a:pt x="3" y="2"/>
                    </a:lnTo>
                    <a:lnTo>
                      <a:pt x="9" y="2"/>
                    </a:lnTo>
                    <a:lnTo>
                      <a:pt x="9"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6" name="Group 1275"/>
            <p:cNvGrpSpPr>
              <a:grpSpLocks/>
            </p:cNvGrpSpPr>
            <p:nvPr/>
          </p:nvGrpSpPr>
          <p:grpSpPr bwMode="auto">
            <a:xfrm>
              <a:off x="9292" y="4479"/>
              <a:ext cx="12" cy="10"/>
              <a:chOff x="6302" y="4479"/>
              <a:chExt cx="8" cy="10"/>
            </a:xfrm>
          </p:grpSpPr>
          <p:sp>
            <p:nvSpPr>
              <p:cNvPr id="1296" name="Freeform 1295"/>
              <p:cNvSpPr>
                <a:spLocks/>
              </p:cNvSpPr>
              <p:nvPr/>
            </p:nvSpPr>
            <p:spPr bwMode="auto">
              <a:xfrm>
                <a:off x="6302" y="4479"/>
                <a:ext cx="8" cy="10"/>
              </a:xfrm>
              <a:custGeom>
                <a:avLst/>
                <a:gdLst>
                  <a:gd name="T0" fmla="+- 0 6304 6302"/>
                  <a:gd name="T1" fmla="*/ T0 w 8"/>
                  <a:gd name="T2" fmla="+- 0 4485 4479"/>
                  <a:gd name="T3" fmla="*/ 4485 h 10"/>
                  <a:gd name="T4" fmla="+- 0 6302 6302"/>
                  <a:gd name="T5" fmla="*/ T4 w 8"/>
                  <a:gd name="T6" fmla="+- 0 4485 4479"/>
                  <a:gd name="T7" fmla="*/ 4485 h 10"/>
                  <a:gd name="T8" fmla="+- 0 6302 6302"/>
                  <a:gd name="T9" fmla="*/ T8 w 8"/>
                  <a:gd name="T10" fmla="+- 0 4488 4479"/>
                  <a:gd name="T11" fmla="*/ 4488 h 10"/>
                  <a:gd name="T12" fmla="+- 0 6304 6302"/>
                  <a:gd name="T13" fmla="*/ T12 w 8"/>
                  <a:gd name="T14" fmla="+- 0 4488 4479"/>
                  <a:gd name="T15" fmla="*/ 4488 h 10"/>
                  <a:gd name="T16" fmla="+- 0 6308 6302"/>
                  <a:gd name="T17" fmla="*/ T16 w 8"/>
                  <a:gd name="T18" fmla="+- 0 4488 4479"/>
                  <a:gd name="T19" fmla="*/ 4488 h 10"/>
                  <a:gd name="T20" fmla="+- 0 6310 6302"/>
                  <a:gd name="T21" fmla="*/ T20 w 8"/>
                  <a:gd name="T22" fmla="+- 0 4487 4479"/>
                  <a:gd name="T23" fmla="*/ 4487 h 10"/>
                  <a:gd name="T24" fmla="+- 0 6310 6302"/>
                  <a:gd name="T25" fmla="*/ T24 w 8"/>
                  <a:gd name="T26" fmla="+- 0 4487 4479"/>
                  <a:gd name="T27" fmla="*/ 4487 h 10"/>
                  <a:gd name="T28" fmla="+- 0 6304 6302"/>
                  <a:gd name="T29" fmla="*/ T28 w 8"/>
                  <a:gd name="T30" fmla="+- 0 4487 4479"/>
                  <a:gd name="T31" fmla="*/ 4487 h 10"/>
                  <a:gd name="T32" fmla="+- 0 6304 6302"/>
                  <a:gd name="T33" fmla="*/ T32 w 8"/>
                  <a:gd name="T34" fmla="+- 0 4487 4479"/>
                  <a:gd name="T35" fmla="*/ 4487 h 10"/>
                  <a:gd name="T36" fmla="+- 0 6304 6302"/>
                  <a:gd name="T37" fmla="*/ T36 w 8"/>
                  <a:gd name="T38" fmla="+- 0 4485 4479"/>
                  <a:gd name="T39" fmla="*/ 4485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 h="10">
                    <a:moveTo>
                      <a:pt x="2" y="6"/>
                    </a:moveTo>
                    <a:lnTo>
                      <a:pt x="0" y="6"/>
                    </a:lnTo>
                    <a:lnTo>
                      <a:pt x="0" y="9"/>
                    </a:lnTo>
                    <a:lnTo>
                      <a:pt x="2" y="9"/>
                    </a:lnTo>
                    <a:lnTo>
                      <a:pt x="6" y="9"/>
                    </a:lnTo>
                    <a:lnTo>
                      <a:pt x="8" y="8"/>
                    </a:lnTo>
                    <a:lnTo>
                      <a:pt x="2" y="8"/>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7" name="Freeform 1296"/>
              <p:cNvSpPr>
                <a:spLocks/>
              </p:cNvSpPr>
              <p:nvPr/>
            </p:nvSpPr>
            <p:spPr bwMode="auto">
              <a:xfrm>
                <a:off x="6302" y="4479"/>
                <a:ext cx="8" cy="10"/>
              </a:xfrm>
              <a:custGeom>
                <a:avLst/>
                <a:gdLst>
                  <a:gd name="T0" fmla="+- 0 6310 6302"/>
                  <a:gd name="T1" fmla="*/ T0 w 8"/>
                  <a:gd name="T2" fmla="+- 0 4484 4479"/>
                  <a:gd name="T3" fmla="*/ 4484 h 10"/>
                  <a:gd name="T4" fmla="+- 0 6306 6302"/>
                  <a:gd name="T5" fmla="*/ T4 w 8"/>
                  <a:gd name="T6" fmla="+- 0 4484 4479"/>
                  <a:gd name="T7" fmla="*/ 4484 h 10"/>
                  <a:gd name="T8" fmla="+- 0 6308 6302"/>
                  <a:gd name="T9" fmla="*/ T8 w 8"/>
                  <a:gd name="T10" fmla="+- 0 4485 4479"/>
                  <a:gd name="T11" fmla="*/ 4485 h 10"/>
                  <a:gd name="T12" fmla="+- 0 6306 6302"/>
                  <a:gd name="T13" fmla="*/ T12 w 8"/>
                  <a:gd name="T14" fmla="+- 0 4487 4479"/>
                  <a:gd name="T15" fmla="*/ 4487 h 10"/>
                  <a:gd name="T16" fmla="+- 0 6304 6302"/>
                  <a:gd name="T17" fmla="*/ T16 w 8"/>
                  <a:gd name="T18" fmla="+- 0 4487 4479"/>
                  <a:gd name="T19" fmla="*/ 4487 h 10"/>
                  <a:gd name="T20" fmla="+- 0 6310 6302"/>
                  <a:gd name="T21" fmla="*/ T20 w 8"/>
                  <a:gd name="T22" fmla="+- 0 4487 4479"/>
                  <a:gd name="T23" fmla="*/ 4487 h 10"/>
                  <a:gd name="T24" fmla="+- 0 6310 6302"/>
                  <a:gd name="T25" fmla="*/ T24 w 8"/>
                  <a:gd name="T26" fmla="+- 0 4484 4479"/>
                  <a:gd name="T27" fmla="*/ 4484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5"/>
                    </a:moveTo>
                    <a:lnTo>
                      <a:pt x="4" y="5"/>
                    </a:lnTo>
                    <a:lnTo>
                      <a:pt x="6" y="6"/>
                    </a:lnTo>
                    <a:lnTo>
                      <a:pt x="4" y="8"/>
                    </a:lnTo>
                    <a:lnTo>
                      <a:pt x="2" y="8"/>
                    </a:lnTo>
                    <a:lnTo>
                      <a:pt x="8" y="8"/>
                    </a:ln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8" name="Freeform 1297"/>
              <p:cNvSpPr>
                <a:spLocks/>
              </p:cNvSpPr>
              <p:nvPr/>
            </p:nvSpPr>
            <p:spPr bwMode="auto">
              <a:xfrm>
                <a:off x="6302" y="4479"/>
                <a:ext cx="8" cy="10"/>
              </a:xfrm>
              <a:custGeom>
                <a:avLst/>
                <a:gdLst>
                  <a:gd name="T0" fmla="+- 0 6309 6302"/>
                  <a:gd name="T1" fmla="*/ T0 w 8"/>
                  <a:gd name="T2" fmla="+- 0 4479 4479"/>
                  <a:gd name="T3" fmla="*/ 4479 h 10"/>
                  <a:gd name="T4" fmla="+- 0 6304 6302"/>
                  <a:gd name="T5" fmla="*/ T4 w 8"/>
                  <a:gd name="T6" fmla="+- 0 4479 4479"/>
                  <a:gd name="T7" fmla="*/ 4479 h 10"/>
                  <a:gd name="T8" fmla="+- 0 6302 6302"/>
                  <a:gd name="T9" fmla="*/ T8 w 8"/>
                  <a:gd name="T10" fmla="+- 0 4479 4479"/>
                  <a:gd name="T11" fmla="*/ 4479 h 10"/>
                  <a:gd name="T12" fmla="+- 0 6302 6302"/>
                  <a:gd name="T13" fmla="*/ T12 w 8"/>
                  <a:gd name="T14" fmla="+- 0 4484 4479"/>
                  <a:gd name="T15" fmla="*/ 4484 h 10"/>
                  <a:gd name="T16" fmla="+- 0 6304 6302"/>
                  <a:gd name="T17" fmla="*/ T16 w 8"/>
                  <a:gd name="T18" fmla="+- 0 4484 4479"/>
                  <a:gd name="T19" fmla="*/ 4484 h 10"/>
                  <a:gd name="T20" fmla="+- 0 6306 6302"/>
                  <a:gd name="T21" fmla="*/ T20 w 8"/>
                  <a:gd name="T22" fmla="+- 0 4484 4479"/>
                  <a:gd name="T23" fmla="*/ 4484 h 10"/>
                  <a:gd name="T24" fmla="+- 0 6310 6302"/>
                  <a:gd name="T25" fmla="*/ T24 w 8"/>
                  <a:gd name="T26" fmla="+- 0 4484 4479"/>
                  <a:gd name="T27" fmla="*/ 4484 h 10"/>
                  <a:gd name="T28" fmla="+- 0 6310 6302"/>
                  <a:gd name="T29" fmla="*/ T28 w 8"/>
                  <a:gd name="T30" fmla="+- 0 4483 4479"/>
                  <a:gd name="T31" fmla="*/ 4483 h 10"/>
                  <a:gd name="T32" fmla="+- 0 6305 6302"/>
                  <a:gd name="T33" fmla="*/ T32 w 8"/>
                  <a:gd name="T34" fmla="+- 0 4483 4479"/>
                  <a:gd name="T35" fmla="*/ 4483 h 10"/>
                  <a:gd name="T36" fmla="+- 0 6304 6302"/>
                  <a:gd name="T37" fmla="*/ T36 w 8"/>
                  <a:gd name="T38" fmla="+- 0 4481 4479"/>
                  <a:gd name="T39" fmla="*/ 4481 h 10"/>
                  <a:gd name="T40" fmla="+- 0 6306 6302"/>
                  <a:gd name="T41" fmla="*/ T40 w 8"/>
                  <a:gd name="T42" fmla="+- 0 4480 4479"/>
                  <a:gd name="T43" fmla="*/ 4480 h 10"/>
                  <a:gd name="T44" fmla="+- 0 6309 6302"/>
                  <a:gd name="T45" fmla="*/ T44 w 8"/>
                  <a:gd name="T46" fmla="+- 0 4480 4479"/>
                  <a:gd name="T47" fmla="*/ 4480 h 10"/>
                  <a:gd name="T48" fmla="+- 0 6309 6302"/>
                  <a:gd name="T49" fmla="*/ T48 w 8"/>
                  <a:gd name="T50" fmla="+- 0 4479 4479"/>
                  <a:gd name="T51" fmla="*/ 4479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 h="10">
                    <a:moveTo>
                      <a:pt x="7" y="0"/>
                    </a:moveTo>
                    <a:lnTo>
                      <a:pt x="2" y="0"/>
                    </a:lnTo>
                    <a:lnTo>
                      <a:pt x="0" y="0"/>
                    </a:lnTo>
                    <a:lnTo>
                      <a:pt x="0" y="5"/>
                    </a:lnTo>
                    <a:lnTo>
                      <a:pt x="2" y="5"/>
                    </a:lnTo>
                    <a:lnTo>
                      <a:pt x="4" y="5"/>
                    </a:lnTo>
                    <a:lnTo>
                      <a:pt x="8" y="5"/>
                    </a:lnTo>
                    <a:lnTo>
                      <a:pt x="8" y="4"/>
                    </a:lnTo>
                    <a:lnTo>
                      <a:pt x="3" y="4"/>
                    </a:lnTo>
                    <a:lnTo>
                      <a:pt x="2" y="2"/>
                    </a:lnTo>
                    <a:lnTo>
                      <a:pt x="4" y="1"/>
                    </a:lnTo>
                    <a:lnTo>
                      <a:pt x="7"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9" name="Freeform 1298"/>
              <p:cNvSpPr>
                <a:spLocks/>
              </p:cNvSpPr>
              <p:nvPr/>
            </p:nvSpPr>
            <p:spPr bwMode="auto">
              <a:xfrm>
                <a:off x="6302" y="4479"/>
                <a:ext cx="8" cy="10"/>
              </a:xfrm>
              <a:custGeom>
                <a:avLst/>
                <a:gdLst>
                  <a:gd name="T0" fmla="+- 0 6310 6302"/>
                  <a:gd name="T1" fmla="*/ T0 w 8"/>
                  <a:gd name="T2" fmla="+- 0 4482 4479"/>
                  <a:gd name="T3" fmla="*/ 4482 h 10"/>
                  <a:gd name="T4" fmla="+- 0 6308 6302"/>
                  <a:gd name="T5" fmla="*/ T4 w 8"/>
                  <a:gd name="T6" fmla="+- 0 4483 4479"/>
                  <a:gd name="T7" fmla="*/ 4483 h 10"/>
                  <a:gd name="T8" fmla="+- 0 6305 6302"/>
                  <a:gd name="T9" fmla="*/ T8 w 8"/>
                  <a:gd name="T10" fmla="+- 0 4483 4479"/>
                  <a:gd name="T11" fmla="*/ 4483 h 10"/>
                  <a:gd name="T12" fmla="+- 0 6310 6302"/>
                  <a:gd name="T13" fmla="*/ T12 w 8"/>
                  <a:gd name="T14" fmla="+- 0 4483 4479"/>
                  <a:gd name="T15" fmla="*/ 4483 h 10"/>
                  <a:gd name="T16" fmla="+- 0 6310 6302"/>
                  <a:gd name="T17" fmla="*/ T16 w 8"/>
                  <a:gd name="T18" fmla="+- 0 4482 4479"/>
                  <a:gd name="T19" fmla="*/ 4482 h 10"/>
                </a:gdLst>
                <a:ahLst/>
                <a:cxnLst>
                  <a:cxn ang="0">
                    <a:pos x="T1" y="T3"/>
                  </a:cxn>
                  <a:cxn ang="0">
                    <a:pos x="T5" y="T7"/>
                  </a:cxn>
                  <a:cxn ang="0">
                    <a:pos x="T9" y="T11"/>
                  </a:cxn>
                  <a:cxn ang="0">
                    <a:pos x="T13" y="T15"/>
                  </a:cxn>
                  <a:cxn ang="0">
                    <a:pos x="T17" y="T19"/>
                  </a:cxn>
                </a:cxnLst>
                <a:rect l="0" t="0" r="r" b="b"/>
                <a:pathLst>
                  <a:path w="8" h="10">
                    <a:moveTo>
                      <a:pt x="8" y="3"/>
                    </a:moveTo>
                    <a:lnTo>
                      <a:pt x="6" y="4"/>
                    </a:lnTo>
                    <a:lnTo>
                      <a:pt x="3" y="4"/>
                    </a:lnTo>
                    <a:lnTo>
                      <a:pt x="8" y="4"/>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0" name="Freeform 1299"/>
              <p:cNvSpPr>
                <a:spLocks/>
              </p:cNvSpPr>
              <p:nvPr/>
            </p:nvSpPr>
            <p:spPr bwMode="auto">
              <a:xfrm>
                <a:off x="6302" y="4479"/>
                <a:ext cx="8" cy="10"/>
              </a:xfrm>
              <a:custGeom>
                <a:avLst/>
                <a:gdLst>
                  <a:gd name="T0" fmla="+- 0 6309 6302"/>
                  <a:gd name="T1" fmla="*/ T0 w 8"/>
                  <a:gd name="T2" fmla="+- 0 4480 4479"/>
                  <a:gd name="T3" fmla="*/ 4480 h 10"/>
                  <a:gd name="T4" fmla="+- 0 6306 6302"/>
                  <a:gd name="T5" fmla="*/ T4 w 8"/>
                  <a:gd name="T6" fmla="+- 0 4480 4479"/>
                  <a:gd name="T7" fmla="*/ 4480 h 10"/>
                  <a:gd name="T8" fmla="+- 0 6308 6302"/>
                  <a:gd name="T9" fmla="*/ T8 w 8"/>
                  <a:gd name="T10" fmla="+- 0 4481 4479"/>
                  <a:gd name="T11" fmla="*/ 4481 h 10"/>
                  <a:gd name="T12" fmla="+- 0 6308 6302"/>
                  <a:gd name="T13" fmla="*/ T12 w 8"/>
                  <a:gd name="T14" fmla="+- 0 4481 4479"/>
                  <a:gd name="T15" fmla="*/ 4481 h 10"/>
                  <a:gd name="T16" fmla="+- 0 6309 6302"/>
                  <a:gd name="T17" fmla="*/ T16 w 8"/>
                  <a:gd name="T18" fmla="+- 0 4481 4479"/>
                  <a:gd name="T19" fmla="*/ 4481 h 10"/>
                  <a:gd name="T20" fmla="+- 0 6309 6302"/>
                  <a:gd name="T21" fmla="*/ T20 w 8"/>
                  <a:gd name="T22" fmla="+- 0 4480 4479"/>
                  <a:gd name="T23" fmla="*/ 4480 h 10"/>
                </a:gdLst>
                <a:ahLst/>
                <a:cxnLst>
                  <a:cxn ang="0">
                    <a:pos x="T1" y="T3"/>
                  </a:cxn>
                  <a:cxn ang="0">
                    <a:pos x="T5" y="T7"/>
                  </a:cxn>
                  <a:cxn ang="0">
                    <a:pos x="T9" y="T11"/>
                  </a:cxn>
                  <a:cxn ang="0">
                    <a:pos x="T13" y="T15"/>
                  </a:cxn>
                  <a:cxn ang="0">
                    <a:pos x="T17" y="T19"/>
                  </a:cxn>
                  <a:cxn ang="0">
                    <a:pos x="T21" y="T23"/>
                  </a:cxn>
                </a:cxnLst>
                <a:rect l="0" t="0" r="r" b="b"/>
                <a:pathLst>
                  <a:path w="8" h="10">
                    <a:moveTo>
                      <a:pt x="7" y="1"/>
                    </a:moveTo>
                    <a:lnTo>
                      <a:pt x="4" y="1"/>
                    </a:lnTo>
                    <a:lnTo>
                      <a:pt x="6" y="2"/>
                    </a:lnTo>
                    <a:lnTo>
                      <a:pt x="7" y="2"/>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7" name="Group 1276"/>
            <p:cNvGrpSpPr>
              <a:grpSpLocks/>
            </p:cNvGrpSpPr>
            <p:nvPr/>
          </p:nvGrpSpPr>
          <p:grpSpPr bwMode="auto">
            <a:xfrm>
              <a:off x="9306" y="4478"/>
              <a:ext cx="12" cy="10"/>
              <a:chOff x="6311" y="4478"/>
              <a:chExt cx="8" cy="10"/>
            </a:xfrm>
          </p:grpSpPr>
          <p:sp>
            <p:nvSpPr>
              <p:cNvPr id="1293" name="Freeform 1292"/>
              <p:cNvSpPr>
                <a:spLocks/>
              </p:cNvSpPr>
              <p:nvPr/>
            </p:nvSpPr>
            <p:spPr bwMode="auto">
              <a:xfrm>
                <a:off x="6311" y="4478"/>
                <a:ext cx="8" cy="10"/>
              </a:xfrm>
              <a:custGeom>
                <a:avLst/>
                <a:gdLst>
                  <a:gd name="T0" fmla="+- 0 6318 6311"/>
                  <a:gd name="T1" fmla="*/ T0 w 8"/>
                  <a:gd name="T2" fmla="+- 0 4478 4478"/>
                  <a:gd name="T3" fmla="*/ 4478 h 10"/>
                  <a:gd name="T4" fmla="+- 0 6312 6311"/>
                  <a:gd name="T5" fmla="*/ T4 w 8"/>
                  <a:gd name="T6" fmla="+- 0 4478 4478"/>
                  <a:gd name="T7" fmla="*/ 4478 h 10"/>
                  <a:gd name="T8" fmla="+- 0 6311 6311"/>
                  <a:gd name="T9" fmla="*/ T8 w 8"/>
                  <a:gd name="T10" fmla="+- 0 4479 4478"/>
                  <a:gd name="T11" fmla="*/ 4479 h 10"/>
                  <a:gd name="T12" fmla="+- 0 6311 6311"/>
                  <a:gd name="T13" fmla="*/ T12 w 8"/>
                  <a:gd name="T14" fmla="+- 0 4482 4478"/>
                  <a:gd name="T15" fmla="*/ 4482 h 10"/>
                  <a:gd name="T16" fmla="+- 0 6311 6311"/>
                  <a:gd name="T17" fmla="*/ T16 w 8"/>
                  <a:gd name="T18" fmla="+- 0 4486 4478"/>
                  <a:gd name="T19" fmla="*/ 4486 h 10"/>
                  <a:gd name="T20" fmla="+- 0 6312 6311"/>
                  <a:gd name="T21" fmla="*/ T20 w 8"/>
                  <a:gd name="T22" fmla="+- 0 4487 4478"/>
                  <a:gd name="T23" fmla="*/ 4487 h 10"/>
                  <a:gd name="T24" fmla="+- 0 6317 6311"/>
                  <a:gd name="T25" fmla="*/ T24 w 8"/>
                  <a:gd name="T26" fmla="+- 0 4487 4478"/>
                  <a:gd name="T27" fmla="*/ 4487 h 10"/>
                  <a:gd name="T28" fmla="+- 0 6319 6311"/>
                  <a:gd name="T29" fmla="*/ T28 w 8"/>
                  <a:gd name="T30" fmla="+- 0 4486 4478"/>
                  <a:gd name="T31" fmla="*/ 4486 h 10"/>
                  <a:gd name="T32" fmla="+- 0 6319 6311"/>
                  <a:gd name="T33" fmla="*/ T32 w 8"/>
                  <a:gd name="T34" fmla="+- 0 4486 4478"/>
                  <a:gd name="T35" fmla="*/ 4486 h 10"/>
                  <a:gd name="T36" fmla="+- 0 6313 6311"/>
                  <a:gd name="T37" fmla="*/ T36 w 8"/>
                  <a:gd name="T38" fmla="+- 0 4486 4478"/>
                  <a:gd name="T39" fmla="*/ 4486 h 10"/>
                  <a:gd name="T40" fmla="+- 0 6313 6311"/>
                  <a:gd name="T41" fmla="*/ T40 w 8"/>
                  <a:gd name="T42" fmla="+- 0 4486 4478"/>
                  <a:gd name="T43" fmla="*/ 4486 h 10"/>
                  <a:gd name="T44" fmla="+- 0 6313 6311"/>
                  <a:gd name="T45" fmla="*/ T44 w 8"/>
                  <a:gd name="T46" fmla="+- 0 4483 4478"/>
                  <a:gd name="T47" fmla="*/ 4483 h 10"/>
                  <a:gd name="T48" fmla="+- 0 6319 6311"/>
                  <a:gd name="T49" fmla="*/ T48 w 8"/>
                  <a:gd name="T50" fmla="+- 0 4482 4478"/>
                  <a:gd name="T51" fmla="*/ 4482 h 10"/>
                  <a:gd name="T52" fmla="+- 0 6319 6311"/>
                  <a:gd name="T53" fmla="*/ T52 w 8"/>
                  <a:gd name="T54" fmla="+- 0 4482 4478"/>
                  <a:gd name="T55" fmla="*/ 4482 h 10"/>
                  <a:gd name="T56" fmla="+- 0 6313 6311"/>
                  <a:gd name="T57" fmla="*/ T56 w 8"/>
                  <a:gd name="T58" fmla="+- 0 4482 4478"/>
                  <a:gd name="T59" fmla="*/ 4482 h 10"/>
                  <a:gd name="T60" fmla="+- 0 6313 6311"/>
                  <a:gd name="T61" fmla="*/ T60 w 8"/>
                  <a:gd name="T62" fmla="+- 0 4479 4478"/>
                  <a:gd name="T63" fmla="*/ 4479 h 10"/>
                  <a:gd name="T64" fmla="+- 0 6315 6311"/>
                  <a:gd name="T65" fmla="*/ T64 w 8"/>
                  <a:gd name="T66" fmla="+- 0 4479 4478"/>
                  <a:gd name="T67" fmla="*/ 4479 h 10"/>
                  <a:gd name="T68" fmla="+- 0 6317 6311"/>
                  <a:gd name="T69" fmla="*/ T68 w 8"/>
                  <a:gd name="T70" fmla="+- 0 4479 4478"/>
                  <a:gd name="T71" fmla="*/ 4479 h 10"/>
                  <a:gd name="T72" fmla="+- 0 6319 6311"/>
                  <a:gd name="T73" fmla="*/ T72 w 8"/>
                  <a:gd name="T74" fmla="+- 0 4479 4478"/>
                  <a:gd name="T75" fmla="*/ 4479 h 10"/>
                  <a:gd name="T76" fmla="+- 0 6319 6311"/>
                  <a:gd name="T77" fmla="*/ T76 w 8"/>
                  <a:gd name="T78" fmla="+- 0 4478 4478"/>
                  <a:gd name="T79" fmla="*/ 4478 h 10"/>
                  <a:gd name="T80" fmla="+- 0 6318 6311"/>
                  <a:gd name="T81" fmla="*/ T80 w 8"/>
                  <a:gd name="T82" fmla="+- 0 4478 4478"/>
                  <a:gd name="T83" fmla="*/ 4478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 h="10">
                    <a:moveTo>
                      <a:pt x="7" y="0"/>
                    </a:moveTo>
                    <a:lnTo>
                      <a:pt x="1" y="0"/>
                    </a:lnTo>
                    <a:lnTo>
                      <a:pt x="0" y="1"/>
                    </a:lnTo>
                    <a:lnTo>
                      <a:pt x="0" y="4"/>
                    </a:lnTo>
                    <a:lnTo>
                      <a:pt x="0" y="8"/>
                    </a:lnTo>
                    <a:lnTo>
                      <a:pt x="1" y="9"/>
                    </a:lnTo>
                    <a:lnTo>
                      <a:pt x="6" y="9"/>
                    </a:lnTo>
                    <a:lnTo>
                      <a:pt x="8" y="8"/>
                    </a:lnTo>
                    <a:lnTo>
                      <a:pt x="2" y="8"/>
                    </a:lnTo>
                    <a:lnTo>
                      <a:pt x="2" y="5"/>
                    </a:lnTo>
                    <a:lnTo>
                      <a:pt x="8" y="4"/>
                    </a:lnTo>
                    <a:lnTo>
                      <a:pt x="2" y="4"/>
                    </a:lnTo>
                    <a:lnTo>
                      <a:pt x="2" y="1"/>
                    </a:lnTo>
                    <a:lnTo>
                      <a:pt x="4" y="1"/>
                    </a:lnTo>
                    <a:lnTo>
                      <a:pt x="6" y="1"/>
                    </a:lnTo>
                    <a:lnTo>
                      <a:pt x="8" y="1"/>
                    </a:lnTo>
                    <a:lnTo>
                      <a:pt x="8"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4" name="Freeform 1293"/>
              <p:cNvSpPr>
                <a:spLocks/>
              </p:cNvSpPr>
              <p:nvPr/>
            </p:nvSpPr>
            <p:spPr bwMode="auto">
              <a:xfrm>
                <a:off x="6311" y="4478"/>
                <a:ext cx="8" cy="10"/>
              </a:xfrm>
              <a:custGeom>
                <a:avLst/>
                <a:gdLst>
                  <a:gd name="T0" fmla="+- 0 6319 6311"/>
                  <a:gd name="T1" fmla="*/ T0 w 8"/>
                  <a:gd name="T2" fmla="+- 0 4484 4478"/>
                  <a:gd name="T3" fmla="*/ 4484 h 10"/>
                  <a:gd name="T4" fmla="+- 0 6318 6311"/>
                  <a:gd name="T5" fmla="*/ T4 w 8"/>
                  <a:gd name="T6" fmla="+- 0 4484 4478"/>
                  <a:gd name="T7" fmla="*/ 4484 h 10"/>
                  <a:gd name="T8" fmla="+- 0 6318 6311"/>
                  <a:gd name="T9" fmla="*/ T8 w 8"/>
                  <a:gd name="T10" fmla="+- 0 4485 4478"/>
                  <a:gd name="T11" fmla="*/ 4485 h 10"/>
                  <a:gd name="T12" fmla="+- 0 6315 6311"/>
                  <a:gd name="T13" fmla="*/ T12 w 8"/>
                  <a:gd name="T14" fmla="+- 0 4486 4478"/>
                  <a:gd name="T15" fmla="*/ 4486 h 10"/>
                  <a:gd name="T16" fmla="+- 0 6313 6311"/>
                  <a:gd name="T17" fmla="*/ T16 w 8"/>
                  <a:gd name="T18" fmla="+- 0 4486 4478"/>
                  <a:gd name="T19" fmla="*/ 4486 h 10"/>
                  <a:gd name="T20" fmla="+- 0 6319 6311"/>
                  <a:gd name="T21" fmla="*/ T20 w 8"/>
                  <a:gd name="T22" fmla="+- 0 4486 4478"/>
                  <a:gd name="T23" fmla="*/ 4486 h 10"/>
                  <a:gd name="T24" fmla="+- 0 6319 6311"/>
                  <a:gd name="T25" fmla="*/ T24 w 8"/>
                  <a:gd name="T26" fmla="+- 0 4484 4478"/>
                  <a:gd name="T27" fmla="*/ 4484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6"/>
                    </a:moveTo>
                    <a:lnTo>
                      <a:pt x="7" y="6"/>
                    </a:lnTo>
                    <a:lnTo>
                      <a:pt x="7" y="7"/>
                    </a:lnTo>
                    <a:lnTo>
                      <a:pt x="4" y="8"/>
                    </a:lnTo>
                    <a:lnTo>
                      <a:pt x="2"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5" name="Freeform 1294"/>
              <p:cNvSpPr>
                <a:spLocks/>
              </p:cNvSpPr>
              <p:nvPr/>
            </p:nvSpPr>
            <p:spPr bwMode="auto">
              <a:xfrm>
                <a:off x="6311" y="4478"/>
                <a:ext cx="8" cy="10"/>
              </a:xfrm>
              <a:custGeom>
                <a:avLst/>
                <a:gdLst>
                  <a:gd name="T0" fmla="+- 0 6319 6311"/>
                  <a:gd name="T1" fmla="*/ T0 w 8"/>
                  <a:gd name="T2" fmla="+- 0 4479 4478"/>
                  <a:gd name="T3" fmla="*/ 4479 h 10"/>
                  <a:gd name="T4" fmla="+- 0 6317 6311"/>
                  <a:gd name="T5" fmla="*/ T4 w 8"/>
                  <a:gd name="T6" fmla="+- 0 4479 4478"/>
                  <a:gd name="T7" fmla="*/ 4479 h 10"/>
                  <a:gd name="T8" fmla="+- 0 6318 6311"/>
                  <a:gd name="T9" fmla="*/ T8 w 8"/>
                  <a:gd name="T10" fmla="+- 0 4481 4478"/>
                  <a:gd name="T11" fmla="*/ 4481 h 10"/>
                  <a:gd name="T12" fmla="+- 0 6313 6311"/>
                  <a:gd name="T13" fmla="*/ T12 w 8"/>
                  <a:gd name="T14" fmla="+- 0 4482 4478"/>
                  <a:gd name="T15" fmla="*/ 4482 h 10"/>
                  <a:gd name="T16" fmla="+- 0 6319 6311"/>
                  <a:gd name="T17" fmla="*/ T16 w 8"/>
                  <a:gd name="T18" fmla="+- 0 4482 4478"/>
                  <a:gd name="T19" fmla="*/ 4482 h 10"/>
                  <a:gd name="T20" fmla="+- 0 6319 6311"/>
                  <a:gd name="T21" fmla="*/ T20 w 8"/>
                  <a:gd name="T22" fmla="+- 0 4479 4478"/>
                  <a:gd name="T23" fmla="*/ 4479 h 10"/>
                </a:gdLst>
                <a:ahLst/>
                <a:cxnLst>
                  <a:cxn ang="0">
                    <a:pos x="T1" y="T3"/>
                  </a:cxn>
                  <a:cxn ang="0">
                    <a:pos x="T5" y="T7"/>
                  </a:cxn>
                  <a:cxn ang="0">
                    <a:pos x="T9" y="T11"/>
                  </a:cxn>
                  <a:cxn ang="0">
                    <a:pos x="T13" y="T15"/>
                  </a:cxn>
                  <a:cxn ang="0">
                    <a:pos x="T17" y="T19"/>
                  </a:cxn>
                  <a:cxn ang="0">
                    <a:pos x="T21" y="T23"/>
                  </a:cxn>
                </a:cxnLst>
                <a:rect l="0" t="0" r="r" b="b"/>
                <a:pathLst>
                  <a:path w="8" h="10">
                    <a:moveTo>
                      <a:pt x="8" y="1"/>
                    </a:moveTo>
                    <a:lnTo>
                      <a:pt x="6" y="1"/>
                    </a:lnTo>
                    <a:lnTo>
                      <a:pt x="7" y="3"/>
                    </a:lnTo>
                    <a:lnTo>
                      <a:pt x="2" y="4"/>
                    </a:lnTo>
                    <a:lnTo>
                      <a:pt x="8" y="4"/>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8" name="Group 1277"/>
            <p:cNvGrpSpPr>
              <a:grpSpLocks/>
            </p:cNvGrpSpPr>
            <p:nvPr/>
          </p:nvGrpSpPr>
          <p:grpSpPr bwMode="auto">
            <a:xfrm>
              <a:off x="9320" y="4477"/>
              <a:ext cx="10" cy="10"/>
              <a:chOff x="6321" y="4477"/>
              <a:chExt cx="7" cy="10"/>
            </a:xfrm>
          </p:grpSpPr>
          <p:sp>
            <p:nvSpPr>
              <p:cNvPr id="1290" name="Freeform 1289"/>
              <p:cNvSpPr>
                <a:spLocks/>
              </p:cNvSpPr>
              <p:nvPr/>
            </p:nvSpPr>
            <p:spPr bwMode="auto">
              <a:xfrm>
                <a:off x="6321" y="4477"/>
                <a:ext cx="7" cy="10"/>
              </a:xfrm>
              <a:custGeom>
                <a:avLst/>
                <a:gdLst>
                  <a:gd name="T0" fmla="+- 0 6322 6321"/>
                  <a:gd name="T1" fmla="*/ T0 w 7"/>
                  <a:gd name="T2" fmla="+- 0 4477 4477"/>
                  <a:gd name="T3" fmla="*/ 4477 h 10"/>
                  <a:gd name="T4" fmla="+- 0 6321 6321"/>
                  <a:gd name="T5" fmla="*/ T4 w 7"/>
                  <a:gd name="T6" fmla="+- 0 4477 4477"/>
                  <a:gd name="T7" fmla="*/ 4477 h 10"/>
                  <a:gd name="T8" fmla="+- 0 6321 6321"/>
                  <a:gd name="T9" fmla="*/ T8 w 7"/>
                  <a:gd name="T10" fmla="+- 0 4486 4477"/>
                  <a:gd name="T11" fmla="*/ 4486 h 10"/>
                  <a:gd name="T12" fmla="+- 0 6322 6321"/>
                  <a:gd name="T13" fmla="*/ T12 w 7"/>
                  <a:gd name="T14" fmla="+- 0 4486 4477"/>
                  <a:gd name="T15" fmla="*/ 4486 h 10"/>
                  <a:gd name="T16" fmla="+- 0 6322 6321"/>
                  <a:gd name="T17" fmla="*/ T16 w 7"/>
                  <a:gd name="T18" fmla="+- 0 4481 4477"/>
                  <a:gd name="T19" fmla="*/ 4481 h 10"/>
                  <a:gd name="T20" fmla="+- 0 6324 6321"/>
                  <a:gd name="T21" fmla="*/ T20 w 7"/>
                  <a:gd name="T22" fmla="+- 0 4478 4477"/>
                  <a:gd name="T23" fmla="*/ 4478 h 10"/>
                  <a:gd name="T24" fmla="+- 0 6322 6321"/>
                  <a:gd name="T25" fmla="*/ T24 w 7"/>
                  <a:gd name="T26" fmla="+- 0 4478 4477"/>
                  <a:gd name="T27" fmla="*/ 4478 h 10"/>
                  <a:gd name="T28" fmla="+- 0 6322 6321"/>
                  <a:gd name="T29" fmla="*/ T28 w 7"/>
                  <a:gd name="T30" fmla="+- 0 4477 4477"/>
                  <a:gd name="T31" fmla="*/ 4477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0">
                    <a:moveTo>
                      <a:pt x="1" y="0"/>
                    </a:moveTo>
                    <a:lnTo>
                      <a:pt x="0" y="0"/>
                    </a:lnTo>
                    <a:lnTo>
                      <a:pt x="0" y="9"/>
                    </a:lnTo>
                    <a:lnTo>
                      <a:pt x="1" y="9"/>
                    </a:lnTo>
                    <a:lnTo>
                      <a:pt x="1" y="4"/>
                    </a:lnTo>
                    <a:lnTo>
                      <a:pt x="3"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1" name="Freeform 1290"/>
              <p:cNvSpPr>
                <a:spLocks/>
              </p:cNvSpPr>
              <p:nvPr/>
            </p:nvSpPr>
            <p:spPr bwMode="auto">
              <a:xfrm>
                <a:off x="6321" y="4477"/>
                <a:ext cx="7" cy="10"/>
              </a:xfrm>
              <a:custGeom>
                <a:avLst/>
                <a:gdLst>
                  <a:gd name="T0" fmla="+- 0 6326 6321"/>
                  <a:gd name="T1" fmla="*/ T0 w 7"/>
                  <a:gd name="T2" fmla="+- 0 4478 4477"/>
                  <a:gd name="T3" fmla="*/ 4478 h 10"/>
                  <a:gd name="T4" fmla="+- 0 6324 6321"/>
                  <a:gd name="T5" fmla="*/ T4 w 7"/>
                  <a:gd name="T6" fmla="+- 0 4478 4477"/>
                  <a:gd name="T7" fmla="*/ 4478 h 10"/>
                  <a:gd name="T8" fmla="+- 0 6325 6321"/>
                  <a:gd name="T9" fmla="*/ T8 w 7"/>
                  <a:gd name="T10" fmla="+- 0 4479 4477"/>
                  <a:gd name="T11" fmla="*/ 4479 h 10"/>
                  <a:gd name="T12" fmla="+- 0 6326 6321"/>
                  <a:gd name="T13" fmla="*/ T12 w 7"/>
                  <a:gd name="T14" fmla="+- 0 4480 4477"/>
                  <a:gd name="T15" fmla="*/ 4480 h 10"/>
                  <a:gd name="T16" fmla="+- 0 6327 6321"/>
                  <a:gd name="T17" fmla="*/ T16 w 7"/>
                  <a:gd name="T18" fmla="+- 0 4480 4477"/>
                  <a:gd name="T19" fmla="*/ 4480 h 10"/>
                  <a:gd name="T20" fmla="+- 0 6327 6321"/>
                  <a:gd name="T21" fmla="*/ T20 w 7"/>
                  <a:gd name="T22" fmla="+- 0 4479 4477"/>
                  <a:gd name="T23" fmla="*/ 4479 h 10"/>
                  <a:gd name="T24" fmla="+- 0 6326 6321"/>
                  <a:gd name="T25" fmla="*/ T24 w 7"/>
                  <a:gd name="T26" fmla="+- 0 4478 4477"/>
                  <a:gd name="T27" fmla="*/ 4478 h 10"/>
                </a:gdLst>
                <a:ahLst/>
                <a:cxnLst>
                  <a:cxn ang="0">
                    <a:pos x="T1" y="T3"/>
                  </a:cxn>
                  <a:cxn ang="0">
                    <a:pos x="T5" y="T7"/>
                  </a:cxn>
                  <a:cxn ang="0">
                    <a:pos x="T9" y="T11"/>
                  </a:cxn>
                  <a:cxn ang="0">
                    <a:pos x="T13" y="T15"/>
                  </a:cxn>
                  <a:cxn ang="0">
                    <a:pos x="T17" y="T19"/>
                  </a:cxn>
                  <a:cxn ang="0">
                    <a:pos x="T21" y="T23"/>
                  </a:cxn>
                  <a:cxn ang="0">
                    <a:pos x="T25" y="T27"/>
                  </a:cxn>
                </a:cxnLst>
                <a:rect l="0" t="0" r="r" b="b"/>
                <a:pathLst>
                  <a:path w="7" h="10">
                    <a:moveTo>
                      <a:pt x="5" y="1"/>
                    </a:moveTo>
                    <a:lnTo>
                      <a:pt x="3" y="1"/>
                    </a:lnTo>
                    <a:lnTo>
                      <a:pt x="4" y="2"/>
                    </a:lnTo>
                    <a:lnTo>
                      <a:pt x="5" y="3"/>
                    </a:lnTo>
                    <a:lnTo>
                      <a:pt x="6" y="3"/>
                    </a:lnTo>
                    <a:lnTo>
                      <a:pt x="6" y="2"/>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2" name="Freeform 1291"/>
              <p:cNvSpPr>
                <a:spLocks/>
              </p:cNvSpPr>
              <p:nvPr/>
            </p:nvSpPr>
            <p:spPr bwMode="auto">
              <a:xfrm>
                <a:off x="6321" y="4477"/>
                <a:ext cx="7" cy="10"/>
              </a:xfrm>
              <a:custGeom>
                <a:avLst/>
                <a:gdLst>
                  <a:gd name="T0" fmla="+- 0 6324 6321"/>
                  <a:gd name="T1" fmla="*/ T0 w 7"/>
                  <a:gd name="T2" fmla="+- 0 4477 4477"/>
                  <a:gd name="T3" fmla="*/ 4477 h 10"/>
                  <a:gd name="T4" fmla="+- 0 6322 6321"/>
                  <a:gd name="T5" fmla="*/ T4 w 7"/>
                  <a:gd name="T6" fmla="+- 0 4478 4477"/>
                  <a:gd name="T7" fmla="*/ 4478 h 10"/>
                  <a:gd name="T8" fmla="+- 0 6324 6321"/>
                  <a:gd name="T9" fmla="*/ T8 w 7"/>
                  <a:gd name="T10" fmla="+- 0 4478 4477"/>
                  <a:gd name="T11" fmla="*/ 4478 h 10"/>
                  <a:gd name="T12" fmla="+- 0 6324 6321"/>
                  <a:gd name="T13" fmla="*/ T12 w 7"/>
                  <a:gd name="T14" fmla="+- 0 4478 4477"/>
                  <a:gd name="T15" fmla="*/ 4478 h 10"/>
                  <a:gd name="T16" fmla="+- 0 6326 6321"/>
                  <a:gd name="T17" fmla="*/ T16 w 7"/>
                  <a:gd name="T18" fmla="+- 0 4478 4477"/>
                  <a:gd name="T19" fmla="*/ 4478 h 10"/>
                  <a:gd name="T20" fmla="+- 0 6324 6321"/>
                  <a:gd name="T21" fmla="*/ T20 w 7"/>
                  <a:gd name="T22" fmla="+- 0 4477 4477"/>
                  <a:gd name="T23" fmla="*/ 4477 h 10"/>
                </a:gdLst>
                <a:ahLst/>
                <a:cxnLst>
                  <a:cxn ang="0">
                    <a:pos x="T1" y="T3"/>
                  </a:cxn>
                  <a:cxn ang="0">
                    <a:pos x="T5" y="T7"/>
                  </a:cxn>
                  <a:cxn ang="0">
                    <a:pos x="T9" y="T11"/>
                  </a:cxn>
                  <a:cxn ang="0">
                    <a:pos x="T13" y="T15"/>
                  </a:cxn>
                  <a:cxn ang="0">
                    <a:pos x="T17" y="T19"/>
                  </a:cxn>
                  <a:cxn ang="0">
                    <a:pos x="T21" y="T23"/>
                  </a:cxn>
                </a:cxnLst>
                <a:rect l="0" t="0" r="r" b="b"/>
                <a:pathLst>
                  <a:path w="7" h="10">
                    <a:moveTo>
                      <a:pt x="3" y="0"/>
                    </a:moveTo>
                    <a:lnTo>
                      <a:pt x="1" y="1"/>
                    </a:lnTo>
                    <a:lnTo>
                      <a:pt x="3" y="1"/>
                    </a:lnTo>
                    <a:lnTo>
                      <a:pt x="5"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79" name="Group 1278"/>
            <p:cNvGrpSpPr>
              <a:grpSpLocks/>
            </p:cNvGrpSpPr>
            <p:nvPr/>
          </p:nvGrpSpPr>
          <p:grpSpPr bwMode="auto">
            <a:xfrm>
              <a:off x="9331" y="4476"/>
              <a:ext cx="12" cy="10"/>
              <a:chOff x="6328" y="4476"/>
              <a:chExt cx="8" cy="10"/>
            </a:xfrm>
          </p:grpSpPr>
          <p:sp>
            <p:nvSpPr>
              <p:cNvPr id="1288" name="Freeform 1287"/>
              <p:cNvSpPr>
                <a:spLocks/>
              </p:cNvSpPr>
              <p:nvPr/>
            </p:nvSpPr>
            <p:spPr bwMode="auto">
              <a:xfrm>
                <a:off x="6328" y="4476"/>
                <a:ext cx="8" cy="10"/>
              </a:xfrm>
              <a:custGeom>
                <a:avLst/>
                <a:gdLst>
                  <a:gd name="T0" fmla="+- 0 6329 6328"/>
                  <a:gd name="T1" fmla="*/ T0 w 8"/>
                  <a:gd name="T2" fmla="+- 0 4477 4476"/>
                  <a:gd name="T3" fmla="*/ 4477 h 10"/>
                  <a:gd name="T4" fmla="+- 0 6328 6328"/>
                  <a:gd name="T5" fmla="*/ T4 w 8"/>
                  <a:gd name="T6" fmla="+- 0 4477 4476"/>
                  <a:gd name="T7" fmla="*/ 4477 h 10"/>
                  <a:gd name="T8" fmla="+- 0 6331 6328"/>
                  <a:gd name="T9" fmla="*/ T8 w 8"/>
                  <a:gd name="T10" fmla="+- 0 4485 4476"/>
                  <a:gd name="T11" fmla="*/ 4485 h 10"/>
                  <a:gd name="T12" fmla="+- 0 6333 6328"/>
                  <a:gd name="T13" fmla="*/ T12 w 8"/>
                  <a:gd name="T14" fmla="+- 0 4485 4476"/>
                  <a:gd name="T15" fmla="*/ 4485 h 10"/>
                  <a:gd name="T16" fmla="+- 0 6333 6328"/>
                  <a:gd name="T17" fmla="*/ T16 w 8"/>
                  <a:gd name="T18" fmla="+- 0 4484 4476"/>
                  <a:gd name="T19" fmla="*/ 4484 h 10"/>
                  <a:gd name="T20" fmla="+- 0 6332 6328"/>
                  <a:gd name="T21" fmla="*/ T20 w 8"/>
                  <a:gd name="T22" fmla="+- 0 4484 4476"/>
                  <a:gd name="T23" fmla="*/ 4484 h 10"/>
                  <a:gd name="T24" fmla="+- 0 6329 6328"/>
                  <a:gd name="T25" fmla="*/ T24 w 8"/>
                  <a:gd name="T26" fmla="+- 0 4477 4476"/>
                  <a:gd name="T27" fmla="*/ 4477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1" y="1"/>
                    </a:moveTo>
                    <a:lnTo>
                      <a:pt x="0" y="1"/>
                    </a:lnTo>
                    <a:lnTo>
                      <a:pt x="3" y="9"/>
                    </a:lnTo>
                    <a:lnTo>
                      <a:pt x="5" y="9"/>
                    </a:lnTo>
                    <a:lnTo>
                      <a:pt x="5" y="8"/>
                    </a:lnTo>
                    <a:lnTo>
                      <a:pt x="4" y="8"/>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9" name="Freeform 1288"/>
              <p:cNvSpPr>
                <a:spLocks/>
              </p:cNvSpPr>
              <p:nvPr/>
            </p:nvSpPr>
            <p:spPr bwMode="auto">
              <a:xfrm>
                <a:off x="6328" y="4476"/>
                <a:ext cx="8" cy="10"/>
              </a:xfrm>
              <a:custGeom>
                <a:avLst/>
                <a:gdLst>
                  <a:gd name="T0" fmla="+- 0 6335 6328"/>
                  <a:gd name="T1" fmla="*/ T0 w 8"/>
                  <a:gd name="T2" fmla="+- 0 4476 4476"/>
                  <a:gd name="T3" fmla="*/ 4476 h 10"/>
                  <a:gd name="T4" fmla="+- 0 6334 6328"/>
                  <a:gd name="T5" fmla="*/ T4 w 8"/>
                  <a:gd name="T6" fmla="+- 0 4476 4476"/>
                  <a:gd name="T7" fmla="*/ 4476 h 10"/>
                  <a:gd name="T8" fmla="+- 0 6332 6328"/>
                  <a:gd name="T9" fmla="*/ T8 w 8"/>
                  <a:gd name="T10" fmla="+- 0 4484 4476"/>
                  <a:gd name="T11" fmla="*/ 4484 h 10"/>
                  <a:gd name="T12" fmla="+- 0 6333 6328"/>
                  <a:gd name="T13" fmla="*/ T12 w 8"/>
                  <a:gd name="T14" fmla="+- 0 4484 4476"/>
                  <a:gd name="T15" fmla="*/ 4484 h 10"/>
                  <a:gd name="T16" fmla="+- 0 6335 6328"/>
                  <a:gd name="T17" fmla="*/ T16 w 8"/>
                  <a:gd name="T18" fmla="+- 0 4476 4476"/>
                  <a:gd name="T19" fmla="*/ 4476 h 10"/>
                </a:gdLst>
                <a:ahLst/>
                <a:cxnLst>
                  <a:cxn ang="0">
                    <a:pos x="T1" y="T3"/>
                  </a:cxn>
                  <a:cxn ang="0">
                    <a:pos x="T5" y="T7"/>
                  </a:cxn>
                  <a:cxn ang="0">
                    <a:pos x="T9" y="T11"/>
                  </a:cxn>
                  <a:cxn ang="0">
                    <a:pos x="T13" y="T15"/>
                  </a:cxn>
                  <a:cxn ang="0">
                    <a:pos x="T17" y="T19"/>
                  </a:cxn>
                </a:cxnLst>
                <a:rect l="0" t="0" r="r" b="b"/>
                <a:pathLst>
                  <a:path w="8" h="10">
                    <a:moveTo>
                      <a:pt x="7" y="0"/>
                    </a:moveTo>
                    <a:lnTo>
                      <a:pt x="6" y="0"/>
                    </a:lnTo>
                    <a:lnTo>
                      <a:pt x="4" y="8"/>
                    </a:lnTo>
                    <a:lnTo>
                      <a:pt x="5" y="8"/>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80" name="Group 1279"/>
            <p:cNvGrpSpPr>
              <a:grpSpLocks/>
            </p:cNvGrpSpPr>
            <p:nvPr/>
          </p:nvGrpSpPr>
          <p:grpSpPr bwMode="auto">
            <a:xfrm>
              <a:off x="9343" y="4475"/>
              <a:ext cx="12" cy="10"/>
              <a:chOff x="6336" y="4475"/>
              <a:chExt cx="8" cy="10"/>
            </a:xfrm>
          </p:grpSpPr>
          <p:sp>
            <p:nvSpPr>
              <p:cNvPr id="1285" name="Freeform 1284"/>
              <p:cNvSpPr>
                <a:spLocks/>
              </p:cNvSpPr>
              <p:nvPr/>
            </p:nvSpPr>
            <p:spPr bwMode="auto">
              <a:xfrm>
                <a:off x="6336" y="4475"/>
                <a:ext cx="8" cy="10"/>
              </a:xfrm>
              <a:custGeom>
                <a:avLst/>
                <a:gdLst>
                  <a:gd name="T0" fmla="+- 0 6343 6336"/>
                  <a:gd name="T1" fmla="*/ T0 w 8"/>
                  <a:gd name="T2" fmla="+- 0 4475 4475"/>
                  <a:gd name="T3" fmla="*/ 4475 h 10"/>
                  <a:gd name="T4" fmla="+- 0 6337 6336"/>
                  <a:gd name="T5" fmla="*/ T4 w 8"/>
                  <a:gd name="T6" fmla="+- 0 4476 4475"/>
                  <a:gd name="T7" fmla="*/ 4476 h 10"/>
                  <a:gd name="T8" fmla="+- 0 6336 6336"/>
                  <a:gd name="T9" fmla="*/ T8 w 8"/>
                  <a:gd name="T10" fmla="+- 0 4476 4475"/>
                  <a:gd name="T11" fmla="*/ 4476 h 10"/>
                  <a:gd name="T12" fmla="+- 0 6336 6336"/>
                  <a:gd name="T13" fmla="*/ T12 w 8"/>
                  <a:gd name="T14" fmla="+- 0 4479 4475"/>
                  <a:gd name="T15" fmla="*/ 4479 h 10"/>
                  <a:gd name="T16" fmla="+- 0 6336 6336"/>
                  <a:gd name="T17" fmla="*/ T16 w 8"/>
                  <a:gd name="T18" fmla="+- 0 4484 4475"/>
                  <a:gd name="T19" fmla="*/ 4484 h 10"/>
                  <a:gd name="T20" fmla="+- 0 6337 6336"/>
                  <a:gd name="T21" fmla="*/ T20 w 8"/>
                  <a:gd name="T22" fmla="+- 0 4485 4475"/>
                  <a:gd name="T23" fmla="*/ 4485 h 10"/>
                  <a:gd name="T24" fmla="+- 0 6342 6336"/>
                  <a:gd name="T25" fmla="*/ T24 w 8"/>
                  <a:gd name="T26" fmla="+- 0 4484 4475"/>
                  <a:gd name="T27" fmla="*/ 4484 h 10"/>
                  <a:gd name="T28" fmla="+- 0 6344 6336"/>
                  <a:gd name="T29" fmla="*/ T28 w 8"/>
                  <a:gd name="T30" fmla="+- 0 4484 4475"/>
                  <a:gd name="T31" fmla="*/ 4484 h 10"/>
                  <a:gd name="T32" fmla="+- 0 6344 6336"/>
                  <a:gd name="T33" fmla="*/ T32 w 8"/>
                  <a:gd name="T34" fmla="+- 0 4484 4475"/>
                  <a:gd name="T35" fmla="*/ 4484 h 10"/>
                  <a:gd name="T36" fmla="+- 0 6338 6336"/>
                  <a:gd name="T37" fmla="*/ T36 w 8"/>
                  <a:gd name="T38" fmla="+- 0 4484 4475"/>
                  <a:gd name="T39" fmla="*/ 4484 h 10"/>
                  <a:gd name="T40" fmla="+- 0 6338 6336"/>
                  <a:gd name="T41" fmla="*/ T40 w 8"/>
                  <a:gd name="T42" fmla="+- 0 4483 4475"/>
                  <a:gd name="T43" fmla="*/ 4483 h 10"/>
                  <a:gd name="T44" fmla="+- 0 6338 6336"/>
                  <a:gd name="T45" fmla="*/ T44 w 8"/>
                  <a:gd name="T46" fmla="+- 0 4480 4475"/>
                  <a:gd name="T47" fmla="*/ 4480 h 10"/>
                  <a:gd name="T48" fmla="+- 0 6344 6336"/>
                  <a:gd name="T49" fmla="*/ T48 w 8"/>
                  <a:gd name="T50" fmla="+- 0 4480 4475"/>
                  <a:gd name="T51" fmla="*/ 4480 h 10"/>
                  <a:gd name="T52" fmla="+- 0 6344 6336"/>
                  <a:gd name="T53" fmla="*/ T52 w 8"/>
                  <a:gd name="T54" fmla="+- 0 4479 4475"/>
                  <a:gd name="T55" fmla="*/ 4479 h 10"/>
                  <a:gd name="T56" fmla="+- 0 6338 6336"/>
                  <a:gd name="T57" fmla="*/ T56 w 8"/>
                  <a:gd name="T58" fmla="+- 0 4479 4475"/>
                  <a:gd name="T59" fmla="*/ 4479 h 10"/>
                  <a:gd name="T60" fmla="+- 0 6338 6336"/>
                  <a:gd name="T61" fmla="*/ T60 w 8"/>
                  <a:gd name="T62" fmla="+- 0 4477 4475"/>
                  <a:gd name="T63" fmla="*/ 4477 h 10"/>
                  <a:gd name="T64" fmla="+- 0 6342 6336"/>
                  <a:gd name="T65" fmla="*/ T64 w 8"/>
                  <a:gd name="T66" fmla="+- 0 4476 4475"/>
                  <a:gd name="T67" fmla="*/ 4476 h 10"/>
                  <a:gd name="T68" fmla="+- 0 6344 6336"/>
                  <a:gd name="T69" fmla="*/ T68 w 8"/>
                  <a:gd name="T70" fmla="+- 0 4476 4475"/>
                  <a:gd name="T71" fmla="*/ 4476 h 10"/>
                  <a:gd name="T72" fmla="+- 0 6344 6336"/>
                  <a:gd name="T73" fmla="*/ T72 w 8"/>
                  <a:gd name="T74" fmla="+- 0 4476 4475"/>
                  <a:gd name="T75" fmla="*/ 4476 h 10"/>
                  <a:gd name="T76" fmla="+- 0 6343 6336"/>
                  <a:gd name="T77" fmla="*/ T76 w 8"/>
                  <a:gd name="T78" fmla="+- 0 4475 4475"/>
                  <a:gd name="T79" fmla="*/ 4475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8" h="10">
                    <a:moveTo>
                      <a:pt x="7" y="0"/>
                    </a:moveTo>
                    <a:lnTo>
                      <a:pt x="1" y="1"/>
                    </a:lnTo>
                    <a:lnTo>
                      <a:pt x="0" y="1"/>
                    </a:lnTo>
                    <a:lnTo>
                      <a:pt x="0" y="4"/>
                    </a:lnTo>
                    <a:lnTo>
                      <a:pt x="0" y="9"/>
                    </a:lnTo>
                    <a:lnTo>
                      <a:pt x="1" y="10"/>
                    </a:lnTo>
                    <a:lnTo>
                      <a:pt x="6" y="9"/>
                    </a:lnTo>
                    <a:lnTo>
                      <a:pt x="8" y="9"/>
                    </a:lnTo>
                    <a:lnTo>
                      <a:pt x="2" y="9"/>
                    </a:lnTo>
                    <a:lnTo>
                      <a:pt x="2" y="8"/>
                    </a:lnTo>
                    <a:lnTo>
                      <a:pt x="2" y="5"/>
                    </a:lnTo>
                    <a:lnTo>
                      <a:pt x="8" y="5"/>
                    </a:lnTo>
                    <a:lnTo>
                      <a:pt x="8" y="4"/>
                    </a:lnTo>
                    <a:lnTo>
                      <a:pt x="2" y="4"/>
                    </a:lnTo>
                    <a:lnTo>
                      <a:pt x="2" y="2"/>
                    </a:lnTo>
                    <a:lnTo>
                      <a:pt x="6" y="1"/>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6" name="Freeform 1285"/>
              <p:cNvSpPr>
                <a:spLocks/>
              </p:cNvSpPr>
              <p:nvPr/>
            </p:nvSpPr>
            <p:spPr bwMode="auto">
              <a:xfrm>
                <a:off x="6336" y="4475"/>
                <a:ext cx="8" cy="10"/>
              </a:xfrm>
              <a:custGeom>
                <a:avLst/>
                <a:gdLst>
                  <a:gd name="T0" fmla="+- 0 6344 6336"/>
                  <a:gd name="T1" fmla="*/ T0 w 8"/>
                  <a:gd name="T2" fmla="+- 0 4481 4475"/>
                  <a:gd name="T3" fmla="*/ 4481 h 10"/>
                  <a:gd name="T4" fmla="+- 0 6343 6336"/>
                  <a:gd name="T5" fmla="*/ T4 w 8"/>
                  <a:gd name="T6" fmla="+- 0 4481 4475"/>
                  <a:gd name="T7" fmla="*/ 4481 h 10"/>
                  <a:gd name="T8" fmla="+- 0 6343 6336"/>
                  <a:gd name="T9" fmla="*/ T8 w 8"/>
                  <a:gd name="T10" fmla="+- 0 4483 4475"/>
                  <a:gd name="T11" fmla="*/ 4483 h 10"/>
                  <a:gd name="T12" fmla="+- 0 6340 6336"/>
                  <a:gd name="T13" fmla="*/ T12 w 8"/>
                  <a:gd name="T14" fmla="+- 0 4483 4475"/>
                  <a:gd name="T15" fmla="*/ 4483 h 10"/>
                  <a:gd name="T16" fmla="+- 0 6338 6336"/>
                  <a:gd name="T17" fmla="*/ T16 w 8"/>
                  <a:gd name="T18" fmla="+- 0 4484 4475"/>
                  <a:gd name="T19" fmla="*/ 4484 h 10"/>
                  <a:gd name="T20" fmla="+- 0 6344 6336"/>
                  <a:gd name="T21" fmla="*/ T20 w 8"/>
                  <a:gd name="T22" fmla="+- 0 4484 4475"/>
                  <a:gd name="T23" fmla="*/ 4484 h 10"/>
                  <a:gd name="T24" fmla="+- 0 6344 6336"/>
                  <a:gd name="T25" fmla="*/ T24 w 8"/>
                  <a:gd name="T26" fmla="+- 0 4481 4475"/>
                  <a:gd name="T27" fmla="*/ 4481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6"/>
                    </a:moveTo>
                    <a:lnTo>
                      <a:pt x="7" y="6"/>
                    </a:lnTo>
                    <a:lnTo>
                      <a:pt x="7" y="8"/>
                    </a:lnTo>
                    <a:lnTo>
                      <a:pt x="4" y="8"/>
                    </a:lnTo>
                    <a:lnTo>
                      <a:pt x="2" y="9"/>
                    </a:lnTo>
                    <a:lnTo>
                      <a:pt x="8" y="9"/>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7" name="Freeform 1286"/>
              <p:cNvSpPr>
                <a:spLocks/>
              </p:cNvSpPr>
              <p:nvPr/>
            </p:nvSpPr>
            <p:spPr bwMode="auto">
              <a:xfrm>
                <a:off x="6336" y="4475"/>
                <a:ext cx="8" cy="10"/>
              </a:xfrm>
              <a:custGeom>
                <a:avLst/>
                <a:gdLst>
                  <a:gd name="T0" fmla="+- 0 6344 6336"/>
                  <a:gd name="T1" fmla="*/ T0 w 8"/>
                  <a:gd name="T2" fmla="+- 0 4476 4475"/>
                  <a:gd name="T3" fmla="*/ 4476 h 10"/>
                  <a:gd name="T4" fmla="+- 0 6342 6336"/>
                  <a:gd name="T5" fmla="*/ T4 w 8"/>
                  <a:gd name="T6" fmla="+- 0 4476 4475"/>
                  <a:gd name="T7" fmla="*/ 4476 h 10"/>
                  <a:gd name="T8" fmla="+- 0 6342 6336"/>
                  <a:gd name="T9" fmla="*/ T8 w 8"/>
                  <a:gd name="T10" fmla="+- 0 4476 4475"/>
                  <a:gd name="T11" fmla="*/ 4476 h 10"/>
                  <a:gd name="T12" fmla="+- 0 6342 6336"/>
                  <a:gd name="T13" fmla="*/ T12 w 8"/>
                  <a:gd name="T14" fmla="+- 0 4479 4475"/>
                  <a:gd name="T15" fmla="*/ 4479 h 10"/>
                  <a:gd name="T16" fmla="+- 0 6338 6336"/>
                  <a:gd name="T17" fmla="*/ T16 w 8"/>
                  <a:gd name="T18" fmla="+- 0 4479 4475"/>
                  <a:gd name="T19" fmla="*/ 4479 h 10"/>
                  <a:gd name="T20" fmla="+- 0 6344 6336"/>
                  <a:gd name="T21" fmla="*/ T20 w 8"/>
                  <a:gd name="T22" fmla="+- 0 4479 4475"/>
                  <a:gd name="T23" fmla="*/ 4479 h 10"/>
                  <a:gd name="T24" fmla="+- 0 6344 6336"/>
                  <a:gd name="T25" fmla="*/ T24 w 8"/>
                  <a:gd name="T26" fmla="+- 0 4476 4475"/>
                  <a:gd name="T27" fmla="*/ 4476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1"/>
                    </a:moveTo>
                    <a:lnTo>
                      <a:pt x="6" y="1"/>
                    </a:lnTo>
                    <a:lnTo>
                      <a:pt x="6" y="4"/>
                    </a:lnTo>
                    <a:lnTo>
                      <a:pt x="2" y="4"/>
                    </a:lnTo>
                    <a:lnTo>
                      <a:pt x="8" y="4"/>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281" name="Group 1280"/>
            <p:cNvGrpSpPr>
              <a:grpSpLocks/>
            </p:cNvGrpSpPr>
            <p:nvPr/>
          </p:nvGrpSpPr>
          <p:grpSpPr bwMode="auto">
            <a:xfrm>
              <a:off x="6346" y="4474"/>
              <a:ext cx="7" cy="10"/>
              <a:chOff x="6346" y="4474"/>
              <a:chExt cx="7" cy="10"/>
            </a:xfrm>
          </p:grpSpPr>
          <p:sp>
            <p:nvSpPr>
              <p:cNvPr id="1282" name="Freeform 1281"/>
              <p:cNvSpPr>
                <a:spLocks/>
              </p:cNvSpPr>
              <p:nvPr/>
            </p:nvSpPr>
            <p:spPr bwMode="auto">
              <a:xfrm>
                <a:off x="6346" y="4474"/>
                <a:ext cx="7" cy="10"/>
              </a:xfrm>
              <a:custGeom>
                <a:avLst/>
                <a:gdLst>
                  <a:gd name="T0" fmla="+- 0 6347 6346"/>
                  <a:gd name="T1" fmla="*/ T0 w 7"/>
                  <a:gd name="T2" fmla="+- 0 4475 4474"/>
                  <a:gd name="T3" fmla="*/ 4475 h 10"/>
                  <a:gd name="T4" fmla="+- 0 6346 6346"/>
                  <a:gd name="T5" fmla="*/ T4 w 7"/>
                  <a:gd name="T6" fmla="+- 0 4475 4474"/>
                  <a:gd name="T7" fmla="*/ 4475 h 10"/>
                  <a:gd name="T8" fmla="+- 0 6346 6346"/>
                  <a:gd name="T9" fmla="*/ T8 w 7"/>
                  <a:gd name="T10" fmla="+- 0 4484 4474"/>
                  <a:gd name="T11" fmla="*/ 4484 h 10"/>
                  <a:gd name="T12" fmla="+- 0 6347 6346"/>
                  <a:gd name="T13" fmla="*/ T12 w 7"/>
                  <a:gd name="T14" fmla="+- 0 4484 4474"/>
                  <a:gd name="T15" fmla="*/ 4484 h 10"/>
                  <a:gd name="T16" fmla="+- 0 6347 6346"/>
                  <a:gd name="T17" fmla="*/ T16 w 7"/>
                  <a:gd name="T18" fmla="+- 0 4478 4474"/>
                  <a:gd name="T19" fmla="*/ 4478 h 10"/>
                  <a:gd name="T20" fmla="+- 0 6349 6346"/>
                  <a:gd name="T21" fmla="*/ T20 w 7"/>
                  <a:gd name="T22" fmla="+- 0 4476 4474"/>
                  <a:gd name="T23" fmla="*/ 4476 h 10"/>
                  <a:gd name="T24" fmla="+- 0 6347 6346"/>
                  <a:gd name="T25" fmla="*/ T24 w 7"/>
                  <a:gd name="T26" fmla="+- 0 4476 4474"/>
                  <a:gd name="T27" fmla="*/ 4476 h 10"/>
                  <a:gd name="T28" fmla="+- 0 6347 6346"/>
                  <a:gd name="T29" fmla="*/ T28 w 7"/>
                  <a:gd name="T30" fmla="+- 0 4475 4474"/>
                  <a:gd name="T31" fmla="*/ 4475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0">
                    <a:moveTo>
                      <a:pt x="1" y="1"/>
                    </a:moveTo>
                    <a:lnTo>
                      <a:pt x="0" y="1"/>
                    </a:lnTo>
                    <a:lnTo>
                      <a:pt x="0" y="10"/>
                    </a:lnTo>
                    <a:lnTo>
                      <a:pt x="1" y="10"/>
                    </a:lnTo>
                    <a:lnTo>
                      <a:pt x="1" y="4"/>
                    </a:lnTo>
                    <a:lnTo>
                      <a:pt x="3" y="2"/>
                    </a:lnTo>
                    <a:lnTo>
                      <a:pt x="1" y="2"/>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3" name="Freeform 1282"/>
              <p:cNvSpPr>
                <a:spLocks/>
              </p:cNvSpPr>
              <p:nvPr/>
            </p:nvSpPr>
            <p:spPr bwMode="auto">
              <a:xfrm>
                <a:off x="6346" y="4474"/>
                <a:ext cx="7" cy="10"/>
              </a:xfrm>
              <a:custGeom>
                <a:avLst/>
                <a:gdLst>
                  <a:gd name="T0" fmla="+- 0 6351 6346"/>
                  <a:gd name="T1" fmla="*/ T0 w 7"/>
                  <a:gd name="T2" fmla="+- 0 4476 4474"/>
                  <a:gd name="T3" fmla="*/ 4476 h 10"/>
                  <a:gd name="T4" fmla="+- 0 6349 6346"/>
                  <a:gd name="T5" fmla="*/ T4 w 7"/>
                  <a:gd name="T6" fmla="+- 0 4476 4474"/>
                  <a:gd name="T7" fmla="*/ 4476 h 10"/>
                  <a:gd name="T8" fmla="+- 0 6351 6346"/>
                  <a:gd name="T9" fmla="*/ T8 w 7"/>
                  <a:gd name="T10" fmla="+- 0 4477 4474"/>
                  <a:gd name="T11" fmla="*/ 4477 h 10"/>
                  <a:gd name="T12" fmla="+- 0 6351 6346"/>
                  <a:gd name="T13" fmla="*/ T12 w 7"/>
                  <a:gd name="T14" fmla="+- 0 4477 4474"/>
                  <a:gd name="T15" fmla="*/ 4477 h 10"/>
                  <a:gd name="T16" fmla="+- 0 6352 6346"/>
                  <a:gd name="T17" fmla="*/ T16 w 7"/>
                  <a:gd name="T18" fmla="+- 0 4477 4474"/>
                  <a:gd name="T19" fmla="*/ 4477 h 10"/>
                  <a:gd name="T20" fmla="+- 0 6352 6346"/>
                  <a:gd name="T21" fmla="*/ T20 w 7"/>
                  <a:gd name="T22" fmla="+- 0 4477 4474"/>
                  <a:gd name="T23" fmla="*/ 4477 h 10"/>
                  <a:gd name="T24" fmla="+- 0 6351 6346"/>
                  <a:gd name="T25" fmla="*/ T24 w 7"/>
                  <a:gd name="T26" fmla="+- 0 4476 4474"/>
                  <a:gd name="T27" fmla="*/ 4476 h 10"/>
                </a:gdLst>
                <a:ahLst/>
                <a:cxnLst>
                  <a:cxn ang="0">
                    <a:pos x="T1" y="T3"/>
                  </a:cxn>
                  <a:cxn ang="0">
                    <a:pos x="T5" y="T7"/>
                  </a:cxn>
                  <a:cxn ang="0">
                    <a:pos x="T9" y="T11"/>
                  </a:cxn>
                  <a:cxn ang="0">
                    <a:pos x="T13" y="T15"/>
                  </a:cxn>
                  <a:cxn ang="0">
                    <a:pos x="T17" y="T19"/>
                  </a:cxn>
                  <a:cxn ang="0">
                    <a:pos x="T21" y="T23"/>
                  </a:cxn>
                  <a:cxn ang="0">
                    <a:pos x="T25" y="T27"/>
                  </a:cxn>
                </a:cxnLst>
                <a:rect l="0" t="0" r="r" b="b"/>
                <a:pathLst>
                  <a:path w="7" h="10">
                    <a:moveTo>
                      <a:pt x="5" y="2"/>
                    </a:moveTo>
                    <a:lnTo>
                      <a:pt x="3" y="2"/>
                    </a:lnTo>
                    <a:lnTo>
                      <a:pt x="5" y="3"/>
                    </a:lnTo>
                    <a:lnTo>
                      <a:pt x="6"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4" name="Freeform 1283"/>
              <p:cNvSpPr>
                <a:spLocks/>
              </p:cNvSpPr>
              <p:nvPr/>
            </p:nvSpPr>
            <p:spPr bwMode="auto">
              <a:xfrm>
                <a:off x="6346" y="4474"/>
                <a:ext cx="7" cy="10"/>
              </a:xfrm>
              <a:custGeom>
                <a:avLst/>
                <a:gdLst>
                  <a:gd name="T0" fmla="+- 0 6349 6346"/>
                  <a:gd name="T1" fmla="*/ T0 w 7"/>
                  <a:gd name="T2" fmla="+- 0 4474 4474"/>
                  <a:gd name="T3" fmla="*/ 4474 h 10"/>
                  <a:gd name="T4" fmla="+- 0 6347 6346"/>
                  <a:gd name="T5" fmla="*/ T4 w 7"/>
                  <a:gd name="T6" fmla="+- 0 4476 4474"/>
                  <a:gd name="T7" fmla="*/ 4476 h 10"/>
                  <a:gd name="T8" fmla="+- 0 6349 6346"/>
                  <a:gd name="T9" fmla="*/ T8 w 7"/>
                  <a:gd name="T10" fmla="+- 0 4476 4474"/>
                  <a:gd name="T11" fmla="*/ 4476 h 10"/>
                  <a:gd name="T12" fmla="+- 0 6349 6346"/>
                  <a:gd name="T13" fmla="*/ T12 w 7"/>
                  <a:gd name="T14" fmla="+- 0 4476 4474"/>
                  <a:gd name="T15" fmla="*/ 4476 h 10"/>
                  <a:gd name="T16" fmla="+- 0 6351 6346"/>
                  <a:gd name="T17" fmla="*/ T16 w 7"/>
                  <a:gd name="T18" fmla="+- 0 4476 4474"/>
                  <a:gd name="T19" fmla="*/ 4476 h 10"/>
                  <a:gd name="T20" fmla="+- 0 6349 6346"/>
                  <a:gd name="T21" fmla="*/ T20 w 7"/>
                  <a:gd name="T22" fmla="+- 0 4474 4474"/>
                  <a:gd name="T23" fmla="*/ 4474 h 10"/>
                </a:gdLst>
                <a:ahLst/>
                <a:cxnLst>
                  <a:cxn ang="0">
                    <a:pos x="T1" y="T3"/>
                  </a:cxn>
                  <a:cxn ang="0">
                    <a:pos x="T5" y="T7"/>
                  </a:cxn>
                  <a:cxn ang="0">
                    <a:pos x="T9" y="T11"/>
                  </a:cxn>
                  <a:cxn ang="0">
                    <a:pos x="T13" y="T15"/>
                  </a:cxn>
                  <a:cxn ang="0">
                    <a:pos x="T17" y="T19"/>
                  </a:cxn>
                  <a:cxn ang="0">
                    <a:pos x="T21" y="T23"/>
                  </a:cxn>
                </a:cxnLst>
                <a:rect l="0" t="0" r="r" b="b"/>
                <a:pathLst>
                  <a:path w="7" h="10">
                    <a:moveTo>
                      <a:pt x="3" y="0"/>
                    </a:moveTo>
                    <a:lnTo>
                      <a:pt x="1" y="2"/>
                    </a:lnTo>
                    <a:lnTo>
                      <a:pt x="3" y="2"/>
                    </a:lnTo>
                    <a:lnTo>
                      <a:pt x="5"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pic>
        <p:nvPicPr>
          <p:cNvPr id="4" name="Picture 3"/>
          <p:cNvPicPr>
            <a:picLocks noChangeAspect="1"/>
          </p:cNvPicPr>
          <p:nvPr/>
        </p:nvPicPr>
        <p:blipFill>
          <a:blip r:embed="rId154"/>
          <a:stretch>
            <a:fillRect/>
          </a:stretch>
        </p:blipFill>
        <p:spPr>
          <a:xfrm>
            <a:off x="7336039" y="2109089"/>
            <a:ext cx="1487554" cy="982848"/>
          </a:xfrm>
          <a:prstGeom prst="rect">
            <a:avLst/>
          </a:prstGeom>
        </p:spPr>
      </p:pic>
    </p:spTree>
    <p:extLst>
      <p:ext uri="{BB962C8B-B14F-4D97-AF65-F5344CB8AC3E}">
        <p14:creationId xmlns:p14="http://schemas.microsoft.com/office/powerpoint/2010/main" val="308041858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82841357"/>
              </p:ext>
            </p:extLst>
          </p:nvPr>
        </p:nvGraphicFramePr>
        <p:xfrm>
          <a:off x="275511" y="861061"/>
          <a:ext cx="8641080" cy="3677078"/>
        </p:xfrm>
        <a:graphic>
          <a:graphicData uri="http://schemas.openxmlformats.org/drawingml/2006/table">
            <a:tbl>
              <a:tblPr firstRow="1" bandRow="1">
                <a:tableStyleId>{9DCAF9ED-07DC-4A11-8D7F-57B35C25682E}</a:tableStyleId>
              </a:tblPr>
              <a:tblGrid>
                <a:gridCol w="1310302">
                  <a:extLst>
                    <a:ext uri="{9D8B030D-6E8A-4147-A177-3AD203B41FA5}">
                      <a16:colId xmlns:a16="http://schemas.microsoft.com/office/drawing/2014/main" xmlns="" val="20000"/>
                    </a:ext>
                  </a:extLst>
                </a:gridCol>
                <a:gridCol w="2310722">
                  <a:extLst>
                    <a:ext uri="{9D8B030D-6E8A-4147-A177-3AD203B41FA5}">
                      <a16:colId xmlns:a16="http://schemas.microsoft.com/office/drawing/2014/main" xmlns="" val="20001"/>
                    </a:ext>
                  </a:extLst>
                </a:gridCol>
                <a:gridCol w="2390162">
                  <a:extLst>
                    <a:ext uri="{9D8B030D-6E8A-4147-A177-3AD203B41FA5}">
                      <a16:colId xmlns:a16="http://schemas.microsoft.com/office/drawing/2014/main" xmlns="" val="20002"/>
                    </a:ext>
                  </a:extLst>
                </a:gridCol>
                <a:gridCol w="2629894">
                  <a:extLst>
                    <a:ext uri="{9D8B030D-6E8A-4147-A177-3AD203B41FA5}">
                      <a16:colId xmlns:a16="http://schemas.microsoft.com/office/drawing/2014/main" xmlns="" val="20003"/>
                    </a:ext>
                  </a:extLst>
                </a:gridCol>
              </a:tblGrid>
              <a:tr h="296105">
                <a:tc>
                  <a:txBody>
                    <a:bodyPr/>
                    <a:lstStyle/>
                    <a:p>
                      <a:pPr algn="ctr"/>
                      <a:endParaRPr lang="en-US" sz="700" dirty="0"/>
                    </a:p>
                  </a:txBody>
                  <a:tcPr marL="34290" marR="34290" marT="17145" marB="17145" anchor="ctr">
                    <a:noFill/>
                  </a:tcPr>
                </a:tc>
                <a:tc>
                  <a:txBody>
                    <a:bodyPr/>
                    <a:lstStyle/>
                    <a:p>
                      <a:pPr algn="ctr"/>
                      <a:r>
                        <a:rPr lang="en-US" sz="700" dirty="0" smtClean="0"/>
                        <a:t>SnapEDR</a:t>
                      </a:r>
                    </a:p>
                    <a:p>
                      <a:pPr algn="ctr"/>
                      <a:r>
                        <a:rPr lang="en-US" sz="1100" dirty="0" smtClean="0">
                          <a:solidFill>
                            <a:schemeClr val="accent4">
                              <a:lumMod val="60000"/>
                              <a:lumOff val="40000"/>
                            </a:schemeClr>
                          </a:solidFill>
                        </a:rPr>
                        <a:t>Enterprise</a:t>
                      </a:r>
                      <a:r>
                        <a:rPr lang="en-US" sz="1100" baseline="0" dirty="0" smtClean="0">
                          <a:solidFill>
                            <a:schemeClr val="accent4">
                              <a:lumMod val="60000"/>
                              <a:lumOff val="40000"/>
                            </a:schemeClr>
                          </a:solidFill>
                        </a:rPr>
                        <a:t> Data Replication</a:t>
                      </a:r>
                      <a:endParaRPr lang="en-US" sz="1100" dirty="0">
                        <a:solidFill>
                          <a:schemeClr val="accent4">
                            <a:lumMod val="60000"/>
                            <a:lumOff val="40000"/>
                          </a:schemeClr>
                        </a:solidFill>
                      </a:endParaRPr>
                    </a:p>
                  </a:txBody>
                  <a:tcPr marL="34290" marR="34290" marT="17145" marB="17145" anchor="ctr"/>
                </a:tc>
                <a:tc>
                  <a:txBody>
                    <a:bodyPr/>
                    <a:lstStyle/>
                    <a:p>
                      <a:pPr algn="ctr"/>
                      <a:r>
                        <a:rPr lang="en-US" sz="700" dirty="0" smtClean="0"/>
                        <a:t>SnapECR</a:t>
                      </a:r>
                    </a:p>
                    <a:p>
                      <a:pPr algn="ctr"/>
                      <a:r>
                        <a:rPr lang="en-US" sz="1100" dirty="0" smtClean="0">
                          <a:solidFill>
                            <a:schemeClr val="accent4">
                              <a:lumMod val="60000"/>
                              <a:lumOff val="40000"/>
                            </a:schemeClr>
                          </a:solidFill>
                        </a:rPr>
                        <a:t>Encrypted</a:t>
                      </a:r>
                      <a:r>
                        <a:rPr lang="en-US" sz="1100" baseline="0" dirty="0" smtClean="0">
                          <a:solidFill>
                            <a:schemeClr val="accent4">
                              <a:lumMod val="60000"/>
                              <a:lumOff val="40000"/>
                            </a:schemeClr>
                          </a:solidFill>
                        </a:rPr>
                        <a:t> Continuous Replication</a:t>
                      </a:r>
                      <a:endParaRPr lang="en-US" sz="1100" dirty="0" smtClean="0">
                        <a:solidFill>
                          <a:schemeClr val="accent4">
                            <a:lumMod val="60000"/>
                            <a:lumOff val="40000"/>
                          </a:schemeClr>
                        </a:solidFill>
                      </a:endParaRPr>
                    </a:p>
                  </a:txBody>
                  <a:tcPr marL="34290" marR="34290" marT="17145" marB="17145" anchor="ctr"/>
                </a:tc>
                <a:tc>
                  <a:txBody>
                    <a:bodyPr/>
                    <a:lstStyle/>
                    <a:p>
                      <a:pPr algn="ctr"/>
                      <a:r>
                        <a:rPr lang="en-US" sz="700" dirty="0" smtClean="0"/>
                        <a:t>SnapSync</a:t>
                      </a:r>
                      <a:endParaRPr lang="en-US" sz="900" dirty="0" smtClean="0"/>
                    </a:p>
                    <a:p>
                      <a:pPr algn="ctr"/>
                      <a:r>
                        <a:rPr lang="en-US" sz="1100" dirty="0" smtClean="0">
                          <a:solidFill>
                            <a:schemeClr val="accent4">
                              <a:lumMod val="60000"/>
                              <a:lumOff val="40000"/>
                            </a:schemeClr>
                          </a:solidFill>
                        </a:rPr>
                        <a:t>Enterprise</a:t>
                      </a:r>
                      <a:r>
                        <a:rPr lang="en-US" sz="1100" baseline="0" dirty="0" smtClean="0">
                          <a:solidFill>
                            <a:schemeClr val="accent4">
                              <a:lumMod val="60000"/>
                              <a:lumOff val="40000"/>
                            </a:schemeClr>
                          </a:solidFill>
                        </a:rPr>
                        <a:t> File Sync &amp; Share</a:t>
                      </a:r>
                      <a:endParaRPr lang="en-US" sz="1100" dirty="0" smtClean="0">
                        <a:solidFill>
                          <a:schemeClr val="accent4">
                            <a:lumMod val="60000"/>
                            <a:lumOff val="40000"/>
                          </a:schemeClr>
                        </a:solidFill>
                      </a:endParaRPr>
                    </a:p>
                  </a:txBody>
                  <a:tcPr marL="34290" marR="34290" marT="17145" marB="17145" anchor="ctr"/>
                </a:tc>
                <a:extLst>
                  <a:ext uri="{0D108BD9-81ED-4DB2-BD59-A6C34878D82A}">
                    <a16:rowId xmlns:a16="http://schemas.microsoft.com/office/drawing/2014/main" xmlns="" val="10000"/>
                  </a:ext>
                </a:extLst>
              </a:tr>
              <a:tr h="778647">
                <a:tc>
                  <a:txBody>
                    <a:bodyPr/>
                    <a:lstStyle/>
                    <a:p>
                      <a:pPr algn="ctr"/>
                      <a:r>
                        <a:rPr lang="en-US" sz="1700" dirty="0" smtClean="0">
                          <a:solidFill>
                            <a:schemeClr val="accent4">
                              <a:lumMod val="50000"/>
                            </a:schemeClr>
                          </a:solidFill>
                          <a:latin typeface="+mj-lt"/>
                        </a:rPr>
                        <a:t>Snap Storage</a:t>
                      </a:r>
                      <a:r>
                        <a:rPr lang="en-US" sz="1700" baseline="0" dirty="0" smtClean="0">
                          <a:solidFill>
                            <a:schemeClr val="accent4">
                              <a:lumMod val="50000"/>
                            </a:schemeClr>
                          </a:solidFill>
                          <a:latin typeface="+mj-lt"/>
                        </a:rPr>
                        <a:t> Supported</a:t>
                      </a:r>
                      <a:endParaRPr lang="en-US" sz="1700" dirty="0">
                        <a:solidFill>
                          <a:schemeClr val="accent4">
                            <a:lumMod val="50000"/>
                          </a:schemeClr>
                        </a:solidFill>
                        <a:latin typeface="+mj-lt"/>
                      </a:endParaRPr>
                    </a:p>
                  </a:txBody>
                  <a:tcPr marL="34290" marR="34290" marT="17145" marB="17145" anchor="ctr"/>
                </a:tc>
                <a:tc>
                  <a:txBody>
                    <a:bodyPr/>
                    <a:lstStyle/>
                    <a:p>
                      <a:pPr algn="ctr"/>
                      <a:r>
                        <a:rPr lang="en-US" sz="1700" dirty="0" smtClean="0">
                          <a:solidFill>
                            <a:srgbClr val="000000"/>
                          </a:solidFill>
                          <a:latin typeface="+mj-lt"/>
                        </a:rPr>
                        <a:t>SnapServer</a:t>
                      </a:r>
                    </a:p>
                    <a:p>
                      <a:pPr algn="ctr"/>
                      <a:r>
                        <a:rPr lang="en-US" sz="1700" dirty="0" smtClean="0">
                          <a:solidFill>
                            <a:srgbClr val="000000"/>
                          </a:solidFill>
                          <a:latin typeface="+mj-lt"/>
                        </a:rPr>
                        <a:t>SnapScale</a:t>
                      </a:r>
                    </a:p>
                    <a:p>
                      <a:pPr algn="ctr"/>
                      <a:r>
                        <a:rPr lang="en-US" sz="1700" dirty="0" smtClean="0">
                          <a:solidFill>
                            <a:srgbClr val="000000"/>
                          </a:solidFill>
                          <a:latin typeface="+mj-lt"/>
                        </a:rPr>
                        <a:t>SnapCLOUD</a:t>
                      </a:r>
                      <a:endParaRPr lang="en-US" sz="1700" dirty="0">
                        <a:solidFill>
                          <a:srgbClr val="000000"/>
                        </a:solidFill>
                        <a:latin typeface="+mj-lt"/>
                      </a:endParaRPr>
                    </a:p>
                  </a:txBody>
                  <a:tcPr marL="34290" marR="34290" marT="17145" marB="17145" anchor="ctr"/>
                </a:tc>
                <a:tc>
                  <a:txBody>
                    <a:bodyPr/>
                    <a:lstStyle/>
                    <a:p>
                      <a:pPr algn="ctr"/>
                      <a:r>
                        <a:rPr lang="en-US" sz="1700" kern="1200" dirty="0" smtClean="0">
                          <a:solidFill>
                            <a:srgbClr val="000000"/>
                          </a:solidFill>
                          <a:latin typeface="+mn-lt"/>
                          <a:ea typeface="+mn-ea"/>
                          <a:cs typeface="+mn-cs"/>
                        </a:rPr>
                        <a:t>SnapServer</a:t>
                      </a:r>
                    </a:p>
                    <a:p>
                      <a:pPr algn="ctr"/>
                      <a:r>
                        <a:rPr lang="en-US" sz="1700" kern="1200" dirty="0" smtClean="0">
                          <a:solidFill>
                            <a:srgbClr val="000000"/>
                          </a:solidFill>
                          <a:latin typeface="+mn-lt"/>
                          <a:ea typeface="+mn-ea"/>
                          <a:cs typeface="+mn-cs"/>
                        </a:rPr>
                        <a:t>SnapScale</a:t>
                      </a:r>
                    </a:p>
                    <a:p>
                      <a:pPr algn="ctr"/>
                      <a:r>
                        <a:rPr lang="en-US" sz="1700" kern="1200" dirty="0" smtClean="0">
                          <a:solidFill>
                            <a:srgbClr val="000000"/>
                          </a:solidFill>
                          <a:latin typeface="+mn-lt"/>
                          <a:ea typeface="+mn-ea"/>
                          <a:cs typeface="+mn-cs"/>
                        </a:rPr>
                        <a:t>SnapCLOUD</a:t>
                      </a:r>
                      <a:endParaRPr lang="en-US" sz="1700" kern="1200" dirty="0">
                        <a:solidFill>
                          <a:srgbClr val="000000"/>
                        </a:solidFill>
                        <a:latin typeface="+mn-lt"/>
                        <a:ea typeface="+mn-ea"/>
                        <a:cs typeface="+mn-cs"/>
                      </a:endParaRPr>
                    </a:p>
                  </a:txBody>
                  <a:tcPr marL="34290" marR="34290" marT="17145" marB="17145" anchor="ctr"/>
                </a:tc>
                <a:tc>
                  <a:txBody>
                    <a:bodyPr/>
                    <a:lstStyle/>
                    <a:p>
                      <a:pPr algn="ctr"/>
                      <a:r>
                        <a:rPr lang="en-US" sz="1700" kern="1200" dirty="0" smtClean="0">
                          <a:solidFill>
                            <a:srgbClr val="000000"/>
                          </a:solidFill>
                          <a:latin typeface="+mn-lt"/>
                          <a:ea typeface="+mn-ea"/>
                          <a:cs typeface="+mn-cs"/>
                        </a:rPr>
                        <a:t>SnapServer</a:t>
                      </a:r>
                    </a:p>
                    <a:p>
                      <a:pPr algn="ctr"/>
                      <a:r>
                        <a:rPr lang="en-US" sz="1700" kern="1200" dirty="0" smtClean="0">
                          <a:solidFill>
                            <a:srgbClr val="000000"/>
                          </a:solidFill>
                          <a:latin typeface="+mn-lt"/>
                          <a:ea typeface="+mn-ea"/>
                          <a:cs typeface="+mn-cs"/>
                        </a:rPr>
                        <a:t>SnapScale</a:t>
                      </a:r>
                    </a:p>
                    <a:p>
                      <a:pPr algn="ctr"/>
                      <a:r>
                        <a:rPr lang="en-US" sz="1700" kern="1200" dirty="0" smtClean="0">
                          <a:solidFill>
                            <a:srgbClr val="000000"/>
                          </a:solidFill>
                          <a:latin typeface="+mn-lt"/>
                          <a:ea typeface="+mn-ea"/>
                          <a:cs typeface="+mn-cs"/>
                        </a:rPr>
                        <a:t>SnapCLOUD</a:t>
                      </a:r>
                      <a:endParaRPr lang="en-US" sz="1700" kern="1200" dirty="0">
                        <a:solidFill>
                          <a:srgbClr val="000000"/>
                        </a:solidFill>
                        <a:latin typeface="+mn-lt"/>
                        <a:ea typeface="+mn-ea"/>
                        <a:cs typeface="+mn-cs"/>
                      </a:endParaRPr>
                    </a:p>
                  </a:txBody>
                  <a:tcPr marL="34290" marR="34290" marT="17145" marB="17145" anchor="ctr"/>
                </a:tc>
                <a:extLst>
                  <a:ext uri="{0D108BD9-81ED-4DB2-BD59-A6C34878D82A}">
                    <a16:rowId xmlns:a16="http://schemas.microsoft.com/office/drawing/2014/main" xmlns="" val="10001"/>
                  </a:ext>
                </a:extLst>
              </a:tr>
              <a:tr h="1000177">
                <a:tc>
                  <a:txBody>
                    <a:bodyPr/>
                    <a:lstStyle/>
                    <a:p>
                      <a:pPr algn="ctr"/>
                      <a:r>
                        <a:rPr lang="en-US" sz="1700" dirty="0" smtClean="0">
                          <a:solidFill>
                            <a:schemeClr val="bg1"/>
                          </a:solidFill>
                          <a:latin typeface="+mj-lt"/>
                        </a:rPr>
                        <a:t>Workload </a:t>
                      </a:r>
                    </a:p>
                    <a:p>
                      <a:pPr algn="ctr"/>
                      <a:r>
                        <a:rPr lang="en-US" sz="1700" dirty="0" smtClean="0">
                          <a:solidFill>
                            <a:schemeClr val="bg1"/>
                          </a:solidFill>
                          <a:latin typeface="+mj-lt"/>
                        </a:rPr>
                        <a:t>Most Suited</a:t>
                      </a:r>
                      <a:endParaRPr lang="en-US" sz="1700" dirty="0">
                        <a:solidFill>
                          <a:schemeClr val="bg1"/>
                        </a:solidFill>
                        <a:latin typeface="+mj-lt"/>
                      </a:endParaRPr>
                    </a:p>
                  </a:txBody>
                  <a:tcPr marL="34290" marR="34290" marT="17145" marB="17145" anchor="ctr">
                    <a:solidFill>
                      <a:schemeClr val="accent2">
                        <a:lumMod val="60000"/>
                        <a:lumOff val="40000"/>
                      </a:schemeClr>
                    </a:solidFill>
                  </a:tcPr>
                </a:tc>
                <a:tc>
                  <a:txBody>
                    <a:bodyPr/>
                    <a:lstStyle/>
                    <a:p>
                      <a:pPr algn="ctr"/>
                      <a:r>
                        <a:rPr lang="en-US" sz="1700" dirty="0" smtClean="0">
                          <a:solidFill>
                            <a:schemeClr val="bg1"/>
                          </a:solidFill>
                          <a:latin typeface="+mj-lt"/>
                        </a:rPr>
                        <a:t>Distributed</a:t>
                      </a:r>
                      <a:r>
                        <a:rPr lang="en-US" sz="1700" baseline="0" dirty="0" smtClean="0">
                          <a:solidFill>
                            <a:schemeClr val="bg1"/>
                          </a:solidFill>
                          <a:latin typeface="+mj-lt"/>
                        </a:rPr>
                        <a:t> Enterprise </a:t>
                      </a:r>
                      <a:r>
                        <a:rPr lang="en-US" sz="1700" baseline="0" dirty="0" smtClean="0">
                          <a:solidFill>
                            <a:schemeClr val="accent3">
                              <a:lumMod val="50000"/>
                            </a:schemeClr>
                          </a:solidFill>
                          <a:latin typeface="+mj-lt"/>
                        </a:rPr>
                        <a:t>Many to One, and server- to-Snap replication</a:t>
                      </a:r>
                      <a:endParaRPr lang="en-US" sz="1700" dirty="0">
                        <a:solidFill>
                          <a:schemeClr val="accent3">
                            <a:lumMod val="50000"/>
                          </a:schemeClr>
                        </a:solidFill>
                        <a:latin typeface="+mj-lt"/>
                      </a:endParaRPr>
                    </a:p>
                  </a:txBody>
                  <a:tcPr marL="34290" marR="34290" marT="17145" marB="17145" anchor="ctr">
                    <a:solidFill>
                      <a:schemeClr val="accent2">
                        <a:lumMod val="60000"/>
                        <a:lumOff val="40000"/>
                      </a:schemeClr>
                    </a:solidFill>
                  </a:tcPr>
                </a:tc>
                <a:tc>
                  <a:txBody>
                    <a:bodyPr/>
                    <a:lstStyle/>
                    <a:p>
                      <a:pPr algn="ctr"/>
                      <a:r>
                        <a:rPr lang="en-US" sz="1700" dirty="0" smtClean="0">
                          <a:solidFill>
                            <a:schemeClr val="bg1"/>
                          </a:solidFill>
                          <a:latin typeface="+mj-lt"/>
                        </a:rPr>
                        <a:t>Business</a:t>
                      </a:r>
                      <a:r>
                        <a:rPr lang="en-US" sz="1700" baseline="0" dirty="0" smtClean="0">
                          <a:solidFill>
                            <a:schemeClr val="bg1"/>
                          </a:solidFill>
                          <a:latin typeface="+mj-lt"/>
                        </a:rPr>
                        <a:t> Continuity</a:t>
                      </a:r>
                    </a:p>
                    <a:p>
                      <a:pPr algn="ctr"/>
                      <a:r>
                        <a:rPr lang="en-US" sz="1700" baseline="0" dirty="0" smtClean="0">
                          <a:solidFill>
                            <a:schemeClr val="accent3">
                              <a:lumMod val="50000"/>
                            </a:schemeClr>
                          </a:solidFill>
                          <a:latin typeface="+mj-lt"/>
                        </a:rPr>
                        <a:t>Continuous Replication between Snap Storage</a:t>
                      </a:r>
                      <a:endParaRPr lang="en-US" sz="1700" dirty="0">
                        <a:solidFill>
                          <a:schemeClr val="accent3">
                            <a:lumMod val="50000"/>
                          </a:schemeClr>
                        </a:solidFill>
                        <a:latin typeface="+mj-lt"/>
                      </a:endParaRPr>
                    </a:p>
                  </a:txBody>
                  <a:tcPr marL="34290" marR="34290" marT="17145" marB="17145" anchor="ctr">
                    <a:solidFill>
                      <a:schemeClr val="accent2">
                        <a:lumMod val="60000"/>
                        <a:lumOff val="40000"/>
                      </a:schemeClr>
                    </a:solidFill>
                  </a:tcPr>
                </a:tc>
                <a:tc>
                  <a:txBody>
                    <a:bodyPr/>
                    <a:lstStyle/>
                    <a:p>
                      <a:pPr algn="ctr"/>
                      <a:r>
                        <a:rPr lang="en-US" sz="1700" dirty="0" smtClean="0">
                          <a:solidFill>
                            <a:schemeClr val="bg1"/>
                          </a:solidFill>
                          <a:latin typeface="+mj-lt"/>
                        </a:rPr>
                        <a:t>Data Mobility </a:t>
                      </a:r>
                    </a:p>
                    <a:p>
                      <a:pPr algn="ctr"/>
                      <a:r>
                        <a:rPr lang="en-US" sz="1700" dirty="0" smtClean="0">
                          <a:solidFill>
                            <a:schemeClr val="accent3">
                              <a:lumMod val="50000"/>
                            </a:schemeClr>
                          </a:solidFill>
                          <a:latin typeface="+mj-lt"/>
                        </a:rPr>
                        <a:t>Across Users</a:t>
                      </a:r>
                      <a:r>
                        <a:rPr lang="en-US" sz="1700" baseline="0" dirty="0" smtClean="0">
                          <a:solidFill>
                            <a:schemeClr val="accent3">
                              <a:lumMod val="50000"/>
                            </a:schemeClr>
                          </a:solidFill>
                          <a:latin typeface="+mj-lt"/>
                        </a:rPr>
                        <a:t> and Devices </a:t>
                      </a:r>
                      <a:endParaRPr lang="en-US" sz="1700" dirty="0">
                        <a:solidFill>
                          <a:schemeClr val="accent3">
                            <a:lumMod val="50000"/>
                          </a:schemeClr>
                        </a:solidFill>
                        <a:latin typeface="+mj-lt"/>
                      </a:endParaRPr>
                    </a:p>
                  </a:txBody>
                  <a:tcPr marL="34290" marR="34290" marT="17145" marB="17145" anchor="ctr">
                    <a:solidFill>
                      <a:schemeClr val="accent2">
                        <a:lumMod val="60000"/>
                        <a:lumOff val="40000"/>
                      </a:schemeClr>
                    </a:solidFill>
                  </a:tcPr>
                </a:tc>
                <a:extLst>
                  <a:ext uri="{0D108BD9-81ED-4DB2-BD59-A6C34878D82A}">
                    <a16:rowId xmlns:a16="http://schemas.microsoft.com/office/drawing/2014/main" xmlns="" val="10002"/>
                  </a:ext>
                </a:extLst>
              </a:tr>
              <a:tr h="1556761">
                <a:tc>
                  <a:txBody>
                    <a:bodyPr/>
                    <a:lstStyle/>
                    <a:p>
                      <a:pPr algn="ctr"/>
                      <a:r>
                        <a:rPr lang="en-US" sz="1700" dirty="0" smtClean="0">
                          <a:solidFill>
                            <a:schemeClr val="accent4">
                              <a:lumMod val="50000"/>
                            </a:schemeClr>
                          </a:solidFill>
                          <a:latin typeface="+mj-lt"/>
                        </a:rPr>
                        <a:t>Primary Differentiated </a:t>
                      </a:r>
                    </a:p>
                    <a:p>
                      <a:pPr algn="ctr"/>
                      <a:r>
                        <a:rPr lang="en-US" sz="1700" dirty="0" smtClean="0">
                          <a:solidFill>
                            <a:schemeClr val="accent4">
                              <a:lumMod val="50000"/>
                            </a:schemeClr>
                          </a:solidFill>
                          <a:latin typeface="+mj-lt"/>
                        </a:rPr>
                        <a:t>Use Cases</a:t>
                      </a:r>
                      <a:endParaRPr lang="en-US" sz="1700" dirty="0">
                        <a:solidFill>
                          <a:schemeClr val="accent4">
                            <a:lumMod val="50000"/>
                          </a:schemeClr>
                        </a:solidFill>
                        <a:latin typeface="+mj-lt"/>
                      </a:endParaRPr>
                    </a:p>
                  </a:txBody>
                  <a:tcPr marL="34290" marR="34290" marT="17145" marB="17145" anchor="ctr"/>
                </a:tc>
                <a:tc>
                  <a:txBody>
                    <a:bodyPr/>
                    <a:lstStyle/>
                    <a:p>
                      <a:pPr marL="0" indent="0" algn="ctr">
                        <a:buFontTx/>
                        <a:buNone/>
                      </a:pPr>
                      <a:r>
                        <a:rPr lang="en-US" sz="1700" dirty="0" smtClean="0">
                          <a:solidFill>
                            <a:srgbClr val="000000"/>
                          </a:solidFill>
                          <a:latin typeface="+mj-lt"/>
                        </a:rPr>
                        <a:t>Scheduled</a:t>
                      </a:r>
                      <a:r>
                        <a:rPr lang="en-US" sz="1700" baseline="0" dirty="0" smtClean="0">
                          <a:solidFill>
                            <a:srgbClr val="000000"/>
                          </a:solidFill>
                          <a:latin typeface="+mj-lt"/>
                        </a:rPr>
                        <a:t> Replication between multiple platforms for Backup</a:t>
                      </a:r>
                      <a:endParaRPr lang="en-US" sz="1700" dirty="0">
                        <a:solidFill>
                          <a:srgbClr val="000000"/>
                        </a:solidFill>
                        <a:latin typeface="+mj-lt"/>
                      </a:endParaRPr>
                    </a:p>
                  </a:txBody>
                  <a:tcPr marL="34290" marR="34290" marT="17145" marB="17145" anchor="ctr"/>
                </a:tc>
                <a:tc>
                  <a:txBody>
                    <a:bodyPr/>
                    <a:lstStyle/>
                    <a:p>
                      <a:pPr marL="411163" indent="0" algn="ctr"/>
                      <a:r>
                        <a:rPr lang="en-US" sz="1700" dirty="0" smtClean="0">
                          <a:solidFill>
                            <a:srgbClr val="000000"/>
                          </a:solidFill>
                          <a:latin typeface="+mj-lt"/>
                        </a:rPr>
                        <a:t>Near Continuous</a:t>
                      </a:r>
                      <a:r>
                        <a:rPr lang="en-US" sz="1700" baseline="0" dirty="0" smtClean="0">
                          <a:solidFill>
                            <a:srgbClr val="000000"/>
                          </a:solidFill>
                          <a:latin typeface="+mj-lt"/>
                        </a:rPr>
                        <a:t> Replication between Snap Storage for </a:t>
                      </a:r>
                      <a:r>
                        <a:rPr lang="en-US" sz="1700" dirty="0" smtClean="0">
                          <a:solidFill>
                            <a:srgbClr val="000000"/>
                          </a:solidFill>
                          <a:latin typeface="+mj-lt"/>
                        </a:rPr>
                        <a:t>Disaster Recovery</a:t>
                      </a:r>
                      <a:endParaRPr lang="en-US" sz="1700" dirty="0">
                        <a:solidFill>
                          <a:srgbClr val="000000"/>
                        </a:solidFill>
                        <a:latin typeface="+mj-lt"/>
                      </a:endParaRPr>
                    </a:p>
                  </a:txBody>
                  <a:tcPr marL="34290" marR="34290" marT="17145" marB="17145" anchor="ctr"/>
                </a:tc>
                <a:tc>
                  <a:txBody>
                    <a:bodyPr/>
                    <a:lstStyle/>
                    <a:p>
                      <a:pPr marL="457200" indent="0" algn="ctr"/>
                      <a:r>
                        <a:rPr lang="en-US" sz="1700" dirty="0" smtClean="0">
                          <a:solidFill>
                            <a:srgbClr val="000000"/>
                          </a:solidFill>
                          <a:latin typeface="+mj-lt"/>
                        </a:rPr>
                        <a:t>Sync, Share and Collaborate on files</a:t>
                      </a:r>
                      <a:r>
                        <a:rPr lang="en-US" sz="1700" baseline="0" dirty="0" smtClean="0">
                          <a:solidFill>
                            <a:srgbClr val="000000"/>
                          </a:solidFill>
                          <a:latin typeface="+mj-lt"/>
                        </a:rPr>
                        <a:t> and folders across users and devices</a:t>
                      </a:r>
                      <a:endParaRPr lang="en-US" sz="1700" dirty="0">
                        <a:solidFill>
                          <a:srgbClr val="000000"/>
                        </a:solidFill>
                        <a:latin typeface="+mj-lt"/>
                      </a:endParaRPr>
                    </a:p>
                  </a:txBody>
                  <a:tcPr marL="34290" marR="34290" marT="17145" marB="17145" anchor="ctr"/>
                </a:tc>
                <a:extLst>
                  <a:ext uri="{0D108BD9-81ED-4DB2-BD59-A6C34878D82A}">
                    <a16:rowId xmlns:a16="http://schemas.microsoft.com/office/drawing/2014/main" xmlns="" val="10003"/>
                  </a:ext>
                </a:extLst>
              </a:tr>
            </a:tbl>
          </a:graphicData>
        </a:graphic>
      </p:graphicFrame>
      <p:sp>
        <p:nvSpPr>
          <p:cNvPr id="3" name="Title 2"/>
          <p:cNvSpPr>
            <a:spLocks noGrp="1"/>
          </p:cNvSpPr>
          <p:nvPr>
            <p:ph type="title"/>
          </p:nvPr>
        </p:nvSpPr>
        <p:spPr>
          <a:xfrm>
            <a:off x="217980" y="190751"/>
            <a:ext cx="8355148" cy="514350"/>
          </a:xfrm>
        </p:spPr>
        <p:txBody>
          <a:bodyPr/>
          <a:lstStyle/>
          <a:p>
            <a:r>
              <a:rPr lang="en-US" dirty="0" smtClean="0"/>
              <a:t>Replication Technologies on Snap Storage</a:t>
            </a:r>
            <a:endParaRPr lang="en-US" dirty="0"/>
          </a:p>
        </p:txBody>
      </p:sp>
    </p:spTree>
    <p:extLst>
      <p:ext uri="{BB962C8B-B14F-4D97-AF65-F5344CB8AC3E}">
        <p14:creationId xmlns:p14="http://schemas.microsoft.com/office/powerpoint/2010/main" val="115986895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48201206"/>
              </p:ext>
            </p:extLst>
          </p:nvPr>
        </p:nvGraphicFramePr>
        <p:xfrm>
          <a:off x="165783" y="713483"/>
          <a:ext cx="8826246" cy="3909060"/>
        </p:xfrm>
        <a:graphic>
          <a:graphicData uri="http://schemas.openxmlformats.org/drawingml/2006/table">
            <a:tbl>
              <a:tblPr firstRow="1" bandRow="1">
                <a:tableStyleId>{9DCAF9ED-07DC-4A11-8D7F-57B35C25682E}</a:tableStyleId>
              </a:tblPr>
              <a:tblGrid>
                <a:gridCol w="2357628">
                  <a:extLst>
                    <a:ext uri="{9D8B030D-6E8A-4147-A177-3AD203B41FA5}">
                      <a16:colId xmlns:a16="http://schemas.microsoft.com/office/drawing/2014/main" xmlns="" val="20000"/>
                    </a:ext>
                  </a:extLst>
                </a:gridCol>
                <a:gridCol w="2004060">
                  <a:extLst>
                    <a:ext uri="{9D8B030D-6E8A-4147-A177-3AD203B41FA5}">
                      <a16:colId xmlns:a16="http://schemas.microsoft.com/office/drawing/2014/main" xmlns="" val="20001"/>
                    </a:ext>
                  </a:extLst>
                </a:gridCol>
                <a:gridCol w="2338578">
                  <a:extLst>
                    <a:ext uri="{9D8B030D-6E8A-4147-A177-3AD203B41FA5}">
                      <a16:colId xmlns:a16="http://schemas.microsoft.com/office/drawing/2014/main" xmlns="" val="20002"/>
                    </a:ext>
                  </a:extLst>
                </a:gridCol>
                <a:gridCol w="2125980">
                  <a:extLst>
                    <a:ext uri="{9D8B030D-6E8A-4147-A177-3AD203B41FA5}">
                      <a16:colId xmlns:a16="http://schemas.microsoft.com/office/drawing/2014/main" xmlns="" val="20003"/>
                    </a:ext>
                  </a:extLst>
                </a:gridCol>
              </a:tblGrid>
              <a:tr h="297180">
                <a:tc>
                  <a:txBody>
                    <a:bodyPr/>
                    <a:lstStyle/>
                    <a:p>
                      <a:pPr algn="ctr"/>
                      <a:endParaRPr lang="en-US" sz="700" dirty="0"/>
                    </a:p>
                  </a:txBody>
                  <a:tcPr marL="34290" marR="34290" marT="17145" marB="17145" anchor="ctr">
                    <a:lnR w="12700" cap="flat" cmpd="sng" algn="ctr">
                      <a:solidFill>
                        <a:schemeClr val="tx1"/>
                      </a:solidFill>
                      <a:prstDash val="solid"/>
                      <a:round/>
                      <a:headEnd type="none" w="med" len="med"/>
                      <a:tailEnd type="none" w="med" len="med"/>
                    </a:lnR>
                    <a:noFill/>
                  </a:tcPr>
                </a:tc>
                <a:tc>
                  <a:txBody>
                    <a:bodyPr/>
                    <a:lstStyle/>
                    <a:p>
                      <a:pPr algn="ctr"/>
                      <a:r>
                        <a:rPr lang="en-US" sz="1000" dirty="0" smtClean="0"/>
                        <a:t>SnapEDR</a:t>
                      </a:r>
                    </a:p>
                    <a:p>
                      <a:pPr algn="ctr"/>
                      <a:r>
                        <a:rPr lang="en-US" sz="1100" dirty="0" smtClean="0">
                          <a:solidFill>
                            <a:schemeClr val="accent4">
                              <a:lumMod val="60000"/>
                              <a:lumOff val="40000"/>
                            </a:schemeClr>
                          </a:solidFill>
                        </a:rPr>
                        <a:t>Enterprise</a:t>
                      </a:r>
                      <a:r>
                        <a:rPr lang="en-US" sz="1100" baseline="0" dirty="0" smtClean="0">
                          <a:solidFill>
                            <a:schemeClr val="accent4">
                              <a:lumMod val="60000"/>
                              <a:lumOff val="40000"/>
                            </a:schemeClr>
                          </a:solidFill>
                        </a:rPr>
                        <a:t> Data Replication</a:t>
                      </a:r>
                      <a:endParaRPr lang="en-US" sz="1100" dirty="0">
                        <a:solidFill>
                          <a:schemeClr val="accent4">
                            <a:lumMod val="60000"/>
                            <a:lumOff val="40000"/>
                          </a:schemeClr>
                        </a:solidFill>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000" dirty="0" smtClean="0"/>
                        <a:t>SnapECR</a:t>
                      </a:r>
                    </a:p>
                    <a:p>
                      <a:pPr algn="ctr"/>
                      <a:r>
                        <a:rPr lang="en-US" sz="1100" dirty="0" smtClean="0">
                          <a:solidFill>
                            <a:schemeClr val="accent4">
                              <a:lumMod val="60000"/>
                              <a:lumOff val="40000"/>
                            </a:schemeClr>
                          </a:solidFill>
                        </a:rPr>
                        <a:t>Encrypted</a:t>
                      </a:r>
                      <a:r>
                        <a:rPr lang="en-US" sz="1100" baseline="0" dirty="0" smtClean="0">
                          <a:solidFill>
                            <a:schemeClr val="accent4">
                              <a:lumMod val="60000"/>
                              <a:lumOff val="40000"/>
                            </a:schemeClr>
                          </a:solidFill>
                        </a:rPr>
                        <a:t> Continuous Replication</a:t>
                      </a:r>
                      <a:endParaRPr lang="en-US" sz="1100" dirty="0" smtClean="0">
                        <a:solidFill>
                          <a:schemeClr val="accent4">
                            <a:lumMod val="60000"/>
                            <a:lumOff val="40000"/>
                          </a:schemeClr>
                        </a:solidFill>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000" dirty="0" smtClean="0"/>
                        <a:t>SnapSync</a:t>
                      </a:r>
                      <a:endParaRPr lang="en-US" sz="1100" dirty="0" smtClean="0"/>
                    </a:p>
                    <a:p>
                      <a:pPr algn="ctr"/>
                      <a:r>
                        <a:rPr lang="en-US" sz="1100" dirty="0" smtClean="0">
                          <a:solidFill>
                            <a:schemeClr val="accent4">
                              <a:lumMod val="60000"/>
                              <a:lumOff val="40000"/>
                            </a:schemeClr>
                          </a:solidFill>
                        </a:rPr>
                        <a:t>Enterprise</a:t>
                      </a:r>
                      <a:r>
                        <a:rPr lang="en-US" sz="1100" baseline="0" dirty="0" smtClean="0">
                          <a:solidFill>
                            <a:schemeClr val="accent4">
                              <a:lumMod val="60000"/>
                              <a:lumOff val="40000"/>
                            </a:schemeClr>
                          </a:solidFill>
                        </a:rPr>
                        <a:t> File Sync &amp; Share</a:t>
                      </a:r>
                      <a:endParaRPr lang="en-US" sz="1100" dirty="0" smtClean="0">
                        <a:solidFill>
                          <a:schemeClr val="accent4">
                            <a:lumMod val="60000"/>
                            <a:lumOff val="40000"/>
                          </a:schemeClr>
                        </a:solidFill>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0"/>
                  </a:ext>
                </a:extLst>
              </a:tr>
              <a:tr h="720090">
                <a:tc>
                  <a:txBody>
                    <a:bodyPr/>
                    <a:lstStyle/>
                    <a:p>
                      <a:pPr algn="l"/>
                      <a:r>
                        <a:rPr lang="en-US" sz="1200" dirty="0" smtClean="0">
                          <a:solidFill>
                            <a:schemeClr val="accent4">
                              <a:lumMod val="50000"/>
                            </a:schemeClr>
                          </a:solidFill>
                          <a:latin typeface="+mj-lt"/>
                        </a:rPr>
                        <a:t>Snap Storage</a:t>
                      </a:r>
                      <a:r>
                        <a:rPr lang="en-US" sz="1200" baseline="0" dirty="0" smtClean="0">
                          <a:solidFill>
                            <a:schemeClr val="accent4">
                              <a:lumMod val="50000"/>
                            </a:schemeClr>
                          </a:solidFill>
                          <a:latin typeface="+mj-lt"/>
                        </a:rPr>
                        <a:t> Supported</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kern="1200" dirty="0" smtClean="0">
                          <a:solidFill>
                            <a:srgbClr val="000000"/>
                          </a:solidFill>
                          <a:latin typeface="+mn-lt"/>
                          <a:ea typeface="+mn-ea"/>
                          <a:cs typeface="+mn-cs"/>
                        </a:rPr>
                        <a:t>SnapServer</a:t>
                      </a:r>
                    </a:p>
                    <a:p>
                      <a:pPr algn="ctr"/>
                      <a:r>
                        <a:rPr lang="en-US" sz="1200" kern="1200" dirty="0" smtClean="0">
                          <a:solidFill>
                            <a:srgbClr val="000000"/>
                          </a:solidFill>
                          <a:latin typeface="+mn-lt"/>
                          <a:ea typeface="+mn-ea"/>
                          <a:cs typeface="+mn-cs"/>
                        </a:rPr>
                        <a:t>SnapScale</a:t>
                      </a:r>
                    </a:p>
                    <a:p>
                      <a:pPr algn="ctr"/>
                      <a:r>
                        <a:rPr lang="en-US" sz="1200" kern="1200" dirty="0" smtClean="0">
                          <a:solidFill>
                            <a:srgbClr val="000000"/>
                          </a:solidFill>
                          <a:latin typeface="+mn-lt"/>
                          <a:ea typeface="+mn-ea"/>
                          <a:cs typeface="+mn-cs"/>
                        </a:rPr>
                        <a:t>SnapCLOUD</a:t>
                      </a:r>
                      <a:endParaRPr lang="en-US" sz="1200" kern="1200" dirty="0">
                        <a:solidFill>
                          <a:srgbClr val="000000"/>
                        </a:solidFill>
                        <a:latin typeface="+mn-lt"/>
                        <a:ea typeface="+mn-ea"/>
                        <a:cs typeface="+mn-cs"/>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kern="1200" dirty="0" smtClean="0">
                          <a:solidFill>
                            <a:srgbClr val="000000"/>
                          </a:solidFill>
                          <a:latin typeface="+mn-lt"/>
                          <a:ea typeface="+mn-ea"/>
                          <a:cs typeface="+mn-cs"/>
                        </a:rPr>
                        <a:t>SnapServer</a:t>
                      </a:r>
                    </a:p>
                    <a:p>
                      <a:pPr algn="ctr"/>
                      <a:r>
                        <a:rPr lang="en-US" sz="1200" kern="1200" dirty="0" smtClean="0">
                          <a:solidFill>
                            <a:srgbClr val="000000"/>
                          </a:solidFill>
                          <a:latin typeface="+mn-lt"/>
                          <a:ea typeface="+mn-ea"/>
                          <a:cs typeface="+mn-cs"/>
                        </a:rPr>
                        <a:t>SnapScale</a:t>
                      </a:r>
                    </a:p>
                    <a:p>
                      <a:pPr algn="ctr"/>
                      <a:r>
                        <a:rPr lang="en-US" sz="1200" kern="1200" dirty="0" smtClean="0">
                          <a:solidFill>
                            <a:srgbClr val="000000"/>
                          </a:solidFill>
                          <a:latin typeface="+mn-lt"/>
                          <a:ea typeface="+mn-ea"/>
                          <a:cs typeface="+mn-cs"/>
                        </a:rPr>
                        <a:t>SnapCLOUD</a:t>
                      </a:r>
                      <a:endParaRPr lang="en-US" sz="1200" kern="1200" dirty="0">
                        <a:solidFill>
                          <a:srgbClr val="000000"/>
                        </a:solidFill>
                        <a:latin typeface="+mn-lt"/>
                        <a:ea typeface="+mn-ea"/>
                        <a:cs typeface="+mn-cs"/>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kern="1200" dirty="0" smtClean="0">
                          <a:solidFill>
                            <a:srgbClr val="000000"/>
                          </a:solidFill>
                          <a:latin typeface="+mn-lt"/>
                          <a:ea typeface="+mn-ea"/>
                          <a:cs typeface="+mn-cs"/>
                        </a:rPr>
                        <a:t>SnapServer</a:t>
                      </a:r>
                    </a:p>
                    <a:p>
                      <a:pPr algn="ctr"/>
                      <a:r>
                        <a:rPr lang="en-US" sz="1200" kern="1200" dirty="0" smtClean="0">
                          <a:solidFill>
                            <a:srgbClr val="000000"/>
                          </a:solidFill>
                          <a:latin typeface="+mn-lt"/>
                          <a:ea typeface="+mn-ea"/>
                          <a:cs typeface="+mn-cs"/>
                        </a:rPr>
                        <a:t>SnapScale (Q2 2016)</a:t>
                      </a:r>
                    </a:p>
                    <a:p>
                      <a:pPr algn="ctr"/>
                      <a:r>
                        <a:rPr lang="en-US" sz="1200" kern="1200" dirty="0" smtClean="0">
                          <a:solidFill>
                            <a:srgbClr val="000000"/>
                          </a:solidFill>
                          <a:latin typeface="+mn-lt"/>
                          <a:ea typeface="+mn-ea"/>
                          <a:cs typeface="+mn-cs"/>
                        </a:rPr>
                        <a:t>SnapCLOUD</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1"/>
                  </a:ext>
                </a:extLst>
              </a:tr>
              <a:tr h="720090">
                <a:tc>
                  <a:txBody>
                    <a:bodyPr/>
                    <a:lstStyle/>
                    <a:p>
                      <a:pPr algn="l"/>
                      <a:r>
                        <a:rPr lang="en-US" sz="1200" dirty="0" smtClean="0">
                          <a:solidFill>
                            <a:schemeClr val="accent4">
                              <a:lumMod val="50000"/>
                            </a:schemeClr>
                          </a:solidFill>
                          <a:latin typeface="+mj-lt"/>
                        </a:rPr>
                        <a:t>OS Platforms Supported</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marL="512763" indent="0" algn="l">
                        <a:buFontTx/>
                        <a:buNone/>
                      </a:pPr>
                      <a:r>
                        <a:rPr lang="en-US" sz="1200" dirty="0" smtClean="0">
                          <a:solidFill>
                            <a:srgbClr val="000000"/>
                          </a:solidFill>
                          <a:latin typeface="+mj-lt"/>
                        </a:rPr>
                        <a:t>Windows,</a:t>
                      </a:r>
                      <a:r>
                        <a:rPr lang="en-US" sz="1200" baseline="0" dirty="0" smtClean="0">
                          <a:solidFill>
                            <a:srgbClr val="000000"/>
                          </a:solidFill>
                          <a:latin typeface="+mj-lt"/>
                        </a:rPr>
                        <a:t> Linux, Unix, Mac OS, Guardian OS</a:t>
                      </a: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571500" indent="-571500" algn="l">
                        <a:buFont typeface="Arial" panose="020B0604020202020204" pitchFamily="34" charset="0"/>
                        <a:buChar char="•"/>
                      </a:pPr>
                      <a:r>
                        <a:rPr lang="en-US" sz="1200" dirty="0" smtClean="0">
                          <a:solidFill>
                            <a:srgbClr val="000000"/>
                          </a:solidFill>
                          <a:latin typeface="+mj-lt"/>
                        </a:rPr>
                        <a:t>Guardian </a:t>
                      </a:r>
                      <a:r>
                        <a:rPr lang="en-US" sz="1200" baseline="0" dirty="0" smtClean="0">
                          <a:solidFill>
                            <a:srgbClr val="000000"/>
                          </a:solidFill>
                          <a:latin typeface="+mj-lt"/>
                        </a:rPr>
                        <a:t>OS (SnapServer)</a:t>
                      </a:r>
                    </a:p>
                    <a:p>
                      <a:pPr marL="571500" indent="-571500" algn="l">
                        <a:buFont typeface="Arial" panose="020B0604020202020204" pitchFamily="34" charset="0"/>
                        <a:buChar char="•"/>
                      </a:pPr>
                      <a:r>
                        <a:rPr lang="en-US" sz="1200" baseline="0" dirty="0" smtClean="0">
                          <a:solidFill>
                            <a:srgbClr val="000000"/>
                          </a:solidFill>
                          <a:latin typeface="+mj-lt"/>
                        </a:rPr>
                        <a:t>Guardian OS (SnapCLOUD)</a:t>
                      </a:r>
                      <a:endParaRPr lang="en-US" sz="1200" dirty="0" smtClean="0">
                        <a:solidFill>
                          <a:srgbClr val="000000"/>
                        </a:solidFill>
                        <a:latin typeface="+mj-lt"/>
                      </a:endParaRPr>
                    </a:p>
                    <a:p>
                      <a:pPr marL="571500" indent="-571500" algn="l">
                        <a:buFont typeface="Arial" panose="020B0604020202020204" pitchFamily="34" charset="0"/>
                        <a:buChar char="•"/>
                      </a:pPr>
                      <a:r>
                        <a:rPr lang="en-US" sz="1200" dirty="0" smtClean="0">
                          <a:solidFill>
                            <a:srgbClr val="000000"/>
                          </a:solidFill>
                          <a:latin typeface="+mj-lt"/>
                        </a:rPr>
                        <a:t>RainCloud OS (SnapScale)</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1481137" indent="0" algn="l">
                        <a:buFontTx/>
                        <a:buNone/>
                      </a:pPr>
                      <a:r>
                        <a:rPr lang="en-US" sz="1200" dirty="0" smtClean="0">
                          <a:solidFill>
                            <a:srgbClr val="000000"/>
                          </a:solidFill>
                          <a:latin typeface="+mj-lt"/>
                        </a:rPr>
                        <a:t>Windows,</a:t>
                      </a:r>
                      <a:r>
                        <a:rPr lang="en-US" sz="1200" baseline="0" dirty="0" smtClean="0">
                          <a:solidFill>
                            <a:srgbClr val="000000"/>
                          </a:solidFill>
                          <a:latin typeface="+mj-lt"/>
                        </a:rPr>
                        <a:t> </a:t>
                      </a:r>
                      <a:r>
                        <a:rPr lang="en-US" sz="1200" dirty="0" smtClean="0">
                          <a:solidFill>
                            <a:srgbClr val="000000"/>
                          </a:solidFill>
                          <a:latin typeface="+mj-lt"/>
                        </a:rPr>
                        <a:t>MAC,</a:t>
                      </a:r>
                      <a:r>
                        <a:rPr lang="en-US" sz="1200" baseline="0" dirty="0" smtClean="0">
                          <a:solidFill>
                            <a:srgbClr val="000000"/>
                          </a:solidFill>
                          <a:latin typeface="+mj-lt"/>
                        </a:rPr>
                        <a:t> </a:t>
                      </a:r>
                      <a:r>
                        <a:rPr lang="en-US" sz="1200" dirty="0" smtClean="0">
                          <a:solidFill>
                            <a:srgbClr val="000000"/>
                          </a:solidFill>
                          <a:latin typeface="+mj-lt"/>
                        </a:rPr>
                        <a:t>Android,</a:t>
                      </a:r>
                      <a:r>
                        <a:rPr lang="en-US" sz="1200" baseline="0" dirty="0" smtClean="0">
                          <a:solidFill>
                            <a:srgbClr val="000000"/>
                          </a:solidFill>
                          <a:latin typeface="+mj-lt"/>
                        </a:rPr>
                        <a:t> </a:t>
                      </a:r>
                      <a:r>
                        <a:rPr lang="en-US" sz="1200" dirty="0" smtClean="0">
                          <a:solidFill>
                            <a:srgbClr val="000000"/>
                          </a:solidFill>
                          <a:latin typeface="+mj-lt"/>
                        </a:rPr>
                        <a:t>iOS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2"/>
                  </a:ext>
                </a:extLst>
              </a:tr>
              <a:tr h="262890">
                <a:tc>
                  <a:txBody>
                    <a:bodyPr/>
                    <a:lstStyle/>
                    <a:p>
                      <a:pPr algn="l"/>
                      <a:r>
                        <a:rPr lang="en-US" sz="1200" dirty="0" smtClean="0">
                          <a:solidFill>
                            <a:schemeClr val="accent4">
                              <a:lumMod val="50000"/>
                            </a:schemeClr>
                          </a:solidFill>
                          <a:latin typeface="+mj-lt"/>
                        </a:rPr>
                        <a:t>Encrypted</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3702726541"/>
                  </a:ext>
                </a:extLst>
              </a:tr>
              <a:tr h="262890">
                <a:tc>
                  <a:txBody>
                    <a:bodyPr/>
                    <a:lstStyle/>
                    <a:p>
                      <a:pPr algn="l"/>
                      <a:r>
                        <a:rPr lang="en-US" sz="1200" dirty="0" smtClean="0">
                          <a:solidFill>
                            <a:schemeClr val="accent4">
                              <a:lumMod val="50000"/>
                            </a:schemeClr>
                          </a:solidFill>
                          <a:latin typeface="+mj-lt"/>
                        </a:rPr>
                        <a:t>Uses Changed</a:t>
                      </a:r>
                      <a:r>
                        <a:rPr lang="en-US" sz="1200" baseline="0" dirty="0" smtClean="0">
                          <a:solidFill>
                            <a:schemeClr val="accent4">
                              <a:lumMod val="50000"/>
                            </a:schemeClr>
                          </a:solidFill>
                          <a:latin typeface="+mj-lt"/>
                        </a:rPr>
                        <a:t> Block Tracking</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No</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FontTx/>
                        <a:buNone/>
                      </a:pP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7"/>
                  </a:ext>
                </a:extLst>
              </a:tr>
              <a:tr h="262890">
                <a:tc>
                  <a:txBody>
                    <a:bodyPr/>
                    <a:lstStyle/>
                    <a:p>
                      <a:pPr algn="l"/>
                      <a:r>
                        <a:rPr lang="en-US" sz="1200" dirty="0" smtClean="0">
                          <a:solidFill>
                            <a:schemeClr val="accent4">
                              <a:lumMod val="50000"/>
                            </a:schemeClr>
                          </a:solidFill>
                          <a:latin typeface="+mj-lt"/>
                        </a:rPr>
                        <a:t>Only</a:t>
                      </a:r>
                      <a:r>
                        <a:rPr lang="en-US" sz="1200" baseline="0" dirty="0" smtClean="0">
                          <a:solidFill>
                            <a:schemeClr val="accent4">
                              <a:lumMod val="50000"/>
                            </a:schemeClr>
                          </a:solidFill>
                          <a:latin typeface="+mj-lt"/>
                        </a:rPr>
                        <a:t> Changes Replicated</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r>
                        <a:rPr lang="en-US" sz="1200" baseline="0" dirty="0" smtClean="0">
                          <a:solidFill>
                            <a:srgbClr val="000000"/>
                          </a:solidFill>
                          <a:latin typeface="+mj-lt"/>
                        </a:rPr>
                        <a:t> </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3"/>
                  </a:ext>
                </a:extLst>
              </a:tr>
              <a:tr h="262890">
                <a:tc>
                  <a:txBody>
                    <a:bodyPr/>
                    <a:lstStyle/>
                    <a:p>
                      <a:pPr algn="l"/>
                      <a:r>
                        <a:rPr lang="en-US" sz="1200" dirty="0" smtClean="0">
                          <a:solidFill>
                            <a:schemeClr val="accent4">
                              <a:lumMod val="50000"/>
                            </a:schemeClr>
                          </a:solidFill>
                          <a:latin typeface="+mj-lt"/>
                        </a:rPr>
                        <a:t>Optimum Work Load</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Smaller # of files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FontTx/>
                        <a:buNone/>
                      </a:pPr>
                      <a:r>
                        <a:rPr lang="en-US" sz="1200" dirty="0" smtClean="0">
                          <a:solidFill>
                            <a:srgbClr val="000000"/>
                          </a:solidFill>
                          <a:latin typeface="+mj-lt"/>
                        </a:rPr>
                        <a:t>Any number of</a:t>
                      </a:r>
                      <a:r>
                        <a:rPr lang="en-US" sz="1200" baseline="0" dirty="0" smtClean="0">
                          <a:solidFill>
                            <a:srgbClr val="000000"/>
                          </a:solidFill>
                          <a:latin typeface="+mj-lt"/>
                        </a:rPr>
                        <a:t> files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Any number of files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415981153"/>
                  </a:ext>
                </a:extLst>
              </a:tr>
              <a:tr h="262890">
                <a:tc>
                  <a:txBody>
                    <a:bodyPr/>
                    <a:lstStyle/>
                    <a:p>
                      <a:pPr algn="l"/>
                      <a:r>
                        <a:rPr lang="en-US" sz="1200" dirty="0" smtClean="0">
                          <a:solidFill>
                            <a:schemeClr val="accent4">
                              <a:lumMod val="50000"/>
                            </a:schemeClr>
                          </a:solidFill>
                          <a:latin typeface="+mj-lt"/>
                        </a:rPr>
                        <a:t>Performance</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indent="0" algn="ctr">
                        <a:buFontTx/>
                        <a:buNone/>
                      </a:pPr>
                      <a:r>
                        <a:rPr lang="en-US" sz="1200" dirty="0" smtClean="0">
                          <a:solidFill>
                            <a:srgbClr val="000000"/>
                          </a:solidFill>
                          <a:latin typeface="+mj-lt"/>
                        </a:rPr>
                        <a:t>?</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8"/>
                  </a:ext>
                </a:extLst>
              </a:tr>
              <a:tr h="491490">
                <a:tc>
                  <a:txBody>
                    <a:bodyPr/>
                    <a:lstStyle/>
                    <a:p>
                      <a:pPr algn="l"/>
                      <a:r>
                        <a:rPr lang="en-US" sz="1200" dirty="0" smtClean="0">
                          <a:solidFill>
                            <a:schemeClr val="accent4">
                              <a:lumMod val="50000"/>
                            </a:schemeClr>
                          </a:solidFill>
                          <a:latin typeface="+mj-lt"/>
                        </a:rPr>
                        <a:t>Scheduling</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Full</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571500" indent="-571500" algn="l">
                        <a:buFont typeface="Arial" panose="020B0604020202020204" pitchFamily="34" charset="0"/>
                        <a:buChar char="•"/>
                      </a:pPr>
                      <a:r>
                        <a:rPr lang="en-US" sz="1200" dirty="0" smtClean="0">
                          <a:solidFill>
                            <a:srgbClr val="000000"/>
                          </a:solidFill>
                          <a:latin typeface="+mj-lt"/>
                        </a:rPr>
                        <a:t>Bandwidth usage control</a:t>
                      </a:r>
                    </a:p>
                    <a:p>
                      <a:pPr marL="571500" indent="-571500" algn="l">
                        <a:buFont typeface="Arial" panose="020B0604020202020204" pitchFamily="34" charset="0"/>
                        <a:buChar char="•"/>
                      </a:pPr>
                      <a:r>
                        <a:rPr lang="en-US" sz="1200" dirty="0" smtClean="0">
                          <a:solidFill>
                            <a:srgbClr val="000000"/>
                          </a:solidFill>
                          <a:latin typeface="+mj-lt"/>
                        </a:rPr>
                        <a:t>Time scheduling (future)</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Selective</a:t>
                      </a:r>
                      <a:r>
                        <a:rPr lang="en-US" sz="1200" baseline="0" dirty="0" smtClean="0">
                          <a:solidFill>
                            <a:srgbClr val="000000"/>
                          </a:solidFill>
                          <a:latin typeface="+mj-lt"/>
                        </a:rPr>
                        <a:t> Sync </a:t>
                      </a:r>
                    </a:p>
                    <a:p>
                      <a:pPr algn="ctr"/>
                      <a:r>
                        <a:rPr lang="en-US" sz="1200" baseline="0" dirty="0" smtClean="0">
                          <a:solidFill>
                            <a:srgbClr val="000000"/>
                          </a:solidFill>
                          <a:latin typeface="+mj-lt"/>
                        </a:rPr>
                        <a:t>(not time schedule based)</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5"/>
                  </a:ext>
                </a:extLst>
              </a:tr>
              <a:tr h="262890">
                <a:tc>
                  <a:txBody>
                    <a:bodyPr/>
                    <a:lstStyle/>
                    <a:p>
                      <a:pPr algn="l"/>
                      <a:r>
                        <a:rPr lang="en-US" sz="1200" dirty="0" smtClean="0">
                          <a:solidFill>
                            <a:schemeClr val="accent4">
                              <a:lumMod val="50000"/>
                            </a:schemeClr>
                          </a:solidFill>
                          <a:latin typeface="+mj-lt"/>
                        </a:rPr>
                        <a:t>Preserve Folder Permissions </a:t>
                      </a:r>
                      <a:endParaRPr lang="en-US" sz="1200" dirty="0">
                        <a:solidFill>
                          <a:schemeClr val="accent4">
                            <a:lumMod val="50000"/>
                          </a:schemeClr>
                        </a:solidFill>
                        <a:latin typeface="+mj-lt"/>
                      </a:endParaRPr>
                    </a:p>
                  </a:txBody>
                  <a:tcPr marL="34290" marR="34290" marT="17145" marB="17145" anchor="ctr">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200" dirty="0" smtClean="0">
                          <a:solidFill>
                            <a:srgbClr val="000000"/>
                          </a:solidFill>
                          <a:latin typeface="+mj-lt"/>
                        </a:rPr>
                        <a:t>Yes</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200" dirty="0" smtClean="0">
                          <a:solidFill>
                            <a:srgbClr val="000000"/>
                          </a:solidFill>
                          <a:latin typeface="+mj-lt"/>
                        </a:rPr>
                        <a:t>No</a:t>
                      </a:r>
                      <a:endParaRPr lang="en-US" sz="1200" dirty="0">
                        <a:solidFill>
                          <a:srgbClr val="000000"/>
                        </a:solidFill>
                        <a:latin typeface="+mj-lt"/>
                      </a:endParaRPr>
                    </a:p>
                  </a:txBody>
                  <a:tcPr marL="34290" marR="34290" marT="17145" marB="1714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xmlns="" val="10006"/>
                  </a:ext>
                </a:extLst>
              </a:tr>
            </a:tbl>
          </a:graphicData>
        </a:graphic>
      </p:graphicFrame>
      <p:sp>
        <p:nvSpPr>
          <p:cNvPr id="3" name="Title 2"/>
          <p:cNvSpPr>
            <a:spLocks noGrp="1"/>
          </p:cNvSpPr>
          <p:nvPr>
            <p:ph type="title"/>
          </p:nvPr>
        </p:nvSpPr>
        <p:spPr>
          <a:xfrm>
            <a:off x="62151" y="99311"/>
            <a:ext cx="9014460" cy="514350"/>
          </a:xfrm>
        </p:spPr>
        <p:txBody>
          <a:bodyPr/>
          <a:lstStyle/>
          <a:p>
            <a:r>
              <a:rPr lang="en-US" dirty="0" smtClean="0"/>
              <a:t>Replication Technologies – Key Technical Specifications</a:t>
            </a:r>
            <a:endParaRPr lang="en-US" dirty="0"/>
          </a:p>
        </p:txBody>
      </p:sp>
    </p:spTree>
    <p:extLst>
      <p:ext uri="{BB962C8B-B14F-4D97-AF65-F5344CB8AC3E}">
        <p14:creationId xmlns:p14="http://schemas.microsoft.com/office/powerpoint/2010/main" val="3865418872"/>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91" y="190751"/>
            <a:ext cx="9141619" cy="514350"/>
          </a:xfrm>
        </p:spPr>
        <p:txBody>
          <a:bodyPr/>
          <a:lstStyle/>
          <a:p>
            <a:r>
              <a:rPr lang="en-US" sz="2625" dirty="0"/>
              <a:t>SnapSync™- A Private Storage Cloud for </a:t>
            </a:r>
            <a:r>
              <a:rPr lang="en-US" sz="2625" u="sng" dirty="0"/>
              <a:t>File Sync &amp; Share</a:t>
            </a:r>
          </a:p>
        </p:txBody>
      </p:sp>
      <p:sp>
        <p:nvSpPr>
          <p:cNvPr id="8" name="Content Placeholder 1"/>
          <p:cNvSpPr txBox="1">
            <a:spLocks/>
          </p:cNvSpPr>
          <p:nvPr/>
        </p:nvSpPr>
        <p:spPr bwMode="auto">
          <a:xfrm>
            <a:off x="3990303" y="1693339"/>
            <a:ext cx="5152507" cy="2199021"/>
          </a:xfrm>
          <a:prstGeom prst="rect">
            <a:avLst/>
          </a:prstGeom>
          <a:noFill/>
          <a:ln w="9525">
            <a:noFill/>
            <a:miter lim="800000"/>
            <a:headEnd/>
            <a:tailEnd/>
          </a:ln>
        </p:spPr>
        <p:txBody>
          <a:bodyPr vert="horz" wrap="square" lIns="91206" tIns="45601" rIns="91206" bIns="45601" numCol="1" anchor="t" anchorCtr="0" compatLnSpc="1">
            <a:prstTxWarp prst="textNoShape">
              <a:avLst/>
            </a:prstTxWarp>
          </a:bodyPr>
          <a:lstStyle>
            <a:lvl1pPr marL="912298" indent="-912298" algn="l" rtl="0" fontAlgn="base">
              <a:spcBef>
                <a:spcPct val="20000"/>
              </a:spcBef>
              <a:spcAft>
                <a:spcPct val="0"/>
              </a:spcAft>
              <a:buClr>
                <a:schemeClr val="accent6"/>
              </a:buClr>
              <a:buFont typeface="Arial" pitchFamily="34" charset="0"/>
              <a:buChar char="•"/>
              <a:defRPr sz="5300" kern="1200">
                <a:solidFill>
                  <a:schemeClr val="tx1">
                    <a:lumMod val="75000"/>
                  </a:schemeClr>
                </a:solidFill>
                <a:latin typeface="Arial" panose="020B0604020202020204" pitchFamily="34" charset="0"/>
                <a:ea typeface="+mn-ea"/>
                <a:cs typeface="Arial" panose="020B0604020202020204" pitchFamily="34" charset="0"/>
              </a:defRPr>
            </a:lvl1pPr>
            <a:lvl2pPr marL="1976652" indent="-760263" algn="l" rtl="0" fontAlgn="base">
              <a:spcBef>
                <a:spcPct val="20000"/>
              </a:spcBef>
              <a:spcAft>
                <a:spcPct val="0"/>
              </a:spcAft>
              <a:buClr>
                <a:schemeClr val="accent6"/>
              </a:buClr>
              <a:buFont typeface="Arial" pitchFamily="34" charset="0"/>
              <a:buChar char="–"/>
              <a:defRPr sz="4700" kern="1200">
                <a:solidFill>
                  <a:schemeClr val="tx1">
                    <a:lumMod val="75000"/>
                  </a:schemeClr>
                </a:solidFill>
                <a:latin typeface="Arial" panose="020B0604020202020204" pitchFamily="34" charset="0"/>
                <a:ea typeface="+mn-ea"/>
                <a:cs typeface="Arial" panose="020B0604020202020204" pitchFamily="34" charset="0"/>
              </a:defRPr>
            </a:lvl2pPr>
            <a:lvl3pPr marL="3041000" indent="-608204" algn="l" rtl="0" fontAlgn="base">
              <a:spcBef>
                <a:spcPct val="20000"/>
              </a:spcBef>
              <a:spcAft>
                <a:spcPct val="0"/>
              </a:spcAft>
              <a:buClr>
                <a:schemeClr val="accent6"/>
              </a:buClr>
              <a:buFont typeface="Arial" pitchFamily="34" charset="0"/>
              <a:buChar char="•"/>
              <a:defRPr sz="4300" kern="1200">
                <a:solidFill>
                  <a:schemeClr val="tx1">
                    <a:lumMod val="75000"/>
                  </a:schemeClr>
                </a:solidFill>
                <a:latin typeface="Arial" panose="020B0604020202020204" pitchFamily="34" charset="0"/>
                <a:ea typeface="+mn-ea"/>
                <a:cs typeface="Arial" panose="020B0604020202020204" pitchFamily="34" charset="0"/>
              </a:defRPr>
            </a:lvl3pPr>
            <a:lvl4pPr marL="4257401" indent="-608204"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4pPr>
            <a:lvl5pPr marL="5473805" indent="-608204" algn="l" rtl="0" fontAlgn="base">
              <a:spcBef>
                <a:spcPct val="20000"/>
              </a:spcBef>
              <a:spcAft>
                <a:spcPct val="0"/>
              </a:spcAft>
              <a:buClr>
                <a:schemeClr val="accent6"/>
              </a:buClr>
              <a:buFont typeface="Arial" pitchFamily="34" charset="0"/>
              <a:buChar char="»"/>
              <a:defRPr sz="3700" kern="1200">
                <a:solidFill>
                  <a:schemeClr val="tx1">
                    <a:lumMod val="75000"/>
                  </a:schemeClr>
                </a:solidFill>
                <a:latin typeface="Arial" panose="020B0604020202020204" pitchFamily="34" charset="0"/>
                <a:ea typeface="+mn-ea"/>
                <a:cs typeface="Arial" panose="020B0604020202020204" pitchFamily="34" charset="0"/>
              </a:defRPr>
            </a:lvl5pPr>
            <a:lvl6pPr marL="6690196"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6pPr>
            <a:lvl7pPr marL="7906605"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7pPr>
            <a:lvl8pPr marL="9123002"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8pPr>
            <a:lvl9pPr marL="10339410" indent="-608204" algn="l" defTabSz="2432803" rtl="0" eaLnBrk="1" latinLnBrk="0" hangingPunct="1">
              <a:spcBef>
                <a:spcPct val="20000"/>
              </a:spcBef>
              <a:buFont typeface="Arial" pitchFamily="34" charset="0"/>
              <a:buChar char="•"/>
              <a:defRPr sz="5300" kern="1200">
                <a:solidFill>
                  <a:schemeClr val="tx1"/>
                </a:solidFill>
                <a:latin typeface="+mn-lt"/>
                <a:ea typeface="+mn-ea"/>
                <a:cs typeface="+mn-cs"/>
              </a:defRPr>
            </a:lvl9pPr>
          </a:lstStyle>
          <a:p>
            <a:pPr defTabSz="342814"/>
            <a:r>
              <a:rPr lang="en-US" sz="1800" dirty="0">
                <a:solidFill>
                  <a:srgbClr val="000000"/>
                </a:solidFill>
              </a:rPr>
              <a:t>Get data On-The-Go</a:t>
            </a:r>
          </a:p>
          <a:p>
            <a:pPr lvl="1" defTabSz="342814"/>
            <a:r>
              <a:rPr lang="en-US" sz="1575" dirty="0">
                <a:solidFill>
                  <a:srgbClr val="000000"/>
                </a:solidFill>
              </a:rPr>
              <a:t>Access files from anywhere on any device</a:t>
            </a:r>
          </a:p>
          <a:p>
            <a:pPr defTabSz="342814">
              <a:spcBef>
                <a:spcPts val="900"/>
              </a:spcBef>
            </a:pPr>
            <a:r>
              <a:rPr lang="en-US" sz="1800" dirty="0">
                <a:solidFill>
                  <a:srgbClr val="000000"/>
                </a:solidFill>
              </a:rPr>
              <a:t>Collaborate securely</a:t>
            </a:r>
          </a:p>
          <a:p>
            <a:pPr lvl="1" defTabSz="342814">
              <a:spcBef>
                <a:spcPts val="900"/>
              </a:spcBef>
            </a:pPr>
            <a:r>
              <a:rPr lang="en-US" sz="1575" dirty="0">
                <a:solidFill>
                  <a:srgbClr val="000000"/>
                </a:solidFill>
              </a:rPr>
              <a:t>Sync &amp; Share data securely</a:t>
            </a:r>
          </a:p>
          <a:p>
            <a:pPr defTabSz="342814">
              <a:spcBef>
                <a:spcPts val="900"/>
              </a:spcBef>
            </a:pPr>
            <a:r>
              <a:rPr lang="en-GB" sz="1800" dirty="0">
                <a:solidFill>
                  <a:srgbClr val="000000"/>
                </a:solidFill>
              </a:rPr>
              <a:t>Centralized</a:t>
            </a:r>
            <a:r>
              <a:rPr lang="en-US" sz="1800" dirty="0">
                <a:solidFill>
                  <a:srgbClr val="000000"/>
                </a:solidFill>
              </a:rPr>
              <a:t> IT control</a:t>
            </a:r>
          </a:p>
          <a:p>
            <a:pPr lvl="1" defTabSz="342814">
              <a:spcBef>
                <a:spcPts val="900"/>
              </a:spcBef>
            </a:pPr>
            <a:r>
              <a:rPr lang="en-US" sz="1575" dirty="0">
                <a:solidFill>
                  <a:srgbClr val="000000"/>
                </a:solidFill>
              </a:rPr>
              <a:t>Data managed by IT &amp; Automatically protected</a:t>
            </a:r>
          </a:p>
        </p:txBody>
      </p:sp>
      <p:pic>
        <p:nvPicPr>
          <p:cNvPr id="1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72240" y="3327995"/>
            <a:ext cx="1159137" cy="534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35126" y="3327996"/>
            <a:ext cx="521446" cy="564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11763" y="3374211"/>
            <a:ext cx="942977" cy="495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reeform 5"/>
          <p:cNvSpPr>
            <a:spLocks/>
          </p:cNvSpPr>
          <p:nvPr/>
        </p:nvSpPr>
        <p:spPr bwMode="auto">
          <a:xfrm>
            <a:off x="2230780" y="2286251"/>
            <a:ext cx="1046286" cy="565995"/>
          </a:xfrm>
          <a:custGeom>
            <a:avLst/>
            <a:gdLst>
              <a:gd name="T0" fmla="*/ 980 w 1525"/>
              <a:gd name="T1" fmla="*/ 0 h 872"/>
              <a:gd name="T2" fmla="*/ 1307 w 1525"/>
              <a:gd name="T3" fmla="*/ 323 h 872"/>
              <a:gd name="T4" fmla="*/ 1305 w 1525"/>
              <a:gd name="T5" fmla="*/ 343 h 872"/>
              <a:gd name="T6" fmla="*/ 1303 w 1525"/>
              <a:gd name="T7" fmla="*/ 423 h 872"/>
              <a:gd name="T8" fmla="*/ 1378 w 1525"/>
              <a:gd name="T9" fmla="*/ 449 h 872"/>
              <a:gd name="T10" fmla="*/ 1525 w 1525"/>
              <a:gd name="T11" fmla="*/ 654 h 872"/>
              <a:gd name="T12" fmla="*/ 1307 w 1525"/>
              <a:gd name="T13" fmla="*/ 872 h 872"/>
              <a:gd name="T14" fmla="*/ 218 w 1525"/>
              <a:gd name="T15" fmla="*/ 872 h 872"/>
              <a:gd name="T16" fmla="*/ 0 w 1525"/>
              <a:gd name="T17" fmla="*/ 654 h 872"/>
              <a:gd name="T18" fmla="*/ 214 w 1525"/>
              <a:gd name="T19" fmla="*/ 436 h 872"/>
              <a:gd name="T20" fmla="*/ 230 w 1525"/>
              <a:gd name="T21" fmla="*/ 438 h 872"/>
              <a:gd name="T22" fmla="*/ 313 w 1525"/>
              <a:gd name="T23" fmla="*/ 443 h 872"/>
              <a:gd name="T24" fmla="*/ 340 w 1525"/>
              <a:gd name="T25" fmla="*/ 365 h 872"/>
              <a:gd name="T26" fmla="*/ 545 w 1525"/>
              <a:gd name="T27" fmla="*/ 218 h 872"/>
              <a:gd name="T28" fmla="*/ 583 w 1525"/>
              <a:gd name="T29" fmla="*/ 222 h 872"/>
              <a:gd name="T30" fmla="*/ 659 w 1525"/>
              <a:gd name="T31" fmla="*/ 236 h 872"/>
              <a:gd name="T32" fmla="*/ 697 w 1525"/>
              <a:gd name="T33" fmla="*/ 168 h 872"/>
              <a:gd name="T34" fmla="*/ 980 w 1525"/>
              <a:gd name="T35" fmla="*/ 0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5" h="872">
                <a:moveTo>
                  <a:pt x="980" y="0"/>
                </a:moveTo>
                <a:cubicBezTo>
                  <a:pt x="1159" y="0"/>
                  <a:pt x="1305" y="145"/>
                  <a:pt x="1307" y="323"/>
                </a:cubicBezTo>
                <a:cubicBezTo>
                  <a:pt x="1306" y="329"/>
                  <a:pt x="1306" y="336"/>
                  <a:pt x="1305" y="343"/>
                </a:cubicBezTo>
                <a:cubicBezTo>
                  <a:pt x="1303" y="423"/>
                  <a:pt x="1303" y="423"/>
                  <a:pt x="1303" y="423"/>
                </a:cubicBezTo>
                <a:cubicBezTo>
                  <a:pt x="1378" y="449"/>
                  <a:pt x="1378" y="449"/>
                  <a:pt x="1378" y="449"/>
                </a:cubicBezTo>
                <a:cubicBezTo>
                  <a:pt x="1466" y="480"/>
                  <a:pt x="1525" y="562"/>
                  <a:pt x="1525" y="654"/>
                </a:cubicBezTo>
                <a:cubicBezTo>
                  <a:pt x="1525" y="774"/>
                  <a:pt x="1427" y="872"/>
                  <a:pt x="1307" y="872"/>
                </a:cubicBezTo>
                <a:cubicBezTo>
                  <a:pt x="218" y="872"/>
                  <a:pt x="218" y="872"/>
                  <a:pt x="218" y="872"/>
                </a:cubicBezTo>
                <a:cubicBezTo>
                  <a:pt x="98" y="872"/>
                  <a:pt x="0" y="774"/>
                  <a:pt x="0" y="654"/>
                </a:cubicBezTo>
                <a:cubicBezTo>
                  <a:pt x="0" y="535"/>
                  <a:pt x="96" y="438"/>
                  <a:pt x="214" y="436"/>
                </a:cubicBezTo>
                <a:cubicBezTo>
                  <a:pt x="220" y="437"/>
                  <a:pt x="225" y="437"/>
                  <a:pt x="230" y="438"/>
                </a:cubicBezTo>
                <a:cubicBezTo>
                  <a:pt x="313" y="443"/>
                  <a:pt x="313" y="443"/>
                  <a:pt x="313" y="443"/>
                </a:cubicBezTo>
                <a:cubicBezTo>
                  <a:pt x="340" y="365"/>
                  <a:pt x="340" y="365"/>
                  <a:pt x="340" y="365"/>
                </a:cubicBezTo>
                <a:cubicBezTo>
                  <a:pt x="371" y="277"/>
                  <a:pt x="453" y="218"/>
                  <a:pt x="545" y="218"/>
                </a:cubicBezTo>
                <a:cubicBezTo>
                  <a:pt x="555" y="218"/>
                  <a:pt x="567" y="219"/>
                  <a:pt x="583" y="222"/>
                </a:cubicBezTo>
                <a:cubicBezTo>
                  <a:pt x="659" y="236"/>
                  <a:pt x="659" y="236"/>
                  <a:pt x="659" y="236"/>
                </a:cubicBezTo>
                <a:cubicBezTo>
                  <a:pt x="697" y="168"/>
                  <a:pt x="697" y="168"/>
                  <a:pt x="697" y="168"/>
                </a:cubicBezTo>
                <a:cubicBezTo>
                  <a:pt x="755" y="65"/>
                  <a:pt x="864" y="0"/>
                  <a:pt x="980" y="0"/>
                </a:cubicBezTo>
              </a:path>
            </a:pathLst>
          </a:custGeom>
          <a:solidFill>
            <a:schemeClr val="bg1"/>
          </a:solidFill>
          <a:ln w="57150">
            <a:solidFill>
              <a:schemeClr val="accent4"/>
            </a:solidFill>
            <a:round/>
            <a:headEnd/>
            <a:tailEnd/>
          </a:ln>
        </p:spPr>
        <p:txBody>
          <a:bodyPr vert="horz" wrap="square" lIns="34281" tIns="17141" rIns="34281" bIns="17141" numCol="1" anchor="t" anchorCtr="0" compatLnSpc="1">
            <a:prstTxWarp prst="textNoShape">
              <a:avLst/>
            </a:prstTxWarp>
          </a:bodyPr>
          <a:lstStyle/>
          <a:p>
            <a:endParaRPr lang="en-US" sz="675"/>
          </a:p>
        </p:txBody>
      </p:sp>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60506" y="2327151"/>
            <a:ext cx="275640" cy="275640"/>
          </a:xfrm>
          <a:prstGeom prst="rect">
            <a:avLst/>
          </a:prstGeom>
        </p:spPr>
      </p:pic>
      <p:grpSp>
        <p:nvGrpSpPr>
          <p:cNvPr id="19" name="Group 18"/>
          <p:cNvGrpSpPr/>
          <p:nvPr/>
        </p:nvGrpSpPr>
        <p:grpSpPr>
          <a:xfrm>
            <a:off x="1674610" y="2101353"/>
            <a:ext cx="976132" cy="892469"/>
            <a:chOff x="1631886" y="3082645"/>
            <a:chExt cx="1314182" cy="998778"/>
          </a:xfrm>
          <a:solidFill>
            <a:schemeClr val="bg1"/>
          </a:solidFill>
        </p:grpSpPr>
        <p:pic>
          <p:nvPicPr>
            <p:cNvPr id="20" name="Picture 19"/>
            <p:cNvPicPr>
              <a:picLocks noChangeAspect="1"/>
            </p:cNvPicPr>
            <p:nvPr/>
          </p:nvPicPr>
          <p:blipFill>
            <a:blip r:embed="rId6">
              <a:clrChange>
                <a:clrFrom>
                  <a:srgbClr val="FFFFFF"/>
                </a:clrFrom>
                <a:clrTo>
                  <a:srgbClr val="FFFFFF">
                    <a:alpha val="0"/>
                  </a:srgbClr>
                </a:clrTo>
              </a:clrChange>
            </a:blip>
            <a:stretch>
              <a:fillRect/>
            </a:stretch>
          </p:blipFill>
          <p:spPr>
            <a:xfrm>
              <a:off x="1631886" y="3082645"/>
              <a:ext cx="1314182" cy="998778"/>
            </a:xfrm>
            <a:prstGeom prst="rect">
              <a:avLst/>
            </a:prstGeom>
            <a:grpFill/>
          </p:spPr>
        </p:pic>
        <p:pic>
          <p:nvPicPr>
            <p:cNvPr id="21" name="Picture 20" descr="SNAPSYNC_c_hor.png"/>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849896" y="3252541"/>
              <a:ext cx="394564" cy="320078"/>
            </a:xfrm>
            <a:prstGeom prst="rect">
              <a:avLst/>
            </a:prstGeom>
            <a:grpFill/>
          </p:spPr>
        </p:pic>
        <p:pic>
          <p:nvPicPr>
            <p:cNvPr id="22" name="Picture 21" descr="SNAPSYNC_c_hor.png"/>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574764" y="3412580"/>
              <a:ext cx="265347" cy="215255"/>
            </a:xfrm>
            <a:prstGeom prst="rect">
              <a:avLst/>
            </a:prstGeom>
            <a:grpFill/>
          </p:spPr>
        </p:pic>
        <p:pic>
          <p:nvPicPr>
            <p:cNvPr id="23" name="Picture 22" descr="SNAPSYNC_c_hor.png"/>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36195" y="3666616"/>
              <a:ext cx="237737" cy="192857"/>
            </a:xfrm>
            <a:prstGeom prst="rect">
              <a:avLst/>
            </a:prstGeom>
            <a:grpFill/>
          </p:spPr>
        </p:pic>
      </p:grpSp>
      <p:pic>
        <p:nvPicPr>
          <p:cNvPr id="24" name="Picture 23"/>
          <p:cNvPicPr>
            <a:picLocks noChangeAspect="1"/>
          </p:cNvPicPr>
          <p:nvPr/>
        </p:nvPicPr>
        <p:blipFill>
          <a:blip r:embed="rId9"/>
          <a:stretch>
            <a:fillRect/>
          </a:stretch>
        </p:blipFill>
        <p:spPr>
          <a:xfrm>
            <a:off x="2690765" y="2663315"/>
            <a:ext cx="436550" cy="153135"/>
          </a:xfrm>
          <a:prstGeom prst="rect">
            <a:avLst/>
          </a:prstGeom>
        </p:spPr>
      </p:pic>
      <p:sp>
        <p:nvSpPr>
          <p:cNvPr id="25" name="Oval 24"/>
          <p:cNvSpPr/>
          <p:nvPr/>
        </p:nvSpPr>
        <p:spPr>
          <a:xfrm>
            <a:off x="1352276" y="1139902"/>
            <a:ext cx="2242438" cy="2173786"/>
          </a:xfrm>
          <a:prstGeom prst="ellipse">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pic>
        <p:nvPicPr>
          <p:cNvPr id="2" name="Picture 1"/>
          <p:cNvPicPr>
            <a:picLocks noChangeAspect="1"/>
          </p:cNvPicPr>
          <p:nvPr/>
        </p:nvPicPr>
        <p:blipFill>
          <a:blip r:embed="rId10"/>
          <a:stretch>
            <a:fillRect/>
          </a:stretch>
        </p:blipFill>
        <p:spPr>
          <a:xfrm>
            <a:off x="1865167" y="1342317"/>
            <a:ext cx="1216656" cy="796267"/>
          </a:xfrm>
          <a:prstGeom prst="rect">
            <a:avLst/>
          </a:prstGeom>
        </p:spPr>
      </p:pic>
      <p:sp>
        <p:nvSpPr>
          <p:cNvPr id="4" name="TextBox 3"/>
          <p:cNvSpPr txBox="1"/>
          <p:nvPr/>
        </p:nvSpPr>
        <p:spPr>
          <a:xfrm>
            <a:off x="1673419" y="4481436"/>
            <a:ext cx="5870381" cy="438582"/>
          </a:xfrm>
          <a:prstGeom prst="rect">
            <a:avLst/>
          </a:prstGeom>
          <a:solidFill>
            <a:schemeClr val="accent2">
              <a:lumMod val="20000"/>
              <a:lumOff val="80000"/>
            </a:schemeClr>
          </a:solidFill>
          <a:ln>
            <a:solidFill>
              <a:srgbClr val="FFC000"/>
            </a:solidFill>
          </a:ln>
        </p:spPr>
        <p:txBody>
          <a:bodyPr wrap="square" rtlCol="0">
            <a:spAutoFit/>
          </a:bodyPr>
          <a:lstStyle/>
          <a:p>
            <a:pPr algn="ctr"/>
            <a:r>
              <a:rPr lang="en-US" sz="2250" dirty="0">
                <a:solidFill>
                  <a:srgbClr val="000000"/>
                </a:solidFill>
                <a:latin typeface="Arial" panose="020B0604020202020204" pitchFamily="34" charset="0"/>
                <a:cs typeface="Arial" panose="020B0604020202020204" pitchFamily="34" charset="0"/>
              </a:rPr>
              <a:t>cost effective, high performance solution</a:t>
            </a:r>
          </a:p>
        </p:txBody>
      </p:sp>
      <p:sp>
        <p:nvSpPr>
          <p:cNvPr id="26" name="TextBox 25"/>
          <p:cNvSpPr txBox="1"/>
          <p:nvPr/>
        </p:nvSpPr>
        <p:spPr>
          <a:xfrm>
            <a:off x="3036147" y="718141"/>
            <a:ext cx="5653483" cy="438582"/>
          </a:xfrm>
          <a:prstGeom prst="rect">
            <a:avLst/>
          </a:prstGeom>
          <a:noFill/>
          <a:ln>
            <a:noFill/>
          </a:ln>
        </p:spPr>
        <p:txBody>
          <a:bodyPr wrap="square" rtlCol="0">
            <a:spAutoFit/>
          </a:bodyPr>
          <a:lstStyle/>
          <a:p>
            <a:pPr algn="ctr"/>
            <a:r>
              <a:rPr lang="en-US" sz="2250" dirty="0">
                <a:solidFill>
                  <a:schemeClr val="accent3">
                    <a:lumMod val="75000"/>
                  </a:schemeClr>
                </a:solidFill>
                <a:latin typeface="Arial" panose="020B0604020202020204" pitchFamily="34" charset="0"/>
                <a:cs typeface="Arial" panose="020B0604020202020204" pitchFamily="34" charset="0"/>
              </a:rPr>
              <a:t>Deployed on SnapServer or SnapCLOUD</a:t>
            </a:r>
          </a:p>
        </p:txBody>
      </p:sp>
      <p:sp>
        <p:nvSpPr>
          <p:cNvPr id="27" name="TextBox 26"/>
          <p:cNvSpPr txBox="1"/>
          <p:nvPr/>
        </p:nvSpPr>
        <p:spPr>
          <a:xfrm>
            <a:off x="3628444" y="1218567"/>
            <a:ext cx="4372555" cy="438582"/>
          </a:xfrm>
          <a:prstGeom prst="rect">
            <a:avLst/>
          </a:prstGeom>
          <a:noFill/>
          <a:ln>
            <a:noFill/>
          </a:ln>
        </p:spPr>
        <p:txBody>
          <a:bodyPr wrap="square" rtlCol="0">
            <a:spAutoFit/>
          </a:bodyPr>
          <a:lstStyle/>
          <a:p>
            <a:pPr algn="ctr"/>
            <a:r>
              <a:rPr lang="en-US" sz="2250" dirty="0">
                <a:solidFill>
                  <a:schemeClr val="tx2">
                    <a:lumMod val="75000"/>
                  </a:schemeClr>
                </a:solidFill>
                <a:latin typeface="Arial" panose="020B0604020202020204" pitchFamily="34" charset="0"/>
                <a:cs typeface="Arial" panose="020B0604020202020204" pitchFamily="34" charset="0"/>
              </a:rPr>
              <a:t>SMB’s to Large Enterprises</a:t>
            </a:r>
          </a:p>
        </p:txBody>
      </p:sp>
    </p:spTree>
    <p:extLst>
      <p:ext uri="{BB962C8B-B14F-4D97-AF65-F5344CB8AC3E}">
        <p14:creationId xmlns:p14="http://schemas.microsoft.com/office/powerpoint/2010/main" val="1907710857"/>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44066" y="1232036"/>
            <a:ext cx="2921794" cy="3228975"/>
          </a:xfrm>
          <a:ln>
            <a:solidFill>
              <a:schemeClr val="accent6"/>
            </a:solidFill>
          </a:ln>
        </p:spPr>
        <p:txBody>
          <a:bodyPr/>
          <a:lstStyle/>
          <a:p>
            <a:pPr marL="0" indent="0" algn="ctr">
              <a:buNone/>
            </a:pPr>
            <a:r>
              <a:rPr lang="en-US" sz="2250" dirty="0">
                <a:solidFill>
                  <a:srgbClr val="3B96D3"/>
                </a:solidFill>
              </a:rPr>
              <a:t>Available anywhere on any device</a:t>
            </a:r>
          </a:p>
          <a:p>
            <a:pPr marL="0" indent="0" algn="ctr">
              <a:buNone/>
            </a:pPr>
            <a:endParaRPr lang="en-US" sz="1800" dirty="0">
              <a:solidFill>
                <a:srgbClr val="002060"/>
              </a:solidFill>
            </a:endParaRPr>
          </a:p>
          <a:p>
            <a:r>
              <a:rPr lang="en-US" sz="1500" dirty="0">
                <a:solidFill>
                  <a:srgbClr val="002060"/>
                </a:solidFill>
              </a:rPr>
              <a:t>Available on Android, iOS, Windows, &amp; Mac OS</a:t>
            </a:r>
          </a:p>
          <a:p>
            <a:endParaRPr lang="en-US" sz="1500" dirty="0">
              <a:solidFill>
                <a:srgbClr val="002060"/>
              </a:solidFill>
            </a:endParaRPr>
          </a:p>
          <a:p>
            <a:pPr marL="0" indent="0" algn="ctr">
              <a:buNone/>
            </a:pPr>
            <a:endParaRPr lang="en-US" sz="1500" dirty="0">
              <a:solidFill>
                <a:srgbClr val="002060"/>
              </a:solidFill>
            </a:endParaRPr>
          </a:p>
          <a:p>
            <a:pPr marL="0" indent="0" algn="ctr">
              <a:buNone/>
            </a:pPr>
            <a:endParaRPr lang="en-US" sz="1500" dirty="0">
              <a:solidFill>
                <a:srgbClr val="002060"/>
              </a:solidFill>
            </a:endParaRPr>
          </a:p>
        </p:txBody>
      </p:sp>
      <p:sp>
        <p:nvSpPr>
          <p:cNvPr id="3" name="Content Placeholder 2"/>
          <p:cNvSpPr>
            <a:spLocks noGrp="1"/>
          </p:cNvSpPr>
          <p:nvPr>
            <p:ph sz="half" idx="2"/>
          </p:nvPr>
        </p:nvSpPr>
        <p:spPr>
          <a:xfrm>
            <a:off x="3164515" y="1232036"/>
            <a:ext cx="2875379" cy="3228975"/>
          </a:xfrm>
          <a:ln>
            <a:solidFill>
              <a:schemeClr val="accent6"/>
            </a:solidFill>
          </a:ln>
        </p:spPr>
        <p:txBody>
          <a:bodyPr/>
          <a:lstStyle/>
          <a:p>
            <a:pPr marL="0" indent="0" algn="ctr">
              <a:buNone/>
            </a:pPr>
            <a:r>
              <a:rPr lang="en-US" sz="2250" dirty="0">
                <a:solidFill>
                  <a:srgbClr val="3B96D3"/>
                </a:solidFill>
              </a:rPr>
              <a:t>Sync and share your data securely</a:t>
            </a:r>
          </a:p>
          <a:p>
            <a:pPr marL="0" indent="0" algn="ctr">
              <a:buNone/>
            </a:pPr>
            <a:endParaRPr lang="en-US" sz="2250" dirty="0">
              <a:solidFill>
                <a:srgbClr val="3B96D3"/>
              </a:solidFill>
            </a:endParaRPr>
          </a:p>
          <a:p>
            <a:r>
              <a:rPr lang="en-US" sz="1500" dirty="0" smtClean="0">
                <a:solidFill>
                  <a:schemeClr val="tx2">
                    <a:lumMod val="50000"/>
                  </a:schemeClr>
                </a:solidFill>
              </a:rPr>
              <a:t>Owner </a:t>
            </a:r>
            <a:r>
              <a:rPr lang="en-US" sz="1500" dirty="0">
                <a:solidFill>
                  <a:schemeClr val="tx2">
                    <a:lumMod val="50000"/>
                  </a:schemeClr>
                </a:solidFill>
              </a:rPr>
              <a:t>approval for re-shared folder links</a:t>
            </a:r>
          </a:p>
          <a:p>
            <a:pPr marL="0" indent="0">
              <a:buNone/>
            </a:pPr>
            <a:endParaRPr lang="en-US" dirty="0" smtClean="0"/>
          </a:p>
          <a:p>
            <a:pPr marL="0" indent="0">
              <a:buNone/>
            </a:pPr>
            <a:endParaRPr lang="en-US" dirty="0"/>
          </a:p>
          <a:p>
            <a:pPr marL="0" indent="0">
              <a:buNone/>
            </a:pPr>
            <a:r>
              <a:rPr lang="en-US" sz="1500" dirty="0">
                <a:solidFill>
                  <a:srgbClr val="C00000"/>
                </a:solidFill>
              </a:rPr>
              <a:t>    </a:t>
            </a:r>
          </a:p>
        </p:txBody>
      </p:sp>
      <p:sp>
        <p:nvSpPr>
          <p:cNvPr id="4" name="Title 3"/>
          <p:cNvSpPr>
            <a:spLocks noGrp="1"/>
          </p:cNvSpPr>
          <p:nvPr>
            <p:ph type="title"/>
          </p:nvPr>
        </p:nvSpPr>
        <p:spPr>
          <a:xfrm>
            <a:off x="668520" y="252575"/>
            <a:ext cx="8227457" cy="514350"/>
          </a:xfrm>
        </p:spPr>
        <p:txBody>
          <a:bodyPr/>
          <a:lstStyle/>
          <a:p>
            <a:r>
              <a:rPr lang="en-US" b="0" dirty="0">
                <a:solidFill>
                  <a:schemeClr val="tx2">
                    <a:lumMod val="75000"/>
                  </a:schemeClr>
                </a:solidFill>
              </a:rPr>
              <a:t>SnapSync – </a:t>
            </a:r>
            <a:r>
              <a:rPr lang="en-US" b="0" dirty="0" smtClean="0">
                <a:solidFill>
                  <a:schemeClr val="tx2">
                    <a:lumMod val="75000"/>
                  </a:schemeClr>
                </a:solidFill>
              </a:rPr>
              <a:t>Customer Value Proposition </a:t>
            </a:r>
            <a:endParaRPr lang="en-US" b="0" dirty="0">
              <a:solidFill>
                <a:schemeClr val="tx2">
                  <a:lumMod val="75000"/>
                </a:schemeClr>
              </a:solidFill>
            </a:endParaRPr>
          </a:p>
        </p:txBody>
      </p:sp>
      <p:sp>
        <p:nvSpPr>
          <p:cNvPr id="8" name="TextBox 7"/>
          <p:cNvSpPr txBox="1"/>
          <p:nvPr/>
        </p:nvSpPr>
        <p:spPr>
          <a:xfrm>
            <a:off x="851297" y="870538"/>
            <a:ext cx="1877437" cy="305918"/>
          </a:xfrm>
          <a:prstGeom prst="rect">
            <a:avLst/>
          </a:prstGeom>
          <a:noFill/>
        </p:spPr>
        <p:txBody>
          <a:bodyPr wrap="none" rtlCol="0">
            <a:spAutoFit/>
          </a:bodyPr>
          <a:lstStyle/>
          <a:p>
            <a:pPr defTabSz="683675"/>
            <a:r>
              <a:rPr lang="en-US" sz="1388" b="1" dirty="0">
                <a:solidFill>
                  <a:srgbClr val="002060"/>
                </a:solidFill>
                <a:latin typeface="Arial" panose="020B0604020202020204" pitchFamily="34" charset="0"/>
                <a:cs typeface="Arial" panose="020B0604020202020204" pitchFamily="34" charset="0"/>
              </a:rPr>
              <a:t>Get data On-The-Go</a:t>
            </a:r>
          </a:p>
        </p:txBody>
      </p:sp>
      <p:sp>
        <p:nvSpPr>
          <p:cNvPr id="9" name="TextBox 8"/>
          <p:cNvSpPr txBox="1"/>
          <p:nvPr/>
        </p:nvSpPr>
        <p:spPr>
          <a:xfrm>
            <a:off x="3672203" y="879363"/>
            <a:ext cx="1959191" cy="305918"/>
          </a:xfrm>
          <a:prstGeom prst="rect">
            <a:avLst/>
          </a:prstGeom>
          <a:noFill/>
        </p:spPr>
        <p:txBody>
          <a:bodyPr wrap="none" rtlCol="0">
            <a:spAutoFit/>
          </a:bodyPr>
          <a:lstStyle/>
          <a:p>
            <a:pPr defTabSz="683675"/>
            <a:r>
              <a:rPr lang="en-US" sz="1388" b="1" dirty="0">
                <a:solidFill>
                  <a:srgbClr val="002060"/>
                </a:solidFill>
                <a:latin typeface="Arial" panose="020B0604020202020204" pitchFamily="34" charset="0"/>
                <a:cs typeface="Arial" panose="020B0604020202020204" pitchFamily="34" charset="0"/>
              </a:rPr>
              <a:t>Collaborate Securely</a:t>
            </a:r>
          </a:p>
        </p:txBody>
      </p:sp>
      <p:sp>
        <p:nvSpPr>
          <p:cNvPr id="10" name="Content Placeholder 2"/>
          <p:cNvSpPr txBox="1">
            <a:spLocks/>
          </p:cNvSpPr>
          <p:nvPr/>
        </p:nvSpPr>
        <p:spPr bwMode="auto">
          <a:xfrm>
            <a:off x="6148368" y="1232036"/>
            <a:ext cx="2939673" cy="3228975"/>
          </a:xfrm>
          <a:prstGeom prst="rect">
            <a:avLst/>
          </a:prstGeom>
          <a:noFill/>
          <a:ln w="9525">
            <a:solidFill>
              <a:schemeClr val="accent6"/>
            </a:solidFill>
            <a:miter lim="800000"/>
            <a:headEnd/>
            <a:tailEnd/>
          </a:ln>
        </p:spPr>
        <p:txBody>
          <a:bodyPr vert="horz" wrap="square" lIns="91230" tIns="45613" rIns="91230" bIns="45613" numCol="1" anchor="t" anchorCtr="0" compatLnSpc="1">
            <a:prstTxWarp prst="textNoShape">
              <a:avLst/>
            </a:prstTxWarp>
          </a:bodyPr>
          <a:lstStyle>
            <a:lvl1pPr marL="912298" indent="-912298" algn="l" rtl="0" fontAlgn="base">
              <a:spcBef>
                <a:spcPct val="20000"/>
              </a:spcBef>
              <a:spcAft>
                <a:spcPct val="0"/>
              </a:spcAft>
              <a:buClr>
                <a:schemeClr val="accent6"/>
              </a:buClr>
              <a:buFont typeface="Arial" pitchFamily="34" charset="0"/>
              <a:buChar char="•"/>
              <a:defRPr sz="7400" kern="1200">
                <a:solidFill>
                  <a:schemeClr val="tx1">
                    <a:lumMod val="75000"/>
                  </a:schemeClr>
                </a:solidFill>
                <a:latin typeface="Arial" pitchFamily="34" charset="0"/>
                <a:ea typeface="+mn-ea"/>
                <a:cs typeface="Arial" pitchFamily="34" charset="0"/>
              </a:defRPr>
            </a:lvl1pPr>
            <a:lvl2pPr marL="1976652" indent="-760263" algn="l" rtl="0" fontAlgn="base">
              <a:spcBef>
                <a:spcPct val="20000"/>
              </a:spcBef>
              <a:spcAft>
                <a:spcPct val="0"/>
              </a:spcAft>
              <a:buClr>
                <a:schemeClr val="accent6"/>
              </a:buClr>
              <a:buFont typeface="Arial" pitchFamily="34" charset="0"/>
              <a:buChar char="–"/>
              <a:defRPr sz="6500" kern="1200">
                <a:solidFill>
                  <a:schemeClr val="tx1">
                    <a:lumMod val="75000"/>
                  </a:schemeClr>
                </a:solidFill>
                <a:latin typeface="Arial" pitchFamily="34" charset="0"/>
                <a:ea typeface="+mn-ea"/>
                <a:cs typeface="Arial" pitchFamily="34" charset="0"/>
              </a:defRPr>
            </a:lvl2pPr>
            <a:lvl3pPr marL="3041000" indent="-608204" algn="l" rtl="0" fontAlgn="base">
              <a:spcBef>
                <a:spcPct val="20000"/>
              </a:spcBef>
              <a:spcAft>
                <a:spcPct val="0"/>
              </a:spcAft>
              <a:buClr>
                <a:schemeClr val="accent6"/>
              </a:buClr>
              <a:buFont typeface="Arial" pitchFamily="34" charset="0"/>
              <a:buChar char="•"/>
              <a:defRPr sz="5300" kern="1200">
                <a:solidFill>
                  <a:schemeClr val="tx1">
                    <a:lumMod val="75000"/>
                  </a:schemeClr>
                </a:solidFill>
                <a:latin typeface="Arial" pitchFamily="34" charset="0"/>
                <a:ea typeface="+mn-ea"/>
                <a:cs typeface="Arial" pitchFamily="34" charset="0"/>
              </a:defRPr>
            </a:lvl3pPr>
            <a:lvl4pPr marL="4257401" indent="-608204" algn="l" rtl="0" fontAlgn="base">
              <a:spcBef>
                <a:spcPct val="20000"/>
              </a:spcBef>
              <a:spcAft>
                <a:spcPct val="0"/>
              </a:spcAft>
              <a:buClr>
                <a:schemeClr val="accent6"/>
              </a:buClr>
              <a:buFont typeface="Arial" pitchFamily="34" charset="0"/>
              <a:buChar char="–"/>
              <a:defRPr sz="4700" kern="1200">
                <a:solidFill>
                  <a:schemeClr val="tx1">
                    <a:lumMod val="75000"/>
                  </a:schemeClr>
                </a:solidFill>
                <a:latin typeface="Arial" pitchFamily="34" charset="0"/>
                <a:ea typeface="+mn-ea"/>
                <a:cs typeface="Arial" pitchFamily="34" charset="0"/>
              </a:defRPr>
            </a:lvl4pPr>
            <a:lvl5pPr marL="5473805" indent="-608204" algn="l" rtl="0" fontAlgn="base">
              <a:spcBef>
                <a:spcPct val="20000"/>
              </a:spcBef>
              <a:spcAft>
                <a:spcPct val="0"/>
              </a:spcAft>
              <a:buClr>
                <a:schemeClr val="accent6"/>
              </a:buClr>
              <a:buFont typeface="Arial" pitchFamily="34" charset="0"/>
              <a:buChar char="»"/>
              <a:defRPr sz="4700" kern="1200">
                <a:solidFill>
                  <a:schemeClr val="tx1">
                    <a:lumMod val="75000"/>
                  </a:schemeClr>
                </a:solidFill>
                <a:latin typeface="Arial" pitchFamily="34" charset="0"/>
                <a:ea typeface="+mn-ea"/>
                <a:cs typeface="Arial" pitchFamily="34" charset="0"/>
              </a:defRPr>
            </a:lvl5pPr>
            <a:lvl6pPr marL="6690196" indent="-608204" algn="l" defTabSz="2432803"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7906605" indent="-608204" algn="l" defTabSz="2432803"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9123002" indent="-608204" algn="l" defTabSz="2432803"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10339410" indent="-608204" algn="l" defTabSz="2432803" rtl="0" eaLnBrk="1" latinLnBrk="0" hangingPunct="1">
              <a:spcBef>
                <a:spcPct val="20000"/>
              </a:spcBef>
              <a:buFont typeface="Arial" pitchFamily="34" charset="0"/>
              <a:buChar char="•"/>
              <a:defRPr sz="4700" kern="1200">
                <a:solidFill>
                  <a:schemeClr val="tx1"/>
                </a:solidFill>
                <a:latin typeface="+mn-lt"/>
                <a:ea typeface="+mn-ea"/>
                <a:cs typeface="+mn-cs"/>
              </a:defRPr>
            </a:lvl9pPr>
          </a:lstStyle>
          <a:p>
            <a:pPr marL="0" indent="0" algn="ctr" defTabSz="342900">
              <a:buClr>
                <a:srgbClr val="359FC5"/>
              </a:buClr>
              <a:buNone/>
            </a:pPr>
            <a:r>
              <a:rPr lang="en-US" sz="2250" dirty="0">
                <a:solidFill>
                  <a:srgbClr val="3B96D3"/>
                </a:solidFill>
              </a:rPr>
              <a:t>Data Managed by IT &amp; Automatically Protected</a:t>
            </a:r>
          </a:p>
          <a:p>
            <a:pPr marL="342112" indent="-342112" defTabSz="342900"/>
            <a:endParaRPr lang="en-US" sz="1500" dirty="0" smtClean="0">
              <a:solidFill>
                <a:schemeClr val="tx2">
                  <a:lumMod val="50000"/>
                </a:schemeClr>
              </a:solidFill>
            </a:endParaRPr>
          </a:p>
          <a:p>
            <a:pPr marL="342112" indent="-342112" defTabSz="342900"/>
            <a:r>
              <a:rPr lang="en-US" sz="1500" dirty="0" smtClean="0">
                <a:solidFill>
                  <a:schemeClr val="tx2">
                    <a:lumMod val="50000"/>
                  </a:schemeClr>
                </a:solidFill>
              </a:rPr>
              <a:t>Shared </a:t>
            </a:r>
            <a:r>
              <a:rPr lang="en-US" sz="1500" dirty="0">
                <a:solidFill>
                  <a:schemeClr val="tx2">
                    <a:lumMod val="50000"/>
                  </a:schemeClr>
                </a:solidFill>
              </a:rPr>
              <a:t>data on Enterprise class on-premise NAS or private VM in SnapCLOUD</a:t>
            </a:r>
          </a:p>
          <a:p>
            <a:pPr marL="0" indent="0" defTabSz="342900">
              <a:buClr>
                <a:srgbClr val="359FC5"/>
              </a:buClr>
              <a:buNone/>
            </a:pPr>
            <a:endParaRPr lang="en-US" sz="2775" dirty="0">
              <a:solidFill>
                <a:srgbClr val="808080">
                  <a:lumMod val="75000"/>
                </a:srgbClr>
              </a:solidFill>
            </a:endParaRPr>
          </a:p>
          <a:p>
            <a:pPr marL="0" indent="0" defTabSz="342900">
              <a:buClr>
                <a:srgbClr val="359FC5"/>
              </a:buClr>
              <a:buNone/>
            </a:pPr>
            <a:r>
              <a:rPr lang="en-US" sz="1500" dirty="0">
                <a:solidFill>
                  <a:srgbClr val="808080">
                    <a:lumMod val="75000"/>
                  </a:srgbClr>
                </a:solidFill>
              </a:rPr>
              <a:t> </a:t>
            </a:r>
          </a:p>
        </p:txBody>
      </p:sp>
      <p:sp>
        <p:nvSpPr>
          <p:cNvPr id="11" name="TextBox 10"/>
          <p:cNvSpPr txBox="1"/>
          <p:nvPr/>
        </p:nvSpPr>
        <p:spPr>
          <a:xfrm>
            <a:off x="6658747" y="887864"/>
            <a:ext cx="2037737" cy="305918"/>
          </a:xfrm>
          <a:prstGeom prst="rect">
            <a:avLst/>
          </a:prstGeom>
          <a:noFill/>
        </p:spPr>
        <p:txBody>
          <a:bodyPr wrap="none" rtlCol="0">
            <a:spAutoFit/>
          </a:bodyPr>
          <a:lstStyle/>
          <a:p>
            <a:pPr defTabSz="683675"/>
            <a:r>
              <a:rPr lang="en-US" sz="1388" b="1" dirty="0">
                <a:solidFill>
                  <a:srgbClr val="002060"/>
                </a:solidFill>
                <a:latin typeface="Arial" panose="020B0604020202020204" pitchFamily="34" charset="0"/>
                <a:cs typeface="Arial" panose="020B0604020202020204" pitchFamily="34" charset="0"/>
              </a:rPr>
              <a:t>Centralized IT Control</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6134" y="3484648"/>
            <a:ext cx="1384140" cy="69207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86" y="3484648"/>
            <a:ext cx="1682353" cy="88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Imagen 21521" descr="usuari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19340" y="3583834"/>
            <a:ext cx="531337" cy="575615"/>
          </a:xfrm>
          <a:prstGeom prst="rect">
            <a:avLst/>
          </a:prstGeom>
        </p:spPr>
      </p:pic>
      <p:grpSp>
        <p:nvGrpSpPr>
          <p:cNvPr id="28" name="Group 27"/>
          <p:cNvGrpSpPr/>
          <p:nvPr/>
        </p:nvGrpSpPr>
        <p:grpSpPr>
          <a:xfrm>
            <a:off x="4554471" y="3352543"/>
            <a:ext cx="1126906" cy="880976"/>
            <a:chOff x="6752847" y="2362846"/>
            <a:chExt cx="1629337" cy="1240643"/>
          </a:xfrm>
        </p:grpSpPr>
        <p:sp>
          <p:nvSpPr>
            <p:cNvPr id="29" name="AutoShape 132"/>
            <p:cNvSpPr>
              <a:spLocks noChangeArrowheads="1"/>
            </p:cNvSpPr>
            <p:nvPr/>
          </p:nvSpPr>
          <p:spPr bwMode="auto">
            <a:xfrm>
              <a:off x="6752847" y="2362846"/>
              <a:ext cx="1629337" cy="1240643"/>
            </a:xfrm>
            <a:prstGeom prst="wedgeRoundRectCallout">
              <a:avLst>
                <a:gd name="adj1" fmla="val -101835"/>
                <a:gd name="adj2" fmla="val 21669"/>
                <a:gd name="adj3" fmla="val 16667"/>
              </a:avLst>
            </a:prstGeom>
            <a:solidFill>
              <a:schemeClr val="bg1"/>
            </a:solidFill>
            <a:ln w="9525" algn="ctr">
              <a:solidFill>
                <a:schemeClr val="tx1">
                  <a:lumMod val="50000"/>
                  <a:lumOff val="50000"/>
                </a:schemeClr>
              </a:solidFill>
              <a:miter lim="800000"/>
              <a:headEnd/>
              <a:tailEnd/>
            </a:ln>
            <a:effectLst/>
          </p:spPr>
          <p:txBody>
            <a:bodyPr/>
            <a:lstStyle/>
            <a:p>
              <a:pPr marL="130374" indent="-130374" algn="ctr" defTabSz="683675"/>
              <a:endParaRPr lang="es-ES" sz="1388">
                <a:solidFill>
                  <a:srgbClr val="808080"/>
                </a:solidFill>
              </a:endParaRPr>
            </a:p>
          </p:txBody>
        </p:sp>
        <p:pic>
          <p:nvPicPr>
            <p:cNvPr id="30" name="Imagen 21527" descr="avataresPrensa.ps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515" y="2977104"/>
              <a:ext cx="533456" cy="574092"/>
            </a:xfrm>
            <a:prstGeom prst="rect">
              <a:avLst/>
            </a:prstGeom>
          </p:spPr>
        </p:pic>
        <p:pic>
          <p:nvPicPr>
            <p:cNvPr id="31" name="Imagen 21528" descr="usuarioEditar.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20301" y="2396885"/>
              <a:ext cx="544781" cy="586282"/>
            </a:xfrm>
            <a:prstGeom prst="rect">
              <a:avLst/>
            </a:prstGeom>
          </p:spPr>
        </p:pic>
        <p:pic>
          <p:nvPicPr>
            <p:cNvPr id="32" name="Imagen 21530" descr="usuarioOk.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01103" y="2396886"/>
              <a:ext cx="544781" cy="586282"/>
            </a:xfrm>
            <a:prstGeom prst="rect">
              <a:avLst/>
            </a:prstGeom>
          </p:spPr>
        </p:pic>
        <p:pic>
          <p:nvPicPr>
            <p:cNvPr id="33" name="Imagen 21532" descr="usuarioSolicitar.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50799" y="2981919"/>
              <a:ext cx="532581" cy="573150"/>
            </a:xfrm>
            <a:prstGeom prst="rect">
              <a:avLst/>
            </a:prstGeom>
          </p:spPr>
        </p:pic>
      </p:grpSp>
    </p:spTree>
    <p:extLst>
      <p:ext uri="{BB962C8B-B14F-4D97-AF65-F5344CB8AC3E}">
        <p14:creationId xmlns:p14="http://schemas.microsoft.com/office/powerpoint/2010/main" val="3374652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Partner Benefits with SnapECR</a:t>
            </a:r>
            <a:endParaRPr lang="en-US" dirty="0"/>
          </a:p>
        </p:txBody>
      </p:sp>
      <p:sp>
        <p:nvSpPr>
          <p:cNvPr id="2" name="Content Placeholder 1"/>
          <p:cNvSpPr>
            <a:spLocks noGrp="1"/>
          </p:cNvSpPr>
          <p:nvPr>
            <p:ph idx="1"/>
          </p:nvPr>
        </p:nvSpPr>
        <p:spPr>
          <a:xfrm>
            <a:off x="334481" y="876034"/>
            <a:ext cx="8546015" cy="3917708"/>
          </a:xfrm>
        </p:spPr>
        <p:txBody>
          <a:bodyPr>
            <a:normAutofit/>
          </a:bodyPr>
          <a:lstStyle/>
          <a:p>
            <a:pPr marL="278606" lvl="1" indent="-278606" defTabSz="548640">
              <a:lnSpc>
                <a:spcPct val="110000"/>
              </a:lnSpc>
              <a:spcBef>
                <a:spcPts val="113"/>
              </a:spcBef>
              <a:buSzPct val="100000"/>
              <a:buFont typeface="Arial" panose="020B0604020202020204" pitchFamily="34" charset="0"/>
              <a:buChar char="•"/>
              <a:tabLst>
                <a:tab pos="1224300" algn="r"/>
              </a:tabLst>
              <a:defRPr/>
            </a:pPr>
            <a:r>
              <a:rPr lang="en-US" sz="2000" dirty="0">
                <a:solidFill>
                  <a:srgbClr val="000000"/>
                </a:solidFill>
              </a:rPr>
              <a:t>Extends the SnapServer solution to a broader market</a:t>
            </a:r>
          </a:p>
          <a:p>
            <a:pPr marL="677737" lvl="2" indent="-278606" defTabSz="548640">
              <a:lnSpc>
                <a:spcPct val="110000"/>
              </a:lnSpc>
              <a:spcBef>
                <a:spcPts val="113"/>
              </a:spcBef>
              <a:buSzPct val="100000"/>
              <a:tabLst>
                <a:tab pos="1224300" algn="r"/>
              </a:tabLst>
              <a:defRPr/>
            </a:pPr>
            <a:r>
              <a:rPr lang="en-US" sz="1800" dirty="0">
                <a:solidFill>
                  <a:srgbClr val="000000"/>
                </a:solidFill>
              </a:rPr>
              <a:t>Distributed Enterprise requiring high performance replication and/or continuous replication</a:t>
            </a:r>
          </a:p>
          <a:p>
            <a:pPr marL="278606" lvl="1" indent="-278606" defTabSz="548640">
              <a:lnSpc>
                <a:spcPct val="110000"/>
              </a:lnSpc>
              <a:spcBef>
                <a:spcPts val="113"/>
              </a:spcBef>
              <a:buSzPct val="100000"/>
              <a:buFont typeface="Arial" panose="020B0604020202020204" pitchFamily="34" charset="0"/>
              <a:buChar char="•"/>
              <a:tabLst>
                <a:tab pos="1224300" algn="r"/>
              </a:tabLst>
              <a:defRPr/>
            </a:pPr>
            <a:endParaRPr lang="en-US" sz="2000" dirty="0">
              <a:solidFill>
                <a:srgbClr val="000000"/>
              </a:solidFill>
            </a:endParaRPr>
          </a:p>
          <a:p>
            <a:pPr marL="278606" lvl="1" indent="-278606" defTabSz="548640">
              <a:lnSpc>
                <a:spcPct val="110000"/>
              </a:lnSpc>
              <a:spcBef>
                <a:spcPts val="113"/>
              </a:spcBef>
              <a:buSzPct val="100000"/>
              <a:buFont typeface="Arial" panose="020B0604020202020204" pitchFamily="34" charset="0"/>
              <a:buChar char="•"/>
              <a:tabLst>
                <a:tab pos="1224300" algn="r"/>
              </a:tabLst>
              <a:defRPr/>
            </a:pPr>
            <a:r>
              <a:rPr lang="en-US" sz="2000" dirty="0">
                <a:solidFill>
                  <a:srgbClr val="000000"/>
                </a:solidFill>
              </a:rPr>
              <a:t>SMB’s &amp; Enterprises deploying a Hybrid Cloud Data Management solution </a:t>
            </a:r>
          </a:p>
          <a:p>
            <a:pPr marL="677737" lvl="2" indent="-278606" defTabSz="548640">
              <a:lnSpc>
                <a:spcPct val="110000"/>
              </a:lnSpc>
              <a:spcBef>
                <a:spcPts val="113"/>
              </a:spcBef>
              <a:buSzPct val="100000"/>
              <a:tabLst>
                <a:tab pos="1224300" algn="r"/>
              </a:tabLst>
              <a:defRPr/>
            </a:pPr>
            <a:r>
              <a:rPr lang="en-US" sz="1800" dirty="0">
                <a:solidFill>
                  <a:srgbClr val="000000"/>
                </a:solidFill>
              </a:rPr>
              <a:t>Deployment with ease and at a cost effective price point – Using SnapServer/SnapScale (on-premise) and SnapCLOUD (</a:t>
            </a:r>
            <a:r>
              <a:rPr lang="en-US" sz="1800" dirty="0" smtClean="0">
                <a:solidFill>
                  <a:srgbClr val="000000"/>
                </a:solidFill>
              </a:rPr>
              <a:t>MS </a:t>
            </a:r>
            <a:r>
              <a:rPr lang="en-US" sz="1800" dirty="0">
                <a:solidFill>
                  <a:srgbClr val="000000"/>
                </a:solidFill>
              </a:rPr>
              <a:t>Azure Cloud)</a:t>
            </a:r>
          </a:p>
          <a:p>
            <a:pPr marL="0" lvl="1" indent="0" defTabSz="548640">
              <a:lnSpc>
                <a:spcPct val="110000"/>
              </a:lnSpc>
              <a:spcBef>
                <a:spcPts val="113"/>
              </a:spcBef>
              <a:buSzPct val="100000"/>
              <a:buNone/>
              <a:tabLst>
                <a:tab pos="1224300" algn="r"/>
              </a:tabLst>
              <a:defRPr/>
            </a:pPr>
            <a:endParaRPr lang="en-US" sz="2000" dirty="0">
              <a:solidFill>
                <a:srgbClr val="000000"/>
              </a:solidFill>
            </a:endParaRPr>
          </a:p>
          <a:p>
            <a:pPr marL="278606" lvl="1" indent="-278606" defTabSz="548640">
              <a:lnSpc>
                <a:spcPct val="110000"/>
              </a:lnSpc>
              <a:spcBef>
                <a:spcPts val="113"/>
              </a:spcBef>
              <a:buSzPct val="100000"/>
              <a:buFont typeface="Arial" panose="020B0604020202020204" pitchFamily="34" charset="0"/>
              <a:buChar char="•"/>
              <a:tabLst>
                <a:tab pos="1224300" algn="r"/>
              </a:tabLst>
              <a:defRPr/>
            </a:pPr>
            <a:r>
              <a:rPr lang="en-US" sz="2000" dirty="0">
                <a:solidFill>
                  <a:srgbClr val="000000"/>
                </a:solidFill>
              </a:rPr>
              <a:t>Business Continuity with </a:t>
            </a:r>
            <a:r>
              <a:rPr lang="en-US" sz="2000" dirty="0" smtClean="0">
                <a:solidFill>
                  <a:srgbClr val="000000"/>
                </a:solidFill>
              </a:rPr>
              <a:t>data changes continuously replicated</a:t>
            </a:r>
            <a:endParaRPr lang="en-US" sz="2000" dirty="0">
              <a:solidFill>
                <a:srgbClr val="000000"/>
              </a:solidFill>
            </a:endParaRPr>
          </a:p>
          <a:p>
            <a:pPr marL="677737" lvl="2" indent="-278606" defTabSz="548640">
              <a:lnSpc>
                <a:spcPct val="110000"/>
              </a:lnSpc>
              <a:spcBef>
                <a:spcPts val="113"/>
              </a:spcBef>
              <a:buSzPct val="100000"/>
              <a:tabLst>
                <a:tab pos="1224300" algn="r"/>
              </a:tabLst>
              <a:defRPr/>
            </a:pPr>
            <a:r>
              <a:rPr lang="en-US" sz="1800" dirty="0">
                <a:solidFill>
                  <a:srgbClr val="000000"/>
                </a:solidFill>
              </a:rPr>
              <a:t>DR for SMB’s and Enterprises at a lower cost</a:t>
            </a:r>
          </a:p>
          <a:p>
            <a:pPr marL="677737" lvl="2" indent="-278606" defTabSz="548640">
              <a:lnSpc>
                <a:spcPct val="110000"/>
              </a:lnSpc>
              <a:spcBef>
                <a:spcPts val="113"/>
              </a:spcBef>
              <a:buSzPct val="100000"/>
              <a:tabLst>
                <a:tab pos="1224300" algn="r"/>
              </a:tabLst>
              <a:defRPr/>
            </a:pPr>
            <a:endParaRPr lang="en-US" sz="2000" dirty="0">
              <a:solidFill>
                <a:srgbClr val="000000"/>
              </a:solidFill>
            </a:endParaRPr>
          </a:p>
        </p:txBody>
      </p:sp>
    </p:spTree>
    <p:extLst>
      <p:ext uri="{BB962C8B-B14F-4D97-AF65-F5344CB8AC3E}">
        <p14:creationId xmlns:p14="http://schemas.microsoft.com/office/powerpoint/2010/main" val="327637419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SnapServer XSR/XSD</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03587085"/>
              </p:ext>
            </p:extLst>
          </p:nvPr>
        </p:nvGraphicFramePr>
        <p:xfrm>
          <a:off x="428312" y="669739"/>
          <a:ext cx="8401363" cy="4129896"/>
        </p:xfrm>
        <a:graphic>
          <a:graphicData uri="http://schemas.openxmlformats.org/drawingml/2006/table">
            <a:tbl>
              <a:tblPr firstRow="1" bandRow="1">
                <a:tableStyleId>{5A111915-BE36-4E01-A7E5-04B1672EAD32}</a:tableStyleId>
              </a:tblPr>
              <a:tblGrid>
                <a:gridCol w="1923102"/>
                <a:gridCol w="3060691"/>
                <a:gridCol w="3417570"/>
              </a:tblGrid>
              <a:tr h="259547">
                <a:tc>
                  <a:txBody>
                    <a:bodyPr/>
                    <a:lstStyle/>
                    <a:p>
                      <a:pPr algn="ctr"/>
                      <a:r>
                        <a:rPr lang="en-US" sz="1500" dirty="0" smtClean="0"/>
                        <a:t>Core Features</a:t>
                      </a:r>
                      <a:endParaRPr lang="en-US" sz="1500" dirty="0"/>
                    </a:p>
                  </a:txBody>
                  <a:tcPr marL="91416" marR="91416" marT="45708" marB="45708" anchor="ctr"/>
                </a:tc>
                <a:tc>
                  <a:txBody>
                    <a:bodyPr/>
                    <a:lstStyle/>
                    <a:p>
                      <a:pPr algn="ctr"/>
                      <a:r>
                        <a:rPr lang="en-US" sz="1500" dirty="0" smtClean="0"/>
                        <a:t>Function</a:t>
                      </a:r>
                      <a:endParaRPr lang="en-US" sz="1500" dirty="0"/>
                    </a:p>
                  </a:txBody>
                  <a:tcPr marL="91416" marR="91416" marT="45708" marB="45708" anchor="ctr"/>
                </a:tc>
                <a:tc>
                  <a:txBody>
                    <a:bodyPr/>
                    <a:lstStyle/>
                    <a:p>
                      <a:pPr algn="ctr"/>
                      <a:r>
                        <a:rPr lang="en-US" sz="1500" baseline="0" dirty="0" smtClean="0"/>
                        <a:t>Benefits</a:t>
                      </a:r>
                      <a:endParaRPr lang="en-US" sz="1500" dirty="0"/>
                    </a:p>
                  </a:txBody>
                  <a:tcPr marL="91416" marR="91416" marT="45708" marB="45708" anchor="ctr"/>
                </a:tc>
              </a:tr>
              <a:tr h="889921">
                <a:tc>
                  <a:txBody>
                    <a:bodyPr/>
                    <a:lstStyle/>
                    <a:p>
                      <a:r>
                        <a:rPr lang="en-US" sz="1100" b="1" dirty="0" smtClean="0">
                          <a:solidFill>
                            <a:schemeClr val="accent4">
                              <a:lumMod val="75000"/>
                            </a:schemeClr>
                          </a:solidFill>
                        </a:rPr>
                        <a:t>Enterprise-grade</a:t>
                      </a:r>
                      <a:r>
                        <a:rPr lang="en-US" sz="1100" b="1" baseline="0" dirty="0" smtClean="0">
                          <a:solidFill>
                            <a:schemeClr val="accent4">
                              <a:lumMod val="75000"/>
                            </a:schemeClr>
                          </a:solidFill>
                        </a:rPr>
                        <a:t> Unified Storage </a:t>
                      </a:r>
                      <a:r>
                        <a:rPr lang="en-US" sz="1100" baseline="0" dirty="0" smtClean="0"/>
                        <a:t>solution with </a:t>
                      </a:r>
                      <a:r>
                        <a:rPr lang="en-US" sz="1100" dirty="0" smtClean="0"/>
                        <a:t>file (NFS</a:t>
                      </a:r>
                      <a:r>
                        <a:rPr lang="en-US" sz="1100" baseline="0" dirty="0" smtClean="0"/>
                        <a:t>, SMB/CIFS) and block (iSCSI) protocol, and </a:t>
                      </a:r>
                      <a:r>
                        <a:rPr lang="en-US" sz="1100" b="1" kern="1200" dirty="0" smtClean="0">
                          <a:solidFill>
                            <a:schemeClr val="accent4">
                              <a:lumMod val="75000"/>
                            </a:schemeClr>
                          </a:solidFill>
                          <a:latin typeface="+mn-lt"/>
                          <a:ea typeface="+mn-ea"/>
                          <a:cs typeface="+mn-cs"/>
                        </a:rPr>
                        <a:t>native Microsoft AD </a:t>
                      </a:r>
                      <a:r>
                        <a:rPr lang="en-US" sz="1100" baseline="0" dirty="0" smtClean="0"/>
                        <a:t>integration</a:t>
                      </a:r>
                      <a:endParaRPr lang="en-US" sz="1100" dirty="0">
                        <a:solidFill>
                          <a:srgbClr val="1D4658"/>
                        </a:solidFill>
                      </a:endParaRPr>
                    </a:p>
                  </a:txBody>
                  <a:tcPr marL="91416" marR="91416" marT="45708" marB="45708" anchor="ctr"/>
                </a:tc>
                <a:tc>
                  <a:txBody>
                    <a:bodyPr/>
                    <a:lstStyle/>
                    <a:p>
                      <a:r>
                        <a:rPr lang="en-US" sz="1000" dirty="0" smtClean="0"/>
                        <a:t>Robust</a:t>
                      </a:r>
                      <a:r>
                        <a:rPr lang="en-US" sz="1000" baseline="0" dirty="0" smtClean="0"/>
                        <a:t> enterprise grade unified storage appliance scales up from 2TB to 786TB.</a:t>
                      </a:r>
                    </a:p>
                    <a:p>
                      <a:r>
                        <a:rPr lang="en-US" sz="1000" baseline="0" dirty="0" smtClean="0">
                          <a:solidFill>
                            <a:srgbClr val="1D4658"/>
                          </a:solidFill>
                        </a:rPr>
                        <a:t>Integrates seamlessly, including mixed (Unix/Windows) permissions in a MS Active Directory domain.</a:t>
                      </a:r>
                      <a:endParaRPr lang="en-US" sz="1000" dirty="0">
                        <a:solidFill>
                          <a:srgbClr val="1D4658"/>
                        </a:solidFill>
                      </a:endParaRPr>
                    </a:p>
                  </a:txBody>
                  <a:tcPr marL="91416" marR="91416" marT="45708" marB="4570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Either SMB, a ROBO or a large corporate workgroup, SnapServer meets need for all</a:t>
                      </a:r>
                      <a:endParaRPr lang="en-US" sz="1000" baseline="0" dirty="0">
                        <a:solidFill>
                          <a:srgbClr val="1D4658"/>
                        </a:solidFill>
                      </a:endParaRP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rgbClr val="1D4658"/>
                          </a:solidFill>
                        </a:rPr>
                        <a:t>From shared storage to enterprise application, SnapServer does it all, including mixed workload</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rgbClr val="1D4658"/>
                          </a:solidFill>
                        </a:rPr>
                        <a:t>Seamless integration in </a:t>
                      </a:r>
                      <a:r>
                        <a:rPr lang="en-US" sz="1000" baseline="0" dirty="0" err="1" smtClean="0">
                          <a:solidFill>
                            <a:srgbClr val="1D4658"/>
                          </a:solidFill>
                        </a:rPr>
                        <a:t>corp</a:t>
                      </a:r>
                      <a:r>
                        <a:rPr lang="en-US" sz="1000" baseline="0" dirty="0" smtClean="0">
                          <a:solidFill>
                            <a:srgbClr val="1D4658"/>
                          </a:solidFill>
                        </a:rPr>
                        <a:t> IT including hybrid cloud across Unix/Linux and windows users</a:t>
                      </a:r>
                      <a:endParaRPr lang="en-US" sz="1000" baseline="0" dirty="0" smtClean="0"/>
                    </a:p>
                  </a:txBody>
                  <a:tcPr marL="91416" marR="91416" marT="45708" marB="45708" anchor="ctr"/>
                </a:tc>
              </a:tr>
              <a:tr h="617995">
                <a:tc>
                  <a:txBody>
                    <a:bodyPr/>
                    <a:lstStyle/>
                    <a:p>
                      <a:r>
                        <a:rPr lang="en-US" sz="1100" dirty="0" smtClean="0"/>
                        <a:t>Built in resiliency</a:t>
                      </a:r>
                      <a:r>
                        <a:rPr lang="en-US" sz="1100" baseline="0" dirty="0" smtClean="0"/>
                        <a:t> with </a:t>
                      </a:r>
                      <a:r>
                        <a:rPr lang="en-US" sz="1100" b="1" dirty="0" err="1" smtClean="0">
                          <a:solidFill>
                            <a:schemeClr val="accent3">
                              <a:lumMod val="75000"/>
                            </a:schemeClr>
                          </a:solidFill>
                        </a:rPr>
                        <a:t>DynamicRAID</a:t>
                      </a:r>
                      <a:r>
                        <a:rPr lang="en-US" sz="1100" b="1" dirty="0" smtClean="0">
                          <a:solidFill>
                            <a:schemeClr val="accent3">
                              <a:lumMod val="75000"/>
                            </a:schemeClr>
                          </a:solidFill>
                        </a:rPr>
                        <a:t> </a:t>
                      </a:r>
                      <a:r>
                        <a:rPr lang="en-US" sz="1100" b="0" dirty="0" smtClean="0">
                          <a:solidFill>
                            <a:schemeClr val="tx1"/>
                          </a:solidFill>
                        </a:rPr>
                        <a:t>technology with </a:t>
                      </a:r>
                      <a:r>
                        <a:rPr lang="en-US" sz="1100" b="1" kern="1200" dirty="0" smtClean="0">
                          <a:solidFill>
                            <a:schemeClr val="accent3">
                              <a:lumMod val="75000"/>
                            </a:schemeClr>
                          </a:solidFill>
                          <a:latin typeface="+mn-lt"/>
                          <a:ea typeface="+mn-ea"/>
                          <a:cs typeface="+mn-cs"/>
                        </a:rPr>
                        <a:t>data </a:t>
                      </a:r>
                      <a:r>
                        <a:rPr lang="en-US" sz="1100" b="1" kern="1200" dirty="0" err="1" smtClean="0">
                          <a:solidFill>
                            <a:schemeClr val="accent3">
                              <a:lumMod val="75000"/>
                            </a:schemeClr>
                          </a:solidFill>
                          <a:latin typeface="+mn-lt"/>
                          <a:ea typeface="+mn-ea"/>
                          <a:cs typeface="+mn-cs"/>
                        </a:rPr>
                        <a:t>tiering</a:t>
                      </a:r>
                      <a:r>
                        <a:rPr lang="en-US" sz="1100" b="1" kern="1200" dirty="0" smtClean="0">
                          <a:solidFill>
                            <a:schemeClr val="accent3">
                              <a:lumMod val="75000"/>
                            </a:schemeClr>
                          </a:solidFill>
                          <a:latin typeface="+mn-lt"/>
                          <a:ea typeface="+mn-ea"/>
                          <a:cs typeface="+mn-cs"/>
                        </a:rPr>
                        <a:t> and mixed drive</a:t>
                      </a:r>
                      <a:r>
                        <a:rPr lang="en-US" sz="1100" b="0" dirty="0" smtClean="0">
                          <a:solidFill>
                            <a:schemeClr val="tx1"/>
                          </a:solidFill>
                        </a:rPr>
                        <a:t> support</a:t>
                      </a:r>
                      <a:endParaRPr lang="en-US" sz="1100" b="0" dirty="0">
                        <a:solidFill>
                          <a:schemeClr val="tx1"/>
                        </a:solidFill>
                      </a:endParaRPr>
                    </a:p>
                  </a:txBody>
                  <a:tcPr marL="91416" marR="91416" marT="45708" marB="45708" anchor="ctr"/>
                </a:tc>
                <a:tc>
                  <a:txBody>
                    <a:bodyPr/>
                    <a:lstStyle/>
                    <a:p>
                      <a:r>
                        <a:rPr lang="en-US" sz="1000" dirty="0" smtClean="0">
                          <a:solidFill>
                            <a:srgbClr val="1D4658"/>
                          </a:solidFill>
                        </a:rPr>
                        <a:t>Create, grow</a:t>
                      </a:r>
                      <a:r>
                        <a:rPr lang="en-US" sz="1000" baseline="0" dirty="0" smtClean="0">
                          <a:solidFill>
                            <a:srgbClr val="1D4658"/>
                          </a:solidFill>
                        </a:rPr>
                        <a:t> and shrink volumes for users or groups dynamically. Support tiered storage with mix of SSD and SATA. Mix drive sizes without sacrificing capacity</a:t>
                      </a:r>
                      <a:endParaRPr lang="en-US" sz="1000" dirty="0">
                        <a:solidFill>
                          <a:srgbClr val="1D4658"/>
                        </a:solidFill>
                      </a:endParaRPr>
                    </a:p>
                  </a:txBody>
                  <a:tcPr marL="91416" marR="91416" marT="45708" marB="45708" anchor="ctr"/>
                </a:tc>
                <a:tc>
                  <a:txBody>
                    <a:bodyPr/>
                    <a:lstStyle/>
                    <a:p>
                      <a:pPr marL="457200" indent="-457200">
                        <a:buFont typeface="Arial" panose="020B0604020202020204" pitchFamily="34" charset="0"/>
                        <a:buChar char="•"/>
                      </a:pPr>
                      <a:r>
                        <a:rPr lang="en-US" sz="1000" baseline="0" dirty="0" smtClean="0"/>
                        <a:t>Maximize your storage efficiency by granularly allocating and utilizing your capacity across drive types and sizes – no wastage</a:t>
                      </a:r>
                    </a:p>
                    <a:p>
                      <a:pPr marL="457200" indent="-457200">
                        <a:buFont typeface="Arial" panose="020B0604020202020204" pitchFamily="34" charset="0"/>
                        <a:buChar char="•"/>
                      </a:pPr>
                      <a:r>
                        <a:rPr lang="en-US" sz="1000" dirty="0" smtClean="0">
                          <a:solidFill>
                            <a:srgbClr val="1D4658"/>
                          </a:solidFill>
                        </a:rPr>
                        <a:t>Overprovision</a:t>
                      </a:r>
                      <a:r>
                        <a:rPr lang="en-US" sz="1000" baseline="0" dirty="0" smtClean="0">
                          <a:solidFill>
                            <a:srgbClr val="1D4658"/>
                          </a:solidFill>
                        </a:rPr>
                        <a:t> and optimized per workload perf</a:t>
                      </a:r>
                      <a:endParaRPr lang="en-US" sz="1000" dirty="0">
                        <a:solidFill>
                          <a:srgbClr val="1D4658"/>
                        </a:solidFill>
                      </a:endParaRPr>
                    </a:p>
                  </a:txBody>
                  <a:tcPr marL="91416" marR="91416" marT="45708" marB="45708" anchor="ctr"/>
                </a:tc>
              </a:tr>
              <a:tr h="568554">
                <a:tc>
                  <a:txBody>
                    <a:bodyPr/>
                    <a:lstStyle/>
                    <a:p>
                      <a:r>
                        <a:rPr lang="en-US" sz="1100" dirty="0" smtClean="0"/>
                        <a:t>Built-in</a:t>
                      </a:r>
                      <a:r>
                        <a:rPr lang="en-US" sz="1100" baseline="0" dirty="0" smtClean="0"/>
                        <a:t> near </a:t>
                      </a:r>
                      <a:r>
                        <a:rPr lang="en-US" sz="1100" b="1" baseline="0" dirty="0" smtClean="0">
                          <a:solidFill>
                            <a:schemeClr val="accent3">
                              <a:lumMod val="75000"/>
                            </a:schemeClr>
                          </a:solidFill>
                        </a:rPr>
                        <a:t>synchronous data replication </a:t>
                      </a:r>
                      <a:r>
                        <a:rPr lang="en-US" sz="1100" baseline="0" dirty="0" smtClean="0"/>
                        <a:t>for business continuity</a:t>
                      </a:r>
                      <a:endParaRPr lang="en-US" sz="1100" dirty="0">
                        <a:solidFill>
                          <a:srgbClr val="1D4658"/>
                        </a:solidFill>
                      </a:endParaRPr>
                    </a:p>
                  </a:txBody>
                  <a:tcPr marL="91416" marR="91416" marT="45708" marB="45708" anchor="ctr"/>
                </a:tc>
                <a:tc>
                  <a:txBody>
                    <a:bodyPr/>
                    <a:lstStyle/>
                    <a:p>
                      <a:r>
                        <a:rPr lang="en-US" sz="1000" dirty="0" smtClean="0">
                          <a:solidFill>
                            <a:srgbClr val="1D4658"/>
                          </a:solidFill>
                        </a:rPr>
                        <a:t>Copy</a:t>
                      </a:r>
                      <a:r>
                        <a:rPr lang="en-US" sz="1000" baseline="0" dirty="0" smtClean="0">
                          <a:solidFill>
                            <a:srgbClr val="1D4658"/>
                          </a:solidFill>
                        </a:rPr>
                        <a:t> your original data and subsequent changes to another Snap family appliance using the built-in parallel replication engine. Set up granular backup scheduling as needed- hourly, daily, etc.</a:t>
                      </a:r>
                      <a:endParaRPr lang="en-US" sz="1000" dirty="0">
                        <a:solidFill>
                          <a:srgbClr val="1D4658"/>
                        </a:solidFill>
                      </a:endParaRPr>
                    </a:p>
                  </a:txBody>
                  <a:tcPr marL="91416" marR="91416" marT="45708" marB="45708" anchor="ctr"/>
                </a:tc>
                <a:tc>
                  <a:txBody>
                    <a:bodyPr/>
                    <a:lstStyle/>
                    <a:p>
                      <a:pPr marL="457200" indent="-457200">
                        <a:buFont typeface="Arial" panose="020B0604020202020204" pitchFamily="34" charset="0"/>
                        <a:buChar char="•"/>
                      </a:pPr>
                      <a:r>
                        <a:rPr lang="en-US" sz="1000" dirty="0" smtClean="0"/>
                        <a:t>Enjoy peace of mind with data</a:t>
                      </a:r>
                      <a:r>
                        <a:rPr lang="en-US" sz="1000" baseline="0" dirty="0" smtClean="0"/>
                        <a:t> availability in case of system or site failure.</a:t>
                      </a:r>
                    </a:p>
                    <a:p>
                      <a:pPr marL="457200" indent="-457200">
                        <a:buFont typeface="Arial" panose="020B0604020202020204" pitchFamily="34" charset="0"/>
                        <a:buChar char="•"/>
                      </a:pPr>
                      <a:r>
                        <a:rPr lang="en-US" sz="1000" baseline="0" dirty="0" smtClean="0">
                          <a:solidFill>
                            <a:srgbClr val="1D4658"/>
                          </a:solidFill>
                        </a:rPr>
                        <a:t>No additional cost for the replication feature means you save thousands of dollars in SW cost</a:t>
                      </a:r>
                      <a:endParaRPr lang="en-US" sz="1000" dirty="0">
                        <a:solidFill>
                          <a:srgbClr val="1D4658"/>
                        </a:solidFill>
                      </a:endParaRPr>
                    </a:p>
                  </a:txBody>
                  <a:tcPr marL="91416" marR="91416" marT="45708" marB="45708" anchor="ctr"/>
                </a:tc>
              </a:tr>
              <a:tr h="444951">
                <a:tc>
                  <a:txBody>
                    <a:bodyPr/>
                    <a:lstStyle/>
                    <a:p>
                      <a:r>
                        <a:rPr lang="en-US" sz="1100" dirty="0" smtClean="0">
                          <a:solidFill>
                            <a:srgbClr val="1D4658"/>
                          </a:solidFill>
                        </a:rPr>
                        <a:t>Build </a:t>
                      </a:r>
                      <a:r>
                        <a:rPr lang="en-US" sz="1100" baseline="0" dirty="0" smtClean="0">
                          <a:solidFill>
                            <a:srgbClr val="1D4658"/>
                          </a:solidFill>
                        </a:rPr>
                        <a:t>a </a:t>
                      </a:r>
                      <a:r>
                        <a:rPr lang="en-US" sz="1100" b="1" baseline="0" dirty="0" smtClean="0">
                          <a:solidFill>
                            <a:schemeClr val="accent3">
                              <a:lumMod val="75000"/>
                            </a:schemeClr>
                          </a:solidFill>
                        </a:rPr>
                        <a:t>hybrid cloud with SnapCLOUD</a:t>
                      </a:r>
                      <a:endParaRPr lang="en-US" sz="1100" dirty="0">
                        <a:solidFill>
                          <a:srgbClr val="1D4658"/>
                        </a:solidFill>
                      </a:endParaRPr>
                    </a:p>
                  </a:txBody>
                  <a:tcPr marL="91416" marR="91416" marT="45708" marB="45708" anchor="ctr"/>
                </a:tc>
                <a:tc>
                  <a:txBody>
                    <a:bodyPr/>
                    <a:lstStyle/>
                    <a:p>
                      <a:r>
                        <a:rPr lang="en-US" sz="1000" baseline="0" dirty="0" smtClean="0">
                          <a:solidFill>
                            <a:srgbClr val="1D4658"/>
                          </a:solidFill>
                        </a:rPr>
                        <a:t>Integrate and replicate data on to SnapCLOUD, and ensure business continuity and DR against site level failure.</a:t>
                      </a:r>
                      <a:endParaRPr lang="en-US" sz="1000" dirty="0">
                        <a:solidFill>
                          <a:srgbClr val="1D4658"/>
                        </a:solidFill>
                      </a:endParaRPr>
                    </a:p>
                  </a:txBody>
                  <a:tcPr marL="91416" marR="91416" marT="45708" marB="45708" anchor="ctr"/>
                </a:tc>
                <a:tc>
                  <a:txBody>
                    <a:bodyPr/>
                    <a:lstStyle/>
                    <a:p>
                      <a:pPr marL="457200" indent="-457200">
                        <a:buFont typeface="Arial" panose="020B0604020202020204" pitchFamily="34" charset="0"/>
                        <a:buChar char="•"/>
                      </a:pPr>
                      <a:r>
                        <a:rPr lang="en-US" sz="1000" dirty="0" smtClean="0">
                          <a:solidFill>
                            <a:srgbClr val="1D4658"/>
                          </a:solidFill>
                        </a:rPr>
                        <a:t>Cloud based</a:t>
                      </a:r>
                      <a:r>
                        <a:rPr lang="en-US" sz="1000" baseline="0" dirty="0" smtClean="0">
                          <a:solidFill>
                            <a:srgbClr val="1D4658"/>
                          </a:solidFill>
                        </a:rPr>
                        <a:t> DR with SnapCLOUD. Common features and tools across Snap family reduce complexity and cost of managing a hybrid cloud.</a:t>
                      </a:r>
                      <a:endParaRPr lang="en-US" sz="1000" dirty="0">
                        <a:solidFill>
                          <a:srgbClr val="1D4658"/>
                        </a:solidFill>
                      </a:endParaRPr>
                    </a:p>
                  </a:txBody>
                  <a:tcPr marL="91416" marR="91416" marT="45708" marB="45708" anchor="ctr"/>
                </a:tc>
              </a:tr>
              <a:tr h="568554">
                <a:tc>
                  <a:txBody>
                    <a:bodyPr/>
                    <a:lstStyle/>
                    <a:p>
                      <a:r>
                        <a:rPr lang="en-US" sz="1100" dirty="0" smtClean="0">
                          <a:solidFill>
                            <a:srgbClr val="1D4658"/>
                          </a:solidFill>
                        </a:rPr>
                        <a:t>Set up </a:t>
                      </a:r>
                      <a:r>
                        <a:rPr lang="en-US" sz="1100" b="1" dirty="0" smtClean="0">
                          <a:solidFill>
                            <a:schemeClr val="accent4">
                              <a:lumMod val="75000"/>
                            </a:schemeClr>
                          </a:solidFill>
                        </a:rPr>
                        <a:t>a private cloud </a:t>
                      </a:r>
                      <a:r>
                        <a:rPr lang="en-US" sz="1100" dirty="0" smtClean="0">
                          <a:solidFill>
                            <a:srgbClr val="1D4658"/>
                          </a:solidFill>
                        </a:rPr>
                        <a:t>with </a:t>
                      </a:r>
                      <a:r>
                        <a:rPr lang="en-US" sz="1100" dirty="0" err="1" smtClean="0">
                          <a:solidFill>
                            <a:srgbClr val="1D4658"/>
                          </a:solidFill>
                        </a:rPr>
                        <a:t>SnapStorage</a:t>
                      </a:r>
                      <a:r>
                        <a:rPr lang="en-US" sz="1100" dirty="0" smtClean="0">
                          <a:solidFill>
                            <a:srgbClr val="1D4658"/>
                          </a:solidFill>
                        </a:rPr>
                        <a:t> Manager and </a:t>
                      </a:r>
                      <a:r>
                        <a:rPr lang="en-US" sz="1100" dirty="0" err="1" smtClean="0">
                          <a:solidFill>
                            <a:srgbClr val="1D4658"/>
                          </a:solidFill>
                        </a:rPr>
                        <a:t>SnapSync</a:t>
                      </a:r>
                      <a:endParaRPr lang="en-US" sz="1100" dirty="0">
                        <a:solidFill>
                          <a:srgbClr val="1D4658"/>
                        </a:solidFill>
                      </a:endParaRPr>
                    </a:p>
                  </a:txBody>
                  <a:tcPr marL="91416" marR="91416" marT="45708" marB="45708" anchor="ctr"/>
                </a:tc>
                <a:tc>
                  <a:txBody>
                    <a:bodyPr/>
                    <a:lstStyle/>
                    <a:p>
                      <a:r>
                        <a:rPr lang="en-US" sz="1000" baseline="0" dirty="0" smtClean="0">
                          <a:solidFill>
                            <a:srgbClr val="1D4658"/>
                          </a:solidFill>
                        </a:rPr>
                        <a:t>Centrally manage all the Snap family appliances with SnapServer Manager. Securely Sync and share files between end-users and devices.</a:t>
                      </a:r>
                      <a:endParaRPr lang="en-US" sz="1000" dirty="0">
                        <a:solidFill>
                          <a:srgbClr val="1D4658"/>
                        </a:solidFill>
                      </a:endParaRPr>
                    </a:p>
                  </a:txBody>
                  <a:tcPr marL="91416" marR="91416" marT="45708" marB="45708" anchor="ctr"/>
                </a:tc>
                <a:tc>
                  <a:txBody>
                    <a:bodyPr/>
                    <a:lstStyle/>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rgbClr val="1D4658"/>
                          </a:solidFill>
                        </a:rPr>
                        <a:t>Keep all your corporate data in your control and protected in a private cloud. </a:t>
                      </a:r>
                    </a:p>
                    <a:p>
                      <a:pPr marL="457200" marR="0" indent="-457200" algn="l" defTabSz="182621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solidFill>
                            <a:srgbClr val="1D4658"/>
                          </a:solidFill>
                        </a:rPr>
                        <a:t>Sync and share data with users and their devices with Dropbox like simplicity but not cost.</a:t>
                      </a:r>
                      <a:endParaRPr lang="en-US" sz="1000" dirty="0">
                        <a:solidFill>
                          <a:srgbClr val="1D4658"/>
                        </a:solidFill>
                      </a:endParaRPr>
                    </a:p>
                  </a:txBody>
                  <a:tcPr marL="91416" marR="91416" marT="45708" marB="45708" anchor="ctr"/>
                </a:tc>
              </a:tr>
            </a:tbl>
          </a:graphicData>
        </a:graphic>
      </p:graphicFrame>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898" y="331916"/>
            <a:ext cx="816364" cy="283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82556" y="178151"/>
            <a:ext cx="547119" cy="437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09585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Competitive Positioning</a:t>
            </a:r>
            <a:endParaRPr lang="en-US" dirty="0"/>
          </a:p>
        </p:txBody>
      </p:sp>
    </p:spTree>
    <p:extLst>
      <p:ext uri="{BB962C8B-B14F-4D97-AF65-F5344CB8AC3E}">
        <p14:creationId xmlns:p14="http://schemas.microsoft.com/office/powerpoint/2010/main" val="35077336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5467325" y="1005824"/>
            <a:ext cx="2369010" cy="1644258"/>
          </a:xfrm>
          <a:prstGeom prst="rect">
            <a:avLst/>
          </a:prstGeom>
          <a:solidFill>
            <a:schemeClr val="accent2">
              <a:lumMod val="20000"/>
              <a:lumOff val="80000"/>
            </a:schemeClr>
          </a:solidFill>
          <a:ln w="254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4" name="Rectangle 33"/>
          <p:cNvSpPr/>
          <p:nvPr/>
        </p:nvSpPr>
        <p:spPr>
          <a:xfrm>
            <a:off x="1124795" y="3010598"/>
            <a:ext cx="2369010" cy="1644258"/>
          </a:xfrm>
          <a:prstGeom prst="rect">
            <a:avLst/>
          </a:prstGeom>
          <a:solidFill>
            <a:schemeClr val="bg1"/>
          </a:solidFill>
          <a:ln w="254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1" name="Rectangle 30"/>
          <p:cNvSpPr/>
          <p:nvPr/>
        </p:nvSpPr>
        <p:spPr>
          <a:xfrm>
            <a:off x="5467325" y="3010598"/>
            <a:ext cx="2369010" cy="1644258"/>
          </a:xfrm>
          <a:prstGeom prst="rect">
            <a:avLst/>
          </a:prstGeom>
          <a:solidFill>
            <a:schemeClr val="tx1">
              <a:lumMod val="20000"/>
              <a:lumOff val="80000"/>
            </a:schemeClr>
          </a:solidFill>
          <a:ln w="254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30" name="Rectangle 29"/>
          <p:cNvSpPr/>
          <p:nvPr/>
        </p:nvSpPr>
        <p:spPr>
          <a:xfrm>
            <a:off x="1168751" y="970355"/>
            <a:ext cx="2369010" cy="1644258"/>
          </a:xfrm>
          <a:prstGeom prst="rect">
            <a:avLst/>
          </a:prstGeom>
          <a:solidFill>
            <a:schemeClr val="bg1"/>
          </a:solidFill>
          <a:ln w="25400">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27" name="Oval 26"/>
          <p:cNvSpPr/>
          <p:nvPr/>
        </p:nvSpPr>
        <p:spPr>
          <a:xfrm>
            <a:off x="3247893" y="1481608"/>
            <a:ext cx="2504403" cy="2431427"/>
          </a:xfrm>
          <a:prstGeom prst="ellipse">
            <a:avLst/>
          </a:prstGeom>
          <a:solidFill>
            <a:srgbClr val="0180D1"/>
          </a:solidFill>
          <a:ln w="1714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solidFill>
                <a:schemeClr val="bg2"/>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8700" y="1037113"/>
            <a:ext cx="1469112" cy="558261"/>
          </a:xfrm>
          <a:prstGeom prst="rect">
            <a:avLst/>
          </a:prstGeom>
        </p:spPr>
      </p:pic>
      <p:sp>
        <p:nvSpPr>
          <p:cNvPr id="18" name="Shape 5478"/>
          <p:cNvSpPr/>
          <p:nvPr/>
        </p:nvSpPr>
        <p:spPr>
          <a:xfrm>
            <a:off x="1487577" y="1638150"/>
            <a:ext cx="1731357" cy="888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84847">
              <a:lnSpc>
                <a:spcPct val="110000"/>
              </a:lnSpc>
              <a:defRPr sz="1800"/>
            </a:pPr>
            <a:r>
              <a:rPr lang="en-US" sz="1050" b="1" cap="all" dirty="0">
                <a:solidFill>
                  <a:srgbClr val="0180D1"/>
                </a:solidFill>
                <a:latin typeface="+mj-lt"/>
                <a:ea typeface="Roboto Bold"/>
                <a:cs typeface="Roboto Bold"/>
                <a:sym typeface="Roboto Bold"/>
              </a:rPr>
              <a:t>APPLICATION Containerization</a:t>
            </a:r>
          </a:p>
          <a:p>
            <a:pPr algn="ctr" defTabSz="684847">
              <a:lnSpc>
                <a:spcPct val="110000"/>
              </a:lnSpc>
              <a:defRPr sz="1800"/>
            </a:pPr>
            <a:r>
              <a:rPr lang="en-US" sz="1050" cap="all" dirty="0">
                <a:solidFill>
                  <a:srgbClr val="0180D1"/>
                </a:solidFill>
                <a:latin typeface="+mj-lt"/>
                <a:ea typeface="Roboto Bold"/>
                <a:cs typeface="Roboto Bold"/>
                <a:sym typeface="Roboto Bold"/>
              </a:rPr>
              <a:t>C</a:t>
            </a:r>
            <a:r>
              <a:rPr lang="en-US" sz="1050" dirty="0">
                <a:solidFill>
                  <a:srgbClr val="0180D1"/>
                </a:solidFill>
                <a:latin typeface="+mj-lt"/>
                <a:ea typeface="Roboto Bold"/>
                <a:cs typeface="Roboto Bold"/>
                <a:sym typeface="Roboto Bold"/>
              </a:rPr>
              <a:t>ontainerization technology and application network architecture.</a:t>
            </a:r>
            <a:endParaRPr sz="1050" cap="all" dirty="0">
              <a:solidFill>
                <a:srgbClr val="0180D1"/>
              </a:solidFill>
              <a:latin typeface="+mj-lt"/>
              <a:ea typeface="Roboto Bold"/>
              <a:cs typeface="Roboto Bold"/>
              <a:sym typeface="Roboto Bold"/>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12977" y="3139254"/>
            <a:ext cx="592647" cy="337186"/>
          </a:xfrm>
          <a:prstGeom prst="rect">
            <a:avLst/>
          </a:prstGeom>
        </p:spPr>
      </p:pic>
      <p:sp>
        <p:nvSpPr>
          <p:cNvPr id="58" name="Shape 5478"/>
          <p:cNvSpPr/>
          <p:nvPr/>
        </p:nvSpPr>
        <p:spPr>
          <a:xfrm>
            <a:off x="1328033" y="3602726"/>
            <a:ext cx="1962534" cy="888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84847">
              <a:lnSpc>
                <a:spcPct val="110000"/>
              </a:lnSpc>
              <a:defRPr sz="1800"/>
            </a:pPr>
            <a:r>
              <a:rPr lang="en-US" sz="1050" b="1" cap="all" dirty="0">
                <a:solidFill>
                  <a:srgbClr val="0180D1"/>
                </a:solidFill>
                <a:latin typeface="+mj-lt"/>
              </a:rPr>
              <a:t>Workspace </a:t>
            </a:r>
            <a:br>
              <a:rPr lang="en-US" sz="1050" b="1" cap="all" dirty="0">
                <a:solidFill>
                  <a:srgbClr val="0180D1"/>
                </a:solidFill>
                <a:latin typeface="+mj-lt"/>
              </a:rPr>
            </a:br>
            <a:r>
              <a:rPr lang="en-US" sz="1050" b="1" cap="all" dirty="0">
                <a:solidFill>
                  <a:srgbClr val="0180D1"/>
                </a:solidFill>
                <a:latin typeface="+mj-lt"/>
              </a:rPr>
              <a:t>virtualization</a:t>
            </a:r>
          </a:p>
          <a:p>
            <a:pPr algn="ctr" defTabSz="684847">
              <a:lnSpc>
                <a:spcPct val="110000"/>
              </a:lnSpc>
              <a:defRPr sz="1800"/>
            </a:pPr>
            <a:r>
              <a:rPr lang="en-US" sz="1050" dirty="0">
                <a:solidFill>
                  <a:srgbClr val="0180D1"/>
                </a:solidFill>
                <a:latin typeface="+mj-lt"/>
              </a:rPr>
              <a:t>Delivering end-user computing needs by virtualizing entire desktops or workspace</a:t>
            </a:r>
            <a:r>
              <a:rPr lang="en-US" sz="1050" b="1" cap="all" dirty="0">
                <a:solidFill>
                  <a:srgbClr val="0180D1"/>
                </a:solidFill>
                <a:latin typeface="+mj-lt"/>
              </a:rPr>
              <a:t>.</a:t>
            </a:r>
            <a:endParaRPr sz="1050" b="1" cap="all" dirty="0">
              <a:solidFill>
                <a:srgbClr val="0180D1"/>
              </a:solidFill>
              <a:latin typeface="+mj-lt"/>
              <a:ea typeface="Roboto Bold"/>
              <a:cs typeface="Roboto Bold"/>
              <a:sym typeface="Roboto Bold"/>
            </a:endParaRPr>
          </a:p>
        </p:txBody>
      </p:sp>
      <p:sp>
        <p:nvSpPr>
          <p:cNvPr id="60" name="Shape 5478"/>
          <p:cNvSpPr/>
          <p:nvPr/>
        </p:nvSpPr>
        <p:spPr>
          <a:xfrm>
            <a:off x="5670692" y="3505283"/>
            <a:ext cx="1962275" cy="1066446"/>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oAutofit/>
          </a:bodyPr>
          <a:lstStyle/>
          <a:p>
            <a:pPr algn="ctr" defTabSz="684847">
              <a:lnSpc>
                <a:spcPct val="110000"/>
              </a:lnSpc>
              <a:defRPr sz="1800"/>
            </a:pPr>
            <a:r>
              <a:rPr lang="en-US" sz="1050" b="1" cap="all" dirty="0">
                <a:solidFill>
                  <a:srgbClr val="0180D1"/>
                </a:solidFill>
                <a:latin typeface="+mj-lt"/>
              </a:rPr>
              <a:t>BACKUP AND </a:t>
            </a:r>
            <a:br>
              <a:rPr lang="en-US" sz="1050" b="1" cap="all" dirty="0">
                <a:solidFill>
                  <a:srgbClr val="0180D1"/>
                </a:solidFill>
                <a:latin typeface="+mj-lt"/>
              </a:rPr>
            </a:br>
            <a:r>
              <a:rPr lang="en-US" sz="1050" b="1" cap="all" dirty="0">
                <a:solidFill>
                  <a:srgbClr val="0180D1"/>
                </a:solidFill>
                <a:latin typeface="+mj-lt"/>
              </a:rPr>
              <a:t>DATA RETENTION</a:t>
            </a:r>
          </a:p>
          <a:p>
            <a:pPr algn="ctr" defTabSz="684847">
              <a:lnSpc>
                <a:spcPct val="110000"/>
              </a:lnSpc>
              <a:defRPr sz="1800"/>
            </a:pPr>
            <a:r>
              <a:rPr lang="en-US" sz="1050" dirty="0">
                <a:solidFill>
                  <a:srgbClr val="0180D1"/>
                </a:solidFill>
                <a:latin typeface="+mj-lt"/>
              </a:rPr>
              <a:t>On-line, cloud-based or off-line backup with off-site retention and archive, so data can be</a:t>
            </a:r>
            <a:br>
              <a:rPr lang="en-US" sz="1050" dirty="0">
                <a:solidFill>
                  <a:srgbClr val="0180D1"/>
                </a:solidFill>
                <a:latin typeface="+mj-lt"/>
              </a:rPr>
            </a:br>
            <a:r>
              <a:rPr lang="en-US" sz="1050" dirty="0">
                <a:solidFill>
                  <a:srgbClr val="0180D1"/>
                </a:solidFill>
                <a:latin typeface="+mj-lt"/>
              </a:rPr>
              <a:t>safely retained</a:t>
            </a:r>
            <a:r>
              <a:rPr lang="en-US" sz="1050" cap="all" dirty="0">
                <a:solidFill>
                  <a:srgbClr val="0180D1"/>
                </a:solidFill>
                <a:latin typeface="+mj-lt"/>
              </a:rPr>
              <a:t>.</a:t>
            </a:r>
            <a:endParaRPr sz="1050" cap="all" dirty="0">
              <a:solidFill>
                <a:srgbClr val="0180D1"/>
              </a:solidFill>
              <a:latin typeface="+mj-lt"/>
              <a:ea typeface="Roboto Bold"/>
              <a:cs typeface="Roboto Bold"/>
              <a:sym typeface="Roboto Bold"/>
            </a:endParaRPr>
          </a:p>
        </p:txBody>
      </p:sp>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77602" y="3204329"/>
            <a:ext cx="1548455" cy="185358"/>
          </a:xfrm>
          <a:prstGeom prst="rect">
            <a:avLst/>
          </a:prstGeom>
        </p:spPr>
      </p:pic>
      <p:pic>
        <p:nvPicPr>
          <p:cNvPr id="3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31314" y="1150438"/>
            <a:ext cx="1041033" cy="386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Shape 5478"/>
          <p:cNvSpPr/>
          <p:nvPr/>
        </p:nvSpPr>
        <p:spPr>
          <a:xfrm>
            <a:off x="5752296" y="1626955"/>
            <a:ext cx="1799068" cy="88870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84847">
              <a:lnSpc>
                <a:spcPct val="110000"/>
              </a:lnSpc>
              <a:defRPr sz="1800"/>
            </a:pPr>
            <a:r>
              <a:rPr lang="en-US" sz="1050" b="1" cap="all" dirty="0">
                <a:solidFill>
                  <a:srgbClr val="0180D1"/>
                </a:solidFill>
                <a:latin typeface="+mj-lt"/>
                <a:sym typeface="Roboto Bold"/>
              </a:rPr>
              <a:t>ENTERPRISE </a:t>
            </a:r>
            <a:br>
              <a:rPr lang="en-US" sz="1050" b="1" cap="all" dirty="0">
                <a:solidFill>
                  <a:srgbClr val="0180D1"/>
                </a:solidFill>
                <a:latin typeface="+mj-lt"/>
                <a:sym typeface="Roboto Bold"/>
              </a:rPr>
            </a:br>
            <a:r>
              <a:rPr lang="en-US" sz="1050" b="1" cap="all" dirty="0">
                <a:solidFill>
                  <a:srgbClr val="0180D1"/>
                </a:solidFill>
                <a:latin typeface="+mj-lt"/>
                <a:sym typeface="Roboto Bold"/>
              </a:rPr>
              <a:t>STORAGE</a:t>
            </a:r>
          </a:p>
          <a:p>
            <a:pPr algn="ctr" defTabSz="684847">
              <a:lnSpc>
                <a:spcPct val="110000"/>
              </a:lnSpc>
              <a:defRPr sz="1800"/>
            </a:pPr>
            <a:r>
              <a:rPr lang="en-US" sz="1050" dirty="0">
                <a:solidFill>
                  <a:srgbClr val="0180D1"/>
                </a:solidFill>
                <a:latin typeface="+mj-lt"/>
              </a:rPr>
              <a:t>Active, on-line, on-site or cloud based enterprise storage for availability all the time.</a:t>
            </a:r>
            <a:endParaRPr sz="1050" b="1" cap="all" dirty="0">
              <a:solidFill>
                <a:srgbClr val="0180D1"/>
              </a:solidFill>
              <a:latin typeface="+mj-lt"/>
              <a:ea typeface="Roboto Bold"/>
              <a:cs typeface="Roboto Bold"/>
              <a:sym typeface="Roboto Bold"/>
            </a:endParaRPr>
          </a:p>
        </p:txBody>
      </p:sp>
      <p:sp>
        <p:nvSpPr>
          <p:cNvPr id="33" name="Shape 5478"/>
          <p:cNvSpPr/>
          <p:nvPr/>
        </p:nvSpPr>
        <p:spPr>
          <a:xfrm>
            <a:off x="3602122" y="2847880"/>
            <a:ext cx="1795946" cy="812530"/>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defTabSz="684847">
              <a:lnSpc>
                <a:spcPct val="110000"/>
              </a:lnSpc>
              <a:defRPr sz="1800"/>
            </a:pPr>
            <a:r>
              <a:rPr lang="en-US" sz="1200" cap="all" dirty="0">
                <a:solidFill>
                  <a:schemeClr val="bg2"/>
                </a:solidFill>
                <a:latin typeface="+mj-lt"/>
                <a:ea typeface="Roboto Bold"/>
                <a:cs typeface="Roboto Bold"/>
                <a:sym typeface="Roboto Bold"/>
              </a:rPr>
              <a:t>Cloud, CONTAINERIZATION, Virtualization and data life cycle management </a:t>
            </a:r>
            <a:br>
              <a:rPr lang="en-US" sz="1200" cap="all" dirty="0">
                <a:solidFill>
                  <a:schemeClr val="bg2"/>
                </a:solidFill>
                <a:latin typeface="+mj-lt"/>
                <a:ea typeface="Roboto Bold"/>
                <a:cs typeface="Roboto Bold"/>
                <a:sym typeface="Roboto Bold"/>
              </a:rPr>
            </a:br>
            <a:r>
              <a:rPr lang="en-US" sz="1200" cap="all" dirty="0">
                <a:solidFill>
                  <a:schemeClr val="bg2"/>
                </a:solidFill>
                <a:latin typeface="+mj-lt"/>
                <a:ea typeface="Roboto Bold"/>
                <a:cs typeface="Roboto Bold"/>
                <a:sym typeface="Roboto Bold"/>
              </a:rPr>
              <a:t>solutions</a:t>
            </a:r>
            <a:endParaRPr sz="1200" cap="all" dirty="0">
              <a:solidFill>
                <a:schemeClr val="bg2"/>
              </a:solidFill>
              <a:latin typeface="+mj-lt"/>
              <a:ea typeface="Roboto Bold"/>
              <a:cs typeface="Roboto Bold"/>
              <a:sym typeface="Roboto Bold"/>
            </a:endParaRPr>
          </a:p>
        </p:txBody>
      </p:sp>
      <p:sp>
        <p:nvSpPr>
          <p:cNvPr id="3" name="Title 2"/>
          <p:cNvSpPr>
            <a:spLocks noGrp="1"/>
          </p:cNvSpPr>
          <p:nvPr>
            <p:ph type="title"/>
          </p:nvPr>
        </p:nvSpPr>
        <p:spPr>
          <a:xfrm>
            <a:off x="333380" y="190748"/>
            <a:ext cx="7772850" cy="514350"/>
          </a:xfrm>
        </p:spPr>
        <p:txBody>
          <a:bodyPr/>
          <a:lstStyle/>
          <a:p>
            <a:r>
              <a:rPr lang="en-US" dirty="0" smtClean="0"/>
              <a:t>Technologies to Power the Next Cloud</a:t>
            </a:r>
            <a:endParaRPr lang="en-US" dirty="0"/>
          </a:p>
        </p:txBody>
      </p:sp>
      <p:pic>
        <p:nvPicPr>
          <p:cNvPr id="8" name="Pictur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32093" y="1951051"/>
            <a:ext cx="1936004" cy="803442"/>
          </a:xfrm>
          <a:prstGeom prst="rect">
            <a:avLst/>
          </a:prstGeom>
        </p:spPr>
      </p:pic>
    </p:spTree>
    <p:extLst>
      <p:ext uri="{BB962C8B-B14F-4D97-AF65-F5344CB8AC3E}">
        <p14:creationId xmlns:p14="http://schemas.microsoft.com/office/powerpoint/2010/main" val="2650988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Competitive Positioning Against QNAP/Synology</a:t>
            </a:r>
            <a:endParaRPr lang="en-US"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966788464"/>
              </p:ext>
            </p:extLst>
          </p:nvPr>
        </p:nvGraphicFramePr>
        <p:xfrm>
          <a:off x="333376" y="770626"/>
          <a:ext cx="8433355" cy="3661245"/>
        </p:xfrm>
        <a:graphic>
          <a:graphicData uri="http://schemas.openxmlformats.org/drawingml/2006/table">
            <a:tbl>
              <a:tblPr firstRow="1" firstCol="1" bandRow="1">
                <a:tableStyleId>{7E9639D4-E3E2-4D34-9284-5A2195B3D0D7}</a:tableStyleId>
              </a:tblPr>
              <a:tblGrid>
                <a:gridCol w="1748591"/>
                <a:gridCol w="3174234"/>
                <a:gridCol w="3510530"/>
              </a:tblGrid>
              <a:tr h="490785">
                <a:tc>
                  <a:txBody>
                    <a:bodyPr/>
                    <a:lstStyle/>
                    <a:p>
                      <a:pPr marL="0" marR="0" algn="ctr">
                        <a:lnSpc>
                          <a:spcPct val="107000"/>
                        </a:lnSpc>
                        <a:spcBef>
                          <a:spcPts val="0"/>
                        </a:spcBef>
                        <a:spcAft>
                          <a:spcPts val="0"/>
                        </a:spcAft>
                      </a:pPr>
                      <a:r>
                        <a:rPr lang="en-US" sz="1400" dirty="0" smtClean="0">
                          <a:effectLst/>
                        </a:rPr>
                        <a:t>Customer Requirement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gn="ctr">
                        <a:lnSpc>
                          <a:spcPct val="107000"/>
                        </a:lnSpc>
                        <a:spcBef>
                          <a:spcPts val="0"/>
                        </a:spcBef>
                        <a:spcAft>
                          <a:spcPts val="0"/>
                        </a:spcAft>
                      </a:pPr>
                      <a:r>
                        <a:rPr lang="en-US" sz="1400" dirty="0">
                          <a:effectLst/>
                        </a:rPr>
                        <a:t>Overland </a:t>
                      </a:r>
                      <a:r>
                        <a:rPr lang="en-US" sz="1400" dirty="0" smtClean="0">
                          <a:effectLst/>
                        </a:rPr>
                        <a:t>Storage (OVRL)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gn="ctr">
                        <a:lnSpc>
                          <a:spcPct val="107000"/>
                        </a:lnSpc>
                        <a:spcBef>
                          <a:spcPts val="0"/>
                        </a:spcBef>
                        <a:spcAft>
                          <a:spcPts val="0"/>
                        </a:spcAft>
                      </a:pPr>
                      <a:r>
                        <a:rPr lang="en-US" sz="1400" dirty="0" smtClean="0">
                          <a:effectLst/>
                          <a:latin typeface="+mn-lt"/>
                          <a:ea typeface="+mn-ea"/>
                          <a:cs typeface="+mn-cs"/>
                        </a:rPr>
                        <a:t>QNAP/Synology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r h="631333">
                <a:tc>
                  <a:txBody>
                    <a:bodyPr/>
                    <a:lstStyle/>
                    <a:p>
                      <a:pPr marL="0" marR="0">
                        <a:lnSpc>
                          <a:spcPct val="107000"/>
                        </a:lnSpc>
                        <a:spcBef>
                          <a:spcPts val="0"/>
                        </a:spcBef>
                        <a:spcAft>
                          <a:spcPts val="0"/>
                        </a:spcAft>
                      </a:pPr>
                      <a:r>
                        <a:rPr lang="en-US" sz="1200" dirty="0" smtClean="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Data</a:t>
                      </a:r>
                      <a:r>
                        <a:rPr lang="en-US" sz="1200" baseline="0" dirty="0" smtClean="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Replication</a:t>
                      </a:r>
                      <a:endParaRPr lang="en-US"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indent="0">
                        <a:lnSpc>
                          <a:spcPct val="107000"/>
                        </a:lnSpc>
                        <a:spcBef>
                          <a:spcPts val="0"/>
                        </a:spcBef>
                        <a:spcAft>
                          <a:spcPts val="0"/>
                        </a:spcAft>
                        <a:buFont typeface="Arial" panose="020B0604020202020204" pitchFamily="34" charset="0"/>
                        <a:buNone/>
                      </a:pPr>
                      <a:r>
                        <a:rPr lang="en-US" sz="1200" dirty="0" smtClean="0">
                          <a:solidFill>
                            <a:srgbClr val="000000"/>
                          </a:solidFill>
                          <a:effectLst/>
                        </a:rPr>
                        <a:t>Real-time, </a:t>
                      </a:r>
                      <a:r>
                        <a:rPr lang="en-US" sz="1200" dirty="0">
                          <a:solidFill>
                            <a:srgbClr val="000000"/>
                          </a:solidFill>
                          <a:effectLst/>
                        </a:rPr>
                        <a:t>near-synchronous, high speed </a:t>
                      </a:r>
                      <a:r>
                        <a:rPr lang="en-US" sz="1200" dirty="0" smtClean="0">
                          <a:solidFill>
                            <a:srgbClr val="000000"/>
                          </a:solidFill>
                          <a:effectLst/>
                        </a:rPr>
                        <a:t>and comprehensive - </a:t>
                      </a:r>
                      <a:r>
                        <a:rPr lang="en-US" sz="1200" dirty="0" smtClean="0">
                          <a:solidFill>
                            <a:schemeClr val="accent4">
                              <a:lumMod val="75000"/>
                            </a:schemeClr>
                          </a:solidFill>
                          <a:effectLst/>
                        </a:rPr>
                        <a:t>Server to Snap,</a:t>
                      </a:r>
                      <a:r>
                        <a:rPr lang="en-US" sz="1200" baseline="0" dirty="0" smtClean="0">
                          <a:solidFill>
                            <a:schemeClr val="accent4">
                              <a:lumMod val="75000"/>
                            </a:schemeClr>
                          </a:solidFill>
                          <a:effectLst/>
                        </a:rPr>
                        <a:t> </a:t>
                      </a:r>
                      <a:r>
                        <a:rPr lang="en-US" sz="1200" dirty="0" smtClean="0">
                          <a:solidFill>
                            <a:schemeClr val="accent4">
                              <a:lumMod val="75000"/>
                            </a:schemeClr>
                          </a:solidFill>
                          <a:effectLst/>
                        </a:rPr>
                        <a:t>End-points to Snap or Snap-to-Snap</a:t>
                      </a:r>
                      <a:endParaRPr lang="en-US" sz="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171450" marR="0" indent="-171450">
                        <a:lnSpc>
                          <a:spcPct val="107000"/>
                        </a:lnSpc>
                        <a:spcBef>
                          <a:spcPts val="0"/>
                        </a:spcBef>
                        <a:spcAft>
                          <a:spcPts val="0"/>
                        </a:spcAft>
                        <a:buFont typeface="Arial" panose="020B0604020202020204" pitchFamily="34" charset="0"/>
                        <a:buChar char="•"/>
                      </a:pPr>
                      <a:r>
                        <a:rPr lang="en-US" sz="1200" dirty="0" smtClean="0">
                          <a:solidFill>
                            <a:srgbClr val="000000"/>
                          </a:solidFill>
                          <a:effectLst/>
                        </a:rPr>
                        <a:t>Not all models of QNAP support real time back up. Maximum </a:t>
                      </a:r>
                      <a:r>
                        <a:rPr lang="en-US" sz="1200" dirty="0" smtClean="0">
                          <a:solidFill>
                            <a:schemeClr val="accent3"/>
                          </a:solidFill>
                          <a:effectLst/>
                        </a:rPr>
                        <a:t>backup jobs are limited to</a:t>
                      </a:r>
                      <a:r>
                        <a:rPr lang="en-US" sz="1200" baseline="0" dirty="0" smtClean="0">
                          <a:solidFill>
                            <a:schemeClr val="accent3"/>
                          </a:solidFill>
                          <a:effectLst/>
                        </a:rPr>
                        <a:t> 32</a:t>
                      </a:r>
                      <a:r>
                        <a:rPr lang="en-US" sz="1200" baseline="0" dirty="0" smtClean="0">
                          <a:effectLst/>
                        </a:rPr>
                        <a:t>. </a:t>
                      </a:r>
                    </a:p>
                    <a:p>
                      <a:pPr marL="171450" marR="0" indent="-171450">
                        <a:lnSpc>
                          <a:spcPct val="107000"/>
                        </a:lnSpc>
                        <a:spcBef>
                          <a:spcPts val="0"/>
                        </a:spcBef>
                        <a:spcAft>
                          <a:spcPts val="0"/>
                        </a:spcAft>
                        <a:buFont typeface="Arial" panose="020B0604020202020204" pitchFamily="34" charset="0"/>
                        <a:buChar char="•"/>
                      </a:pPr>
                      <a:r>
                        <a:rPr lang="en-US" sz="1200" baseline="0" dirty="0" smtClean="0">
                          <a:solidFill>
                            <a:srgbClr val="000000"/>
                          </a:solidFill>
                          <a:effectLst/>
                        </a:rPr>
                        <a:t>Synology</a:t>
                      </a:r>
                      <a:r>
                        <a:rPr lang="en-US" sz="1200" baseline="0" dirty="0" smtClean="0">
                          <a:effectLst/>
                        </a:rPr>
                        <a:t> </a:t>
                      </a:r>
                      <a:r>
                        <a:rPr lang="en-US" sz="1200" baseline="0" dirty="0" smtClean="0">
                          <a:solidFill>
                            <a:schemeClr val="accent3"/>
                          </a:solidFill>
                          <a:effectLst/>
                        </a:rPr>
                        <a:t>supports only one remote backup task</a:t>
                      </a:r>
                      <a:r>
                        <a:rPr lang="en-US" sz="1200" baseline="0" dirty="0" smtClean="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r h="456634">
                <a:tc>
                  <a:txBody>
                    <a:bodyPr/>
                    <a:lstStyle/>
                    <a:p>
                      <a:pPr marL="0" marR="0">
                        <a:lnSpc>
                          <a:spcPct val="107000"/>
                        </a:lnSpc>
                        <a:spcBef>
                          <a:spcPts val="0"/>
                        </a:spcBef>
                        <a:spcAft>
                          <a:spcPts val="0"/>
                        </a:spcAft>
                      </a:pPr>
                      <a:r>
                        <a:rPr lang="en-US" sz="1200" dirty="0" smtClean="0">
                          <a:solidFill>
                            <a:schemeClr val="tx2">
                              <a:lumMod val="75000"/>
                            </a:schemeClr>
                          </a:solidFill>
                          <a:effectLst/>
                        </a:rPr>
                        <a:t>Need</a:t>
                      </a:r>
                      <a:r>
                        <a:rPr lang="en-US" sz="1200" baseline="0" dirty="0" smtClean="0">
                          <a:solidFill>
                            <a:schemeClr val="tx2">
                              <a:lumMod val="75000"/>
                            </a:schemeClr>
                          </a:solidFill>
                          <a:effectLst/>
                        </a:rPr>
                        <a:t> a</a:t>
                      </a:r>
                      <a:r>
                        <a:rPr lang="en-US" sz="1200" dirty="0" smtClean="0">
                          <a:solidFill>
                            <a:schemeClr val="tx2">
                              <a:lumMod val="75000"/>
                            </a:schemeClr>
                          </a:solidFill>
                          <a:effectLst/>
                        </a:rPr>
                        <a:t>dvance replacement in case of a  failure.</a:t>
                      </a:r>
                      <a:r>
                        <a:rPr lang="en-US" sz="1200" baseline="0" dirty="0" smtClean="0">
                          <a:solidFill>
                            <a:schemeClr val="tx2">
                              <a:lumMod val="75000"/>
                            </a:schemeClr>
                          </a:solidFill>
                          <a:effectLst/>
                        </a:rPr>
                        <a:t> </a:t>
                      </a:r>
                      <a:endParaRPr lang="en-US"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smtClean="0">
                          <a:solidFill>
                            <a:srgbClr val="000000"/>
                          </a:solidFill>
                          <a:effectLst/>
                        </a:rPr>
                        <a:t>If the primary device fails, OVRL will </a:t>
                      </a:r>
                      <a:r>
                        <a:rPr lang="en-US" sz="1200" dirty="0" smtClean="0">
                          <a:solidFill>
                            <a:schemeClr val="accent4">
                              <a:lumMod val="75000"/>
                            </a:schemeClr>
                          </a:solidFill>
                          <a:effectLst/>
                        </a:rPr>
                        <a:t>replace the device</a:t>
                      </a:r>
                      <a:r>
                        <a:rPr lang="en-US" sz="1200" baseline="0" dirty="0" smtClean="0">
                          <a:solidFill>
                            <a:schemeClr val="accent4">
                              <a:lumMod val="75000"/>
                            </a:schemeClr>
                          </a:solidFill>
                          <a:effectLst/>
                        </a:rPr>
                        <a:t> in 4 hours or the next business day (per the support contract)</a:t>
                      </a:r>
                      <a:endParaRPr lang="en-US" sz="12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a:effectLst/>
                        </a:rPr>
                        <a:t> </a:t>
                      </a:r>
                      <a:r>
                        <a:rPr lang="en-US" sz="1200" dirty="0" smtClean="0">
                          <a:solidFill>
                            <a:srgbClr val="000000"/>
                          </a:solidFill>
                          <a:effectLst/>
                        </a:rPr>
                        <a:t>No advance replacement</a:t>
                      </a:r>
                      <a:r>
                        <a:rPr lang="en-US" sz="1200" baseline="0" dirty="0" smtClean="0">
                          <a:solidFill>
                            <a:srgbClr val="000000"/>
                          </a:solidFill>
                          <a:effectLst/>
                        </a:rPr>
                        <a:t>. </a:t>
                      </a:r>
                      <a:r>
                        <a:rPr lang="en-US" sz="1200" baseline="0" dirty="0" smtClean="0">
                          <a:solidFill>
                            <a:schemeClr val="accent3"/>
                          </a:solidFill>
                          <a:effectLst/>
                        </a:rPr>
                        <a:t>Failed device must be shipped back to the vendor’s factory</a:t>
                      </a:r>
                      <a:r>
                        <a:rPr lang="en-US" sz="1200" baseline="0" dirty="0" smtClean="0">
                          <a:effectLst/>
                        </a:rPr>
                        <a:t>. </a:t>
                      </a:r>
                      <a:r>
                        <a:rPr lang="en-US" sz="1200" baseline="0" dirty="0" smtClean="0">
                          <a:solidFill>
                            <a:srgbClr val="000000"/>
                          </a:solidFill>
                          <a:effectLst/>
                        </a:rPr>
                        <a:t>Replaced only if problem found</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r h="641985">
                <a:tc>
                  <a:txBody>
                    <a:bodyPr/>
                    <a:lstStyle/>
                    <a:p>
                      <a:pPr marL="0" marR="0">
                        <a:lnSpc>
                          <a:spcPct val="107000"/>
                        </a:lnSpc>
                        <a:spcBef>
                          <a:spcPts val="0"/>
                        </a:spcBef>
                        <a:spcAft>
                          <a:spcPts val="0"/>
                        </a:spcAft>
                      </a:pPr>
                      <a:r>
                        <a:rPr lang="en-US" sz="1200" dirty="0">
                          <a:solidFill>
                            <a:schemeClr val="tx2">
                              <a:lumMod val="75000"/>
                            </a:schemeClr>
                          </a:solidFill>
                          <a:effectLst/>
                        </a:rPr>
                        <a:t>Data </a:t>
                      </a:r>
                      <a:r>
                        <a:rPr lang="en-US" sz="1200" dirty="0" smtClean="0">
                          <a:solidFill>
                            <a:schemeClr val="tx2">
                              <a:lumMod val="75000"/>
                            </a:schemeClr>
                          </a:solidFill>
                          <a:effectLst/>
                        </a:rPr>
                        <a:t>must be available all the time.</a:t>
                      </a:r>
                      <a:r>
                        <a:rPr lang="en-US" sz="1200" baseline="0" dirty="0" smtClean="0">
                          <a:solidFill>
                            <a:schemeClr val="tx2">
                              <a:lumMod val="75000"/>
                            </a:schemeClr>
                          </a:solidFill>
                          <a:effectLst/>
                        </a:rPr>
                        <a:t> </a:t>
                      </a:r>
                      <a:endParaRPr lang="en-US"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a:effectLst/>
                        </a:rPr>
                        <a:t>I</a:t>
                      </a:r>
                      <a:r>
                        <a:rPr lang="en-US" sz="1200" dirty="0">
                          <a:solidFill>
                            <a:srgbClr val="000000"/>
                          </a:solidFill>
                          <a:effectLst/>
                        </a:rPr>
                        <a:t>n case of downtime, </a:t>
                      </a:r>
                      <a:r>
                        <a:rPr lang="en-US" sz="1200" dirty="0" smtClean="0">
                          <a:solidFill>
                            <a:srgbClr val="000000"/>
                          </a:solidFill>
                          <a:effectLst/>
                        </a:rPr>
                        <a:t>customer app can </a:t>
                      </a:r>
                      <a:r>
                        <a:rPr lang="en-US" sz="1200" dirty="0">
                          <a:solidFill>
                            <a:srgbClr val="000000"/>
                          </a:solidFill>
                          <a:effectLst/>
                        </a:rPr>
                        <a:t>fail over to a DR (Disaster Recovery) copy of the </a:t>
                      </a:r>
                      <a:r>
                        <a:rPr lang="en-US" sz="1200" dirty="0" smtClean="0">
                          <a:solidFill>
                            <a:srgbClr val="000000"/>
                          </a:solidFill>
                          <a:effectLst/>
                        </a:rPr>
                        <a:t>data in the cloud or another site, </a:t>
                      </a:r>
                      <a:r>
                        <a:rPr lang="en-US" sz="1200" dirty="0">
                          <a:solidFill>
                            <a:srgbClr val="000000"/>
                          </a:solidFill>
                          <a:effectLst/>
                        </a:rPr>
                        <a:t>so </a:t>
                      </a:r>
                      <a:r>
                        <a:rPr lang="en-US" sz="1200" dirty="0">
                          <a:solidFill>
                            <a:schemeClr val="accent4">
                              <a:lumMod val="75000"/>
                            </a:schemeClr>
                          </a:solidFill>
                          <a:effectLst/>
                        </a:rPr>
                        <a:t>the </a:t>
                      </a:r>
                      <a:r>
                        <a:rPr lang="en-US" sz="1200" dirty="0" smtClean="0">
                          <a:solidFill>
                            <a:schemeClr val="accent4">
                              <a:lumMod val="75000"/>
                            </a:schemeClr>
                          </a:solidFill>
                          <a:effectLst/>
                        </a:rPr>
                        <a:t>apps </a:t>
                      </a:r>
                      <a:r>
                        <a:rPr lang="en-US" sz="1200" dirty="0">
                          <a:solidFill>
                            <a:schemeClr val="accent4">
                              <a:lumMod val="75000"/>
                            </a:schemeClr>
                          </a:solidFill>
                          <a:effectLst/>
                        </a:rPr>
                        <a:t>and employees </a:t>
                      </a:r>
                      <a:r>
                        <a:rPr lang="en-US" sz="1200" dirty="0" smtClean="0">
                          <a:solidFill>
                            <a:schemeClr val="accent4">
                              <a:lumMod val="75000"/>
                            </a:schemeClr>
                          </a:solidFill>
                          <a:effectLst/>
                        </a:rPr>
                        <a:t>do not experience downtime</a:t>
                      </a:r>
                      <a:r>
                        <a:rPr lang="en-US" sz="1200" dirty="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200" baseline="0" dirty="0" smtClean="0">
                          <a:solidFill>
                            <a:srgbClr val="000000"/>
                          </a:solidFill>
                          <a:effectLst/>
                        </a:rPr>
                        <a:t>No cloud based DR. Application servers cannot access the data in case the primary site fails. </a:t>
                      </a:r>
                      <a:r>
                        <a:rPr lang="en-US" sz="1200" dirty="0" smtClean="0">
                          <a:solidFill>
                            <a:srgbClr val="000000"/>
                          </a:solidFill>
                          <a:effectLst/>
                        </a:rPr>
                        <a:t>They only provide connector to backup</a:t>
                      </a:r>
                      <a:r>
                        <a:rPr lang="en-US" sz="1200" baseline="0" dirty="0" smtClean="0">
                          <a:solidFill>
                            <a:srgbClr val="000000"/>
                          </a:solidFill>
                          <a:effectLst/>
                        </a:rPr>
                        <a:t> data to public cloud. </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r h="403622">
                <a:tc>
                  <a:txBody>
                    <a:bodyPr/>
                    <a:lstStyle/>
                    <a:p>
                      <a:pPr marL="0" marR="0">
                        <a:lnSpc>
                          <a:spcPct val="107000"/>
                        </a:lnSpc>
                        <a:spcBef>
                          <a:spcPts val="0"/>
                        </a:spcBef>
                        <a:spcAft>
                          <a:spcPts val="0"/>
                        </a:spcAft>
                      </a:pPr>
                      <a:r>
                        <a:rPr lang="en-US" sz="1200" dirty="0" smtClean="0">
                          <a:solidFill>
                            <a:schemeClr val="tx2">
                              <a:lumMod val="75000"/>
                            </a:schemeClr>
                          </a:solidFill>
                          <a:effectLst/>
                        </a:rPr>
                        <a:t>Need</a:t>
                      </a:r>
                      <a:r>
                        <a:rPr lang="en-US" sz="1200" baseline="0" dirty="0" smtClean="0">
                          <a:solidFill>
                            <a:schemeClr val="tx2">
                              <a:lumMod val="75000"/>
                            </a:schemeClr>
                          </a:solidFill>
                          <a:effectLst/>
                        </a:rPr>
                        <a:t> customer support 24x7</a:t>
                      </a:r>
                      <a:r>
                        <a:rPr lang="en-US" sz="1200" dirty="0" smtClean="0">
                          <a:solidFill>
                            <a:schemeClr val="tx2">
                              <a:lumMod val="75000"/>
                            </a:schemeClr>
                          </a:solidFill>
                          <a:effectLst/>
                        </a:rPr>
                        <a:t>.</a:t>
                      </a:r>
                      <a:r>
                        <a:rPr lang="en-US" sz="1200" baseline="0" dirty="0" smtClean="0">
                          <a:solidFill>
                            <a:schemeClr val="tx2">
                              <a:lumMod val="75000"/>
                            </a:schemeClr>
                          </a:solidFill>
                          <a:effectLst/>
                        </a:rPr>
                        <a:t> </a:t>
                      </a:r>
                      <a:endParaRPr lang="en-US"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smtClean="0">
                          <a:solidFill>
                            <a:srgbClr val="000000"/>
                          </a:solidFill>
                          <a:effectLst/>
                        </a:rPr>
                        <a:t>OVRL offer</a:t>
                      </a:r>
                      <a:r>
                        <a:rPr lang="en-US" sz="1200" dirty="0" smtClean="0">
                          <a:effectLst/>
                        </a:rPr>
                        <a:t> </a:t>
                      </a:r>
                      <a:r>
                        <a:rPr lang="en-US" sz="1200" dirty="0" smtClean="0">
                          <a:solidFill>
                            <a:schemeClr val="accent4">
                              <a:lumMod val="75000"/>
                            </a:schemeClr>
                          </a:solidFill>
                          <a:effectLst/>
                        </a:rPr>
                        <a:t>24x7 phone support</a:t>
                      </a:r>
                      <a:r>
                        <a:rPr lang="en-US" sz="1200" dirty="0" smtClean="0">
                          <a:effectLst/>
                        </a:rPr>
                        <a:t>,</a:t>
                      </a:r>
                      <a:r>
                        <a:rPr lang="en-US" sz="1200" baseline="0" dirty="0" smtClean="0">
                          <a:effectLst/>
                        </a:rPr>
                        <a:t> </a:t>
                      </a:r>
                      <a:r>
                        <a:rPr lang="en-US" sz="1200" baseline="0" dirty="0" smtClean="0">
                          <a:solidFill>
                            <a:srgbClr val="000000"/>
                          </a:solidFill>
                          <a:effectLst/>
                        </a:rPr>
                        <a:t>along with </a:t>
                      </a:r>
                      <a:r>
                        <a:rPr lang="en-US" sz="1200" baseline="0" dirty="0" smtClean="0">
                          <a:solidFill>
                            <a:schemeClr val="accent4">
                              <a:lumMod val="75000"/>
                            </a:schemeClr>
                          </a:solidFill>
                          <a:effectLst/>
                        </a:rPr>
                        <a:t>advance replacement</a:t>
                      </a:r>
                      <a:r>
                        <a:rPr lang="en-US" sz="1200" dirty="0" smtClean="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smtClean="0">
                          <a:solidFill>
                            <a:srgbClr val="000000"/>
                          </a:solidFill>
                          <a:effectLst/>
                        </a:rPr>
                        <a:t>Customer support</a:t>
                      </a:r>
                      <a:r>
                        <a:rPr lang="en-US" sz="1200" baseline="0" dirty="0" smtClean="0">
                          <a:solidFill>
                            <a:srgbClr val="000000"/>
                          </a:solidFill>
                          <a:effectLst/>
                        </a:rPr>
                        <a:t> is off-loaded to a </a:t>
                      </a:r>
                      <a:r>
                        <a:rPr lang="en-US" sz="1200" baseline="0" dirty="0" smtClean="0">
                          <a:solidFill>
                            <a:schemeClr val="accent3"/>
                          </a:solidFill>
                          <a:effectLst/>
                        </a:rPr>
                        <a:t>user forum or email only support </a:t>
                      </a:r>
                      <a:r>
                        <a:rPr lang="en-US" sz="1200" baseline="0" dirty="0" smtClean="0">
                          <a:solidFill>
                            <a:srgbClr val="000000"/>
                          </a:solidFill>
                          <a:effectLst/>
                        </a:rPr>
                        <a:t>with the vendor. No phone support.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r h="672704">
                <a:tc>
                  <a:txBody>
                    <a:bodyPr/>
                    <a:lstStyle/>
                    <a:p>
                      <a:pPr marL="0" marR="0">
                        <a:lnSpc>
                          <a:spcPct val="107000"/>
                        </a:lnSpc>
                        <a:spcBef>
                          <a:spcPts val="0"/>
                        </a:spcBef>
                        <a:spcAft>
                          <a:spcPts val="0"/>
                        </a:spcAft>
                      </a:pPr>
                      <a:r>
                        <a:rPr lang="en-US" sz="1200" dirty="0" smtClean="0">
                          <a:solidFill>
                            <a:schemeClr val="tx2">
                              <a:lumMod val="75000"/>
                            </a:schemeClr>
                          </a:solidFill>
                          <a:effectLst/>
                        </a:rPr>
                        <a:t>Secure</a:t>
                      </a:r>
                      <a:r>
                        <a:rPr lang="en-US" sz="1200" baseline="0" dirty="0" smtClean="0">
                          <a:solidFill>
                            <a:schemeClr val="tx2">
                              <a:lumMod val="75000"/>
                            </a:schemeClr>
                          </a:solidFill>
                          <a:effectLst/>
                        </a:rPr>
                        <a:t> s</a:t>
                      </a:r>
                      <a:r>
                        <a:rPr lang="en-US" sz="1200" dirty="0" smtClean="0">
                          <a:solidFill>
                            <a:schemeClr val="tx2">
                              <a:lumMod val="75000"/>
                            </a:schemeClr>
                          </a:solidFill>
                          <a:effectLst/>
                        </a:rPr>
                        <a:t>ync,</a:t>
                      </a:r>
                      <a:r>
                        <a:rPr lang="en-US" sz="1200" baseline="0" dirty="0" smtClean="0">
                          <a:solidFill>
                            <a:schemeClr val="tx2">
                              <a:lumMod val="75000"/>
                            </a:schemeClr>
                          </a:solidFill>
                          <a:effectLst/>
                        </a:rPr>
                        <a:t> share and collaborate w/ devices and users </a:t>
                      </a:r>
                      <a:endParaRPr lang="en-US" sz="1200" dirty="0">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smtClean="0">
                          <a:solidFill>
                            <a:srgbClr val="000000"/>
                          </a:solidFill>
                          <a:effectLst/>
                        </a:rPr>
                        <a:t>With SnapSync</a:t>
                      </a:r>
                      <a:r>
                        <a:rPr lang="en-US" sz="1200" baseline="0" dirty="0" smtClean="0">
                          <a:solidFill>
                            <a:srgbClr val="000000"/>
                          </a:solidFill>
                          <a:effectLst/>
                        </a:rPr>
                        <a:t> users can </a:t>
                      </a:r>
                      <a:r>
                        <a:rPr lang="en-US" sz="1200" baseline="0" dirty="0" smtClean="0">
                          <a:solidFill>
                            <a:schemeClr val="accent4">
                              <a:lumMod val="75000"/>
                            </a:schemeClr>
                          </a:solidFill>
                          <a:effectLst/>
                        </a:rPr>
                        <a:t>securely and selectively sync &amp; share files</a:t>
                      </a:r>
                      <a:r>
                        <a:rPr lang="en-US" sz="1200" baseline="0" dirty="0" smtClean="0">
                          <a:effectLst/>
                        </a:rPr>
                        <a:t> </a:t>
                      </a:r>
                      <a:r>
                        <a:rPr lang="en-US" sz="1200" baseline="0" dirty="0" smtClean="0">
                          <a:solidFill>
                            <a:srgbClr val="000000"/>
                          </a:solidFill>
                          <a:effectLst/>
                        </a:rPr>
                        <a:t>and folders with other devices and users via </a:t>
                      </a:r>
                      <a:r>
                        <a:rPr lang="en-US" sz="1200" baseline="0" dirty="0" smtClean="0">
                          <a:solidFill>
                            <a:schemeClr val="accent4">
                              <a:lumMod val="75000"/>
                            </a:schemeClr>
                          </a:solidFill>
                          <a:effectLst/>
                        </a:rPr>
                        <a:t>encrypted key access</a:t>
                      </a:r>
                      <a:r>
                        <a:rPr lang="en-US" sz="1200" baseline="0" dirty="0" smtClean="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c>
                  <a:txBody>
                    <a:bodyPr/>
                    <a:lstStyle/>
                    <a:p>
                      <a:pPr marL="0" marR="0">
                        <a:lnSpc>
                          <a:spcPct val="107000"/>
                        </a:lnSpc>
                        <a:spcBef>
                          <a:spcPts val="0"/>
                        </a:spcBef>
                        <a:spcAft>
                          <a:spcPts val="0"/>
                        </a:spcAft>
                      </a:pPr>
                      <a:r>
                        <a:rPr lang="en-US" sz="1200" dirty="0">
                          <a:effectLst/>
                        </a:rPr>
                        <a:t> </a:t>
                      </a:r>
                      <a:r>
                        <a:rPr lang="en-US" sz="1200" dirty="0" smtClean="0">
                          <a:solidFill>
                            <a:srgbClr val="000000"/>
                          </a:solidFill>
                          <a:effectLst/>
                        </a:rPr>
                        <a:t>Enterprise</a:t>
                      </a:r>
                      <a:r>
                        <a:rPr lang="en-US" sz="1200" baseline="0" dirty="0" smtClean="0">
                          <a:solidFill>
                            <a:srgbClr val="000000"/>
                          </a:solidFill>
                          <a:effectLst/>
                        </a:rPr>
                        <a:t> class central sync and share not possible. </a:t>
                      </a:r>
                      <a:r>
                        <a:rPr lang="en-US" sz="1200" baseline="0" dirty="0" smtClean="0">
                          <a:solidFill>
                            <a:schemeClr val="accent3"/>
                          </a:solidFill>
                          <a:effectLst/>
                        </a:rPr>
                        <a:t>No selective sync </a:t>
                      </a:r>
                      <a:r>
                        <a:rPr lang="en-US" sz="1200" baseline="0" dirty="0" smtClean="0">
                          <a:solidFill>
                            <a:srgbClr val="000000"/>
                          </a:solidFill>
                          <a:effectLst/>
                        </a:rPr>
                        <a:t>to avoid data bloat on mobile devices. </a:t>
                      </a:r>
                      <a:r>
                        <a:rPr lang="en-US" sz="1200" baseline="0" dirty="0" smtClean="0">
                          <a:solidFill>
                            <a:schemeClr val="accent3"/>
                          </a:solidFill>
                          <a:effectLst/>
                        </a:rPr>
                        <a:t>No permission cascading</a:t>
                      </a:r>
                      <a:r>
                        <a:rPr lang="en-US" sz="1200" baseline="0" dirty="0" smtClean="0">
                          <a:effectLst/>
                        </a:rPr>
                        <a:t>. </a:t>
                      </a:r>
                      <a:r>
                        <a:rPr lang="en-US" sz="1200" baseline="0" dirty="0" smtClean="0">
                          <a:solidFill>
                            <a:srgbClr val="000000"/>
                          </a:solidFill>
                          <a:effectLst/>
                        </a:rPr>
                        <a:t>No IT controlled license and access management.</a:t>
                      </a:r>
                      <a:endPar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9330" marR="49330" marT="0" marB="0" anchor="ctr"/>
                </a:tc>
              </a:tr>
            </a:tbl>
          </a:graphicData>
        </a:graphic>
      </p:graphicFrame>
    </p:spTree>
    <p:extLst>
      <p:ext uri="{BB962C8B-B14F-4D97-AF65-F5344CB8AC3E}">
        <p14:creationId xmlns:p14="http://schemas.microsoft.com/office/powerpoint/2010/main" val="72134110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Competitive Landscape – Like for Like Comparison is Critical</a:t>
            </a:r>
            <a:endParaRPr lang="en-US" sz="2400" dirty="0"/>
          </a:p>
        </p:txBody>
      </p:sp>
      <p:sp>
        <p:nvSpPr>
          <p:cNvPr id="5" name="Content Placeholder 4"/>
          <p:cNvSpPr>
            <a:spLocks noGrp="1"/>
          </p:cNvSpPr>
          <p:nvPr>
            <p:ph sz="quarter" idx="10"/>
          </p:nvPr>
        </p:nvSpPr>
        <p:spPr>
          <a:xfrm>
            <a:off x="703555" y="2704833"/>
            <a:ext cx="7559974" cy="1932618"/>
          </a:xfrm>
        </p:spPr>
        <p:txBody>
          <a:bodyPr/>
          <a:lstStyle/>
          <a:p>
            <a:r>
              <a:rPr lang="en-US" dirty="0">
                <a:solidFill>
                  <a:schemeClr val="tx1">
                    <a:lumMod val="50000"/>
                  </a:schemeClr>
                </a:solidFill>
              </a:rPr>
              <a:t>Ensure config choices include CPU, memory configuration parity</a:t>
            </a:r>
          </a:p>
          <a:p>
            <a:r>
              <a:rPr lang="en-US" dirty="0">
                <a:solidFill>
                  <a:schemeClr val="tx1">
                    <a:lumMod val="50000"/>
                  </a:schemeClr>
                </a:solidFill>
              </a:rPr>
              <a:t>Focus on enterprise use case and differentiation</a:t>
            </a:r>
          </a:p>
          <a:p>
            <a:pPr lvl="1"/>
            <a:r>
              <a:rPr lang="en-US" sz="1600" dirty="0" smtClean="0"/>
              <a:t>E.g. media server integration etc., is not our focus</a:t>
            </a:r>
          </a:p>
          <a:p>
            <a:r>
              <a:rPr lang="en-US" dirty="0" smtClean="0">
                <a:solidFill>
                  <a:schemeClr val="tx1">
                    <a:lumMod val="50000"/>
                  </a:schemeClr>
                </a:solidFill>
              </a:rPr>
              <a:t>Best to lead with diskless configuration in price sensitive deals</a:t>
            </a:r>
            <a:endParaRPr lang="en-US" sz="1700" dirty="0" smtClean="0"/>
          </a:p>
          <a:p>
            <a:r>
              <a:rPr lang="en-US" dirty="0" smtClean="0">
                <a:solidFill>
                  <a:schemeClr val="tx1">
                    <a:lumMod val="50000"/>
                  </a:schemeClr>
                </a:solidFill>
              </a:rPr>
              <a:t>Leverage SnapSync and SnapCLOUD to show stronger contrast</a:t>
            </a:r>
          </a:p>
          <a:p>
            <a:r>
              <a:rPr lang="en-US" dirty="0" smtClean="0">
                <a:solidFill>
                  <a:schemeClr val="tx1">
                    <a:lumMod val="50000"/>
                  </a:schemeClr>
                </a:solidFill>
              </a:rPr>
              <a:t>Use enterprise </a:t>
            </a:r>
            <a:r>
              <a:rPr lang="en-US" dirty="0">
                <a:solidFill>
                  <a:schemeClr val="tx1">
                    <a:lumMod val="50000"/>
                  </a:schemeClr>
                </a:solidFill>
              </a:rPr>
              <a:t>support, advance replacement as a major </a:t>
            </a:r>
            <a:r>
              <a:rPr lang="en-US" dirty="0" smtClean="0">
                <a:solidFill>
                  <a:schemeClr val="tx1">
                    <a:lumMod val="50000"/>
                  </a:schemeClr>
                </a:solidFill>
              </a:rPr>
              <a:t>difference</a:t>
            </a:r>
          </a:p>
        </p:txBody>
      </p:sp>
      <p:graphicFrame>
        <p:nvGraphicFramePr>
          <p:cNvPr id="3" name="Table 2"/>
          <p:cNvGraphicFramePr>
            <a:graphicFrameLocks noGrp="1"/>
          </p:cNvGraphicFramePr>
          <p:nvPr>
            <p:extLst>
              <p:ext uri="{D42A27DB-BD31-4B8C-83A1-F6EECF244321}">
                <p14:modId xmlns:p14="http://schemas.microsoft.com/office/powerpoint/2010/main" val="1980186872"/>
              </p:ext>
            </p:extLst>
          </p:nvPr>
        </p:nvGraphicFramePr>
        <p:xfrm>
          <a:off x="558442" y="1083275"/>
          <a:ext cx="7850200" cy="1483360"/>
        </p:xfrm>
        <a:graphic>
          <a:graphicData uri="http://schemas.openxmlformats.org/drawingml/2006/table">
            <a:tbl>
              <a:tblPr firstRow="1" bandRow="1">
                <a:tableStyleId>{7E9639D4-E3E2-4D34-9284-5A2195B3D0D7}</a:tableStyleId>
              </a:tblPr>
              <a:tblGrid>
                <a:gridCol w="2095236"/>
                <a:gridCol w="1829864"/>
                <a:gridCol w="1962550"/>
                <a:gridCol w="1962550"/>
              </a:tblGrid>
              <a:tr h="370840">
                <a:tc>
                  <a:txBody>
                    <a:bodyPr/>
                    <a:lstStyle/>
                    <a:p>
                      <a:r>
                        <a:rPr lang="en-US" dirty="0" smtClean="0"/>
                        <a:t>Product/Features</a:t>
                      </a:r>
                      <a:endParaRPr lang="en-US" dirty="0"/>
                    </a:p>
                  </a:txBody>
                  <a:tcPr/>
                </a:tc>
                <a:tc>
                  <a:txBody>
                    <a:bodyPr/>
                    <a:lstStyle/>
                    <a:p>
                      <a:r>
                        <a:rPr lang="en-US" dirty="0" smtClean="0"/>
                        <a:t>OVRL</a:t>
                      </a:r>
                      <a:endParaRPr lang="en-US" dirty="0"/>
                    </a:p>
                  </a:txBody>
                  <a:tcPr/>
                </a:tc>
                <a:tc>
                  <a:txBody>
                    <a:bodyPr/>
                    <a:lstStyle/>
                    <a:p>
                      <a:r>
                        <a:rPr lang="en-US" dirty="0" smtClean="0"/>
                        <a:t>QNAP</a:t>
                      </a:r>
                      <a:endParaRPr lang="en-US" dirty="0"/>
                    </a:p>
                  </a:txBody>
                  <a:tcPr/>
                </a:tc>
                <a:tc>
                  <a:txBody>
                    <a:bodyPr/>
                    <a:lstStyle/>
                    <a:p>
                      <a:r>
                        <a:rPr lang="en-US" dirty="0" smtClean="0"/>
                        <a:t>Synology</a:t>
                      </a:r>
                      <a:endParaRPr lang="en-US" dirty="0"/>
                    </a:p>
                  </a:txBody>
                  <a:tcPr/>
                </a:tc>
              </a:tr>
              <a:tr h="370840">
                <a:tc>
                  <a:txBody>
                    <a:bodyPr/>
                    <a:lstStyle/>
                    <a:p>
                      <a:r>
                        <a:rPr lang="en-US" dirty="0" smtClean="0"/>
                        <a:t>Desktop</a:t>
                      </a:r>
                      <a:endParaRPr lang="en-US" dirty="0"/>
                    </a:p>
                  </a:txBody>
                  <a:tcPr/>
                </a:tc>
                <a:tc>
                  <a:txBody>
                    <a:bodyPr/>
                    <a:lstStyle/>
                    <a:p>
                      <a:r>
                        <a:rPr lang="en-US" dirty="0" smtClean="0"/>
                        <a:t>XSD</a:t>
                      </a:r>
                      <a:r>
                        <a:rPr lang="en-US" baseline="0" dirty="0" smtClean="0"/>
                        <a:t> </a:t>
                      </a:r>
                      <a:r>
                        <a:rPr lang="en-US" dirty="0" smtClean="0"/>
                        <a:t>40</a:t>
                      </a:r>
                    </a:p>
                  </a:txBody>
                  <a:tcPr/>
                </a:tc>
                <a:tc>
                  <a:txBody>
                    <a:bodyPr/>
                    <a:lstStyle/>
                    <a:p>
                      <a:r>
                        <a:rPr lang="en-US" dirty="0" smtClean="0"/>
                        <a:t>TS-453</a:t>
                      </a:r>
                      <a:r>
                        <a:rPr lang="en-US" baseline="0" dirty="0" smtClean="0"/>
                        <a:t> Pro</a:t>
                      </a:r>
                      <a:endParaRPr lang="en-US" dirty="0"/>
                    </a:p>
                  </a:txBody>
                  <a:tcPr/>
                </a:tc>
                <a:tc>
                  <a:txBody>
                    <a:bodyPr/>
                    <a:lstStyle/>
                    <a:p>
                      <a:pPr marL="0" marR="0" indent="0" algn="l" defTabSz="684830" rtl="0" eaLnBrk="1" fontAlgn="auto" latinLnBrk="0" hangingPunct="1">
                        <a:lnSpc>
                          <a:spcPct val="100000"/>
                        </a:lnSpc>
                        <a:spcBef>
                          <a:spcPts val="0"/>
                        </a:spcBef>
                        <a:spcAft>
                          <a:spcPts val="0"/>
                        </a:spcAft>
                        <a:buClrTx/>
                        <a:buSzTx/>
                        <a:buFontTx/>
                        <a:buNone/>
                        <a:tabLst/>
                        <a:defRPr/>
                      </a:pPr>
                      <a:r>
                        <a:rPr lang="en-US" dirty="0" smtClean="0"/>
                        <a:t>RS415+</a:t>
                      </a:r>
                    </a:p>
                  </a:txBody>
                  <a:tcPr/>
                </a:tc>
              </a:tr>
              <a:tr h="370840">
                <a:tc>
                  <a:txBody>
                    <a:bodyPr/>
                    <a:lstStyle/>
                    <a:p>
                      <a:r>
                        <a:rPr lang="en-US" dirty="0" smtClean="0"/>
                        <a:t>Entry 4-bay</a:t>
                      </a:r>
                      <a:endParaRPr lang="en-US" dirty="0"/>
                    </a:p>
                  </a:txBody>
                  <a:tcPr/>
                </a:tc>
                <a:tc>
                  <a:txBody>
                    <a:bodyPr/>
                    <a:lstStyle/>
                    <a:p>
                      <a:r>
                        <a:rPr lang="en-US" dirty="0" smtClean="0"/>
                        <a:t>XSR</a:t>
                      </a:r>
                      <a:r>
                        <a:rPr lang="en-US" baseline="0" dirty="0" smtClean="0"/>
                        <a:t> 40</a:t>
                      </a:r>
                    </a:p>
                  </a:txBody>
                  <a:tcPr/>
                </a:tc>
                <a:tc>
                  <a:txBody>
                    <a:bodyPr/>
                    <a:lstStyle/>
                    <a:p>
                      <a:r>
                        <a:rPr lang="en-US" dirty="0" smtClean="0"/>
                        <a:t>TS-453U-RP</a:t>
                      </a:r>
                      <a:endParaRPr lang="en-US" dirty="0"/>
                    </a:p>
                  </a:txBody>
                  <a:tcPr/>
                </a:tc>
                <a:tc>
                  <a:txBody>
                    <a:bodyPr/>
                    <a:lstStyle/>
                    <a:p>
                      <a:r>
                        <a:rPr lang="en-US" dirty="0" smtClean="0"/>
                        <a:t>RS815+</a:t>
                      </a:r>
                      <a:endParaRPr lang="en-US" dirty="0"/>
                    </a:p>
                  </a:txBody>
                  <a:tcPr/>
                </a:tc>
              </a:tr>
              <a:tr h="370840">
                <a:tc>
                  <a:txBody>
                    <a:bodyPr/>
                    <a:lstStyle/>
                    <a:p>
                      <a:r>
                        <a:rPr lang="en-US" dirty="0" smtClean="0"/>
                        <a:t>Performance</a:t>
                      </a:r>
                      <a:r>
                        <a:rPr lang="en-US" baseline="0" dirty="0" smtClean="0"/>
                        <a:t> 12-bay</a:t>
                      </a:r>
                      <a:endParaRPr lang="en-US" dirty="0"/>
                    </a:p>
                  </a:txBody>
                  <a:tcPr/>
                </a:tc>
                <a:tc>
                  <a:txBody>
                    <a:bodyPr/>
                    <a:lstStyle/>
                    <a:p>
                      <a:r>
                        <a:rPr lang="en-US" dirty="0" smtClean="0"/>
                        <a:t>XSR 120</a:t>
                      </a:r>
                    </a:p>
                  </a:txBody>
                  <a:tcPr/>
                </a:tc>
                <a:tc>
                  <a:txBody>
                    <a:bodyPr/>
                    <a:lstStyle/>
                    <a:p>
                      <a:pPr marL="0" marR="0" indent="0" algn="l" defTabSz="684830" rtl="0" eaLnBrk="1" fontAlgn="auto" latinLnBrk="0" hangingPunct="1">
                        <a:lnSpc>
                          <a:spcPct val="100000"/>
                        </a:lnSpc>
                        <a:spcBef>
                          <a:spcPts val="0"/>
                        </a:spcBef>
                        <a:spcAft>
                          <a:spcPts val="0"/>
                        </a:spcAft>
                        <a:buClrTx/>
                        <a:buSzTx/>
                        <a:buFontTx/>
                        <a:buNone/>
                        <a:tabLst/>
                        <a:defRPr/>
                      </a:pPr>
                      <a:r>
                        <a:rPr lang="en-US" dirty="0" smtClean="0"/>
                        <a:t>TS-EC1280U-RP</a:t>
                      </a:r>
                    </a:p>
                  </a:txBody>
                  <a:tcPr/>
                </a:tc>
                <a:tc>
                  <a:txBody>
                    <a:bodyPr/>
                    <a:lstStyle/>
                    <a:p>
                      <a:r>
                        <a:rPr lang="en-US" dirty="0" smtClean="0"/>
                        <a:t>RS3614+ </a:t>
                      </a:r>
                      <a:endParaRPr lang="en-US" dirty="0"/>
                    </a:p>
                  </a:txBody>
                  <a:tcPr/>
                </a:tc>
              </a:tr>
            </a:tbl>
          </a:graphicData>
        </a:graphic>
      </p:graphicFrame>
    </p:spTree>
    <p:extLst>
      <p:ext uri="{BB962C8B-B14F-4D97-AF65-F5344CB8AC3E}">
        <p14:creationId xmlns:p14="http://schemas.microsoft.com/office/powerpoint/2010/main" val="23857963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Configuration Comparison</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26126860"/>
              </p:ext>
            </p:extLst>
          </p:nvPr>
        </p:nvGraphicFramePr>
        <p:xfrm>
          <a:off x="385217" y="705998"/>
          <a:ext cx="8249742" cy="3931920"/>
        </p:xfrm>
        <a:graphic>
          <a:graphicData uri="http://schemas.openxmlformats.org/drawingml/2006/table">
            <a:tbl>
              <a:tblPr firstRow="1" bandRow="1">
                <a:tableStyleId>{5C22544A-7EE6-4342-B048-85BDC9FD1C3A}</a:tableStyleId>
              </a:tblPr>
              <a:tblGrid>
                <a:gridCol w="1053309"/>
                <a:gridCol w="926063"/>
                <a:gridCol w="926063"/>
                <a:gridCol w="103681"/>
                <a:gridCol w="1027389"/>
                <a:gridCol w="1027389"/>
                <a:gridCol w="103681"/>
                <a:gridCol w="1027389"/>
                <a:gridCol w="1027389"/>
                <a:gridCol w="1027389"/>
              </a:tblGrid>
              <a:tr h="102552">
                <a:tc gridSpan="2">
                  <a:txBody>
                    <a:bodyPr/>
                    <a:lstStyle/>
                    <a:p>
                      <a:pPr algn="l" fontAlgn="b"/>
                      <a:r>
                        <a:rPr lang="en-US" sz="1000" u="none" strike="noStrike" dirty="0">
                          <a:effectLst/>
                        </a:rPr>
                        <a:t>Technical Component Comparison</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hMerge="1">
                  <a:txBody>
                    <a:bodyPr/>
                    <a:lstStyle/>
                    <a:p>
                      <a:endParaRPr lang="en-US"/>
                    </a:p>
                  </a:txBody>
                  <a:tcPr/>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0" marR="0" marT="0" marB="0" anchor="b">
                    <a:solidFill>
                      <a:srgbClr val="003300"/>
                    </a:solidFill>
                  </a:tcPr>
                </a:tc>
              </a:tr>
              <a:tr h="102552">
                <a:tc>
                  <a:txBody>
                    <a:bodyPr/>
                    <a:lstStyle/>
                    <a:p>
                      <a:pPr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6">
                              <a:lumMod val="75000"/>
                            </a:schemeClr>
                          </a:solidFill>
                          <a:effectLst/>
                        </a:rPr>
                        <a:t>Synology</a:t>
                      </a:r>
                      <a:endParaRPr lang="en-US" sz="800" b="1"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algn="l" fontAlgn="b"/>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6">
                              <a:lumMod val="75000"/>
                            </a:schemeClr>
                          </a:solidFill>
                          <a:effectLst/>
                        </a:rPr>
                        <a:t>Synology</a:t>
                      </a:r>
                      <a:endParaRPr lang="en-US" sz="800" b="1"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algn="l" fontAlgn="b"/>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6">
                              <a:lumMod val="75000"/>
                            </a:schemeClr>
                          </a:solidFill>
                          <a:effectLst/>
                        </a:rPr>
                        <a:t>Synology</a:t>
                      </a:r>
                      <a:endParaRPr lang="en-US" sz="800" b="1"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a:effectLst/>
                        </a:rPr>
                        <a:t>Synology</a:t>
                      </a:r>
                      <a:endParaRPr lang="en-US" sz="800" b="1" i="0" u="none" strike="noStrike">
                        <a:solidFill>
                          <a:srgbClr val="000000"/>
                        </a:solidFill>
                        <a:effectLst/>
                        <a:latin typeface="Calibri" panose="020F0502020204030204" pitchFamily="34" charset="0"/>
                      </a:endParaRPr>
                    </a:p>
                  </a:txBody>
                  <a:tcPr marL="0" marR="0" marT="0" marB="0" anchor="ctr"/>
                </a:tc>
              </a:tr>
              <a:tr h="102552">
                <a:tc>
                  <a:txBody>
                    <a:bodyPr/>
                    <a:lstStyle/>
                    <a:p>
                      <a:pPr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tx2"/>
                          </a:solidFill>
                          <a:effectLst/>
                        </a:rPr>
                        <a:t>XSD 40</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6">
                              <a:lumMod val="75000"/>
                            </a:schemeClr>
                          </a:solidFill>
                          <a:effectLst/>
                        </a:rPr>
                        <a:t>DS415+</a:t>
                      </a:r>
                      <a:endParaRPr lang="en-US" sz="800" b="1"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ctr" fontAlgn="b"/>
                      <a:r>
                        <a:rPr lang="en-US" sz="800" b="1" u="none" strike="noStrike" dirty="0">
                          <a:solidFill>
                            <a:schemeClr val="tx2"/>
                          </a:solidFill>
                          <a:effectLst/>
                        </a:rPr>
                        <a:t>XSR 40</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dirty="0">
                          <a:solidFill>
                            <a:schemeClr val="accent6">
                              <a:lumMod val="75000"/>
                            </a:schemeClr>
                          </a:solidFill>
                          <a:effectLst/>
                        </a:rPr>
                        <a:t>RS815+</a:t>
                      </a:r>
                      <a:endParaRPr lang="en-US" sz="800" b="1"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effectLst/>
                        </a:rPr>
                        <a:t> </a:t>
                      </a:r>
                      <a:endParaRPr lang="en-US" sz="800" b="1" i="0" u="none" strike="noStrike" dirty="0">
                        <a:solidFill>
                          <a:srgbClr val="000000"/>
                        </a:solidFill>
                        <a:effectLst/>
                        <a:latin typeface="Calibri" panose="020F0502020204030204" pitchFamily="34" charset="0"/>
                      </a:endParaRPr>
                    </a:p>
                  </a:txBody>
                  <a:tcPr marL="0" marR="0" marT="0" marB="0" anchor="ctr">
                    <a:noFill/>
                  </a:tcPr>
                </a:tc>
                <a:tc>
                  <a:txBody>
                    <a:bodyPr/>
                    <a:lstStyle/>
                    <a:p>
                      <a:pPr algn="ctr" fontAlgn="b"/>
                      <a:r>
                        <a:rPr lang="en-US" sz="800" b="1" u="none" strike="noStrike" dirty="0">
                          <a:solidFill>
                            <a:schemeClr val="tx2"/>
                          </a:solidFill>
                          <a:effectLst/>
                        </a:rPr>
                        <a:t>XSR 120</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algn="ctr" fontAlgn="b"/>
                      <a:r>
                        <a:rPr lang="en-US" sz="800" b="1" u="none" strike="noStrike">
                          <a:solidFill>
                            <a:schemeClr val="accent6">
                              <a:lumMod val="75000"/>
                            </a:schemeClr>
                          </a:solidFill>
                          <a:effectLst/>
                        </a:rPr>
                        <a:t>RS3614xs+</a:t>
                      </a:r>
                      <a:endParaRPr lang="en-US" sz="800" b="1" i="0" u="none" strike="noStrike">
                        <a:solidFill>
                          <a:schemeClr val="accent6">
                            <a:lumMod val="75000"/>
                          </a:schemeClr>
                        </a:solidFill>
                        <a:effectLst/>
                        <a:latin typeface="Calibri" panose="020F0502020204030204" pitchFamily="34" charset="0"/>
                      </a:endParaRPr>
                    </a:p>
                  </a:txBody>
                  <a:tcPr marL="0" marR="0" marT="0" marB="0" anchor="ctr"/>
                </a:tc>
                <a:tc>
                  <a:txBody>
                    <a:bodyPr/>
                    <a:lstStyle/>
                    <a:p>
                      <a:pPr algn="ctr" fontAlgn="b"/>
                      <a:r>
                        <a:rPr lang="en-US" sz="800" b="1" u="none" strike="noStrike" dirty="0">
                          <a:effectLst/>
                        </a:rPr>
                        <a:t>RS2416RP+</a:t>
                      </a:r>
                      <a:endParaRPr lang="en-US" sz="800" b="1" i="0" u="none" strike="noStrike" dirty="0">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Form factor</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Desktop</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Desktop</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a:solidFill>
                            <a:schemeClr val="tx2"/>
                          </a:solidFill>
                          <a:effectLst/>
                        </a:rPr>
                        <a:t>Rackmount, 1U</a:t>
                      </a:r>
                      <a:endParaRPr lang="en-US" sz="800" b="0" i="0" u="none" strike="noStrike">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Rackmount, 1U</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Rackmount, 2U</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Rackmount, 2U</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Rackmount, 1U</a:t>
                      </a:r>
                      <a:endParaRPr lang="en-US" sz="800" b="0" i="0" u="none" strike="noStrike" dirty="0">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Processor</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Intel Atom</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Intel Atom</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a:solidFill>
                            <a:schemeClr val="tx2"/>
                          </a:solidFill>
                          <a:effectLst/>
                        </a:rPr>
                        <a:t>Intel Atom</a:t>
                      </a:r>
                      <a:endParaRPr lang="en-US" sz="800" b="0" i="0" u="none" strike="noStrike">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Intel Atom</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Intel Xeon</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Intel Xeon</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Intel Atom</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Model #</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D525</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C2538</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D525</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C2538</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E3-1220 V2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E3-1230 V2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C2538</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Launched</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Q2'10</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Q3'13</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Q2'10</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Q3'13</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Q2'12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Q2'12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Q3'13</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Architecture</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64-bit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64-bit</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64-bit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64-bit</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64-bit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64-bit</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64-bit</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Base Frequency</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1.8 GHz</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2.4 GHZ</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1.8 GHz</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2.4 GHZ</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3.1 GHz</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3.3 GHz</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2.4 GHZ</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Cache</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1 MB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 MB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1 MB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 MB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8 MB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8 MB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2 MB</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Lithography</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45 nm</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22 nm</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45 nm</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22 nm</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22 nm</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22 nm</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22 nm</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of cores</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a:solidFill>
                            <a:schemeClr val="accent6">
                              <a:lumMod val="75000"/>
                            </a:schemeClr>
                          </a:solidFill>
                          <a:effectLst/>
                        </a:rPr>
                        <a:t>4</a:t>
                      </a:r>
                      <a:endParaRPr lang="en-US" sz="800" b="0" i="0" u="none" strike="noStrike">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4</a:t>
                      </a:r>
                      <a:endParaRPr lang="en-US" sz="800" b="0" i="0" u="none" strike="noStrike" dirty="0">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of threads</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4</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accent6"/>
                          </a:solidFill>
                          <a:effectLst/>
                        </a:rPr>
                        <a:t>4</a:t>
                      </a:r>
                      <a:endParaRPr lang="en-US" sz="800" b="0" i="0" u="none" strike="noStrike" dirty="0">
                        <a:solidFill>
                          <a:schemeClr val="accent6"/>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8</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4</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Memory Type</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DDR3 800</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DDR3 1600</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DDR3 800</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DDR3 1600</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DDR3 1333/1600</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DDR3 1333/1600 ECC</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DDR3 1600</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Memory</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2 GB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 GB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 GB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2 GB</a:t>
                      </a:r>
                      <a:endParaRPr lang="en-US" sz="800" b="0" i="0" u="none" strike="noStrike" dirty="0">
                        <a:solidFill>
                          <a:srgbClr val="FF0000"/>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 GB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8 GB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2 GB</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TDP</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13 W</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15 W</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13 W</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15 W</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69 W</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54 W</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15 W</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Power Supplies</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Single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Single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Single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Single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Dual</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Dual ( 2 x 500W)</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Dual ( 2 x 500W)</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Connectivity</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USB 2.0</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a:solidFill>
                            <a:schemeClr val="accent6">
                              <a:lumMod val="75000"/>
                            </a:schemeClr>
                          </a:solidFill>
                          <a:effectLst/>
                        </a:rPr>
                        <a:t>1</a:t>
                      </a:r>
                      <a:endParaRPr lang="en-US" sz="800" b="0" i="0" u="none" strike="noStrike">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USB 3.0</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2</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err="1">
                          <a:solidFill>
                            <a:schemeClr val="tx2"/>
                          </a:solidFill>
                          <a:effectLst/>
                        </a:rPr>
                        <a:t>eSATA</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1</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1</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Ethernet</a:t>
                      </a:r>
                      <a:endParaRPr lang="en-US" sz="800" b="1" i="0" u="none" strike="noStrike" dirty="0">
                        <a:solidFill>
                          <a:schemeClr val="tx2"/>
                        </a:solidFill>
                        <a:effectLst/>
                        <a:latin typeface="Calibri" panose="020F0502020204030204" pitchFamily="34" charset="0"/>
                      </a:endParaRPr>
                    </a:p>
                  </a:txBody>
                  <a:tcPr marL="46149" marR="0" marT="0" marB="0" anchor="ctr"/>
                </a:tc>
                <a:tc>
                  <a:txBody>
                    <a:bodyPr/>
                    <a:lstStyle/>
                    <a:p>
                      <a:pPr marL="91440" lvl="0" algn="l" fontAlgn="b"/>
                      <a:r>
                        <a:rPr lang="en-US" sz="800" u="none" strike="noStrike" dirty="0">
                          <a:solidFill>
                            <a:schemeClr val="tx2"/>
                          </a:solidFill>
                          <a:effectLst/>
                        </a:rPr>
                        <a:t>2 x 1GbE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2 x 1GbE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 x 1GbE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 x 1GbE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2 x 1GbE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 x 1GbE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4 x 1GbE</a:t>
                      </a:r>
                      <a:endParaRPr lang="en-US" sz="800" b="0" i="0" u="none" strike="noStrike">
                        <a:solidFill>
                          <a:srgbClr val="000000"/>
                        </a:solidFill>
                        <a:effectLst/>
                        <a:latin typeface="Calibri" panose="020F0502020204030204" pitchFamily="34" charset="0"/>
                      </a:endParaRPr>
                    </a:p>
                  </a:txBody>
                  <a:tcPr marL="0" marR="0" marT="0" marB="0" anchor="ctr"/>
                </a:tc>
              </a:tr>
              <a:tr h="307657">
                <a:tc>
                  <a:txBody>
                    <a:bodyPr/>
                    <a:lstStyle/>
                    <a:p>
                      <a:pPr marL="91440" lvl="0" algn="l" fontAlgn="b"/>
                      <a:r>
                        <a:rPr lang="en-US" sz="800" b="1" u="none" strike="noStrike" dirty="0">
                          <a:solidFill>
                            <a:schemeClr val="tx2"/>
                          </a:solidFill>
                          <a:effectLst/>
                        </a:rPr>
                        <a:t>Drives Supported</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3.5" SATA-II HDD</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3.5" SATA-III/II HDD</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3.5" SATA-II HDD</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fi-FI" sz="800" u="none" strike="noStrike" dirty="0">
                          <a:solidFill>
                            <a:schemeClr val="accent6">
                              <a:lumMod val="75000"/>
                            </a:schemeClr>
                          </a:solidFill>
                          <a:effectLst/>
                        </a:rPr>
                        <a:t>3.5" SATA-III/II HDD</a:t>
                      </a:r>
                      <a:br>
                        <a:rPr lang="fi-FI" sz="800" u="none" strike="noStrike" dirty="0">
                          <a:solidFill>
                            <a:schemeClr val="accent6">
                              <a:lumMod val="75000"/>
                            </a:schemeClr>
                          </a:solidFill>
                          <a:effectLst/>
                        </a:rPr>
                      </a:br>
                      <a:r>
                        <a:rPr lang="fi-FI" sz="800" u="none" strike="noStrike" dirty="0">
                          <a:solidFill>
                            <a:schemeClr val="accent6">
                              <a:lumMod val="75000"/>
                            </a:schemeClr>
                          </a:solidFill>
                          <a:effectLst/>
                        </a:rPr>
                        <a:t>2.5" SATA-III/II HDD</a:t>
                      </a:r>
                      <a:br>
                        <a:rPr lang="fi-FI" sz="800" u="none" strike="noStrike" dirty="0">
                          <a:solidFill>
                            <a:schemeClr val="accent6">
                              <a:lumMod val="75000"/>
                            </a:schemeClr>
                          </a:solidFill>
                          <a:effectLst/>
                        </a:rPr>
                      </a:br>
                      <a:r>
                        <a:rPr lang="fi-FI" sz="800" u="none" strike="noStrike" dirty="0">
                          <a:solidFill>
                            <a:schemeClr val="accent6">
                              <a:lumMod val="75000"/>
                            </a:schemeClr>
                          </a:solidFill>
                          <a:effectLst/>
                        </a:rPr>
                        <a:t>2.5" SATA-III/II SSD</a:t>
                      </a:r>
                      <a:endParaRPr lang="fi-FI"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sv-SE" sz="800" u="none" strike="noStrike" dirty="0">
                          <a:solidFill>
                            <a:schemeClr val="tx2"/>
                          </a:solidFill>
                          <a:effectLst/>
                        </a:rPr>
                        <a:t>3.5" SATA-II HDD</a:t>
                      </a:r>
                      <a:br>
                        <a:rPr lang="sv-SE" sz="800" u="none" strike="noStrike" dirty="0">
                          <a:solidFill>
                            <a:schemeClr val="tx2"/>
                          </a:solidFill>
                          <a:effectLst/>
                        </a:rPr>
                      </a:br>
                      <a:r>
                        <a:rPr lang="sv-SE" sz="800" u="none" strike="noStrike" dirty="0">
                          <a:solidFill>
                            <a:schemeClr val="tx2"/>
                          </a:solidFill>
                          <a:effectLst/>
                        </a:rPr>
                        <a:t>3.5" SAS 2.0 HDD</a:t>
                      </a:r>
                      <a:br>
                        <a:rPr lang="sv-SE" sz="800" u="none" strike="noStrike" dirty="0">
                          <a:solidFill>
                            <a:schemeClr val="tx2"/>
                          </a:solidFill>
                          <a:effectLst/>
                        </a:rPr>
                      </a:br>
                      <a:r>
                        <a:rPr lang="sv-SE" sz="800" u="none" strike="noStrike" dirty="0">
                          <a:solidFill>
                            <a:schemeClr val="tx2"/>
                          </a:solidFill>
                          <a:effectLst/>
                        </a:rPr>
                        <a:t>SSD</a:t>
                      </a:r>
                      <a:endParaRPr lang="sv-SE"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fi-FI" sz="800" u="none" strike="noStrike" dirty="0">
                          <a:solidFill>
                            <a:schemeClr val="accent6">
                              <a:lumMod val="75000"/>
                            </a:schemeClr>
                          </a:solidFill>
                          <a:effectLst/>
                        </a:rPr>
                        <a:t>3.5" SATA-III/II HDD</a:t>
                      </a:r>
                      <a:br>
                        <a:rPr lang="fi-FI" sz="800" u="none" strike="noStrike" dirty="0">
                          <a:solidFill>
                            <a:schemeClr val="accent6">
                              <a:lumMod val="75000"/>
                            </a:schemeClr>
                          </a:solidFill>
                          <a:effectLst/>
                        </a:rPr>
                      </a:br>
                      <a:r>
                        <a:rPr lang="fi-FI" sz="800" u="none" strike="noStrike" dirty="0">
                          <a:solidFill>
                            <a:schemeClr val="accent6">
                              <a:lumMod val="75000"/>
                            </a:schemeClr>
                          </a:solidFill>
                          <a:effectLst/>
                        </a:rPr>
                        <a:t>2.5" SATA-III/II HDD</a:t>
                      </a:r>
                      <a:br>
                        <a:rPr lang="fi-FI" sz="800" u="none" strike="noStrike" dirty="0">
                          <a:solidFill>
                            <a:schemeClr val="accent6">
                              <a:lumMod val="75000"/>
                            </a:schemeClr>
                          </a:solidFill>
                          <a:effectLst/>
                        </a:rPr>
                      </a:br>
                      <a:r>
                        <a:rPr lang="fi-FI" sz="800" u="none" strike="noStrike" dirty="0">
                          <a:solidFill>
                            <a:schemeClr val="accent6">
                              <a:lumMod val="75000"/>
                            </a:schemeClr>
                          </a:solidFill>
                          <a:effectLst/>
                        </a:rPr>
                        <a:t>2.5" SATA-III/II SSD</a:t>
                      </a:r>
                      <a:endParaRPr lang="fi-FI"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fi-FI" sz="800" u="none" strike="noStrike">
                          <a:effectLst/>
                        </a:rPr>
                        <a:t>3.5" SATA-III/II HDD</a:t>
                      </a:r>
                      <a:br>
                        <a:rPr lang="fi-FI" sz="800" u="none" strike="noStrike">
                          <a:effectLst/>
                        </a:rPr>
                      </a:br>
                      <a:r>
                        <a:rPr lang="fi-FI" sz="800" u="none" strike="noStrike">
                          <a:effectLst/>
                        </a:rPr>
                        <a:t>2.5" SATA-III/II HDD</a:t>
                      </a:r>
                      <a:br>
                        <a:rPr lang="fi-FI" sz="800" u="none" strike="noStrike">
                          <a:effectLst/>
                        </a:rPr>
                      </a:br>
                      <a:r>
                        <a:rPr lang="fi-FI" sz="800" u="none" strike="noStrike">
                          <a:effectLst/>
                        </a:rPr>
                        <a:t>2.5" SATA-III/II SSD</a:t>
                      </a:r>
                      <a:endParaRPr lang="fi-FI"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4 Drives</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 Drives</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4 Drives</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4 Drives</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12 Drives</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12 Drives</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12 Drives</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up to 8TB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up to 8TB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up to 8TB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a:solidFill>
                            <a:schemeClr val="accent6">
                              <a:lumMod val="75000"/>
                            </a:schemeClr>
                          </a:solidFill>
                          <a:effectLst/>
                        </a:rPr>
                        <a:t>up to 8TB</a:t>
                      </a:r>
                      <a:endParaRPr lang="en-US" sz="800" b="0" i="0" u="none" strike="noStrike">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up to 8TB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up to 8TB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up to 8TB</a:t>
                      </a:r>
                      <a:endParaRPr lang="en-US" sz="800" b="0" i="0" u="none" strike="noStrike">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Expansion Units</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None</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None</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3</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1</a:t>
                      </a:r>
                      <a:endParaRPr lang="en-US" sz="800" b="0" i="0" u="none" strike="noStrike" dirty="0">
                        <a:solidFill>
                          <a:srgbClr val="FF0000"/>
                        </a:solidFill>
                        <a:effectLst/>
                        <a:latin typeface="Calibri" panose="020F0502020204030204" pitchFamily="34" charset="0"/>
                      </a:endParaRPr>
                    </a:p>
                  </a:txBody>
                  <a:tcPr marL="0" marR="0" marT="0" marB="0" anchor="ctr"/>
                </a:tc>
                <a:tc>
                  <a:txBody>
                    <a:bodyPr/>
                    <a:lstStyle/>
                    <a:p>
                      <a:pPr marL="91440" lvl="0" algn="l" fontAlgn="b"/>
                      <a:r>
                        <a:rPr lang="en-US" sz="800" u="none" strike="noStrike">
                          <a:effectLst/>
                        </a:rPr>
                        <a:t> </a:t>
                      </a:r>
                      <a:endParaRPr lang="en-US" sz="800" b="0" i="0" u="none" strike="noStrike">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7</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2</a:t>
                      </a:r>
                      <a:endParaRPr lang="en-US" sz="800" b="0" i="0" u="none" strike="noStrike" dirty="0">
                        <a:solidFill>
                          <a:srgbClr val="FF0000"/>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1</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Max Capacity</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32 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32 TB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128 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64 TB</a:t>
                      </a:r>
                      <a:endParaRPr lang="en-US" sz="800" b="0" i="0" u="none" strike="noStrike" dirty="0">
                        <a:solidFill>
                          <a:srgbClr val="FF0000"/>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768 TB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288 TB</a:t>
                      </a:r>
                      <a:endParaRPr lang="en-US" sz="800" b="0" i="0" u="none" strike="noStrike" dirty="0">
                        <a:solidFill>
                          <a:srgbClr val="FF0000"/>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rgbClr val="FF0000"/>
                          </a:solidFill>
                          <a:effectLst/>
                        </a:rPr>
                        <a:t>192 TB</a:t>
                      </a:r>
                      <a:endParaRPr lang="en-US" sz="800" b="0" i="0" u="none" strike="noStrike" dirty="0">
                        <a:solidFill>
                          <a:srgbClr val="FF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Targeted at</a:t>
                      </a:r>
                      <a:endParaRPr lang="en-US" sz="800" b="1"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tx2"/>
                          </a:solidFill>
                          <a:effectLst/>
                        </a:rPr>
                        <a:t>Small Business</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Workgroup / SMB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Workgroup / SMB</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Workgroup / SMB</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ctr">
                    <a:noFill/>
                  </a:tcPr>
                </a:tc>
                <a:tc>
                  <a:txBody>
                    <a:bodyPr/>
                    <a:lstStyle/>
                    <a:p>
                      <a:pPr marL="91440" lvl="0" algn="l" fontAlgn="b"/>
                      <a:r>
                        <a:rPr lang="en-US" sz="800" u="none" strike="noStrike" dirty="0">
                          <a:solidFill>
                            <a:schemeClr val="tx2"/>
                          </a:solidFill>
                          <a:effectLst/>
                        </a:rPr>
                        <a:t>Large Enterprises</a:t>
                      </a:r>
                      <a:endParaRPr lang="en-US" sz="800" b="0" i="0" u="none" strike="noStrike" dirty="0">
                        <a:solidFill>
                          <a:schemeClr val="tx2"/>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solidFill>
                            <a:schemeClr val="accent6">
                              <a:lumMod val="75000"/>
                            </a:schemeClr>
                          </a:solidFill>
                          <a:effectLst/>
                        </a:rPr>
                        <a:t>Large Enterprises</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ctr"/>
                </a:tc>
                <a:tc>
                  <a:txBody>
                    <a:bodyPr/>
                    <a:lstStyle/>
                    <a:p>
                      <a:pPr marL="91440" lvl="0" algn="l" fontAlgn="b"/>
                      <a:r>
                        <a:rPr lang="en-US" sz="800" u="none" strike="noStrike" dirty="0">
                          <a:effectLst/>
                        </a:rPr>
                        <a:t>Workgroup / SMB</a:t>
                      </a:r>
                      <a:endParaRPr lang="en-US" sz="800" b="0" i="0" u="none" strike="noStrike" dirty="0">
                        <a:solidFill>
                          <a:srgbClr val="000000"/>
                        </a:solidFill>
                        <a:effectLst/>
                        <a:latin typeface="Calibri" panose="020F0502020204030204" pitchFamily="34" charset="0"/>
                      </a:endParaRPr>
                    </a:p>
                  </a:txBody>
                  <a:tcPr marL="0" marR="0" marT="0" marB="0" anchor="ctr"/>
                </a:tc>
              </a:tr>
              <a:tr h="102552">
                <a:tc>
                  <a:txBody>
                    <a:bodyPr/>
                    <a:lstStyle/>
                    <a:p>
                      <a:pPr marL="91440" lvl="0" algn="l" fontAlgn="b"/>
                      <a:r>
                        <a:rPr lang="en-US" sz="800" b="1" u="none" strike="noStrike" dirty="0">
                          <a:solidFill>
                            <a:schemeClr val="tx2"/>
                          </a:solidFill>
                          <a:effectLst/>
                        </a:rPr>
                        <a:t> </a:t>
                      </a:r>
                      <a:endParaRPr lang="en-US" sz="800" b="1" i="0" u="none" strike="noStrike" dirty="0">
                        <a:solidFill>
                          <a:schemeClr val="tx2"/>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noFill/>
                  </a:tcPr>
                </a:tc>
                <a:tc>
                  <a:txBody>
                    <a:bodyPr/>
                    <a:lstStyle/>
                    <a:p>
                      <a:pPr marL="91440" lvl="0" algn="l" fontAlgn="b"/>
                      <a:r>
                        <a:rPr lang="en-US" sz="800" u="none" strike="noStrike" dirty="0">
                          <a:solidFill>
                            <a:schemeClr val="tx2"/>
                          </a:solidFill>
                          <a:effectLst/>
                        </a:rPr>
                        <a:t> </a:t>
                      </a:r>
                      <a:endParaRPr lang="en-US" sz="800" b="0" i="0" u="none" strike="noStrike" dirty="0">
                        <a:solidFill>
                          <a:schemeClr val="tx2"/>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solidFill>
                            <a:schemeClr val="accent6">
                              <a:lumMod val="75000"/>
                            </a:schemeClr>
                          </a:solidFill>
                          <a:effectLst/>
                        </a:rPr>
                        <a:t> </a:t>
                      </a:r>
                      <a:endParaRPr lang="en-US" sz="800" b="0" i="0" u="none" strike="noStrike" dirty="0">
                        <a:solidFill>
                          <a:schemeClr val="accent6">
                            <a:lumMod val="75000"/>
                          </a:schemeClr>
                        </a:solidFill>
                        <a:effectLst/>
                        <a:latin typeface="Calibri" panose="020F0502020204030204" pitchFamily="34" charset="0"/>
                      </a:endParaRPr>
                    </a:p>
                  </a:txBody>
                  <a:tcPr marL="0" marR="0" marT="0" marB="0" anchor="b"/>
                </a:tc>
                <a:tc>
                  <a:txBody>
                    <a:bodyPr/>
                    <a:lstStyle/>
                    <a:p>
                      <a:pPr marL="91440" lvl="0" algn="l" fontAlgn="b"/>
                      <a:r>
                        <a:rPr lang="en-US" sz="800" u="none" strike="noStrike" dirty="0">
                          <a:effectLst/>
                        </a:rPr>
                        <a:t> </a:t>
                      </a:r>
                      <a:endParaRPr lang="en-US" sz="800" b="0" i="0" u="none" strike="noStrike" dirty="0">
                        <a:solidFill>
                          <a:srgbClr val="000000"/>
                        </a:solidFill>
                        <a:effectLst/>
                        <a:latin typeface="Calibri" panose="020F0502020204030204" pitchFamily="34" charset="0"/>
                      </a:endParaRPr>
                    </a:p>
                  </a:txBody>
                  <a:tcPr marL="0" marR="0" marT="0" marB="0" anchor="b"/>
                </a:tc>
              </a:tr>
            </a:tbl>
          </a:graphicData>
        </a:graphic>
      </p:graphicFrame>
    </p:spTree>
    <p:extLst>
      <p:ext uri="{BB962C8B-B14F-4D97-AF65-F5344CB8AC3E}">
        <p14:creationId xmlns:p14="http://schemas.microsoft.com/office/powerpoint/2010/main" val="2883140040"/>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05979"/>
            <a:ext cx="8229600" cy="451246"/>
          </a:xfrm>
        </p:spPr>
        <p:txBody>
          <a:bodyPr/>
          <a:lstStyle/>
          <a:p>
            <a:r>
              <a:rPr lang="en-US" dirty="0" smtClean="0"/>
              <a:t>SnapServer XSD/XSR vs HP </a:t>
            </a:r>
            <a:r>
              <a:rPr lang="en-US" dirty="0" err="1" smtClean="0"/>
              <a:t>StoreEasy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93925796"/>
              </p:ext>
            </p:extLst>
          </p:nvPr>
        </p:nvGraphicFramePr>
        <p:xfrm>
          <a:off x="457201" y="682229"/>
          <a:ext cx="8305799" cy="4070676"/>
        </p:xfrm>
        <a:graphic>
          <a:graphicData uri="http://schemas.openxmlformats.org/drawingml/2006/table">
            <a:tbl>
              <a:tblPr firstRow="1" bandRow="1">
                <a:tableStyleId>{C083E6E3-FA7D-4D7B-A595-EF9225AFEA82}</a:tableStyleId>
              </a:tblPr>
              <a:tblGrid>
                <a:gridCol w="2114901"/>
                <a:gridCol w="1718544"/>
                <a:gridCol w="1509080"/>
                <a:gridCol w="2963274"/>
              </a:tblGrid>
              <a:tr h="388340">
                <a:tc>
                  <a:txBody>
                    <a:bodyPr/>
                    <a:lstStyle/>
                    <a:p>
                      <a:pPr algn="ctr"/>
                      <a:r>
                        <a:rPr lang="en-US" sz="1200" dirty="0" smtClean="0"/>
                        <a:t>Overland</a:t>
                      </a:r>
                      <a:r>
                        <a:rPr lang="en-US" sz="1200" baseline="0" dirty="0" smtClean="0"/>
                        <a:t> Storage Advantage</a:t>
                      </a:r>
                      <a:endParaRPr lang="en-US" sz="1200" dirty="0"/>
                    </a:p>
                  </a:txBody>
                  <a:tcPr anchor="ctr"/>
                </a:tc>
                <a:tc>
                  <a:txBody>
                    <a:bodyPr/>
                    <a:lstStyle/>
                    <a:p>
                      <a:pPr algn="ctr"/>
                      <a:r>
                        <a:rPr lang="en-US" sz="1200" dirty="0" smtClean="0"/>
                        <a:t>SnapServer</a:t>
                      </a:r>
                      <a:r>
                        <a:rPr lang="en-US" sz="1200" baseline="0" dirty="0" smtClean="0"/>
                        <a:t> XSD/XSR (running </a:t>
                      </a:r>
                      <a:r>
                        <a:rPr lang="en-US" sz="1200" baseline="0" dirty="0" err="1" smtClean="0"/>
                        <a:t>GuardianOS</a:t>
                      </a:r>
                      <a:r>
                        <a:rPr lang="en-US" sz="1200" baseline="0" dirty="0" smtClean="0"/>
                        <a:t>)</a:t>
                      </a:r>
                      <a:endParaRPr lang="en-US" sz="1200" dirty="0"/>
                    </a:p>
                  </a:txBody>
                  <a:tcPr anchor="ctr"/>
                </a:tc>
                <a:tc gridSpan="2">
                  <a:txBody>
                    <a:bodyPr/>
                    <a:lstStyle/>
                    <a:p>
                      <a:pPr algn="l"/>
                      <a:r>
                        <a:rPr lang="en-US" sz="1200" dirty="0" smtClean="0"/>
                        <a:t>HP </a:t>
                      </a:r>
                      <a:r>
                        <a:rPr lang="en-US" sz="1200" dirty="0" err="1" smtClean="0"/>
                        <a:t>StoreEasy</a:t>
                      </a:r>
                      <a:r>
                        <a:rPr lang="en-US" sz="1200" dirty="0" smtClean="0"/>
                        <a:t> NAS </a:t>
                      </a:r>
                    </a:p>
                    <a:p>
                      <a:pPr algn="l"/>
                      <a:r>
                        <a:rPr lang="en-US" sz="1200" dirty="0" smtClean="0"/>
                        <a:t>(Running</a:t>
                      </a:r>
                      <a:r>
                        <a:rPr lang="en-US" sz="1200" baseline="0" dirty="0" smtClean="0"/>
                        <a:t> Windows Storage Server OS)</a:t>
                      </a:r>
                      <a:endParaRPr lang="en-US" sz="1200" dirty="0">
                        <a:solidFill>
                          <a:schemeClr val="accent6">
                            <a:lumMod val="75000"/>
                          </a:schemeClr>
                        </a:solidFill>
                      </a:endParaRPr>
                    </a:p>
                  </a:txBody>
                  <a:tcPr anchor="ctr"/>
                </a:tc>
                <a:tc hMerge="1">
                  <a:txBody>
                    <a:bodyPr/>
                    <a:lstStyle/>
                    <a:p>
                      <a:pPr algn="ctr"/>
                      <a:endParaRPr lang="en-US" sz="1200" dirty="0">
                        <a:solidFill>
                          <a:schemeClr val="accent6">
                            <a:lumMod val="75000"/>
                          </a:schemeClr>
                        </a:solidFill>
                      </a:endParaRPr>
                    </a:p>
                  </a:txBody>
                  <a:tcPr anchor="ctr">
                    <a:solidFill>
                      <a:schemeClr val="accent1">
                        <a:lumMod val="60000"/>
                        <a:lumOff val="40000"/>
                      </a:schemeClr>
                    </a:solidFill>
                  </a:tcPr>
                </a:tc>
              </a:tr>
              <a:tr h="394607">
                <a:tc>
                  <a:txBody>
                    <a:bodyPr/>
                    <a:lstStyle/>
                    <a:p>
                      <a:pPr algn="l"/>
                      <a:r>
                        <a:rPr lang="en-US" sz="1200" dirty="0" smtClean="0"/>
                        <a:t>Right</a:t>
                      </a:r>
                      <a:r>
                        <a:rPr lang="en-US" sz="1200" baseline="0" dirty="0" smtClean="0"/>
                        <a:t> priced (40-50% lower)</a:t>
                      </a:r>
                      <a:endParaRPr lang="en-US" sz="1200" i="1" dirty="0"/>
                    </a:p>
                  </a:txBody>
                  <a:tcPr anchor="ctr"/>
                </a:tc>
                <a:tc>
                  <a:txBody>
                    <a:bodyPr/>
                    <a:lstStyle/>
                    <a:p>
                      <a:pPr algn="ctr"/>
                      <a:r>
                        <a:rPr lang="en-US" sz="1000" dirty="0" smtClean="0"/>
                        <a:t>XSR40/120</a:t>
                      </a:r>
                    </a:p>
                    <a:p>
                      <a:pPr algn="ctr"/>
                      <a:r>
                        <a:rPr lang="en-US" sz="1000" dirty="0" smtClean="0"/>
                        <a:t>Diskless - $1098/ $3964 </a:t>
                      </a:r>
                    </a:p>
                    <a:p>
                      <a:pPr algn="ctr"/>
                      <a:r>
                        <a:rPr lang="en-US" sz="1000" dirty="0" smtClean="0"/>
                        <a:t>16TB - $2,139/$5503 </a:t>
                      </a:r>
                      <a:endParaRPr lang="en-US" sz="1000" b="1" dirty="0" smtClean="0">
                        <a:solidFill>
                          <a:schemeClr val="bg1">
                            <a:lumMod val="10000"/>
                          </a:schemeClr>
                        </a:solidFill>
                      </a:endParaRPr>
                    </a:p>
                  </a:txBody>
                  <a:tcPr anchor="ctr"/>
                </a:tc>
                <a:tc>
                  <a:txBody>
                    <a:bodyPr/>
                    <a:lstStyle/>
                    <a:p>
                      <a:pPr algn="ctr"/>
                      <a:r>
                        <a:rPr lang="en-US" sz="1000" dirty="0" smtClean="0"/>
                        <a:t>Diskless - $4838 (</a:t>
                      </a:r>
                      <a:r>
                        <a:rPr lang="en-US" sz="1000" dirty="0" err="1" smtClean="0"/>
                        <a:t>PCNation</a:t>
                      </a:r>
                      <a:r>
                        <a:rPr lang="en-US" sz="1000" dirty="0" smtClean="0"/>
                        <a:t>)</a:t>
                      </a:r>
                    </a:p>
                    <a:p>
                      <a:pPr algn="ctr"/>
                      <a:r>
                        <a:rPr lang="en-US" sz="1000" dirty="0" smtClean="0"/>
                        <a:t>16TB</a:t>
                      </a:r>
                      <a:r>
                        <a:rPr lang="en-US" sz="1000" baseline="0" dirty="0" smtClean="0"/>
                        <a:t> -</a:t>
                      </a:r>
                      <a:r>
                        <a:rPr lang="en-US" sz="1000" dirty="0" smtClean="0"/>
                        <a:t>$10,597 (CDW)</a:t>
                      </a:r>
                      <a:endParaRPr lang="en-US" sz="1000" b="1" dirty="0">
                        <a:solidFill>
                          <a:schemeClr val="accent4">
                            <a:lumMod val="75000"/>
                          </a:schemeClr>
                        </a:solidFill>
                      </a:endParaRPr>
                    </a:p>
                  </a:txBody>
                  <a:tcPr anchor="ctr"/>
                </a:tc>
                <a:tc>
                  <a:txBody>
                    <a:bodyPr/>
                    <a:lstStyle/>
                    <a:p>
                      <a:pPr marL="171450" marR="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u="none" strike="noStrike" kern="1200" cap="none" spc="0" normalizeH="0" baseline="0" dirty="0" smtClean="0">
                          <a:ln>
                            <a:noFill/>
                          </a:ln>
                          <a:effectLst/>
                          <a:uLnTx/>
                          <a:uFillTx/>
                        </a:rPr>
                        <a:t>SnapServer delivers industry’s best price/performance value for an entry level enterprise NAS storage needs</a:t>
                      </a:r>
                      <a:endParaRPr kumimoji="0" lang="en-US" sz="1100" b="0" i="0" u="none" strike="noStrike" kern="1200" cap="none" spc="0" normalizeH="0" baseline="0" dirty="0">
                        <a:ln>
                          <a:noFill/>
                        </a:ln>
                        <a:solidFill>
                          <a:srgbClr val="3B96D3">
                            <a:lumMod val="75000"/>
                          </a:srgbClr>
                        </a:solidFill>
                        <a:effectLst/>
                        <a:uLnTx/>
                        <a:uFillTx/>
                        <a:latin typeface="+mn-lt"/>
                        <a:ea typeface="+mn-ea"/>
                        <a:cs typeface="+mn-cs"/>
                      </a:endParaRPr>
                    </a:p>
                  </a:txBody>
                  <a:tcPr anchor="ctr"/>
                </a:tc>
              </a:tr>
              <a:tr h="428316">
                <a:tc>
                  <a:txBody>
                    <a:bodyPr/>
                    <a:lstStyle/>
                    <a:p>
                      <a:pPr algn="l"/>
                      <a:r>
                        <a:rPr lang="en-US" sz="1200" dirty="0" smtClean="0"/>
                        <a:t>Enterprise sync and share</a:t>
                      </a:r>
                      <a:r>
                        <a:rPr lang="en-US" sz="1200" baseline="0" dirty="0" smtClean="0"/>
                        <a:t> w/</a:t>
                      </a:r>
                      <a:r>
                        <a:rPr lang="en-US" sz="1200" dirty="0" smtClean="0"/>
                        <a:t> multiple</a:t>
                      </a:r>
                      <a:r>
                        <a:rPr lang="en-US" sz="1200" baseline="0" dirty="0" smtClean="0"/>
                        <a:t> device and users</a:t>
                      </a:r>
                      <a:endParaRPr lang="en-US" sz="1200" i="1" dirty="0"/>
                    </a:p>
                  </a:txBody>
                  <a:tcPr anchor="ctr"/>
                </a:tc>
                <a:tc>
                  <a:txBody>
                    <a:bodyPr/>
                    <a:lstStyle/>
                    <a:p>
                      <a:pPr algn="ctr"/>
                      <a:r>
                        <a:rPr lang="en-US" sz="1000" dirty="0" err="1" smtClean="0"/>
                        <a:t>SnapSync</a:t>
                      </a:r>
                      <a:endParaRPr lang="en-US" sz="1000" b="1" dirty="0">
                        <a:solidFill>
                          <a:schemeClr val="bg1">
                            <a:lumMod val="10000"/>
                          </a:schemeClr>
                        </a:solidFill>
                      </a:endParaRPr>
                    </a:p>
                  </a:txBody>
                  <a:tcPr anchor="ctr"/>
                </a:tc>
                <a:tc>
                  <a:txBody>
                    <a:bodyPr/>
                    <a:lstStyle/>
                    <a:p>
                      <a:pPr algn="ctr"/>
                      <a:r>
                        <a:rPr lang="en-US" sz="1000" dirty="0" smtClean="0"/>
                        <a:t>MS Work Folders</a:t>
                      </a:r>
                      <a:endParaRPr lang="en-US" sz="1000" b="1" dirty="0" smtClean="0">
                        <a:solidFill>
                          <a:schemeClr val="accent4">
                            <a:lumMod val="75000"/>
                          </a:schemeClr>
                        </a:solidFill>
                      </a:endParaRPr>
                    </a:p>
                  </a:txBody>
                  <a:tcPr anchor="ctr"/>
                </a:tc>
                <a:tc>
                  <a:txBody>
                    <a:bodyPr/>
                    <a:lstStyle/>
                    <a:p>
                      <a:pPr marL="171450" marR="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Work folders are</a:t>
                      </a:r>
                      <a:r>
                        <a:rPr lang="en-US" sz="1100" baseline="0" dirty="0" smtClean="0"/>
                        <a:t> limited to single user and multiple devices. No encrypted key management or multi-user sharing</a:t>
                      </a:r>
                      <a:endParaRPr lang="en-US" sz="1100" b="0" dirty="0" smtClean="0">
                        <a:solidFill>
                          <a:schemeClr val="accent4">
                            <a:lumMod val="75000"/>
                          </a:schemeClr>
                        </a:solidFill>
                      </a:endParaRPr>
                    </a:p>
                  </a:txBody>
                  <a:tcPr anchor="ctr"/>
                </a:tc>
              </a:tr>
              <a:tr h="428316">
                <a:tc>
                  <a:txBody>
                    <a:bodyPr/>
                    <a:lstStyle/>
                    <a:p>
                      <a:pPr algn="l"/>
                      <a:r>
                        <a:rPr lang="en-US" sz="1200" dirty="0" smtClean="0"/>
                        <a:t>Hybrid cloud ready –</a:t>
                      </a:r>
                      <a:r>
                        <a:rPr lang="en-US" sz="1200" baseline="0" dirty="0" smtClean="0"/>
                        <a:t> Cloud base DR and Backup</a:t>
                      </a:r>
                      <a:endParaRPr lang="en-US" sz="1200" i="1" dirty="0"/>
                    </a:p>
                  </a:txBody>
                  <a:tcPr anchor="ctr"/>
                </a:tc>
                <a:tc>
                  <a:txBody>
                    <a:bodyPr/>
                    <a:lstStyle/>
                    <a:p>
                      <a:pPr algn="ctr"/>
                      <a:r>
                        <a:rPr lang="en-US" sz="1000" dirty="0" smtClean="0"/>
                        <a:t>YES w/ SnapCLOUD on MS Azure Cloud</a:t>
                      </a:r>
                      <a:endParaRPr lang="en-US" sz="1000" b="1" dirty="0">
                        <a:solidFill>
                          <a:schemeClr val="bg1">
                            <a:lumMod val="10000"/>
                          </a:schemeClr>
                        </a:solidFill>
                      </a:endParaRPr>
                    </a:p>
                  </a:txBody>
                  <a:tcPr anchor="ctr"/>
                </a:tc>
                <a:tc>
                  <a:txBody>
                    <a:bodyPr/>
                    <a:lstStyle/>
                    <a:p>
                      <a:pPr algn="ctr"/>
                      <a:r>
                        <a:rPr lang="en-US" sz="1000" dirty="0" smtClean="0"/>
                        <a:t>Not</a:t>
                      </a:r>
                      <a:r>
                        <a:rPr lang="en-US" sz="1000" baseline="0" dirty="0" smtClean="0"/>
                        <a:t> Included</a:t>
                      </a:r>
                      <a:endParaRPr lang="en-US" sz="1000" b="1" dirty="0" smtClean="0">
                        <a:solidFill>
                          <a:schemeClr val="accent4">
                            <a:lumMod val="75000"/>
                          </a:schemeClr>
                        </a:solidFill>
                      </a:endParaRPr>
                    </a:p>
                  </a:txBody>
                  <a:tcPr anchor="ctr"/>
                </a:tc>
                <a:tc>
                  <a:txBody>
                    <a:bodyPr/>
                    <a:lstStyle/>
                    <a:p>
                      <a:pPr marL="171450" marR="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u="none" strike="noStrike" kern="1200" cap="none" spc="0" normalizeH="0" baseline="0" noProof="0" dirty="0" smtClean="0">
                          <a:ln>
                            <a:noFill/>
                          </a:ln>
                          <a:effectLst/>
                          <a:uLnTx/>
                          <a:uFillTx/>
                        </a:rPr>
                        <a:t>With HP : </a:t>
                      </a:r>
                      <a:r>
                        <a:rPr lang="en-US" sz="1100" dirty="0" smtClean="0"/>
                        <a:t>Extra</a:t>
                      </a:r>
                      <a:r>
                        <a:rPr lang="en-US" sz="1100" baseline="0" dirty="0" smtClean="0"/>
                        <a:t> </a:t>
                      </a:r>
                      <a:r>
                        <a:rPr lang="en-US" sz="1100" dirty="0" smtClean="0"/>
                        <a:t>$ and complexity, Add-on third party SW – </a:t>
                      </a:r>
                      <a:r>
                        <a:rPr lang="en-US" sz="1100" dirty="0" err="1" smtClean="0"/>
                        <a:t>LiveVault</a:t>
                      </a:r>
                      <a:r>
                        <a:rPr lang="en-US" sz="1100" dirty="0" smtClean="0"/>
                        <a:t> –required</a:t>
                      </a:r>
                      <a:endParaRPr lang="en-US" sz="1100" b="0" dirty="0" smtClean="0">
                        <a:solidFill>
                          <a:schemeClr val="accent4">
                            <a:lumMod val="75000"/>
                          </a:schemeClr>
                        </a:solidFill>
                      </a:endParaRPr>
                    </a:p>
                  </a:txBody>
                  <a:tcPr anchor="ctr"/>
                </a:tc>
              </a:tr>
              <a:tr h="428316">
                <a:tc>
                  <a:txBody>
                    <a:bodyPr/>
                    <a:lstStyle/>
                    <a:p>
                      <a:pPr algn="l"/>
                      <a:r>
                        <a:rPr lang="en-US" sz="1200" dirty="0" smtClean="0"/>
                        <a:t>Integrated replication </a:t>
                      </a:r>
                      <a:endParaRPr lang="en-US" sz="1200" i="1" dirty="0"/>
                    </a:p>
                  </a:txBody>
                  <a:tcPr anchor="ctr"/>
                </a:tc>
                <a:tc>
                  <a:txBody>
                    <a:bodyPr/>
                    <a:lstStyle/>
                    <a:p>
                      <a:pPr algn="ctr"/>
                      <a:r>
                        <a:rPr lang="en-US" sz="1000" dirty="0" smtClean="0"/>
                        <a:t>YES</a:t>
                      </a:r>
                      <a:endParaRPr lang="en-US" sz="1000" b="1" dirty="0">
                        <a:solidFill>
                          <a:schemeClr val="bg1">
                            <a:lumMod val="10000"/>
                          </a:schemeClr>
                        </a:solidFill>
                      </a:endParaRPr>
                    </a:p>
                  </a:txBody>
                  <a:tcPr anchor="ctr"/>
                </a:tc>
                <a:tc>
                  <a:txBody>
                    <a:bodyPr/>
                    <a:lstStyle/>
                    <a:p>
                      <a:pPr algn="ctr"/>
                      <a:r>
                        <a:rPr lang="en-US" sz="1000" dirty="0" smtClean="0"/>
                        <a:t>Not</a:t>
                      </a:r>
                      <a:r>
                        <a:rPr lang="en-US" sz="1000" baseline="0" dirty="0" smtClean="0"/>
                        <a:t> Included</a:t>
                      </a:r>
                      <a:endParaRPr lang="en-US" sz="1000" b="1" dirty="0" smtClean="0">
                        <a:solidFill>
                          <a:schemeClr val="accent4">
                            <a:lumMod val="75000"/>
                          </a:schemeClr>
                        </a:solidFill>
                      </a:endParaRPr>
                    </a:p>
                  </a:txBody>
                  <a:tcPr anchor="ctr"/>
                </a:tc>
                <a:tc>
                  <a:txBody>
                    <a:bodyPr/>
                    <a:lstStyle/>
                    <a:p>
                      <a:pPr marL="171450" marR="0" lvl="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u="none" strike="noStrike" kern="1200" cap="none" spc="0" normalizeH="0" baseline="0" noProof="0" dirty="0" smtClean="0">
                          <a:ln>
                            <a:noFill/>
                          </a:ln>
                          <a:effectLst/>
                          <a:uLnTx/>
                          <a:uFillTx/>
                        </a:rPr>
                        <a:t>With HP : Extra $ and complexity as a -Third party SW – Double Take DR – is required for DR</a:t>
                      </a:r>
                      <a:endParaRPr kumimoji="0" lang="en-US" sz="1100" b="0" i="0" u="none" strike="noStrike" kern="1200" cap="none" spc="0" normalizeH="0" baseline="0" noProof="0" dirty="0" smtClean="0">
                        <a:ln>
                          <a:noFill/>
                        </a:ln>
                        <a:solidFill>
                          <a:srgbClr val="3B96D3">
                            <a:lumMod val="75000"/>
                          </a:srgbClr>
                        </a:solidFill>
                        <a:effectLst/>
                        <a:uLnTx/>
                        <a:uFillTx/>
                        <a:latin typeface="+mn-lt"/>
                        <a:ea typeface="+mn-ea"/>
                        <a:cs typeface="+mn-cs"/>
                      </a:endParaRPr>
                    </a:p>
                  </a:txBody>
                  <a:tcPr anchor="ctr"/>
                </a:tc>
              </a:tr>
              <a:tr h="428316">
                <a:tc>
                  <a:txBody>
                    <a:bodyPr/>
                    <a:lstStyle/>
                    <a:p>
                      <a:pPr algn="l"/>
                      <a:r>
                        <a:rPr lang="en-US" sz="1200" dirty="0" smtClean="0"/>
                        <a:t>Data migration tool built-in</a:t>
                      </a:r>
                      <a:endParaRPr lang="en-US" sz="1200" i="1" dirty="0"/>
                    </a:p>
                  </a:txBody>
                  <a:tcPr anchor="ctr"/>
                </a:tc>
                <a:tc>
                  <a:txBody>
                    <a:bodyPr/>
                    <a:lstStyle/>
                    <a:p>
                      <a:pPr algn="ctr"/>
                      <a:r>
                        <a:rPr lang="en-US" sz="1000" dirty="0" smtClean="0"/>
                        <a:t>YES</a:t>
                      </a:r>
                      <a:endParaRPr lang="en-US" sz="1000" b="1" dirty="0">
                        <a:solidFill>
                          <a:schemeClr val="bg1">
                            <a:lumMod val="10000"/>
                          </a:schemeClr>
                        </a:solidFill>
                      </a:endParaRPr>
                    </a:p>
                  </a:txBody>
                  <a:tcPr anchor="ctr"/>
                </a:tc>
                <a:tc>
                  <a:txBody>
                    <a:bodyPr/>
                    <a:lstStyle/>
                    <a:p>
                      <a:pPr marL="0" algn="ctr" defTabSz="684830" rtl="0" eaLnBrk="1" latinLnBrk="0" hangingPunct="1"/>
                      <a:r>
                        <a:rPr lang="en-US" sz="1000" kern="1200" dirty="0" smtClean="0"/>
                        <a:t>Not</a:t>
                      </a:r>
                      <a:r>
                        <a:rPr lang="en-US" sz="1000" kern="1200" baseline="0" dirty="0" smtClean="0"/>
                        <a:t> Included</a:t>
                      </a:r>
                      <a:endParaRPr lang="en-US" sz="1000" b="1" kern="1200" dirty="0">
                        <a:solidFill>
                          <a:schemeClr val="accent4">
                            <a:lumMod val="75000"/>
                          </a:schemeClr>
                        </a:solidFill>
                        <a:latin typeface="+mn-lt"/>
                        <a:ea typeface="+mn-ea"/>
                        <a:cs typeface="+mn-cs"/>
                      </a:endParaRPr>
                    </a:p>
                  </a:txBody>
                  <a:tcPr anchor="ctr"/>
                </a:tc>
                <a:tc>
                  <a:txBody>
                    <a:bodyPr/>
                    <a:lstStyle/>
                    <a:p>
                      <a:pPr marL="171450" marR="0" lvl="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u="none" strike="noStrike" kern="1200" cap="none" spc="0" normalizeH="0" baseline="0" noProof="0" dirty="0" smtClean="0">
                          <a:ln>
                            <a:noFill/>
                          </a:ln>
                          <a:effectLst/>
                          <a:uLnTx/>
                          <a:uFillTx/>
                        </a:rPr>
                        <a:t>With HP : Extra $ and complexity, Add-on SW – Double Take - Migrate –required</a:t>
                      </a:r>
                      <a:endParaRPr lang="en-US" sz="1100" b="1" dirty="0">
                        <a:solidFill>
                          <a:schemeClr val="accent4">
                            <a:lumMod val="75000"/>
                          </a:schemeClr>
                        </a:solidFill>
                      </a:endParaRPr>
                    </a:p>
                  </a:txBody>
                  <a:tcPr anchor="ctr"/>
                </a:tc>
              </a:tr>
              <a:tr h="548245">
                <a:tc>
                  <a:txBody>
                    <a:bodyPr/>
                    <a:lstStyle/>
                    <a:p>
                      <a:pPr algn="l"/>
                      <a:r>
                        <a:rPr lang="en-US" sz="1200" dirty="0" smtClean="0"/>
                        <a:t>Single</a:t>
                      </a:r>
                      <a:r>
                        <a:rPr lang="en-US" sz="1200" baseline="0" dirty="0" smtClean="0"/>
                        <a:t> Pane of Glass manageability between Scale-up and Scale-out</a:t>
                      </a:r>
                      <a:endParaRPr lang="en-US" sz="1200" i="1" dirty="0"/>
                    </a:p>
                  </a:txBody>
                  <a:tcPr anchor="ctr"/>
                </a:tc>
                <a:tc>
                  <a:txBody>
                    <a:bodyPr/>
                    <a:lstStyle/>
                    <a:p>
                      <a:pPr algn="ctr"/>
                      <a:r>
                        <a:rPr lang="en-US" sz="1000" dirty="0" smtClean="0"/>
                        <a:t>YES</a:t>
                      </a:r>
                      <a:endParaRPr lang="en-US" sz="1000" b="1" dirty="0">
                        <a:solidFill>
                          <a:schemeClr val="bg1">
                            <a:lumMod val="10000"/>
                          </a:schemeClr>
                        </a:solidFill>
                      </a:endParaRPr>
                    </a:p>
                  </a:txBody>
                  <a:tcPr anchor="ctr"/>
                </a:tc>
                <a:tc>
                  <a:txBody>
                    <a:bodyPr/>
                    <a:lstStyle/>
                    <a:p>
                      <a:pPr marL="0" algn="ctr" defTabSz="684830" rtl="0" eaLnBrk="1" latinLnBrk="0" hangingPunct="1"/>
                      <a:r>
                        <a:rPr lang="en-US" sz="1000" kern="1200" dirty="0" smtClean="0"/>
                        <a:t>Not</a:t>
                      </a:r>
                      <a:r>
                        <a:rPr lang="en-US" sz="1000" kern="1200" baseline="0" dirty="0" smtClean="0"/>
                        <a:t> Possible </a:t>
                      </a:r>
                    </a:p>
                    <a:p>
                      <a:pPr marL="0" algn="ctr" defTabSz="684830" rtl="0" eaLnBrk="1" latinLnBrk="0" hangingPunct="1"/>
                      <a:r>
                        <a:rPr lang="en-US" sz="1000" kern="1200" baseline="0" dirty="0" smtClean="0"/>
                        <a:t>(No interop between disparate offerings from HP)</a:t>
                      </a:r>
                      <a:endParaRPr lang="en-US" sz="1000" b="1" kern="1200" dirty="0">
                        <a:solidFill>
                          <a:schemeClr val="accent4">
                            <a:lumMod val="75000"/>
                          </a:schemeClr>
                        </a:solidFill>
                        <a:latin typeface="+mn-lt"/>
                        <a:ea typeface="+mn-ea"/>
                        <a:cs typeface="+mn-cs"/>
                      </a:endParaRPr>
                    </a:p>
                  </a:txBody>
                  <a:tcPr anchor="ctr"/>
                </a:tc>
                <a:tc>
                  <a:txBody>
                    <a:bodyPr/>
                    <a:lstStyle/>
                    <a:p>
                      <a:pPr marL="171450" marR="0" lvl="0" indent="-171450" algn="l" defTabSz="6848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u="none" strike="noStrike" kern="1200" cap="none" spc="0" normalizeH="0" baseline="0" dirty="0" smtClean="0">
                          <a:ln>
                            <a:noFill/>
                          </a:ln>
                          <a:effectLst/>
                          <a:uLnTx/>
                          <a:uFillTx/>
                        </a:rPr>
                        <a:t>SnapServer Manager enables a single pane of glass management across different workload optimized storage solutions</a:t>
                      </a:r>
                      <a:endParaRPr kumimoji="0" lang="en-US" sz="1100" b="0" i="0" u="none" strike="noStrike" kern="1200" cap="none" spc="0" normalizeH="0" baseline="0" dirty="0">
                        <a:ln>
                          <a:noFill/>
                        </a:ln>
                        <a:solidFill>
                          <a:srgbClr val="3B96D3">
                            <a:lumMod val="75000"/>
                          </a:srgbClr>
                        </a:solidFill>
                        <a:effectLst/>
                        <a:uLnTx/>
                        <a:uFillTx/>
                        <a:latin typeface="+mn-lt"/>
                        <a:ea typeface="+mn-ea"/>
                        <a:cs typeface="+mn-cs"/>
                      </a:endParaRPr>
                    </a:p>
                  </a:txBody>
                  <a:tcPr anchor="ctr"/>
                </a:tc>
              </a:tr>
            </a:tbl>
          </a:graphicData>
        </a:graphic>
      </p:graphicFrame>
    </p:spTree>
    <p:extLst>
      <p:ext uri="{BB962C8B-B14F-4D97-AF65-F5344CB8AC3E}">
        <p14:creationId xmlns:p14="http://schemas.microsoft.com/office/powerpoint/2010/main" val="3844889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Replication Use Cases</a:t>
            </a:r>
            <a:endParaRPr lang="en-US" dirty="0"/>
          </a:p>
        </p:txBody>
      </p:sp>
    </p:spTree>
    <p:extLst>
      <p:ext uri="{BB962C8B-B14F-4D97-AF65-F5344CB8AC3E}">
        <p14:creationId xmlns:p14="http://schemas.microsoft.com/office/powerpoint/2010/main" val="2067515869"/>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Distributed Enterprise</a:t>
            </a:r>
            <a:endParaRPr lang="en-US" b="1" dirty="0"/>
          </a:p>
        </p:txBody>
      </p:sp>
      <p:sp>
        <p:nvSpPr>
          <p:cNvPr id="8" name="Content Placeholder 2"/>
          <p:cNvSpPr>
            <a:spLocks noGrp="1"/>
          </p:cNvSpPr>
          <p:nvPr>
            <p:ph idx="1"/>
          </p:nvPr>
        </p:nvSpPr>
        <p:spPr>
          <a:xfrm>
            <a:off x="338379" y="736994"/>
            <a:ext cx="4953059" cy="4161577"/>
          </a:xfrm>
        </p:spPr>
        <p:txBody>
          <a:bodyPr>
            <a:noAutofit/>
          </a:bodyPr>
          <a:lstStyle/>
          <a:p>
            <a:r>
              <a:rPr lang="en-US" sz="1600" dirty="0">
                <a:solidFill>
                  <a:schemeClr val="tx1">
                    <a:lumMod val="50000"/>
                  </a:schemeClr>
                </a:solidFill>
              </a:rPr>
              <a:t>Agent based solution – Supports multiple platforms</a:t>
            </a:r>
          </a:p>
          <a:p>
            <a:r>
              <a:rPr lang="en-US" sz="1600" dirty="0" smtClean="0">
                <a:solidFill>
                  <a:schemeClr val="tx1">
                    <a:lumMod val="50000"/>
                  </a:schemeClr>
                </a:solidFill>
              </a:rPr>
              <a:t>Key architectural attributes</a:t>
            </a:r>
            <a:endParaRPr lang="en-US" sz="1600" dirty="0">
              <a:solidFill>
                <a:schemeClr val="tx1">
                  <a:lumMod val="50000"/>
                </a:schemeClr>
              </a:solidFill>
            </a:endParaRPr>
          </a:p>
          <a:p>
            <a:pPr lvl="1"/>
            <a:r>
              <a:rPr lang="en-US" sz="1400" dirty="0">
                <a:solidFill>
                  <a:schemeClr val="tx1">
                    <a:lumMod val="50000"/>
                  </a:schemeClr>
                </a:solidFill>
              </a:rPr>
              <a:t>Byte level incremental</a:t>
            </a:r>
          </a:p>
          <a:p>
            <a:pPr lvl="1"/>
            <a:r>
              <a:rPr lang="en-US" sz="1400" dirty="0">
                <a:solidFill>
                  <a:schemeClr val="tx1">
                    <a:lumMod val="50000"/>
                  </a:schemeClr>
                </a:solidFill>
              </a:rPr>
              <a:t>Bandwidth throttling</a:t>
            </a:r>
          </a:p>
          <a:p>
            <a:pPr lvl="1"/>
            <a:r>
              <a:rPr lang="en-US" sz="1400" dirty="0">
                <a:solidFill>
                  <a:schemeClr val="tx1">
                    <a:lumMod val="50000"/>
                  </a:schemeClr>
                </a:solidFill>
              </a:rPr>
              <a:t>Compression</a:t>
            </a:r>
          </a:p>
          <a:p>
            <a:pPr lvl="1"/>
            <a:r>
              <a:rPr lang="en-US" sz="1400" dirty="0">
                <a:solidFill>
                  <a:schemeClr val="tx1">
                    <a:lumMod val="50000"/>
                  </a:schemeClr>
                </a:solidFill>
              </a:rPr>
              <a:t>Encryption</a:t>
            </a:r>
          </a:p>
          <a:p>
            <a:r>
              <a:rPr lang="en-US" sz="1600" dirty="0">
                <a:solidFill>
                  <a:schemeClr val="tx1">
                    <a:lumMod val="50000"/>
                  </a:schemeClr>
                </a:solidFill>
              </a:rPr>
              <a:t>Replication modes</a:t>
            </a:r>
          </a:p>
          <a:p>
            <a:pPr lvl="1"/>
            <a:r>
              <a:rPr lang="en-US" sz="1600" dirty="0">
                <a:solidFill>
                  <a:schemeClr val="tx1">
                    <a:lumMod val="50000"/>
                  </a:schemeClr>
                </a:solidFill>
              </a:rPr>
              <a:t>Replication (1:1 or N:1)</a:t>
            </a:r>
          </a:p>
          <a:p>
            <a:pPr lvl="1"/>
            <a:r>
              <a:rPr lang="en-US" sz="1600" dirty="0">
                <a:solidFill>
                  <a:schemeClr val="tx1">
                    <a:lumMod val="50000"/>
                  </a:schemeClr>
                </a:solidFill>
              </a:rPr>
              <a:t>Distribution (1:N) </a:t>
            </a:r>
          </a:p>
          <a:p>
            <a:pPr lvl="1"/>
            <a:r>
              <a:rPr lang="en-US" sz="1600" dirty="0">
                <a:solidFill>
                  <a:schemeClr val="tx1">
                    <a:lumMod val="50000"/>
                  </a:schemeClr>
                </a:solidFill>
              </a:rPr>
              <a:t>Remote backup (replication with versioning) </a:t>
            </a:r>
            <a:endParaRPr lang="en-US" sz="1400" dirty="0">
              <a:solidFill>
                <a:schemeClr val="tx1">
                  <a:lumMod val="50000"/>
                </a:schemeClr>
              </a:solidFill>
            </a:endParaRPr>
          </a:p>
          <a:p>
            <a:r>
              <a:rPr lang="en-US" sz="1600" dirty="0">
                <a:solidFill>
                  <a:schemeClr val="tx1">
                    <a:lumMod val="50000"/>
                  </a:schemeClr>
                </a:solidFill>
              </a:rPr>
              <a:t>Centralized Management</a:t>
            </a:r>
          </a:p>
          <a:p>
            <a:pPr lvl="1"/>
            <a:r>
              <a:rPr lang="en-US" sz="1400" dirty="0">
                <a:solidFill>
                  <a:schemeClr val="tx1">
                    <a:lumMod val="50000"/>
                  </a:schemeClr>
                </a:solidFill>
              </a:rPr>
              <a:t>Policy based replication</a:t>
            </a:r>
          </a:p>
          <a:p>
            <a:r>
              <a:rPr lang="en-US" sz="1600" dirty="0">
                <a:solidFill>
                  <a:schemeClr val="tx1">
                    <a:lumMod val="50000"/>
                  </a:schemeClr>
                </a:solidFill>
              </a:rPr>
              <a:t>VMware Support</a:t>
            </a:r>
          </a:p>
        </p:txBody>
      </p:sp>
      <p:grpSp>
        <p:nvGrpSpPr>
          <p:cNvPr id="880" name="Group 879"/>
          <p:cNvGrpSpPr>
            <a:grpSpLocks/>
          </p:cNvGrpSpPr>
          <p:nvPr/>
        </p:nvGrpSpPr>
        <p:grpSpPr bwMode="auto">
          <a:xfrm>
            <a:off x="3778894" y="39143"/>
            <a:ext cx="5407819" cy="3118757"/>
            <a:chOff x="6346" y="1522"/>
            <a:chExt cx="11702" cy="5139"/>
          </a:xfrm>
        </p:grpSpPr>
        <p:pic>
          <p:nvPicPr>
            <p:cNvPr id="881" name="Picture 88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259" y="1522"/>
              <a:ext cx="789" cy="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2" name="Picture 88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144" y="4187"/>
              <a:ext cx="764" cy="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3" name="Picture 88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392" y="4602"/>
              <a:ext cx="195"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4" name="Picture 88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184" y="4694"/>
              <a:ext cx="31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5" name="Picture 884"/>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6339" y="4405"/>
              <a:ext cx="139"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86" name="Group 885"/>
            <p:cNvGrpSpPr>
              <a:grpSpLocks/>
            </p:cNvGrpSpPr>
            <p:nvPr/>
          </p:nvGrpSpPr>
          <p:grpSpPr bwMode="auto">
            <a:xfrm>
              <a:off x="6597" y="3884"/>
              <a:ext cx="2972" cy="641"/>
              <a:chOff x="4474" y="3884"/>
              <a:chExt cx="2016" cy="641"/>
            </a:xfrm>
          </p:grpSpPr>
          <p:sp>
            <p:nvSpPr>
              <p:cNvPr id="1829" name="Freeform 1828"/>
              <p:cNvSpPr>
                <a:spLocks/>
              </p:cNvSpPr>
              <p:nvPr/>
            </p:nvSpPr>
            <p:spPr bwMode="auto">
              <a:xfrm>
                <a:off x="4578" y="4087"/>
                <a:ext cx="1438" cy="139"/>
              </a:xfrm>
              <a:custGeom>
                <a:avLst/>
                <a:gdLst>
                  <a:gd name="T0" fmla="+- 0 4578 4578"/>
                  <a:gd name="T1" fmla="*/ T0 w 1438"/>
                  <a:gd name="T2" fmla="+- 0 4087 4087"/>
                  <a:gd name="T3" fmla="*/ 4087 h 139"/>
                  <a:gd name="T4" fmla="+- 0 4650 4578"/>
                  <a:gd name="T5" fmla="*/ T4 w 1438"/>
                  <a:gd name="T6" fmla="+- 0 4095 4087"/>
                  <a:gd name="T7" fmla="*/ 4095 h 139"/>
                  <a:gd name="T8" fmla="+- 0 4722 4578"/>
                  <a:gd name="T9" fmla="*/ T8 w 1438"/>
                  <a:gd name="T10" fmla="+- 0 4103 4087"/>
                  <a:gd name="T11" fmla="*/ 4103 h 139"/>
                  <a:gd name="T12" fmla="+- 0 4794 4578"/>
                  <a:gd name="T13" fmla="*/ T12 w 1438"/>
                  <a:gd name="T14" fmla="+- 0 4111 4087"/>
                  <a:gd name="T15" fmla="*/ 4111 h 139"/>
                  <a:gd name="T16" fmla="+- 0 4866 4578"/>
                  <a:gd name="T17" fmla="*/ T16 w 1438"/>
                  <a:gd name="T18" fmla="+- 0 4119 4087"/>
                  <a:gd name="T19" fmla="*/ 4119 h 139"/>
                  <a:gd name="T20" fmla="+- 0 4939 4578"/>
                  <a:gd name="T21" fmla="*/ T20 w 1438"/>
                  <a:gd name="T22" fmla="+- 0 4127 4087"/>
                  <a:gd name="T23" fmla="*/ 4127 h 139"/>
                  <a:gd name="T24" fmla="+- 0 5011 4578"/>
                  <a:gd name="T25" fmla="*/ T24 w 1438"/>
                  <a:gd name="T26" fmla="+- 0 4135 4087"/>
                  <a:gd name="T27" fmla="*/ 4135 h 139"/>
                  <a:gd name="T28" fmla="+- 0 5083 4578"/>
                  <a:gd name="T29" fmla="*/ T28 w 1438"/>
                  <a:gd name="T30" fmla="+- 0 4142 4087"/>
                  <a:gd name="T31" fmla="*/ 4142 h 139"/>
                  <a:gd name="T32" fmla="+- 0 5155 4578"/>
                  <a:gd name="T33" fmla="*/ T32 w 1438"/>
                  <a:gd name="T34" fmla="+- 0 4149 4087"/>
                  <a:gd name="T35" fmla="*/ 4149 h 139"/>
                  <a:gd name="T36" fmla="+- 0 5227 4578"/>
                  <a:gd name="T37" fmla="*/ T36 w 1438"/>
                  <a:gd name="T38" fmla="+- 0 4157 4087"/>
                  <a:gd name="T39" fmla="*/ 4157 h 139"/>
                  <a:gd name="T40" fmla="+- 0 5299 4578"/>
                  <a:gd name="T41" fmla="*/ T40 w 1438"/>
                  <a:gd name="T42" fmla="+- 0 4164 4087"/>
                  <a:gd name="T43" fmla="*/ 4164 h 139"/>
                  <a:gd name="T44" fmla="+- 0 5371 4578"/>
                  <a:gd name="T45" fmla="*/ T44 w 1438"/>
                  <a:gd name="T46" fmla="+- 0 4170 4087"/>
                  <a:gd name="T47" fmla="*/ 4170 h 139"/>
                  <a:gd name="T48" fmla="+- 0 5442 4578"/>
                  <a:gd name="T49" fmla="*/ T48 w 1438"/>
                  <a:gd name="T50" fmla="+- 0 4177 4087"/>
                  <a:gd name="T51" fmla="*/ 4177 h 139"/>
                  <a:gd name="T52" fmla="+- 0 5514 4578"/>
                  <a:gd name="T53" fmla="*/ T52 w 1438"/>
                  <a:gd name="T54" fmla="+- 0 4184 4087"/>
                  <a:gd name="T55" fmla="*/ 4184 h 139"/>
                  <a:gd name="T56" fmla="+- 0 5586 4578"/>
                  <a:gd name="T57" fmla="*/ T56 w 1438"/>
                  <a:gd name="T58" fmla="+- 0 4190 4087"/>
                  <a:gd name="T59" fmla="*/ 4190 h 139"/>
                  <a:gd name="T60" fmla="+- 0 5658 4578"/>
                  <a:gd name="T61" fmla="*/ T60 w 1438"/>
                  <a:gd name="T62" fmla="+- 0 4196 4087"/>
                  <a:gd name="T63" fmla="*/ 4196 h 139"/>
                  <a:gd name="T64" fmla="+- 0 5729 4578"/>
                  <a:gd name="T65" fmla="*/ T64 w 1438"/>
                  <a:gd name="T66" fmla="+- 0 4202 4087"/>
                  <a:gd name="T67" fmla="*/ 4202 h 139"/>
                  <a:gd name="T68" fmla="+- 0 5801 4578"/>
                  <a:gd name="T69" fmla="*/ T68 w 1438"/>
                  <a:gd name="T70" fmla="+- 0 4208 4087"/>
                  <a:gd name="T71" fmla="*/ 4208 h 139"/>
                  <a:gd name="T72" fmla="+- 0 5872 4578"/>
                  <a:gd name="T73" fmla="*/ T72 w 1438"/>
                  <a:gd name="T74" fmla="+- 0 4214 4087"/>
                  <a:gd name="T75" fmla="*/ 4214 h 139"/>
                  <a:gd name="T76" fmla="+- 0 5943 4578"/>
                  <a:gd name="T77" fmla="*/ T76 w 1438"/>
                  <a:gd name="T78" fmla="+- 0 4220 4087"/>
                  <a:gd name="T79" fmla="*/ 4220 h 139"/>
                  <a:gd name="T80" fmla="+- 0 6015 4578"/>
                  <a:gd name="T81" fmla="*/ T80 w 1438"/>
                  <a:gd name="T82" fmla="+- 0 4226 4087"/>
                  <a:gd name="T83" fmla="*/ 4226 h 139"/>
                  <a:gd name="T84" fmla="+- 0 5943 4578"/>
                  <a:gd name="T85" fmla="*/ T84 w 1438"/>
                  <a:gd name="T86" fmla="+- 0 4220 4087"/>
                  <a:gd name="T87" fmla="*/ 4220 h 139"/>
                  <a:gd name="T88" fmla="+- 0 5872 4578"/>
                  <a:gd name="T89" fmla="*/ T88 w 1438"/>
                  <a:gd name="T90" fmla="+- 0 4214 4087"/>
                  <a:gd name="T91" fmla="*/ 4214 h 139"/>
                  <a:gd name="T92" fmla="+- 0 5801 4578"/>
                  <a:gd name="T93" fmla="*/ T92 w 1438"/>
                  <a:gd name="T94" fmla="+- 0 4208 4087"/>
                  <a:gd name="T95" fmla="*/ 4208 h 139"/>
                  <a:gd name="T96" fmla="+- 0 5729 4578"/>
                  <a:gd name="T97" fmla="*/ T96 w 1438"/>
                  <a:gd name="T98" fmla="+- 0 4202 4087"/>
                  <a:gd name="T99" fmla="*/ 4202 h 139"/>
                  <a:gd name="T100" fmla="+- 0 5658 4578"/>
                  <a:gd name="T101" fmla="*/ T100 w 1438"/>
                  <a:gd name="T102" fmla="+- 0 4196 4087"/>
                  <a:gd name="T103" fmla="*/ 4196 h 139"/>
                  <a:gd name="T104" fmla="+- 0 5586 4578"/>
                  <a:gd name="T105" fmla="*/ T104 w 1438"/>
                  <a:gd name="T106" fmla="+- 0 4190 4087"/>
                  <a:gd name="T107" fmla="*/ 4190 h 139"/>
                  <a:gd name="T108" fmla="+- 0 5514 4578"/>
                  <a:gd name="T109" fmla="*/ T108 w 1438"/>
                  <a:gd name="T110" fmla="+- 0 4184 4087"/>
                  <a:gd name="T111" fmla="*/ 4184 h 139"/>
                  <a:gd name="T112" fmla="+- 0 5442 4578"/>
                  <a:gd name="T113" fmla="*/ T112 w 1438"/>
                  <a:gd name="T114" fmla="+- 0 4177 4087"/>
                  <a:gd name="T115" fmla="*/ 4177 h 139"/>
                  <a:gd name="T116" fmla="+- 0 5371 4578"/>
                  <a:gd name="T117" fmla="*/ T116 w 1438"/>
                  <a:gd name="T118" fmla="+- 0 4170 4087"/>
                  <a:gd name="T119" fmla="*/ 4170 h 139"/>
                  <a:gd name="T120" fmla="+- 0 5299 4578"/>
                  <a:gd name="T121" fmla="*/ T120 w 1438"/>
                  <a:gd name="T122" fmla="+- 0 4164 4087"/>
                  <a:gd name="T123" fmla="*/ 4164 h 139"/>
                  <a:gd name="T124" fmla="+- 0 5227 4578"/>
                  <a:gd name="T125" fmla="*/ T124 w 1438"/>
                  <a:gd name="T126" fmla="+- 0 4157 4087"/>
                  <a:gd name="T127" fmla="*/ 4157 h 139"/>
                  <a:gd name="T128" fmla="+- 0 5155 4578"/>
                  <a:gd name="T129" fmla="*/ T128 w 1438"/>
                  <a:gd name="T130" fmla="+- 0 4149 4087"/>
                  <a:gd name="T131" fmla="*/ 4149 h 139"/>
                  <a:gd name="T132" fmla="+- 0 5083 4578"/>
                  <a:gd name="T133" fmla="*/ T132 w 1438"/>
                  <a:gd name="T134" fmla="+- 0 4142 4087"/>
                  <a:gd name="T135" fmla="*/ 4142 h 139"/>
                  <a:gd name="T136" fmla="+- 0 5011 4578"/>
                  <a:gd name="T137" fmla="*/ T136 w 1438"/>
                  <a:gd name="T138" fmla="+- 0 4135 4087"/>
                  <a:gd name="T139" fmla="*/ 4135 h 139"/>
                  <a:gd name="T140" fmla="+- 0 4939 4578"/>
                  <a:gd name="T141" fmla="*/ T140 w 1438"/>
                  <a:gd name="T142" fmla="+- 0 4127 4087"/>
                  <a:gd name="T143" fmla="*/ 4127 h 139"/>
                  <a:gd name="T144" fmla="+- 0 4866 4578"/>
                  <a:gd name="T145" fmla="*/ T144 w 1438"/>
                  <a:gd name="T146" fmla="+- 0 4119 4087"/>
                  <a:gd name="T147" fmla="*/ 4119 h 139"/>
                  <a:gd name="T148" fmla="+- 0 4794 4578"/>
                  <a:gd name="T149" fmla="*/ T148 w 1438"/>
                  <a:gd name="T150" fmla="+- 0 4111 4087"/>
                  <a:gd name="T151" fmla="*/ 4111 h 139"/>
                  <a:gd name="T152" fmla="+- 0 4722 4578"/>
                  <a:gd name="T153" fmla="*/ T152 w 1438"/>
                  <a:gd name="T154" fmla="+- 0 4103 4087"/>
                  <a:gd name="T155" fmla="*/ 4103 h 139"/>
                  <a:gd name="T156" fmla="+- 0 4650 4578"/>
                  <a:gd name="T157" fmla="*/ T156 w 1438"/>
                  <a:gd name="T158" fmla="+- 0 4095 4087"/>
                  <a:gd name="T159" fmla="*/ 4095 h 139"/>
                  <a:gd name="T160" fmla="+- 0 4578 4578"/>
                  <a:gd name="T161" fmla="*/ T160 w 1438"/>
                  <a:gd name="T162" fmla="+- 0 4087 4087"/>
                  <a:gd name="T163" fmla="*/ 4087 h 1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1438" h="139">
                    <a:moveTo>
                      <a:pt x="0" y="0"/>
                    </a:moveTo>
                    <a:lnTo>
                      <a:pt x="72" y="8"/>
                    </a:lnTo>
                    <a:lnTo>
                      <a:pt x="144" y="16"/>
                    </a:lnTo>
                    <a:lnTo>
                      <a:pt x="216" y="24"/>
                    </a:lnTo>
                    <a:lnTo>
                      <a:pt x="288" y="32"/>
                    </a:lnTo>
                    <a:lnTo>
                      <a:pt x="361" y="40"/>
                    </a:lnTo>
                    <a:lnTo>
                      <a:pt x="433" y="48"/>
                    </a:lnTo>
                    <a:lnTo>
                      <a:pt x="505" y="55"/>
                    </a:lnTo>
                    <a:lnTo>
                      <a:pt x="577" y="62"/>
                    </a:lnTo>
                    <a:lnTo>
                      <a:pt x="649" y="70"/>
                    </a:lnTo>
                    <a:lnTo>
                      <a:pt x="721" y="77"/>
                    </a:lnTo>
                    <a:lnTo>
                      <a:pt x="793" y="83"/>
                    </a:lnTo>
                    <a:lnTo>
                      <a:pt x="864" y="90"/>
                    </a:lnTo>
                    <a:lnTo>
                      <a:pt x="936" y="97"/>
                    </a:lnTo>
                    <a:lnTo>
                      <a:pt x="1008" y="103"/>
                    </a:lnTo>
                    <a:lnTo>
                      <a:pt x="1080" y="109"/>
                    </a:lnTo>
                    <a:lnTo>
                      <a:pt x="1151" y="115"/>
                    </a:lnTo>
                    <a:lnTo>
                      <a:pt x="1223" y="121"/>
                    </a:lnTo>
                    <a:lnTo>
                      <a:pt x="1294" y="127"/>
                    </a:lnTo>
                    <a:lnTo>
                      <a:pt x="1365" y="133"/>
                    </a:lnTo>
                    <a:lnTo>
                      <a:pt x="1437" y="139"/>
                    </a:lnTo>
                    <a:lnTo>
                      <a:pt x="1365" y="133"/>
                    </a:lnTo>
                    <a:lnTo>
                      <a:pt x="1294" y="127"/>
                    </a:lnTo>
                    <a:lnTo>
                      <a:pt x="1223" y="121"/>
                    </a:lnTo>
                    <a:lnTo>
                      <a:pt x="1151" y="115"/>
                    </a:lnTo>
                    <a:lnTo>
                      <a:pt x="1080" y="109"/>
                    </a:lnTo>
                    <a:lnTo>
                      <a:pt x="1008" y="103"/>
                    </a:lnTo>
                    <a:lnTo>
                      <a:pt x="936" y="97"/>
                    </a:lnTo>
                    <a:lnTo>
                      <a:pt x="864" y="90"/>
                    </a:lnTo>
                    <a:lnTo>
                      <a:pt x="793" y="83"/>
                    </a:lnTo>
                    <a:lnTo>
                      <a:pt x="721" y="77"/>
                    </a:lnTo>
                    <a:lnTo>
                      <a:pt x="649" y="70"/>
                    </a:lnTo>
                    <a:lnTo>
                      <a:pt x="577" y="62"/>
                    </a:lnTo>
                    <a:lnTo>
                      <a:pt x="505" y="55"/>
                    </a:lnTo>
                    <a:lnTo>
                      <a:pt x="433" y="48"/>
                    </a:lnTo>
                    <a:lnTo>
                      <a:pt x="361" y="40"/>
                    </a:lnTo>
                    <a:lnTo>
                      <a:pt x="288" y="32"/>
                    </a:lnTo>
                    <a:lnTo>
                      <a:pt x="216" y="24"/>
                    </a:lnTo>
                    <a:lnTo>
                      <a:pt x="144" y="16"/>
                    </a:lnTo>
                    <a:lnTo>
                      <a:pt x="72" y="8"/>
                    </a:lnTo>
                    <a:lnTo>
                      <a:pt x="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30" name="Picture 18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474" y="4087"/>
                <a:ext cx="1541" cy="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1" name="Picture 1830"/>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318" y="4249"/>
                <a:ext cx="170"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2" name="Picture 1831"/>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563" y="3884"/>
                <a:ext cx="1927"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7" name="Group 886"/>
            <p:cNvGrpSpPr>
              <a:grpSpLocks/>
            </p:cNvGrpSpPr>
            <p:nvPr/>
          </p:nvGrpSpPr>
          <p:grpSpPr bwMode="auto">
            <a:xfrm>
              <a:off x="7810" y="4322"/>
              <a:ext cx="2789" cy="2306"/>
              <a:chOff x="5298" y="4322"/>
              <a:chExt cx="1891" cy="2306"/>
            </a:xfrm>
          </p:grpSpPr>
          <p:sp>
            <p:nvSpPr>
              <p:cNvPr id="1824" name="Freeform 1823"/>
              <p:cNvSpPr>
                <a:spLocks/>
              </p:cNvSpPr>
              <p:nvPr/>
            </p:nvSpPr>
            <p:spPr bwMode="auto">
              <a:xfrm>
                <a:off x="6314" y="6020"/>
                <a:ext cx="562" cy="608"/>
              </a:xfrm>
              <a:custGeom>
                <a:avLst/>
                <a:gdLst>
                  <a:gd name="T0" fmla="+- 0 6449 6314"/>
                  <a:gd name="T1" fmla="*/ T0 w 562"/>
                  <a:gd name="T2" fmla="+- 0 6602 6020"/>
                  <a:gd name="T3" fmla="*/ 6602 h 608"/>
                  <a:gd name="T4" fmla="+- 0 6431 6314"/>
                  <a:gd name="T5" fmla="*/ T4 w 562"/>
                  <a:gd name="T6" fmla="+- 0 6602 6020"/>
                  <a:gd name="T7" fmla="*/ 6602 h 608"/>
                  <a:gd name="T8" fmla="+- 0 6415 6314"/>
                  <a:gd name="T9" fmla="*/ T8 w 562"/>
                  <a:gd name="T10" fmla="+- 0 6623 6020"/>
                  <a:gd name="T11" fmla="*/ 6623 h 608"/>
                  <a:gd name="T12" fmla="+- 0 6428 6314"/>
                  <a:gd name="T13" fmla="*/ T12 w 562"/>
                  <a:gd name="T14" fmla="+- 0 6627 6020"/>
                  <a:gd name="T15" fmla="*/ 6627 h 608"/>
                  <a:gd name="T16" fmla="+- 0 6432 6314"/>
                  <a:gd name="T17" fmla="*/ T16 w 562"/>
                  <a:gd name="T18" fmla="+- 0 6628 6020"/>
                  <a:gd name="T19" fmla="*/ 6628 h 608"/>
                  <a:gd name="T20" fmla="+- 0 6441 6314"/>
                  <a:gd name="T21" fmla="*/ T20 w 562"/>
                  <a:gd name="T22" fmla="+- 0 6628 6020"/>
                  <a:gd name="T23" fmla="*/ 6628 h 608"/>
                  <a:gd name="T24" fmla="+- 0 6444 6314"/>
                  <a:gd name="T25" fmla="*/ T24 w 562"/>
                  <a:gd name="T26" fmla="+- 0 6625 6020"/>
                  <a:gd name="T27" fmla="*/ 6625 h 608"/>
                  <a:gd name="T28" fmla="+- 0 6450 6314"/>
                  <a:gd name="T29" fmla="*/ T28 w 562"/>
                  <a:gd name="T30" fmla="+- 0 6606 6020"/>
                  <a:gd name="T31" fmla="*/ 6606 h 608"/>
                  <a:gd name="T32" fmla="+- 0 6449 6314"/>
                  <a:gd name="T33" fmla="*/ T32 w 562"/>
                  <a:gd name="T34" fmla="+- 0 6602 6020"/>
                  <a:gd name="T35" fmla="*/ 6602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62" h="608">
                    <a:moveTo>
                      <a:pt x="135" y="582"/>
                    </a:moveTo>
                    <a:lnTo>
                      <a:pt x="117" y="582"/>
                    </a:lnTo>
                    <a:lnTo>
                      <a:pt x="101" y="603"/>
                    </a:lnTo>
                    <a:lnTo>
                      <a:pt x="114" y="607"/>
                    </a:lnTo>
                    <a:lnTo>
                      <a:pt x="118" y="608"/>
                    </a:lnTo>
                    <a:lnTo>
                      <a:pt x="127" y="608"/>
                    </a:lnTo>
                    <a:lnTo>
                      <a:pt x="130" y="605"/>
                    </a:lnTo>
                    <a:lnTo>
                      <a:pt x="136" y="586"/>
                    </a:lnTo>
                    <a:lnTo>
                      <a:pt x="135" y="58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5" name="Freeform 1824"/>
              <p:cNvSpPr>
                <a:spLocks/>
              </p:cNvSpPr>
              <p:nvPr/>
            </p:nvSpPr>
            <p:spPr bwMode="auto">
              <a:xfrm>
                <a:off x="6314" y="6020"/>
                <a:ext cx="562" cy="608"/>
              </a:xfrm>
              <a:custGeom>
                <a:avLst/>
                <a:gdLst>
                  <a:gd name="T0" fmla="+- 0 6321 6314"/>
                  <a:gd name="T1" fmla="*/ T0 w 562"/>
                  <a:gd name="T2" fmla="+- 0 6517 6020"/>
                  <a:gd name="T3" fmla="*/ 6517 h 608"/>
                  <a:gd name="T4" fmla="+- 0 6317 6314"/>
                  <a:gd name="T5" fmla="*/ T4 w 562"/>
                  <a:gd name="T6" fmla="+- 0 6520 6020"/>
                  <a:gd name="T7" fmla="*/ 6520 h 608"/>
                  <a:gd name="T8" fmla="+- 0 6328 6314"/>
                  <a:gd name="T9" fmla="*/ T8 w 562"/>
                  <a:gd name="T10" fmla="+- 0 6529 6020"/>
                  <a:gd name="T11" fmla="*/ 6529 h 608"/>
                  <a:gd name="T12" fmla="+- 0 6343 6314"/>
                  <a:gd name="T13" fmla="*/ T12 w 562"/>
                  <a:gd name="T14" fmla="+- 0 6542 6020"/>
                  <a:gd name="T15" fmla="*/ 6542 h 608"/>
                  <a:gd name="T16" fmla="+- 0 6359 6314"/>
                  <a:gd name="T17" fmla="*/ T16 w 562"/>
                  <a:gd name="T18" fmla="+- 0 6567 6020"/>
                  <a:gd name="T19" fmla="*/ 6567 h 608"/>
                  <a:gd name="T20" fmla="+- 0 6371 6314"/>
                  <a:gd name="T21" fmla="*/ T20 w 562"/>
                  <a:gd name="T22" fmla="+- 0 6578 6020"/>
                  <a:gd name="T23" fmla="*/ 6578 h 608"/>
                  <a:gd name="T24" fmla="+- 0 6383 6314"/>
                  <a:gd name="T25" fmla="*/ T24 w 562"/>
                  <a:gd name="T26" fmla="+- 0 6596 6020"/>
                  <a:gd name="T27" fmla="*/ 6596 h 608"/>
                  <a:gd name="T28" fmla="+- 0 6396 6314"/>
                  <a:gd name="T29" fmla="*/ T28 w 562"/>
                  <a:gd name="T30" fmla="+- 0 6612 6020"/>
                  <a:gd name="T31" fmla="*/ 6612 h 608"/>
                  <a:gd name="T32" fmla="+- 0 6404 6314"/>
                  <a:gd name="T33" fmla="*/ T32 w 562"/>
                  <a:gd name="T34" fmla="+- 0 6614 6020"/>
                  <a:gd name="T35" fmla="*/ 6614 h 608"/>
                  <a:gd name="T36" fmla="+- 0 6407 6314"/>
                  <a:gd name="T37" fmla="*/ T36 w 562"/>
                  <a:gd name="T38" fmla="+- 0 6613 6020"/>
                  <a:gd name="T39" fmla="*/ 6613 h 608"/>
                  <a:gd name="T40" fmla="+- 0 6419 6314"/>
                  <a:gd name="T41" fmla="*/ T40 w 562"/>
                  <a:gd name="T42" fmla="+- 0 6604 6020"/>
                  <a:gd name="T43" fmla="*/ 6604 h 608"/>
                  <a:gd name="T44" fmla="+- 0 6423 6314"/>
                  <a:gd name="T45" fmla="*/ T44 w 562"/>
                  <a:gd name="T46" fmla="+- 0 6602 6020"/>
                  <a:gd name="T47" fmla="*/ 6602 h 608"/>
                  <a:gd name="T48" fmla="+- 0 6449 6314"/>
                  <a:gd name="T49" fmla="*/ T48 w 562"/>
                  <a:gd name="T50" fmla="+- 0 6602 6020"/>
                  <a:gd name="T51" fmla="*/ 6602 h 608"/>
                  <a:gd name="T52" fmla="+- 0 6449 6314"/>
                  <a:gd name="T53" fmla="*/ T52 w 562"/>
                  <a:gd name="T54" fmla="+- 0 6599 6020"/>
                  <a:gd name="T55" fmla="*/ 6599 h 608"/>
                  <a:gd name="T56" fmla="+- 0 6469 6314"/>
                  <a:gd name="T57" fmla="*/ T56 w 562"/>
                  <a:gd name="T58" fmla="+- 0 6589 6020"/>
                  <a:gd name="T59" fmla="*/ 6589 h 608"/>
                  <a:gd name="T60" fmla="+- 0 6483 6314"/>
                  <a:gd name="T61" fmla="*/ T60 w 562"/>
                  <a:gd name="T62" fmla="+- 0 6582 6020"/>
                  <a:gd name="T63" fmla="*/ 6582 h 608"/>
                  <a:gd name="T64" fmla="+- 0 6483 6314"/>
                  <a:gd name="T65" fmla="*/ T64 w 562"/>
                  <a:gd name="T66" fmla="+- 0 6575 6020"/>
                  <a:gd name="T67" fmla="*/ 6575 h 608"/>
                  <a:gd name="T68" fmla="+- 0 6480 6314"/>
                  <a:gd name="T69" fmla="*/ T68 w 562"/>
                  <a:gd name="T70" fmla="+- 0 6556 6020"/>
                  <a:gd name="T71" fmla="*/ 6556 h 608"/>
                  <a:gd name="T72" fmla="+- 0 6484 6314"/>
                  <a:gd name="T73" fmla="*/ T72 w 562"/>
                  <a:gd name="T74" fmla="+- 0 6538 6020"/>
                  <a:gd name="T75" fmla="*/ 6538 h 608"/>
                  <a:gd name="T76" fmla="+- 0 6492 6314"/>
                  <a:gd name="T77" fmla="*/ T76 w 562"/>
                  <a:gd name="T78" fmla="+- 0 6521 6020"/>
                  <a:gd name="T79" fmla="*/ 6521 h 608"/>
                  <a:gd name="T80" fmla="+- 0 6496 6314"/>
                  <a:gd name="T81" fmla="*/ T80 w 562"/>
                  <a:gd name="T82" fmla="+- 0 6517 6020"/>
                  <a:gd name="T83" fmla="*/ 6517 h 608"/>
                  <a:gd name="T84" fmla="+- 0 6343 6314"/>
                  <a:gd name="T85" fmla="*/ T84 w 562"/>
                  <a:gd name="T86" fmla="+- 0 6517 6020"/>
                  <a:gd name="T87" fmla="*/ 6517 h 608"/>
                  <a:gd name="T88" fmla="+- 0 6324 6314"/>
                  <a:gd name="T89" fmla="*/ T88 w 562"/>
                  <a:gd name="T90" fmla="+- 0 6517 6020"/>
                  <a:gd name="T91" fmla="*/ 6517 h 608"/>
                  <a:gd name="T92" fmla="+- 0 6321 6314"/>
                  <a:gd name="T93" fmla="*/ T92 w 562"/>
                  <a:gd name="T94" fmla="+- 0 6517 6020"/>
                  <a:gd name="T95" fmla="*/ 6517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Lst>
                <a:rect l="0" t="0" r="r" b="b"/>
                <a:pathLst>
                  <a:path w="562" h="608">
                    <a:moveTo>
                      <a:pt x="7" y="497"/>
                    </a:moveTo>
                    <a:lnTo>
                      <a:pt x="3" y="500"/>
                    </a:lnTo>
                    <a:lnTo>
                      <a:pt x="14" y="509"/>
                    </a:lnTo>
                    <a:lnTo>
                      <a:pt x="29" y="522"/>
                    </a:lnTo>
                    <a:lnTo>
                      <a:pt x="45" y="547"/>
                    </a:lnTo>
                    <a:lnTo>
                      <a:pt x="57" y="558"/>
                    </a:lnTo>
                    <a:lnTo>
                      <a:pt x="69" y="576"/>
                    </a:lnTo>
                    <a:lnTo>
                      <a:pt x="82" y="592"/>
                    </a:lnTo>
                    <a:lnTo>
                      <a:pt x="90" y="594"/>
                    </a:lnTo>
                    <a:lnTo>
                      <a:pt x="93" y="593"/>
                    </a:lnTo>
                    <a:lnTo>
                      <a:pt x="105" y="584"/>
                    </a:lnTo>
                    <a:lnTo>
                      <a:pt x="109" y="582"/>
                    </a:lnTo>
                    <a:lnTo>
                      <a:pt x="135" y="582"/>
                    </a:lnTo>
                    <a:lnTo>
                      <a:pt x="135" y="579"/>
                    </a:lnTo>
                    <a:lnTo>
                      <a:pt x="155" y="569"/>
                    </a:lnTo>
                    <a:lnTo>
                      <a:pt x="169" y="562"/>
                    </a:lnTo>
                    <a:lnTo>
                      <a:pt x="169" y="555"/>
                    </a:lnTo>
                    <a:lnTo>
                      <a:pt x="166" y="536"/>
                    </a:lnTo>
                    <a:lnTo>
                      <a:pt x="170" y="518"/>
                    </a:lnTo>
                    <a:lnTo>
                      <a:pt x="178" y="501"/>
                    </a:lnTo>
                    <a:lnTo>
                      <a:pt x="182" y="497"/>
                    </a:lnTo>
                    <a:lnTo>
                      <a:pt x="29" y="497"/>
                    </a:lnTo>
                    <a:lnTo>
                      <a:pt x="10" y="497"/>
                    </a:lnTo>
                    <a:lnTo>
                      <a:pt x="7" y="49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6" name="Freeform 1825"/>
              <p:cNvSpPr>
                <a:spLocks/>
              </p:cNvSpPr>
              <p:nvPr/>
            </p:nvSpPr>
            <p:spPr bwMode="auto">
              <a:xfrm>
                <a:off x="6314" y="6020"/>
                <a:ext cx="562" cy="608"/>
              </a:xfrm>
              <a:custGeom>
                <a:avLst/>
                <a:gdLst>
                  <a:gd name="T0" fmla="+- 0 6365 6314"/>
                  <a:gd name="T1" fmla="*/ T0 w 562"/>
                  <a:gd name="T2" fmla="+- 0 6156 6020"/>
                  <a:gd name="T3" fmla="*/ 6156 h 608"/>
                  <a:gd name="T4" fmla="+- 0 6363 6314"/>
                  <a:gd name="T5" fmla="*/ T4 w 562"/>
                  <a:gd name="T6" fmla="+- 0 6160 6020"/>
                  <a:gd name="T7" fmla="*/ 6160 h 608"/>
                  <a:gd name="T8" fmla="+- 0 6350 6314"/>
                  <a:gd name="T9" fmla="*/ T8 w 562"/>
                  <a:gd name="T10" fmla="+- 0 6182 6020"/>
                  <a:gd name="T11" fmla="*/ 6182 h 608"/>
                  <a:gd name="T12" fmla="+- 0 6331 6314"/>
                  <a:gd name="T13" fmla="*/ T12 w 562"/>
                  <a:gd name="T14" fmla="+- 0 6215 6020"/>
                  <a:gd name="T15" fmla="*/ 6215 h 608"/>
                  <a:gd name="T16" fmla="+- 0 6319 6314"/>
                  <a:gd name="T17" fmla="*/ T16 w 562"/>
                  <a:gd name="T18" fmla="+- 0 6246 6020"/>
                  <a:gd name="T19" fmla="*/ 6246 h 608"/>
                  <a:gd name="T20" fmla="+- 0 6320 6314"/>
                  <a:gd name="T21" fmla="*/ T20 w 562"/>
                  <a:gd name="T22" fmla="+- 0 6282 6020"/>
                  <a:gd name="T23" fmla="*/ 6282 h 608"/>
                  <a:gd name="T24" fmla="+- 0 6331 6314"/>
                  <a:gd name="T25" fmla="*/ T24 w 562"/>
                  <a:gd name="T26" fmla="+- 0 6340 6020"/>
                  <a:gd name="T27" fmla="*/ 6340 h 608"/>
                  <a:gd name="T28" fmla="+- 0 6314 6314"/>
                  <a:gd name="T29" fmla="*/ T28 w 562"/>
                  <a:gd name="T30" fmla="+- 0 6442 6020"/>
                  <a:gd name="T31" fmla="*/ 6442 h 608"/>
                  <a:gd name="T32" fmla="+- 0 6337 6314"/>
                  <a:gd name="T33" fmla="*/ T32 w 562"/>
                  <a:gd name="T34" fmla="+- 0 6452 6020"/>
                  <a:gd name="T35" fmla="*/ 6452 h 608"/>
                  <a:gd name="T36" fmla="+- 0 6337 6314"/>
                  <a:gd name="T37" fmla="*/ T36 w 562"/>
                  <a:gd name="T38" fmla="+- 0 6470 6020"/>
                  <a:gd name="T39" fmla="*/ 6470 h 608"/>
                  <a:gd name="T40" fmla="+- 0 6338 6314"/>
                  <a:gd name="T41" fmla="*/ T40 w 562"/>
                  <a:gd name="T42" fmla="+- 0 6494 6020"/>
                  <a:gd name="T43" fmla="*/ 6494 h 608"/>
                  <a:gd name="T44" fmla="+- 0 6343 6314"/>
                  <a:gd name="T45" fmla="*/ T44 w 562"/>
                  <a:gd name="T46" fmla="+- 0 6517 6020"/>
                  <a:gd name="T47" fmla="*/ 6517 h 608"/>
                  <a:gd name="T48" fmla="+- 0 6504 6314"/>
                  <a:gd name="T49" fmla="*/ T48 w 562"/>
                  <a:gd name="T50" fmla="+- 0 6507 6020"/>
                  <a:gd name="T51" fmla="*/ 6507 h 608"/>
                  <a:gd name="T52" fmla="+- 0 6529 6314"/>
                  <a:gd name="T53" fmla="*/ T52 w 562"/>
                  <a:gd name="T54" fmla="+- 0 6480 6020"/>
                  <a:gd name="T55" fmla="*/ 6480 h 608"/>
                  <a:gd name="T56" fmla="+- 0 6515 6314"/>
                  <a:gd name="T57" fmla="*/ T56 w 562"/>
                  <a:gd name="T58" fmla="+- 0 6464 6020"/>
                  <a:gd name="T59" fmla="*/ 6464 h 608"/>
                  <a:gd name="T60" fmla="+- 0 6488 6314"/>
                  <a:gd name="T61" fmla="*/ T60 w 562"/>
                  <a:gd name="T62" fmla="+- 0 6436 6020"/>
                  <a:gd name="T63" fmla="*/ 6436 h 608"/>
                  <a:gd name="T64" fmla="+- 0 6515 6314"/>
                  <a:gd name="T65" fmla="*/ T64 w 562"/>
                  <a:gd name="T66" fmla="+- 0 6413 6020"/>
                  <a:gd name="T67" fmla="*/ 6413 h 608"/>
                  <a:gd name="T68" fmla="+- 0 6541 6314"/>
                  <a:gd name="T69" fmla="*/ T68 w 562"/>
                  <a:gd name="T70" fmla="+- 0 6389 6020"/>
                  <a:gd name="T71" fmla="*/ 6389 h 608"/>
                  <a:gd name="T72" fmla="+- 0 6547 6314"/>
                  <a:gd name="T73" fmla="*/ T72 w 562"/>
                  <a:gd name="T74" fmla="+- 0 6360 6020"/>
                  <a:gd name="T75" fmla="*/ 6360 h 608"/>
                  <a:gd name="T76" fmla="+- 0 6527 6314"/>
                  <a:gd name="T77" fmla="*/ T76 w 562"/>
                  <a:gd name="T78" fmla="+- 0 6333 6020"/>
                  <a:gd name="T79" fmla="*/ 6333 h 608"/>
                  <a:gd name="T80" fmla="+- 0 6583 6314"/>
                  <a:gd name="T81" fmla="*/ T80 w 562"/>
                  <a:gd name="T82" fmla="+- 0 6330 6020"/>
                  <a:gd name="T83" fmla="*/ 6330 h 608"/>
                  <a:gd name="T84" fmla="+- 0 6582 6314"/>
                  <a:gd name="T85" fmla="*/ T84 w 562"/>
                  <a:gd name="T86" fmla="+- 0 6306 6020"/>
                  <a:gd name="T87" fmla="*/ 6306 h 608"/>
                  <a:gd name="T88" fmla="+- 0 6612 6314"/>
                  <a:gd name="T89" fmla="*/ T88 w 562"/>
                  <a:gd name="T90" fmla="+- 0 6283 6020"/>
                  <a:gd name="T91" fmla="*/ 6283 h 608"/>
                  <a:gd name="T92" fmla="+- 0 6655 6314"/>
                  <a:gd name="T93" fmla="*/ T92 w 562"/>
                  <a:gd name="T94" fmla="+- 0 6271 6020"/>
                  <a:gd name="T95" fmla="*/ 6271 h 608"/>
                  <a:gd name="T96" fmla="+- 0 6687 6314"/>
                  <a:gd name="T97" fmla="*/ T96 w 562"/>
                  <a:gd name="T98" fmla="+- 0 6252 6020"/>
                  <a:gd name="T99" fmla="*/ 6252 h 608"/>
                  <a:gd name="T100" fmla="+- 0 6707 6314"/>
                  <a:gd name="T101" fmla="*/ T100 w 562"/>
                  <a:gd name="T102" fmla="+- 0 6238 6020"/>
                  <a:gd name="T103" fmla="*/ 6238 h 608"/>
                  <a:gd name="T104" fmla="+- 0 6681 6314"/>
                  <a:gd name="T105" fmla="*/ T104 w 562"/>
                  <a:gd name="T106" fmla="+- 0 6212 6020"/>
                  <a:gd name="T107" fmla="*/ 6212 h 608"/>
                  <a:gd name="T108" fmla="+- 0 6671 6314"/>
                  <a:gd name="T109" fmla="*/ T108 w 562"/>
                  <a:gd name="T110" fmla="+- 0 6200 6020"/>
                  <a:gd name="T111" fmla="*/ 6200 h 608"/>
                  <a:gd name="T112" fmla="+- 0 6693 6314"/>
                  <a:gd name="T113" fmla="*/ T112 w 562"/>
                  <a:gd name="T114" fmla="+- 0 6197 6020"/>
                  <a:gd name="T115" fmla="*/ 6197 h 608"/>
                  <a:gd name="T116" fmla="+- 0 6734 6314"/>
                  <a:gd name="T117" fmla="*/ T116 w 562"/>
                  <a:gd name="T118" fmla="+- 0 6197 6020"/>
                  <a:gd name="T119" fmla="*/ 6197 h 608"/>
                  <a:gd name="T120" fmla="+- 0 6775 6314"/>
                  <a:gd name="T121" fmla="*/ T120 w 562"/>
                  <a:gd name="T122" fmla="+- 0 6191 6020"/>
                  <a:gd name="T123" fmla="*/ 6191 h 608"/>
                  <a:gd name="T124" fmla="+- 0 6782 6314"/>
                  <a:gd name="T125" fmla="*/ T124 w 562"/>
                  <a:gd name="T126" fmla="+- 0 6171 6020"/>
                  <a:gd name="T127" fmla="*/ 6171 h 608"/>
                  <a:gd name="T128" fmla="+- 0 6807 6314"/>
                  <a:gd name="T129" fmla="*/ T128 w 562"/>
                  <a:gd name="T130" fmla="+- 0 6139 6020"/>
                  <a:gd name="T131" fmla="*/ 6139 h 608"/>
                  <a:gd name="T132" fmla="+- 0 6830 6314"/>
                  <a:gd name="T133" fmla="*/ T132 w 562"/>
                  <a:gd name="T134" fmla="+- 0 6118 6020"/>
                  <a:gd name="T135" fmla="*/ 6118 h 608"/>
                  <a:gd name="T136" fmla="+- 0 6833 6314"/>
                  <a:gd name="T137" fmla="*/ T136 w 562"/>
                  <a:gd name="T138" fmla="+- 0 6104 6020"/>
                  <a:gd name="T139" fmla="*/ 6104 h 608"/>
                  <a:gd name="T140" fmla="+- 0 6863 6314"/>
                  <a:gd name="T141" fmla="*/ T140 w 562"/>
                  <a:gd name="T142" fmla="+- 0 6077 6020"/>
                  <a:gd name="T143" fmla="*/ 6077 h 608"/>
                  <a:gd name="T144" fmla="+- 0 6874 6314"/>
                  <a:gd name="T145" fmla="*/ T144 w 562"/>
                  <a:gd name="T146" fmla="+- 0 6044 6020"/>
                  <a:gd name="T147" fmla="*/ 6044 h 608"/>
                  <a:gd name="T148" fmla="+- 0 6875 6314"/>
                  <a:gd name="T149" fmla="*/ T148 w 562"/>
                  <a:gd name="T150" fmla="+- 0 6022 6020"/>
                  <a:gd name="T151" fmla="*/ 6022 h 60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562" h="608">
                    <a:moveTo>
                      <a:pt x="561" y="0"/>
                    </a:moveTo>
                    <a:lnTo>
                      <a:pt x="51" y="136"/>
                    </a:lnTo>
                    <a:lnTo>
                      <a:pt x="50" y="138"/>
                    </a:lnTo>
                    <a:lnTo>
                      <a:pt x="49" y="140"/>
                    </a:lnTo>
                    <a:lnTo>
                      <a:pt x="47" y="142"/>
                    </a:lnTo>
                    <a:lnTo>
                      <a:pt x="36" y="162"/>
                    </a:lnTo>
                    <a:lnTo>
                      <a:pt x="25" y="179"/>
                    </a:lnTo>
                    <a:lnTo>
                      <a:pt x="17" y="195"/>
                    </a:lnTo>
                    <a:lnTo>
                      <a:pt x="10" y="211"/>
                    </a:lnTo>
                    <a:lnTo>
                      <a:pt x="5" y="226"/>
                    </a:lnTo>
                    <a:lnTo>
                      <a:pt x="4" y="243"/>
                    </a:lnTo>
                    <a:lnTo>
                      <a:pt x="6" y="262"/>
                    </a:lnTo>
                    <a:lnTo>
                      <a:pt x="13" y="292"/>
                    </a:lnTo>
                    <a:lnTo>
                      <a:pt x="17" y="320"/>
                    </a:lnTo>
                    <a:lnTo>
                      <a:pt x="15" y="384"/>
                    </a:lnTo>
                    <a:lnTo>
                      <a:pt x="0" y="422"/>
                    </a:lnTo>
                    <a:lnTo>
                      <a:pt x="1" y="427"/>
                    </a:lnTo>
                    <a:lnTo>
                      <a:pt x="23" y="432"/>
                    </a:lnTo>
                    <a:lnTo>
                      <a:pt x="27" y="440"/>
                    </a:lnTo>
                    <a:lnTo>
                      <a:pt x="23" y="450"/>
                    </a:lnTo>
                    <a:lnTo>
                      <a:pt x="24" y="468"/>
                    </a:lnTo>
                    <a:lnTo>
                      <a:pt x="24" y="474"/>
                    </a:lnTo>
                    <a:lnTo>
                      <a:pt x="25" y="494"/>
                    </a:lnTo>
                    <a:lnTo>
                      <a:pt x="29" y="497"/>
                    </a:lnTo>
                    <a:lnTo>
                      <a:pt x="182" y="497"/>
                    </a:lnTo>
                    <a:lnTo>
                      <a:pt x="190" y="487"/>
                    </a:lnTo>
                    <a:lnTo>
                      <a:pt x="203" y="475"/>
                    </a:lnTo>
                    <a:lnTo>
                      <a:pt x="215" y="460"/>
                    </a:lnTo>
                    <a:lnTo>
                      <a:pt x="213" y="451"/>
                    </a:lnTo>
                    <a:lnTo>
                      <a:pt x="201" y="444"/>
                    </a:lnTo>
                    <a:lnTo>
                      <a:pt x="180" y="429"/>
                    </a:lnTo>
                    <a:lnTo>
                      <a:pt x="174" y="416"/>
                    </a:lnTo>
                    <a:lnTo>
                      <a:pt x="180" y="406"/>
                    </a:lnTo>
                    <a:lnTo>
                      <a:pt x="201" y="393"/>
                    </a:lnTo>
                    <a:lnTo>
                      <a:pt x="215" y="383"/>
                    </a:lnTo>
                    <a:lnTo>
                      <a:pt x="227" y="369"/>
                    </a:lnTo>
                    <a:lnTo>
                      <a:pt x="236" y="350"/>
                    </a:lnTo>
                    <a:lnTo>
                      <a:pt x="233" y="340"/>
                    </a:lnTo>
                    <a:lnTo>
                      <a:pt x="224" y="330"/>
                    </a:lnTo>
                    <a:lnTo>
                      <a:pt x="213" y="313"/>
                    </a:lnTo>
                    <a:lnTo>
                      <a:pt x="217" y="310"/>
                    </a:lnTo>
                    <a:lnTo>
                      <a:pt x="269" y="310"/>
                    </a:lnTo>
                    <a:lnTo>
                      <a:pt x="267" y="305"/>
                    </a:lnTo>
                    <a:lnTo>
                      <a:pt x="268" y="286"/>
                    </a:lnTo>
                    <a:lnTo>
                      <a:pt x="273" y="268"/>
                    </a:lnTo>
                    <a:lnTo>
                      <a:pt x="298" y="263"/>
                    </a:lnTo>
                    <a:lnTo>
                      <a:pt x="326" y="259"/>
                    </a:lnTo>
                    <a:lnTo>
                      <a:pt x="341" y="251"/>
                    </a:lnTo>
                    <a:lnTo>
                      <a:pt x="354" y="241"/>
                    </a:lnTo>
                    <a:lnTo>
                      <a:pt x="373" y="232"/>
                    </a:lnTo>
                    <a:lnTo>
                      <a:pt x="388" y="228"/>
                    </a:lnTo>
                    <a:lnTo>
                      <a:pt x="393" y="218"/>
                    </a:lnTo>
                    <a:lnTo>
                      <a:pt x="386" y="206"/>
                    </a:lnTo>
                    <a:lnTo>
                      <a:pt x="367" y="192"/>
                    </a:lnTo>
                    <a:lnTo>
                      <a:pt x="357" y="184"/>
                    </a:lnTo>
                    <a:lnTo>
                      <a:pt x="357" y="180"/>
                    </a:lnTo>
                    <a:lnTo>
                      <a:pt x="365" y="178"/>
                    </a:lnTo>
                    <a:lnTo>
                      <a:pt x="379" y="177"/>
                    </a:lnTo>
                    <a:lnTo>
                      <a:pt x="398" y="177"/>
                    </a:lnTo>
                    <a:lnTo>
                      <a:pt x="420" y="177"/>
                    </a:lnTo>
                    <a:lnTo>
                      <a:pt x="448" y="174"/>
                    </a:lnTo>
                    <a:lnTo>
                      <a:pt x="461" y="171"/>
                    </a:lnTo>
                    <a:lnTo>
                      <a:pt x="465" y="163"/>
                    </a:lnTo>
                    <a:lnTo>
                      <a:pt x="468" y="151"/>
                    </a:lnTo>
                    <a:lnTo>
                      <a:pt x="479" y="131"/>
                    </a:lnTo>
                    <a:lnTo>
                      <a:pt x="493" y="119"/>
                    </a:lnTo>
                    <a:lnTo>
                      <a:pt x="509" y="107"/>
                    </a:lnTo>
                    <a:lnTo>
                      <a:pt x="516" y="98"/>
                    </a:lnTo>
                    <a:lnTo>
                      <a:pt x="517" y="92"/>
                    </a:lnTo>
                    <a:lnTo>
                      <a:pt x="519" y="84"/>
                    </a:lnTo>
                    <a:lnTo>
                      <a:pt x="531" y="72"/>
                    </a:lnTo>
                    <a:lnTo>
                      <a:pt x="549" y="57"/>
                    </a:lnTo>
                    <a:lnTo>
                      <a:pt x="558" y="44"/>
                    </a:lnTo>
                    <a:lnTo>
                      <a:pt x="560" y="24"/>
                    </a:lnTo>
                    <a:lnTo>
                      <a:pt x="560" y="5"/>
                    </a:lnTo>
                    <a:lnTo>
                      <a:pt x="561" y="2"/>
                    </a:lnTo>
                    <a:lnTo>
                      <a:pt x="561"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27" name="Freeform 1826"/>
              <p:cNvSpPr>
                <a:spLocks/>
              </p:cNvSpPr>
              <p:nvPr/>
            </p:nvSpPr>
            <p:spPr bwMode="auto">
              <a:xfrm>
                <a:off x="6314" y="6020"/>
                <a:ext cx="562" cy="608"/>
              </a:xfrm>
              <a:custGeom>
                <a:avLst/>
                <a:gdLst>
                  <a:gd name="T0" fmla="+- 0 6583 6314"/>
                  <a:gd name="T1" fmla="*/ T0 w 562"/>
                  <a:gd name="T2" fmla="+- 0 6330 6020"/>
                  <a:gd name="T3" fmla="*/ 6330 h 608"/>
                  <a:gd name="T4" fmla="+- 0 6547 6314"/>
                  <a:gd name="T5" fmla="*/ T4 w 562"/>
                  <a:gd name="T6" fmla="+- 0 6330 6020"/>
                  <a:gd name="T7" fmla="*/ 6330 h 608"/>
                  <a:gd name="T8" fmla="+- 0 6554 6314"/>
                  <a:gd name="T9" fmla="*/ T8 w 562"/>
                  <a:gd name="T10" fmla="+- 0 6331 6020"/>
                  <a:gd name="T11" fmla="*/ 6331 h 608"/>
                  <a:gd name="T12" fmla="+- 0 6566 6314"/>
                  <a:gd name="T13" fmla="*/ T12 w 562"/>
                  <a:gd name="T14" fmla="+- 0 6331 6020"/>
                  <a:gd name="T15" fmla="*/ 6331 h 608"/>
                  <a:gd name="T16" fmla="+- 0 6584 6314"/>
                  <a:gd name="T17" fmla="*/ T16 w 562"/>
                  <a:gd name="T18" fmla="+- 0 6331 6020"/>
                  <a:gd name="T19" fmla="*/ 6331 h 608"/>
                  <a:gd name="T20" fmla="+- 0 6583 6314"/>
                  <a:gd name="T21" fmla="*/ T20 w 562"/>
                  <a:gd name="T22" fmla="+- 0 6330 6020"/>
                  <a:gd name="T23" fmla="*/ 6330 h 608"/>
                </a:gdLst>
                <a:ahLst/>
                <a:cxnLst>
                  <a:cxn ang="0">
                    <a:pos x="T1" y="T3"/>
                  </a:cxn>
                  <a:cxn ang="0">
                    <a:pos x="T5" y="T7"/>
                  </a:cxn>
                  <a:cxn ang="0">
                    <a:pos x="T9" y="T11"/>
                  </a:cxn>
                  <a:cxn ang="0">
                    <a:pos x="T13" y="T15"/>
                  </a:cxn>
                  <a:cxn ang="0">
                    <a:pos x="T17" y="T19"/>
                  </a:cxn>
                  <a:cxn ang="0">
                    <a:pos x="T21" y="T23"/>
                  </a:cxn>
                </a:cxnLst>
                <a:rect l="0" t="0" r="r" b="b"/>
                <a:pathLst>
                  <a:path w="562" h="608">
                    <a:moveTo>
                      <a:pt x="269" y="310"/>
                    </a:moveTo>
                    <a:lnTo>
                      <a:pt x="233" y="310"/>
                    </a:lnTo>
                    <a:lnTo>
                      <a:pt x="240" y="311"/>
                    </a:lnTo>
                    <a:lnTo>
                      <a:pt x="252" y="311"/>
                    </a:lnTo>
                    <a:lnTo>
                      <a:pt x="270" y="311"/>
                    </a:lnTo>
                    <a:lnTo>
                      <a:pt x="269" y="31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28" name="Picture 1827"/>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5298" y="4322"/>
                <a:ext cx="1891" cy="1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8" name="Group 887"/>
            <p:cNvGrpSpPr>
              <a:grpSpLocks/>
            </p:cNvGrpSpPr>
            <p:nvPr/>
          </p:nvGrpSpPr>
          <p:grpSpPr bwMode="auto">
            <a:xfrm>
              <a:off x="6503" y="3581"/>
              <a:ext cx="4869" cy="3080"/>
              <a:chOff x="4413" y="3581"/>
              <a:chExt cx="3293" cy="3080"/>
            </a:xfrm>
          </p:grpSpPr>
          <p:sp>
            <p:nvSpPr>
              <p:cNvPr id="1805" name="Freeform 1804"/>
              <p:cNvSpPr>
                <a:spLocks/>
              </p:cNvSpPr>
              <p:nvPr/>
            </p:nvSpPr>
            <p:spPr bwMode="auto">
              <a:xfrm>
                <a:off x="6443" y="6589"/>
                <a:ext cx="136" cy="72"/>
              </a:xfrm>
              <a:custGeom>
                <a:avLst/>
                <a:gdLst>
                  <a:gd name="T0" fmla="+- 0 6495 6443"/>
                  <a:gd name="T1" fmla="*/ T0 w 136"/>
                  <a:gd name="T2" fmla="+- 0 6589 6589"/>
                  <a:gd name="T3" fmla="*/ 6589 h 72"/>
                  <a:gd name="T4" fmla="+- 0 6467 6443"/>
                  <a:gd name="T5" fmla="*/ T4 w 136"/>
                  <a:gd name="T6" fmla="+- 0 6601 6589"/>
                  <a:gd name="T7" fmla="*/ 6601 h 72"/>
                  <a:gd name="T8" fmla="+- 0 6463 6443"/>
                  <a:gd name="T9" fmla="*/ T8 w 136"/>
                  <a:gd name="T10" fmla="+- 0 6611 6589"/>
                  <a:gd name="T11" fmla="*/ 6611 h 72"/>
                  <a:gd name="T12" fmla="+- 0 6467 6443"/>
                  <a:gd name="T13" fmla="*/ T12 w 136"/>
                  <a:gd name="T14" fmla="+- 0 6620 6589"/>
                  <a:gd name="T15" fmla="*/ 6620 h 72"/>
                  <a:gd name="T16" fmla="+- 0 6471 6443"/>
                  <a:gd name="T17" fmla="*/ T16 w 136"/>
                  <a:gd name="T18" fmla="+- 0 6626 6589"/>
                  <a:gd name="T19" fmla="*/ 6626 h 72"/>
                  <a:gd name="T20" fmla="+- 0 6451 6443"/>
                  <a:gd name="T21" fmla="*/ T20 w 136"/>
                  <a:gd name="T22" fmla="+- 0 6631 6589"/>
                  <a:gd name="T23" fmla="*/ 6631 h 72"/>
                  <a:gd name="T24" fmla="+- 0 6443 6443"/>
                  <a:gd name="T25" fmla="*/ T24 w 136"/>
                  <a:gd name="T26" fmla="+- 0 6635 6589"/>
                  <a:gd name="T27" fmla="*/ 6635 h 72"/>
                  <a:gd name="T28" fmla="+- 0 6445 6443"/>
                  <a:gd name="T29" fmla="*/ T28 w 136"/>
                  <a:gd name="T30" fmla="+- 0 6638 6589"/>
                  <a:gd name="T31" fmla="*/ 6638 h 72"/>
                  <a:gd name="T32" fmla="+- 0 6453 6443"/>
                  <a:gd name="T33" fmla="*/ T32 w 136"/>
                  <a:gd name="T34" fmla="+- 0 6641 6589"/>
                  <a:gd name="T35" fmla="*/ 6641 h 72"/>
                  <a:gd name="T36" fmla="+- 0 6464 6443"/>
                  <a:gd name="T37" fmla="*/ T36 w 136"/>
                  <a:gd name="T38" fmla="+- 0 6642 6589"/>
                  <a:gd name="T39" fmla="*/ 6642 h 72"/>
                  <a:gd name="T40" fmla="+- 0 6474 6443"/>
                  <a:gd name="T41" fmla="*/ T40 w 136"/>
                  <a:gd name="T42" fmla="+- 0 6643 6589"/>
                  <a:gd name="T43" fmla="*/ 6643 h 72"/>
                  <a:gd name="T44" fmla="+- 0 6483 6443"/>
                  <a:gd name="T45" fmla="*/ T44 w 136"/>
                  <a:gd name="T46" fmla="+- 0 6647 6589"/>
                  <a:gd name="T47" fmla="*/ 6647 h 72"/>
                  <a:gd name="T48" fmla="+- 0 6484 6443"/>
                  <a:gd name="T49" fmla="*/ T48 w 136"/>
                  <a:gd name="T50" fmla="+- 0 6653 6589"/>
                  <a:gd name="T51" fmla="*/ 6653 h 72"/>
                  <a:gd name="T52" fmla="+- 0 6496 6443"/>
                  <a:gd name="T53" fmla="*/ T52 w 136"/>
                  <a:gd name="T54" fmla="+- 0 6659 6589"/>
                  <a:gd name="T55" fmla="*/ 6659 h 72"/>
                  <a:gd name="T56" fmla="+- 0 6500 6443"/>
                  <a:gd name="T57" fmla="*/ T56 w 136"/>
                  <a:gd name="T58" fmla="+- 0 6660 6589"/>
                  <a:gd name="T59" fmla="*/ 6660 h 72"/>
                  <a:gd name="T60" fmla="+- 0 6507 6443"/>
                  <a:gd name="T61" fmla="*/ T60 w 136"/>
                  <a:gd name="T62" fmla="+- 0 6660 6589"/>
                  <a:gd name="T63" fmla="*/ 6660 h 72"/>
                  <a:gd name="T64" fmla="+- 0 6514 6443"/>
                  <a:gd name="T65" fmla="*/ T64 w 136"/>
                  <a:gd name="T66" fmla="+- 0 6660 6589"/>
                  <a:gd name="T67" fmla="*/ 6660 h 72"/>
                  <a:gd name="T68" fmla="+- 0 6518 6443"/>
                  <a:gd name="T69" fmla="*/ T68 w 136"/>
                  <a:gd name="T70" fmla="+- 0 6656 6589"/>
                  <a:gd name="T71" fmla="*/ 6656 h 72"/>
                  <a:gd name="T72" fmla="+- 0 6520 6443"/>
                  <a:gd name="T73" fmla="*/ T72 w 136"/>
                  <a:gd name="T74" fmla="+- 0 6650 6589"/>
                  <a:gd name="T75" fmla="*/ 6650 h 72"/>
                  <a:gd name="T76" fmla="+- 0 6525 6443"/>
                  <a:gd name="T77" fmla="*/ T76 w 136"/>
                  <a:gd name="T78" fmla="+- 0 6647 6589"/>
                  <a:gd name="T79" fmla="*/ 6647 h 72"/>
                  <a:gd name="T80" fmla="+- 0 6568 6443"/>
                  <a:gd name="T81" fmla="*/ T80 w 136"/>
                  <a:gd name="T82" fmla="+- 0 6647 6589"/>
                  <a:gd name="T83" fmla="*/ 6647 h 72"/>
                  <a:gd name="T84" fmla="+- 0 6569 6443"/>
                  <a:gd name="T85" fmla="*/ T84 w 136"/>
                  <a:gd name="T86" fmla="+- 0 6646 6589"/>
                  <a:gd name="T87" fmla="*/ 6646 h 72"/>
                  <a:gd name="T88" fmla="+- 0 6579 6443"/>
                  <a:gd name="T89" fmla="*/ T88 w 136"/>
                  <a:gd name="T90" fmla="+- 0 6641 6589"/>
                  <a:gd name="T91" fmla="*/ 6641 h 72"/>
                  <a:gd name="T92" fmla="+- 0 6579 6443"/>
                  <a:gd name="T93" fmla="*/ T92 w 136"/>
                  <a:gd name="T94" fmla="+- 0 6637 6589"/>
                  <a:gd name="T95" fmla="*/ 6637 h 72"/>
                  <a:gd name="T96" fmla="+- 0 6565 6443"/>
                  <a:gd name="T97" fmla="*/ T96 w 136"/>
                  <a:gd name="T98" fmla="+- 0 6634 6589"/>
                  <a:gd name="T99" fmla="*/ 6634 h 72"/>
                  <a:gd name="T100" fmla="+- 0 6545 6443"/>
                  <a:gd name="T101" fmla="*/ T100 w 136"/>
                  <a:gd name="T102" fmla="+- 0 6629 6589"/>
                  <a:gd name="T103" fmla="*/ 6629 h 72"/>
                  <a:gd name="T104" fmla="+- 0 6527 6443"/>
                  <a:gd name="T105" fmla="*/ T104 w 136"/>
                  <a:gd name="T106" fmla="+- 0 6623 6589"/>
                  <a:gd name="T107" fmla="*/ 6623 h 72"/>
                  <a:gd name="T108" fmla="+- 0 6507 6443"/>
                  <a:gd name="T109" fmla="*/ T108 w 136"/>
                  <a:gd name="T110" fmla="+- 0 6609 6589"/>
                  <a:gd name="T111" fmla="*/ 6609 h 72"/>
                  <a:gd name="T112" fmla="+- 0 6497 6443"/>
                  <a:gd name="T113" fmla="*/ T112 w 136"/>
                  <a:gd name="T114" fmla="+- 0 6594 6589"/>
                  <a:gd name="T115" fmla="*/ 6594 h 72"/>
                  <a:gd name="T116" fmla="+- 0 6495 6443"/>
                  <a:gd name="T117" fmla="*/ T116 w 136"/>
                  <a:gd name="T118" fmla="+- 0 6589 6589"/>
                  <a:gd name="T119" fmla="*/ 6589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36" h="72">
                    <a:moveTo>
                      <a:pt x="52" y="0"/>
                    </a:moveTo>
                    <a:lnTo>
                      <a:pt x="24" y="12"/>
                    </a:lnTo>
                    <a:lnTo>
                      <a:pt x="20" y="22"/>
                    </a:lnTo>
                    <a:lnTo>
                      <a:pt x="24" y="31"/>
                    </a:lnTo>
                    <a:lnTo>
                      <a:pt x="28" y="37"/>
                    </a:lnTo>
                    <a:lnTo>
                      <a:pt x="8" y="42"/>
                    </a:lnTo>
                    <a:lnTo>
                      <a:pt x="0" y="46"/>
                    </a:lnTo>
                    <a:lnTo>
                      <a:pt x="2" y="49"/>
                    </a:lnTo>
                    <a:lnTo>
                      <a:pt x="10" y="52"/>
                    </a:lnTo>
                    <a:lnTo>
                      <a:pt x="21" y="53"/>
                    </a:lnTo>
                    <a:lnTo>
                      <a:pt x="31" y="54"/>
                    </a:lnTo>
                    <a:lnTo>
                      <a:pt x="40" y="58"/>
                    </a:lnTo>
                    <a:lnTo>
                      <a:pt x="41" y="64"/>
                    </a:lnTo>
                    <a:lnTo>
                      <a:pt x="53" y="70"/>
                    </a:lnTo>
                    <a:lnTo>
                      <a:pt x="57" y="71"/>
                    </a:lnTo>
                    <a:lnTo>
                      <a:pt x="64" y="71"/>
                    </a:lnTo>
                    <a:lnTo>
                      <a:pt x="71" y="71"/>
                    </a:lnTo>
                    <a:lnTo>
                      <a:pt x="75" y="67"/>
                    </a:lnTo>
                    <a:lnTo>
                      <a:pt x="77" y="61"/>
                    </a:lnTo>
                    <a:lnTo>
                      <a:pt x="82" y="58"/>
                    </a:lnTo>
                    <a:lnTo>
                      <a:pt x="125" y="58"/>
                    </a:lnTo>
                    <a:lnTo>
                      <a:pt x="126" y="57"/>
                    </a:lnTo>
                    <a:lnTo>
                      <a:pt x="136" y="52"/>
                    </a:lnTo>
                    <a:lnTo>
                      <a:pt x="136" y="48"/>
                    </a:lnTo>
                    <a:lnTo>
                      <a:pt x="122" y="45"/>
                    </a:lnTo>
                    <a:lnTo>
                      <a:pt x="102" y="40"/>
                    </a:lnTo>
                    <a:lnTo>
                      <a:pt x="84" y="34"/>
                    </a:lnTo>
                    <a:lnTo>
                      <a:pt x="64" y="20"/>
                    </a:lnTo>
                    <a:lnTo>
                      <a:pt x="54" y="5"/>
                    </a:lnTo>
                    <a:lnTo>
                      <a:pt x="52"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806" name="Freeform 1805"/>
              <p:cNvSpPr>
                <a:spLocks/>
              </p:cNvSpPr>
              <p:nvPr/>
            </p:nvSpPr>
            <p:spPr bwMode="auto">
              <a:xfrm>
                <a:off x="6443" y="6589"/>
                <a:ext cx="136" cy="72"/>
              </a:xfrm>
              <a:custGeom>
                <a:avLst/>
                <a:gdLst>
                  <a:gd name="T0" fmla="+- 0 6568 6443"/>
                  <a:gd name="T1" fmla="*/ T0 w 136"/>
                  <a:gd name="T2" fmla="+- 0 6647 6589"/>
                  <a:gd name="T3" fmla="*/ 6647 h 72"/>
                  <a:gd name="T4" fmla="+- 0 6537 6443"/>
                  <a:gd name="T5" fmla="*/ T4 w 136"/>
                  <a:gd name="T6" fmla="+- 0 6647 6589"/>
                  <a:gd name="T7" fmla="*/ 6647 h 72"/>
                  <a:gd name="T8" fmla="+- 0 6543 6443"/>
                  <a:gd name="T9" fmla="*/ T8 w 136"/>
                  <a:gd name="T10" fmla="+- 0 6648 6589"/>
                  <a:gd name="T11" fmla="*/ 6648 h 72"/>
                  <a:gd name="T12" fmla="+- 0 6549 6443"/>
                  <a:gd name="T13" fmla="*/ T12 w 136"/>
                  <a:gd name="T14" fmla="+- 0 6649 6589"/>
                  <a:gd name="T15" fmla="*/ 6649 h 72"/>
                  <a:gd name="T16" fmla="+- 0 6553 6443"/>
                  <a:gd name="T17" fmla="*/ T16 w 136"/>
                  <a:gd name="T18" fmla="+- 0 6650 6589"/>
                  <a:gd name="T19" fmla="*/ 6650 h 72"/>
                  <a:gd name="T20" fmla="+- 0 6557 6443"/>
                  <a:gd name="T21" fmla="*/ T20 w 136"/>
                  <a:gd name="T22" fmla="+- 0 6650 6589"/>
                  <a:gd name="T23" fmla="*/ 6650 h 72"/>
                  <a:gd name="T24" fmla="+- 0 6567 6443"/>
                  <a:gd name="T25" fmla="*/ T24 w 136"/>
                  <a:gd name="T26" fmla="+- 0 6650 6589"/>
                  <a:gd name="T27" fmla="*/ 6650 h 72"/>
                  <a:gd name="T28" fmla="+- 0 6568 6443"/>
                  <a:gd name="T29" fmla="*/ T28 w 136"/>
                  <a:gd name="T30" fmla="+- 0 6647 6589"/>
                  <a:gd name="T31" fmla="*/ 6647 h 7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6" h="72">
                    <a:moveTo>
                      <a:pt x="125" y="58"/>
                    </a:moveTo>
                    <a:lnTo>
                      <a:pt x="94" y="58"/>
                    </a:lnTo>
                    <a:lnTo>
                      <a:pt x="100" y="59"/>
                    </a:lnTo>
                    <a:lnTo>
                      <a:pt x="106" y="60"/>
                    </a:lnTo>
                    <a:lnTo>
                      <a:pt x="110" y="61"/>
                    </a:lnTo>
                    <a:lnTo>
                      <a:pt x="114" y="61"/>
                    </a:lnTo>
                    <a:lnTo>
                      <a:pt x="124" y="61"/>
                    </a:lnTo>
                    <a:lnTo>
                      <a:pt x="125" y="5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07" name="Picture 1806"/>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73" y="3581"/>
                <a:ext cx="1133" cy="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8" name="Picture 1807"/>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5919" y="3896"/>
                <a:ext cx="12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9" name="Picture 1808"/>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581" y="3904"/>
                <a:ext cx="328" cy="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0" name="Picture 1809"/>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453" y="3814"/>
                <a:ext cx="436"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1" name="Picture 1810"/>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076" y="3801"/>
                <a:ext cx="613" cy="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 name="Picture 1811"/>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6215" y="3595"/>
                <a:ext cx="589"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3" name="Picture 1812"/>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126" y="3663"/>
                <a:ext cx="221" cy="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4" name="Picture 1813"/>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6754" y="4555"/>
                <a:ext cx="84"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5" name="Picture 1814"/>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033" y="5074"/>
                <a:ext cx="22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6" name="Picture 1815"/>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6259" y="5141"/>
                <a:ext cx="146" cy="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7" name="Picture 18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33" y="5171"/>
                <a:ext cx="53" cy="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8" name="Picture 1817"/>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5104" y="4423"/>
                <a:ext cx="24" cy="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9" name="Picture 1818"/>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71" y="4332"/>
                <a:ext cx="2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0" name="Picture 1819"/>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106" y="4342"/>
                <a:ext cx="20" cy="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1" name="Picture 1820"/>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5112" y="4381"/>
                <a:ext cx="2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 name="Picture 182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076" y="4357"/>
                <a:ext cx="29"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3" name="Picture 18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13" y="4407"/>
                <a:ext cx="50" cy="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89" name="Group 888"/>
            <p:cNvGrpSpPr>
              <a:grpSpLocks/>
            </p:cNvGrpSpPr>
            <p:nvPr/>
          </p:nvGrpSpPr>
          <p:grpSpPr bwMode="auto">
            <a:xfrm>
              <a:off x="6407" y="4308"/>
              <a:ext cx="5428" cy="209"/>
              <a:chOff x="4343" y="4308"/>
              <a:chExt cx="3675" cy="209"/>
            </a:xfrm>
          </p:grpSpPr>
          <p:sp>
            <p:nvSpPr>
              <p:cNvPr id="1800" name="Freeform 1799"/>
              <p:cNvSpPr>
                <a:spLocks/>
              </p:cNvSpPr>
              <p:nvPr/>
            </p:nvSpPr>
            <p:spPr bwMode="auto">
              <a:xfrm>
                <a:off x="4387" y="4425"/>
                <a:ext cx="21" cy="6"/>
              </a:xfrm>
              <a:custGeom>
                <a:avLst/>
                <a:gdLst>
                  <a:gd name="T0" fmla="+- 0 4405 4387"/>
                  <a:gd name="T1" fmla="*/ T0 w 21"/>
                  <a:gd name="T2" fmla="+- 0 4425 4425"/>
                  <a:gd name="T3" fmla="*/ 4425 h 6"/>
                  <a:gd name="T4" fmla="+- 0 4396 4387"/>
                  <a:gd name="T5" fmla="*/ T4 w 21"/>
                  <a:gd name="T6" fmla="+- 0 4425 4425"/>
                  <a:gd name="T7" fmla="*/ 4425 h 6"/>
                  <a:gd name="T8" fmla="+- 0 4392 4387"/>
                  <a:gd name="T9" fmla="*/ T8 w 21"/>
                  <a:gd name="T10" fmla="+- 0 4426 4425"/>
                  <a:gd name="T11" fmla="*/ 4426 h 6"/>
                  <a:gd name="T12" fmla="+- 0 4387 4387"/>
                  <a:gd name="T13" fmla="*/ T12 w 21"/>
                  <a:gd name="T14" fmla="+- 0 4427 4425"/>
                  <a:gd name="T15" fmla="*/ 4427 h 6"/>
                  <a:gd name="T16" fmla="+- 0 4396 4387"/>
                  <a:gd name="T17" fmla="*/ T16 w 21"/>
                  <a:gd name="T18" fmla="+- 0 4430 4425"/>
                  <a:gd name="T19" fmla="*/ 4430 h 6"/>
                  <a:gd name="T20" fmla="+- 0 4404 4387"/>
                  <a:gd name="T21" fmla="*/ T20 w 21"/>
                  <a:gd name="T22" fmla="+- 0 4430 4425"/>
                  <a:gd name="T23" fmla="*/ 4430 h 6"/>
                  <a:gd name="T24" fmla="+- 0 4405 4387"/>
                  <a:gd name="T25" fmla="*/ T24 w 21"/>
                  <a:gd name="T26" fmla="+- 0 4430 4425"/>
                  <a:gd name="T27" fmla="*/ 4430 h 6"/>
                  <a:gd name="T28" fmla="+- 0 4408 4387"/>
                  <a:gd name="T29" fmla="*/ T28 w 21"/>
                  <a:gd name="T30" fmla="+- 0 4427 4425"/>
                  <a:gd name="T31" fmla="*/ 4427 h 6"/>
                  <a:gd name="T32" fmla="+- 0 4405 4387"/>
                  <a:gd name="T33" fmla="*/ T32 w 21"/>
                  <a:gd name="T34" fmla="+- 0 4425 4425"/>
                  <a:gd name="T35" fmla="*/ 4425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1" h="6">
                    <a:moveTo>
                      <a:pt x="18" y="0"/>
                    </a:moveTo>
                    <a:lnTo>
                      <a:pt x="9" y="0"/>
                    </a:lnTo>
                    <a:lnTo>
                      <a:pt x="5" y="1"/>
                    </a:lnTo>
                    <a:lnTo>
                      <a:pt x="0" y="2"/>
                    </a:lnTo>
                    <a:lnTo>
                      <a:pt x="9" y="5"/>
                    </a:lnTo>
                    <a:lnTo>
                      <a:pt x="17" y="5"/>
                    </a:lnTo>
                    <a:lnTo>
                      <a:pt x="18" y="5"/>
                    </a:lnTo>
                    <a:lnTo>
                      <a:pt x="21" y="2"/>
                    </a:lnTo>
                    <a:lnTo>
                      <a:pt x="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801" name="Picture 1800"/>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343" y="4441"/>
                <a:ext cx="50"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 name="Picture 1801"/>
              <p:cNvPicPr>
                <a:picLocks noChangeAspect="1" noChangeArrowheads="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7842" y="4323"/>
                <a:ext cx="17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3" name="Picture 1802"/>
              <p:cNvPicPr>
                <a:picLocks noChangeAspect="1" noChangeArrowheads="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7854" y="4308"/>
                <a:ext cx="44" cy="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4" name="Picture 1803"/>
              <p:cNvPicPr>
                <a:picLocks noChangeAspect="1" noChangeArrowheads="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7744" y="4389"/>
                <a:ext cx="12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0" name="Group 889"/>
            <p:cNvGrpSpPr>
              <a:grpSpLocks/>
            </p:cNvGrpSpPr>
            <p:nvPr/>
          </p:nvGrpSpPr>
          <p:grpSpPr bwMode="auto">
            <a:xfrm>
              <a:off x="16615" y="6314"/>
              <a:ext cx="127" cy="57"/>
              <a:chOff x="11268" y="6314"/>
              <a:chExt cx="86" cy="57"/>
            </a:xfrm>
          </p:grpSpPr>
          <p:sp>
            <p:nvSpPr>
              <p:cNvPr id="1795" name="Freeform 1794"/>
              <p:cNvSpPr>
                <a:spLocks/>
              </p:cNvSpPr>
              <p:nvPr/>
            </p:nvSpPr>
            <p:spPr bwMode="auto">
              <a:xfrm>
                <a:off x="11268" y="6314"/>
                <a:ext cx="86" cy="57"/>
              </a:xfrm>
              <a:custGeom>
                <a:avLst/>
                <a:gdLst>
                  <a:gd name="T0" fmla="+- 0 11277 11268"/>
                  <a:gd name="T1" fmla="*/ T0 w 86"/>
                  <a:gd name="T2" fmla="+- 0 6357 6314"/>
                  <a:gd name="T3" fmla="*/ 6357 h 57"/>
                  <a:gd name="T4" fmla="+- 0 11280 11268"/>
                  <a:gd name="T5" fmla="*/ T4 w 86"/>
                  <a:gd name="T6" fmla="+- 0 6368 6314"/>
                  <a:gd name="T7" fmla="*/ 6368 h 57"/>
                  <a:gd name="T8" fmla="+- 0 11303 11268"/>
                  <a:gd name="T9" fmla="*/ T8 w 86"/>
                  <a:gd name="T10" fmla="+- 0 6370 6314"/>
                  <a:gd name="T11" fmla="*/ 6370 h 57"/>
                  <a:gd name="T12" fmla="+- 0 11305 11268"/>
                  <a:gd name="T13" fmla="*/ T12 w 86"/>
                  <a:gd name="T14" fmla="+- 0 6371 6314"/>
                  <a:gd name="T15" fmla="*/ 6371 h 57"/>
                  <a:gd name="T16" fmla="+- 0 11314 11268"/>
                  <a:gd name="T17" fmla="*/ T16 w 86"/>
                  <a:gd name="T18" fmla="+- 0 6371 6314"/>
                  <a:gd name="T19" fmla="*/ 6371 h 57"/>
                  <a:gd name="T20" fmla="+- 0 11316 11268"/>
                  <a:gd name="T21" fmla="*/ T20 w 86"/>
                  <a:gd name="T22" fmla="+- 0 6367 6314"/>
                  <a:gd name="T23" fmla="*/ 6367 h 57"/>
                  <a:gd name="T24" fmla="+- 0 11321 11268"/>
                  <a:gd name="T25" fmla="*/ T24 w 86"/>
                  <a:gd name="T26" fmla="+- 0 6359 6314"/>
                  <a:gd name="T27" fmla="*/ 6359 h 57"/>
                  <a:gd name="T28" fmla="+- 0 11284 11268"/>
                  <a:gd name="T29" fmla="*/ T28 w 86"/>
                  <a:gd name="T30" fmla="+- 0 6359 6314"/>
                  <a:gd name="T31" fmla="*/ 6359 h 57"/>
                  <a:gd name="T32" fmla="+- 0 11277 11268"/>
                  <a:gd name="T33" fmla="*/ T32 w 86"/>
                  <a:gd name="T34" fmla="+- 0 6357 6314"/>
                  <a:gd name="T35" fmla="*/ 6357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57">
                    <a:moveTo>
                      <a:pt x="9" y="43"/>
                    </a:moveTo>
                    <a:lnTo>
                      <a:pt x="12" y="54"/>
                    </a:lnTo>
                    <a:lnTo>
                      <a:pt x="35" y="56"/>
                    </a:lnTo>
                    <a:lnTo>
                      <a:pt x="37" y="57"/>
                    </a:lnTo>
                    <a:lnTo>
                      <a:pt x="46" y="57"/>
                    </a:lnTo>
                    <a:lnTo>
                      <a:pt x="48" y="53"/>
                    </a:lnTo>
                    <a:lnTo>
                      <a:pt x="53" y="45"/>
                    </a:lnTo>
                    <a:lnTo>
                      <a:pt x="16" y="45"/>
                    </a:lnTo>
                    <a:lnTo>
                      <a:pt x="9" y="4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6" name="Freeform 1795"/>
              <p:cNvSpPr>
                <a:spLocks/>
              </p:cNvSpPr>
              <p:nvPr/>
            </p:nvSpPr>
            <p:spPr bwMode="auto">
              <a:xfrm>
                <a:off x="11268" y="6314"/>
                <a:ext cx="86" cy="57"/>
              </a:xfrm>
              <a:custGeom>
                <a:avLst/>
                <a:gdLst>
                  <a:gd name="T0" fmla="+- 0 11337 11268"/>
                  <a:gd name="T1" fmla="*/ T0 w 86"/>
                  <a:gd name="T2" fmla="+- 0 6355 6314"/>
                  <a:gd name="T3" fmla="*/ 6355 h 57"/>
                  <a:gd name="T4" fmla="+- 0 11323 11268"/>
                  <a:gd name="T5" fmla="*/ T4 w 86"/>
                  <a:gd name="T6" fmla="+- 0 6355 6314"/>
                  <a:gd name="T7" fmla="*/ 6355 h 57"/>
                  <a:gd name="T8" fmla="+- 0 11333 11268"/>
                  <a:gd name="T9" fmla="*/ T8 w 86"/>
                  <a:gd name="T10" fmla="+- 0 6363 6314"/>
                  <a:gd name="T11" fmla="*/ 6363 h 57"/>
                  <a:gd name="T12" fmla="+- 0 11337 11268"/>
                  <a:gd name="T13" fmla="*/ T12 w 86"/>
                  <a:gd name="T14" fmla="+- 0 6355 6314"/>
                  <a:gd name="T15" fmla="*/ 6355 h 57"/>
                </a:gdLst>
                <a:ahLst/>
                <a:cxnLst>
                  <a:cxn ang="0">
                    <a:pos x="T1" y="T3"/>
                  </a:cxn>
                  <a:cxn ang="0">
                    <a:pos x="T5" y="T7"/>
                  </a:cxn>
                  <a:cxn ang="0">
                    <a:pos x="T9" y="T11"/>
                  </a:cxn>
                  <a:cxn ang="0">
                    <a:pos x="T13" y="T15"/>
                  </a:cxn>
                </a:cxnLst>
                <a:rect l="0" t="0" r="r" b="b"/>
                <a:pathLst>
                  <a:path w="86" h="57">
                    <a:moveTo>
                      <a:pt x="69" y="41"/>
                    </a:moveTo>
                    <a:lnTo>
                      <a:pt x="55" y="41"/>
                    </a:lnTo>
                    <a:lnTo>
                      <a:pt x="65" y="49"/>
                    </a:lnTo>
                    <a:lnTo>
                      <a:pt x="69" y="4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7" name="Freeform 1796"/>
              <p:cNvSpPr>
                <a:spLocks/>
              </p:cNvSpPr>
              <p:nvPr/>
            </p:nvSpPr>
            <p:spPr bwMode="auto">
              <a:xfrm>
                <a:off x="11268" y="6314"/>
                <a:ext cx="86" cy="57"/>
              </a:xfrm>
              <a:custGeom>
                <a:avLst/>
                <a:gdLst>
                  <a:gd name="T0" fmla="+- 0 11344 11268"/>
                  <a:gd name="T1" fmla="*/ T0 w 86"/>
                  <a:gd name="T2" fmla="+- 0 6343 6314"/>
                  <a:gd name="T3" fmla="*/ 6343 h 57"/>
                  <a:gd name="T4" fmla="+- 0 11280 11268"/>
                  <a:gd name="T5" fmla="*/ T4 w 86"/>
                  <a:gd name="T6" fmla="+- 0 6343 6314"/>
                  <a:gd name="T7" fmla="*/ 6343 h 57"/>
                  <a:gd name="T8" fmla="+- 0 11282 11268"/>
                  <a:gd name="T9" fmla="*/ T8 w 86"/>
                  <a:gd name="T10" fmla="+- 0 6351 6314"/>
                  <a:gd name="T11" fmla="*/ 6351 h 57"/>
                  <a:gd name="T12" fmla="+- 0 11284 11268"/>
                  <a:gd name="T13" fmla="*/ T12 w 86"/>
                  <a:gd name="T14" fmla="+- 0 6359 6314"/>
                  <a:gd name="T15" fmla="*/ 6359 h 57"/>
                  <a:gd name="T16" fmla="+- 0 11321 11268"/>
                  <a:gd name="T17" fmla="*/ T16 w 86"/>
                  <a:gd name="T18" fmla="+- 0 6359 6314"/>
                  <a:gd name="T19" fmla="*/ 6359 h 57"/>
                  <a:gd name="T20" fmla="+- 0 11323 11268"/>
                  <a:gd name="T21" fmla="*/ T20 w 86"/>
                  <a:gd name="T22" fmla="+- 0 6355 6314"/>
                  <a:gd name="T23" fmla="*/ 6355 h 57"/>
                  <a:gd name="T24" fmla="+- 0 11337 11268"/>
                  <a:gd name="T25" fmla="*/ T24 w 86"/>
                  <a:gd name="T26" fmla="+- 0 6355 6314"/>
                  <a:gd name="T27" fmla="*/ 6355 h 57"/>
                  <a:gd name="T28" fmla="+- 0 11342 11268"/>
                  <a:gd name="T29" fmla="*/ T28 w 86"/>
                  <a:gd name="T30" fmla="+- 0 6347 6314"/>
                  <a:gd name="T31" fmla="*/ 6347 h 57"/>
                  <a:gd name="T32" fmla="+- 0 11344 11268"/>
                  <a:gd name="T33" fmla="*/ T32 w 86"/>
                  <a:gd name="T34" fmla="+- 0 6343 6314"/>
                  <a:gd name="T35" fmla="*/ 6343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86" h="57">
                    <a:moveTo>
                      <a:pt x="76" y="29"/>
                    </a:moveTo>
                    <a:lnTo>
                      <a:pt x="12" y="29"/>
                    </a:lnTo>
                    <a:lnTo>
                      <a:pt x="14" y="37"/>
                    </a:lnTo>
                    <a:lnTo>
                      <a:pt x="16" y="45"/>
                    </a:lnTo>
                    <a:lnTo>
                      <a:pt x="53" y="45"/>
                    </a:lnTo>
                    <a:lnTo>
                      <a:pt x="55" y="41"/>
                    </a:lnTo>
                    <a:lnTo>
                      <a:pt x="69" y="41"/>
                    </a:lnTo>
                    <a:lnTo>
                      <a:pt x="74" y="33"/>
                    </a:lnTo>
                    <a:lnTo>
                      <a:pt x="76" y="2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8" name="Freeform 1797"/>
              <p:cNvSpPr>
                <a:spLocks/>
              </p:cNvSpPr>
              <p:nvPr/>
            </p:nvSpPr>
            <p:spPr bwMode="auto">
              <a:xfrm>
                <a:off x="11268" y="6314"/>
                <a:ext cx="86" cy="57"/>
              </a:xfrm>
              <a:custGeom>
                <a:avLst/>
                <a:gdLst>
                  <a:gd name="T0" fmla="+- 0 11275 11268"/>
                  <a:gd name="T1" fmla="*/ T0 w 86"/>
                  <a:gd name="T2" fmla="+- 0 6314 6314"/>
                  <a:gd name="T3" fmla="*/ 6314 h 57"/>
                  <a:gd name="T4" fmla="+- 0 11269 11268"/>
                  <a:gd name="T5" fmla="*/ T4 w 86"/>
                  <a:gd name="T6" fmla="+- 0 6318 6314"/>
                  <a:gd name="T7" fmla="*/ 6318 h 57"/>
                  <a:gd name="T8" fmla="+- 0 11271 11268"/>
                  <a:gd name="T9" fmla="*/ T8 w 86"/>
                  <a:gd name="T10" fmla="+- 0 6330 6314"/>
                  <a:gd name="T11" fmla="*/ 6330 h 57"/>
                  <a:gd name="T12" fmla="+- 0 11268 11268"/>
                  <a:gd name="T13" fmla="*/ T12 w 86"/>
                  <a:gd name="T14" fmla="+- 0 6346 6314"/>
                  <a:gd name="T15" fmla="*/ 6346 h 57"/>
                  <a:gd name="T16" fmla="+- 0 11280 11268"/>
                  <a:gd name="T17" fmla="*/ T16 w 86"/>
                  <a:gd name="T18" fmla="+- 0 6343 6314"/>
                  <a:gd name="T19" fmla="*/ 6343 h 57"/>
                  <a:gd name="T20" fmla="+- 0 11344 11268"/>
                  <a:gd name="T21" fmla="*/ T20 w 86"/>
                  <a:gd name="T22" fmla="+- 0 6343 6314"/>
                  <a:gd name="T23" fmla="*/ 6343 h 57"/>
                  <a:gd name="T24" fmla="+- 0 11353 11268"/>
                  <a:gd name="T25" fmla="*/ T24 w 86"/>
                  <a:gd name="T26" fmla="+- 0 6326 6314"/>
                  <a:gd name="T27" fmla="*/ 6326 h 57"/>
                  <a:gd name="T28" fmla="+- 0 11353 11268"/>
                  <a:gd name="T29" fmla="*/ T28 w 86"/>
                  <a:gd name="T30" fmla="+- 0 6318 6314"/>
                  <a:gd name="T31" fmla="*/ 6318 h 57"/>
                  <a:gd name="T32" fmla="+- 0 11313 11268"/>
                  <a:gd name="T33" fmla="*/ T32 w 86"/>
                  <a:gd name="T34" fmla="+- 0 6318 6314"/>
                  <a:gd name="T35" fmla="*/ 6318 h 57"/>
                  <a:gd name="T36" fmla="+- 0 11275 11268"/>
                  <a:gd name="T37" fmla="*/ T36 w 86"/>
                  <a:gd name="T38" fmla="+- 0 6314 6314"/>
                  <a:gd name="T39" fmla="*/ 6314 h 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6" h="57">
                    <a:moveTo>
                      <a:pt x="7" y="0"/>
                    </a:moveTo>
                    <a:lnTo>
                      <a:pt x="1" y="4"/>
                    </a:lnTo>
                    <a:lnTo>
                      <a:pt x="3" y="16"/>
                    </a:lnTo>
                    <a:lnTo>
                      <a:pt x="0" y="32"/>
                    </a:lnTo>
                    <a:lnTo>
                      <a:pt x="12" y="29"/>
                    </a:lnTo>
                    <a:lnTo>
                      <a:pt x="76" y="29"/>
                    </a:lnTo>
                    <a:lnTo>
                      <a:pt x="85" y="12"/>
                    </a:lnTo>
                    <a:lnTo>
                      <a:pt x="85" y="4"/>
                    </a:lnTo>
                    <a:lnTo>
                      <a:pt x="45" y="4"/>
                    </a:lnTo>
                    <a:lnTo>
                      <a:pt x="7"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9" name="Freeform 1798"/>
              <p:cNvSpPr>
                <a:spLocks/>
              </p:cNvSpPr>
              <p:nvPr/>
            </p:nvSpPr>
            <p:spPr bwMode="auto">
              <a:xfrm>
                <a:off x="11268" y="6314"/>
                <a:ext cx="86" cy="57"/>
              </a:xfrm>
              <a:custGeom>
                <a:avLst/>
                <a:gdLst>
                  <a:gd name="T0" fmla="+- 0 11353 11268"/>
                  <a:gd name="T1" fmla="*/ T0 w 86"/>
                  <a:gd name="T2" fmla="+- 0 6315 6314"/>
                  <a:gd name="T3" fmla="*/ 6315 h 57"/>
                  <a:gd name="T4" fmla="+- 0 11329 11268"/>
                  <a:gd name="T5" fmla="*/ T4 w 86"/>
                  <a:gd name="T6" fmla="+- 0 6317 6314"/>
                  <a:gd name="T7" fmla="*/ 6317 h 57"/>
                  <a:gd name="T8" fmla="+- 0 11313 11268"/>
                  <a:gd name="T9" fmla="*/ T8 w 86"/>
                  <a:gd name="T10" fmla="+- 0 6318 6314"/>
                  <a:gd name="T11" fmla="*/ 6318 h 57"/>
                  <a:gd name="T12" fmla="+- 0 11353 11268"/>
                  <a:gd name="T13" fmla="*/ T12 w 86"/>
                  <a:gd name="T14" fmla="+- 0 6318 6314"/>
                  <a:gd name="T15" fmla="*/ 6318 h 57"/>
                  <a:gd name="T16" fmla="+- 0 11353 11268"/>
                  <a:gd name="T17" fmla="*/ T16 w 86"/>
                  <a:gd name="T18" fmla="+- 0 6315 6314"/>
                  <a:gd name="T19" fmla="*/ 6315 h 57"/>
                </a:gdLst>
                <a:ahLst/>
                <a:cxnLst>
                  <a:cxn ang="0">
                    <a:pos x="T1" y="T3"/>
                  </a:cxn>
                  <a:cxn ang="0">
                    <a:pos x="T5" y="T7"/>
                  </a:cxn>
                  <a:cxn ang="0">
                    <a:pos x="T9" y="T11"/>
                  </a:cxn>
                  <a:cxn ang="0">
                    <a:pos x="T13" y="T15"/>
                  </a:cxn>
                  <a:cxn ang="0">
                    <a:pos x="T17" y="T19"/>
                  </a:cxn>
                </a:cxnLst>
                <a:rect l="0" t="0" r="r" b="b"/>
                <a:pathLst>
                  <a:path w="86" h="57">
                    <a:moveTo>
                      <a:pt x="85" y="1"/>
                    </a:moveTo>
                    <a:lnTo>
                      <a:pt x="61" y="3"/>
                    </a:lnTo>
                    <a:lnTo>
                      <a:pt x="45" y="4"/>
                    </a:lnTo>
                    <a:lnTo>
                      <a:pt x="85" y="4"/>
                    </a:lnTo>
                    <a:lnTo>
                      <a:pt x="85" y="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1" name="Group 890"/>
            <p:cNvGrpSpPr>
              <a:grpSpLocks/>
            </p:cNvGrpSpPr>
            <p:nvPr/>
          </p:nvGrpSpPr>
          <p:grpSpPr bwMode="auto">
            <a:xfrm>
              <a:off x="17296" y="6305"/>
              <a:ext cx="310" cy="137"/>
              <a:chOff x="11730" y="6305"/>
              <a:chExt cx="210" cy="137"/>
            </a:xfrm>
          </p:grpSpPr>
          <p:sp>
            <p:nvSpPr>
              <p:cNvPr id="1792" name="Freeform 1791"/>
              <p:cNvSpPr>
                <a:spLocks/>
              </p:cNvSpPr>
              <p:nvPr/>
            </p:nvSpPr>
            <p:spPr bwMode="auto">
              <a:xfrm>
                <a:off x="11730" y="6305"/>
                <a:ext cx="210" cy="137"/>
              </a:xfrm>
              <a:custGeom>
                <a:avLst/>
                <a:gdLst>
                  <a:gd name="T0" fmla="+- 0 11908 11730"/>
                  <a:gd name="T1" fmla="*/ T0 w 210"/>
                  <a:gd name="T2" fmla="+- 0 6305 6305"/>
                  <a:gd name="T3" fmla="*/ 6305 h 137"/>
                  <a:gd name="T4" fmla="+- 0 11904 11730"/>
                  <a:gd name="T5" fmla="*/ T4 w 210"/>
                  <a:gd name="T6" fmla="+- 0 6305 6305"/>
                  <a:gd name="T7" fmla="*/ 6305 h 137"/>
                  <a:gd name="T8" fmla="+- 0 11898 11730"/>
                  <a:gd name="T9" fmla="*/ T8 w 210"/>
                  <a:gd name="T10" fmla="+- 0 6313 6305"/>
                  <a:gd name="T11" fmla="*/ 6313 h 137"/>
                  <a:gd name="T12" fmla="+- 0 11892 11730"/>
                  <a:gd name="T13" fmla="*/ T12 w 210"/>
                  <a:gd name="T14" fmla="+- 0 6321 6305"/>
                  <a:gd name="T15" fmla="*/ 6321 h 137"/>
                  <a:gd name="T16" fmla="+- 0 11896 11730"/>
                  <a:gd name="T17" fmla="*/ T16 w 210"/>
                  <a:gd name="T18" fmla="+- 0 6321 6305"/>
                  <a:gd name="T19" fmla="*/ 6321 h 137"/>
                  <a:gd name="T20" fmla="+- 0 11888 11730"/>
                  <a:gd name="T21" fmla="*/ T20 w 210"/>
                  <a:gd name="T22" fmla="+- 0 6323 6305"/>
                  <a:gd name="T23" fmla="*/ 6323 h 137"/>
                  <a:gd name="T24" fmla="+- 0 11880 11730"/>
                  <a:gd name="T25" fmla="*/ T24 w 210"/>
                  <a:gd name="T26" fmla="+- 0 6327 6305"/>
                  <a:gd name="T27" fmla="*/ 6327 h 137"/>
                  <a:gd name="T28" fmla="+- 0 11866 11730"/>
                  <a:gd name="T29" fmla="*/ T28 w 210"/>
                  <a:gd name="T30" fmla="+- 0 6336 6305"/>
                  <a:gd name="T31" fmla="*/ 6336 h 137"/>
                  <a:gd name="T32" fmla="+- 0 11837 11730"/>
                  <a:gd name="T33" fmla="*/ T32 w 210"/>
                  <a:gd name="T34" fmla="+- 0 6358 6305"/>
                  <a:gd name="T35" fmla="*/ 6358 h 137"/>
                  <a:gd name="T36" fmla="+- 0 11818 11730"/>
                  <a:gd name="T37" fmla="*/ T36 w 210"/>
                  <a:gd name="T38" fmla="+- 0 6368 6305"/>
                  <a:gd name="T39" fmla="*/ 6368 h 137"/>
                  <a:gd name="T40" fmla="+- 0 11808 11730"/>
                  <a:gd name="T41" fmla="*/ T40 w 210"/>
                  <a:gd name="T42" fmla="+- 0 6373 6305"/>
                  <a:gd name="T43" fmla="*/ 6373 h 137"/>
                  <a:gd name="T44" fmla="+- 0 11801 11730"/>
                  <a:gd name="T45" fmla="*/ T44 w 210"/>
                  <a:gd name="T46" fmla="+- 0 6374 6305"/>
                  <a:gd name="T47" fmla="*/ 6374 h 137"/>
                  <a:gd name="T48" fmla="+- 0 11795 11730"/>
                  <a:gd name="T49" fmla="*/ T48 w 210"/>
                  <a:gd name="T50" fmla="+- 0 6376 6305"/>
                  <a:gd name="T51" fmla="*/ 6376 h 137"/>
                  <a:gd name="T52" fmla="+- 0 11780 11730"/>
                  <a:gd name="T53" fmla="*/ T52 w 210"/>
                  <a:gd name="T54" fmla="+- 0 6384 6305"/>
                  <a:gd name="T55" fmla="*/ 6384 h 137"/>
                  <a:gd name="T56" fmla="+- 0 11761 11730"/>
                  <a:gd name="T57" fmla="*/ T56 w 210"/>
                  <a:gd name="T58" fmla="+- 0 6395 6305"/>
                  <a:gd name="T59" fmla="*/ 6395 h 137"/>
                  <a:gd name="T60" fmla="+- 0 11743 11730"/>
                  <a:gd name="T61" fmla="*/ T60 w 210"/>
                  <a:gd name="T62" fmla="+- 0 6408 6305"/>
                  <a:gd name="T63" fmla="*/ 6408 h 137"/>
                  <a:gd name="T64" fmla="+- 0 11730 11730"/>
                  <a:gd name="T65" fmla="*/ T64 w 210"/>
                  <a:gd name="T66" fmla="+- 0 6424 6305"/>
                  <a:gd name="T67" fmla="*/ 6424 h 137"/>
                  <a:gd name="T68" fmla="+- 0 11738 11730"/>
                  <a:gd name="T69" fmla="*/ T68 w 210"/>
                  <a:gd name="T70" fmla="+- 0 6430 6305"/>
                  <a:gd name="T71" fmla="*/ 6430 h 137"/>
                  <a:gd name="T72" fmla="+- 0 11759 11730"/>
                  <a:gd name="T73" fmla="*/ T72 w 210"/>
                  <a:gd name="T74" fmla="+- 0 6432 6305"/>
                  <a:gd name="T75" fmla="*/ 6432 h 137"/>
                  <a:gd name="T76" fmla="+- 0 11767 11730"/>
                  <a:gd name="T77" fmla="*/ T76 w 210"/>
                  <a:gd name="T78" fmla="+- 0 6441 6305"/>
                  <a:gd name="T79" fmla="*/ 6441 h 137"/>
                  <a:gd name="T80" fmla="+- 0 11794 11730"/>
                  <a:gd name="T81" fmla="*/ T80 w 210"/>
                  <a:gd name="T82" fmla="+- 0 6441 6305"/>
                  <a:gd name="T83" fmla="*/ 6441 h 137"/>
                  <a:gd name="T84" fmla="+- 0 11795 11730"/>
                  <a:gd name="T85" fmla="*/ T84 w 210"/>
                  <a:gd name="T86" fmla="+- 0 6437 6305"/>
                  <a:gd name="T87" fmla="*/ 6437 h 137"/>
                  <a:gd name="T88" fmla="+- 0 11818 11730"/>
                  <a:gd name="T89" fmla="*/ T88 w 210"/>
                  <a:gd name="T90" fmla="+- 0 6421 6305"/>
                  <a:gd name="T91" fmla="*/ 6421 h 137"/>
                  <a:gd name="T92" fmla="+- 0 11844 11730"/>
                  <a:gd name="T93" fmla="*/ T92 w 210"/>
                  <a:gd name="T94" fmla="+- 0 6421 6305"/>
                  <a:gd name="T95" fmla="*/ 6421 h 137"/>
                  <a:gd name="T96" fmla="+- 0 11834 11730"/>
                  <a:gd name="T97" fmla="*/ T96 w 210"/>
                  <a:gd name="T98" fmla="+- 0 6418 6305"/>
                  <a:gd name="T99" fmla="*/ 6418 h 137"/>
                  <a:gd name="T100" fmla="+- 0 11838 11730"/>
                  <a:gd name="T101" fmla="*/ T100 w 210"/>
                  <a:gd name="T102" fmla="+- 0 6397 6305"/>
                  <a:gd name="T103" fmla="*/ 6397 h 137"/>
                  <a:gd name="T104" fmla="+- 0 11844 11730"/>
                  <a:gd name="T105" fmla="*/ T104 w 210"/>
                  <a:gd name="T106" fmla="+- 0 6397 6305"/>
                  <a:gd name="T107" fmla="*/ 6397 h 137"/>
                  <a:gd name="T108" fmla="+- 0 11859 11730"/>
                  <a:gd name="T109" fmla="*/ T108 w 210"/>
                  <a:gd name="T110" fmla="+- 0 6381 6305"/>
                  <a:gd name="T111" fmla="*/ 6381 h 137"/>
                  <a:gd name="T112" fmla="+- 0 11892 11730"/>
                  <a:gd name="T113" fmla="*/ T112 w 210"/>
                  <a:gd name="T114" fmla="+- 0 6381 6305"/>
                  <a:gd name="T115" fmla="*/ 6381 h 137"/>
                  <a:gd name="T116" fmla="+- 0 11886 11730"/>
                  <a:gd name="T117" fmla="*/ T116 w 210"/>
                  <a:gd name="T118" fmla="+- 0 6377 6305"/>
                  <a:gd name="T119" fmla="*/ 6377 h 137"/>
                  <a:gd name="T120" fmla="+- 0 11889 11730"/>
                  <a:gd name="T121" fmla="*/ T120 w 210"/>
                  <a:gd name="T122" fmla="+- 0 6368 6305"/>
                  <a:gd name="T123" fmla="*/ 6368 h 137"/>
                  <a:gd name="T124" fmla="+- 0 11890 11730"/>
                  <a:gd name="T125" fmla="*/ T124 w 210"/>
                  <a:gd name="T126" fmla="+- 0 6361 6305"/>
                  <a:gd name="T127" fmla="*/ 6361 h 137"/>
                  <a:gd name="T128" fmla="+- 0 11896 11730"/>
                  <a:gd name="T129" fmla="*/ T128 w 210"/>
                  <a:gd name="T130" fmla="+- 0 6361 6305"/>
                  <a:gd name="T131" fmla="*/ 6361 h 137"/>
                  <a:gd name="T132" fmla="+- 0 11922 11730"/>
                  <a:gd name="T133" fmla="*/ T132 w 210"/>
                  <a:gd name="T134" fmla="+- 0 6343 6305"/>
                  <a:gd name="T135" fmla="*/ 6343 h 137"/>
                  <a:gd name="T136" fmla="+- 0 11933 11730"/>
                  <a:gd name="T137" fmla="*/ T136 w 210"/>
                  <a:gd name="T138" fmla="+- 0 6339 6305"/>
                  <a:gd name="T139" fmla="*/ 6339 h 137"/>
                  <a:gd name="T140" fmla="+- 0 11940 11730"/>
                  <a:gd name="T141" fmla="*/ T140 w 210"/>
                  <a:gd name="T142" fmla="+- 0 6326 6305"/>
                  <a:gd name="T143" fmla="*/ 6326 h 137"/>
                  <a:gd name="T144" fmla="+- 0 11940 11730"/>
                  <a:gd name="T145" fmla="*/ T144 w 210"/>
                  <a:gd name="T146" fmla="+- 0 6322 6305"/>
                  <a:gd name="T147" fmla="*/ 6322 h 137"/>
                  <a:gd name="T148" fmla="+- 0 11927 11730"/>
                  <a:gd name="T149" fmla="*/ T148 w 210"/>
                  <a:gd name="T150" fmla="+- 0 6317 6305"/>
                  <a:gd name="T151" fmla="*/ 6317 h 137"/>
                  <a:gd name="T152" fmla="+- 0 11914 11730"/>
                  <a:gd name="T153" fmla="*/ T152 w 210"/>
                  <a:gd name="T154" fmla="+- 0 6312 6305"/>
                  <a:gd name="T155" fmla="*/ 6312 h 137"/>
                  <a:gd name="T156" fmla="+- 0 11920 11730"/>
                  <a:gd name="T157" fmla="*/ T156 w 210"/>
                  <a:gd name="T158" fmla="+- 0 6310 6305"/>
                  <a:gd name="T159" fmla="*/ 6310 h 137"/>
                  <a:gd name="T160" fmla="+- 0 11910 11730"/>
                  <a:gd name="T161" fmla="*/ T160 w 210"/>
                  <a:gd name="T162" fmla="+- 0 6305 6305"/>
                  <a:gd name="T163" fmla="*/ 6305 h 137"/>
                  <a:gd name="T164" fmla="+- 0 11908 11730"/>
                  <a:gd name="T165" fmla="*/ T164 w 210"/>
                  <a:gd name="T166" fmla="+- 0 6305 6305"/>
                  <a:gd name="T167" fmla="*/ 6305 h 13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Lst>
                <a:rect l="0" t="0" r="r" b="b"/>
                <a:pathLst>
                  <a:path w="210" h="137">
                    <a:moveTo>
                      <a:pt x="178" y="0"/>
                    </a:moveTo>
                    <a:lnTo>
                      <a:pt x="174" y="0"/>
                    </a:lnTo>
                    <a:lnTo>
                      <a:pt x="168" y="8"/>
                    </a:lnTo>
                    <a:lnTo>
                      <a:pt x="162" y="16"/>
                    </a:lnTo>
                    <a:lnTo>
                      <a:pt x="166" y="16"/>
                    </a:lnTo>
                    <a:lnTo>
                      <a:pt x="158" y="18"/>
                    </a:lnTo>
                    <a:lnTo>
                      <a:pt x="150" y="22"/>
                    </a:lnTo>
                    <a:lnTo>
                      <a:pt x="136" y="31"/>
                    </a:lnTo>
                    <a:lnTo>
                      <a:pt x="107" y="53"/>
                    </a:lnTo>
                    <a:lnTo>
                      <a:pt x="88" y="63"/>
                    </a:lnTo>
                    <a:lnTo>
                      <a:pt x="78" y="68"/>
                    </a:lnTo>
                    <a:lnTo>
                      <a:pt x="71" y="69"/>
                    </a:lnTo>
                    <a:lnTo>
                      <a:pt x="65" y="71"/>
                    </a:lnTo>
                    <a:lnTo>
                      <a:pt x="50" y="79"/>
                    </a:lnTo>
                    <a:lnTo>
                      <a:pt x="31" y="90"/>
                    </a:lnTo>
                    <a:lnTo>
                      <a:pt x="13" y="103"/>
                    </a:lnTo>
                    <a:lnTo>
                      <a:pt x="0" y="119"/>
                    </a:lnTo>
                    <a:lnTo>
                      <a:pt x="8" y="125"/>
                    </a:lnTo>
                    <a:lnTo>
                      <a:pt x="29" y="127"/>
                    </a:lnTo>
                    <a:lnTo>
                      <a:pt x="37" y="136"/>
                    </a:lnTo>
                    <a:lnTo>
                      <a:pt x="64" y="136"/>
                    </a:lnTo>
                    <a:lnTo>
                      <a:pt x="65" y="132"/>
                    </a:lnTo>
                    <a:lnTo>
                      <a:pt x="88" y="116"/>
                    </a:lnTo>
                    <a:lnTo>
                      <a:pt x="114" y="116"/>
                    </a:lnTo>
                    <a:lnTo>
                      <a:pt x="104" y="113"/>
                    </a:lnTo>
                    <a:lnTo>
                      <a:pt x="108" y="92"/>
                    </a:lnTo>
                    <a:lnTo>
                      <a:pt x="114" y="92"/>
                    </a:lnTo>
                    <a:lnTo>
                      <a:pt x="129" y="76"/>
                    </a:lnTo>
                    <a:lnTo>
                      <a:pt x="162" y="76"/>
                    </a:lnTo>
                    <a:lnTo>
                      <a:pt x="156" y="72"/>
                    </a:lnTo>
                    <a:lnTo>
                      <a:pt x="159" y="63"/>
                    </a:lnTo>
                    <a:lnTo>
                      <a:pt x="160" y="56"/>
                    </a:lnTo>
                    <a:lnTo>
                      <a:pt x="166" y="56"/>
                    </a:lnTo>
                    <a:lnTo>
                      <a:pt x="192" y="38"/>
                    </a:lnTo>
                    <a:lnTo>
                      <a:pt x="203" y="34"/>
                    </a:lnTo>
                    <a:lnTo>
                      <a:pt x="210" y="21"/>
                    </a:lnTo>
                    <a:lnTo>
                      <a:pt x="210" y="17"/>
                    </a:lnTo>
                    <a:lnTo>
                      <a:pt x="197" y="12"/>
                    </a:lnTo>
                    <a:lnTo>
                      <a:pt x="184" y="7"/>
                    </a:lnTo>
                    <a:lnTo>
                      <a:pt x="190" y="5"/>
                    </a:lnTo>
                    <a:lnTo>
                      <a:pt x="180" y="0"/>
                    </a:lnTo>
                    <a:lnTo>
                      <a:pt x="178"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3" name="Freeform 1792"/>
              <p:cNvSpPr>
                <a:spLocks/>
              </p:cNvSpPr>
              <p:nvPr/>
            </p:nvSpPr>
            <p:spPr bwMode="auto">
              <a:xfrm>
                <a:off x="11730" y="6305"/>
                <a:ext cx="210" cy="137"/>
              </a:xfrm>
              <a:custGeom>
                <a:avLst/>
                <a:gdLst>
                  <a:gd name="T0" fmla="+- 0 11844 11730"/>
                  <a:gd name="T1" fmla="*/ T0 w 210"/>
                  <a:gd name="T2" fmla="+- 0 6421 6305"/>
                  <a:gd name="T3" fmla="*/ 6421 h 137"/>
                  <a:gd name="T4" fmla="+- 0 11818 11730"/>
                  <a:gd name="T5" fmla="*/ T4 w 210"/>
                  <a:gd name="T6" fmla="+- 0 6421 6305"/>
                  <a:gd name="T7" fmla="*/ 6421 h 137"/>
                  <a:gd name="T8" fmla="+- 0 11818 11730"/>
                  <a:gd name="T9" fmla="*/ T8 w 210"/>
                  <a:gd name="T10" fmla="+- 0 6424 6305"/>
                  <a:gd name="T11" fmla="*/ 6424 h 137"/>
                  <a:gd name="T12" fmla="+- 0 11844 11730"/>
                  <a:gd name="T13" fmla="*/ T12 w 210"/>
                  <a:gd name="T14" fmla="+- 0 6421 6305"/>
                  <a:gd name="T15" fmla="*/ 6421 h 137"/>
                </a:gdLst>
                <a:ahLst/>
                <a:cxnLst>
                  <a:cxn ang="0">
                    <a:pos x="T1" y="T3"/>
                  </a:cxn>
                  <a:cxn ang="0">
                    <a:pos x="T5" y="T7"/>
                  </a:cxn>
                  <a:cxn ang="0">
                    <a:pos x="T9" y="T11"/>
                  </a:cxn>
                  <a:cxn ang="0">
                    <a:pos x="T13" y="T15"/>
                  </a:cxn>
                </a:cxnLst>
                <a:rect l="0" t="0" r="r" b="b"/>
                <a:pathLst>
                  <a:path w="210" h="137">
                    <a:moveTo>
                      <a:pt x="114" y="116"/>
                    </a:moveTo>
                    <a:lnTo>
                      <a:pt x="88" y="116"/>
                    </a:lnTo>
                    <a:lnTo>
                      <a:pt x="88" y="119"/>
                    </a:lnTo>
                    <a:lnTo>
                      <a:pt x="114" y="11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4" name="Freeform 1793"/>
              <p:cNvSpPr>
                <a:spLocks/>
              </p:cNvSpPr>
              <p:nvPr/>
            </p:nvSpPr>
            <p:spPr bwMode="auto">
              <a:xfrm>
                <a:off x="11730" y="6305"/>
                <a:ext cx="210" cy="137"/>
              </a:xfrm>
              <a:custGeom>
                <a:avLst/>
                <a:gdLst>
                  <a:gd name="T0" fmla="+- 0 11892 11730"/>
                  <a:gd name="T1" fmla="*/ T0 w 210"/>
                  <a:gd name="T2" fmla="+- 0 6381 6305"/>
                  <a:gd name="T3" fmla="*/ 6381 h 137"/>
                  <a:gd name="T4" fmla="+- 0 11859 11730"/>
                  <a:gd name="T5" fmla="*/ T4 w 210"/>
                  <a:gd name="T6" fmla="+- 0 6381 6305"/>
                  <a:gd name="T7" fmla="*/ 6381 h 137"/>
                  <a:gd name="T8" fmla="+- 0 11862 11730"/>
                  <a:gd name="T9" fmla="*/ T8 w 210"/>
                  <a:gd name="T10" fmla="+- 0 6384 6305"/>
                  <a:gd name="T11" fmla="*/ 6384 h 137"/>
                  <a:gd name="T12" fmla="+- 0 11892 11730"/>
                  <a:gd name="T13" fmla="*/ T12 w 210"/>
                  <a:gd name="T14" fmla="+- 0 6381 6305"/>
                  <a:gd name="T15" fmla="*/ 6381 h 137"/>
                </a:gdLst>
                <a:ahLst/>
                <a:cxnLst>
                  <a:cxn ang="0">
                    <a:pos x="T1" y="T3"/>
                  </a:cxn>
                  <a:cxn ang="0">
                    <a:pos x="T5" y="T7"/>
                  </a:cxn>
                  <a:cxn ang="0">
                    <a:pos x="T9" y="T11"/>
                  </a:cxn>
                  <a:cxn ang="0">
                    <a:pos x="T13" y="T15"/>
                  </a:cxn>
                </a:cxnLst>
                <a:rect l="0" t="0" r="r" b="b"/>
                <a:pathLst>
                  <a:path w="210" h="137">
                    <a:moveTo>
                      <a:pt x="162" y="76"/>
                    </a:moveTo>
                    <a:lnTo>
                      <a:pt x="129" y="76"/>
                    </a:lnTo>
                    <a:lnTo>
                      <a:pt x="132" y="79"/>
                    </a:lnTo>
                    <a:lnTo>
                      <a:pt x="162" y="7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2" name="Group 891"/>
            <p:cNvGrpSpPr>
              <a:grpSpLocks/>
            </p:cNvGrpSpPr>
            <p:nvPr/>
          </p:nvGrpSpPr>
          <p:grpSpPr bwMode="auto">
            <a:xfrm>
              <a:off x="17596" y="6168"/>
              <a:ext cx="223" cy="159"/>
              <a:chOff x="11933" y="6168"/>
              <a:chExt cx="151" cy="159"/>
            </a:xfrm>
          </p:grpSpPr>
          <p:sp>
            <p:nvSpPr>
              <p:cNvPr id="1781" name="Freeform 1780"/>
              <p:cNvSpPr>
                <a:spLocks/>
              </p:cNvSpPr>
              <p:nvPr/>
            </p:nvSpPr>
            <p:spPr bwMode="auto">
              <a:xfrm>
                <a:off x="11933" y="6168"/>
                <a:ext cx="151" cy="159"/>
              </a:xfrm>
              <a:custGeom>
                <a:avLst/>
                <a:gdLst>
                  <a:gd name="T0" fmla="+- 0 11972 11933"/>
                  <a:gd name="T1" fmla="*/ T0 w 151"/>
                  <a:gd name="T2" fmla="+- 0 6302 6168"/>
                  <a:gd name="T3" fmla="*/ 6302 h 159"/>
                  <a:gd name="T4" fmla="+- 0 11946 11933"/>
                  <a:gd name="T5" fmla="*/ T4 w 151"/>
                  <a:gd name="T6" fmla="+- 0 6313 6168"/>
                  <a:gd name="T7" fmla="*/ 6313 h 159"/>
                  <a:gd name="T8" fmla="+- 0 11953 11933"/>
                  <a:gd name="T9" fmla="*/ T8 w 151"/>
                  <a:gd name="T10" fmla="+- 0 6313 6168"/>
                  <a:gd name="T11" fmla="*/ 6313 h 159"/>
                  <a:gd name="T12" fmla="+- 0 11959 11933"/>
                  <a:gd name="T13" fmla="*/ T12 w 151"/>
                  <a:gd name="T14" fmla="+- 0 6325 6168"/>
                  <a:gd name="T15" fmla="*/ 6325 h 159"/>
                  <a:gd name="T16" fmla="+- 0 11962 11933"/>
                  <a:gd name="T17" fmla="*/ T16 w 151"/>
                  <a:gd name="T18" fmla="+- 0 6326 6168"/>
                  <a:gd name="T19" fmla="*/ 6326 h 159"/>
                  <a:gd name="T20" fmla="+- 0 11968 11933"/>
                  <a:gd name="T21" fmla="*/ T20 w 151"/>
                  <a:gd name="T22" fmla="+- 0 6326 6168"/>
                  <a:gd name="T23" fmla="*/ 6326 h 159"/>
                  <a:gd name="T24" fmla="+- 0 11971 11933"/>
                  <a:gd name="T25" fmla="*/ T24 w 151"/>
                  <a:gd name="T26" fmla="+- 0 6325 6168"/>
                  <a:gd name="T27" fmla="*/ 6325 h 159"/>
                  <a:gd name="T28" fmla="+- 0 11974 11933"/>
                  <a:gd name="T29" fmla="*/ T28 w 151"/>
                  <a:gd name="T30" fmla="+- 0 6323 6168"/>
                  <a:gd name="T31" fmla="*/ 6323 h 159"/>
                  <a:gd name="T32" fmla="+- 0 11979 11933"/>
                  <a:gd name="T33" fmla="*/ T32 w 151"/>
                  <a:gd name="T34" fmla="+- 0 6319 6168"/>
                  <a:gd name="T35" fmla="*/ 6319 h 159"/>
                  <a:gd name="T36" fmla="+- 0 11981 11933"/>
                  <a:gd name="T37" fmla="*/ T36 w 151"/>
                  <a:gd name="T38" fmla="+- 0 6314 6168"/>
                  <a:gd name="T39" fmla="*/ 6314 h 159"/>
                  <a:gd name="T40" fmla="+- 0 11991 11933"/>
                  <a:gd name="T41" fmla="*/ T40 w 151"/>
                  <a:gd name="T42" fmla="+- 0 6306 6168"/>
                  <a:gd name="T43" fmla="*/ 6306 h 159"/>
                  <a:gd name="T44" fmla="+- 0 11994 11933"/>
                  <a:gd name="T45" fmla="*/ T44 w 151"/>
                  <a:gd name="T46" fmla="+- 0 6304 6168"/>
                  <a:gd name="T47" fmla="*/ 6304 h 159"/>
                  <a:gd name="T48" fmla="+- 0 11981 11933"/>
                  <a:gd name="T49" fmla="*/ T48 w 151"/>
                  <a:gd name="T50" fmla="+- 0 6304 6168"/>
                  <a:gd name="T51" fmla="*/ 6304 h 159"/>
                  <a:gd name="T52" fmla="+- 0 11972 11933"/>
                  <a:gd name="T53" fmla="*/ T52 w 151"/>
                  <a:gd name="T54" fmla="+- 0 6302 6168"/>
                  <a:gd name="T55" fmla="*/ 6302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1" h="159">
                    <a:moveTo>
                      <a:pt x="39" y="134"/>
                    </a:moveTo>
                    <a:lnTo>
                      <a:pt x="13" y="145"/>
                    </a:lnTo>
                    <a:lnTo>
                      <a:pt x="20" y="145"/>
                    </a:lnTo>
                    <a:lnTo>
                      <a:pt x="26" y="157"/>
                    </a:lnTo>
                    <a:lnTo>
                      <a:pt x="29" y="158"/>
                    </a:lnTo>
                    <a:lnTo>
                      <a:pt x="35" y="158"/>
                    </a:lnTo>
                    <a:lnTo>
                      <a:pt x="38" y="157"/>
                    </a:lnTo>
                    <a:lnTo>
                      <a:pt x="41" y="155"/>
                    </a:lnTo>
                    <a:lnTo>
                      <a:pt x="46" y="151"/>
                    </a:lnTo>
                    <a:lnTo>
                      <a:pt x="48" y="146"/>
                    </a:lnTo>
                    <a:lnTo>
                      <a:pt x="58" y="138"/>
                    </a:lnTo>
                    <a:lnTo>
                      <a:pt x="61" y="136"/>
                    </a:lnTo>
                    <a:lnTo>
                      <a:pt x="48" y="136"/>
                    </a:lnTo>
                    <a:lnTo>
                      <a:pt x="39" y="1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2" name="Freeform 1781"/>
              <p:cNvSpPr>
                <a:spLocks/>
              </p:cNvSpPr>
              <p:nvPr/>
            </p:nvSpPr>
            <p:spPr bwMode="auto">
              <a:xfrm>
                <a:off x="11933" y="6168"/>
                <a:ext cx="151" cy="159"/>
              </a:xfrm>
              <a:custGeom>
                <a:avLst/>
                <a:gdLst>
                  <a:gd name="T0" fmla="+- 0 12028 11933"/>
                  <a:gd name="T1" fmla="*/ T0 w 151"/>
                  <a:gd name="T2" fmla="+- 0 6291 6168"/>
                  <a:gd name="T3" fmla="*/ 6291 h 159"/>
                  <a:gd name="T4" fmla="+- 0 11967 11933"/>
                  <a:gd name="T5" fmla="*/ T4 w 151"/>
                  <a:gd name="T6" fmla="+- 0 6291 6168"/>
                  <a:gd name="T7" fmla="*/ 6291 h 159"/>
                  <a:gd name="T8" fmla="+- 0 11970 11933"/>
                  <a:gd name="T9" fmla="*/ T8 w 151"/>
                  <a:gd name="T10" fmla="+- 0 6292 6168"/>
                  <a:gd name="T11" fmla="*/ 6292 h 159"/>
                  <a:gd name="T12" fmla="+- 0 11974 11933"/>
                  <a:gd name="T13" fmla="*/ T12 w 151"/>
                  <a:gd name="T14" fmla="+- 0 6296 6168"/>
                  <a:gd name="T15" fmla="*/ 6296 h 159"/>
                  <a:gd name="T16" fmla="+- 0 11981 11933"/>
                  <a:gd name="T17" fmla="*/ T16 w 151"/>
                  <a:gd name="T18" fmla="+- 0 6304 6168"/>
                  <a:gd name="T19" fmla="*/ 6304 h 159"/>
                  <a:gd name="T20" fmla="+- 0 11994 11933"/>
                  <a:gd name="T21" fmla="*/ T20 w 151"/>
                  <a:gd name="T22" fmla="+- 0 6304 6168"/>
                  <a:gd name="T23" fmla="*/ 6304 h 159"/>
                  <a:gd name="T24" fmla="+- 0 12004 11933"/>
                  <a:gd name="T25" fmla="*/ T24 w 151"/>
                  <a:gd name="T26" fmla="+- 0 6296 6168"/>
                  <a:gd name="T27" fmla="*/ 6296 h 159"/>
                  <a:gd name="T28" fmla="+- 0 12028 11933"/>
                  <a:gd name="T29" fmla="*/ T28 w 151"/>
                  <a:gd name="T30" fmla="+- 0 6291 6168"/>
                  <a:gd name="T31" fmla="*/ 6291 h 1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59">
                    <a:moveTo>
                      <a:pt x="95" y="123"/>
                    </a:moveTo>
                    <a:lnTo>
                      <a:pt x="34" y="123"/>
                    </a:lnTo>
                    <a:lnTo>
                      <a:pt x="37" y="124"/>
                    </a:lnTo>
                    <a:lnTo>
                      <a:pt x="41" y="128"/>
                    </a:lnTo>
                    <a:lnTo>
                      <a:pt x="48" y="136"/>
                    </a:lnTo>
                    <a:lnTo>
                      <a:pt x="61" y="136"/>
                    </a:lnTo>
                    <a:lnTo>
                      <a:pt x="71" y="128"/>
                    </a:lnTo>
                    <a:lnTo>
                      <a:pt x="95" y="1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3" name="Freeform 1782"/>
              <p:cNvSpPr>
                <a:spLocks/>
              </p:cNvSpPr>
              <p:nvPr/>
            </p:nvSpPr>
            <p:spPr bwMode="auto">
              <a:xfrm>
                <a:off x="11933" y="6168"/>
                <a:ext cx="151" cy="159"/>
              </a:xfrm>
              <a:custGeom>
                <a:avLst/>
                <a:gdLst>
                  <a:gd name="T0" fmla="+- 0 11966 11933"/>
                  <a:gd name="T1" fmla="*/ T0 w 151"/>
                  <a:gd name="T2" fmla="+- 0 6267 6168"/>
                  <a:gd name="T3" fmla="*/ 6267 h 159"/>
                  <a:gd name="T4" fmla="+- 0 11933 11933"/>
                  <a:gd name="T5" fmla="*/ T4 w 151"/>
                  <a:gd name="T6" fmla="+- 0 6272 6168"/>
                  <a:gd name="T7" fmla="*/ 6272 h 159"/>
                  <a:gd name="T8" fmla="+- 0 11942 11933"/>
                  <a:gd name="T9" fmla="*/ T8 w 151"/>
                  <a:gd name="T10" fmla="+- 0 6274 6168"/>
                  <a:gd name="T11" fmla="*/ 6274 h 159"/>
                  <a:gd name="T12" fmla="+- 0 11942 11933"/>
                  <a:gd name="T13" fmla="*/ T12 w 151"/>
                  <a:gd name="T14" fmla="+- 0 6292 6168"/>
                  <a:gd name="T15" fmla="*/ 6292 h 159"/>
                  <a:gd name="T16" fmla="+- 0 11957 11933"/>
                  <a:gd name="T17" fmla="*/ T16 w 151"/>
                  <a:gd name="T18" fmla="+- 0 6292 6168"/>
                  <a:gd name="T19" fmla="*/ 6292 h 159"/>
                  <a:gd name="T20" fmla="+- 0 11960 11933"/>
                  <a:gd name="T21" fmla="*/ T20 w 151"/>
                  <a:gd name="T22" fmla="+- 0 6291 6168"/>
                  <a:gd name="T23" fmla="*/ 6291 h 159"/>
                  <a:gd name="T24" fmla="+- 0 12028 11933"/>
                  <a:gd name="T25" fmla="*/ T24 w 151"/>
                  <a:gd name="T26" fmla="+- 0 6291 6168"/>
                  <a:gd name="T27" fmla="*/ 6291 h 159"/>
                  <a:gd name="T28" fmla="+- 0 12030 11933"/>
                  <a:gd name="T29" fmla="*/ T28 w 151"/>
                  <a:gd name="T30" fmla="+- 0 6291 6168"/>
                  <a:gd name="T31" fmla="*/ 6291 h 159"/>
                  <a:gd name="T32" fmla="+- 0 12020 11933"/>
                  <a:gd name="T33" fmla="*/ T32 w 151"/>
                  <a:gd name="T34" fmla="+- 0 6287 6168"/>
                  <a:gd name="T35" fmla="*/ 6287 h 159"/>
                  <a:gd name="T36" fmla="+- 0 12017 11933"/>
                  <a:gd name="T37" fmla="*/ T36 w 151"/>
                  <a:gd name="T38" fmla="+- 0 6271 6168"/>
                  <a:gd name="T39" fmla="*/ 6271 h 159"/>
                  <a:gd name="T40" fmla="+- 0 12048 11933"/>
                  <a:gd name="T41" fmla="*/ T40 w 151"/>
                  <a:gd name="T42" fmla="+- 0 6271 6168"/>
                  <a:gd name="T43" fmla="*/ 6271 h 159"/>
                  <a:gd name="T44" fmla="+- 0 12048 11933"/>
                  <a:gd name="T45" fmla="*/ T44 w 151"/>
                  <a:gd name="T46" fmla="+- 0 6270 6168"/>
                  <a:gd name="T47" fmla="*/ 6270 h 159"/>
                  <a:gd name="T48" fmla="+- 0 11968 11933"/>
                  <a:gd name="T49" fmla="*/ T48 w 151"/>
                  <a:gd name="T50" fmla="+- 0 6270 6168"/>
                  <a:gd name="T51" fmla="*/ 6270 h 159"/>
                  <a:gd name="T52" fmla="+- 0 11966 11933"/>
                  <a:gd name="T53" fmla="*/ T52 w 151"/>
                  <a:gd name="T54" fmla="+- 0 6267 6168"/>
                  <a:gd name="T55" fmla="*/ 6267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51" h="159">
                    <a:moveTo>
                      <a:pt x="33" y="99"/>
                    </a:moveTo>
                    <a:lnTo>
                      <a:pt x="0" y="104"/>
                    </a:lnTo>
                    <a:lnTo>
                      <a:pt x="9" y="106"/>
                    </a:lnTo>
                    <a:lnTo>
                      <a:pt x="9" y="124"/>
                    </a:lnTo>
                    <a:lnTo>
                      <a:pt x="24" y="124"/>
                    </a:lnTo>
                    <a:lnTo>
                      <a:pt x="27" y="123"/>
                    </a:lnTo>
                    <a:lnTo>
                      <a:pt x="95" y="123"/>
                    </a:lnTo>
                    <a:lnTo>
                      <a:pt x="97" y="123"/>
                    </a:lnTo>
                    <a:lnTo>
                      <a:pt x="87" y="119"/>
                    </a:lnTo>
                    <a:lnTo>
                      <a:pt x="84" y="103"/>
                    </a:lnTo>
                    <a:lnTo>
                      <a:pt x="115" y="103"/>
                    </a:lnTo>
                    <a:lnTo>
                      <a:pt x="115" y="102"/>
                    </a:lnTo>
                    <a:lnTo>
                      <a:pt x="35" y="102"/>
                    </a:lnTo>
                    <a:lnTo>
                      <a:pt x="33" y="9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4" name="Freeform 1783"/>
              <p:cNvSpPr>
                <a:spLocks/>
              </p:cNvSpPr>
              <p:nvPr/>
            </p:nvSpPr>
            <p:spPr bwMode="auto">
              <a:xfrm>
                <a:off x="11933" y="6168"/>
                <a:ext cx="151" cy="159"/>
              </a:xfrm>
              <a:custGeom>
                <a:avLst/>
                <a:gdLst>
                  <a:gd name="T0" fmla="+- 0 11990 11933"/>
                  <a:gd name="T1" fmla="*/ T0 w 151"/>
                  <a:gd name="T2" fmla="+- 0 6219 6168"/>
                  <a:gd name="T3" fmla="*/ 6219 h 159"/>
                  <a:gd name="T4" fmla="+- 0 11991 11933"/>
                  <a:gd name="T5" fmla="*/ T4 w 151"/>
                  <a:gd name="T6" fmla="+- 0 6224 6168"/>
                  <a:gd name="T7" fmla="*/ 6224 h 159"/>
                  <a:gd name="T8" fmla="+- 0 11990 11933"/>
                  <a:gd name="T9" fmla="*/ T8 w 151"/>
                  <a:gd name="T10" fmla="+- 0 6226 6168"/>
                  <a:gd name="T11" fmla="*/ 6226 h 159"/>
                  <a:gd name="T12" fmla="+- 0 11988 11933"/>
                  <a:gd name="T13" fmla="*/ T12 w 151"/>
                  <a:gd name="T14" fmla="+- 0 6242 6168"/>
                  <a:gd name="T15" fmla="*/ 6242 h 159"/>
                  <a:gd name="T16" fmla="+- 0 11978 11933"/>
                  <a:gd name="T17" fmla="*/ T16 w 151"/>
                  <a:gd name="T18" fmla="+- 0 6260 6168"/>
                  <a:gd name="T19" fmla="*/ 6260 h 159"/>
                  <a:gd name="T20" fmla="+- 0 11968 11933"/>
                  <a:gd name="T21" fmla="*/ T20 w 151"/>
                  <a:gd name="T22" fmla="+- 0 6270 6168"/>
                  <a:gd name="T23" fmla="*/ 6270 h 159"/>
                  <a:gd name="T24" fmla="+- 0 12048 11933"/>
                  <a:gd name="T25" fmla="*/ T24 w 151"/>
                  <a:gd name="T26" fmla="+- 0 6270 6168"/>
                  <a:gd name="T27" fmla="*/ 6270 h 159"/>
                  <a:gd name="T28" fmla="+- 0 12048 11933"/>
                  <a:gd name="T29" fmla="*/ T28 w 151"/>
                  <a:gd name="T30" fmla="+- 0 6268 6168"/>
                  <a:gd name="T31" fmla="*/ 6268 h 159"/>
                  <a:gd name="T32" fmla="+- 0 12070 11933"/>
                  <a:gd name="T33" fmla="*/ T32 w 151"/>
                  <a:gd name="T34" fmla="+- 0 6250 6168"/>
                  <a:gd name="T35" fmla="*/ 6250 h 159"/>
                  <a:gd name="T36" fmla="+- 0 12071 11933"/>
                  <a:gd name="T37" fmla="*/ T36 w 151"/>
                  <a:gd name="T38" fmla="+- 0 6250 6168"/>
                  <a:gd name="T39" fmla="*/ 6250 h 159"/>
                  <a:gd name="T40" fmla="+- 0 12074 11933"/>
                  <a:gd name="T41" fmla="*/ T40 w 151"/>
                  <a:gd name="T42" fmla="+- 0 6246 6168"/>
                  <a:gd name="T43" fmla="*/ 6246 h 159"/>
                  <a:gd name="T44" fmla="+- 0 12048 11933"/>
                  <a:gd name="T45" fmla="*/ T44 w 151"/>
                  <a:gd name="T46" fmla="+- 0 6246 6168"/>
                  <a:gd name="T47" fmla="*/ 6246 h 159"/>
                  <a:gd name="T48" fmla="+- 0 12035 11933"/>
                  <a:gd name="T49" fmla="*/ T48 w 151"/>
                  <a:gd name="T50" fmla="+- 0 6246 6168"/>
                  <a:gd name="T51" fmla="*/ 6246 h 159"/>
                  <a:gd name="T52" fmla="+- 0 12022 11933"/>
                  <a:gd name="T53" fmla="*/ T52 w 151"/>
                  <a:gd name="T54" fmla="+- 0 6245 6168"/>
                  <a:gd name="T55" fmla="*/ 6245 h 159"/>
                  <a:gd name="T56" fmla="+- 0 12022 11933"/>
                  <a:gd name="T57" fmla="*/ T56 w 151"/>
                  <a:gd name="T58" fmla="+- 0 6228 6168"/>
                  <a:gd name="T59" fmla="*/ 6228 h 159"/>
                  <a:gd name="T60" fmla="+- 0 12025 11933"/>
                  <a:gd name="T61" fmla="*/ T60 w 151"/>
                  <a:gd name="T62" fmla="+- 0 6226 6168"/>
                  <a:gd name="T63" fmla="*/ 6226 h 159"/>
                  <a:gd name="T64" fmla="+- 0 12008 11933"/>
                  <a:gd name="T65" fmla="*/ T64 w 151"/>
                  <a:gd name="T66" fmla="+- 0 6226 6168"/>
                  <a:gd name="T67" fmla="*/ 6226 h 159"/>
                  <a:gd name="T68" fmla="+- 0 12005 11933"/>
                  <a:gd name="T69" fmla="*/ T68 w 151"/>
                  <a:gd name="T70" fmla="+- 0 6225 6168"/>
                  <a:gd name="T71" fmla="*/ 6225 h 159"/>
                  <a:gd name="T72" fmla="+- 0 11990 11933"/>
                  <a:gd name="T73" fmla="*/ T72 w 151"/>
                  <a:gd name="T74" fmla="+- 0 6219 6168"/>
                  <a:gd name="T75" fmla="*/ 6219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51" h="159">
                    <a:moveTo>
                      <a:pt x="57" y="51"/>
                    </a:moveTo>
                    <a:lnTo>
                      <a:pt x="58" y="56"/>
                    </a:lnTo>
                    <a:lnTo>
                      <a:pt x="57" y="58"/>
                    </a:lnTo>
                    <a:lnTo>
                      <a:pt x="55" y="74"/>
                    </a:lnTo>
                    <a:lnTo>
                      <a:pt x="45" y="92"/>
                    </a:lnTo>
                    <a:lnTo>
                      <a:pt x="35" y="102"/>
                    </a:lnTo>
                    <a:lnTo>
                      <a:pt x="115" y="102"/>
                    </a:lnTo>
                    <a:lnTo>
                      <a:pt x="115" y="100"/>
                    </a:lnTo>
                    <a:lnTo>
                      <a:pt x="137" y="82"/>
                    </a:lnTo>
                    <a:lnTo>
                      <a:pt x="138" y="82"/>
                    </a:lnTo>
                    <a:lnTo>
                      <a:pt x="141" y="78"/>
                    </a:lnTo>
                    <a:lnTo>
                      <a:pt x="115" y="78"/>
                    </a:lnTo>
                    <a:lnTo>
                      <a:pt x="102" y="78"/>
                    </a:lnTo>
                    <a:lnTo>
                      <a:pt x="89" y="77"/>
                    </a:lnTo>
                    <a:lnTo>
                      <a:pt x="89" y="60"/>
                    </a:lnTo>
                    <a:lnTo>
                      <a:pt x="92" y="58"/>
                    </a:lnTo>
                    <a:lnTo>
                      <a:pt x="75" y="58"/>
                    </a:lnTo>
                    <a:lnTo>
                      <a:pt x="72" y="57"/>
                    </a:lnTo>
                    <a:lnTo>
                      <a:pt x="57" y="5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5" name="Freeform 1784"/>
              <p:cNvSpPr>
                <a:spLocks/>
              </p:cNvSpPr>
              <p:nvPr/>
            </p:nvSpPr>
            <p:spPr bwMode="auto">
              <a:xfrm>
                <a:off x="11933" y="6168"/>
                <a:ext cx="151" cy="159"/>
              </a:xfrm>
              <a:custGeom>
                <a:avLst/>
                <a:gdLst>
                  <a:gd name="T0" fmla="+- 0 12071 11933"/>
                  <a:gd name="T1" fmla="*/ T0 w 151"/>
                  <a:gd name="T2" fmla="+- 0 6250 6168"/>
                  <a:gd name="T3" fmla="*/ 6250 h 159"/>
                  <a:gd name="T4" fmla="+- 0 12070 11933"/>
                  <a:gd name="T5" fmla="*/ T4 w 151"/>
                  <a:gd name="T6" fmla="+- 0 6250 6168"/>
                  <a:gd name="T7" fmla="*/ 6250 h 159"/>
                  <a:gd name="T8" fmla="+- 0 12069 11933"/>
                  <a:gd name="T9" fmla="*/ T8 w 151"/>
                  <a:gd name="T10" fmla="+- 0 6253 6168"/>
                  <a:gd name="T11" fmla="*/ 6253 h 159"/>
                  <a:gd name="T12" fmla="+- 0 12071 11933"/>
                  <a:gd name="T13" fmla="*/ T12 w 151"/>
                  <a:gd name="T14" fmla="+- 0 6250 6168"/>
                  <a:gd name="T15" fmla="*/ 6250 h 159"/>
                </a:gdLst>
                <a:ahLst/>
                <a:cxnLst>
                  <a:cxn ang="0">
                    <a:pos x="T1" y="T3"/>
                  </a:cxn>
                  <a:cxn ang="0">
                    <a:pos x="T5" y="T7"/>
                  </a:cxn>
                  <a:cxn ang="0">
                    <a:pos x="T9" y="T11"/>
                  </a:cxn>
                  <a:cxn ang="0">
                    <a:pos x="T13" y="T15"/>
                  </a:cxn>
                </a:cxnLst>
                <a:rect l="0" t="0" r="r" b="b"/>
                <a:pathLst>
                  <a:path w="151" h="159">
                    <a:moveTo>
                      <a:pt x="138" y="82"/>
                    </a:moveTo>
                    <a:lnTo>
                      <a:pt x="137" y="82"/>
                    </a:lnTo>
                    <a:lnTo>
                      <a:pt x="136" y="85"/>
                    </a:lnTo>
                    <a:lnTo>
                      <a:pt x="138" y="8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6" name="Freeform 1785"/>
              <p:cNvSpPr>
                <a:spLocks/>
              </p:cNvSpPr>
              <p:nvPr/>
            </p:nvSpPr>
            <p:spPr bwMode="auto">
              <a:xfrm>
                <a:off x="11933" y="6168"/>
                <a:ext cx="151" cy="159"/>
              </a:xfrm>
              <a:custGeom>
                <a:avLst/>
                <a:gdLst>
                  <a:gd name="T0" fmla="+- 0 12067 11933"/>
                  <a:gd name="T1" fmla="*/ T0 w 151"/>
                  <a:gd name="T2" fmla="+- 0 6230 6168"/>
                  <a:gd name="T3" fmla="*/ 6230 h 159"/>
                  <a:gd name="T4" fmla="+- 0 12063 11933"/>
                  <a:gd name="T5" fmla="*/ T4 w 151"/>
                  <a:gd name="T6" fmla="+- 0 6230 6168"/>
                  <a:gd name="T7" fmla="*/ 6230 h 159"/>
                  <a:gd name="T8" fmla="+- 0 12065 11933"/>
                  <a:gd name="T9" fmla="*/ T8 w 151"/>
                  <a:gd name="T10" fmla="+- 0 6239 6168"/>
                  <a:gd name="T11" fmla="*/ 6239 h 159"/>
                  <a:gd name="T12" fmla="+- 0 12049 11933"/>
                  <a:gd name="T13" fmla="*/ T12 w 151"/>
                  <a:gd name="T14" fmla="+- 0 6243 6168"/>
                  <a:gd name="T15" fmla="*/ 6243 h 159"/>
                  <a:gd name="T16" fmla="+- 0 12048 11933"/>
                  <a:gd name="T17" fmla="*/ T16 w 151"/>
                  <a:gd name="T18" fmla="+- 0 6246 6168"/>
                  <a:gd name="T19" fmla="*/ 6246 h 159"/>
                  <a:gd name="T20" fmla="+- 0 12074 11933"/>
                  <a:gd name="T21" fmla="*/ T20 w 151"/>
                  <a:gd name="T22" fmla="+- 0 6246 6168"/>
                  <a:gd name="T23" fmla="*/ 6246 h 159"/>
                  <a:gd name="T24" fmla="+- 0 12080 11933"/>
                  <a:gd name="T25" fmla="*/ T24 w 151"/>
                  <a:gd name="T26" fmla="+- 0 6238 6168"/>
                  <a:gd name="T27" fmla="*/ 6238 h 159"/>
                  <a:gd name="T28" fmla="+- 0 12080 11933"/>
                  <a:gd name="T29" fmla="*/ T28 w 151"/>
                  <a:gd name="T30" fmla="+- 0 6238 6168"/>
                  <a:gd name="T31" fmla="*/ 6238 h 159"/>
                  <a:gd name="T32" fmla="+- 0 12069 11933"/>
                  <a:gd name="T33" fmla="*/ T32 w 151"/>
                  <a:gd name="T34" fmla="+- 0 6230 6168"/>
                  <a:gd name="T35" fmla="*/ 6230 h 159"/>
                  <a:gd name="T36" fmla="+- 0 12067 11933"/>
                  <a:gd name="T37" fmla="*/ T36 w 151"/>
                  <a:gd name="T38" fmla="+- 0 6230 6168"/>
                  <a:gd name="T39" fmla="*/ 6230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51" h="159">
                    <a:moveTo>
                      <a:pt x="134" y="62"/>
                    </a:moveTo>
                    <a:lnTo>
                      <a:pt x="130" y="62"/>
                    </a:lnTo>
                    <a:lnTo>
                      <a:pt x="132" y="71"/>
                    </a:lnTo>
                    <a:lnTo>
                      <a:pt x="116" y="75"/>
                    </a:lnTo>
                    <a:lnTo>
                      <a:pt x="115" y="78"/>
                    </a:lnTo>
                    <a:lnTo>
                      <a:pt x="141" y="78"/>
                    </a:lnTo>
                    <a:lnTo>
                      <a:pt x="147" y="70"/>
                    </a:lnTo>
                    <a:lnTo>
                      <a:pt x="136" y="62"/>
                    </a:lnTo>
                    <a:lnTo>
                      <a:pt x="134"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7" name="Freeform 1786"/>
              <p:cNvSpPr>
                <a:spLocks/>
              </p:cNvSpPr>
              <p:nvPr/>
            </p:nvSpPr>
            <p:spPr bwMode="auto">
              <a:xfrm>
                <a:off x="11933" y="6168"/>
                <a:ext cx="151" cy="159"/>
              </a:xfrm>
              <a:custGeom>
                <a:avLst/>
                <a:gdLst>
                  <a:gd name="T0" fmla="+- 0 12083 11933"/>
                  <a:gd name="T1" fmla="*/ T0 w 151"/>
                  <a:gd name="T2" fmla="+- 0 6234 6168"/>
                  <a:gd name="T3" fmla="*/ 6234 h 159"/>
                  <a:gd name="T4" fmla="+- 0 12080 11933"/>
                  <a:gd name="T5" fmla="*/ T4 w 151"/>
                  <a:gd name="T6" fmla="+- 0 6238 6168"/>
                  <a:gd name="T7" fmla="*/ 6238 h 159"/>
                  <a:gd name="T8" fmla="+- 0 12080 11933"/>
                  <a:gd name="T9" fmla="*/ T8 w 151"/>
                  <a:gd name="T10" fmla="+- 0 6238 6168"/>
                  <a:gd name="T11" fmla="*/ 6238 h 159"/>
                  <a:gd name="T12" fmla="+- 0 12083 11933"/>
                  <a:gd name="T13" fmla="*/ T12 w 151"/>
                  <a:gd name="T14" fmla="+- 0 6234 6168"/>
                  <a:gd name="T15" fmla="*/ 6234 h 159"/>
                </a:gdLst>
                <a:ahLst/>
                <a:cxnLst>
                  <a:cxn ang="0">
                    <a:pos x="T1" y="T3"/>
                  </a:cxn>
                  <a:cxn ang="0">
                    <a:pos x="T5" y="T7"/>
                  </a:cxn>
                  <a:cxn ang="0">
                    <a:pos x="T9" y="T11"/>
                  </a:cxn>
                  <a:cxn ang="0">
                    <a:pos x="T13" y="T15"/>
                  </a:cxn>
                </a:cxnLst>
                <a:rect l="0" t="0" r="r" b="b"/>
                <a:pathLst>
                  <a:path w="151" h="159">
                    <a:moveTo>
                      <a:pt x="150" y="66"/>
                    </a:moveTo>
                    <a:lnTo>
                      <a:pt x="147" y="70"/>
                    </a:lnTo>
                    <a:lnTo>
                      <a:pt x="150" y="6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8" name="Freeform 1787"/>
              <p:cNvSpPr>
                <a:spLocks/>
              </p:cNvSpPr>
              <p:nvPr/>
            </p:nvSpPr>
            <p:spPr bwMode="auto">
              <a:xfrm>
                <a:off x="11933" y="6168"/>
                <a:ext cx="151" cy="159"/>
              </a:xfrm>
              <a:custGeom>
                <a:avLst/>
                <a:gdLst>
                  <a:gd name="T0" fmla="+- 0 12012 11933"/>
                  <a:gd name="T1" fmla="*/ T0 w 151"/>
                  <a:gd name="T2" fmla="+- 0 6224 6168"/>
                  <a:gd name="T3" fmla="*/ 6224 h 159"/>
                  <a:gd name="T4" fmla="+- 0 12012 11933"/>
                  <a:gd name="T5" fmla="*/ T4 w 151"/>
                  <a:gd name="T6" fmla="+- 0 6224 6168"/>
                  <a:gd name="T7" fmla="*/ 6224 h 159"/>
                  <a:gd name="T8" fmla="+- 0 12010 11933"/>
                  <a:gd name="T9" fmla="*/ T8 w 151"/>
                  <a:gd name="T10" fmla="+- 0 6226 6168"/>
                  <a:gd name="T11" fmla="*/ 6226 h 159"/>
                  <a:gd name="T12" fmla="+- 0 12010 11933"/>
                  <a:gd name="T13" fmla="*/ T12 w 151"/>
                  <a:gd name="T14" fmla="+- 0 6226 6168"/>
                  <a:gd name="T15" fmla="*/ 6226 h 159"/>
                  <a:gd name="T16" fmla="+- 0 12025 11933"/>
                  <a:gd name="T17" fmla="*/ T16 w 151"/>
                  <a:gd name="T18" fmla="+- 0 6226 6168"/>
                  <a:gd name="T19" fmla="*/ 6226 h 159"/>
                  <a:gd name="T20" fmla="+- 0 12026 11933"/>
                  <a:gd name="T21" fmla="*/ T20 w 151"/>
                  <a:gd name="T22" fmla="+- 0 6225 6168"/>
                  <a:gd name="T23" fmla="*/ 6225 h 159"/>
                  <a:gd name="T24" fmla="+- 0 12017 11933"/>
                  <a:gd name="T25" fmla="*/ T24 w 151"/>
                  <a:gd name="T26" fmla="+- 0 6224 6168"/>
                  <a:gd name="T27" fmla="*/ 6224 h 159"/>
                  <a:gd name="T28" fmla="+- 0 12012 11933"/>
                  <a:gd name="T29" fmla="*/ T28 w 151"/>
                  <a:gd name="T30" fmla="+- 0 6224 6168"/>
                  <a:gd name="T31" fmla="*/ 6224 h 15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1" h="159">
                    <a:moveTo>
                      <a:pt x="79" y="56"/>
                    </a:moveTo>
                    <a:lnTo>
                      <a:pt x="79" y="56"/>
                    </a:lnTo>
                    <a:lnTo>
                      <a:pt x="77" y="58"/>
                    </a:lnTo>
                    <a:lnTo>
                      <a:pt x="92" y="58"/>
                    </a:lnTo>
                    <a:lnTo>
                      <a:pt x="93" y="57"/>
                    </a:lnTo>
                    <a:lnTo>
                      <a:pt x="84" y="56"/>
                    </a:lnTo>
                    <a:lnTo>
                      <a:pt x="79" y="5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9" name="Freeform 1788"/>
              <p:cNvSpPr>
                <a:spLocks/>
              </p:cNvSpPr>
              <p:nvPr/>
            </p:nvSpPr>
            <p:spPr bwMode="auto">
              <a:xfrm>
                <a:off x="11933" y="6168"/>
                <a:ext cx="151" cy="159"/>
              </a:xfrm>
              <a:custGeom>
                <a:avLst/>
                <a:gdLst>
                  <a:gd name="T0" fmla="+- 0 11989 11933"/>
                  <a:gd name="T1" fmla="*/ T0 w 151"/>
                  <a:gd name="T2" fmla="+- 0 6218 6168"/>
                  <a:gd name="T3" fmla="*/ 6218 h 159"/>
                  <a:gd name="T4" fmla="+- 0 11989 11933"/>
                  <a:gd name="T5" fmla="*/ T4 w 151"/>
                  <a:gd name="T6" fmla="+- 0 6219 6168"/>
                  <a:gd name="T7" fmla="*/ 6219 h 159"/>
                  <a:gd name="T8" fmla="+- 0 11990 11933"/>
                  <a:gd name="T9" fmla="*/ T8 w 151"/>
                  <a:gd name="T10" fmla="+- 0 6219 6168"/>
                  <a:gd name="T11" fmla="*/ 6219 h 159"/>
                  <a:gd name="T12" fmla="+- 0 11989 11933"/>
                  <a:gd name="T13" fmla="*/ T12 w 151"/>
                  <a:gd name="T14" fmla="+- 0 6218 6168"/>
                  <a:gd name="T15" fmla="*/ 6218 h 159"/>
                </a:gdLst>
                <a:ahLst/>
                <a:cxnLst>
                  <a:cxn ang="0">
                    <a:pos x="T1" y="T3"/>
                  </a:cxn>
                  <a:cxn ang="0">
                    <a:pos x="T5" y="T7"/>
                  </a:cxn>
                  <a:cxn ang="0">
                    <a:pos x="T9" y="T11"/>
                  </a:cxn>
                  <a:cxn ang="0">
                    <a:pos x="T13" y="T15"/>
                  </a:cxn>
                </a:cxnLst>
                <a:rect l="0" t="0" r="r" b="b"/>
                <a:pathLst>
                  <a:path w="151" h="159">
                    <a:moveTo>
                      <a:pt x="56" y="50"/>
                    </a:moveTo>
                    <a:lnTo>
                      <a:pt x="56" y="51"/>
                    </a:lnTo>
                    <a:lnTo>
                      <a:pt x="57" y="51"/>
                    </a:lnTo>
                    <a:lnTo>
                      <a:pt x="56" y="5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0" name="Freeform 1789"/>
              <p:cNvSpPr>
                <a:spLocks/>
              </p:cNvSpPr>
              <p:nvPr/>
            </p:nvSpPr>
            <p:spPr bwMode="auto">
              <a:xfrm>
                <a:off x="11933" y="6168"/>
                <a:ext cx="151" cy="159"/>
              </a:xfrm>
              <a:custGeom>
                <a:avLst/>
                <a:gdLst>
                  <a:gd name="T0" fmla="+- 0 11967 11933"/>
                  <a:gd name="T1" fmla="*/ T0 w 151"/>
                  <a:gd name="T2" fmla="+- 0 6168 6168"/>
                  <a:gd name="T3" fmla="*/ 6168 h 159"/>
                  <a:gd name="T4" fmla="+- 0 11962 11933"/>
                  <a:gd name="T5" fmla="*/ T4 w 151"/>
                  <a:gd name="T6" fmla="+- 0 6168 6168"/>
                  <a:gd name="T7" fmla="*/ 6168 h 159"/>
                  <a:gd name="T8" fmla="+- 0 11960 11933"/>
                  <a:gd name="T9" fmla="*/ T8 w 151"/>
                  <a:gd name="T10" fmla="+- 0 6172 6168"/>
                  <a:gd name="T11" fmla="*/ 6172 h 159"/>
                  <a:gd name="T12" fmla="+- 0 11966 11933"/>
                  <a:gd name="T13" fmla="*/ T12 w 151"/>
                  <a:gd name="T14" fmla="+- 0 6191 6168"/>
                  <a:gd name="T15" fmla="*/ 6191 h 159"/>
                  <a:gd name="T16" fmla="+- 0 11985 11933"/>
                  <a:gd name="T17" fmla="*/ T16 w 151"/>
                  <a:gd name="T18" fmla="+- 0 6202 6168"/>
                  <a:gd name="T19" fmla="*/ 6202 h 159"/>
                  <a:gd name="T20" fmla="+- 0 11989 11933"/>
                  <a:gd name="T21" fmla="*/ T20 w 151"/>
                  <a:gd name="T22" fmla="+- 0 6215 6168"/>
                  <a:gd name="T23" fmla="*/ 6215 h 159"/>
                  <a:gd name="T24" fmla="+- 0 11989 11933"/>
                  <a:gd name="T25" fmla="*/ T24 w 151"/>
                  <a:gd name="T26" fmla="+- 0 6218 6168"/>
                  <a:gd name="T27" fmla="*/ 6218 h 159"/>
                  <a:gd name="T28" fmla="+- 0 11998 11933"/>
                  <a:gd name="T29" fmla="*/ T28 w 151"/>
                  <a:gd name="T30" fmla="+- 0 6213 6168"/>
                  <a:gd name="T31" fmla="*/ 6213 h 159"/>
                  <a:gd name="T32" fmla="+- 0 11998 11933"/>
                  <a:gd name="T33" fmla="*/ T32 w 151"/>
                  <a:gd name="T34" fmla="+- 0 6193 6168"/>
                  <a:gd name="T35" fmla="*/ 6193 h 159"/>
                  <a:gd name="T36" fmla="+- 0 12004 11933"/>
                  <a:gd name="T37" fmla="*/ T36 w 151"/>
                  <a:gd name="T38" fmla="+- 0 6191 6168"/>
                  <a:gd name="T39" fmla="*/ 6191 h 159"/>
                  <a:gd name="T40" fmla="+- 0 11989 11933"/>
                  <a:gd name="T41" fmla="*/ T40 w 151"/>
                  <a:gd name="T42" fmla="+- 0 6183 6168"/>
                  <a:gd name="T43" fmla="*/ 6183 h 159"/>
                  <a:gd name="T44" fmla="+- 0 11983 11933"/>
                  <a:gd name="T45" fmla="*/ T44 w 151"/>
                  <a:gd name="T46" fmla="+- 0 6181 6168"/>
                  <a:gd name="T47" fmla="*/ 6181 h 159"/>
                  <a:gd name="T48" fmla="+- 0 11974 11933"/>
                  <a:gd name="T49" fmla="*/ T48 w 151"/>
                  <a:gd name="T50" fmla="+- 0 6173 6168"/>
                  <a:gd name="T51" fmla="*/ 6173 h 159"/>
                  <a:gd name="T52" fmla="+- 0 11970 11933"/>
                  <a:gd name="T53" fmla="*/ T52 w 151"/>
                  <a:gd name="T54" fmla="+- 0 6170 6168"/>
                  <a:gd name="T55" fmla="*/ 6170 h 159"/>
                  <a:gd name="T56" fmla="+- 0 11967 11933"/>
                  <a:gd name="T57" fmla="*/ T56 w 151"/>
                  <a:gd name="T58" fmla="+- 0 6168 6168"/>
                  <a:gd name="T59" fmla="*/ 6168 h 15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51" h="159">
                    <a:moveTo>
                      <a:pt x="34" y="0"/>
                    </a:moveTo>
                    <a:lnTo>
                      <a:pt x="29" y="0"/>
                    </a:lnTo>
                    <a:lnTo>
                      <a:pt x="27" y="4"/>
                    </a:lnTo>
                    <a:lnTo>
                      <a:pt x="33" y="23"/>
                    </a:lnTo>
                    <a:lnTo>
                      <a:pt x="52" y="34"/>
                    </a:lnTo>
                    <a:lnTo>
                      <a:pt x="56" y="47"/>
                    </a:lnTo>
                    <a:lnTo>
                      <a:pt x="56" y="50"/>
                    </a:lnTo>
                    <a:lnTo>
                      <a:pt x="65" y="45"/>
                    </a:lnTo>
                    <a:lnTo>
                      <a:pt x="65" y="25"/>
                    </a:lnTo>
                    <a:lnTo>
                      <a:pt x="71" y="23"/>
                    </a:lnTo>
                    <a:lnTo>
                      <a:pt x="56" y="15"/>
                    </a:lnTo>
                    <a:lnTo>
                      <a:pt x="50" y="13"/>
                    </a:lnTo>
                    <a:lnTo>
                      <a:pt x="41" y="5"/>
                    </a:lnTo>
                    <a:lnTo>
                      <a:pt x="37" y="2"/>
                    </a:lnTo>
                    <a:lnTo>
                      <a:pt x="34"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91" name="Freeform 1790"/>
              <p:cNvSpPr>
                <a:spLocks/>
              </p:cNvSpPr>
              <p:nvPr/>
            </p:nvSpPr>
            <p:spPr bwMode="auto">
              <a:xfrm>
                <a:off x="11933" y="6168"/>
                <a:ext cx="151" cy="159"/>
              </a:xfrm>
              <a:custGeom>
                <a:avLst/>
                <a:gdLst>
                  <a:gd name="T0" fmla="+- 0 11963 11933"/>
                  <a:gd name="T1" fmla="*/ T0 w 151"/>
                  <a:gd name="T2" fmla="+- 0 6189 6168"/>
                  <a:gd name="T3" fmla="*/ 6189 h 159"/>
                  <a:gd name="T4" fmla="+- 0 11966 11933"/>
                  <a:gd name="T5" fmla="*/ T4 w 151"/>
                  <a:gd name="T6" fmla="+- 0 6191 6168"/>
                  <a:gd name="T7" fmla="*/ 6191 h 159"/>
                  <a:gd name="T8" fmla="+- 0 11966 11933"/>
                  <a:gd name="T9" fmla="*/ T8 w 151"/>
                  <a:gd name="T10" fmla="+- 0 6191 6168"/>
                  <a:gd name="T11" fmla="*/ 6191 h 159"/>
                  <a:gd name="T12" fmla="+- 0 11963 11933"/>
                  <a:gd name="T13" fmla="*/ T12 w 151"/>
                  <a:gd name="T14" fmla="+- 0 6189 6168"/>
                  <a:gd name="T15" fmla="*/ 6189 h 159"/>
                </a:gdLst>
                <a:ahLst/>
                <a:cxnLst>
                  <a:cxn ang="0">
                    <a:pos x="T1" y="T3"/>
                  </a:cxn>
                  <a:cxn ang="0">
                    <a:pos x="T5" y="T7"/>
                  </a:cxn>
                  <a:cxn ang="0">
                    <a:pos x="T9" y="T11"/>
                  </a:cxn>
                  <a:cxn ang="0">
                    <a:pos x="T13" y="T15"/>
                  </a:cxn>
                </a:cxnLst>
                <a:rect l="0" t="0" r="r" b="b"/>
                <a:pathLst>
                  <a:path w="151" h="159">
                    <a:moveTo>
                      <a:pt x="30" y="21"/>
                    </a:moveTo>
                    <a:lnTo>
                      <a:pt x="33" y="23"/>
                    </a:lnTo>
                    <a:lnTo>
                      <a:pt x="30" y="2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3" name="Group 892"/>
            <p:cNvGrpSpPr>
              <a:grpSpLocks/>
            </p:cNvGrpSpPr>
            <p:nvPr/>
          </p:nvGrpSpPr>
          <p:grpSpPr bwMode="auto">
            <a:xfrm>
              <a:off x="16310" y="5510"/>
              <a:ext cx="678" cy="198"/>
              <a:chOff x="11061" y="5510"/>
              <a:chExt cx="460" cy="198"/>
            </a:xfrm>
          </p:grpSpPr>
          <p:sp>
            <p:nvSpPr>
              <p:cNvPr id="1758" name="Freeform 1757"/>
              <p:cNvSpPr>
                <a:spLocks/>
              </p:cNvSpPr>
              <p:nvPr/>
            </p:nvSpPr>
            <p:spPr bwMode="auto">
              <a:xfrm>
                <a:off x="11061" y="5510"/>
                <a:ext cx="460" cy="198"/>
              </a:xfrm>
              <a:custGeom>
                <a:avLst/>
                <a:gdLst>
                  <a:gd name="T0" fmla="+- 0 11466 11061"/>
                  <a:gd name="T1" fmla="*/ T0 w 460"/>
                  <a:gd name="T2" fmla="+- 0 5649 5510"/>
                  <a:gd name="T3" fmla="*/ 5649 h 198"/>
                  <a:gd name="T4" fmla="+- 0 11405 11061"/>
                  <a:gd name="T5" fmla="*/ T4 w 460"/>
                  <a:gd name="T6" fmla="+- 0 5649 5510"/>
                  <a:gd name="T7" fmla="*/ 5649 h 198"/>
                  <a:gd name="T8" fmla="+- 0 11405 11061"/>
                  <a:gd name="T9" fmla="*/ T8 w 460"/>
                  <a:gd name="T10" fmla="+- 0 5653 5510"/>
                  <a:gd name="T11" fmla="*/ 5653 h 198"/>
                  <a:gd name="T12" fmla="+- 0 11426 11061"/>
                  <a:gd name="T13" fmla="*/ T12 w 460"/>
                  <a:gd name="T14" fmla="+- 0 5663 5510"/>
                  <a:gd name="T15" fmla="*/ 5663 h 198"/>
                  <a:gd name="T16" fmla="+- 0 11440 11061"/>
                  <a:gd name="T17" fmla="*/ T16 w 460"/>
                  <a:gd name="T18" fmla="+- 0 5671 5510"/>
                  <a:gd name="T19" fmla="*/ 5671 h 198"/>
                  <a:gd name="T20" fmla="+- 0 11504 11061"/>
                  <a:gd name="T21" fmla="*/ T20 w 460"/>
                  <a:gd name="T22" fmla="+- 0 5695 5510"/>
                  <a:gd name="T23" fmla="*/ 5695 h 198"/>
                  <a:gd name="T24" fmla="+- 0 11502 11061"/>
                  <a:gd name="T25" fmla="*/ T24 w 460"/>
                  <a:gd name="T26" fmla="+- 0 5698 5510"/>
                  <a:gd name="T27" fmla="*/ 5698 h 198"/>
                  <a:gd name="T28" fmla="+- 0 11509 11061"/>
                  <a:gd name="T29" fmla="*/ T28 w 460"/>
                  <a:gd name="T30" fmla="+- 0 5707 5510"/>
                  <a:gd name="T31" fmla="*/ 5707 h 198"/>
                  <a:gd name="T32" fmla="+- 0 11511 11061"/>
                  <a:gd name="T33" fmla="*/ T32 w 460"/>
                  <a:gd name="T34" fmla="+- 0 5708 5510"/>
                  <a:gd name="T35" fmla="*/ 5708 h 198"/>
                  <a:gd name="T36" fmla="+- 0 11517 11061"/>
                  <a:gd name="T37" fmla="*/ T36 w 460"/>
                  <a:gd name="T38" fmla="+- 0 5708 5510"/>
                  <a:gd name="T39" fmla="*/ 5708 h 198"/>
                  <a:gd name="T40" fmla="+- 0 11521 11061"/>
                  <a:gd name="T41" fmla="*/ T40 w 460"/>
                  <a:gd name="T42" fmla="+- 0 5703 5510"/>
                  <a:gd name="T43" fmla="*/ 5703 h 198"/>
                  <a:gd name="T44" fmla="+- 0 11516 11061"/>
                  <a:gd name="T45" fmla="*/ T44 w 460"/>
                  <a:gd name="T46" fmla="+- 0 5693 5510"/>
                  <a:gd name="T47" fmla="*/ 5693 h 198"/>
                  <a:gd name="T48" fmla="+- 0 11476 11061"/>
                  <a:gd name="T49" fmla="*/ T48 w 460"/>
                  <a:gd name="T50" fmla="+- 0 5677 5510"/>
                  <a:gd name="T51" fmla="*/ 5677 h 198"/>
                  <a:gd name="T52" fmla="+- 0 11486 11061"/>
                  <a:gd name="T53" fmla="*/ T52 w 460"/>
                  <a:gd name="T54" fmla="+- 0 5677 5510"/>
                  <a:gd name="T55" fmla="*/ 5677 h 198"/>
                  <a:gd name="T56" fmla="+- 0 11483 11061"/>
                  <a:gd name="T57" fmla="*/ T56 w 460"/>
                  <a:gd name="T58" fmla="+- 0 5665 5510"/>
                  <a:gd name="T59" fmla="*/ 5665 h 198"/>
                  <a:gd name="T60" fmla="+- 0 11487 11061"/>
                  <a:gd name="T61" fmla="*/ T60 w 460"/>
                  <a:gd name="T62" fmla="+- 0 5665 5510"/>
                  <a:gd name="T63" fmla="*/ 5665 h 198"/>
                  <a:gd name="T64" fmla="+- 0 11468 11061"/>
                  <a:gd name="T65" fmla="*/ T64 w 460"/>
                  <a:gd name="T66" fmla="+- 0 5652 5510"/>
                  <a:gd name="T67" fmla="*/ 5652 h 198"/>
                  <a:gd name="T68" fmla="+- 0 11466 11061"/>
                  <a:gd name="T69" fmla="*/ T68 w 460"/>
                  <a:gd name="T70" fmla="+- 0 5652 5510"/>
                  <a:gd name="T71" fmla="*/ 5652 h 198"/>
                  <a:gd name="T72" fmla="+- 0 11465 11061"/>
                  <a:gd name="T73" fmla="*/ T72 w 460"/>
                  <a:gd name="T74" fmla="+- 0 5650 5510"/>
                  <a:gd name="T75" fmla="*/ 5650 h 198"/>
                  <a:gd name="T76" fmla="+- 0 11466 11061"/>
                  <a:gd name="T77" fmla="*/ T76 w 460"/>
                  <a:gd name="T78" fmla="+- 0 5650 5510"/>
                  <a:gd name="T79" fmla="*/ 5650 h 198"/>
                  <a:gd name="T80" fmla="+- 0 11466 11061"/>
                  <a:gd name="T81" fmla="*/ T80 w 460"/>
                  <a:gd name="T82" fmla="+- 0 5649 5510"/>
                  <a:gd name="T83" fmla="*/ 564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0" h="198">
                    <a:moveTo>
                      <a:pt x="405" y="139"/>
                    </a:moveTo>
                    <a:lnTo>
                      <a:pt x="344" y="139"/>
                    </a:lnTo>
                    <a:lnTo>
                      <a:pt x="344" y="143"/>
                    </a:lnTo>
                    <a:lnTo>
                      <a:pt x="365" y="153"/>
                    </a:lnTo>
                    <a:lnTo>
                      <a:pt x="379" y="161"/>
                    </a:lnTo>
                    <a:lnTo>
                      <a:pt x="443" y="185"/>
                    </a:lnTo>
                    <a:lnTo>
                      <a:pt x="441" y="188"/>
                    </a:lnTo>
                    <a:lnTo>
                      <a:pt x="448" y="197"/>
                    </a:lnTo>
                    <a:lnTo>
                      <a:pt x="450" y="198"/>
                    </a:lnTo>
                    <a:lnTo>
                      <a:pt x="456" y="198"/>
                    </a:lnTo>
                    <a:lnTo>
                      <a:pt x="460" y="193"/>
                    </a:lnTo>
                    <a:lnTo>
                      <a:pt x="455" y="183"/>
                    </a:lnTo>
                    <a:lnTo>
                      <a:pt x="415" y="167"/>
                    </a:lnTo>
                    <a:lnTo>
                      <a:pt x="425" y="167"/>
                    </a:lnTo>
                    <a:lnTo>
                      <a:pt x="422" y="155"/>
                    </a:lnTo>
                    <a:lnTo>
                      <a:pt x="426" y="155"/>
                    </a:lnTo>
                    <a:lnTo>
                      <a:pt x="407" y="142"/>
                    </a:lnTo>
                    <a:lnTo>
                      <a:pt x="405" y="142"/>
                    </a:lnTo>
                    <a:lnTo>
                      <a:pt x="404" y="140"/>
                    </a:lnTo>
                    <a:lnTo>
                      <a:pt x="405" y="140"/>
                    </a:lnTo>
                    <a:lnTo>
                      <a:pt x="405" y="1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9" name="Freeform 1758"/>
              <p:cNvSpPr>
                <a:spLocks/>
              </p:cNvSpPr>
              <p:nvPr/>
            </p:nvSpPr>
            <p:spPr bwMode="auto">
              <a:xfrm>
                <a:off x="11061" y="5510"/>
                <a:ext cx="460" cy="198"/>
              </a:xfrm>
              <a:custGeom>
                <a:avLst/>
                <a:gdLst>
                  <a:gd name="T0" fmla="+- 0 11515 11061"/>
                  <a:gd name="T1" fmla="*/ T0 w 460"/>
                  <a:gd name="T2" fmla="+- 0 5690 5510"/>
                  <a:gd name="T3" fmla="*/ 5690 h 198"/>
                  <a:gd name="T4" fmla="+- 0 11516 11061"/>
                  <a:gd name="T5" fmla="*/ T4 w 460"/>
                  <a:gd name="T6" fmla="+- 0 5693 5510"/>
                  <a:gd name="T7" fmla="*/ 5693 h 198"/>
                  <a:gd name="T8" fmla="+- 0 11517 11061"/>
                  <a:gd name="T9" fmla="*/ T8 w 460"/>
                  <a:gd name="T10" fmla="+- 0 5693 5510"/>
                  <a:gd name="T11" fmla="*/ 5693 h 198"/>
                  <a:gd name="T12" fmla="+- 0 11515 11061"/>
                  <a:gd name="T13" fmla="*/ T12 w 460"/>
                  <a:gd name="T14" fmla="+- 0 5690 5510"/>
                  <a:gd name="T15" fmla="*/ 5690 h 198"/>
                </a:gdLst>
                <a:ahLst/>
                <a:cxnLst>
                  <a:cxn ang="0">
                    <a:pos x="T1" y="T3"/>
                  </a:cxn>
                  <a:cxn ang="0">
                    <a:pos x="T5" y="T7"/>
                  </a:cxn>
                  <a:cxn ang="0">
                    <a:pos x="T9" y="T11"/>
                  </a:cxn>
                  <a:cxn ang="0">
                    <a:pos x="T13" y="T15"/>
                  </a:cxn>
                </a:cxnLst>
                <a:rect l="0" t="0" r="r" b="b"/>
                <a:pathLst>
                  <a:path w="460" h="198">
                    <a:moveTo>
                      <a:pt x="454" y="180"/>
                    </a:moveTo>
                    <a:lnTo>
                      <a:pt x="455" y="183"/>
                    </a:lnTo>
                    <a:lnTo>
                      <a:pt x="456" y="183"/>
                    </a:lnTo>
                    <a:lnTo>
                      <a:pt x="454" y="18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0" name="Freeform 1759"/>
              <p:cNvSpPr>
                <a:spLocks/>
              </p:cNvSpPr>
              <p:nvPr/>
            </p:nvSpPr>
            <p:spPr bwMode="auto">
              <a:xfrm>
                <a:off x="11061" y="5510"/>
                <a:ext cx="460" cy="198"/>
              </a:xfrm>
              <a:custGeom>
                <a:avLst/>
                <a:gdLst>
                  <a:gd name="T0" fmla="+- 0 11486 11061"/>
                  <a:gd name="T1" fmla="*/ T0 w 460"/>
                  <a:gd name="T2" fmla="+- 0 5677 5510"/>
                  <a:gd name="T3" fmla="*/ 5677 h 198"/>
                  <a:gd name="T4" fmla="+- 0 11476 11061"/>
                  <a:gd name="T5" fmla="*/ T4 w 460"/>
                  <a:gd name="T6" fmla="+- 0 5677 5510"/>
                  <a:gd name="T7" fmla="*/ 5677 h 198"/>
                  <a:gd name="T8" fmla="+- 0 11487 11061"/>
                  <a:gd name="T9" fmla="*/ T8 w 460"/>
                  <a:gd name="T10" fmla="+- 0 5681 5510"/>
                  <a:gd name="T11" fmla="*/ 5681 h 198"/>
                  <a:gd name="T12" fmla="+- 0 11486 11061"/>
                  <a:gd name="T13" fmla="*/ T12 w 460"/>
                  <a:gd name="T14" fmla="+- 0 5677 5510"/>
                  <a:gd name="T15" fmla="*/ 5677 h 198"/>
                </a:gdLst>
                <a:ahLst/>
                <a:cxnLst>
                  <a:cxn ang="0">
                    <a:pos x="T1" y="T3"/>
                  </a:cxn>
                  <a:cxn ang="0">
                    <a:pos x="T5" y="T7"/>
                  </a:cxn>
                  <a:cxn ang="0">
                    <a:pos x="T9" y="T11"/>
                  </a:cxn>
                  <a:cxn ang="0">
                    <a:pos x="T13" y="T15"/>
                  </a:cxn>
                </a:cxnLst>
                <a:rect l="0" t="0" r="r" b="b"/>
                <a:pathLst>
                  <a:path w="460" h="198">
                    <a:moveTo>
                      <a:pt x="425" y="167"/>
                    </a:moveTo>
                    <a:lnTo>
                      <a:pt x="415" y="167"/>
                    </a:lnTo>
                    <a:lnTo>
                      <a:pt x="426" y="171"/>
                    </a:lnTo>
                    <a:lnTo>
                      <a:pt x="425" y="1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1" name="Freeform 1760"/>
              <p:cNvSpPr>
                <a:spLocks/>
              </p:cNvSpPr>
              <p:nvPr/>
            </p:nvSpPr>
            <p:spPr bwMode="auto">
              <a:xfrm>
                <a:off x="11061" y="5510"/>
                <a:ext cx="460" cy="198"/>
              </a:xfrm>
              <a:custGeom>
                <a:avLst/>
                <a:gdLst>
                  <a:gd name="T0" fmla="+- 0 11366 11061"/>
                  <a:gd name="T1" fmla="*/ T0 w 460"/>
                  <a:gd name="T2" fmla="+- 0 5657 5510"/>
                  <a:gd name="T3" fmla="*/ 5657 h 198"/>
                  <a:gd name="T4" fmla="+- 0 11270 11061"/>
                  <a:gd name="T5" fmla="*/ T4 w 460"/>
                  <a:gd name="T6" fmla="+- 0 5657 5510"/>
                  <a:gd name="T7" fmla="*/ 5657 h 198"/>
                  <a:gd name="T8" fmla="+- 0 11276 11061"/>
                  <a:gd name="T9" fmla="*/ T8 w 460"/>
                  <a:gd name="T10" fmla="+- 0 5661 5510"/>
                  <a:gd name="T11" fmla="*/ 5661 h 198"/>
                  <a:gd name="T12" fmla="+- 0 11305 11061"/>
                  <a:gd name="T13" fmla="*/ T12 w 460"/>
                  <a:gd name="T14" fmla="+- 0 5665 5510"/>
                  <a:gd name="T15" fmla="*/ 5665 h 198"/>
                  <a:gd name="T16" fmla="+- 0 11299 11061"/>
                  <a:gd name="T17" fmla="*/ T16 w 460"/>
                  <a:gd name="T18" fmla="+- 0 5668 5510"/>
                  <a:gd name="T19" fmla="*/ 5668 h 198"/>
                  <a:gd name="T20" fmla="+- 0 11303 11061"/>
                  <a:gd name="T21" fmla="*/ T20 w 460"/>
                  <a:gd name="T22" fmla="+- 0 5673 5510"/>
                  <a:gd name="T23" fmla="*/ 5673 h 198"/>
                  <a:gd name="T24" fmla="+- 0 11307 11061"/>
                  <a:gd name="T25" fmla="*/ T24 w 460"/>
                  <a:gd name="T26" fmla="+- 0 5678 5510"/>
                  <a:gd name="T27" fmla="*/ 5678 h 198"/>
                  <a:gd name="T28" fmla="+- 0 11310 11061"/>
                  <a:gd name="T29" fmla="*/ T28 w 460"/>
                  <a:gd name="T30" fmla="+- 0 5680 5510"/>
                  <a:gd name="T31" fmla="*/ 5680 h 198"/>
                  <a:gd name="T32" fmla="+- 0 11330 11061"/>
                  <a:gd name="T33" fmla="*/ T32 w 460"/>
                  <a:gd name="T34" fmla="+- 0 5680 5510"/>
                  <a:gd name="T35" fmla="*/ 5680 h 198"/>
                  <a:gd name="T36" fmla="+- 0 11334 11061"/>
                  <a:gd name="T37" fmla="*/ T36 w 460"/>
                  <a:gd name="T38" fmla="+- 0 5680 5510"/>
                  <a:gd name="T39" fmla="*/ 5680 h 198"/>
                  <a:gd name="T40" fmla="+- 0 11341 11061"/>
                  <a:gd name="T41" fmla="*/ T40 w 460"/>
                  <a:gd name="T42" fmla="+- 0 5680 5510"/>
                  <a:gd name="T43" fmla="*/ 5680 h 198"/>
                  <a:gd name="T44" fmla="+- 0 11345 11061"/>
                  <a:gd name="T45" fmla="*/ T44 w 460"/>
                  <a:gd name="T46" fmla="+- 0 5680 5510"/>
                  <a:gd name="T47" fmla="*/ 5680 h 198"/>
                  <a:gd name="T48" fmla="+- 0 11359 11061"/>
                  <a:gd name="T49" fmla="*/ T48 w 460"/>
                  <a:gd name="T50" fmla="+- 0 5676 5510"/>
                  <a:gd name="T51" fmla="*/ 5676 h 198"/>
                  <a:gd name="T52" fmla="+- 0 11355 11061"/>
                  <a:gd name="T53" fmla="*/ T52 w 460"/>
                  <a:gd name="T54" fmla="+- 0 5671 5510"/>
                  <a:gd name="T55" fmla="*/ 5671 h 198"/>
                  <a:gd name="T56" fmla="+- 0 11349 11061"/>
                  <a:gd name="T57" fmla="*/ T56 w 460"/>
                  <a:gd name="T58" fmla="+- 0 5664 5510"/>
                  <a:gd name="T59" fmla="*/ 5664 h 198"/>
                  <a:gd name="T60" fmla="+- 0 11362 11061"/>
                  <a:gd name="T61" fmla="*/ T60 w 460"/>
                  <a:gd name="T62" fmla="+- 0 5664 5510"/>
                  <a:gd name="T63" fmla="*/ 5664 h 198"/>
                  <a:gd name="T64" fmla="+- 0 11366 11061"/>
                  <a:gd name="T65" fmla="*/ T64 w 460"/>
                  <a:gd name="T66" fmla="+- 0 5657 5510"/>
                  <a:gd name="T67" fmla="*/ 5657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0" h="198">
                    <a:moveTo>
                      <a:pt x="305" y="147"/>
                    </a:moveTo>
                    <a:lnTo>
                      <a:pt x="209" y="147"/>
                    </a:lnTo>
                    <a:lnTo>
                      <a:pt x="215" y="151"/>
                    </a:lnTo>
                    <a:lnTo>
                      <a:pt x="244" y="155"/>
                    </a:lnTo>
                    <a:lnTo>
                      <a:pt x="238" y="158"/>
                    </a:lnTo>
                    <a:lnTo>
                      <a:pt x="242" y="163"/>
                    </a:lnTo>
                    <a:lnTo>
                      <a:pt x="246" y="168"/>
                    </a:lnTo>
                    <a:lnTo>
                      <a:pt x="249" y="170"/>
                    </a:lnTo>
                    <a:lnTo>
                      <a:pt x="269" y="170"/>
                    </a:lnTo>
                    <a:lnTo>
                      <a:pt x="273" y="170"/>
                    </a:lnTo>
                    <a:lnTo>
                      <a:pt x="280" y="170"/>
                    </a:lnTo>
                    <a:lnTo>
                      <a:pt x="284" y="170"/>
                    </a:lnTo>
                    <a:lnTo>
                      <a:pt x="298" y="166"/>
                    </a:lnTo>
                    <a:lnTo>
                      <a:pt x="294" y="161"/>
                    </a:lnTo>
                    <a:lnTo>
                      <a:pt x="288" y="154"/>
                    </a:lnTo>
                    <a:lnTo>
                      <a:pt x="301" y="154"/>
                    </a:lnTo>
                    <a:lnTo>
                      <a:pt x="305" y="14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2" name="Freeform 1761"/>
              <p:cNvSpPr>
                <a:spLocks/>
              </p:cNvSpPr>
              <p:nvPr/>
            </p:nvSpPr>
            <p:spPr bwMode="auto">
              <a:xfrm>
                <a:off x="11061" y="5510"/>
                <a:ext cx="460" cy="198"/>
              </a:xfrm>
              <a:custGeom>
                <a:avLst/>
                <a:gdLst>
                  <a:gd name="T0" fmla="+- 0 11362 11061"/>
                  <a:gd name="T1" fmla="*/ T0 w 460"/>
                  <a:gd name="T2" fmla="+- 0 5664 5510"/>
                  <a:gd name="T3" fmla="*/ 5664 h 198"/>
                  <a:gd name="T4" fmla="+- 0 11349 11061"/>
                  <a:gd name="T5" fmla="*/ T4 w 460"/>
                  <a:gd name="T6" fmla="+- 0 5664 5510"/>
                  <a:gd name="T7" fmla="*/ 5664 h 198"/>
                  <a:gd name="T8" fmla="+- 0 11352 11061"/>
                  <a:gd name="T9" fmla="*/ T8 w 460"/>
                  <a:gd name="T10" fmla="+- 0 5665 5510"/>
                  <a:gd name="T11" fmla="*/ 5665 h 198"/>
                  <a:gd name="T12" fmla="+- 0 11359 11061"/>
                  <a:gd name="T13" fmla="*/ T12 w 460"/>
                  <a:gd name="T14" fmla="+- 0 5665 5510"/>
                  <a:gd name="T15" fmla="*/ 5665 h 198"/>
                  <a:gd name="T16" fmla="+- 0 11362 11061"/>
                  <a:gd name="T17" fmla="*/ T16 w 460"/>
                  <a:gd name="T18" fmla="+- 0 5664 5510"/>
                  <a:gd name="T19" fmla="*/ 5664 h 198"/>
                </a:gdLst>
                <a:ahLst/>
                <a:cxnLst>
                  <a:cxn ang="0">
                    <a:pos x="T1" y="T3"/>
                  </a:cxn>
                  <a:cxn ang="0">
                    <a:pos x="T5" y="T7"/>
                  </a:cxn>
                  <a:cxn ang="0">
                    <a:pos x="T9" y="T11"/>
                  </a:cxn>
                  <a:cxn ang="0">
                    <a:pos x="T13" y="T15"/>
                  </a:cxn>
                  <a:cxn ang="0">
                    <a:pos x="T17" y="T19"/>
                  </a:cxn>
                </a:cxnLst>
                <a:rect l="0" t="0" r="r" b="b"/>
                <a:pathLst>
                  <a:path w="460" h="198">
                    <a:moveTo>
                      <a:pt x="301" y="154"/>
                    </a:moveTo>
                    <a:lnTo>
                      <a:pt x="288" y="154"/>
                    </a:lnTo>
                    <a:lnTo>
                      <a:pt x="291" y="155"/>
                    </a:lnTo>
                    <a:lnTo>
                      <a:pt x="298" y="155"/>
                    </a:lnTo>
                    <a:lnTo>
                      <a:pt x="301" y="15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3" name="Freeform 1762"/>
              <p:cNvSpPr>
                <a:spLocks/>
              </p:cNvSpPr>
              <p:nvPr/>
            </p:nvSpPr>
            <p:spPr bwMode="auto">
              <a:xfrm>
                <a:off x="11061" y="5510"/>
                <a:ext cx="460" cy="198"/>
              </a:xfrm>
              <a:custGeom>
                <a:avLst/>
                <a:gdLst>
                  <a:gd name="T0" fmla="+- 0 11244 11061"/>
                  <a:gd name="T1" fmla="*/ T0 w 460"/>
                  <a:gd name="T2" fmla="+- 0 5639 5510"/>
                  <a:gd name="T3" fmla="*/ 5639 h 198"/>
                  <a:gd name="T4" fmla="+- 0 11244 11061"/>
                  <a:gd name="T5" fmla="*/ T4 w 460"/>
                  <a:gd name="T6" fmla="+- 0 5639 5510"/>
                  <a:gd name="T7" fmla="*/ 5639 h 198"/>
                  <a:gd name="T8" fmla="+- 0 11244 11061"/>
                  <a:gd name="T9" fmla="*/ T8 w 460"/>
                  <a:gd name="T10" fmla="+- 0 5640 5510"/>
                  <a:gd name="T11" fmla="*/ 5640 h 198"/>
                  <a:gd name="T12" fmla="+- 0 11240 11061"/>
                  <a:gd name="T13" fmla="*/ T12 w 460"/>
                  <a:gd name="T14" fmla="+- 0 5647 5510"/>
                  <a:gd name="T15" fmla="*/ 5647 h 198"/>
                  <a:gd name="T16" fmla="+- 0 11240 11061"/>
                  <a:gd name="T17" fmla="*/ T16 w 460"/>
                  <a:gd name="T18" fmla="+- 0 5651 5510"/>
                  <a:gd name="T19" fmla="*/ 5651 h 198"/>
                  <a:gd name="T20" fmla="+- 0 11228 11061"/>
                  <a:gd name="T21" fmla="*/ T20 w 460"/>
                  <a:gd name="T22" fmla="+- 0 5659 5510"/>
                  <a:gd name="T23" fmla="*/ 5659 h 198"/>
                  <a:gd name="T24" fmla="+- 0 11234 11061"/>
                  <a:gd name="T25" fmla="*/ T24 w 460"/>
                  <a:gd name="T26" fmla="+- 0 5661 5510"/>
                  <a:gd name="T27" fmla="*/ 5661 h 198"/>
                  <a:gd name="T28" fmla="+- 0 11242 11061"/>
                  <a:gd name="T29" fmla="*/ T28 w 460"/>
                  <a:gd name="T30" fmla="+- 0 5661 5510"/>
                  <a:gd name="T31" fmla="*/ 5661 h 198"/>
                  <a:gd name="T32" fmla="+- 0 11243 11061"/>
                  <a:gd name="T33" fmla="*/ T32 w 460"/>
                  <a:gd name="T34" fmla="+- 0 5646 5510"/>
                  <a:gd name="T35" fmla="*/ 5646 h 198"/>
                  <a:gd name="T36" fmla="+- 0 11244 11061"/>
                  <a:gd name="T37" fmla="*/ T36 w 460"/>
                  <a:gd name="T38" fmla="+- 0 5639 5510"/>
                  <a:gd name="T39" fmla="*/ 563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0" h="198">
                    <a:moveTo>
                      <a:pt x="183" y="129"/>
                    </a:moveTo>
                    <a:lnTo>
                      <a:pt x="183" y="129"/>
                    </a:lnTo>
                    <a:lnTo>
                      <a:pt x="183" y="130"/>
                    </a:lnTo>
                    <a:lnTo>
                      <a:pt x="179" y="137"/>
                    </a:lnTo>
                    <a:lnTo>
                      <a:pt x="179" y="141"/>
                    </a:lnTo>
                    <a:lnTo>
                      <a:pt x="167" y="149"/>
                    </a:lnTo>
                    <a:lnTo>
                      <a:pt x="173" y="151"/>
                    </a:lnTo>
                    <a:lnTo>
                      <a:pt x="181" y="151"/>
                    </a:lnTo>
                    <a:lnTo>
                      <a:pt x="182" y="136"/>
                    </a:lnTo>
                    <a:lnTo>
                      <a:pt x="183" y="12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4" name="Freeform 1763"/>
              <p:cNvSpPr>
                <a:spLocks/>
              </p:cNvSpPr>
              <p:nvPr/>
            </p:nvSpPr>
            <p:spPr bwMode="auto">
              <a:xfrm>
                <a:off x="11061" y="5510"/>
                <a:ext cx="460" cy="198"/>
              </a:xfrm>
              <a:custGeom>
                <a:avLst/>
                <a:gdLst>
                  <a:gd name="T0" fmla="+- 0 11260 11061"/>
                  <a:gd name="T1" fmla="*/ T0 w 460"/>
                  <a:gd name="T2" fmla="+- 0 5538 5510"/>
                  <a:gd name="T3" fmla="*/ 5538 h 198"/>
                  <a:gd name="T4" fmla="+- 0 11257 11061"/>
                  <a:gd name="T5" fmla="*/ T4 w 460"/>
                  <a:gd name="T6" fmla="+- 0 5599 5510"/>
                  <a:gd name="T7" fmla="*/ 5599 h 198"/>
                  <a:gd name="T8" fmla="+- 0 11252 11061"/>
                  <a:gd name="T9" fmla="*/ T8 w 460"/>
                  <a:gd name="T10" fmla="+- 0 5658 5510"/>
                  <a:gd name="T11" fmla="*/ 5658 h 198"/>
                  <a:gd name="T12" fmla="+- 0 11253 11061"/>
                  <a:gd name="T13" fmla="*/ T12 w 460"/>
                  <a:gd name="T14" fmla="+- 0 5659 5510"/>
                  <a:gd name="T15" fmla="*/ 5659 h 198"/>
                  <a:gd name="T16" fmla="+- 0 11254 11061"/>
                  <a:gd name="T17" fmla="*/ T16 w 460"/>
                  <a:gd name="T18" fmla="+- 0 5659 5510"/>
                  <a:gd name="T19" fmla="*/ 5659 h 198"/>
                  <a:gd name="T20" fmla="+- 0 11258 11061"/>
                  <a:gd name="T21" fmla="*/ T20 w 460"/>
                  <a:gd name="T22" fmla="+- 0 5658 5510"/>
                  <a:gd name="T23" fmla="*/ 5658 h 198"/>
                  <a:gd name="T24" fmla="+- 0 11261 11061"/>
                  <a:gd name="T25" fmla="*/ T24 w 460"/>
                  <a:gd name="T26" fmla="+- 0 5657 5510"/>
                  <a:gd name="T27" fmla="*/ 5657 h 198"/>
                  <a:gd name="T28" fmla="+- 0 11366 11061"/>
                  <a:gd name="T29" fmla="*/ T28 w 460"/>
                  <a:gd name="T30" fmla="+- 0 5657 5510"/>
                  <a:gd name="T31" fmla="*/ 5657 h 198"/>
                  <a:gd name="T32" fmla="+- 0 11368 11061"/>
                  <a:gd name="T33" fmla="*/ T32 w 460"/>
                  <a:gd name="T34" fmla="+- 0 5652 5510"/>
                  <a:gd name="T35" fmla="*/ 5652 h 198"/>
                  <a:gd name="T36" fmla="+- 0 11374 11061"/>
                  <a:gd name="T37" fmla="*/ T36 w 460"/>
                  <a:gd name="T38" fmla="+- 0 5652 5510"/>
                  <a:gd name="T39" fmla="*/ 5652 h 198"/>
                  <a:gd name="T40" fmla="+- 0 11394 11061"/>
                  <a:gd name="T41" fmla="*/ T40 w 460"/>
                  <a:gd name="T42" fmla="+- 0 5649 5510"/>
                  <a:gd name="T43" fmla="*/ 5649 h 198"/>
                  <a:gd name="T44" fmla="+- 0 11397 11061"/>
                  <a:gd name="T45" fmla="*/ T44 w 460"/>
                  <a:gd name="T46" fmla="+- 0 5649 5510"/>
                  <a:gd name="T47" fmla="*/ 5649 h 198"/>
                  <a:gd name="T48" fmla="+- 0 11466 11061"/>
                  <a:gd name="T49" fmla="*/ T48 w 460"/>
                  <a:gd name="T50" fmla="+- 0 5649 5510"/>
                  <a:gd name="T51" fmla="*/ 5649 h 198"/>
                  <a:gd name="T52" fmla="+- 0 11466 11061"/>
                  <a:gd name="T53" fmla="*/ T52 w 460"/>
                  <a:gd name="T54" fmla="+- 0 5629 5510"/>
                  <a:gd name="T55" fmla="*/ 5629 h 198"/>
                  <a:gd name="T56" fmla="+- 0 11467 11061"/>
                  <a:gd name="T57" fmla="*/ T56 w 460"/>
                  <a:gd name="T58" fmla="+- 0 5629 5510"/>
                  <a:gd name="T59" fmla="*/ 5629 h 198"/>
                  <a:gd name="T60" fmla="+- 0 11461 11061"/>
                  <a:gd name="T61" fmla="*/ T60 w 460"/>
                  <a:gd name="T62" fmla="+- 0 5620 5510"/>
                  <a:gd name="T63" fmla="*/ 5620 h 198"/>
                  <a:gd name="T64" fmla="+- 0 11449 11061"/>
                  <a:gd name="T65" fmla="*/ T64 w 460"/>
                  <a:gd name="T66" fmla="+- 0 5613 5510"/>
                  <a:gd name="T67" fmla="*/ 5613 h 198"/>
                  <a:gd name="T68" fmla="+- 0 11431 11061"/>
                  <a:gd name="T69" fmla="*/ T68 w 460"/>
                  <a:gd name="T70" fmla="+- 0 5608 5510"/>
                  <a:gd name="T71" fmla="*/ 5608 h 198"/>
                  <a:gd name="T72" fmla="+- 0 11416 11061"/>
                  <a:gd name="T73" fmla="*/ T72 w 460"/>
                  <a:gd name="T74" fmla="+- 0 5597 5510"/>
                  <a:gd name="T75" fmla="*/ 5597 h 198"/>
                  <a:gd name="T76" fmla="+- 0 11415 11061"/>
                  <a:gd name="T77" fmla="*/ T76 w 460"/>
                  <a:gd name="T78" fmla="+- 0 5591 5510"/>
                  <a:gd name="T79" fmla="*/ 5591 h 198"/>
                  <a:gd name="T80" fmla="+- 0 11412 11061"/>
                  <a:gd name="T81" fmla="*/ T80 w 460"/>
                  <a:gd name="T82" fmla="+- 0 5580 5510"/>
                  <a:gd name="T83" fmla="*/ 5580 h 198"/>
                  <a:gd name="T84" fmla="+- 0 11405 11061"/>
                  <a:gd name="T85" fmla="*/ T84 w 460"/>
                  <a:gd name="T86" fmla="+- 0 5580 5510"/>
                  <a:gd name="T87" fmla="*/ 5580 h 198"/>
                  <a:gd name="T88" fmla="+- 0 11392 11061"/>
                  <a:gd name="T89" fmla="*/ T88 w 460"/>
                  <a:gd name="T90" fmla="+- 0 5575 5510"/>
                  <a:gd name="T91" fmla="*/ 5575 h 198"/>
                  <a:gd name="T92" fmla="+- 0 11375 11061"/>
                  <a:gd name="T93" fmla="*/ T92 w 460"/>
                  <a:gd name="T94" fmla="+- 0 5569 5510"/>
                  <a:gd name="T95" fmla="*/ 5569 h 198"/>
                  <a:gd name="T96" fmla="+- 0 11355 11061"/>
                  <a:gd name="T97" fmla="*/ T96 w 460"/>
                  <a:gd name="T98" fmla="+- 0 5564 5510"/>
                  <a:gd name="T99" fmla="*/ 5564 h 198"/>
                  <a:gd name="T100" fmla="+- 0 11334 11061"/>
                  <a:gd name="T101" fmla="*/ T100 w 460"/>
                  <a:gd name="T102" fmla="+- 0 5559 5510"/>
                  <a:gd name="T103" fmla="*/ 5559 h 198"/>
                  <a:gd name="T104" fmla="+- 0 11323 11061"/>
                  <a:gd name="T105" fmla="*/ T104 w 460"/>
                  <a:gd name="T106" fmla="+- 0 5553 5510"/>
                  <a:gd name="T107" fmla="*/ 5553 h 198"/>
                  <a:gd name="T108" fmla="+- 0 11319 11061"/>
                  <a:gd name="T109" fmla="*/ T108 w 460"/>
                  <a:gd name="T110" fmla="+- 0 5552 5510"/>
                  <a:gd name="T111" fmla="*/ 5552 h 198"/>
                  <a:gd name="T112" fmla="+- 0 11295 11061"/>
                  <a:gd name="T113" fmla="*/ T112 w 460"/>
                  <a:gd name="T114" fmla="+- 0 5552 5510"/>
                  <a:gd name="T115" fmla="*/ 5552 h 198"/>
                  <a:gd name="T116" fmla="+- 0 11264 11061"/>
                  <a:gd name="T117" fmla="*/ T116 w 460"/>
                  <a:gd name="T118" fmla="+- 0 5541 5510"/>
                  <a:gd name="T119" fmla="*/ 5541 h 198"/>
                  <a:gd name="T120" fmla="+- 0 11264 11061"/>
                  <a:gd name="T121" fmla="*/ T120 w 460"/>
                  <a:gd name="T122" fmla="+- 0 5539 5510"/>
                  <a:gd name="T123" fmla="*/ 5539 h 198"/>
                  <a:gd name="T124" fmla="+- 0 11260 11061"/>
                  <a:gd name="T125" fmla="*/ T124 w 460"/>
                  <a:gd name="T126" fmla="+- 0 5538 5510"/>
                  <a:gd name="T127" fmla="*/ 5538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60" h="198">
                    <a:moveTo>
                      <a:pt x="199" y="28"/>
                    </a:moveTo>
                    <a:lnTo>
                      <a:pt x="196" y="89"/>
                    </a:lnTo>
                    <a:lnTo>
                      <a:pt x="191" y="148"/>
                    </a:lnTo>
                    <a:lnTo>
                      <a:pt x="192" y="149"/>
                    </a:lnTo>
                    <a:lnTo>
                      <a:pt x="193" y="149"/>
                    </a:lnTo>
                    <a:lnTo>
                      <a:pt x="197" y="148"/>
                    </a:lnTo>
                    <a:lnTo>
                      <a:pt x="200" y="147"/>
                    </a:lnTo>
                    <a:lnTo>
                      <a:pt x="305" y="147"/>
                    </a:lnTo>
                    <a:lnTo>
                      <a:pt x="307" y="142"/>
                    </a:lnTo>
                    <a:lnTo>
                      <a:pt x="313" y="142"/>
                    </a:lnTo>
                    <a:lnTo>
                      <a:pt x="333" y="139"/>
                    </a:lnTo>
                    <a:lnTo>
                      <a:pt x="336" y="139"/>
                    </a:lnTo>
                    <a:lnTo>
                      <a:pt x="405" y="139"/>
                    </a:lnTo>
                    <a:lnTo>
                      <a:pt x="405" y="119"/>
                    </a:lnTo>
                    <a:lnTo>
                      <a:pt x="406" y="119"/>
                    </a:lnTo>
                    <a:lnTo>
                      <a:pt x="400" y="110"/>
                    </a:lnTo>
                    <a:lnTo>
                      <a:pt x="388" y="103"/>
                    </a:lnTo>
                    <a:lnTo>
                      <a:pt x="370" y="98"/>
                    </a:lnTo>
                    <a:lnTo>
                      <a:pt x="355" y="87"/>
                    </a:lnTo>
                    <a:lnTo>
                      <a:pt x="354" y="81"/>
                    </a:lnTo>
                    <a:lnTo>
                      <a:pt x="351" y="70"/>
                    </a:lnTo>
                    <a:lnTo>
                      <a:pt x="344" y="70"/>
                    </a:lnTo>
                    <a:lnTo>
                      <a:pt x="331" y="65"/>
                    </a:lnTo>
                    <a:lnTo>
                      <a:pt x="314" y="59"/>
                    </a:lnTo>
                    <a:lnTo>
                      <a:pt x="294" y="54"/>
                    </a:lnTo>
                    <a:lnTo>
                      <a:pt x="273" y="49"/>
                    </a:lnTo>
                    <a:lnTo>
                      <a:pt x="262" y="43"/>
                    </a:lnTo>
                    <a:lnTo>
                      <a:pt x="258" y="42"/>
                    </a:lnTo>
                    <a:lnTo>
                      <a:pt x="234" y="42"/>
                    </a:lnTo>
                    <a:lnTo>
                      <a:pt x="203" y="31"/>
                    </a:lnTo>
                    <a:lnTo>
                      <a:pt x="203" y="29"/>
                    </a:lnTo>
                    <a:lnTo>
                      <a:pt x="199" y="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5" name="Freeform 1764"/>
              <p:cNvSpPr>
                <a:spLocks/>
              </p:cNvSpPr>
              <p:nvPr/>
            </p:nvSpPr>
            <p:spPr bwMode="auto">
              <a:xfrm>
                <a:off x="11061" y="5510"/>
                <a:ext cx="460" cy="198"/>
              </a:xfrm>
              <a:custGeom>
                <a:avLst/>
                <a:gdLst>
                  <a:gd name="T0" fmla="+- 0 11465 11061"/>
                  <a:gd name="T1" fmla="*/ T0 w 460"/>
                  <a:gd name="T2" fmla="+- 0 5650 5510"/>
                  <a:gd name="T3" fmla="*/ 5650 h 198"/>
                  <a:gd name="T4" fmla="+- 0 11466 11061"/>
                  <a:gd name="T5" fmla="*/ T4 w 460"/>
                  <a:gd name="T6" fmla="+- 0 5652 5510"/>
                  <a:gd name="T7" fmla="*/ 5652 h 198"/>
                  <a:gd name="T8" fmla="+- 0 11466 11061"/>
                  <a:gd name="T9" fmla="*/ T8 w 460"/>
                  <a:gd name="T10" fmla="+- 0 5651 5510"/>
                  <a:gd name="T11" fmla="*/ 5651 h 198"/>
                  <a:gd name="T12" fmla="+- 0 11465 11061"/>
                  <a:gd name="T13" fmla="*/ T12 w 460"/>
                  <a:gd name="T14" fmla="+- 0 5650 5510"/>
                  <a:gd name="T15" fmla="*/ 5650 h 198"/>
                </a:gdLst>
                <a:ahLst/>
                <a:cxnLst>
                  <a:cxn ang="0">
                    <a:pos x="T1" y="T3"/>
                  </a:cxn>
                  <a:cxn ang="0">
                    <a:pos x="T5" y="T7"/>
                  </a:cxn>
                  <a:cxn ang="0">
                    <a:pos x="T9" y="T11"/>
                  </a:cxn>
                  <a:cxn ang="0">
                    <a:pos x="T13" y="T15"/>
                  </a:cxn>
                </a:cxnLst>
                <a:rect l="0" t="0" r="r" b="b"/>
                <a:pathLst>
                  <a:path w="460" h="198">
                    <a:moveTo>
                      <a:pt x="404" y="140"/>
                    </a:moveTo>
                    <a:lnTo>
                      <a:pt x="405" y="142"/>
                    </a:lnTo>
                    <a:lnTo>
                      <a:pt x="405" y="141"/>
                    </a:lnTo>
                    <a:lnTo>
                      <a:pt x="404"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6" name="Freeform 1765"/>
              <p:cNvSpPr>
                <a:spLocks/>
              </p:cNvSpPr>
              <p:nvPr/>
            </p:nvSpPr>
            <p:spPr bwMode="auto">
              <a:xfrm>
                <a:off x="11061" y="5510"/>
                <a:ext cx="460" cy="198"/>
              </a:xfrm>
              <a:custGeom>
                <a:avLst/>
                <a:gdLst>
                  <a:gd name="T0" fmla="+- 0 11466 11061"/>
                  <a:gd name="T1" fmla="*/ T0 w 460"/>
                  <a:gd name="T2" fmla="+- 0 5651 5510"/>
                  <a:gd name="T3" fmla="*/ 5651 h 198"/>
                  <a:gd name="T4" fmla="+- 0 11466 11061"/>
                  <a:gd name="T5" fmla="*/ T4 w 460"/>
                  <a:gd name="T6" fmla="+- 0 5652 5510"/>
                  <a:gd name="T7" fmla="*/ 5652 h 198"/>
                  <a:gd name="T8" fmla="+- 0 11468 11061"/>
                  <a:gd name="T9" fmla="*/ T8 w 460"/>
                  <a:gd name="T10" fmla="+- 0 5652 5510"/>
                  <a:gd name="T11" fmla="*/ 5652 h 198"/>
                  <a:gd name="T12" fmla="+- 0 11466 11061"/>
                  <a:gd name="T13" fmla="*/ T12 w 460"/>
                  <a:gd name="T14" fmla="+- 0 5651 5510"/>
                  <a:gd name="T15" fmla="*/ 5651 h 198"/>
                </a:gdLst>
                <a:ahLst/>
                <a:cxnLst>
                  <a:cxn ang="0">
                    <a:pos x="T1" y="T3"/>
                  </a:cxn>
                  <a:cxn ang="0">
                    <a:pos x="T5" y="T7"/>
                  </a:cxn>
                  <a:cxn ang="0">
                    <a:pos x="T9" y="T11"/>
                  </a:cxn>
                  <a:cxn ang="0">
                    <a:pos x="T13" y="T15"/>
                  </a:cxn>
                </a:cxnLst>
                <a:rect l="0" t="0" r="r" b="b"/>
                <a:pathLst>
                  <a:path w="460" h="198">
                    <a:moveTo>
                      <a:pt x="405" y="141"/>
                    </a:moveTo>
                    <a:lnTo>
                      <a:pt x="405" y="142"/>
                    </a:lnTo>
                    <a:lnTo>
                      <a:pt x="407" y="142"/>
                    </a:lnTo>
                    <a:lnTo>
                      <a:pt x="405" y="14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7" name="Freeform 1766"/>
              <p:cNvSpPr>
                <a:spLocks/>
              </p:cNvSpPr>
              <p:nvPr/>
            </p:nvSpPr>
            <p:spPr bwMode="auto">
              <a:xfrm>
                <a:off x="11061" y="5510"/>
                <a:ext cx="460" cy="198"/>
              </a:xfrm>
              <a:custGeom>
                <a:avLst/>
                <a:gdLst>
                  <a:gd name="T0" fmla="+- 0 11466 11061"/>
                  <a:gd name="T1" fmla="*/ T0 w 460"/>
                  <a:gd name="T2" fmla="+- 0 5650 5510"/>
                  <a:gd name="T3" fmla="*/ 5650 h 198"/>
                  <a:gd name="T4" fmla="+- 0 11465 11061"/>
                  <a:gd name="T5" fmla="*/ T4 w 460"/>
                  <a:gd name="T6" fmla="+- 0 5650 5510"/>
                  <a:gd name="T7" fmla="*/ 5650 h 198"/>
                  <a:gd name="T8" fmla="+- 0 11466 11061"/>
                  <a:gd name="T9" fmla="*/ T8 w 460"/>
                  <a:gd name="T10" fmla="+- 0 5651 5510"/>
                  <a:gd name="T11" fmla="*/ 5651 h 198"/>
                  <a:gd name="T12" fmla="+- 0 11466 11061"/>
                  <a:gd name="T13" fmla="*/ T12 w 460"/>
                  <a:gd name="T14" fmla="+- 0 5650 5510"/>
                  <a:gd name="T15" fmla="*/ 5650 h 198"/>
                </a:gdLst>
                <a:ahLst/>
                <a:cxnLst>
                  <a:cxn ang="0">
                    <a:pos x="T1" y="T3"/>
                  </a:cxn>
                  <a:cxn ang="0">
                    <a:pos x="T5" y="T7"/>
                  </a:cxn>
                  <a:cxn ang="0">
                    <a:pos x="T9" y="T11"/>
                  </a:cxn>
                  <a:cxn ang="0">
                    <a:pos x="T13" y="T15"/>
                  </a:cxn>
                </a:cxnLst>
                <a:rect l="0" t="0" r="r" b="b"/>
                <a:pathLst>
                  <a:path w="460" h="198">
                    <a:moveTo>
                      <a:pt x="405" y="140"/>
                    </a:moveTo>
                    <a:lnTo>
                      <a:pt x="404" y="140"/>
                    </a:lnTo>
                    <a:lnTo>
                      <a:pt x="405" y="141"/>
                    </a:lnTo>
                    <a:lnTo>
                      <a:pt x="405"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8" name="Freeform 1767"/>
              <p:cNvSpPr>
                <a:spLocks/>
              </p:cNvSpPr>
              <p:nvPr/>
            </p:nvSpPr>
            <p:spPr bwMode="auto">
              <a:xfrm>
                <a:off x="11061" y="5510"/>
                <a:ext cx="460" cy="198"/>
              </a:xfrm>
              <a:custGeom>
                <a:avLst/>
                <a:gdLst>
                  <a:gd name="T0" fmla="+- 0 11250 11061"/>
                  <a:gd name="T1" fmla="*/ T0 w 460"/>
                  <a:gd name="T2" fmla="+- 0 5573 5510"/>
                  <a:gd name="T3" fmla="*/ 5573 h 198"/>
                  <a:gd name="T4" fmla="+- 0 11137 11061"/>
                  <a:gd name="T5" fmla="*/ T4 w 460"/>
                  <a:gd name="T6" fmla="+- 0 5573 5510"/>
                  <a:gd name="T7" fmla="*/ 5573 h 198"/>
                  <a:gd name="T8" fmla="+- 0 11163 11061"/>
                  <a:gd name="T9" fmla="*/ T8 w 460"/>
                  <a:gd name="T10" fmla="+- 0 5581 5510"/>
                  <a:gd name="T11" fmla="*/ 5581 h 198"/>
                  <a:gd name="T12" fmla="+- 0 11177 11061"/>
                  <a:gd name="T13" fmla="*/ T12 w 460"/>
                  <a:gd name="T14" fmla="+- 0 5587 5510"/>
                  <a:gd name="T15" fmla="*/ 5587 h 198"/>
                  <a:gd name="T16" fmla="+- 0 11193 11061"/>
                  <a:gd name="T17" fmla="*/ T16 w 460"/>
                  <a:gd name="T18" fmla="+- 0 5594 5510"/>
                  <a:gd name="T19" fmla="*/ 5594 h 198"/>
                  <a:gd name="T20" fmla="+- 0 11214 11061"/>
                  <a:gd name="T21" fmla="*/ T20 w 460"/>
                  <a:gd name="T22" fmla="+- 0 5604 5510"/>
                  <a:gd name="T23" fmla="*/ 5604 h 198"/>
                  <a:gd name="T24" fmla="+- 0 11226 11061"/>
                  <a:gd name="T25" fmla="*/ T24 w 460"/>
                  <a:gd name="T26" fmla="+- 0 5611 5510"/>
                  <a:gd name="T27" fmla="*/ 5611 h 198"/>
                  <a:gd name="T28" fmla="+- 0 11236 11061"/>
                  <a:gd name="T29" fmla="*/ T28 w 460"/>
                  <a:gd name="T30" fmla="+- 0 5617 5510"/>
                  <a:gd name="T31" fmla="*/ 5617 h 198"/>
                  <a:gd name="T32" fmla="+- 0 11245 11061"/>
                  <a:gd name="T33" fmla="*/ T32 w 460"/>
                  <a:gd name="T34" fmla="+- 0 5630 5510"/>
                  <a:gd name="T35" fmla="*/ 5630 h 198"/>
                  <a:gd name="T36" fmla="+- 0 11244 11061"/>
                  <a:gd name="T37" fmla="*/ T36 w 460"/>
                  <a:gd name="T38" fmla="+- 0 5638 5510"/>
                  <a:gd name="T39" fmla="*/ 5638 h 198"/>
                  <a:gd name="T40" fmla="+- 0 11246 11061"/>
                  <a:gd name="T41" fmla="*/ T40 w 460"/>
                  <a:gd name="T42" fmla="+- 0 5617 5510"/>
                  <a:gd name="T43" fmla="*/ 5617 h 198"/>
                  <a:gd name="T44" fmla="+- 0 11248 11061"/>
                  <a:gd name="T45" fmla="*/ T44 w 460"/>
                  <a:gd name="T46" fmla="+- 0 5597 5510"/>
                  <a:gd name="T47" fmla="*/ 5597 h 198"/>
                  <a:gd name="T48" fmla="+- 0 11250 11061"/>
                  <a:gd name="T49" fmla="*/ T48 w 460"/>
                  <a:gd name="T50" fmla="+- 0 5575 5510"/>
                  <a:gd name="T51" fmla="*/ 5575 h 198"/>
                  <a:gd name="T52" fmla="+- 0 11250 11061"/>
                  <a:gd name="T53" fmla="*/ T52 w 460"/>
                  <a:gd name="T54" fmla="+- 0 5573 5510"/>
                  <a:gd name="T55" fmla="*/ 5573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60" h="198">
                    <a:moveTo>
                      <a:pt x="189" y="63"/>
                    </a:moveTo>
                    <a:lnTo>
                      <a:pt x="76" y="63"/>
                    </a:lnTo>
                    <a:lnTo>
                      <a:pt x="102" y="71"/>
                    </a:lnTo>
                    <a:lnTo>
                      <a:pt x="116" y="77"/>
                    </a:lnTo>
                    <a:lnTo>
                      <a:pt x="132" y="84"/>
                    </a:lnTo>
                    <a:lnTo>
                      <a:pt x="153" y="94"/>
                    </a:lnTo>
                    <a:lnTo>
                      <a:pt x="165" y="101"/>
                    </a:lnTo>
                    <a:lnTo>
                      <a:pt x="175" y="107"/>
                    </a:lnTo>
                    <a:lnTo>
                      <a:pt x="184" y="120"/>
                    </a:lnTo>
                    <a:lnTo>
                      <a:pt x="183" y="128"/>
                    </a:lnTo>
                    <a:lnTo>
                      <a:pt x="185" y="107"/>
                    </a:lnTo>
                    <a:lnTo>
                      <a:pt x="187" y="87"/>
                    </a:lnTo>
                    <a:lnTo>
                      <a:pt x="189" y="65"/>
                    </a:lnTo>
                    <a:lnTo>
                      <a:pt x="189" y="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69" name="Freeform 1768"/>
              <p:cNvSpPr>
                <a:spLocks/>
              </p:cNvSpPr>
              <p:nvPr/>
            </p:nvSpPr>
            <p:spPr bwMode="auto">
              <a:xfrm>
                <a:off x="11061" y="5510"/>
                <a:ext cx="460" cy="198"/>
              </a:xfrm>
              <a:custGeom>
                <a:avLst/>
                <a:gdLst>
                  <a:gd name="T0" fmla="+- 0 11467 11061"/>
                  <a:gd name="T1" fmla="*/ T0 w 460"/>
                  <a:gd name="T2" fmla="+- 0 5629 5510"/>
                  <a:gd name="T3" fmla="*/ 5629 h 198"/>
                  <a:gd name="T4" fmla="+- 0 11466 11061"/>
                  <a:gd name="T5" fmla="*/ T4 w 460"/>
                  <a:gd name="T6" fmla="+- 0 5629 5510"/>
                  <a:gd name="T7" fmla="*/ 5629 h 198"/>
                  <a:gd name="T8" fmla="+- 0 11468 11061"/>
                  <a:gd name="T9" fmla="*/ T8 w 460"/>
                  <a:gd name="T10" fmla="+- 0 5630 5510"/>
                  <a:gd name="T11" fmla="*/ 5630 h 198"/>
                  <a:gd name="T12" fmla="+- 0 11467 11061"/>
                  <a:gd name="T13" fmla="*/ T12 w 460"/>
                  <a:gd name="T14" fmla="+- 0 5629 5510"/>
                  <a:gd name="T15" fmla="*/ 5629 h 198"/>
                </a:gdLst>
                <a:ahLst/>
                <a:cxnLst>
                  <a:cxn ang="0">
                    <a:pos x="T1" y="T3"/>
                  </a:cxn>
                  <a:cxn ang="0">
                    <a:pos x="T5" y="T7"/>
                  </a:cxn>
                  <a:cxn ang="0">
                    <a:pos x="T9" y="T11"/>
                  </a:cxn>
                  <a:cxn ang="0">
                    <a:pos x="T13" y="T15"/>
                  </a:cxn>
                </a:cxnLst>
                <a:rect l="0" t="0" r="r" b="b"/>
                <a:pathLst>
                  <a:path w="460" h="198">
                    <a:moveTo>
                      <a:pt x="406" y="119"/>
                    </a:moveTo>
                    <a:lnTo>
                      <a:pt x="405" y="119"/>
                    </a:lnTo>
                    <a:lnTo>
                      <a:pt x="407" y="120"/>
                    </a:lnTo>
                    <a:lnTo>
                      <a:pt x="406" y="11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0" name="Freeform 1769"/>
              <p:cNvSpPr>
                <a:spLocks/>
              </p:cNvSpPr>
              <p:nvPr/>
            </p:nvSpPr>
            <p:spPr bwMode="auto">
              <a:xfrm>
                <a:off x="11061" y="5510"/>
                <a:ext cx="460" cy="198"/>
              </a:xfrm>
              <a:custGeom>
                <a:avLst/>
                <a:gdLst>
                  <a:gd name="T0" fmla="+- 0 11251 11061"/>
                  <a:gd name="T1" fmla="*/ T0 w 460"/>
                  <a:gd name="T2" fmla="+- 0 5569 5510"/>
                  <a:gd name="T3" fmla="*/ 5569 h 198"/>
                  <a:gd name="T4" fmla="+- 0 11106 11061"/>
                  <a:gd name="T5" fmla="*/ T4 w 460"/>
                  <a:gd name="T6" fmla="+- 0 5569 5510"/>
                  <a:gd name="T7" fmla="*/ 5569 h 198"/>
                  <a:gd name="T8" fmla="+- 0 11106 11061"/>
                  <a:gd name="T9" fmla="*/ T8 w 460"/>
                  <a:gd name="T10" fmla="+- 0 5585 5510"/>
                  <a:gd name="T11" fmla="*/ 5585 h 198"/>
                  <a:gd name="T12" fmla="+- 0 11107 11061"/>
                  <a:gd name="T13" fmla="*/ T12 w 460"/>
                  <a:gd name="T14" fmla="+- 0 5587 5510"/>
                  <a:gd name="T15" fmla="*/ 5587 h 198"/>
                  <a:gd name="T16" fmla="+- 0 11114 11061"/>
                  <a:gd name="T17" fmla="*/ T16 w 460"/>
                  <a:gd name="T18" fmla="+- 0 5587 5510"/>
                  <a:gd name="T19" fmla="*/ 5587 h 198"/>
                  <a:gd name="T20" fmla="+- 0 11119 11061"/>
                  <a:gd name="T21" fmla="*/ T20 w 460"/>
                  <a:gd name="T22" fmla="+- 0 5583 5510"/>
                  <a:gd name="T23" fmla="*/ 5583 h 198"/>
                  <a:gd name="T24" fmla="+- 0 11134 11061"/>
                  <a:gd name="T25" fmla="*/ T24 w 460"/>
                  <a:gd name="T26" fmla="+- 0 5575 5510"/>
                  <a:gd name="T27" fmla="*/ 5575 h 198"/>
                  <a:gd name="T28" fmla="+- 0 11137 11061"/>
                  <a:gd name="T29" fmla="*/ T28 w 460"/>
                  <a:gd name="T30" fmla="+- 0 5573 5510"/>
                  <a:gd name="T31" fmla="*/ 5573 h 198"/>
                  <a:gd name="T32" fmla="+- 0 11250 11061"/>
                  <a:gd name="T33" fmla="*/ T32 w 460"/>
                  <a:gd name="T34" fmla="+- 0 5573 5510"/>
                  <a:gd name="T35" fmla="*/ 5573 h 198"/>
                  <a:gd name="T36" fmla="+- 0 11251 11061"/>
                  <a:gd name="T37" fmla="*/ T36 w 460"/>
                  <a:gd name="T38" fmla="+- 0 5569 5510"/>
                  <a:gd name="T39" fmla="*/ 5569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0" h="198">
                    <a:moveTo>
                      <a:pt x="190" y="59"/>
                    </a:moveTo>
                    <a:lnTo>
                      <a:pt x="45" y="59"/>
                    </a:lnTo>
                    <a:lnTo>
                      <a:pt x="45" y="75"/>
                    </a:lnTo>
                    <a:lnTo>
                      <a:pt x="46" y="77"/>
                    </a:lnTo>
                    <a:lnTo>
                      <a:pt x="53" y="77"/>
                    </a:lnTo>
                    <a:lnTo>
                      <a:pt x="58" y="73"/>
                    </a:lnTo>
                    <a:lnTo>
                      <a:pt x="73" y="65"/>
                    </a:lnTo>
                    <a:lnTo>
                      <a:pt x="76" y="63"/>
                    </a:lnTo>
                    <a:lnTo>
                      <a:pt x="189" y="63"/>
                    </a:lnTo>
                    <a:lnTo>
                      <a:pt x="190" y="5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1" name="Freeform 1770"/>
              <p:cNvSpPr>
                <a:spLocks/>
              </p:cNvSpPr>
              <p:nvPr/>
            </p:nvSpPr>
            <p:spPr bwMode="auto">
              <a:xfrm>
                <a:off x="11061" y="5510"/>
                <a:ext cx="460" cy="198"/>
              </a:xfrm>
              <a:custGeom>
                <a:avLst/>
                <a:gdLst>
                  <a:gd name="T0" fmla="+- 0 11411 11061"/>
                  <a:gd name="T1" fmla="*/ T0 w 460"/>
                  <a:gd name="T2" fmla="+- 0 5576 5510"/>
                  <a:gd name="T3" fmla="*/ 5576 h 198"/>
                  <a:gd name="T4" fmla="+- 0 11405 11061"/>
                  <a:gd name="T5" fmla="*/ T4 w 460"/>
                  <a:gd name="T6" fmla="+- 0 5580 5510"/>
                  <a:gd name="T7" fmla="*/ 5580 h 198"/>
                  <a:gd name="T8" fmla="+- 0 11412 11061"/>
                  <a:gd name="T9" fmla="*/ T8 w 460"/>
                  <a:gd name="T10" fmla="+- 0 5580 5510"/>
                  <a:gd name="T11" fmla="*/ 5580 h 198"/>
                  <a:gd name="T12" fmla="+- 0 11411 11061"/>
                  <a:gd name="T13" fmla="*/ T12 w 460"/>
                  <a:gd name="T14" fmla="+- 0 5576 5510"/>
                  <a:gd name="T15" fmla="*/ 5576 h 198"/>
                </a:gdLst>
                <a:ahLst/>
                <a:cxnLst>
                  <a:cxn ang="0">
                    <a:pos x="T1" y="T3"/>
                  </a:cxn>
                  <a:cxn ang="0">
                    <a:pos x="T5" y="T7"/>
                  </a:cxn>
                  <a:cxn ang="0">
                    <a:pos x="T9" y="T11"/>
                  </a:cxn>
                  <a:cxn ang="0">
                    <a:pos x="T13" y="T15"/>
                  </a:cxn>
                </a:cxnLst>
                <a:rect l="0" t="0" r="r" b="b"/>
                <a:pathLst>
                  <a:path w="460" h="198">
                    <a:moveTo>
                      <a:pt x="350" y="66"/>
                    </a:moveTo>
                    <a:lnTo>
                      <a:pt x="344" y="70"/>
                    </a:lnTo>
                    <a:lnTo>
                      <a:pt x="351" y="70"/>
                    </a:lnTo>
                    <a:lnTo>
                      <a:pt x="350" y="6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2" name="Freeform 1771"/>
              <p:cNvSpPr>
                <a:spLocks/>
              </p:cNvSpPr>
              <p:nvPr/>
            </p:nvSpPr>
            <p:spPr bwMode="auto">
              <a:xfrm>
                <a:off x="11061" y="5510"/>
                <a:ext cx="460" cy="198"/>
              </a:xfrm>
              <a:custGeom>
                <a:avLst/>
                <a:gdLst>
                  <a:gd name="T0" fmla="+- 0 11142 11061"/>
                  <a:gd name="T1" fmla="*/ T0 w 460"/>
                  <a:gd name="T2" fmla="+- 0 5541 5510"/>
                  <a:gd name="T3" fmla="*/ 5541 h 198"/>
                  <a:gd name="T4" fmla="+- 0 11108 11061"/>
                  <a:gd name="T5" fmla="*/ T4 w 460"/>
                  <a:gd name="T6" fmla="+- 0 5541 5510"/>
                  <a:gd name="T7" fmla="*/ 5541 h 198"/>
                  <a:gd name="T8" fmla="+- 0 11119 11061"/>
                  <a:gd name="T9" fmla="*/ T8 w 460"/>
                  <a:gd name="T10" fmla="+- 0 5557 5510"/>
                  <a:gd name="T11" fmla="*/ 5557 h 198"/>
                  <a:gd name="T12" fmla="+- 0 11093 11061"/>
                  <a:gd name="T13" fmla="*/ T12 w 460"/>
                  <a:gd name="T14" fmla="+- 0 5557 5510"/>
                  <a:gd name="T15" fmla="*/ 5557 h 198"/>
                  <a:gd name="T16" fmla="+- 0 11085 11061"/>
                  <a:gd name="T17" fmla="*/ T16 w 460"/>
                  <a:gd name="T18" fmla="+- 0 5559 5510"/>
                  <a:gd name="T19" fmla="*/ 5559 h 198"/>
                  <a:gd name="T20" fmla="+- 0 11096 11061"/>
                  <a:gd name="T21" fmla="*/ T20 w 460"/>
                  <a:gd name="T22" fmla="+- 0 5564 5510"/>
                  <a:gd name="T23" fmla="*/ 5564 h 198"/>
                  <a:gd name="T24" fmla="+- 0 11102 11061"/>
                  <a:gd name="T25" fmla="*/ T24 w 460"/>
                  <a:gd name="T26" fmla="+- 0 5570 5510"/>
                  <a:gd name="T27" fmla="*/ 5570 h 198"/>
                  <a:gd name="T28" fmla="+- 0 11106 11061"/>
                  <a:gd name="T29" fmla="*/ T28 w 460"/>
                  <a:gd name="T30" fmla="+- 0 5569 5510"/>
                  <a:gd name="T31" fmla="*/ 5569 h 198"/>
                  <a:gd name="T32" fmla="+- 0 11251 11061"/>
                  <a:gd name="T33" fmla="*/ T32 w 460"/>
                  <a:gd name="T34" fmla="+- 0 5569 5510"/>
                  <a:gd name="T35" fmla="*/ 5569 h 198"/>
                  <a:gd name="T36" fmla="+- 0 11251 11061"/>
                  <a:gd name="T37" fmla="*/ T36 w 460"/>
                  <a:gd name="T38" fmla="+- 0 5568 5510"/>
                  <a:gd name="T39" fmla="*/ 5568 h 198"/>
                  <a:gd name="T40" fmla="+- 0 11164 11061"/>
                  <a:gd name="T41" fmla="*/ T40 w 460"/>
                  <a:gd name="T42" fmla="+- 0 5568 5510"/>
                  <a:gd name="T43" fmla="*/ 5568 h 198"/>
                  <a:gd name="T44" fmla="+- 0 11166 11061"/>
                  <a:gd name="T45" fmla="*/ T44 w 460"/>
                  <a:gd name="T46" fmla="+- 0 5564 5510"/>
                  <a:gd name="T47" fmla="*/ 5564 h 198"/>
                  <a:gd name="T48" fmla="+- 0 11163 11061"/>
                  <a:gd name="T49" fmla="*/ T48 w 460"/>
                  <a:gd name="T50" fmla="+- 0 5561 5510"/>
                  <a:gd name="T51" fmla="*/ 5561 h 198"/>
                  <a:gd name="T52" fmla="+- 0 11161 11061"/>
                  <a:gd name="T53" fmla="*/ T52 w 460"/>
                  <a:gd name="T54" fmla="+- 0 5557 5510"/>
                  <a:gd name="T55" fmla="*/ 5557 h 198"/>
                  <a:gd name="T56" fmla="+- 0 11119 11061"/>
                  <a:gd name="T57" fmla="*/ T56 w 460"/>
                  <a:gd name="T58" fmla="+- 0 5557 5510"/>
                  <a:gd name="T59" fmla="*/ 5557 h 198"/>
                  <a:gd name="T60" fmla="+- 0 11111 11061"/>
                  <a:gd name="T61" fmla="*/ T60 w 460"/>
                  <a:gd name="T62" fmla="+- 0 5555 5510"/>
                  <a:gd name="T63" fmla="*/ 5555 h 198"/>
                  <a:gd name="T64" fmla="+- 0 11160 11061"/>
                  <a:gd name="T65" fmla="*/ T64 w 460"/>
                  <a:gd name="T66" fmla="+- 0 5555 5510"/>
                  <a:gd name="T67" fmla="*/ 5555 h 198"/>
                  <a:gd name="T68" fmla="+- 0 11165 11061"/>
                  <a:gd name="T69" fmla="*/ T68 w 460"/>
                  <a:gd name="T70" fmla="+- 0 5554 5510"/>
                  <a:gd name="T71" fmla="*/ 5554 h 198"/>
                  <a:gd name="T72" fmla="+- 0 11150 11061"/>
                  <a:gd name="T73" fmla="*/ T72 w 460"/>
                  <a:gd name="T74" fmla="+- 0 5553 5510"/>
                  <a:gd name="T75" fmla="*/ 5553 h 198"/>
                  <a:gd name="T76" fmla="+- 0 11145 11061"/>
                  <a:gd name="T77" fmla="*/ T76 w 460"/>
                  <a:gd name="T78" fmla="+- 0 5553 5510"/>
                  <a:gd name="T79" fmla="*/ 5553 h 198"/>
                  <a:gd name="T80" fmla="+- 0 11136 11061"/>
                  <a:gd name="T81" fmla="*/ T80 w 460"/>
                  <a:gd name="T82" fmla="+- 0 5552 5510"/>
                  <a:gd name="T83" fmla="*/ 5552 h 198"/>
                  <a:gd name="T84" fmla="+- 0 11145 11061"/>
                  <a:gd name="T85" fmla="*/ T84 w 460"/>
                  <a:gd name="T86" fmla="+- 0 5552 5510"/>
                  <a:gd name="T87" fmla="*/ 5552 h 198"/>
                  <a:gd name="T88" fmla="+- 0 11142 11061"/>
                  <a:gd name="T89" fmla="*/ T88 w 460"/>
                  <a:gd name="T90" fmla="+- 0 5541 5510"/>
                  <a:gd name="T91" fmla="*/ 5541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60" h="198">
                    <a:moveTo>
                      <a:pt x="81" y="31"/>
                    </a:moveTo>
                    <a:lnTo>
                      <a:pt x="47" y="31"/>
                    </a:lnTo>
                    <a:lnTo>
                      <a:pt x="58" y="47"/>
                    </a:lnTo>
                    <a:lnTo>
                      <a:pt x="32" y="47"/>
                    </a:lnTo>
                    <a:lnTo>
                      <a:pt x="24" y="49"/>
                    </a:lnTo>
                    <a:lnTo>
                      <a:pt x="35" y="54"/>
                    </a:lnTo>
                    <a:lnTo>
                      <a:pt x="41" y="60"/>
                    </a:lnTo>
                    <a:lnTo>
                      <a:pt x="45" y="59"/>
                    </a:lnTo>
                    <a:lnTo>
                      <a:pt x="190" y="59"/>
                    </a:lnTo>
                    <a:lnTo>
                      <a:pt x="190" y="58"/>
                    </a:lnTo>
                    <a:lnTo>
                      <a:pt x="103" y="58"/>
                    </a:lnTo>
                    <a:lnTo>
                      <a:pt x="105" y="54"/>
                    </a:lnTo>
                    <a:lnTo>
                      <a:pt x="102" y="51"/>
                    </a:lnTo>
                    <a:lnTo>
                      <a:pt x="100" y="47"/>
                    </a:lnTo>
                    <a:lnTo>
                      <a:pt x="58" y="47"/>
                    </a:lnTo>
                    <a:lnTo>
                      <a:pt x="50" y="45"/>
                    </a:lnTo>
                    <a:lnTo>
                      <a:pt x="99" y="45"/>
                    </a:lnTo>
                    <a:lnTo>
                      <a:pt x="104" y="44"/>
                    </a:lnTo>
                    <a:lnTo>
                      <a:pt x="89" y="43"/>
                    </a:lnTo>
                    <a:lnTo>
                      <a:pt x="84" y="43"/>
                    </a:lnTo>
                    <a:lnTo>
                      <a:pt x="75" y="42"/>
                    </a:lnTo>
                    <a:lnTo>
                      <a:pt x="84" y="42"/>
                    </a:lnTo>
                    <a:lnTo>
                      <a:pt x="81" y="3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3" name="Freeform 1772"/>
              <p:cNvSpPr>
                <a:spLocks/>
              </p:cNvSpPr>
              <p:nvPr/>
            </p:nvSpPr>
            <p:spPr bwMode="auto">
              <a:xfrm>
                <a:off x="11061" y="5510"/>
                <a:ext cx="460" cy="198"/>
              </a:xfrm>
              <a:custGeom>
                <a:avLst/>
                <a:gdLst>
                  <a:gd name="T0" fmla="+- 0 11193 11061"/>
                  <a:gd name="T1" fmla="*/ T0 w 460"/>
                  <a:gd name="T2" fmla="+- 0 5546 5510"/>
                  <a:gd name="T3" fmla="*/ 5546 h 198"/>
                  <a:gd name="T4" fmla="+- 0 11196 11061"/>
                  <a:gd name="T5" fmla="*/ T4 w 460"/>
                  <a:gd name="T6" fmla="+- 0 5548 5510"/>
                  <a:gd name="T7" fmla="*/ 5548 h 198"/>
                  <a:gd name="T8" fmla="+- 0 11186 11061"/>
                  <a:gd name="T9" fmla="*/ T8 w 460"/>
                  <a:gd name="T10" fmla="+- 0 5559 5510"/>
                  <a:gd name="T11" fmla="*/ 5559 h 198"/>
                  <a:gd name="T12" fmla="+- 0 11191 11061"/>
                  <a:gd name="T13" fmla="*/ T12 w 460"/>
                  <a:gd name="T14" fmla="+- 0 5561 5510"/>
                  <a:gd name="T15" fmla="*/ 5561 h 198"/>
                  <a:gd name="T16" fmla="+- 0 11172 11061"/>
                  <a:gd name="T17" fmla="*/ T16 w 460"/>
                  <a:gd name="T18" fmla="+- 0 5567 5510"/>
                  <a:gd name="T19" fmla="*/ 5567 h 198"/>
                  <a:gd name="T20" fmla="+- 0 11169 11061"/>
                  <a:gd name="T21" fmla="*/ T20 w 460"/>
                  <a:gd name="T22" fmla="+- 0 5568 5510"/>
                  <a:gd name="T23" fmla="*/ 5568 h 198"/>
                  <a:gd name="T24" fmla="+- 0 11251 11061"/>
                  <a:gd name="T25" fmla="*/ T24 w 460"/>
                  <a:gd name="T26" fmla="+- 0 5568 5510"/>
                  <a:gd name="T27" fmla="*/ 5568 h 198"/>
                  <a:gd name="T28" fmla="+- 0 11251 11061"/>
                  <a:gd name="T29" fmla="*/ T28 w 460"/>
                  <a:gd name="T30" fmla="+- 0 5558 5510"/>
                  <a:gd name="T31" fmla="*/ 5558 h 198"/>
                  <a:gd name="T32" fmla="+- 0 11252 11061"/>
                  <a:gd name="T33" fmla="*/ T32 w 460"/>
                  <a:gd name="T34" fmla="+- 0 5548 5510"/>
                  <a:gd name="T35" fmla="*/ 5548 h 198"/>
                  <a:gd name="T36" fmla="+- 0 11216 11061"/>
                  <a:gd name="T37" fmla="*/ T36 w 460"/>
                  <a:gd name="T38" fmla="+- 0 5548 5510"/>
                  <a:gd name="T39" fmla="*/ 5548 h 198"/>
                  <a:gd name="T40" fmla="+- 0 11213 11061"/>
                  <a:gd name="T41" fmla="*/ T40 w 460"/>
                  <a:gd name="T42" fmla="+- 0 5547 5510"/>
                  <a:gd name="T43" fmla="*/ 5547 h 198"/>
                  <a:gd name="T44" fmla="+- 0 11203 11061"/>
                  <a:gd name="T45" fmla="*/ T44 w 460"/>
                  <a:gd name="T46" fmla="+- 0 5546 5510"/>
                  <a:gd name="T47" fmla="*/ 5546 h 198"/>
                  <a:gd name="T48" fmla="+- 0 11193 11061"/>
                  <a:gd name="T49" fmla="*/ T48 w 460"/>
                  <a:gd name="T50" fmla="+- 0 5546 5510"/>
                  <a:gd name="T51" fmla="*/ 5546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0" h="198">
                    <a:moveTo>
                      <a:pt x="132" y="36"/>
                    </a:moveTo>
                    <a:lnTo>
                      <a:pt x="135" y="38"/>
                    </a:lnTo>
                    <a:lnTo>
                      <a:pt x="125" y="49"/>
                    </a:lnTo>
                    <a:lnTo>
                      <a:pt x="130" y="51"/>
                    </a:lnTo>
                    <a:lnTo>
                      <a:pt x="111" y="57"/>
                    </a:lnTo>
                    <a:lnTo>
                      <a:pt x="108" y="58"/>
                    </a:lnTo>
                    <a:lnTo>
                      <a:pt x="190" y="58"/>
                    </a:lnTo>
                    <a:lnTo>
                      <a:pt x="190" y="48"/>
                    </a:lnTo>
                    <a:lnTo>
                      <a:pt x="191" y="38"/>
                    </a:lnTo>
                    <a:lnTo>
                      <a:pt x="155" y="38"/>
                    </a:lnTo>
                    <a:lnTo>
                      <a:pt x="152" y="37"/>
                    </a:lnTo>
                    <a:lnTo>
                      <a:pt x="142" y="36"/>
                    </a:lnTo>
                    <a:lnTo>
                      <a:pt x="132" y="3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4" name="Freeform 1773"/>
              <p:cNvSpPr>
                <a:spLocks/>
              </p:cNvSpPr>
              <p:nvPr/>
            </p:nvSpPr>
            <p:spPr bwMode="auto">
              <a:xfrm>
                <a:off x="11061" y="5510"/>
                <a:ext cx="460" cy="198"/>
              </a:xfrm>
              <a:custGeom>
                <a:avLst/>
                <a:gdLst>
                  <a:gd name="T0" fmla="+- 0 11136 11061"/>
                  <a:gd name="T1" fmla="*/ T0 w 460"/>
                  <a:gd name="T2" fmla="+- 0 5552 5510"/>
                  <a:gd name="T3" fmla="*/ 5552 h 198"/>
                  <a:gd name="T4" fmla="+- 0 11145 11061"/>
                  <a:gd name="T5" fmla="*/ T4 w 460"/>
                  <a:gd name="T6" fmla="+- 0 5553 5510"/>
                  <a:gd name="T7" fmla="*/ 5553 h 198"/>
                  <a:gd name="T8" fmla="+- 0 11145 11061"/>
                  <a:gd name="T9" fmla="*/ T8 w 460"/>
                  <a:gd name="T10" fmla="+- 0 5552 5510"/>
                  <a:gd name="T11" fmla="*/ 5552 h 198"/>
                  <a:gd name="T12" fmla="+- 0 11136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75" y="42"/>
                    </a:moveTo>
                    <a:lnTo>
                      <a:pt x="84" y="43"/>
                    </a:lnTo>
                    <a:lnTo>
                      <a:pt x="84" y="42"/>
                    </a:lnTo>
                    <a:lnTo>
                      <a:pt x="75"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5" name="Freeform 1774"/>
              <p:cNvSpPr>
                <a:spLocks/>
              </p:cNvSpPr>
              <p:nvPr/>
            </p:nvSpPr>
            <p:spPr bwMode="auto">
              <a:xfrm>
                <a:off x="11061" y="5510"/>
                <a:ext cx="460" cy="198"/>
              </a:xfrm>
              <a:custGeom>
                <a:avLst/>
                <a:gdLst>
                  <a:gd name="T0" fmla="+- 0 11145 11061"/>
                  <a:gd name="T1" fmla="*/ T0 w 460"/>
                  <a:gd name="T2" fmla="+- 0 5552 5510"/>
                  <a:gd name="T3" fmla="*/ 5552 h 198"/>
                  <a:gd name="T4" fmla="+- 0 11145 11061"/>
                  <a:gd name="T5" fmla="*/ T4 w 460"/>
                  <a:gd name="T6" fmla="+- 0 5553 5510"/>
                  <a:gd name="T7" fmla="*/ 5553 h 198"/>
                  <a:gd name="T8" fmla="+- 0 11150 11061"/>
                  <a:gd name="T9" fmla="*/ T8 w 460"/>
                  <a:gd name="T10" fmla="+- 0 5553 5510"/>
                  <a:gd name="T11" fmla="*/ 5553 h 198"/>
                  <a:gd name="T12" fmla="+- 0 11145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84" y="42"/>
                    </a:moveTo>
                    <a:lnTo>
                      <a:pt x="84" y="43"/>
                    </a:lnTo>
                    <a:lnTo>
                      <a:pt x="89" y="43"/>
                    </a:lnTo>
                    <a:lnTo>
                      <a:pt x="84"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6" name="Freeform 1775"/>
              <p:cNvSpPr>
                <a:spLocks/>
              </p:cNvSpPr>
              <p:nvPr/>
            </p:nvSpPr>
            <p:spPr bwMode="auto">
              <a:xfrm>
                <a:off x="11061" y="5510"/>
                <a:ext cx="460" cy="198"/>
              </a:xfrm>
              <a:custGeom>
                <a:avLst/>
                <a:gdLst>
                  <a:gd name="T0" fmla="+- 0 11145 11061"/>
                  <a:gd name="T1" fmla="*/ T0 w 460"/>
                  <a:gd name="T2" fmla="+- 0 5552 5510"/>
                  <a:gd name="T3" fmla="*/ 5552 h 198"/>
                  <a:gd name="T4" fmla="+- 0 11136 11061"/>
                  <a:gd name="T5" fmla="*/ T4 w 460"/>
                  <a:gd name="T6" fmla="+- 0 5552 5510"/>
                  <a:gd name="T7" fmla="*/ 5552 h 198"/>
                  <a:gd name="T8" fmla="+- 0 11145 11061"/>
                  <a:gd name="T9" fmla="*/ T8 w 460"/>
                  <a:gd name="T10" fmla="+- 0 5552 5510"/>
                  <a:gd name="T11" fmla="*/ 5552 h 198"/>
                  <a:gd name="T12" fmla="+- 0 11145 11061"/>
                  <a:gd name="T13" fmla="*/ T12 w 460"/>
                  <a:gd name="T14" fmla="+- 0 5552 5510"/>
                  <a:gd name="T15" fmla="*/ 5552 h 198"/>
                </a:gdLst>
                <a:ahLst/>
                <a:cxnLst>
                  <a:cxn ang="0">
                    <a:pos x="T1" y="T3"/>
                  </a:cxn>
                  <a:cxn ang="0">
                    <a:pos x="T5" y="T7"/>
                  </a:cxn>
                  <a:cxn ang="0">
                    <a:pos x="T9" y="T11"/>
                  </a:cxn>
                  <a:cxn ang="0">
                    <a:pos x="T13" y="T15"/>
                  </a:cxn>
                </a:cxnLst>
                <a:rect l="0" t="0" r="r" b="b"/>
                <a:pathLst>
                  <a:path w="460" h="198">
                    <a:moveTo>
                      <a:pt x="84" y="42"/>
                    </a:moveTo>
                    <a:lnTo>
                      <a:pt x="75" y="42"/>
                    </a:lnTo>
                    <a:lnTo>
                      <a:pt x="84"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7" name="Freeform 1776"/>
              <p:cNvSpPr>
                <a:spLocks/>
              </p:cNvSpPr>
              <p:nvPr/>
            </p:nvSpPr>
            <p:spPr bwMode="auto">
              <a:xfrm>
                <a:off x="11061" y="5510"/>
                <a:ext cx="460" cy="198"/>
              </a:xfrm>
              <a:custGeom>
                <a:avLst/>
                <a:gdLst>
                  <a:gd name="T0" fmla="+- 0 11307 11061"/>
                  <a:gd name="T1" fmla="*/ T0 w 460"/>
                  <a:gd name="T2" fmla="+- 0 5548 5510"/>
                  <a:gd name="T3" fmla="*/ 5548 h 198"/>
                  <a:gd name="T4" fmla="+- 0 11297 11061"/>
                  <a:gd name="T5" fmla="*/ T4 w 460"/>
                  <a:gd name="T6" fmla="+- 0 5548 5510"/>
                  <a:gd name="T7" fmla="*/ 5548 h 198"/>
                  <a:gd name="T8" fmla="+- 0 11295 11061"/>
                  <a:gd name="T9" fmla="*/ T8 w 460"/>
                  <a:gd name="T10" fmla="+- 0 5552 5510"/>
                  <a:gd name="T11" fmla="*/ 5552 h 198"/>
                  <a:gd name="T12" fmla="+- 0 11319 11061"/>
                  <a:gd name="T13" fmla="*/ T12 w 460"/>
                  <a:gd name="T14" fmla="+- 0 5552 5510"/>
                  <a:gd name="T15" fmla="*/ 5552 h 198"/>
                  <a:gd name="T16" fmla="+- 0 11311 11061"/>
                  <a:gd name="T17" fmla="*/ T16 w 460"/>
                  <a:gd name="T18" fmla="+- 0 5549 5510"/>
                  <a:gd name="T19" fmla="*/ 5549 h 198"/>
                  <a:gd name="T20" fmla="+- 0 11307 11061"/>
                  <a:gd name="T21" fmla="*/ T20 w 460"/>
                  <a:gd name="T22" fmla="+- 0 5548 5510"/>
                  <a:gd name="T23" fmla="*/ 5548 h 198"/>
                </a:gdLst>
                <a:ahLst/>
                <a:cxnLst>
                  <a:cxn ang="0">
                    <a:pos x="T1" y="T3"/>
                  </a:cxn>
                  <a:cxn ang="0">
                    <a:pos x="T5" y="T7"/>
                  </a:cxn>
                  <a:cxn ang="0">
                    <a:pos x="T9" y="T11"/>
                  </a:cxn>
                  <a:cxn ang="0">
                    <a:pos x="T13" y="T15"/>
                  </a:cxn>
                  <a:cxn ang="0">
                    <a:pos x="T17" y="T19"/>
                  </a:cxn>
                  <a:cxn ang="0">
                    <a:pos x="T21" y="T23"/>
                  </a:cxn>
                </a:cxnLst>
                <a:rect l="0" t="0" r="r" b="b"/>
                <a:pathLst>
                  <a:path w="460" h="198">
                    <a:moveTo>
                      <a:pt x="246" y="38"/>
                    </a:moveTo>
                    <a:lnTo>
                      <a:pt x="236" y="38"/>
                    </a:lnTo>
                    <a:lnTo>
                      <a:pt x="234" y="42"/>
                    </a:lnTo>
                    <a:lnTo>
                      <a:pt x="258" y="42"/>
                    </a:lnTo>
                    <a:lnTo>
                      <a:pt x="250" y="39"/>
                    </a:lnTo>
                    <a:lnTo>
                      <a:pt x="246" y="3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8" name="Freeform 1777"/>
              <p:cNvSpPr>
                <a:spLocks/>
              </p:cNvSpPr>
              <p:nvPr/>
            </p:nvSpPr>
            <p:spPr bwMode="auto">
              <a:xfrm>
                <a:off x="11061" y="5510"/>
                <a:ext cx="460" cy="198"/>
              </a:xfrm>
              <a:custGeom>
                <a:avLst/>
                <a:gdLst>
                  <a:gd name="T0" fmla="+- 0 11238 11061"/>
                  <a:gd name="T1" fmla="*/ T0 w 460"/>
                  <a:gd name="T2" fmla="+- 0 5536 5510"/>
                  <a:gd name="T3" fmla="*/ 5536 h 198"/>
                  <a:gd name="T4" fmla="+- 0 11232 11061"/>
                  <a:gd name="T5" fmla="*/ T4 w 460"/>
                  <a:gd name="T6" fmla="+- 0 5536 5510"/>
                  <a:gd name="T7" fmla="*/ 5536 h 198"/>
                  <a:gd name="T8" fmla="+- 0 11232 11061"/>
                  <a:gd name="T9" fmla="*/ T8 w 460"/>
                  <a:gd name="T10" fmla="+- 0 5538 5510"/>
                  <a:gd name="T11" fmla="*/ 5538 h 198"/>
                  <a:gd name="T12" fmla="+- 0 11227 11061"/>
                  <a:gd name="T13" fmla="*/ T12 w 460"/>
                  <a:gd name="T14" fmla="+- 0 5542 5510"/>
                  <a:gd name="T15" fmla="*/ 5542 h 198"/>
                  <a:gd name="T16" fmla="+- 0 11222 11061"/>
                  <a:gd name="T17" fmla="*/ T16 w 460"/>
                  <a:gd name="T18" fmla="+- 0 5547 5510"/>
                  <a:gd name="T19" fmla="*/ 5547 h 198"/>
                  <a:gd name="T20" fmla="+- 0 11220 11061"/>
                  <a:gd name="T21" fmla="*/ T20 w 460"/>
                  <a:gd name="T22" fmla="+- 0 5548 5510"/>
                  <a:gd name="T23" fmla="*/ 5548 h 198"/>
                  <a:gd name="T24" fmla="+- 0 11252 11061"/>
                  <a:gd name="T25" fmla="*/ T24 w 460"/>
                  <a:gd name="T26" fmla="+- 0 5548 5510"/>
                  <a:gd name="T27" fmla="*/ 5548 h 198"/>
                  <a:gd name="T28" fmla="+- 0 11253 11061"/>
                  <a:gd name="T29" fmla="*/ T28 w 460"/>
                  <a:gd name="T30" fmla="+- 0 5538 5510"/>
                  <a:gd name="T31" fmla="*/ 5538 h 198"/>
                  <a:gd name="T32" fmla="+- 0 11252 11061"/>
                  <a:gd name="T33" fmla="*/ T32 w 460"/>
                  <a:gd name="T34" fmla="+- 0 5537 5510"/>
                  <a:gd name="T35" fmla="*/ 5537 h 198"/>
                  <a:gd name="T36" fmla="+- 0 11242 11061"/>
                  <a:gd name="T37" fmla="*/ T36 w 460"/>
                  <a:gd name="T38" fmla="+- 0 5537 5510"/>
                  <a:gd name="T39" fmla="*/ 5537 h 198"/>
                  <a:gd name="T40" fmla="+- 0 11238 11061"/>
                  <a:gd name="T41" fmla="*/ T40 w 460"/>
                  <a:gd name="T42" fmla="+- 0 5536 5510"/>
                  <a:gd name="T43" fmla="*/ 5536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60" h="198">
                    <a:moveTo>
                      <a:pt x="177" y="26"/>
                    </a:moveTo>
                    <a:lnTo>
                      <a:pt x="171" y="26"/>
                    </a:lnTo>
                    <a:lnTo>
                      <a:pt x="171" y="28"/>
                    </a:lnTo>
                    <a:lnTo>
                      <a:pt x="166" y="32"/>
                    </a:lnTo>
                    <a:lnTo>
                      <a:pt x="161" y="37"/>
                    </a:lnTo>
                    <a:lnTo>
                      <a:pt x="159" y="38"/>
                    </a:lnTo>
                    <a:lnTo>
                      <a:pt x="191" y="38"/>
                    </a:lnTo>
                    <a:lnTo>
                      <a:pt x="192" y="28"/>
                    </a:lnTo>
                    <a:lnTo>
                      <a:pt x="191" y="27"/>
                    </a:lnTo>
                    <a:lnTo>
                      <a:pt x="181" y="27"/>
                    </a:lnTo>
                    <a:lnTo>
                      <a:pt x="177" y="2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79" name="Freeform 1778"/>
              <p:cNvSpPr>
                <a:spLocks/>
              </p:cNvSpPr>
              <p:nvPr/>
            </p:nvSpPr>
            <p:spPr bwMode="auto">
              <a:xfrm>
                <a:off x="11061" y="5510"/>
                <a:ext cx="460" cy="198"/>
              </a:xfrm>
              <a:custGeom>
                <a:avLst/>
                <a:gdLst>
                  <a:gd name="T0" fmla="+- 0 11141 11061"/>
                  <a:gd name="T1" fmla="*/ T0 w 460"/>
                  <a:gd name="T2" fmla="+- 0 5538 5510"/>
                  <a:gd name="T3" fmla="*/ 5538 h 198"/>
                  <a:gd name="T4" fmla="+- 0 11076 11061"/>
                  <a:gd name="T5" fmla="*/ T4 w 460"/>
                  <a:gd name="T6" fmla="+- 0 5538 5510"/>
                  <a:gd name="T7" fmla="*/ 5538 h 198"/>
                  <a:gd name="T8" fmla="+- 0 11102 11061"/>
                  <a:gd name="T9" fmla="*/ T8 w 460"/>
                  <a:gd name="T10" fmla="+- 0 5544 5510"/>
                  <a:gd name="T11" fmla="*/ 5544 h 198"/>
                  <a:gd name="T12" fmla="+- 0 11108 11061"/>
                  <a:gd name="T13" fmla="*/ T12 w 460"/>
                  <a:gd name="T14" fmla="+- 0 5541 5510"/>
                  <a:gd name="T15" fmla="*/ 5541 h 198"/>
                  <a:gd name="T16" fmla="+- 0 11142 11061"/>
                  <a:gd name="T17" fmla="*/ T16 w 460"/>
                  <a:gd name="T18" fmla="+- 0 5541 5510"/>
                  <a:gd name="T19" fmla="*/ 5541 h 198"/>
                  <a:gd name="T20" fmla="+- 0 11141 11061"/>
                  <a:gd name="T21" fmla="*/ T20 w 460"/>
                  <a:gd name="T22" fmla="+- 0 5538 5510"/>
                  <a:gd name="T23" fmla="*/ 5538 h 198"/>
                </a:gdLst>
                <a:ahLst/>
                <a:cxnLst>
                  <a:cxn ang="0">
                    <a:pos x="T1" y="T3"/>
                  </a:cxn>
                  <a:cxn ang="0">
                    <a:pos x="T5" y="T7"/>
                  </a:cxn>
                  <a:cxn ang="0">
                    <a:pos x="T9" y="T11"/>
                  </a:cxn>
                  <a:cxn ang="0">
                    <a:pos x="T13" y="T15"/>
                  </a:cxn>
                  <a:cxn ang="0">
                    <a:pos x="T17" y="T19"/>
                  </a:cxn>
                  <a:cxn ang="0">
                    <a:pos x="T21" y="T23"/>
                  </a:cxn>
                </a:cxnLst>
                <a:rect l="0" t="0" r="r" b="b"/>
                <a:pathLst>
                  <a:path w="460" h="198">
                    <a:moveTo>
                      <a:pt x="80" y="28"/>
                    </a:moveTo>
                    <a:lnTo>
                      <a:pt x="15" y="28"/>
                    </a:lnTo>
                    <a:lnTo>
                      <a:pt x="41" y="34"/>
                    </a:lnTo>
                    <a:lnTo>
                      <a:pt x="47" y="31"/>
                    </a:lnTo>
                    <a:lnTo>
                      <a:pt x="81" y="31"/>
                    </a:lnTo>
                    <a:lnTo>
                      <a:pt x="80" y="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80" name="Freeform 1779"/>
              <p:cNvSpPr>
                <a:spLocks/>
              </p:cNvSpPr>
              <p:nvPr/>
            </p:nvSpPr>
            <p:spPr bwMode="auto">
              <a:xfrm>
                <a:off x="11061" y="5510"/>
                <a:ext cx="460" cy="198"/>
              </a:xfrm>
              <a:custGeom>
                <a:avLst/>
                <a:gdLst>
                  <a:gd name="T0" fmla="+- 0 11115 11061"/>
                  <a:gd name="T1" fmla="*/ T0 w 460"/>
                  <a:gd name="T2" fmla="+- 0 5510 5510"/>
                  <a:gd name="T3" fmla="*/ 5510 h 198"/>
                  <a:gd name="T4" fmla="+- 0 11109 11061"/>
                  <a:gd name="T5" fmla="*/ T4 w 460"/>
                  <a:gd name="T6" fmla="+- 0 5510 5510"/>
                  <a:gd name="T7" fmla="*/ 5510 h 198"/>
                  <a:gd name="T8" fmla="+- 0 11106 11061"/>
                  <a:gd name="T9" fmla="*/ T8 w 460"/>
                  <a:gd name="T10" fmla="+- 0 5511 5510"/>
                  <a:gd name="T11" fmla="*/ 5511 h 198"/>
                  <a:gd name="T12" fmla="+- 0 11080 11061"/>
                  <a:gd name="T13" fmla="*/ T12 w 460"/>
                  <a:gd name="T14" fmla="+- 0 5511 5510"/>
                  <a:gd name="T15" fmla="*/ 5511 h 198"/>
                  <a:gd name="T16" fmla="+- 0 11087 11061"/>
                  <a:gd name="T17" fmla="*/ T16 w 460"/>
                  <a:gd name="T18" fmla="+- 0 5515 5510"/>
                  <a:gd name="T19" fmla="*/ 5515 h 198"/>
                  <a:gd name="T20" fmla="+- 0 11061 11061"/>
                  <a:gd name="T21" fmla="*/ T20 w 460"/>
                  <a:gd name="T22" fmla="+- 0 5523 5510"/>
                  <a:gd name="T23" fmla="*/ 5523 h 198"/>
                  <a:gd name="T24" fmla="+- 0 11067 11061"/>
                  <a:gd name="T25" fmla="*/ T24 w 460"/>
                  <a:gd name="T26" fmla="+- 0 5524 5510"/>
                  <a:gd name="T27" fmla="*/ 5524 h 198"/>
                  <a:gd name="T28" fmla="+- 0 11067 11061"/>
                  <a:gd name="T29" fmla="*/ T28 w 460"/>
                  <a:gd name="T30" fmla="+- 0 5540 5510"/>
                  <a:gd name="T31" fmla="*/ 5540 h 198"/>
                  <a:gd name="T32" fmla="+- 0 11076 11061"/>
                  <a:gd name="T33" fmla="*/ T32 w 460"/>
                  <a:gd name="T34" fmla="+- 0 5538 5510"/>
                  <a:gd name="T35" fmla="*/ 5538 h 198"/>
                  <a:gd name="T36" fmla="+- 0 11141 11061"/>
                  <a:gd name="T37" fmla="*/ T36 w 460"/>
                  <a:gd name="T38" fmla="+- 0 5538 5510"/>
                  <a:gd name="T39" fmla="*/ 5538 h 198"/>
                  <a:gd name="T40" fmla="+- 0 11141 11061"/>
                  <a:gd name="T41" fmla="*/ T40 w 460"/>
                  <a:gd name="T42" fmla="+- 0 5538 5510"/>
                  <a:gd name="T43" fmla="*/ 5538 h 198"/>
                  <a:gd name="T44" fmla="+- 0 11141 11061"/>
                  <a:gd name="T45" fmla="*/ T44 w 460"/>
                  <a:gd name="T46" fmla="+- 0 5535 5510"/>
                  <a:gd name="T47" fmla="*/ 5535 h 198"/>
                  <a:gd name="T48" fmla="+- 0 11134 11061"/>
                  <a:gd name="T49" fmla="*/ T48 w 460"/>
                  <a:gd name="T50" fmla="+- 0 5524 5510"/>
                  <a:gd name="T51" fmla="*/ 5524 h 198"/>
                  <a:gd name="T52" fmla="+- 0 11134 11061"/>
                  <a:gd name="T53" fmla="*/ T52 w 460"/>
                  <a:gd name="T54" fmla="+- 0 5520 5510"/>
                  <a:gd name="T55" fmla="*/ 5520 h 198"/>
                  <a:gd name="T56" fmla="+- 0 11123 11061"/>
                  <a:gd name="T57" fmla="*/ T56 w 460"/>
                  <a:gd name="T58" fmla="+- 0 5514 5510"/>
                  <a:gd name="T59" fmla="*/ 5514 h 198"/>
                  <a:gd name="T60" fmla="+- 0 11117 11061"/>
                  <a:gd name="T61" fmla="*/ T60 w 460"/>
                  <a:gd name="T62" fmla="+- 0 5511 5510"/>
                  <a:gd name="T63" fmla="*/ 5511 h 198"/>
                  <a:gd name="T64" fmla="+- 0 11115 11061"/>
                  <a:gd name="T65" fmla="*/ T64 w 460"/>
                  <a:gd name="T66" fmla="+- 0 5510 5510"/>
                  <a:gd name="T67" fmla="*/ 5510 h 1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60" h="198">
                    <a:moveTo>
                      <a:pt x="54" y="0"/>
                    </a:moveTo>
                    <a:lnTo>
                      <a:pt x="48" y="0"/>
                    </a:lnTo>
                    <a:lnTo>
                      <a:pt x="45" y="1"/>
                    </a:lnTo>
                    <a:lnTo>
                      <a:pt x="19" y="1"/>
                    </a:lnTo>
                    <a:lnTo>
                      <a:pt x="26" y="5"/>
                    </a:lnTo>
                    <a:lnTo>
                      <a:pt x="0" y="13"/>
                    </a:lnTo>
                    <a:lnTo>
                      <a:pt x="6" y="14"/>
                    </a:lnTo>
                    <a:lnTo>
                      <a:pt x="6" y="30"/>
                    </a:lnTo>
                    <a:lnTo>
                      <a:pt x="15" y="28"/>
                    </a:lnTo>
                    <a:lnTo>
                      <a:pt x="80" y="28"/>
                    </a:lnTo>
                    <a:lnTo>
                      <a:pt x="80" y="25"/>
                    </a:lnTo>
                    <a:lnTo>
                      <a:pt x="73" y="14"/>
                    </a:lnTo>
                    <a:lnTo>
                      <a:pt x="73" y="10"/>
                    </a:lnTo>
                    <a:lnTo>
                      <a:pt x="62" y="4"/>
                    </a:lnTo>
                    <a:lnTo>
                      <a:pt x="56" y="1"/>
                    </a:lnTo>
                    <a:lnTo>
                      <a:pt x="54"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4" name="Group 893"/>
            <p:cNvGrpSpPr>
              <a:grpSpLocks/>
            </p:cNvGrpSpPr>
            <p:nvPr/>
          </p:nvGrpSpPr>
          <p:grpSpPr bwMode="auto">
            <a:xfrm>
              <a:off x="15425" y="5623"/>
              <a:ext cx="349" cy="52"/>
              <a:chOff x="10461" y="5623"/>
              <a:chExt cx="237" cy="52"/>
            </a:xfrm>
          </p:grpSpPr>
          <p:sp>
            <p:nvSpPr>
              <p:cNvPr id="1754" name="Freeform 1753"/>
              <p:cNvSpPr>
                <a:spLocks/>
              </p:cNvSpPr>
              <p:nvPr/>
            </p:nvSpPr>
            <p:spPr bwMode="auto">
              <a:xfrm>
                <a:off x="10461" y="5623"/>
                <a:ext cx="237" cy="52"/>
              </a:xfrm>
              <a:custGeom>
                <a:avLst/>
                <a:gdLst>
                  <a:gd name="T0" fmla="+- 0 10669 10461"/>
                  <a:gd name="T1" fmla="*/ T0 w 237"/>
                  <a:gd name="T2" fmla="+- 0 5657 5623"/>
                  <a:gd name="T3" fmla="*/ 5657 h 52"/>
                  <a:gd name="T4" fmla="+- 0 10546 10461"/>
                  <a:gd name="T5" fmla="*/ T4 w 237"/>
                  <a:gd name="T6" fmla="+- 0 5657 5623"/>
                  <a:gd name="T7" fmla="*/ 5657 h 52"/>
                  <a:gd name="T8" fmla="+- 0 10556 10461"/>
                  <a:gd name="T9" fmla="*/ T8 w 237"/>
                  <a:gd name="T10" fmla="+- 0 5658 5623"/>
                  <a:gd name="T11" fmla="*/ 5658 h 52"/>
                  <a:gd name="T12" fmla="+- 0 10571 10461"/>
                  <a:gd name="T13" fmla="*/ T12 w 237"/>
                  <a:gd name="T14" fmla="+- 0 5659 5623"/>
                  <a:gd name="T15" fmla="*/ 5659 h 52"/>
                  <a:gd name="T16" fmla="+- 0 10640 10461"/>
                  <a:gd name="T17" fmla="*/ T16 w 237"/>
                  <a:gd name="T18" fmla="+- 0 5674 5623"/>
                  <a:gd name="T19" fmla="*/ 5674 h 52"/>
                  <a:gd name="T20" fmla="+- 0 10693 10461"/>
                  <a:gd name="T21" fmla="*/ T20 w 237"/>
                  <a:gd name="T22" fmla="+- 0 5675 5623"/>
                  <a:gd name="T23" fmla="*/ 5675 h 52"/>
                  <a:gd name="T24" fmla="+- 0 10685 10461"/>
                  <a:gd name="T25" fmla="*/ T24 w 237"/>
                  <a:gd name="T26" fmla="+- 0 5674 5623"/>
                  <a:gd name="T27" fmla="*/ 5674 h 52"/>
                  <a:gd name="T28" fmla="+- 0 10697 10461"/>
                  <a:gd name="T29" fmla="*/ T28 w 237"/>
                  <a:gd name="T30" fmla="+- 0 5665 5623"/>
                  <a:gd name="T31" fmla="*/ 5665 h 52"/>
                  <a:gd name="T32" fmla="+- 0 10686 10461"/>
                  <a:gd name="T33" fmla="*/ T32 w 237"/>
                  <a:gd name="T34" fmla="+- 0 5665 5623"/>
                  <a:gd name="T35" fmla="*/ 5665 h 52"/>
                  <a:gd name="T36" fmla="+- 0 10673 10461"/>
                  <a:gd name="T37" fmla="*/ T36 w 237"/>
                  <a:gd name="T38" fmla="+- 0 5660 5623"/>
                  <a:gd name="T39" fmla="*/ 5660 h 52"/>
                  <a:gd name="T40" fmla="+- 0 10669 10461"/>
                  <a:gd name="T41" fmla="*/ T40 w 237"/>
                  <a:gd name="T42" fmla="+- 0 5657 5623"/>
                  <a:gd name="T43" fmla="*/ 5657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37" h="52">
                    <a:moveTo>
                      <a:pt x="208" y="34"/>
                    </a:moveTo>
                    <a:lnTo>
                      <a:pt x="85" y="34"/>
                    </a:lnTo>
                    <a:lnTo>
                      <a:pt x="95" y="35"/>
                    </a:lnTo>
                    <a:lnTo>
                      <a:pt x="110" y="36"/>
                    </a:lnTo>
                    <a:lnTo>
                      <a:pt x="179" y="51"/>
                    </a:lnTo>
                    <a:lnTo>
                      <a:pt x="232" y="52"/>
                    </a:lnTo>
                    <a:lnTo>
                      <a:pt x="224" y="51"/>
                    </a:lnTo>
                    <a:lnTo>
                      <a:pt x="236" y="42"/>
                    </a:lnTo>
                    <a:lnTo>
                      <a:pt x="225" y="42"/>
                    </a:lnTo>
                    <a:lnTo>
                      <a:pt x="212" y="37"/>
                    </a:lnTo>
                    <a:lnTo>
                      <a:pt x="208" y="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5" name="Freeform 1754"/>
              <p:cNvSpPr>
                <a:spLocks/>
              </p:cNvSpPr>
              <p:nvPr/>
            </p:nvSpPr>
            <p:spPr bwMode="auto">
              <a:xfrm>
                <a:off x="10461" y="5623"/>
                <a:ext cx="237" cy="52"/>
              </a:xfrm>
              <a:custGeom>
                <a:avLst/>
                <a:gdLst>
                  <a:gd name="T0" fmla="+- 0 10487 10461"/>
                  <a:gd name="T1" fmla="*/ T0 w 237"/>
                  <a:gd name="T2" fmla="+- 0 5623 5623"/>
                  <a:gd name="T3" fmla="*/ 5623 h 52"/>
                  <a:gd name="T4" fmla="+- 0 10481 10461"/>
                  <a:gd name="T5" fmla="*/ T4 w 237"/>
                  <a:gd name="T6" fmla="+- 0 5623 5623"/>
                  <a:gd name="T7" fmla="*/ 5623 h 52"/>
                  <a:gd name="T8" fmla="+- 0 10476 10461"/>
                  <a:gd name="T9" fmla="*/ T8 w 237"/>
                  <a:gd name="T10" fmla="+- 0 5624 5623"/>
                  <a:gd name="T11" fmla="*/ 5624 h 52"/>
                  <a:gd name="T12" fmla="+- 0 10468 10461"/>
                  <a:gd name="T13" fmla="*/ T12 w 237"/>
                  <a:gd name="T14" fmla="+- 0 5629 5623"/>
                  <a:gd name="T15" fmla="*/ 5629 h 52"/>
                  <a:gd name="T16" fmla="+- 0 10461 10461"/>
                  <a:gd name="T17" fmla="*/ T16 w 237"/>
                  <a:gd name="T18" fmla="+- 0 5631 5623"/>
                  <a:gd name="T19" fmla="*/ 5631 h 52"/>
                  <a:gd name="T20" fmla="+- 0 10482 10461"/>
                  <a:gd name="T21" fmla="*/ T20 w 237"/>
                  <a:gd name="T22" fmla="+- 0 5649 5623"/>
                  <a:gd name="T23" fmla="*/ 5649 h 52"/>
                  <a:gd name="T24" fmla="+- 0 10495 10461"/>
                  <a:gd name="T25" fmla="*/ T24 w 237"/>
                  <a:gd name="T26" fmla="+- 0 5655 5623"/>
                  <a:gd name="T27" fmla="*/ 5655 h 52"/>
                  <a:gd name="T28" fmla="+- 0 10508 10461"/>
                  <a:gd name="T29" fmla="*/ T28 w 237"/>
                  <a:gd name="T30" fmla="+- 0 5659 5623"/>
                  <a:gd name="T31" fmla="*/ 5659 h 52"/>
                  <a:gd name="T32" fmla="+- 0 10513 10461"/>
                  <a:gd name="T33" fmla="*/ T32 w 237"/>
                  <a:gd name="T34" fmla="+- 0 5659 5623"/>
                  <a:gd name="T35" fmla="*/ 5659 h 52"/>
                  <a:gd name="T36" fmla="+- 0 10524 10461"/>
                  <a:gd name="T37" fmla="*/ T36 w 237"/>
                  <a:gd name="T38" fmla="+- 0 5659 5623"/>
                  <a:gd name="T39" fmla="*/ 5659 h 52"/>
                  <a:gd name="T40" fmla="+- 0 10546 10461"/>
                  <a:gd name="T41" fmla="*/ T40 w 237"/>
                  <a:gd name="T42" fmla="+- 0 5657 5623"/>
                  <a:gd name="T43" fmla="*/ 5657 h 52"/>
                  <a:gd name="T44" fmla="+- 0 10669 10461"/>
                  <a:gd name="T45" fmla="*/ T44 w 237"/>
                  <a:gd name="T46" fmla="+- 0 5657 5623"/>
                  <a:gd name="T47" fmla="*/ 5657 h 52"/>
                  <a:gd name="T48" fmla="+- 0 10666 10461"/>
                  <a:gd name="T49" fmla="*/ T48 w 237"/>
                  <a:gd name="T50" fmla="+- 0 5656 5623"/>
                  <a:gd name="T51" fmla="*/ 5656 h 52"/>
                  <a:gd name="T52" fmla="+- 0 10659 10461"/>
                  <a:gd name="T53" fmla="*/ T52 w 237"/>
                  <a:gd name="T54" fmla="+- 0 5654 5623"/>
                  <a:gd name="T55" fmla="*/ 5654 h 52"/>
                  <a:gd name="T56" fmla="+- 0 10639 10461"/>
                  <a:gd name="T57" fmla="*/ T56 w 237"/>
                  <a:gd name="T58" fmla="+- 0 5652 5623"/>
                  <a:gd name="T59" fmla="*/ 5652 h 52"/>
                  <a:gd name="T60" fmla="+- 0 10637 10461"/>
                  <a:gd name="T61" fmla="*/ T60 w 237"/>
                  <a:gd name="T62" fmla="+- 0 5651 5623"/>
                  <a:gd name="T63" fmla="*/ 5651 h 52"/>
                  <a:gd name="T64" fmla="+- 0 10623 10461"/>
                  <a:gd name="T65" fmla="*/ T64 w 237"/>
                  <a:gd name="T66" fmla="+- 0 5645 5623"/>
                  <a:gd name="T67" fmla="*/ 5645 h 52"/>
                  <a:gd name="T68" fmla="+- 0 10630 10461"/>
                  <a:gd name="T69" fmla="*/ T68 w 237"/>
                  <a:gd name="T70" fmla="+- 0 5644 5623"/>
                  <a:gd name="T71" fmla="*/ 5644 h 52"/>
                  <a:gd name="T72" fmla="+- 0 10658 10461"/>
                  <a:gd name="T73" fmla="*/ T72 w 237"/>
                  <a:gd name="T74" fmla="+- 0 5644 5623"/>
                  <a:gd name="T75" fmla="*/ 5644 h 52"/>
                  <a:gd name="T76" fmla="+- 0 10661 10461"/>
                  <a:gd name="T77" fmla="*/ T76 w 237"/>
                  <a:gd name="T78" fmla="+- 0 5643 5623"/>
                  <a:gd name="T79" fmla="*/ 5643 h 52"/>
                  <a:gd name="T80" fmla="+- 0 10646 10461"/>
                  <a:gd name="T81" fmla="*/ T80 w 237"/>
                  <a:gd name="T82" fmla="+- 0 5641 5623"/>
                  <a:gd name="T83" fmla="*/ 5641 h 52"/>
                  <a:gd name="T84" fmla="+- 0 10629 10461"/>
                  <a:gd name="T85" fmla="*/ T84 w 237"/>
                  <a:gd name="T86" fmla="+- 0 5638 5623"/>
                  <a:gd name="T87" fmla="*/ 5638 h 52"/>
                  <a:gd name="T88" fmla="+- 0 10527 10461"/>
                  <a:gd name="T89" fmla="*/ T88 w 237"/>
                  <a:gd name="T90" fmla="+- 0 5638 5623"/>
                  <a:gd name="T91" fmla="*/ 5638 h 52"/>
                  <a:gd name="T92" fmla="+- 0 10528 10461"/>
                  <a:gd name="T93" fmla="*/ T92 w 237"/>
                  <a:gd name="T94" fmla="+- 0 5638 5623"/>
                  <a:gd name="T95" fmla="*/ 5638 h 52"/>
                  <a:gd name="T96" fmla="+- 0 10511 10461"/>
                  <a:gd name="T97" fmla="*/ T96 w 237"/>
                  <a:gd name="T98" fmla="+- 0 5627 5623"/>
                  <a:gd name="T99" fmla="*/ 5627 h 52"/>
                  <a:gd name="T100" fmla="+- 0 10509 10461"/>
                  <a:gd name="T101" fmla="*/ T100 w 237"/>
                  <a:gd name="T102" fmla="+- 0 5623 5623"/>
                  <a:gd name="T103" fmla="*/ 5623 h 52"/>
                  <a:gd name="T104" fmla="+- 0 10487 10461"/>
                  <a:gd name="T105" fmla="*/ T104 w 237"/>
                  <a:gd name="T106" fmla="+- 0 5623 5623"/>
                  <a:gd name="T107" fmla="*/ 5623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37" h="52">
                    <a:moveTo>
                      <a:pt x="26" y="0"/>
                    </a:moveTo>
                    <a:lnTo>
                      <a:pt x="20" y="0"/>
                    </a:lnTo>
                    <a:lnTo>
                      <a:pt x="15" y="1"/>
                    </a:lnTo>
                    <a:lnTo>
                      <a:pt x="7" y="6"/>
                    </a:lnTo>
                    <a:lnTo>
                      <a:pt x="0" y="8"/>
                    </a:lnTo>
                    <a:lnTo>
                      <a:pt x="21" y="26"/>
                    </a:lnTo>
                    <a:lnTo>
                      <a:pt x="34" y="32"/>
                    </a:lnTo>
                    <a:lnTo>
                      <a:pt x="47" y="36"/>
                    </a:lnTo>
                    <a:lnTo>
                      <a:pt x="52" y="36"/>
                    </a:lnTo>
                    <a:lnTo>
                      <a:pt x="63" y="36"/>
                    </a:lnTo>
                    <a:lnTo>
                      <a:pt x="85" y="34"/>
                    </a:lnTo>
                    <a:lnTo>
                      <a:pt x="208" y="34"/>
                    </a:lnTo>
                    <a:lnTo>
                      <a:pt x="205" y="33"/>
                    </a:lnTo>
                    <a:lnTo>
                      <a:pt x="198" y="31"/>
                    </a:lnTo>
                    <a:lnTo>
                      <a:pt x="178" y="29"/>
                    </a:lnTo>
                    <a:lnTo>
                      <a:pt x="176" y="28"/>
                    </a:lnTo>
                    <a:lnTo>
                      <a:pt x="162" y="22"/>
                    </a:lnTo>
                    <a:lnTo>
                      <a:pt x="169" y="21"/>
                    </a:lnTo>
                    <a:lnTo>
                      <a:pt x="197" y="21"/>
                    </a:lnTo>
                    <a:lnTo>
                      <a:pt x="200" y="20"/>
                    </a:lnTo>
                    <a:lnTo>
                      <a:pt x="185" y="18"/>
                    </a:lnTo>
                    <a:lnTo>
                      <a:pt x="168" y="15"/>
                    </a:lnTo>
                    <a:lnTo>
                      <a:pt x="66" y="15"/>
                    </a:lnTo>
                    <a:lnTo>
                      <a:pt x="67" y="15"/>
                    </a:lnTo>
                    <a:lnTo>
                      <a:pt x="50" y="4"/>
                    </a:lnTo>
                    <a:lnTo>
                      <a:pt x="48" y="0"/>
                    </a:lnTo>
                    <a:lnTo>
                      <a:pt x="26"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6" name="Freeform 1755"/>
              <p:cNvSpPr>
                <a:spLocks/>
              </p:cNvSpPr>
              <p:nvPr/>
            </p:nvSpPr>
            <p:spPr bwMode="auto">
              <a:xfrm>
                <a:off x="10461" y="5623"/>
                <a:ext cx="237" cy="52"/>
              </a:xfrm>
              <a:custGeom>
                <a:avLst/>
                <a:gdLst>
                  <a:gd name="T0" fmla="+- 0 10658 10461"/>
                  <a:gd name="T1" fmla="*/ T0 w 237"/>
                  <a:gd name="T2" fmla="+- 0 5644 5623"/>
                  <a:gd name="T3" fmla="*/ 5644 h 52"/>
                  <a:gd name="T4" fmla="+- 0 10645 10461"/>
                  <a:gd name="T5" fmla="*/ T4 w 237"/>
                  <a:gd name="T6" fmla="+- 0 5644 5623"/>
                  <a:gd name="T7" fmla="*/ 5644 h 52"/>
                  <a:gd name="T8" fmla="+- 0 10653 10461"/>
                  <a:gd name="T9" fmla="*/ T8 w 237"/>
                  <a:gd name="T10" fmla="+- 0 5644 5623"/>
                  <a:gd name="T11" fmla="*/ 5644 h 52"/>
                  <a:gd name="T12" fmla="+- 0 10658 10461"/>
                  <a:gd name="T13" fmla="*/ T12 w 237"/>
                  <a:gd name="T14" fmla="+- 0 5644 5623"/>
                  <a:gd name="T15" fmla="*/ 5644 h 52"/>
                  <a:gd name="T16" fmla="+- 0 10658 10461"/>
                  <a:gd name="T17" fmla="*/ T16 w 237"/>
                  <a:gd name="T18" fmla="+- 0 5644 5623"/>
                  <a:gd name="T19" fmla="*/ 5644 h 52"/>
                </a:gdLst>
                <a:ahLst/>
                <a:cxnLst>
                  <a:cxn ang="0">
                    <a:pos x="T1" y="T3"/>
                  </a:cxn>
                  <a:cxn ang="0">
                    <a:pos x="T5" y="T7"/>
                  </a:cxn>
                  <a:cxn ang="0">
                    <a:pos x="T9" y="T11"/>
                  </a:cxn>
                  <a:cxn ang="0">
                    <a:pos x="T13" y="T15"/>
                  </a:cxn>
                  <a:cxn ang="0">
                    <a:pos x="T17" y="T19"/>
                  </a:cxn>
                </a:cxnLst>
                <a:rect l="0" t="0" r="r" b="b"/>
                <a:pathLst>
                  <a:path w="237" h="52">
                    <a:moveTo>
                      <a:pt x="197" y="21"/>
                    </a:moveTo>
                    <a:lnTo>
                      <a:pt x="184" y="21"/>
                    </a:lnTo>
                    <a:lnTo>
                      <a:pt x="192" y="21"/>
                    </a:lnTo>
                    <a:lnTo>
                      <a:pt x="197" y="2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7" name="Freeform 1756"/>
              <p:cNvSpPr>
                <a:spLocks/>
              </p:cNvSpPr>
              <p:nvPr/>
            </p:nvSpPr>
            <p:spPr bwMode="auto">
              <a:xfrm>
                <a:off x="10461" y="5623"/>
                <a:ext cx="237" cy="52"/>
              </a:xfrm>
              <a:custGeom>
                <a:avLst/>
                <a:gdLst>
                  <a:gd name="T0" fmla="+- 0 10592 10461"/>
                  <a:gd name="T1" fmla="*/ T0 w 237"/>
                  <a:gd name="T2" fmla="+- 0 5629 5623"/>
                  <a:gd name="T3" fmla="*/ 5629 h 52"/>
                  <a:gd name="T4" fmla="+- 0 10588 10461"/>
                  <a:gd name="T5" fmla="*/ T4 w 237"/>
                  <a:gd name="T6" fmla="+- 0 5629 5623"/>
                  <a:gd name="T7" fmla="*/ 5629 h 52"/>
                  <a:gd name="T8" fmla="+- 0 10587 10461"/>
                  <a:gd name="T9" fmla="*/ T8 w 237"/>
                  <a:gd name="T10" fmla="+- 0 5630 5623"/>
                  <a:gd name="T11" fmla="*/ 5630 h 52"/>
                  <a:gd name="T12" fmla="+- 0 10576 10461"/>
                  <a:gd name="T13" fmla="*/ T12 w 237"/>
                  <a:gd name="T14" fmla="+- 0 5638 5623"/>
                  <a:gd name="T15" fmla="*/ 5638 h 52"/>
                  <a:gd name="T16" fmla="+- 0 10536 10461"/>
                  <a:gd name="T17" fmla="*/ T16 w 237"/>
                  <a:gd name="T18" fmla="+- 0 5638 5623"/>
                  <a:gd name="T19" fmla="*/ 5638 h 52"/>
                  <a:gd name="T20" fmla="+- 0 10531 10461"/>
                  <a:gd name="T21" fmla="*/ T20 w 237"/>
                  <a:gd name="T22" fmla="+- 0 5638 5623"/>
                  <a:gd name="T23" fmla="*/ 5638 h 52"/>
                  <a:gd name="T24" fmla="+- 0 10629 10461"/>
                  <a:gd name="T25" fmla="*/ T24 w 237"/>
                  <a:gd name="T26" fmla="+- 0 5638 5623"/>
                  <a:gd name="T27" fmla="*/ 5638 h 52"/>
                  <a:gd name="T28" fmla="+- 0 10624 10461"/>
                  <a:gd name="T29" fmla="*/ T28 w 237"/>
                  <a:gd name="T30" fmla="+- 0 5638 5623"/>
                  <a:gd name="T31" fmla="*/ 5638 h 52"/>
                  <a:gd name="T32" fmla="+- 0 10615 10461"/>
                  <a:gd name="T33" fmla="*/ T32 w 237"/>
                  <a:gd name="T34" fmla="+- 0 5635 5623"/>
                  <a:gd name="T35" fmla="*/ 5635 h 52"/>
                  <a:gd name="T36" fmla="+- 0 10608 10461"/>
                  <a:gd name="T37" fmla="*/ T36 w 237"/>
                  <a:gd name="T38" fmla="+- 0 5632 5623"/>
                  <a:gd name="T39" fmla="*/ 5632 h 52"/>
                  <a:gd name="T40" fmla="+- 0 10596 10461"/>
                  <a:gd name="T41" fmla="*/ T40 w 237"/>
                  <a:gd name="T42" fmla="+- 0 5630 5623"/>
                  <a:gd name="T43" fmla="*/ 5630 h 52"/>
                  <a:gd name="T44" fmla="+- 0 10592 10461"/>
                  <a:gd name="T45" fmla="*/ T44 w 237"/>
                  <a:gd name="T46" fmla="+- 0 5629 5623"/>
                  <a:gd name="T47" fmla="*/ 5629 h 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7" h="52">
                    <a:moveTo>
                      <a:pt x="131" y="6"/>
                    </a:moveTo>
                    <a:lnTo>
                      <a:pt x="127" y="6"/>
                    </a:lnTo>
                    <a:lnTo>
                      <a:pt x="126" y="7"/>
                    </a:lnTo>
                    <a:lnTo>
                      <a:pt x="115" y="15"/>
                    </a:lnTo>
                    <a:lnTo>
                      <a:pt x="75" y="15"/>
                    </a:lnTo>
                    <a:lnTo>
                      <a:pt x="70" y="15"/>
                    </a:lnTo>
                    <a:lnTo>
                      <a:pt x="168" y="15"/>
                    </a:lnTo>
                    <a:lnTo>
                      <a:pt x="163" y="15"/>
                    </a:lnTo>
                    <a:lnTo>
                      <a:pt x="154" y="12"/>
                    </a:lnTo>
                    <a:lnTo>
                      <a:pt x="147" y="9"/>
                    </a:lnTo>
                    <a:lnTo>
                      <a:pt x="135" y="7"/>
                    </a:lnTo>
                    <a:lnTo>
                      <a:pt x="131" y="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5" name="Group 894"/>
            <p:cNvGrpSpPr>
              <a:grpSpLocks/>
            </p:cNvGrpSpPr>
            <p:nvPr/>
          </p:nvGrpSpPr>
          <p:grpSpPr bwMode="auto">
            <a:xfrm>
              <a:off x="15527" y="5368"/>
              <a:ext cx="386" cy="211"/>
              <a:chOff x="10530" y="5368"/>
              <a:chExt cx="262" cy="211"/>
            </a:xfrm>
          </p:grpSpPr>
          <p:sp>
            <p:nvSpPr>
              <p:cNvPr id="1740" name="Freeform 1739"/>
              <p:cNvSpPr>
                <a:spLocks/>
              </p:cNvSpPr>
              <p:nvPr/>
            </p:nvSpPr>
            <p:spPr bwMode="auto">
              <a:xfrm>
                <a:off x="10530" y="5368"/>
                <a:ext cx="262" cy="211"/>
              </a:xfrm>
              <a:custGeom>
                <a:avLst/>
                <a:gdLst>
                  <a:gd name="T0" fmla="+- 0 10718 10530"/>
                  <a:gd name="T1" fmla="*/ T0 w 262"/>
                  <a:gd name="T2" fmla="+- 0 5561 5368"/>
                  <a:gd name="T3" fmla="*/ 5561 h 211"/>
                  <a:gd name="T4" fmla="+- 0 10643 10530"/>
                  <a:gd name="T5" fmla="*/ T4 w 262"/>
                  <a:gd name="T6" fmla="+- 0 5561 5368"/>
                  <a:gd name="T7" fmla="*/ 5561 h 211"/>
                  <a:gd name="T8" fmla="+- 0 10663 10530"/>
                  <a:gd name="T9" fmla="*/ T8 w 262"/>
                  <a:gd name="T10" fmla="+- 0 5562 5368"/>
                  <a:gd name="T11" fmla="*/ 5562 h 211"/>
                  <a:gd name="T12" fmla="+- 0 10680 10530"/>
                  <a:gd name="T13" fmla="*/ T12 w 262"/>
                  <a:gd name="T14" fmla="+- 0 5578 5368"/>
                  <a:gd name="T15" fmla="*/ 5578 h 211"/>
                  <a:gd name="T16" fmla="+- 0 10683 10530"/>
                  <a:gd name="T17" fmla="*/ T16 w 262"/>
                  <a:gd name="T18" fmla="+- 0 5579 5368"/>
                  <a:gd name="T19" fmla="*/ 5579 h 211"/>
                  <a:gd name="T20" fmla="+- 0 10684 10530"/>
                  <a:gd name="T21" fmla="*/ T20 w 262"/>
                  <a:gd name="T22" fmla="+- 0 5579 5368"/>
                  <a:gd name="T23" fmla="*/ 5579 h 211"/>
                  <a:gd name="T24" fmla="+- 0 10714 10530"/>
                  <a:gd name="T25" fmla="*/ T24 w 262"/>
                  <a:gd name="T26" fmla="+- 0 5570 5368"/>
                  <a:gd name="T27" fmla="*/ 5570 h 211"/>
                  <a:gd name="T28" fmla="+- 0 10718 10530"/>
                  <a:gd name="T29" fmla="*/ T28 w 262"/>
                  <a:gd name="T30" fmla="+- 0 5561 5368"/>
                  <a:gd name="T31" fmla="*/ 5561 h 2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62" h="211">
                    <a:moveTo>
                      <a:pt x="188" y="193"/>
                    </a:moveTo>
                    <a:lnTo>
                      <a:pt x="113" y="193"/>
                    </a:lnTo>
                    <a:lnTo>
                      <a:pt x="133" y="194"/>
                    </a:lnTo>
                    <a:lnTo>
                      <a:pt x="150" y="210"/>
                    </a:lnTo>
                    <a:lnTo>
                      <a:pt x="153" y="211"/>
                    </a:lnTo>
                    <a:lnTo>
                      <a:pt x="154" y="211"/>
                    </a:lnTo>
                    <a:lnTo>
                      <a:pt x="184" y="202"/>
                    </a:lnTo>
                    <a:lnTo>
                      <a:pt x="188" y="19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1" name="Freeform 1740"/>
              <p:cNvSpPr>
                <a:spLocks/>
              </p:cNvSpPr>
              <p:nvPr/>
            </p:nvSpPr>
            <p:spPr bwMode="auto">
              <a:xfrm>
                <a:off x="10530" y="5368"/>
                <a:ext cx="262" cy="211"/>
              </a:xfrm>
              <a:custGeom>
                <a:avLst/>
                <a:gdLst>
                  <a:gd name="T0" fmla="+- 0 10637 10530"/>
                  <a:gd name="T1" fmla="*/ T0 w 262"/>
                  <a:gd name="T2" fmla="+- 0 5563 5368"/>
                  <a:gd name="T3" fmla="*/ 5563 h 211"/>
                  <a:gd name="T4" fmla="+- 0 10606 10530"/>
                  <a:gd name="T5" fmla="*/ T4 w 262"/>
                  <a:gd name="T6" fmla="+- 0 5563 5368"/>
                  <a:gd name="T7" fmla="*/ 5563 h 211"/>
                  <a:gd name="T8" fmla="+- 0 10598 10530"/>
                  <a:gd name="T9" fmla="*/ T8 w 262"/>
                  <a:gd name="T10" fmla="+- 0 5567 5368"/>
                  <a:gd name="T11" fmla="*/ 5567 h 211"/>
                  <a:gd name="T12" fmla="+- 0 10615 10530"/>
                  <a:gd name="T13" fmla="*/ T12 w 262"/>
                  <a:gd name="T14" fmla="+- 0 5577 5368"/>
                  <a:gd name="T15" fmla="*/ 5577 h 211"/>
                  <a:gd name="T16" fmla="+- 0 10618 10530"/>
                  <a:gd name="T17" fmla="*/ T16 w 262"/>
                  <a:gd name="T18" fmla="+- 0 5578 5368"/>
                  <a:gd name="T19" fmla="*/ 5578 h 211"/>
                  <a:gd name="T20" fmla="+- 0 10624 10530"/>
                  <a:gd name="T21" fmla="*/ T20 w 262"/>
                  <a:gd name="T22" fmla="+- 0 5578 5368"/>
                  <a:gd name="T23" fmla="*/ 5578 h 211"/>
                  <a:gd name="T24" fmla="+- 0 10625 10530"/>
                  <a:gd name="T25" fmla="*/ T24 w 262"/>
                  <a:gd name="T26" fmla="+- 0 5572 5368"/>
                  <a:gd name="T27" fmla="*/ 5572 h 211"/>
                  <a:gd name="T28" fmla="+- 0 10630 10530"/>
                  <a:gd name="T29" fmla="*/ T28 w 262"/>
                  <a:gd name="T30" fmla="+- 0 5569 5368"/>
                  <a:gd name="T31" fmla="*/ 5569 h 211"/>
                  <a:gd name="T32" fmla="+- 0 10637 10530"/>
                  <a:gd name="T33" fmla="*/ T32 w 262"/>
                  <a:gd name="T34" fmla="+- 0 5563 5368"/>
                  <a:gd name="T35" fmla="*/ 5563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62" h="211">
                    <a:moveTo>
                      <a:pt x="107" y="195"/>
                    </a:moveTo>
                    <a:lnTo>
                      <a:pt x="76" y="195"/>
                    </a:lnTo>
                    <a:lnTo>
                      <a:pt x="68" y="199"/>
                    </a:lnTo>
                    <a:lnTo>
                      <a:pt x="85" y="209"/>
                    </a:lnTo>
                    <a:lnTo>
                      <a:pt x="88" y="210"/>
                    </a:lnTo>
                    <a:lnTo>
                      <a:pt x="94" y="210"/>
                    </a:lnTo>
                    <a:lnTo>
                      <a:pt x="95" y="204"/>
                    </a:lnTo>
                    <a:lnTo>
                      <a:pt x="100" y="201"/>
                    </a:lnTo>
                    <a:lnTo>
                      <a:pt x="107" y="19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2" name="Freeform 1741"/>
              <p:cNvSpPr>
                <a:spLocks/>
              </p:cNvSpPr>
              <p:nvPr/>
            </p:nvSpPr>
            <p:spPr bwMode="auto">
              <a:xfrm>
                <a:off x="10530" y="5368"/>
                <a:ext cx="262" cy="211"/>
              </a:xfrm>
              <a:custGeom>
                <a:avLst/>
                <a:gdLst>
                  <a:gd name="T0" fmla="+- 0 10727 10530"/>
                  <a:gd name="T1" fmla="*/ T0 w 262"/>
                  <a:gd name="T2" fmla="+- 0 5531 5368"/>
                  <a:gd name="T3" fmla="*/ 5531 h 211"/>
                  <a:gd name="T4" fmla="+- 0 10556 10530"/>
                  <a:gd name="T5" fmla="*/ T4 w 262"/>
                  <a:gd name="T6" fmla="+- 0 5531 5368"/>
                  <a:gd name="T7" fmla="*/ 5531 h 211"/>
                  <a:gd name="T8" fmla="+- 0 10578 10530"/>
                  <a:gd name="T9" fmla="*/ T8 w 262"/>
                  <a:gd name="T10" fmla="+- 0 5544 5368"/>
                  <a:gd name="T11" fmla="*/ 5544 h 211"/>
                  <a:gd name="T12" fmla="+- 0 10565 10530"/>
                  <a:gd name="T13" fmla="*/ T12 w 262"/>
                  <a:gd name="T14" fmla="+- 0 5549 5368"/>
                  <a:gd name="T15" fmla="*/ 5549 h 211"/>
                  <a:gd name="T16" fmla="+- 0 10568 10530"/>
                  <a:gd name="T17" fmla="*/ T16 w 262"/>
                  <a:gd name="T18" fmla="+- 0 5564 5368"/>
                  <a:gd name="T19" fmla="*/ 5564 h 211"/>
                  <a:gd name="T20" fmla="+- 0 10570 10530"/>
                  <a:gd name="T21" fmla="*/ T20 w 262"/>
                  <a:gd name="T22" fmla="+- 0 5565 5368"/>
                  <a:gd name="T23" fmla="*/ 5565 h 211"/>
                  <a:gd name="T24" fmla="+- 0 10577 10530"/>
                  <a:gd name="T25" fmla="*/ T24 w 262"/>
                  <a:gd name="T26" fmla="+- 0 5565 5368"/>
                  <a:gd name="T27" fmla="*/ 5565 h 211"/>
                  <a:gd name="T28" fmla="+- 0 10583 10530"/>
                  <a:gd name="T29" fmla="*/ T28 w 262"/>
                  <a:gd name="T30" fmla="+- 0 5563 5368"/>
                  <a:gd name="T31" fmla="*/ 5563 h 211"/>
                  <a:gd name="T32" fmla="+- 0 10637 10530"/>
                  <a:gd name="T33" fmla="*/ T32 w 262"/>
                  <a:gd name="T34" fmla="+- 0 5563 5368"/>
                  <a:gd name="T35" fmla="*/ 5563 h 211"/>
                  <a:gd name="T36" fmla="+- 0 10643 10530"/>
                  <a:gd name="T37" fmla="*/ T36 w 262"/>
                  <a:gd name="T38" fmla="+- 0 5561 5368"/>
                  <a:gd name="T39" fmla="*/ 5561 h 211"/>
                  <a:gd name="T40" fmla="+- 0 10718 10530"/>
                  <a:gd name="T41" fmla="*/ T40 w 262"/>
                  <a:gd name="T42" fmla="+- 0 5561 5368"/>
                  <a:gd name="T43" fmla="*/ 5561 h 211"/>
                  <a:gd name="T44" fmla="+- 0 10719 10530"/>
                  <a:gd name="T45" fmla="*/ T44 w 262"/>
                  <a:gd name="T46" fmla="+- 0 5558 5368"/>
                  <a:gd name="T47" fmla="*/ 5558 h 211"/>
                  <a:gd name="T48" fmla="+- 0 10721 10530"/>
                  <a:gd name="T49" fmla="*/ T48 w 262"/>
                  <a:gd name="T50" fmla="+- 0 5546 5368"/>
                  <a:gd name="T51" fmla="*/ 5546 h 211"/>
                  <a:gd name="T52" fmla="+- 0 10723 10530"/>
                  <a:gd name="T53" fmla="*/ T52 w 262"/>
                  <a:gd name="T54" fmla="+- 0 5536 5368"/>
                  <a:gd name="T55" fmla="*/ 5536 h 211"/>
                  <a:gd name="T56" fmla="+- 0 10721 10530"/>
                  <a:gd name="T57" fmla="*/ T56 w 262"/>
                  <a:gd name="T58" fmla="+- 0 5536 5368"/>
                  <a:gd name="T59" fmla="*/ 5536 h 211"/>
                  <a:gd name="T60" fmla="+- 0 10727 10530"/>
                  <a:gd name="T61" fmla="*/ T60 w 262"/>
                  <a:gd name="T62" fmla="+- 0 5531 5368"/>
                  <a:gd name="T63" fmla="*/ 5531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262" h="211">
                    <a:moveTo>
                      <a:pt x="197" y="163"/>
                    </a:moveTo>
                    <a:lnTo>
                      <a:pt x="26" y="163"/>
                    </a:lnTo>
                    <a:lnTo>
                      <a:pt x="48" y="176"/>
                    </a:lnTo>
                    <a:lnTo>
                      <a:pt x="35" y="181"/>
                    </a:lnTo>
                    <a:lnTo>
                      <a:pt x="38" y="196"/>
                    </a:lnTo>
                    <a:lnTo>
                      <a:pt x="40" y="197"/>
                    </a:lnTo>
                    <a:lnTo>
                      <a:pt x="47" y="197"/>
                    </a:lnTo>
                    <a:lnTo>
                      <a:pt x="53" y="195"/>
                    </a:lnTo>
                    <a:lnTo>
                      <a:pt x="107" y="195"/>
                    </a:lnTo>
                    <a:lnTo>
                      <a:pt x="113" y="193"/>
                    </a:lnTo>
                    <a:lnTo>
                      <a:pt x="188" y="193"/>
                    </a:lnTo>
                    <a:lnTo>
                      <a:pt x="189" y="190"/>
                    </a:lnTo>
                    <a:lnTo>
                      <a:pt x="191" y="178"/>
                    </a:lnTo>
                    <a:lnTo>
                      <a:pt x="193" y="168"/>
                    </a:lnTo>
                    <a:lnTo>
                      <a:pt x="191" y="168"/>
                    </a:lnTo>
                    <a:lnTo>
                      <a:pt x="197" y="1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3" name="Freeform 1742"/>
              <p:cNvSpPr>
                <a:spLocks/>
              </p:cNvSpPr>
              <p:nvPr/>
            </p:nvSpPr>
            <p:spPr bwMode="auto">
              <a:xfrm>
                <a:off x="10530" y="5368"/>
                <a:ext cx="262" cy="211"/>
              </a:xfrm>
              <a:custGeom>
                <a:avLst/>
                <a:gdLst>
                  <a:gd name="T0" fmla="+- 0 10574 10530"/>
                  <a:gd name="T1" fmla="*/ T0 w 262"/>
                  <a:gd name="T2" fmla="+- 0 5473 5368"/>
                  <a:gd name="T3" fmla="*/ 5473 h 211"/>
                  <a:gd name="T4" fmla="+- 0 10539 10530"/>
                  <a:gd name="T5" fmla="*/ T4 w 262"/>
                  <a:gd name="T6" fmla="+- 0 5473 5368"/>
                  <a:gd name="T7" fmla="*/ 5473 h 211"/>
                  <a:gd name="T8" fmla="+- 0 10545 10530"/>
                  <a:gd name="T9" fmla="*/ T8 w 262"/>
                  <a:gd name="T10" fmla="+- 0 5477 5368"/>
                  <a:gd name="T11" fmla="*/ 5477 h 211"/>
                  <a:gd name="T12" fmla="+- 0 10537 10530"/>
                  <a:gd name="T13" fmla="*/ T12 w 262"/>
                  <a:gd name="T14" fmla="+- 0 5482 5368"/>
                  <a:gd name="T15" fmla="*/ 5482 h 211"/>
                  <a:gd name="T16" fmla="+- 0 10530 10530"/>
                  <a:gd name="T17" fmla="*/ T16 w 262"/>
                  <a:gd name="T18" fmla="+- 0 5487 5368"/>
                  <a:gd name="T19" fmla="*/ 5487 h 211"/>
                  <a:gd name="T20" fmla="+- 0 10533 10530"/>
                  <a:gd name="T21" fmla="*/ T20 w 262"/>
                  <a:gd name="T22" fmla="+- 0 5491 5368"/>
                  <a:gd name="T23" fmla="*/ 5491 h 211"/>
                  <a:gd name="T24" fmla="+- 0 10556 10530"/>
                  <a:gd name="T25" fmla="*/ T24 w 262"/>
                  <a:gd name="T26" fmla="+- 0 5502 5368"/>
                  <a:gd name="T27" fmla="*/ 5502 h 211"/>
                  <a:gd name="T28" fmla="+- 0 10546 10530"/>
                  <a:gd name="T29" fmla="*/ T28 w 262"/>
                  <a:gd name="T30" fmla="+- 0 5502 5368"/>
                  <a:gd name="T31" fmla="*/ 5502 h 211"/>
                  <a:gd name="T32" fmla="+- 0 10539 10530"/>
                  <a:gd name="T33" fmla="*/ T32 w 262"/>
                  <a:gd name="T34" fmla="+- 0 5505 5368"/>
                  <a:gd name="T35" fmla="*/ 5505 h 211"/>
                  <a:gd name="T36" fmla="+- 0 10532 10530"/>
                  <a:gd name="T37" fmla="*/ T36 w 262"/>
                  <a:gd name="T38" fmla="+- 0 5507 5368"/>
                  <a:gd name="T39" fmla="*/ 5507 h 211"/>
                  <a:gd name="T40" fmla="+- 0 10532 10530"/>
                  <a:gd name="T41" fmla="*/ T40 w 262"/>
                  <a:gd name="T42" fmla="+- 0 5514 5368"/>
                  <a:gd name="T43" fmla="*/ 5514 h 211"/>
                  <a:gd name="T44" fmla="+- 0 10546 10530"/>
                  <a:gd name="T45" fmla="*/ T44 w 262"/>
                  <a:gd name="T46" fmla="+- 0 5537 5368"/>
                  <a:gd name="T47" fmla="*/ 5537 h 211"/>
                  <a:gd name="T48" fmla="+- 0 10556 10530"/>
                  <a:gd name="T49" fmla="*/ T48 w 262"/>
                  <a:gd name="T50" fmla="+- 0 5531 5368"/>
                  <a:gd name="T51" fmla="*/ 5531 h 211"/>
                  <a:gd name="T52" fmla="+- 0 10727 10530"/>
                  <a:gd name="T53" fmla="*/ T52 w 262"/>
                  <a:gd name="T54" fmla="+- 0 5531 5368"/>
                  <a:gd name="T55" fmla="*/ 5531 h 211"/>
                  <a:gd name="T56" fmla="+- 0 10740 10530"/>
                  <a:gd name="T57" fmla="*/ T56 w 262"/>
                  <a:gd name="T58" fmla="+- 0 5520 5368"/>
                  <a:gd name="T59" fmla="*/ 5520 h 211"/>
                  <a:gd name="T60" fmla="+- 0 10742 10530"/>
                  <a:gd name="T61" fmla="*/ T60 w 262"/>
                  <a:gd name="T62" fmla="+- 0 5520 5368"/>
                  <a:gd name="T63" fmla="*/ 5520 h 211"/>
                  <a:gd name="T64" fmla="+- 0 10742 10530"/>
                  <a:gd name="T65" fmla="*/ T64 w 262"/>
                  <a:gd name="T66" fmla="+- 0 5512 5368"/>
                  <a:gd name="T67" fmla="*/ 5512 h 211"/>
                  <a:gd name="T68" fmla="+- 0 10749 10530"/>
                  <a:gd name="T69" fmla="*/ T68 w 262"/>
                  <a:gd name="T70" fmla="+- 0 5502 5368"/>
                  <a:gd name="T71" fmla="*/ 5502 h 211"/>
                  <a:gd name="T72" fmla="+- 0 10758 10530"/>
                  <a:gd name="T73" fmla="*/ T72 w 262"/>
                  <a:gd name="T74" fmla="+- 0 5494 5368"/>
                  <a:gd name="T75" fmla="*/ 5494 h 211"/>
                  <a:gd name="T76" fmla="+- 0 10765 10530"/>
                  <a:gd name="T77" fmla="*/ T76 w 262"/>
                  <a:gd name="T78" fmla="+- 0 5488 5368"/>
                  <a:gd name="T79" fmla="*/ 5488 h 211"/>
                  <a:gd name="T80" fmla="+- 0 10775 10530"/>
                  <a:gd name="T81" fmla="*/ T80 w 262"/>
                  <a:gd name="T82" fmla="+- 0 5487 5368"/>
                  <a:gd name="T83" fmla="*/ 5487 h 211"/>
                  <a:gd name="T84" fmla="+- 0 10782 10530"/>
                  <a:gd name="T85" fmla="*/ T84 w 262"/>
                  <a:gd name="T86" fmla="+- 0 5487 5368"/>
                  <a:gd name="T87" fmla="*/ 5487 h 211"/>
                  <a:gd name="T88" fmla="+- 0 10771 10530"/>
                  <a:gd name="T89" fmla="*/ T88 w 262"/>
                  <a:gd name="T90" fmla="+- 0 5481 5368"/>
                  <a:gd name="T91" fmla="*/ 5481 h 211"/>
                  <a:gd name="T92" fmla="+- 0 10767 10530"/>
                  <a:gd name="T93" fmla="*/ T92 w 262"/>
                  <a:gd name="T94" fmla="+- 0 5478 5368"/>
                  <a:gd name="T95" fmla="*/ 5478 h 211"/>
                  <a:gd name="T96" fmla="+- 0 10593 10530"/>
                  <a:gd name="T97" fmla="*/ T96 w 262"/>
                  <a:gd name="T98" fmla="+- 0 5478 5368"/>
                  <a:gd name="T99" fmla="*/ 5478 h 211"/>
                  <a:gd name="T100" fmla="+- 0 10591 10530"/>
                  <a:gd name="T101" fmla="*/ T100 w 262"/>
                  <a:gd name="T102" fmla="+- 0 5477 5368"/>
                  <a:gd name="T103" fmla="*/ 5477 h 211"/>
                  <a:gd name="T104" fmla="+- 0 10574 10530"/>
                  <a:gd name="T105" fmla="*/ T104 w 262"/>
                  <a:gd name="T106" fmla="+- 0 5473 5368"/>
                  <a:gd name="T107" fmla="*/ 5473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Lst>
                <a:rect l="0" t="0" r="r" b="b"/>
                <a:pathLst>
                  <a:path w="262" h="211">
                    <a:moveTo>
                      <a:pt x="44" y="105"/>
                    </a:moveTo>
                    <a:lnTo>
                      <a:pt x="9" y="105"/>
                    </a:lnTo>
                    <a:lnTo>
                      <a:pt x="15" y="109"/>
                    </a:lnTo>
                    <a:lnTo>
                      <a:pt x="7" y="114"/>
                    </a:lnTo>
                    <a:lnTo>
                      <a:pt x="0" y="119"/>
                    </a:lnTo>
                    <a:lnTo>
                      <a:pt x="3" y="123"/>
                    </a:lnTo>
                    <a:lnTo>
                      <a:pt x="26" y="134"/>
                    </a:lnTo>
                    <a:lnTo>
                      <a:pt x="16" y="134"/>
                    </a:lnTo>
                    <a:lnTo>
                      <a:pt x="9" y="137"/>
                    </a:lnTo>
                    <a:lnTo>
                      <a:pt x="2" y="139"/>
                    </a:lnTo>
                    <a:lnTo>
                      <a:pt x="2" y="146"/>
                    </a:lnTo>
                    <a:lnTo>
                      <a:pt x="16" y="169"/>
                    </a:lnTo>
                    <a:lnTo>
                      <a:pt x="26" y="163"/>
                    </a:lnTo>
                    <a:lnTo>
                      <a:pt x="197" y="163"/>
                    </a:lnTo>
                    <a:lnTo>
                      <a:pt x="210" y="152"/>
                    </a:lnTo>
                    <a:lnTo>
                      <a:pt x="212" y="152"/>
                    </a:lnTo>
                    <a:lnTo>
                      <a:pt x="212" y="144"/>
                    </a:lnTo>
                    <a:lnTo>
                      <a:pt x="219" y="134"/>
                    </a:lnTo>
                    <a:lnTo>
                      <a:pt x="228" y="126"/>
                    </a:lnTo>
                    <a:lnTo>
                      <a:pt x="235" y="120"/>
                    </a:lnTo>
                    <a:lnTo>
                      <a:pt x="245" y="119"/>
                    </a:lnTo>
                    <a:lnTo>
                      <a:pt x="252" y="119"/>
                    </a:lnTo>
                    <a:lnTo>
                      <a:pt x="241" y="113"/>
                    </a:lnTo>
                    <a:lnTo>
                      <a:pt x="237" y="110"/>
                    </a:lnTo>
                    <a:lnTo>
                      <a:pt x="63" y="110"/>
                    </a:lnTo>
                    <a:lnTo>
                      <a:pt x="61" y="109"/>
                    </a:lnTo>
                    <a:lnTo>
                      <a:pt x="44" y="10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4" name="Freeform 1743"/>
              <p:cNvSpPr>
                <a:spLocks/>
              </p:cNvSpPr>
              <p:nvPr/>
            </p:nvSpPr>
            <p:spPr bwMode="auto">
              <a:xfrm>
                <a:off x="10530" y="5368"/>
                <a:ext cx="262" cy="211"/>
              </a:xfrm>
              <a:custGeom>
                <a:avLst/>
                <a:gdLst>
                  <a:gd name="T0" fmla="+- 0 10723 10530"/>
                  <a:gd name="T1" fmla="*/ T0 w 262"/>
                  <a:gd name="T2" fmla="+- 0 5535 5368"/>
                  <a:gd name="T3" fmla="*/ 5535 h 211"/>
                  <a:gd name="T4" fmla="+- 0 10721 10530"/>
                  <a:gd name="T5" fmla="*/ T4 w 262"/>
                  <a:gd name="T6" fmla="+- 0 5536 5368"/>
                  <a:gd name="T7" fmla="*/ 5536 h 211"/>
                  <a:gd name="T8" fmla="+- 0 10723 10530"/>
                  <a:gd name="T9" fmla="*/ T8 w 262"/>
                  <a:gd name="T10" fmla="+- 0 5536 5368"/>
                  <a:gd name="T11" fmla="*/ 5536 h 211"/>
                  <a:gd name="T12" fmla="+- 0 10723 10530"/>
                  <a:gd name="T13" fmla="*/ T12 w 262"/>
                  <a:gd name="T14" fmla="+- 0 5535 5368"/>
                  <a:gd name="T15" fmla="*/ 5535 h 211"/>
                </a:gdLst>
                <a:ahLst/>
                <a:cxnLst>
                  <a:cxn ang="0">
                    <a:pos x="T1" y="T3"/>
                  </a:cxn>
                  <a:cxn ang="0">
                    <a:pos x="T5" y="T7"/>
                  </a:cxn>
                  <a:cxn ang="0">
                    <a:pos x="T9" y="T11"/>
                  </a:cxn>
                  <a:cxn ang="0">
                    <a:pos x="T13" y="T15"/>
                  </a:cxn>
                </a:cxnLst>
                <a:rect l="0" t="0" r="r" b="b"/>
                <a:pathLst>
                  <a:path w="262" h="211">
                    <a:moveTo>
                      <a:pt x="193" y="167"/>
                    </a:moveTo>
                    <a:lnTo>
                      <a:pt x="191" y="168"/>
                    </a:lnTo>
                    <a:lnTo>
                      <a:pt x="193" y="168"/>
                    </a:lnTo>
                    <a:lnTo>
                      <a:pt x="193" y="1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5" name="Freeform 1744"/>
              <p:cNvSpPr>
                <a:spLocks/>
              </p:cNvSpPr>
              <p:nvPr/>
            </p:nvSpPr>
            <p:spPr bwMode="auto">
              <a:xfrm>
                <a:off x="10530" y="5368"/>
                <a:ext cx="262" cy="211"/>
              </a:xfrm>
              <a:custGeom>
                <a:avLst/>
                <a:gdLst>
                  <a:gd name="T0" fmla="+- 0 10742 10530"/>
                  <a:gd name="T1" fmla="*/ T0 w 262"/>
                  <a:gd name="T2" fmla="+- 0 5520 5368"/>
                  <a:gd name="T3" fmla="*/ 5520 h 211"/>
                  <a:gd name="T4" fmla="+- 0 10740 10530"/>
                  <a:gd name="T5" fmla="*/ T4 w 262"/>
                  <a:gd name="T6" fmla="+- 0 5520 5368"/>
                  <a:gd name="T7" fmla="*/ 5520 h 211"/>
                  <a:gd name="T8" fmla="+- 0 10742 10530"/>
                  <a:gd name="T9" fmla="*/ T8 w 262"/>
                  <a:gd name="T10" fmla="+- 0 5523 5368"/>
                  <a:gd name="T11" fmla="*/ 5523 h 211"/>
                  <a:gd name="T12" fmla="+- 0 10742 10530"/>
                  <a:gd name="T13" fmla="*/ T12 w 262"/>
                  <a:gd name="T14" fmla="+- 0 5520 5368"/>
                  <a:gd name="T15" fmla="*/ 5520 h 211"/>
                </a:gdLst>
                <a:ahLst/>
                <a:cxnLst>
                  <a:cxn ang="0">
                    <a:pos x="T1" y="T3"/>
                  </a:cxn>
                  <a:cxn ang="0">
                    <a:pos x="T5" y="T7"/>
                  </a:cxn>
                  <a:cxn ang="0">
                    <a:pos x="T9" y="T11"/>
                  </a:cxn>
                  <a:cxn ang="0">
                    <a:pos x="T13" y="T15"/>
                  </a:cxn>
                </a:cxnLst>
                <a:rect l="0" t="0" r="r" b="b"/>
                <a:pathLst>
                  <a:path w="262" h="211">
                    <a:moveTo>
                      <a:pt x="212" y="152"/>
                    </a:moveTo>
                    <a:lnTo>
                      <a:pt x="210" y="152"/>
                    </a:lnTo>
                    <a:lnTo>
                      <a:pt x="212" y="155"/>
                    </a:lnTo>
                    <a:lnTo>
                      <a:pt x="212" y="1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6" name="Freeform 1745"/>
              <p:cNvSpPr>
                <a:spLocks/>
              </p:cNvSpPr>
              <p:nvPr/>
            </p:nvSpPr>
            <p:spPr bwMode="auto">
              <a:xfrm>
                <a:off x="10530" y="5368"/>
                <a:ext cx="262" cy="211"/>
              </a:xfrm>
              <a:custGeom>
                <a:avLst/>
                <a:gdLst>
                  <a:gd name="T0" fmla="+- 0 10782 10530"/>
                  <a:gd name="T1" fmla="*/ T0 w 262"/>
                  <a:gd name="T2" fmla="+- 0 5487 5368"/>
                  <a:gd name="T3" fmla="*/ 5487 h 211"/>
                  <a:gd name="T4" fmla="+- 0 10775 10530"/>
                  <a:gd name="T5" fmla="*/ T4 w 262"/>
                  <a:gd name="T6" fmla="+- 0 5487 5368"/>
                  <a:gd name="T7" fmla="*/ 5487 h 211"/>
                  <a:gd name="T8" fmla="+- 0 10782 10530"/>
                  <a:gd name="T9" fmla="*/ T8 w 262"/>
                  <a:gd name="T10" fmla="+- 0 5487 5368"/>
                  <a:gd name="T11" fmla="*/ 5487 h 211"/>
                </a:gdLst>
                <a:ahLst/>
                <a:cxnLst>
                  <a:cxn ang="0">
                    <a:pos x="T1" y="T3"/>
                  </a:cxn>
                  <a:cxn ang="0">
                    <a:pos x="T5" y="T7"/>
                  </a:cxn>
                  <a:cxn ang="0">
                    <a:pos x="T9" y="T11"/>
                  </a:cxn>
                </a:cxnLst>
                <a:rect l="0" t="0" r="r" b="b"/>
                <a:pathLst>
                  <a:path w="262" h="211">
                    <a:moveTo>
                      <a:pt x="252" y="119"/>
                    </a:moveTo>
                    <a:lnTo>
                      <a:pt x="245" y="119"/>
                    </a:lnTo>
                    <a:lnTo>
                      <a:pt x="252" y="11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7" name="Freeform 1746"/>
              <p:cNvSpPr>
                <a:spLocks/>
              </p:cNvSpPr>
              <p:nvPr/>
            </p:nvSpPr>
            <p:spPr bwMode="auto">
              <a:xfrm>
                <a:off x="10530" y="5368"/>
                <a:ext cx="262" cy="211"/>
              </a:xfrm>
              <a:custGeom>
                <a:avLst/>
                <a:gdLst>
                  <a:gd name="T0" fmla="+- 0 10705 10530"/>
                  <a:gd name="T1" fmla="*/ T0 w 262"/>
                  <a:gd name="T2" fmla="+- 0 5399 5368"/>
                  <a:gd name="T3" fmla="*/ 5399 h 211"/>
                  <a:gd name="T4" fmla="+- 0 10703 10530"/>
                  <a:gd name="T5" fmla="*/ T4 w 262"/>
                  <a:gd name="T6" fmla="+- 0 5399 5368"/>
                  <a:gd name="T7" fmla="*/ 5399 h 211"/>
                  <a:gd name="T8" fmla="+- 0 10702 10530"/>
                  <a:gd name="T9" fmla="*/ T8 w 262"/>
                  <a:gd name="T10" fmla="+- 0 5399 5368"/>
                  <a:gd name="T11" fmla="*/ 5399 h 211"/>
                  <a:gd name="T12" fmla="+- 0 10701 10530"/>
                  <a:gd name="T13" fmla="*/ T12 w 262"/>
                  <a:gd name="T14" fmla="+- 0 5400 5368"/>
                  <a:gd name="T15" fmla="*/ 5400 h 211"/>
                  <a:gd name="T16" fmla="+- 0 10693 10530"/>
                  <a:gd name="T17" fmla="*/ T16 w 262"/>
                  <a:gd name="T18" fmla="+- 0 5404 5368"/>
                  <a:gd name="T19" fmla="*/ 5404 h 211"/>
                  <a:gd name="T20" fmla="+- 0 10695 10530"/>
                  <a:gd name="T21" fmla="*/ T20 w 262"/>
                  <a:gd name="T22" fmla="+- 0 5405 5368"/>
                  <a:gd name="T23" fmla="*/ 5405 h 211"/>
                  <a:gd name="T24" fmla="+- 0 10695 10530"/>
                  <a:gd name="T25" fmla="*/ T24 w 262"/>
                  <a:gd name="T26" fmla="+- 0 5421 5368"/>
                  <a:gd name="T27" fmla="*/ 5421 h 211"/>
                  <a:gd name="T28" fmla="+- 0 10691 10530"/>
                  <a:gd name="T29" fmla="*/ T28 w 262"/>
                  <a:gd name="T30" fmla="+- 0 5421 5368"/>
                  <a:gd name="T31" fmla="*/ 5421 h 211"/>
                  <a:gd name="T32" fmla="+- 0 10662 10530"/>
                  <a:gd name="T33" fmla="*/ T32 w 262"/>
                  <a:gd name="T34" fmla="+- 0 5423 5368"/>
                  <a:gd name="T35" fmla="*/ 5423 h 211"/>
                  <a:gd name="T36" fmla="+- 0 10663 10530"/>
                  <a:gd name="T37" fmla="*/ T36 w 262"/>
                  <a:gd name="T38" fmla="+- 0 5429 5368"/>
                  <a:gd name="T39" fmla="*/ 5429 h 211"/>
                  <a:gd name="T40" fmla="+- 0 10641 10530"/>
                  <a:gd name="T41" fmla="*/ T40 w 262"/>
                  <a:gd name="T42" fmla="+- 0 5447 5368"/>
                  <a:gd name="T43" fmla="*/ 5447 h 211"/>
                  <a:gd name="T44" fmla="+- 0 10632 10530"/>
                  <a:gd name="T45" fmla="*/ T44 w 262"/>
                  <a:gd name="T46" fmla="+- 0 5452 5368"/>
                  <a:gd name="T47" fmla="*/ 5452 h 211"/>
                  <a:gd name="T48" fmla="+- 0 10626 10530"/>
                  <a:gd name="T49" fmla="*/ T48 w 262"/>
                  <a:gd name="T50" fmla="+- 0 5455 5368"/>
                  <a:gd name="T51" fmla="*/ 5455 h 211"/>
                  <a:gd name="T52" fmla="+- 0 10607 10530"/>
                  <a:gd name="T53" fmla="*/ T52 w 262"/>
                  <a:gd name="T54" fmla="+- 0 5455 5368"/>
                  <a:gd name="T55" fmla="*/ 5455 h 211"/>
                  <a:gd name="T56" fmla="+- 0 10595 10530"/>
                  <a:gd name="T57" fmla="*/ T56 w 262"/>
                  <a:gd name="T58" fmla="+- 0 5459 5368"/>
                  <a:gd name="T59" fmla="*/ 5459 h 211"/>
                  <a:gd name="T60" fmla="+- 0 10600 10530"/>
                  <a:gd name="T61" fmla="*/ T60 w 262"/>
                  <a:gd name="T62" fmla="+- 0 5467 5368"/>
                  <a:gd name="T63" fmla="*/ 5467 h 211"/>
                  <a:gd name="T64" fmla="+- 0 10598 10530"/>
                  <a:gd name="T65" fmla="*/ T64 w 262"/>
                  <a:gd name="T66" fmla="+- 0 5473 5368"/>
                  <a:gd name="T67" fmla="*/ 5473 h 211"/>
                  <a:gd name="T68" fmla="+- 0 10597 10530"/>
                  <a:gd name="T69" fmla="*/ T68 w 262"/>
                  <a:gd name="T70" fmla="+- 0 5477 5368"/>
                  <a:gd name="T71" fmla="*/ 5477 h 211"/>
                  <a:gd name="T72" fmla="+- 0 10597 10530"/>
                  <a:gd name="T73" fmla="*/ T72 w 262"/>
                  <a:gd name="T74" fmla="+- 0 5478 5368"/>
                  <a:gd name="T75" fmla="*/ 5478 h 211"/>
                  <a:gd name="T76" fmla="+- 0 10767 10530"/>
                  <a:gd name="T77" fmla="*/ T76 w 262"/>
                  <a:gd name="T78" fmla="+- 0 5478 5368"/>
                  <a:gd name="T79" fmla="*/ 5478 h 211"/>
                  <a:gd name="T80" fmla="+- 0 10745 10530"/>
                  <a:gd name="T81" fmla="*/ T80 w 262"/>
                  <a:gd name="T82" fmla="+- 0 5460 5368"/>
                  <a:gd name="T83" fmla="*/ 5460 h 211"/>
                  <a:gd name="T84" fmla="+- 0 10753 10530"/>
                  <a:gd name="T85" fmla="*/ T84 w 262"/>
                  <a:gd name="T86" fmla="+- 0 5460 5368"/>
                  <a:gd name="T87" fmla="*/ 5460 h 211"/>
                  <a:gd name="T88" fmla="+- 0 10752 10530"/>
                  <a:gd name="T89" fmla="*/ T88 w 262"/>
                  <a:gd name="T90" fmla="+- 0 5455 5368"/>
                  <a:gd name="T91" fmla="*/ 5455 h 211"/>
                  <a:gd name="T92" fmla="+- 0 10626 10530"/>
                  <a:gd name="T93" fmla="*/ T92 w 262"/>
                  <a:gd name="T94" fmla="+- 0 5455 5368"/>
                  <a:gd name="T95" fmla="*/ 5455 h 211"/>
                  <a:gd name="T96" fmla="+- 0 10752 10530"/>
                  <a:gd name="T97" fmla="*/ T96 w 262"/>
                  <a:gd name="T98" fmla="+- 0 5455 5368"/>
                  <a:gd name="T99" fmla="*/ 5455 h 211"/>
                  <a:gd name="T100" fmla="+- 0 10747 10530"/>
                  <a:gd name="T101" fmla="*/ T100 w 262"/>
                  <a:gd name="T102" fmla="+- 0 5432 5368"/>
                  <a:gd name="T103" fmla="*/ 5432 h 211"/>
                  <a:gd name="T104" fmla="+- 0 10747 10530"/>
                  <a:gd name="T105" fmla="*/ T104 w 262"/>
                  <a:gd name="T106" fmla="+- 0 5430 5368"/>
                  <a:gd name="T107" fmla="*/ 5430 h 211"/>
                  <a:gd name="T108" fmla="+- 0 10752 10530"/>
                  <a:gd name="T109" fmla="*/ T108 w 262"/>
                  <a:gd name="T110" fmla="+- 0 5430 5368"/>
                  <a:gd name="T111" fmla="*/ 5430 h 211"/>
                  <a:gd name="T112" fmla="+- 0 10769 10530"/>
                  <a:gd name="T113" fmla="*/ T112 w 262"/>
                  <a:gd name="T114" fmla="+- 0 5423 5368"/>
                  <a:gd name="T115" fmla="*/ 5423 h 211"/>
                  <a:gd name="T116" fmla="+- 0 10760 10530"/>
                  <a:gd name="T117" fmla="*/ T116 w 262"/>
                  <a:gd name="T118" fmla="+- 0 5417 5368"/>
                  <a:gd name="T119" fmla="*/ 5417 h 211"/>
                  <a:gd name="T120" fmla="+- 0 10766 10530"/>
                  <a:gd name="T121" fmla="*/ T120 w 262"/>
                  <a:gd name="T122" fmla="+- 0 5416 5368"/>
                  <a:gd name="T123" fmla="*/ 5416 h 211"/>
                  <a:gd name="T124" fmla="+- 0 10792 10530"/>
                  <a:gd name="T125" fmla="*/ T124 w 262"/>
                  <a:gd name="T126" fmla="+- 0 5413 5368"/>
                  <a:gd name="T127" fmla="*/ 5413 h 211"/>
                  <a:gd name="T128" fmla="+- 0 10792 10530"/>
                  <a:gd name="T129" fmla="*/ T128 w 262"/>
                  <a:gd name="T130" fmla="+- 0 5400 5368"/>
                  <a:gd name="T131" fmla="*/ 5400 h 211"/>
                  <a:gd name="T132" fmla="+- 0 10755 10530"/>
                  <a:gd name="T133" fmla="*/ T132 w 262"/>
                  <a:gd name="T134" fmla="+- 0 5400 5368"/>
                  <a:gd name="T135" fmla="*/ 5400 h 211"/>
                  <a:gd name="T136" fmla="+- 0 10746 10530"/>
                  <a:gd name="T137" fmla="*/ T136 w 262"/>
                  <a:gd name="T138" fmla="+- 0 5400 5368"/>
                  <a:gd name="T139" fmla="*/ 5400 h 211"/>
                  <a:gd name="T140" fmla="+- 0 10741 10530"/>
                  <a:gd name="T141" fmla="*/ T140 w 262"/>
                  <a:gd name="T142" fmla="+- 0 5400 5368"/>
                  <a:gd name="T143" fmla="*/ 5400 h 211"/>
                  <a:gd name="T144" fmla="+- 0 10709 10530"/>
                  <a:gd name="T145" fmla="*/ T144 w 262"/>
                  <a:gd name="T146" fmla="+- 0 5400 5368"/>
                  <a:gd name="T147" fmla="*/ 5400 h 211"/>
                  <a:gd name="T148" fmla="+- 0 10706 10530"/>
                  <a:gd name="T149" fmla="*/ T148 w 262"/>
                  <a:gd name="T150" fmla="+- 0 5399 5368"/>
                  <a:gd name="T151" fmla="*/ 5399 h 211"/>
                  <a:gd name="T152" fmla="+- 0 10705 10530"/>
                  <a:gd name="T153" fmla="*/ T152 w 262"/>
                  <a:gd name="T154" fmla="+- 0 5399 5368"/>
                  <a:gd name="T155" fmla="*/ 5399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Lst>
                <a:rect l="0" t="0" r="r" b="b"/>
                <a:pathLst>
                  <a:path w="262" h="211">
                    <a:moveTo>
                      <a:pt x="175" y="31"/>
                    </a:moveTo>
                    <a:lnTo>
                      <a:pt x="173" y="31"/>
                    </a:lnTo>
                    <a:lnTo>
                      <a:pt x="172" y="31"/>
                    </a:lnTo>
                    <a:lnTo>
                      <a:pt x="171" y="32"/>
                    </a:lnTo>
                    <a:lnTo>
                      <a:pt x="163" y="36"/>
                    </a:lnTo>
                    <a:lnTo>
                      <a:pt x="165" y="37"/>
                    </a:lnTo>
                    <a:lnTo>
                      <a:pt x="165" y="53"/>
                    </a:lnTo>
                    <a:lnTo>
                      <a:pt x="161" y="53"/>
                    </a:lnTo>
                    <a:lnTo>
                      <a:pt x="132" y="55"/>
                    </a:lnTo>
                    <a:lnTo>
                      <a:pt x="133" y="61"/>
                    </a:lnTo>
                    <a:lnTo>
                      <a:pt x="111" y="79"/>
                    </a:lnTo>
                    <a:lnTo>
                      <a:pt x="102" y="84"/>
                    </a:lnTo>
                    <a:lnTo>
                      <a:pt x="96" y="87"/>
                    </a:lnTo>
                    <a:lnTo>
                      <a:pt x="77" y="87"/>
                    </a:lnTo>
                    <a:lnTo>
                      <a:pt x="65" y="91"/>
                    </a:lnTo>
                    <a:lnTo>
                      <a:pt x="70" y="99"/>
                    </a:lnTo>
                    <a:lnTo>
                      <a:pt x="68" y="105"/>
                    </a:lnTo>
                    <a:lnTo>
                      <a:pt x="67" y="109"/>
                    </a:lnTo>
                    <a:lnTo>
                      <a:pt x="67" y="110"/>
                    </a:lnTo>
                    <a:lnTo>
                      <a:pt x="237" y="110"/>
                    </a:lnTo>
                    <a:lnTo>
                      <a:pt x="215" y="92"/>
                    </a:lnTo>
                    <a:lnTo>
                      <a:pt x="223" y="92"/>
                    </a:lnTo>
                    <a:lnTo>
                      <a:pt x="222" y="87"/>
                    </a:lnTo>
                    <a:lnTo>
                      <a:pt x="96" y="87"/>
                    </a:lnTo>
                    <a:lnTo>
                      <a:pt x="222" y="87"/>
                    </a:lnTo>
                    <a:lnTo>
                      <a:pt x="217" y="64"/>
                    </a:lnTo>
                    <a:lnTo>
                      <a:pt x="217" y="62"/>
                    </a:lnTo>
                    <a:lnTo>
                      <a:pt x="222" y="62"/>
                    </a:lnTo>
                    <a:lnTo>
                      <a:pt x="239" y="55"/>
                    </a:lnTo>
                    <a:lnTo>
                      <a:pt x="230" y="49"/>
                    </a:lnTo>
                    <a:lnTo>
                      <a:pt x="236" y="48"/>
                    </a:lnTo>
                    <a:lnTo>
                      <a:pt x="262" y="45"/>
                    </a:lnTo>
                    <a:lnTo>
                      <a:pt x="262" y="32"/>
                    </a:lnTo>
                    <a:lnTo>
                      <a:pt x="225" y="32"/>
                    </a:lnTo>
                    <a:lnTo>
                      <a:pt x="216" y="32"/>
                    </a:lnTo>
                    <a:lnTo>
                      <a:pt x="211" y="32"/>
                    </a:lnTo>
                    <a:lnTo>
                      <a:pt x="179" y="32"/>
                    </a:lnTo>
                    <a:lnTo>
                      <a:pt x="176" y="31"/>
                    </a:lnTo>
                    <a:lnTo>
                      <a:pt x="175" y="3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8" name="Freeform 1747"/>
              <p:cNvSpPr>
                <a:spLocks/>
              </p:cNvSpPr>
              <p:nvPr/>
            </p:nvSpPr>
            <p:spPr bwMode="auto">
              <a:xfrm>
                <a:off x="10530" y="5368"/>
                <a:ext cx="262" cy="211"/>
              </a:xfrm>
              <a:custGeom>
                <a:avLst/>
                <a:gdLst>
                  <a:gd name="T0" fmla="+- 0 10752 10530"/>
                  <a:gd name="T1" fmla="*/ T0 w 262"/>
                  <a:gd name="T2" fmla="+- 0 5430 5368"/>
                  <a:gd name="T3" fmla="*/ 5430 h 211"/>
                  <a:gd name="T4" fmla="+- 0 10747 10530"/>
                  <a:gd name="T5" fmla="*/ T4 w 262"/>
                  <a:gd name="T6" fmla="+- 0 5430 5368"/>
                  <a:gd name="T7" fmla="*/ 5430 h 211"/>
                  <a:gd name="T8" fmla="+- 0 10747 10530"/>
                  <a:gd name="T9" fmla="*/ T8 w 262"/>
                  <a:gd name="T10" fmla="+- 0 5431 5368"/>
                  <a:gd name="T11" fmla="*/ 5431 h 211"/>
                  <a:gd name="T12" fmla="+- 0 10752 10530"/>
                  <a:gd name="T13" fmla="*/ T12 w 262"/>
                  <a:gd name="T14" fmla="+- 0 5430 5368"/>
                  <a:gd name="T15" fmla="*/ 5430 h 211"/>
                </a:gdLst>
                <a:ahLst/>
                <a:cxnLst>
                  <a:cxn ang="0">
                    <a:pos x="T1" y="T3"/>
                  </a:cxn>
                  <a:cxn ang="0">
                    <a:pos x="T5" y="T7"/>
                  </a:cxn>
                  <a:cxn ang="0">
                    <a:pos x="T9" y="T11"/>
                  </a:cxn>
                  <a:cxn ang="0">
                    <a:pos x="T13" y="T15"/>
                  </a:cxn>
                </a:cxnLst>
                <a:rect l="0" t="0" r="r" b="b"/>
                <a:pathLst>
                  <a:path w="262" h="211">
                    <a:moveTo>
                      <a:pt x="222" y="62"/>
                    </a:moveTo>
                    <a:lnTo>
                      <a:pt x="217" y="62"/>
                    </a:lnTo>
                    <a:lnTo>
                      <a:pt x="217" y="63"/>
                    </a:lnTo>
                    <a:lnTo>
                      <a:pt x="222"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49" name="Freeform 1748"/>
              <p:cNvSpPr>
                <a:spLocks/>
              </p:cNvSpPr>
              <p:nvPr/>
            </p:nvSpPr>
            <p:spPr bwMode="auto">
              <a:xfrm>
                <a:off x="10530" y="5368"/>
                <a:ext cx="262" cy="211"/>
              </a:xfrm>
              <a:custGeom>
                <a:avLst/>
                <a:gdLst>
                  <a:gd name="T0" fmla="+- 0 10792 10530"/>
                  <a:gd name="T1" fmla="*/ T0 w 262"/>
                  <a:gd name="T2" fmla="+- 0 5400 5368"/>
                  <a:gd name="T3" fmla="*/ 5400 h 211"/>
                  <a:gd name="T4" fmla="+- 0 10758 10530"/>
                  <a:gd name="T5" fmla="*/ T4 w 262"/>
                  <a:gd name="T6" fmla="+- 0 5400 5368"/>
                  <a:gd name="T7" fmla="*/ 5400 h 211"/>
                  <a:gd name="T8" fmla="+- 0 10755 10530"/>
                  <a:gd name="T9" fmla="*/ T8 w 262"/>
                  <a:gd name="T10" fmla="+- 0 5400 5368"/>
                  <a:gd name="T11" fmla="*/ 5400 h 211"/>
                  <a:gd name="T12" fmla="+- 0 10792 10530"/>
                  <a:gd name="T13" fmla="*/ T12 w 262"/>
                  <a:gd name="T14" fmla="+- 0 5400 5368"/>
                  <a:gd name="T15" fmla="*/ 5400 h 211"/>
                  <a:gd name="T16" fmla="+- 0 10792 10530"/>
                  <a:gd name="T17" fmla="*/ T16 w 262"/>
                  <a:gd name="T18" fmla="+- 0 5400 5368"/>
                  <a:gd name="T19" fmla="*/ 5400 h 211"/>
                </a:gdLst>
                <a:ahLst/>
                <a:cxnLst>
                  <a:cxn ang="0">
                    <a:pos x="T1" y="T3"/>
                  </a:cxn>
                  <a:cxn ang="0">
                    <a:pos x="T5" y="T7"/>
                  </a:cxn>
                  <a:cxn ang="0">
                    <a:pos x="T9" y="T11"/>
                  </a:cxn>
                  <a:cxn ang="0">
                    <a:pos x="T13" y="T15"/>
                  </a:cxn>
                  <a:cxn ang="0">
                    <a:pos x="T17" y="T19"/>
                  </a:cxn>
                </a:cxnLst>
                <a:rect l="0" t="0" r="r" b="b"/>
                <a:pathLst>
                  <a:path w="262" h="211">
                    <a:moveTo>
                      <a:pt x="262" y="32"/>
                    </a:moveTo>
                    <a:lnTo>
                      <a:pt x="228" y="32"/>
                    </a:lnTo>
                    <a:lnTo>
                      <a:pt x="225" y="32"/>
                    </a:lnTo>
                    <a:lnTo>
                      <a:pt x="262" y="3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0" name="Freeform 1749"/>
              <p:cNvSpPr>
                <a:spLocks/>
              </p:cNvSpPr>
              <p:nvPr/>
            </p:nvSpPr>
            <p:spPr bwMode="auto">
              <a:xfrm>
                <a:off x="10530" y="5368"/>
                <a:ext cx="262" cy="211"/>
              </a:xfrm>
              <a:custGeom>
                <a:avLst/>
                <a:gdLst>
                  <a:gd name="T0" fmla="+- 0 10729 10530"/>
                  <a:gd name="T1" fmla="*/ T0 w 262"/>
                  <a:gd name="T2" fmla="+- 0 5368 5368"/>
                  <a:gd name="T3" fmla="*/ 5368 h 211"/>
                  <a:gd name="T4" fmla="+- 0 10725 10530"/>
                  <a:gd name="T5" fmla="*/ T4 w 262"/>
                  <a:gd name="T6" fmla="+- 0 5372 5368"/>
                  <a:gd name="T7" fmla="*/ 5372 h 211"/>
                  <a:gd name="T8" fmla="+- 0 10711 10530"/>
                  <a:gd name="T9" fmla="*/ T8 w 262"/>
                  <a:gd name="T10" fmla="+- 0 5398 5368"/>
                  <a:gd name="T11" fmla="*/ 5398 h 211"/>
                  <a:gd name="T12" fmla="+- 0 10709 10530"/>
                  <a:gd name="T13" fmla="*/ T12 w 262"/>
                  <a:gd name="T14" fmla="+- 0 5400 5368"/>
                  <a:gd name="T15" fmla="*/ 5400 h 211"/>
                  <a:gd name="T16" fmla="+- 0 10741 10530"/>
                  <a:gd name="T17" fmla="*/ T16 w 262"/>
                  <a:gd name="T18" fmla="+- 0 5400 5368"/>
                  <a:gd name="T19" fmla="*/ 5400 h 211"/>
                  <a:gd name="T20" fmla="+- 0 10734 10530"/>
                  <a:gd name="T21" fmla="*/ T20 w 262"/>
                  <a:gd name="T22" fmla="+- 0 5399 5368"/>
                  <a:gd name="T23" fmla="*/ 5399 h 211"/>
                  <a:gd name="T24" fmla="+- 0 10742 10530"/>
                  <a:gd name="T25" fmla="*/ T24 w 262"/>
                  <a:gd name="T26" fmla="+- 0 5396 5368"/>
                  <a:gd name="T27" fmla="*/ 5396 h 211"/>
                  <a:gd name="T28" fmla="+- 0 10748 10530"/>
                  <a:gd name="T29" fmla="*/ T28 w 262"/>
                  <a:gd name="T30" fmla="+- 0 5382 5368"/>
                  <a:gd name="T31" fmla="*/ 5382 h 211"/>
                  <a:gd name="T32" fmla="+- 0 10749 10530"/>
                  <a:gd name="T33" fmla="*/ T32 w 262"/>
                  <a:gd name="T34" fmla="+- 0 5380 5368"/>
                  <a:gd name="T35" fmla="*/ 5380 h 211"/>
                  <a:gd name="T36" fmla="+- 0 10745 10530"/>
                  <a:gd name="T37" fmla="*/ T36 w 262"/>
                  <a:gd name="T38" fmla="+- 0 5380 5368"/>
                  <a:gd name="T39" fmla="*/ 5380 h 211"/>
                  <a:gd name="T40" fmla="+- 0 10744 10530"/>
                  <a:gd name="T41" fmla="*/ T40 w 262"/>
                  <a:gd name="T42" fmla="+- 0 5376 5368"/>
                  <a:gd name="T43" fmla="*/ 5376 h 211"/>
                  <a:gd name="T44" fmla="+- 0 10734 10530"/>
                  <a:gd name="T45" fmla="*/ T44 w 262"/>
                  <a:gd name="T46" fmla="+- 0 5376 5368"/>
                  <a:gd name="T47" fmla="*/ 5376 h 211"/>
                  <a:gd name="T48" fmla="+- 0 10729 10530"/>
                  <a:gd name="T49" fmla="*/ T48 w 262"/>
                  <a:gd name="T50" fmla="+- 0 5368 5368"/>
                  <a:gd name="T51" fmla="*/ 5368 h 2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62" h="211">
                    <a:moveTo>
                      <a:pt x="199" y="0"/>
                    </a:moveTo>
                    <a:lnTo>
                      <a:pt x="195" y="4"/>
                    </a:lnTo>
                    <a:lnTo>
                      <a:pt x="181" y="30"/>
                    </a:lnTo>
                    <a:lnTo>
                      <a:pt x="179" y="32"/>
                    </a:lnTo>
                    <a:lnTo>
                      <a:pt x="211" y="32"/>
                    </a:lnTo>
                    <a:lnTo>
                      <a:pt x="204" y="31"/>
                    </a:lnTo>
                    <a:lnTo>
                      <a:pt x="212" y="28"/>
                    </a:lnTo>
                    <a:lnTo>
                      <a:pt x="218" y="14"/>
                    </a:lnTo>
                    <a:lnTo>
                      <a:pt x="219" y="12"/>
                    </a:lnTo>
                    <a:lnTo>
                      <a:pt x="215" y="12"/>
                    </a:lnTo>
                    <a:lnTo>
                      <a:pt x="214" y="8"/>
                    </a:lnTo>
                    <a:lnTo>
                      <a:pt x="204" y="8"/>
                    </a:lnTo>
                    <a:lnTo>
                      <a:pt x="199"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1" name="Freeform 1750"/>
              <p:cNvSpPr>
                <a:spLocks/>
              </p:cNvSpPr>
              <p:nvPr/>
            </p:nvSpPr>
            <p:spPr bwMode="auto">
              <a:xfrm>
                <a:off x="10530" y="5368"/>
                <a:ext cx="262" cy="211"/>
              </a:xfrm>
              <a:custGeom>
                <a:avLst/>
                <a:gdLst>
                  <a:gd name="T0" fmla="+- 0 10750 10530"/>
                  <a:gd name="T1" fmla="*/ T0 w 262"/>
                  <a:gd name="T2" fmla="+- 0 5379 5368"/>
                  <a:gd name="T3" fmla="*/ 5379 h 211"/>
                  <a:gd name="T4" fmla="+- 0 10745 10530"/>
                  <a:gd name="T5" fmla="*/ T4 w 262"/>
                  <a:gd name="T6" fmla="+- 0 5380 5368"/>
                  <a:gd name="T7" fmla="*/ 5380 h 211"/>
                  <a:gd name="T8" fmla="+- 0 10749 10530"/>
                  <a:gd name="T9" fmla="*/ T8 w 262"/>
                  <a:gd name="T10" fmla="+- 0 5380 5368"/>
                  <a:gd name="T11" fmla="*/ 5380 h 211"/>
                  <a:gd name="T12" fmla="+- 0 10750 10530"/>
                  <a:gd name="T13" fmla="*/ T12 w 262"/>
                  <a:gd name="T14" fmla="+- 0 5379 5368"/>
                  <a:gd name="T15" fmla="*/ 5379 h 211"/>
                </a:gdLst>
                <a:ahLst/>
                <a:cxnLst>
                  <a:cxn ang="0">
                    <a:pos x="T1" y="T3"/>
                  </a:cxn>
                  <a:cxn ang="0">
                    <a:pos x="T5" y="T7"/>
                  </a:cxn>
                  <a:cxn ang="0">
                    <a:pos x="T9" y="T11"/>
                  </a:cxn>
                  <a:cxn ang="0">
                    <a:pos x="T13" y="T15"/>
                  </a:cxn>
                </a:cxnLst>
                <a:rect l="0" t="0" r="r" b="b"/>
                <a:pathLst>
                  <a:path w="262" h="211">
                    <a:moveTo>
                      <a:pt x="220" y="11"/>
                    </a:moveTo>
                    <a:lnTo>
                      <a:pt x="215" y="12"/>
                    </a:lnTo>
                    <a:lnTo>
                      <a:pt x="219" y="12"/>
                    </a:lnTo>
                    <a:lnTo>
                      <a:pt x="220" y="11"/>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2" name="Freeform 1751"/>
              <p:cNvSpPr>
                <a:spLocks/>
              </p:cNvSpPr>
              <p:nvPr/>
            </p:nvSpPr>
            <p:spPr bwMode="auto">
              <a:xfrm>
                <a:off x="10530" y="5368"/>
                <a:ext cx="262" cy="211"/>
              </a:xfrm>
              <a:custGeom>
                <a:avLst/>
                <a:gdLst>
                  <a:gd name="T0" fmla="+- 0 10756 10530"/>
                  <a:gd name="T1" fmla="*/ T0 w 262"/>
                  <a:gd name="T2" fmla="+- 0 5376 5368"/>
                  <a:gd name="T3" fmla="*/ 5376 h 211"/>
                  <a:gd name="T4" fmla="+- 0 10753 10530"/>
                  <a:gd name="T5" fmla="*/ T4 w 262"/>
                  <a:gd name="T6" fmla="+- 0 5376 5368"/>
                  <a:gd name="T7" fmla="*/ 5376 h 211"/>
                  <a:gd name="T8" fmla="+- 0 10752 10530"/>
                  <a:gd name="T9" fmla="*/ T8 w 262"/>
                  <a:gd name="T10" fmla="+- 0 5377 5368"/>
                  <a:gd name="T11" fmla="*/ 5377 h 211"/>
                  <a:gd name="T12" fmla="+- 0 10750 10530"/>
                  <a:gd name="T13" fmla="*/ T12 w 262"/>
                  <a:gd name="T14" fmla="+- 0 5379 5368"/>
                  <a:gd name="T15" fmla="*/ 5379 h 211"/>
                  <a:gd name="T16" fmla="+- 0 10756 10530"/>
                  <a:gd name="T17" fmla="*/ T16 w 262"/>
                  <a:gd name="T18" fmla="+- 0 5378 5368"/>
                  <a:gd name="T19" fmla="*/ 5378 h 211"/>
                  <a:gd name="T20" fmla="+- 0 10756 10530"/>
                  <a:gd name="T21" fmla="*/ T20 w 262"/>
                  <a:gd name="T22" fmla="+- 0 5376 5368"/>
                  <a:gd name="T23" fmla="*/ 5376 h 211"/>
                </a:gdLst>
                <a:ahLst/>
                <a:cxnLst>
                  <a:cxn ang="0">
                    <a:pos x="T1" y="T3"/>
                  </a:cxn>
                  <a:cxn ang="0">
                    <a:pos x="T5" y="T7"/>
                  </a:cxn>
                  <a:cxn ang="0">
                    <a:pos x="T9" y="T11"/>
                  </a:cxn>
                  <a:cxn ang="0">
                    <a:pos x="T13" y="T15"/>
                  </a:cxn>
                  <a:cxn ang="0">
                    <a:pos x="T17" y="T19"/>
                  </a:cxn>
                  <a:cxn ang="0">
                    <a:pos x="T21" y="T23"/>
                  </a:cxn>
                </a:cxnLst>
                <a:rect l="0" t="0" r="r" b="b"/>
                <a:pathLst>
                  <a:path w="262" h="211">
                    <a:moveTo>
                      <a:pt x="226" y="8"/>
                    </a:moveTo>
                    <a:lnTo>
                      <a:pt x="223" y="8"/>
                    </a:lnTo>
                    <a:lnTo>
                      <a:pt x="222" y="9"/>
                    </a:lnTo>
                    <a:lnTo>
                      <a:pt x="220" y="11"/>
                    </a:lnTo>
                    <a:lnTo>
                      <a:pt x="226" y="10"/>
                    </a:lnTo>
                    <a:lnTo>
                      <a:pt x="226" y="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53" name="Freeform 1752"/>
              <p:cNvSpPr>
                <a:spLocks/>
              </p:cNvSpPr>
              <p:nvPr/>
            </p:nvSpPr>
            <p:spPr bwMode="auto">
              <a:xfrm>
                <a:off x="10530" y="5368"/>
                <a:ext cx="262" cy="211"/>
              </a:xfrm>
              <a:custGeom>
                <a:avLst/>
                <a:gdLst>
                  <a:gd name="T0" fmla="+- 0 10743 10530"/>
                  <a:gd name="T1" fmla="*/ T0 w 262"/>
                  <a:gd name="T2" fmla="+- 0 5372 5368"/>
                  <a:gd name="T3" fmla="*/ 5372 h 211"/>
                  <a:gd name="T4" fmla="+- 0 10734 10530"/>
                  <a:gd name="T5" fmla="*/ T4 w 262"/>
                  <a:gd name="T6" fmla="+- 0 5376 5368"/>
                  <a:gd name="T7" fmla="*/ 5376 h 211"/>
                  <a:gd name="T8" fmla="+- 0 10744 10530"/>
                  <a:gd name="T9" fmla="*/ T8 w 262"/>
                  <a:gd name="T10" fmla="+- 0 5376 5368"/>
                  <a:gd name="T11" fmla="*/ 5376 h 211"/>
                  <a:gd name="T12" fmla="+- 0 10743 10530"/>
                  <a:gd name="T13" fmla="*/ T12 w 262"/>
                  <a:gd name="T14" fmla="+- 0 5372 5368"/>
                  <a:gd name="T15" fmla="*/ 5372 h 211"/>
                </a:gdLst>
                <a:ahLst/>
                <a:cxnLst>
                  <a:cxn ang="0">
                    <a:pos x="T1" y="T3"/>
                  </a:cxn>
                  <a:cxn ang="0">
                    <a:pos x="T5" y="T7"/>
                  </a:cxn>
                  <a:cxn ang="0">
                    <a:pos x="T9" y="T11"/>
                  </a:cxn>
                  <a:cxn ang="0">
                    <a:pos x="T13" y="T15"/>
                  </a:cxn>
                </a:cxnLst>
                <a:rect l="0" t="0" r="r" b="b"/>
                <a:pathLst>
                  <a:path w="262" h="211">
                    <a:moveTo>
                      <a:pt x="213" y="4"/>
                    </a:moveTo>
                    <a:lnTo>
                      <a:pt x="204" y="8"/>
                    </a:lnTo>
                    <a:lnTo>
                      <a:pt x="214" y="8"/>
                    </a:lnTo>
                    <a:lnTo>
                      <a:pt x="213" y="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6" name="Group 895"/>
            <p:cNvGrpSpPr>
              <a:grpSpLocks/>
            </p:cNvGrpSpPr>
            <p:nvPr/>
          </p:nvGrpSpPr>
          <p:grpSpPr bwMode="auto">
            <a:xfrm>
              <a:off x="15058" y="5402"/>
              <a:ext cx="395" cy="220"/>
              <a:chOff x="10212" y="5402"/>
              <a:chExt cx="268" cy="220"/>
            </a:xfrm>
          </p:grpSpPr>
          <p:sp>
            <p:nvSpPr>
              <p:cNvPr id="1732" name="Freeform 1731"/>
              <p:cNvSpPr>
                <a:spLocks/>
              </p:cNvSpPr>
              <p:nvPr/>
            </p:nvSpPr>
            <p:spPr bwMode="auto">
              <a:xfrm>
                <a:off x="10212" y="5402"/>
                <a:ext cx="268" cy="220"/>
              </a:xfrm>
              <a:custGeom>
                <a:avLst/>
                <a:gdLst>
                  <a:gd name="T0" fmla="+- 0 10219 10212"/>
                  <a:gd name="T1" fmla="*/ T0 w 268"/>
                  <a:gd name="T2" fmla="+- 0 5402 5402"/>
                  <a:gd name="T3" fmla="*/ 5402 h 220"/>
                  <a:gd name="T4" fmla="+- 0 10216 10212"/>
                  <a:gd name="T5" fmla="*/ T4 w 268"/>
                  <a:gd name="T6" fmla="+- 0 5404 5402"/>
                  <a:gd name="T7" fmla="*/ 5404 h 220"/>
                  <a:gd name="T8" fmla="+- 0 10212 10212"/>
                  <a:gd name="T9" fmla="*/ T8 w 268"/>
                  <a:gd name="T10" fmla="+- 0 5410 5402"/>
                  <a:gd name="T11" fmla="*/ 5410 h 220"/>
                  <a:gd name="T12" fmla="+- 0 10217 10212"/>
                  <a:gd name="T13" fmla="*/ T12 w 268"/>
                  <a:gd name="T14" fmla="+- 0 5417 5402"/>
                  <a:gd name="T15" fmla="*/ 5417 h 220"/>
                  <a:gd name="T16" fmla="+- 0 10236 10212"/>
                  <a:gd name="T17" fmla="*/ T16 w 268"/>
                  <a:gd name="T18" fmla="+- 0 5428 5402"/>
                  <a:gd name="T19" fmla="*/ 5428 h 220"/>
                  <a:gd name="T20" fmla="+- 0 10259 10212"/>
                  <a:gd name="T21" fmla="*/ T20 w 268"/>
                  <a:gd name="T22" fmla="+- 0 5446 5402"/>
                  <a:gd name="T23" fmla="*/ 5446 h 220"/>
                  <a:gd name="T24" fmla="+- 0 10265 10212"/>
                  <a:gd name="T25" fmla="*/ T24 w 268"/>
                  <a:gd name="T26" fmla="+- 0 5450 5402"/>
                  <a:gd name="T27" fmla="*/ 5450 h 220"/>
                  <a:gd name="T28" fmla="+- 0 10268 10212"/>
                  <a:gd name="T29" fmla="*/ T28 w 268"/>
                  <a:gd name="T30" fmla="+- 0 5457 5402"/>
                  <a:gd name="T31" fmla="*/ 5457 h 220"/>
                  <a:gd name="T32" fmla="+- 0 10266 10212"/>
                  <a:gd name="T33" fmla="*/ T32 w 268"/>
                  <a:gd name="T34" fmla="+- 0 5460 5402"/>
                  <a:gd name="T35" fmla="*/ 5460 h 220"/>
                  <a:gd name="T36" fmla="+- 0 10281 10212"/>
                  <a:gd name="T37" fmla="*/ T36 w 268"/>
                  <a:gd name="T38" fmla="+- 0 5470 5402"/>
                  <a:gd name="T39" fmla="*/ 5470 h 220"/>
                  <a:gd name="T40" fmla="+- 0 10296 10212"/>
                  <a:gd name="T41" fmla="*/ T40 w 268"/>
                  <a:gd name="T42" fmla="+- 0 5484 5402"/>
                  <a:gd name="T43" fmla="*/ 5484 h 220"/>
                  <a:gd name="T44" fmla="+- 0 10309 10212"/>
                  <a:gd name="T45" fmla="*/ T44 w 268"/>
                  <a:gd name="T46" fmla="+- 0 5501 5402"/>
                  <a:gd name="T47" fmla="*/ 5501 h 220"/>
                  <a:gd name="T48" fmla="+- 0 10318 10212"/>
                  <a:gd name="T49" fmla="*/ T48 w 268"/>
                  <a:gd name="T50" fmla="+- 0 5516 5402"/>
                  <a:gd name="T51" fmla="*/ 5516 h 220"/>
                  <a:gd name="T52" fmla="+- 0 10331 10212"/>
                  <a:gd name="T53" fmla="*/ T52 w 268"/>
                  <a:gd name="T54" fmla="+- 0 5533 5402"/>
                  <a:gd name="T55" fmla="*/ 5533 h 220"/>
                  <a:gd name="T56" fmla="+- 0 10346 10212"/>
                  <a:gd name="T57" fmla="*/ T56 w 268"/>
                  <a:gd name="T58" fmla="+- 0 5550 5402"/>
                  <a:gd name="T59" fmla="*/ 5550 h 220"/>
                  <a:gd name="T60" fmla="+- 0 10373 10212"/>
                  <a:gd name="T61" fmla="*/ T60 w 268"/>
                  <a:gd name="T62" fmla="+- 0 5577 5402"/>
                  <a:gd name="T63" fmla="*/ 5577 h 220"/>
                  <a:gd name="T64" fmla="+- 0 10389 10212"/>
                  <a:gd name="T65" fmla="*/ T64 w 268"/>
                  <a:gd name="T66" fmla="+- 0 5591 5402"/>
                  <a:gd name="T67" fmla="*/ 5591 h 220"/>
                  <a:gd name="T68" fmla="+- 0 10404 10212"/>
                  <a:gd name="T69" fmla="*/ T68 w 268"/>
                  <a:gd name="T70" fmla="+- 0 5599 5402"/>
                  <a:gd name="T71" fmla="*/ 5599 h 220"/>
                  <a:gd name="T72" fmla="+- 0 10434 10212"/>
                  <a:gd name="T73" fmla="*/ T72 w 268"/>
                  <a:gd name="T74" fmla="+- 0 5616 5402"/>
                  <a:gd name="T75" fmla="*/ 5616 h 220"/>
                  <a:gd name="T76" fmla="+- 0 10439 10212"/>
                  <a:gd name="T77" fmla="*/ T76 w 268"/>
                  <a:gd name="T78" fmla="+- 0 5622 5402"/>
                  <a:gd name="T79" fmla="*/ 5622 h 220"/>
                  <a:gd name="T80" fmla="+- 0 10440 10212"/>
                  <a:gd name="T81" fmla="*/ T80 w 268"/>
                  <a:gd name="T82" fmla="+- 0 5622 5402"/>
                  <a:gd name="T83" fmla="*/ 5622 h 220"/>
                  <a:gd name="T84" fmla="+- 0 10446 10212"/>
                  <a:gd name="T85" fmla="*/ T84 w 268"/>
                  <a:gd name="T86" fmla="+- 0 5619 5402"/>
                  <a:gd name="T87" fmla="*/ 5619 h 220"/>
                  <a:gd name="T88" fmla="+- 0 10466 10212"/>
                  <a:gd name="T89" fmla="*/ T88 w 268"/>
                  <a:gd name="T90" fmla="+- 0 5611 5402"/>
                  <a:gd name="T91" fmla="*/ 5611 h 220"/>
                  <a:gd name="T92" fmla="+- 0 10473 10212"/>
                  <a:gd name="T93" fmla="*/ T92 w 268"/>
                  <a:gd name="T94" fmla="+- 0 5610 5402"/>
                  <a:gd name="T95" fmla="*/ 5610 h 220"/>
                  <a:gd name="T96" fmla="+- 0 10479 10212"/>
                  <a:gd name="T97" fmla="*/ T96 w 268"/>
                  <a:gd name="T98" fmla="+- 0 5610 5402"/>
                  <a:gd name="T99" fmla="*/ 5610 h 220"/>
                  <a:gd name="T100" fmla="+- 0 10472 10212"/>
                  <a:gd name="T101" fmla="*/ T100 w 268"/>
                  <a:gd name="T102" fmla="+- 0 5592 5402"/>
                  <a:gd name="T103" fmla="*/ 5592 h 220"/>
                  <a:gd name="T104" fmla="+- 0 10470 10212"/>
                  <a:gd name="T105" fmla="*/ T104 w 268"/>
                  <a:gd name="T106" fmla="+- 0 5576 5402"/>
                  <a:gd name="T107" fmla="*/ 5576 h 220"/>
                  <a:gd name="T108" fmla="+- 0 10467 10212"/>
                  <a:gd name="T109" fmla="*/ T108 w 268"/>
                  <a:gd name="T110" fmla="+- 0 5565 5402"/>
                  <a:gd name="T111" fmla="*/ 5565 h 220"/>
                  <a:gd name="T112" fmla="+- 0 10453 10212"/>
                  <a:gd name="T113" fmla="*/ T112 w 268"/>
                  <a:gd name="T114" fmla="+- 0 5556 5402"/>
                  <a:gd name="T115" fmla="*/ 5556 h 220"/>
                  <a:gd name="T116" fmla="+- 0 10440 10212"/>
                  <a:gd name="T117" fmla="*/ T116 w 268"/>
                  <a:gd name="T118" fmla="+- 0 5546 5402"/>
                  <a:gd name="T119" fmla="*/ 5546 h 220"/>
                  <a:gd name="T120" fmla="+- 0 10439 10212"/>
                  <a:gd name="T121" fmla="*/ T120 w 268"/>
                  <a:gd name="T122" fmla="+- 0 5546 5402"/>
                  <a:gd name="T123" fmla="*/ 5546 h 220"/>
                  <a:gd name="T124" fmla="+- 0 10435 10212"/>
                  <a:gd name="T125" fmla="*/ T124 w 268"/>
                  <a:gd name="T126" fmla="+- 0 5542 5402"/>
                  <a:gd name="T127" fmla="*/ 5542 h 220"/>
                  <a:gd name="T128" fmla="+- 0 10438 10212"/>
                  <a:gd name="T129" fmla="*/ T128 w 268"/>
                  <a:gd name="T130" fmla="+- 0 5542 5402"/>
                  <a:gd name="T131" fmla="*/ 5542 h 220"/>
                  <a:gd name="T132" fmla="+- 0 10437 10212"/>
                  <a:gd name="T133" fmla="*/ T132 w 268"/>
                  <a:gd name="T134" fmla="+- 0 5538 5402"/>
                  <a:gd name="T135" fmla="*/ 5538 h 220"/>
                  <a:gd name="T136" fmla="+- 0 10435 10212"/>
                  <a:gd name="T137" fmla="*/ T136 w 268"/>
                  <a:gd name="T138" fmla="+- 0 5531 5402"/>
                  <a:gd name="T139" fmla="*/ 5531 h 220"/>
                  <a:gd name="T140" fmla="+- 0 10439 10212"/>
                  <a:gd name="T141" fmla="*/ T140 w 268"/>
                  <a:gd name="T142" fmla="+- 0 5531 5402"/>
                  <a:gd name="T143" fmla="*/ 5531 h 220"/>
                  <a:gd name="T144" fmla="+- 0 10426 10212"/>
                  <a:gd name="T145" fmla="*/ T144 w 268"/>
                  <a:gd name="T146" fmla="+- 0 5528 5402"/>
                  <a:gd name="T147" fmla="*/ 5528 h 220"/>
                  <a:gd name="T148" fmla="+- 0 10413 10212"/>
                  <a:gd name="T149" fmla="*/ T148 w 268"/>
                  <a:gd name="T150" fmla="+- 0 5528 5402"/>
                  <a:gd name="T151" fmla="*/ 5528 h 220"/>
                  <a:gd name="T152" fmla="+- 0 10413 10212"/>
                  <a:gd name="T153" fmla="*/ T152 w 268"/>
                  <a:gd name="T154" fmla="+- 0 5518 5402"/>
                  <a:gd name="T155" fmla="*/ 5518 h 220"/>
                  <a:gd name="T156" fmla="+- 0 10420 10212"/>
                  <a:gd name="T157" fmla="*/ T156 w 268"/>
                  <a:gd name="T158" fmla="+- 0 5512 5402"/>
                  <a:gd name="T159" fmla="*/ 5512 h 220"/>
                  <a:gd name="T160" fmla="+- 0 10398 10212"/>
                  <a:gd name="T161" fmla="*/ T160 w 268"/>
                  <a:gd name="T162" fmla="+- 0 5494 5402"/>
                  <a:gd name="T163" fmla="*/ 5494 h 220"/>
                  <a:gd name="T164" fmla="+- 0 10398 10212"/>
                  <a:gd name="T165" fmla="*/ T164 w 268"/>
                  <a:gd name="T166" fmla="+- 0 5493 5402"/>
                  <a:gd name="T167" fmla="*/ 5493 h 220"/>
                  <a:gd name="T168" fmla="+- 0 10400 10212"/>
                  <a:gd name="T169" fmla="*/ T168 w 268"/>
                  <a:gd name="T170" fmla="+- 0 5486 5402"/>
                  <a:gd name="T171" fmla="*/ 5486 h 220"/>
                  <a:gd name="T172" fmla="+- 0 10383 10212"/>
                  <a:gd name="T173" fmla="*/ T172 w 268"/>
                  <a:gd name="T174" fmla="+- 0 5478 5402"/>
                  <a:gd name="T175" fmla="*/ 5478 h 220"/>
                  <a:gd name="T176" fmla="+- 0 10367 10212"/>
                  <a:gd name="T177" fmla="*/ T176 w 268"/>
                  <a:gd name="T178" fmla="+- 0 5472 5402"/>
                  <a:gd name="T179" fmla="*/ 5472 h 220"/>
                  <a:gd name="T180" fmla="+- 0 10335 10212"/>
                  <a:gd name="T181" fmla="*/ T180 w 268"/>
                  <a:gd name="T182" fmla="+- 0 5460 5402"/>
                  <a:gd name="T183" fmla="*/ 5460 h 220"/>
                  <a:gd name="T184" fmla="+- 0 10331 10212"/>
                  <a:gd name="T185" fmla="*/ T184 w 268"/>
                  <a:gd name="T186" fmla="+- 0 5457 5402"/>
                  <a:gd name="T187" fmla="*/ 5457 h 220"/>
                  <a:gd name="T188" fmla="+- 0 10317 10212"/>
                  <a:gd name="T189" fmla="*/ T188 w 268"/>
                  <a:gd name="T190" fmla="+- 0 5443 5402"/>
                  <a:gd name="T191" fmla="*/ 5443 h 220"/>
                  <a:gd name="T192" fmla="+- 0 10318 10212"/>
                  <a:gd name="T193" fmla="*/ T192 w 268"/>
                  <a:gd name="T194" fmla="+- 0 5441 5402"/>
                  <a:gd name="T195" fmla="*/ 5441 h 220"/>
                  <a:gd name="T196" fmla="+- 0 10321 10212"/>
                  <a:gd name="T197" fmla="*/ T196 w 268"/>
                  <a:gd name="T198" fmla="+- 0 5441 5402"/>
                  <a:gd name="T199" fmla="*/ 5441 h 220"/>
                  <a:gd name="T200" fmla="+- 0 10317 10212"/>
                  <a:gd name="T201" fmla="*/ T200 w 268"/>
                  <a:gd name="T202" fmla="+- 0 5440 5402"/>
                  <a:gd name="T203" fmla="*/ 5440 h 220"/>
                  <a:gd name="T204" fmla="+- 0 10300 10212"/>
                  <a:gd name="T205" fmla="*/ T204 w 268"/>
                  <a:gd name="T206" fmla="+- 0 5435 5402"/>
                  <a:gd name="T207" fmla="*/ 5435 h 220"/>
                  <a:gd name="T208" fmla="+- 0 10269 10212"/>
                  <a:gd name="T209" fmla="*/ T208 w 268"/>
                  <a:gd name="T210" fmla="+- 0 5416 5402"/>
                  <a:gd name="T211" fmla="*/ 5416 h 220"/>
                  <a:gd name="T212" fmla="+- 0 10275 10212"/>
                  <a:gd name="T213" fmla="*/ T212 w 268"/>
                  <a:gd name="T214" fmla="+- 0 5414 5402"/>
                  <a:gd name="T215" fmla="*/ 5414 h 220"/>
                  <a:gd name="T216" fmla="+- 0 10271 10212"/>
                  <a:gd name="T217" fmla="*/ T216 w 268"/>
                  <a:gd name="T218" fmla="+- 0 5414 5402"/>
                  <a:gd name="T219" fmla="*/ 5414 h 220"/>
                  <a:gd name="T220" fmla="+- 0 10216 10212"/>
                  <a:gd name="T221" fmla="*/ T220 w 268"/>
                  <a:gd name="T222" fmla="+- 0 5406 5402"/>
                  <a:gd name="T223" fmla="*/ 5406 h 220"/>
                  <a:gd name="T224" fmla="+- 0 10219 10212"/>
                  <a:gd name="T225" fmla="*/ T224 w 268"/>
                  <a:gd name="T226" fmla="+- 0 5402 5402"/>
                  <a:gd name="T227" fmla="*/ 5402 h 22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Lst>
                <a:rect l="0" t="0" r="r" b="b"/>
                <a:pathLst>
                  <a:path w="268" h="220">
                    <a:moveTo>
                      <a:pt x="7" y="0"/>
                    </a:moveTo>
                    <a:lnTo>
                      <a:pt x="4" y="2"/>
                    </a:lnTo>
                    <a:lnTo>
                      <a:pt x="0" y="8"/>
                    </a:lnTo>
                    <a:lnTo>
                      <a:pt x="5" y="15"/>
                    </a:lnTo>
                    <a:lnTo>
                      <a:pt x="24" y="26"/>
                    </a:lnTo>
                    <a:lnTo>
                      <a:pt x="47" y="44"/>
                    </a:lnTo>
                    <a:lnTo>
                      <a:pt x="53" y="48"/>
                    </a:lnTo>
                    <a:lnTo>
                      <a:pt x="56" y="55"/>
                    </a:lnTo>
                    <a:lnTo>
                      <a:pt x="54" y="58"/>
                    </a:lnTo>
                    <a:lnTo>
                      <a:pt x="69" y="68"/>
                    </a:lnTo>
                    <a:lnTo>
                      <a:pt x="84" y="82"/>
                    </a:lnTo>
                    <a:lnTo>
                      <a:pt x="97" y="99"/>
                    </a:lnTo>
                    <a:lnTo>
                      <a:pt x="106" y="114"/>
                    </a:lnTo>
                    <a:lnTo>
                      <a:pt x="119" y="131"/>
                    </a:lnTo>
                    <a:lnTo>
                      <a:pt x="134" y="148"/>
                    </a:lnTo>
                    <a:lnTo>
                      <a:pt x="161" y="175"/>
                    </a:lnTo>
                    <a:lnTo>
                      <a:pt x="177" y="189"/>
                    </a:lnTo>
                    <a:lnTo>
                      <a:pt x="192" y="197"/>
                    </a:lnTo>
                    <a:lnTo>
                      <a:pt x="222" y="214"/>
                    </a:lnTo>
                    <a:lnTo>
                      <a:pt x="227" y="220"/>
                    </a:lnTo>
                    <a:lnTo>
                      <a:pt x="228" y="220"/>
                    </a:lnTo>
                    <a:lnTo>
                      <a:pt x="234" y="217"/>
                    </a:lnTo>
                    <a:lnTo>
                      <a:pt x="254" y="209"/>
                    </a:lnTo>
                    <a:lnTo>
                      <a:pt x="261" y="208"/>
                    </a:lnTo>
                    <a:lnTo>
                      <a:pt x="267" y="208"/>
                    </a:lnTo>
                    <a:lnTo>
                      <a:pt x="260" y="190"/>
                    </a:lnTo>
                    <a:lnTo>
                      <a:pt x="258" y="174"/>
                    </a:lnTo>
                    <a:lnTo>
                      <a:pt x="255" y="163"/>
                    </a:lnTo>
                    <a:lnTo>
                      <a:pt x="241" y="154"/>
                    </a:lnTo>
                    <a:lnTo>
                      <a:pt x="228" y="144"/>
                    </a:lnTo>
                    <a:lnTo>
                      <a:pt x="227" y="144"/>
                    </a:lnTo>
                    <a:lnTo>
                      <a:pt x="223" y="140"/>
                    </a:lnTo>
                    <a:lnTo>
                      <a:pt x="226" y="140"/>
                    </a:lnTo>
                    <a:lnTo>
                      <a:pt x="225" y="136"/>
                    </a:lnTo>
                    <a:lnTo>
                      <a:pt x="223" y="129"/>
                    </a:lnTo>
                    <a:lnTo>
                      <a:pt x="227" y="129"/>
                    </a:lnTo>
                    <a:lnTo>
                      <a:pt x="214" y="126"/>
                    </a:lnTo>
                    <a:lnTo>
                      <a:pt x="201" y="126"/>
                    </a:lnTo>
                    <a:lnTo>
                      <a:pt x="201" y="116"/>
                    </a:lnTo>
                    <a:lnTo>
                      <a:pt x="208" y="110"/>
                    </a:lnTo>
                    <a:lnTo>
                      <a:pt x="186" y="92"/>
                    </a:lnTo>
                    <a:lnTo>
                      <a:pt x="186" y="91"/>
                    </a:lnTo>
                    <a:lnTo>
                      <a:pt x="188" y="84"/>
                    </a:lnTo>
                    <a:lnTo>
                      <a:pt x="171" y="76"/>
                    </a:lnTo>
                    <a:lnTo>
                      <a:pt x="155" y="70"/>
                    </a:lnTo>
                    <a:lnTo>
                      <a:pt x="123" y="58"/>
                    </a:lnTo>
                    <a:lnTo>
                      <a:pt x="119" y="55"/>
                    </a:lnTo>
                    <a:lnTo>
                      <a:pt x="105" y="41"/>
                    </a:lnTo>
                    <a:lnTo>
                      <a:pt x="106" y="39"/>
                    </a:lnTo>
                    <a:lnTo>
                      <a:pt x="109" y="39"/>
                    </a:lnTo>
                    <a:lnTo>
                      <a:pt x="105" y="38"/>
                    </a:lnTo>
                    <a:lnTo>
                      <a:pt x="88" y="33"/>
                    </a:lnTo>
                    <a:lnTo>
                      <a:pt x="57" y="14"/>
                    </a:lnTo>
                    <a:lnTo>
                      <a:pt x="63" y="12"/>
                    </a:lnTo>
                    <a:lnTo>
                      <a:pt x="59" y="12"/>
                    </a:lnTo>
                    <a:lnTo>
                      <a:pt x="4" y="4"/>
                    </a:lnTo>
                    <a:lnTo>
                      <a:pt x="7"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3" name="Freeform 1732"/>
              <p:cNvSpPr>
                <a:spLocks/>
              </p:cNvSpPr>
              <p:nvPr/>
            </p:nvSpPr>
            <p:spPr bwMode="auto">
              <a:xfrm>
                <a:off x="10212" y="5402"/>
                <a:ext cx="268" cy="220"/>
              </a:xfrm>
              <a:custGeom>
                <a:avLst/>
                <a:gdLst>
                  <a:gd name="T0" fmla="+- 0 10479 10212"/>
                  <a:gd name="T1" fmla="*/ T0 w 268"/>
                  <a:gd name="T2" fmla="+- 0 5610 5402"/>
                  <a:gd name="T3" fmla="*/ 5610 h 220"/>
                  <a:gd name="T4" fmla="+- 0 10473 10212"/>
                  <a:gd name="T5" fmla="*/ T4 w 268"/>
                  <a:gd name="T6" fmla="+- 0 5610 5402"/>
                  <a:gd name="T7" fmla="*/ 5610 h 220"/>
                  <a:gd name="T8" fmla="+- 0 10479 10212"/>
                  <a:gd name="T9" fmla="*/ T8 w 268"/>
                  <a:gd name="T10" fmla="+- 0 5610 5402"/>
                  <a:gd name="T11" fmla="*/ 5610 h 220"/>
                </a:gdLst>
                <a:ahLst/>
                <a:cxnLst>
                  <a:cxn ang="0">
                    <a:pos x="T1" y="T3"/>
                  </a:cxn>
                  <a:cxn ang="0">
                    <a:pos x="T5" y="T7"/>
                  </a:cxn>
                  <a:cxn ang="0">
                    <a:pos x="T9" y="T11"/>
                  </a:cxn>
                </a:cxnLst>
                <a:rect l="0" t="0" r="r" b="b"/>
                <a:pathLst>
                  <a:path w="268" h="220">
                    <a:moveTo>
                      <a:pt x="267" y="208"/>
                    </a:moveTo>
                    <a:lnTo>
                      <a:pt x="261" y="208"/>
                    </a:lnTo>
                    <a:lnTo>
                      <a:pt x="267" y="20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4" name="Freeform 1733"/>
              <p:cNvSpPr>
                <a:spLocks/>
              </p:cNvSpPr>
              <p:nvPr/>
            </p:nvSpPr>
            <p:spPr bwMode="auto">
              <a:xfrm>
                <a:off x="10212" y="5402"/>
                <a:ext cx="268" cy="220"/>
              </a:xfrm>
              <a:custGeom>
                <a:avLst/>
                <a:gdLst>
                  <a:gd name="T0" fmla="+- 0 10435 10212"/>
                  <a:gd name="T1" fmla="*/ T0 w 268"/>
                  <a:gd name="T2" fmla="+- 0 5542 5402"/>
                  <a:gd name="T3" fmla="*/ 5542 h 220"/>
                  <a:gd name="T4" fmla="+- 0 10439 10212"/>
                  <a:gd name="T5" fmla="*/ T4 w 268"/>
                  <a:gd name="T6" fmla="+- 0 5546 5402"/>
                  <a:gd name="T7" fmla="*/ 5546 h 220"/>
                  <a:gd name="T8" fmla="+- 0 10438 10212"/>
                  <a:gd name="T9" fmla="*/ T8 w 268"/>
                  <a:gd name="T10" fmla="+- 0 5545 5402"/>
                  <a:gd name="T11" fmla="*/ 5545 h 220"/>
                  <a:gd name="T12" fmla="+- 0 10435 10212"/>
                  <a:gd name="T13" fmla="*/ T12 w 268"/>
                  <a:gd name="T14" fmla="+- 0 5542 5402"/>
                  <a:gd name="T15" fmla="*/ 5542 h 220"/>
                </a:gdLst>
                <a:ahLst/>
                <a:cxnLst>
                  <a:cxn ang="0">
                    <a:pos x="T1" y="T3"/>
                  </a:cxn>
                  <a:cxn ang="0">
                    <a:pos x="T5" y="T7"/>
                  </a:cxn>
                  <a:cxn ang="0">
                    <a:pos x="T9" y="T11"/>
                  </a:cxn>
                  <a:cxn ang="0">
                    <a:pos x="T13" y="T15"/>
                  </a:cxn>
                </a:cxnLst>
                <a:rect l="0" t="0" r="r" b="b"/>
                <a:pathLst>
                  <a:path w="268" h="220">
                    <a:moveTo>
                      <a:pt x="223" y="140"/>
                    </a:moveTo>
                    <a:lnTo>
                      <a:pt x="227" y="144"/>
                    </a:lnTo>
                    <a:lnTo>
                      <a:pt x="226" y="143"/>
                    </a:lnTo>
                    <a:lnTo>
                      <a:pt x="223"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5" name="Freeform 1734"/>
              <p:cNvSpPr>
                <a:spLocks/>
              </p:cNvSpPr>
              <p:nvPr/>
            </p:nvSpPr>
            <p:spPr bwMode="auto">
              <a:xfrm>
                <a:off x="10212" y="5402"/>
                <a:ext cx="268" cy="220"/>
              </a:xfrm>
              <a:custGeom>
                <a:avLst/>
                <a:gdLst>
                  <a:gd name="T0" fmla="+- 0 10438 10212"/>
                  <a:gd name="T1" fmla="*/ T0 w 268"/>
                  <a:gd name="T2" fmla="+- 0 5545 5402"/>
                  <a:gd name="T3" fmla="*/ 5545 h 220"/>
                  <a:gd name="T4" fmla="+- 0 10439 10212"/>
                  <a:gd name="T5" fmla="*/ T4 w 268"/>
                  <a:gd name="T6" fmla="+- 0 5546 5402"/>
                  <a:gd name="T7" fmla="*/ 5546 h 220"/>
                  <a:gd name="T8" fmla="+- 0 10440 10212"/>
                  <a:gd name="T9" fmla="*/ T8 w 268"/>
                  <a:gd name="T10" fmla="+- 0 5546 5402"/>
                  <a:gd name="T11" fmla="*/ 5546 h 220"/>
                  <a:gd name="T12" fmla="+- 0 10438 10212"/>
                  <a:gd name="T13" fmla="*/ T12 w 268"/>
                  <a:gd name="T14" fmla="+- 0 5545 5402"/>
                  <a:gd name="T15" fmla="*/ 5545 h 220"/>
                </a:gdLst>
                <a:ahLst/>
                <a:cxnLst>
                  <a:cxn ang="0">
                    <a:pos x="T1" y="T3"/>
                  </a:cxn>
                  <a:cxn ang="0">
                    <a:pos x="T5" y="T7"/>
                  </a:cxn>
                  <a:cxn ang="0">
                    <a:pos x="T9" y="T11"/>
                  </a:cxn>
                  <a:cxn ang="0">
                    <a:pos x="T13" y="T15"/>
                  </a:cxn>
                </a:cxnLst>
                <a:rect l="0" t="0" r="r" b="b"/>
                <a:pathLst>
                  <a:path w="268" h="220">
                    <a:moveTo>
                      <a:pt x="226" y="143"/>
                    </a:moveTo>
                    <a:lnTo>
                      <a:pt x="227" y="144"/>
                    </a:lnTo>
                    <a:lnTo>
                      <a:pt x="228" y="144"/>
                    </a:lnTo>
                    <a:lnTo>
                      <a:pt x="226" y="14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6" name="Freeform 1735"/>
              <p:cNvSpPr>
                <a:spLocks/>
              </p:cNvSpPr>
              <p:nvPr/>
            </p:nvSpPr>
            <p:spPr bwMode="auto">
              <a:xfrm>
                <a:off x="10212" y="5402"/>
                <a:ext cx="268" cy="220"/>
              </a:xfrm>
              <a:custGeom>
                <a:avLst/>
                <a:gdLst>
                  <a:gd name="T0" fmla="+- 0 10438 10212"/>
                  <a:gd name="T1" fmla="*/ T0 w 268"/>
                  <a:gd name="T2" fmla="+- 0 5542 5402"/>
                  <a:gd name="T3" fmla="*/ 5542 h 220"/>
                  <a:gd name="T4" fmla="+- 0 10435 10212"/>
                  <a:gd name="T5" fmla="*/ T4 w 268"/>
                  <a:gd name="T6" fmla="+- 0 5542 5402"/>
                  <a:gd name="T7" fmla="*/ 5542 h 220"/>
                  <a:gd name="T8" fmla="+- 0 10438 10212"/>
                  <a:gd name="T9" fmla="*/ T8 w 268"/>
                  <a:gd name="T10" fmla="+- 0 5545 5402"/>
                  <a:gd name="T11" fmla="*/ 5545 h 220"/>
                  <a:gd name="T12" fmla="+- 0 10438 10212"/>
                  <a:gd name="T13" fmla="*/ T12 w 268"/>
                  <a:gd name="T14" fmla="+- 0 5542 5402"/>
                  <a:gd name="T15" fmla="*/ 5542 h 220"/>
                </a:gdLst>
                <a:ahLst/>
                <a:cxnLst>
                  <a:cxn ang="0">
                    <a:pos x="T1" y="T3"/>
                  </a:cxn>
                  <a:cxn ang="0">
                    <a:pos x="T5" y="T7"/>
                  </a:cxn>
                  <a:cxn ang="0">
                    <a:pos x="T9" y="T11"/>
                  </a:cxn>
                  <a:cxn ang="0">
                    <a:pos x="T13" y="T15"/>
                  </a:cxn>
                </a:cxnLst>
                <a:rect l="0" t="0" r="r" b="b"/>
                <a:pathLst>
                  <a:path w="268" h="220">
                    <a:moveTo>
                      <a:pt x="226" y="140"/>
                    </a:moveTo>
                    <a:lnTo>
                      <a:pt x="223" y="140"/>
                    </a:lnTo>
                    <a:lnTo>
                      <a:pt x="226" y="143"/>
                    </a:lnTo>
                    <a:lnTo>
                      <a:pt x="226" y="1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7" name="Freeform 1736"/>
              <p:cNvSpPr>
                <a:spLocks/>
              </p:cNvSpPr>
              <p:nvPr/>
            </p:nvSpPr>
            <p:spPr bwMode="auto">
              <a:xfrm>
                <a:off x="10212" y="5402"/>
                <a:ext cx="268" cy="220"/>
              </a:xfrm>
              <a:custGeom>
                <a:avLst/>
                <a:gdLst>
                  <a:gd name="T0" fmla="+- 0 10413 10212"/>
                  <a:gd name="T1" fmla="*/ T0 w 268"/>
                  <a:gd name="T2" fmla="+- 0 5525 5402"/>
                  <a:gd name="T3" fmla="*/ 5525 h 220"/>
                  <a:gd name="T4" fmla="+- 0 10413 10212"/>
                  <a:gd name="T5" fmla="*/ T4 w 268"/>
                  <a:gd name="T6" fmla="+- 0 5528 5402"/>
                  <a:gd name="T7" fmla="*/ 5528 h 220"/>
                  <a:gd name="T8" fmla="+- 0 10426 10212"/>
                  <a:gd name="T9" fmla="*/ T8 w 268"/>
                  <a:gd name="T10" fmla="+- 0 5528 5402"/>
                  <a:gd name="T11" fmla="*/ 5528 h 220"/>
                  <a:gd name="T12" fmla="+- 0 10413 10212"/>
                  <a:gd name="T13" fmla="*/ T12 w 268"/>
                  <a:gd name="T14" fmla="+- 0 5525 5402"/>
                  <a:gd name="T15" fmla="*/ 5525 h 220"/>
                </a:gdLst>
                <a:ahLst/>
                <a:cxnLst>
                  <a:cxn ang="0">
                    <a:pos x="T1" y="T3"/>
                  </a:cxn>
                  <a:cxn ang="0">
                    <a:pos x="T5" y="T7"/>
                  </a:cxn>
                  <a:cxn ang="0">
                    <a:pos x="T9" y="T11"/>
                  </a:cxn>
                  <a:cxn ang="0">
                    <a:pos x="T13" y="T15"/>
                  </a:cxn>
                </a:cxnLst>
                <a:rect l="0" t="0" r="r" b="b"/>
                <a:pathLst>
                  <a:path w="268" h="220">
                    <a:moveTo>
                      <a:pt x="201" y="123"/>
                    </a:moveTo>
                    <a:lnTo>
                      <a:pt x="201" y="126"/>
                    </a:lnTo>
                    <a:lnTo>
                      <a:pt x="214" y="126"/>
                    </a:lnTo>
                    <a:lnTo>
                      <a:pt x="201" y="1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8" name="Freeform 1737"/>
              <p:cNvSpPr>
                <a:spLocks/>
              </p:cNvSpPr>
              <p:nvPr/>
            </p:nvSpPr>
            <p:spPr bwMode="auto">
              <a:xfrm>
                <a:off x="10212" y="5402"/>
                <a:ext cx="268" cy="220"/>
              </a:xfrm>
              <a:custGeom>
                <a:avLst/>
                <a:gdLst>
                  <a:gd name="T0" fmla="+- 0 10322 10212"/>
                  <a:gd name="T1" fmla="*/ T0 w 268"/>
                  <a:gd name="T2" fmla="+- 0 5441 5402"/>
                  <a:gd name="T3" fmla="*/ 5441 h 220"/>
                  <a:gd name="T4" fmla="+- 0 10323 10212"/>
                  <a:gd name="T5" fmla="*/ T4 w 268"/>
                  <a:gd name="T6" fmla="+- 0 5442 5402"/>
                  <a:gd name="T7" fmla="*/ 5442 h 220"/>
                  <a:gd name="T8" fmla="+- 0 10323 10212"/>
                  <a:gd name="T9" fmla="*/ T8 w 268"/>
                  <a:gd name="T10" fmla="+- 0 5441 5402"/>
                  <a:gd name="T11" fmla="*/ 5441 h 220"/>
                  <a:gd name="T12" fmla="+- 0 10322 10212"/>
                  <a:gd name="T13" fmla="*/ T12 w 268"/>
                  <a:gd name="T14" fmla="+- 0 5441 5402"/>
                  <a:gd name="T15" fmla="*/ 5441 h 220"/>
                </a:gdLst>
                <a:ahLst/>
                <a:cxnLst>
                  <a:cxn ang="0">
                    <a:pos x="T1" y="T3"/>
                  </a:cxn>
                  <a:cxn ang="0">
                    <a:pos x="T5" y="T7"/>
                  </a:cxn>
                  <a:cxn ang="0">
                    <a:pos x="T9" y="T11"/>
                  </a:cxn>
                  <a:cxn ang="0">
                    <a:pos x="T13" y="T15"/>
                  </a:cxn>
                </a:cxnLst>
                <a:rect l="0" t="0" r="r" b="b"/>
                <a:pathLst>
                  <a:path w="268" h="220">
                    <a:moveTo>
                      <a:pt x="110" y="39"/>
                    </a:moveTo>
                    <a:lnTo>
                      <a:pt x="111" y="40"/>
                    </a:lnTo>
                    <a:lnTo>
                      <a:pt x="111" y="39"/>
                    </a:lnTo>
                    <a:lnTo>
                      <a:pt x="110" y="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39" name="Freeform 1738"/>
              <p:cNvSpPr>
                <a:spLocks/>
              </p:cNvSpPr>
              <p:nvPr/>
            </p:nvSpPr>
            <p:spPr bwMode="auto">
              <a:xfrm>
                <a:off x="10212" y="5402"/>
                <a:ext cx="268" cy="220"/>
              </a:xfrm>
              <a:custGeom>
                <a:avLst/>
                <a:gdLst>
                  <a:gd name="T0" fmla="+- 0 10321 10212"/>
                  <a:gd name="T1" fmla="*/ T0 w 268"/>
                  <a:gd name="T2" fmla="+- 0 5441 5402"/>
                  <a:gd name="T3" fmla="*/ 5441 h 220"/>
                  <a:gd name="T4" fmla="+- 0 10318 10212"/>
                  <a:gd name="T5" fmla="*/ T4 w 268"/>
                  <a:gd name="T6" fmla="+- 0 5441 5402"/>
                  <a:gd name="T7" fmla="*/ 5441 h 220"/>
                  <a:gd name="T8" fmla="+- 0 10322 10212"/>
                  <a:gd name="T9" fmla="*/ T8 w 268"/>
                  <a:gd name="T10" fmla="+- 0 5441 5402"/>
                  <a:gd name="T11" fmla="*/ 5441 h 220"/>
                  <a:gd name="T12" fmla="+- 0 10321 10212"/>
                  <a:gd name="T13" fmla="*/ T12 w 268"/>
                  <a:gd name="T14" fmla="+- 0 5441 5402"/>
                  <a:gd name="T15" fmla="*/ 5441 h 220"/>
                </a:gdLst>
                <a:ahLst/>
                <a:cxnLst>
                  <a:cxn ang="0">
                    <a:pos x="T1" y="T3"/>
                  </a:cxn>
                  <a:cxn ang="0">
                    <a:pos x="T5" y="T7"/>
                  </a:cxn>
                  <a:cxn ang="0">
                    <a:pos x="T9" y="T11"/>
                  </a:cxn>
                  <a:cxn ang="0">
                    <a:pos x="T13" y="T15"/>
                  </a:cxn>
                </a:cxnLst>
                <a:rect l="0" t="0" r="r" b="b"/>
                <a:pathLst>
                  <a:path w="268" h="220">
                    <a:moveTo>
                      <a:pt x="109" y="39"/>
                    </a:moveTo>
                    <a:lnTo>
                      <a:pt x="106" y="39"/>
                    </a:lnTo>
                    <a:lnTo>
                      <a:pt x="110" y="39"/>
                    </a:lnTo>
                    <a:lnTo>
                      <a:pt x="109" y="3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897" name="Group 896"/>
            <p:cNvGrpSpPr>
              <a:grpSpLocks/>
            </p:cNvGrpSpPr>
            <p:nvPr/>
          </p:nvGrpSpPr>
          <p:grpSpPr bwMode="auto">
            <a:xfrm>
              <a:off x="13258" y="3768"/>
              <a:ext cx="4350" cy="2238"/>
              <a:chOff x="8991" y="3768"/>
              <a:chExt cx="2947" cy="2238"/>
            </a:xfrm>
          </p:grpSpPr>
          <p:sp>
            <p:nvSpPr>
              <p:cNvPr id="1729" name="Freeform 1728"/>
              <p:cNvSpPr>
                <a:spLocks/>
              </p:cNvSpPr>
              <p:nvPr/>
            </p:nvSpPr>
            <p:spPr bwMode="auto">
              <a:xfrm>
                <a:off x="8991" y="5749"/>
                <a:ext cx="166" cy="257"/>
              </a:xfrm>
              <a:custGeom>
                <a:avLst/>
                <a:gdLst>
                  <a:gd name="T0" fmla="+- 0 9121 8991"/>
                  <a:gd name="T1" fmla="*/ T0 w 166"/>
                  <a:gd name="T2" fmla="+- 0 5749 5749"/>
                  <a:gd name="T3" fmla="*/ 5749 h 257"/>
                  <a:gd name="T4" fmla="+- 0 9121 8991"/>
                  <a:gd name="T5" fmla="*/ T4 w 166"/>
                  <a:gd name="T6" fmla="+- 0 5761 5749"/>
                  <a:gd name="T7" fmla="*/ 5761 h 257"/>
                  <a:gd name="T8" fmla="+- 0 9113 8991"/>
                  <a:gd name="T9" fmla="*/ T8 w 166"/>
                  <a:gd name="T10" fmla="+- 0 5774 5749"/>
                  <a:gd name="T11" fmla="*/ 5774 h 257"/>
                  <a:gd name="T12" fmla="+- 0 9064 8991"/>
                  <a:gd name="T13" fmla="*/ T12 w 166"/>
                  <a:gd name="T14" fmla="+- 0 5813 5749"/>
                  <a:gd name="T15" fmla="*/ 5813 h 257"/>
                  <a:gd name="T16" fmla="+- 0 9022 8991"/>
                  <a:gd name="T17" fmla="*/ T16 w 166"/>
                  <a:gd name="T18" fmla="+- 0 5831 5749"/>
                  <a:gd name="T19" fmla="*/ 5831 h 257"/>
                  <a:gd name="T20" fmla="+- 0 9006 8991"/>
                  <a:gd name="T21" fmla="*/ T20 w 166"/>
                  <a:gd name="T22" fmla="+- 0 5842 5749"/>
                  <a:gd name="T23" fmla="*/ 5842 h 257"/>
                  <a:gd name="T24" fmla="+- 0 9000 8991"/>
                  <a:gd name="T25" fmla="*/ T24 w 166"/>
                  <a:gd name="T26" fmla="+- 0 5855 5749"/>
                  <a:gd name="T27" fmla="*/ 5855 h 257"/>
                  <a:gd name="T28" fmla="+- 0 9003 8991"/>
                  <a:gd name="T29" fmla="*/ T28 w 166"/>
                  <a:gd name="T30" fmla="+- 0 5871 5749"/>
                  <a:gd name="T31" fmla="*/ 5871 h 257"/>
                  <a:gd name="T32" fmla="+- 0 9003 8991"/>
                  <a:gd name="T33" fmla="*/ T32 w 166"/>
                  <a:gd name="T34" fmla="+- 0 5905 5749"/>
                  <a:gd name="T35" fmla="*/ 5905 h 257"/>
                  <a:gd name="T36" fmla="+- 0 9001 8991"/>
                  <a:gd name="T37" fmla="*/ T36 w 166"/>
                  <a:gd name="T38" fmla="+- 0 5928 5749"/>
                  <a:gd name="T39" fmla="*/ 5928 h 257"/>
                  <a:gd name="T40" fmla="+- 0 8996 8991"/>
                  <a:gd name="T41" fmla="*/ T40 w 166"/>
                  <a:gd name="T42" fmla="+- 0 5943 5749"/>
                  <a:gd name="T43" fmla="*/ 5943 h 257"/>
                  <a:gd name="T44" fmla="+- 0 8993 8991"/>
                  <a:gd name="T45" fmla="*/ T44 w 166"/>
                  <a:gd name="T46" fmla="+- 0 5952 5749"/>
                  <a:gd name="T47" fmla="*/ 5952 h 257"/>
                  <a:gd name="T48" fmla="+- 0 8991 8991"/>
                  <a:gd name="T49" fmla="*/ T48 w 166"/>
                  <a:gd name="T50" fmla="+- 0 5965 5749"/>
                  <a:gd name="T51" fmla="*/ 5965 h 257"/>
                  <a:gd name="T52" fmla="+- 0 8994 8991"/>
                  <a:gd name="T53" fmla="*/ T52 w 166"/>
                  <a:gd name="T54" fmla="+- 0 5975 5749"/>
                  <a:gd name="T55" fmla="*/ 5975 h 257"/>
                  <a:gd name="T56" fmla="+- 0 9013 8991"/>
                  <a:gd name="T57" fmla="*/ T56 w 166"/>
                  <a:gd name="T58" fmla="+- 0 6002 5749"/>
                  <a:gd name="T59" fmla="*/ 6002 h 257"/>
                  <a:gd name="T60" fmla="+- 0 9024 8991"/>
                  <a:gd name="T61" fmla="*/ T60 w 166"/>
                  <a:gd name="T62" fmla="+- 0 6005 5749"/>
                  <a:gd name="T63" fmla="*/ 6005 h 257"/>
                  <a:gd name="T64" fmla="+- 0 9053 8991"/>
                  <a:gd name="T65" fmla="*/ T64 w 166"/>
                  <a:gd name="T66" fmla="+- 0 5998 5749"/>
                  <a:gd name="T67" fmla="*/ 5998 h 257"/>
                  <a:gd name="T68" fmla="+- 0 9097 8991"/>
                  <a:gd name="T69" fmla="*/ T68 w 166"/>
                  <a:gd name="T70" fmla="+- 0 5944 5749"/>
                  <a:gd name="T71" fmla="*/ 5944 h 257"/>
                  <a:gd name="T72" fmla="+- 0 9111 8991"/>
                  <a:gd name="T73" fmla="*/ T72 w 166"/>
                  <a:gd name="T74" fmla="+- 0 5902 5749"/>
                  <a:gd name="T75" fmla="*/ 5902 h 257"/>
                  <a:gd name="T76" fmla="+- 0 9117 8991"/>
                  <a:gd name="T77" fmla="*/ T76 w 166"/>
                  <a:gd name="T78" fmla="+- 0 5886 5749"/>
                  <a:gd name="T79" fmla="*/ 5886 h 257"/>
                  <a:gd name="T80" fmla="+- 0 9123 8991"/>
                  <a:gd name="T81" fmla="*/ T80 w 166"/>
                  <a:gd name="T82" fmla="+- 0 5876 5749"/>
                  <a:gd name="T83" fmla="*/ 5876 h 257"/>
                  <a:gd name="T84" fmla="+- 0 9128 8991"/>
                  <a:gd name="T85" fmla="*/ T84 w 166"/>
                  <a:gd name="T86" fmla="+- 0 5872 5749"/>
                  <a:gd name="T87" fmla="*/ 5872 h 257"/>
                  <a:gd name="T88" fmla="+- 0 9132 8991"/>
                  <a:gd name="T89" fmla="*/ T88 w 166"/>
                  <a:gd name="T90" fmla="+- 0 5854 5749"/>
                  <a:gd name="T91" fmla="*/ 5854 h 257"/>
                  <a:gd name="T92" fmla="+- 0 9130 8991"/>
                  <a:gd name="T93" fmla="*/ T92 w 166"/>
                  <a:gd name="T94" fmla="+- 0 5850 5749"/>
                  <a:gd name="T95" fmla="*/ 5850 h 257"/>
                  <a:gd name="T96" fmla="+- 0 9137 8991"/>
                  <a:gd name="T97" fmla="*/ T96 w 166"/>
                  <a:gd name="T98" fmla="+- 0 5847 5749"/>
                  <a:gd name="T99" fmla="*/ 5847 h 257"/>
                  <a:gd name="T100" fmla="+- 0 9145 8991"/>
                  <a:gd name="T101" fmla="*/ T100 w 166"/>
                  <a:gd name="T102" fmla="+- 0 5845 5749"/>
                  <a:gd name="T103" fmla="*/ 5845 h 257"/>
                  <a:gd name="T104" fmla="+- 0 9141 8991"/>
                  <a:gd name="T105" fmla="*/ T104 w 166"/>
                  <a:gd name="T106" fmla="+- 0 5834 5749"/>
                  <a:gd name="T107" fmla="*/ 5834 h 257"/>
                  <a:gd name="T108" fmla="+- 0 9141 8991"/>
                  <a:gd name="T109" fmla="*/ T108 w 166"/>
                  <a:gd name="T110" fmla="+- 0 5818 5749"/>
                  <a:gd name="T111" fmla="*/ 5818 h 257"/>
                  <a:gd name="T112" fmla="+- 0 9137 8991"/>
                  <a:gd name="T113" fmla="*/ T112 w 166"/>
                  <a:gd name="T114" fmla="+- 0 5814 5749"/>
                  <a:gd name="T115" fmla="*/ 5814 h 257"/>
                  <a:gd name="T116" fmla="+- 0 9156 8991"/>
                  <a:gd name="T117" fmla="*/ T116 w 166"/>
                  <a:gd name="T118" fmla="+- 0 5807 5749"/>
                  <a:gd name="T119" fmla="*/ 5807 h 257"/>
                  <a:gd name="T120" fmla="+- 0 9152 8991"/>
                  <a:gd name="T121" fmla="*/ T120 w 166"/>
                  <a:gd name="T122" fmla="+- 0 5801 5749"/>
                  <a:gd name="T123" fmla="*/ 5801 h 257"/>
                  <a:gd name="T124" fmla="+- 0 9152 8991"/>
                  <a:gd name="T125" fmla="*/ T124 w 166"/>
                  <a:gd name="T126" fmla="+- 0 5781 5749"/>
                  <a:gd name="T127" fmla="*/ 5781 h 257"/>
                  <a:gd name="T128" fmla="+- 0 9145 8991"/>
                  <a:gd name="T129" fmla="*/ T128 w 166"/>
                  <a:gd name="T130" fmla="+- 0 5773 5749"/>
                  <a:gd name="T131" fmla="*/ 5773 h 257"/>
                  <a:gd name="T132" fmla="+- 0 9130 8991"/>
                  <a:gd name="T133" fmla="*/ T132 w 166"/>
                  <a:gd name="T134" fmla="+- 0 5752 5749"/>
                  <a:gd name="T135" fmla="*/ 5752 h 257"/>
                  <a:gd name="T136" fmla="+- 0 9121 8991"/>
                  <a:gd name="T137" fmla="*/ T136 w 166"/>
                  <a:gd name="T138" fmla="+- 0 5749 5749"/>
                  <a:gd name="T139" fmla="*/ 5749 h 25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Lst>
                <a:rect l="0" t="0" r="r" b="b"/>
                <a:pathLst>
                  <a:path w="166" h="257">
                    <a:moveTo>
                      <a:pt x="130" y="0"/>
                    </a:moveTo>
                    <a:lnTo>
                      <a:pt x="130" y="12"/>
                    </a:lnTo>
                    <a:lnTo>
                      <a:pt x="122" y="25"/>
                    </a:lnTo>
                    <a:lnTo>
                      <a:pt x="73" y="64"/>
                    </a:lnTo>
                    <a:lnTo>
                      <a:pt x="31" y="82"/>
                    </a:lnTo>
                    <a:lnTo>
                      <a:pt x="15" y="93"/>
                    </a:lnTo>
                    <a:lnTo>
                      <a:pt x="9" y="106"/>
                    </a:lnTo>
                    <a:lnTo>
                      <a:pt x="12" y="122"/>
                    </a:lnTo>
                    <a:lnTo>
                      <a:pt x="12" y="156"/>
                    </a:lnTo>
                    <a:lnTo>
                      <a:pt x="10" y="179"/>
                    </a:lnTo>
                    <a:lnTo>
                      <a:pt x="5" y="194"/>
                    </a:lnTo>
                    <a:lnTo>
                      <a:pt x="2" y="203"/>
                    </a:lnTo>
                    <a:lnTo>
                      <a:pt x="0" y="216"/>
                    </a:lnTo>
                    <a:lnTo>
                      <a:pt x="3" y="226"/>
                    </a:lnTo>
                    <a:lnTo>
                      <a:pt x="22" y="253"/>
                    </a:lnTo>
                    <a:lnTo>
                      <a:pt x="33" y="256"/>
                    </a:lnTo>
                    <a:lnTo>
                      <a:pt x="62" y="249"/>
                    </a:lnTo>
                    <a:lnTo>
                      <a:pt x="106" y="195"/>
                    </a:lnTo>
                    <a:lnTo>
                      <a:pt x="120" y="153"/>
                    </a:lnTo>
                    <a:lnTo>
                      <a:pt x="126" y="137"/>
                    </a:lnTo>
                    <a:lnTo>
                      <a:pt x="132" y="127"/>
                    </a:lnTo>
                    <a:lnTo>
                      <a:pt x="137" y="123"/>
                    </a:lnTo>
                    <a:lnTo>
                      <a:pt x="141" y="105"/>
                    </a:lnTo>
                    <a:lnTo>
                      <a:pt x="139" y="101"/>
                    </a:lnTo>
                    <a:lnTo>
                      <a:pt x="146" y="98"/>
                    </a:lnTo>
                    <a:lnTo>
                      <a:pt x="154" y="96"/>
                    </a:lnTo>
                    <a:lnTo>
                      <a:pt x="150" y="85"/>
                    </a:lnTo>
                    <a:lnTo>
                      <a:pt x="150" y="69"/>
                    </a:lnTo>
                    <a:lnTo>
                      <a:pt x="146" y="65"/>
                    </a:lnTo>
                    <a:lnTo>
                      <a:pt x="165" y="58"/>
                    </a:lnTo>
                    <a:lnTo>
                      <a:pt x="161" y="52"/>
                    </a:lnTo>
                    <a:lnTo>
                      <a:pt x="161" y="32"/>
                    </a:lnTo>
                    <a:lnTo>
                      <a:pt x="154" y="24"/>
                    </a:lnTo>
                    <a:lnTo>
                      <a:pt x="139" y="3"/>
                    </a:lnTo>
                    <a:lnTo>
                      <a:pt x="13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30" name="Picture 1729"/>
              <p:cNvPicPr>
                <a:picLocks noChangeAspect="1" noChangeArrowheads="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10010" y="4239"/>
                <a:ext cx="1618" cy="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1" name="Picture 1730"/>
              <p:cNvPicPr>
                <a:picLocks noChangeAspect="1" noChangeArrowheads="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9619" y="3768"/>
                <a:ext cx="2319"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8" name="Group 897"/>
            <p:cNvGrpSpPr>
              <a:grpSpLocks/>
            </p:cNvGrpSpPr>
            <p:nvPr/>
          </p:nvGrpSpPr>
          <p:grpSpPr bwMode="auto">
            <a:xfrm>
              <a:off x="11439" y="3911"/>
              <a:ext cx="4803" cy="1939"/>
              <a:chOff x="7758" y="3911"/>
              <a:chExt cx="3257" cy="1939"/>
            </a:xfrm>
          </p:grpSpPr>
          <p:sp>
            <p:nvSpPr>
              <p:cNvPr id="1719" name="Freeform 1718"/>
              <p:cNvSpPr>
                <a:spLocks/>
              </p:cNvSpPr>
              <p:nvPr/>
            </p:nvSpPr>
            <p:spPr bwMode="auto">
              <a:xfrm>
                <a:off x="8814" y="4978"/>
                <a:ext cx="1951" cy="872"/>
              </a:xfrm>
              <a:custGeom>
                <a:avLst/>
                <a:gdLst>
                  <a:gd name="T0" fmla="+- 0 10483 8814"/>
                  <a:gd name="T1" fmla="*/ T0 w 1951"/>
                  <a:gd name="T2" fmla="+- 0 5187 4978"/>
                  <a:gd name="T3" fmla="*/ 5187 h 872"/>
                  <a:gd name="T4" fmla="+- 0 10247 8814"/>
                  <a:gd name="T5" fmla="*/ T4 w 1951"/>
                  <a:gd name="T6" fmla="+- 0 5187 4978"/>
                  <a:gd name="T7" fmla="*/ 5187 h 872"/>
                  <a:gd name="T8" fmla="+- 0 10254 8814"/>
                  <a:gd name="T9" fmla="*/ T8 w 1951"/>
                  <a:gd name="T10" fmla="+- 0 5194 4978"/>
                  <a:gd name="T11" fmla="*/ 5194 h 872"/>
                  <a:gd name="T12" fmla="+- 0 10260 8814"/>
                  <a:gd name="T13" fmla="*/ T12 w 1951"/>
                  <a:gd name="T14" fmla="+- 0 5213 4978"/>
                  <a:gd name="T15" fmla="*/ 5213 h 872"/>
                  <a:gd name="T16" fmla="+- 0 10279 8814"/>
                  <a:gd name="T17" fmla="*/ T16 w 1951"/>
                  <a:gd name="T18" fmla="+- 0 5271 4978"/>
                  <a:gd name="T19" fmla="*/ 5271 h 872"/>
                  <a:gd name="T20" fmla="+- 0 10280 8814"/>
                  <a:gd name="T21" fmla="*/ T20 w 1951"/>
                  <a:gd name="T22" fmla="+- 0 5307 4978"/>
                  <a:gd name="T23" fmla="*/ 5307 h 872"/>
                  <a:gd name="T24" fmla="+- 0 10285 8814"/>
                  <a:gd name="T25" fmla="*/ T24 w 1951"/>
                  <a:gd name="T26" fmla="+- 0 5335 4978"/>
                  <a:gd name="T27" fmla="*/ 5335 h 872"/>
                  <a:gd name="T28" fmla="+- 0 10295 8814"/>
                  <a:gd name="T29" fmla="*/ T28 w 1951"/>
                  <a:gd name="T30" fmla="+- 0 5354 4978"/>
                  <a:gd name="T31" fmla="*/ 5354 h 872"/>
                  <a:gd name="T32" fmla="+- 0 10308 8814"/>
                  <a:gd name="T33" fmla="*/ T32 w 1951"/>
                  <a:gd name="T34" fmla="+- 0 5367 4978"/>
                  <a:gd name="T35" fmla="*/ 5367 h 872"/>
                  <a:gd name="T36" fmla="+- 0 10323 8814"/>
                  <a:gd name="T37" fmla="*/ T36 w 1951"/>
                  <a:gd name="T38" fmla="+- 0 5377 4978"/>
                  <a:gd name="T39" fmla="*/ 5377 h 872"/>
                  <a:gd name="T40" fmla="+- 0 10334 8814"/>
                  <a:gd name="T41" fmla="*/ T40 w 1951"/>
                  <a:gd name="T42" fmla="+- 0 5387 4978"/>
                  <a:gd name="T43" fmla="*/ 5387 h 872"/>
                  <a:gd name="T44" fmla="+- 0 10339 8814"/>
                  <a:gd name="T45" fmla="*/ T44 w 1951"/>
                  <a:gd name="T46" fmla="+- 0 5397 4978"/>
                  <a:gd name="T47" fmla="*/ 5397 h 872"/>
                  <a:gd name="T48" fmla="+- 0 10341 8814"/>
                  <a:gd name="T49" fmla="*/ T48 w 1951"/>
                  <a:gd name="T50" fmla="+- 0 5408 4978"/>
                  <a:gd name="T51" fmla="*/ 5408 h 872"/>
                  <a:gd name="T52" fmla="+- 0 10342 8814"/>
                  <a:gd name="T53" fmla="*/ T52 w 1951"/>
                  <a:gd name="T54" fmla="+- 0 5420 4978"/>
                  <a:gd name="T55" fmla="*/ 5420 h 872"/>
                  <a:gd name="T56" fmla="+- 0 10344 8814"/>
                  <a:gd name="T57" fmla="*/ T56 w 1951"/>
                  <a:gd name="T58" fmla="+- 0 5431 4978"/>
                  <a:gd name="T59" fmla="*/ 5431 h 872"/>
                  <a:gd name="T60" fmla="+- 0 10396 8814"/>
                  <a:gd name="T61" fmla="*/ T60 w 1951"/>
                  <a:gd name="T62" fmla="+- 0 5467 4978"/>
                  <a:gd name="T63" fmla="*/ 5467 h 872"/>
                  <a:gd name="T64" fmla="+- 0 10439 8814"/>
                  <a:gd name="T65" fmla="*/ T64 w 1951"/>
                  <a:gd name="T66" fmla="+- 0 5480 4978"/>
                  <a:gd name="T67" fmla="*/ 5480 h 872"/>
                  <a:gd name="T68" fmla="+- 0 10441 8814"/>
                  <a:gd name="T69" fmla="*/ T68 w 1951"/>
                  <a:gd name="T70" fmla="+- 0 5480 4978"/>
                  <a:gd name="T71" fmla="*/ 5480 h 872"/>
                  <a:gd name="T72" fmla="+- 0 10439 8814"/>
                  <a:gd name="T73" fmla="*/ T72 w 1951"/>
                  <a:gd name="T74" fmla="+- 0 5479 4978"/>
                  <a:gd name="T75" fmla="*/ 5479 h 872"/>
                  <a:gd name="T76" fmla="+- 0 10434 8814"/>
                  <a:gd name="T77" fmla="*/ T76 w 1951"/>
                  <a:gd name="T78" fmla="+- 0 5474 4978"/>
                  <a:gd name="T79" fmla="*/ 5474 h 872"/>
                  <a:gd name="T80" fmla="+- 0 10420 8814"/>
                  <a:gd name="T81" fmla="*/ T80 w 1951"/>
                  <a:gd name="T82" fmla="+- 0 5454 4978"/>
                  <a:gd name="T83" fmla="*/ 5454 h 872"/>
                  <a:gd name="T84" fmla="+- 0 10408 8814"/>
                  <a:gd name="T85" fmla="*/ T84 w 1951"/>
                  <a:gd name="T86" fmla="+- 0 5434 4978"/>
                  <a:gd name="T87" fmla="*/ 5434 h 872"/>
                  <a:gd name="T88" fmla="+- 0 10397 8814"/>
                  <a:gd name="T89" fmla="*/ T88 w 1951"/>
                  <a:gd name="T90" fmla="+- 0 5418 4978"/>
                  <a:gd name="T91" fmla="*/ 5418 h 872"/>
                  <a:gd name="T92" fmla="+- 0 10386 8814"/>
                  <a:gd name="T93" fmla="*/ T92 w 1951"/>
                  <a:gd name="T94" fmla="+- 0 5403 4978"/>
                  <a:gd name="T95" fmla="*/ 5403 h 872"/>
                  <a:gd name="T96" fmla="+- 0 10371 8814"/>
                  <a:gd name="T97" fmla="*/ T96 w 1951"/>
                  <a:gd name="T98" fmla="+- 0 5391 4978"/>
                  <a:gd name="T99" fmla="*/ 5391 h 872"/>
                  <a:gd name="T100" fmla="+- 0 10349 8814"/>
                  <a:gd name="T101" fmla="*/ T100 w 1951"/>
                  <a:gd name="T102" fmla="+- 0 5379 4978"/>
                  <a:gd name="T103" fmla="*/ 5379 h 872"/>
                  <a:gd name="T104" fmla="+- 0 10336 8814"/>
                  <a:gd name="T105" fmla="*/ T104 w 1951"/>
                  <a:gd name="T106" fmla="+- 0 5369 4978"/>
                  <a:gd name="T107" fmla="*/ 5369 h 872"/>
                  <a:gd name="T108" fmla="+- 0 10329 8814"/>
                  <a:gd name="T109" fmla="*/ T108 w 1951"/>
                  <a:gd name="T110" fmla="+- 0 5360 4978"/>
                  <a:gd name="T111" fmla="*/ 5360 h 872"/>
                  <a:gd name="T112" fmla="+- 0 10327 8814"/>
                  <a:gd name="T113" fmla="*/ T112 w 1951"/>
                  <a:gd name="T114" fmla="+- 0 5352 4978"/>
                  <a:gd name="T115" fmla="*/ 5352 h 872"/>
                  <a:gd name="T116" fmla="+- 0 10329 8814"/>
                  <a:gd name="T117" fmla="*/ T116 w 1951"/>
                  <a:gd name="T118" fmla="+- 0 5345 4978"/>
                  <a:gd name="T119" fmla="*/ 5345 h 872"/>
                  <a:gd name="T120" fmla="+- 0 10331 8814"/>
                  <a:gd name="T121" fmla="*/ T120 w 1951"/>
                  <a:gd name="T122" fmla="+- 0 5338 4978"/>
                  <a:gd name="T123" fmla="*/ 5338 h 872"/>
                  <a:gd name="T124" fmla="+- 0 10333 8814"/>
                  <a:gd name="T125" fmla="*/ T124 w 1951"/>
                  <a:gd name="T126" fmla="+- 0 5330 4978"/>
                  <a:gd name="T127" fmla="*/ 5330 h 872"/>
                  <a:gd name="T128" fmla="+- 0 10331 8814"/>
                  <a:gd name="T129" fmla="*/ T128 w 1951"/>
                  <a:gd name="T130" fmla="+- 0 5321 4978"/>
                  <a:gd name="T131" fmla="*/ 5321 h 872"/>
                  <a:gd name="T132" fmla="+- 0 10320 8814"/>
                  <a:gd name="T133" fmla="*/ T132 w 1951"/>
                  <a:gd name="T134" fmla="+- 0 5296 4978"/>
                  <a:gd name="T135" fmla="*/ 5296 h 872"/>
                  <a:gd name="T136" fmla="+- 0 10317 8814"/>
                  <a:gd name="T137" fmla="*/ T136 w 1951"/>
                  <a:gd name="T138" fmla="+- 0 5273 4978"/>
                  <a:gd name="T139" fmla="*/ 5273 h 872"/>
                  <a:gd name="T140" fmla="+- 0 10320 8814"/>
                  <a:gd name="T141" fmla="*/ T140 w 1951"/>
                  <a:gd name="T142" fmla="+- 0 5256 4978"/>
                  <a:gd name="T143" fmla="*/ 5256 h 872"/>
                  <a:gd name="T144" fmla="+- 0 10323 8814"/>
                  <a:gd name="T145" fmla="*/ T144 w 1951"/>
                  <a:gd name="T146" fmla="+- 0 5245 4978"/>
                  <a:gd name="T147" fmla="*/ 5245 h 872"/>
                  <a:gd name="T148" fmla="+- 0 10531 8814"/>
                  <a:gd name="T149" fmla="*/ T148 w 1951"/>
                  <a:gd name="T150" fmla="+- 0 5245 4978"/>
                  <a:gd name="T151" fmla="*/ 5245 h 872"/>
                  <a:gd name="T152" fmla="+- 0 10531 8814"/>
                  <a:gd name="T153" fmla="*/ T152 w 1951"/>
                  <a:gd name="T154" fmla="+- 0 5242 4978"/>
                  <a:gd name="T155" fmla="*/ 5242 h 872"/>
                  <a:gd name="T156" fmla="+- 0 10526 8814"/>
                  <a:gd name="T157" fmla="*/ T156 w 1951"/>
                  <a:gd name="T158" fmla="+- 0 5227 4978"/>
                  <a:gd name="T159" fmla="*/ 5227 h 872"/>
                  <a:gd name="T160" fmla="+- 0 10515 8814"/>
                  <a:gd name="T161" fmla="*/ T160 w 1951"/>
                  <a:gd name="T162" fmla="+- 0 5211 4978"/>
                  <a:gd name="T163" fmla="*/ 5211 h 872"/>
                  <a:gd name="T164" fmla="+- 0 10493 8814"/>
                  <a:gd name="T165" fmla="*/ T164 w 1951"/>
                  <a:gd name="T166" fmla="+- 0 5195 4978"/>
                  <a:gd name="T167" fmla="*/ 5195 h 872"/>
                  <a:gd name="T168" fmla="+- 0 10483 8814"/>
                  <a:gd name="T169" fmla="*/ T168 w 1951"/>
                  <a:gd name="T170" fmla="+- 0 5187 4978"/>
                  <a:gd name="T171" fmla="*/ 5187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Lst>
                <a:rect l="0" t="0" r="r" b="b"/>
                <a:pathLst>
                  <a:path w="1951" h="872">
                    <a:moveTo>
                      <a:pt x="1669" y="209"/>
                    </a:moveTo>
                    <a:lnTo>
                      <a:pt x="1433" y="209"/>
                    </a:lnTo>
                    <a:lnTo>
                      <a:pt x="1440" y="216"/>
                    </a:lnTo>
                    <a:lnTo>
                      <a:pt x="1446" y="235"/>
                    </a:lnTo>
                    <a:lnTo>
                      <a:pt x="1465" y="293"/>
                    </a:lnTo>
                    <a:lnTo>
                      <a:pt x="1466" y="329"/>
                    </a:lnTo>
                    <a:lnTo>
                      <a:pt x="1471" y="357"/>
                    </a:lnTo>
                    <a:lnTo>
                      <a:pt x="1481" y="376"/>
                    </a:lnTo>
                    <a:lnTo>
                      <a:pt x="1494" y="389"/>
                    </a:lnTo>
                    <a:lnTo>
                      <a:pt x="1509" y="399"/>
                    </a:lnTo>
                    <a:lnTo>
                      <a:pt x="1520" y="409"/>
                    </a:lnTo>
                    <a:lnTo>
                      <a:pt x="1525" y="419"/>
                    </a:lnTo>
                    <a:lnTo>
                      <a:pt x="1527" y="430"/>
                    </a:lnTo>
                    <a:lnTo>
                      <a:pt x="1528" y="442"/>
                    </a:lnTo>
                    <a:lnTo>
                      <a:pt x="1530" y="453"/>
                    </a:lnTo>
                    <a:lnTo>
                      <a:pt x="1582" y="489"/>
                    </a:lnTo>
                    <a:lnTo>
                      <a:pt x="1625" y="502"/>
                    </a:lnTo>
                    <a:lnTo>
                      <a:pt x="1627" y="502"/>
                    </a:lnTo>
                    <a:lnTo>
                      <a:pt x="1625" y="501"/>
                    </a:lnTo>
                    <a:lnTo>
                      <a:pt x="1620" y="496"/>
                    </a:lnTo>
                    <a:lnTo>
                      <a:pt x="1606" y="476"/>
                    </a:lnTo>
                    <a:lnTo>
                      <a:pt x="1594" y="456"/>
                    </a:lnTo>
                    <a:lnTo>
                      <a:pt x="1583" y="440"/>
                    </a:lnTo>
                    <a:lnTo>
                      <a:pt x="1572" y="425"/>
                    </a:lnTo>
                    <a:lnTo>
                      <a:pt x="1557" y="413"/>
                    </a:lnTo>
                    <a:lnTo>
                      <a:pt x="1535" y="401"/>
                    </a:lnTo>
                    <a:lnTo>
                      <a:pt x="1522" y="391"/>
                    </a:lnTo>
                    <a:lnTo>
                      <a:pt x="1515" y="382"/>
                    </a:lnTo>
                    <a:lnTo>
                      <a:pt x="1513" y="374"/>
                    </a:lnTo>
                    <a:lnTo>
                      <a:pt x="1515" y="367"/>
                    </a:lnTo>
                    <a:lnTo>
                      <a:pt x="1517" y="360"/>
                    </a:lnTo>
                    <a:lnTo>
                      <a:pt x="1519" y="352"/>
                    </a:lnTo>
                    <a:lnTo>
                      <a:pt x="1517" y="343"/>
                    </a:lnTo>
                    <a:lnTo>
                      <a:pt x="1506" y="318"/>
                    </a:lnTo>
                    <a:lnTo>
                      <a:pt x="1503" y="295"/>
                    </a:lnTo>
                    <a:lnTo>
                      <a:pt x="1506" y="278"/>
                    </a:lnTo>
                    <a:lnTo>
                      <a:pt x="1509" y="267"/>
                    </a:lnTo>
                    <a:lnTo>
                      <a:pt x="1717" y="267"/>
                    </a:lnTo>
                    <a:lnTo>
                      <a:pt x="1717" y="264"/>
                    </a:lnTo>
                    <a:lnTo>
                      <a:pt x="1712" y="249"/>
                    </a:lnTo>
                    <a:lnTo>
                      <a:pt x="1701" y="233"/>
                    </a:lnTo>
                    <a:lnTo>
                      <a:pt x="1679" y="217"/>
                    </a:lnTo>
                    <a:lnTo>
                      <a:pt x="1669" y="209"/>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0" name="Freeform 1719"/>
              <p:cNvSpPr>
                <a:spLocks/>
              </p:cNvSpPr>
              <p:nvPr/>
            </p:nvSpPr>
            <p:spPr bwMode="auto">
              <a:xfrm>
                <a:off x="8814" y="4978"/>
                <a:ext cx="1951" cy="872"/>
              </a:xfrm>
              <a:custGeom>
                <a:avLst/>
                <a:gdLst>
                  <a:gd name="T0" fmla="+- 0 10531 8814"/>
                  <a:gd name="T1" fmla="*/ T0 w 1951"/>
                  <a:gd name="T2" fmla="+- 0 5245 4978"/>
                  <a:gd name="T3" fmla="*/ 5245 h 872"/>
                  <a:gd name="T4" fmla="+- 0 10323 8814"/>
                  <a:gd name="T5" fmla="*/ T4 w 1951"/>
                  <a:gd name="T6" fmla="+- 0 5245 4978"/>
                  <a:gd name="T7" fmla="*/ 5245 h 872"/>
                  <a:gd name="T8" fmla="+- 0 10331 8814"/>
                  <a:gd name="T9" fmla="*/ T8 w 1951"/>
                  <a:gd name="T10" fmla="+- 0 5257 4978"/>
                  <a:gd name="T11" fmla="*/ 5257 h 872"/>
                  <a:gd name="T12" fmla="+- 0 10345 8814"/>
                  <a:gd name="T13" fmla="*/ T12 w 1951"/>
                  <a:gd name="T14" fmla="+- 0 5266 4978"/>
                  <a:gd name="T15" fmla="*/ 5266 h 872"/>
                  <a:gd name="T16" fmla="+- 0 10374 8814"/>
                  <a:gd name="T17" fmla="*/ T16 w 1951"/>
                  <a:gd name="T18" fmla="+- 0 5280 4978"/>
                  <a:gd name="T19" fmla="*/ 5280 h 872"/>
                  <a:gd name="T20" fmla="+- 0 10398 8814"/>
                  <a:gd name="T21" fmla="*/ T20 w 1951"/>
                  <a:gd name="T22" fmla="+- 0 5296 4978"/>
                  <a:gd name="T23" fmla="*/ 5296 h 872"/>
                  <a:gd name="T24" fmla="+- 0 10417 8814"/>
                  <a:gd name="T25" fmla="*/ T24 w 1951"/>
                  <a:gd name="T26" fmla="+- 0 5312 4978"/>
                  <a:gd name="T27" fmla="*/ 5312 h 872"/>
                  <a:gd name="T28" fmla="+- 0 10431 8814"/>
                  <a:gd name="T29" fmla="*/ T28 w 1951"/>
                  <a:gd name="T30" fmla="+- 0 5326 4978"/>
                  <a:gd name="T31" fmla="*/ 5326 h 872"/>
                  <a:gd name="T32" fmla="+- 0 10439 8814"/>
                  <a:gd name="T33" fmla="*/ T32 w 1951"/>
                  <a:gd name="T34" fmla="+- 0 5336 4978"/>
                  <a:gd name="T35" fmla="*/ 5336 h 872"/>
                  <a:gd name="T36" fmla="+- 0 10442 8814"/>
                  <a:gd name="T37" fmla="*/ T36 w 1951"/>
                  <a:gd name="T38" fmla="+- 0 5341 4978"/>
                  <a:gd name="T39" fmla="*/ 5341 h 872"/>
                  <a:gd name="T40" fmla="+- 0 10463 8814"/>
                  <a:gd name="T41" fmla="*/ T40 w 1951"/>
                  <a:gd name="T42" fmla="+- 0 5327 4978"/>
                  <a:gd name="T43" fmla="*/ 5327 h 872"/>
                  <a:gd name="T44" fmla="+- 0 10476 8814"/>
                  <a:gd name="T45" fmla="*/ T44 w 1951"/>
                  <a:gd name="T46" fmla="+- 0 5318 4978"/>
                  <a:gd name="T47" fmla="*/ 5318 h 872"/>
                  <a:gd name="T48" fmla="+- 0 10491 8814"/>
                  <a:gd name="T49" fmla="*/ T48 w 1951"/>
                  <a:gd name="T50" fmla="+- 0 5310 4978"/>
                  <a:gd name="T51" fmla="*/ 5310 h 872"/>
                  <a:gd name="T52" fmla="+- 0 10506 8814"/>
                  <a:gd name="T53" fmla="*/ T52 w 1951"/>
                  <a:gd name="T54" fmla="+- 0 5300 4978"/>
                  <a:gd name="T55" fmla="*/ 5300 h 872"/>
                  <a:gd name="T56" fmla="+- 0 10518 8814"/>
                  <a:gd name="T57" fmla="*/ T56 w 1951"/>
                  <a:gd name="T58" fmla="+- 0 5287 4978"/>
                  <a:gd name="T59" fmla="*/ 5287 h 872"/>
                  <a:gd name="T60" fmla="+- 0 10527 8814"/>
                  <a:gd name="T61" fmla="*/ T60 w 1951"/>
                  <a:gd name="T62" fmla="+- 0 5273 4978"/>
                  <a:gd name="T63" fmla="*/ 5273 h 872"/>
                  <a:gd name="T64" fmla="+- 0 10531 8814"/>
                  <a:gd name="T65" fmla="*/ T64 w 1951"/>
                  <a:gd name="T66" fmla="+- 0 5258 4978"/>
                  <a:gd name="T67" fmla="*/ 5258 h 872"/>
                  <a:gd name="T68" fmla="+- 0 10531 8814"/>
                  <a:gd name="T69" fmla="*/ T68 w 1951"/>
                  <a:gd name="T70" fmla="+- 0 5245 4978"/>
                  <a:gd name="T71" fmla="*/ 5245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951" h="872">
                    <a:moveTo>
                      <a:pt x="1717" y="267"/>
                    </a:moveTo>
                    <a:lnTo>
                      <a:pt x="1509" y="267"/>
                    </a:lnTo>
                    <a:lnTo>
                      <a:pt x="1517" y="279"/>
                    </a:lnTo>
                    <a:lnTo>
                      <a:pt x="1531" y="288"/>
                    </a:lnTo>
                    <a:lnTo>
                      <a:pt x="1560" y="302"/>
                    </a:lnTo>
                    <a:lnTo>
                      <a:pt x="1584" y="318"/>
                    </a:lnTo>
                    <a:lnTo>
                      <a:pt x="1603" y="334"/>
                    </a:lnTo>
                    <a:lnTo>
                      <a:pt x="1617" y="348"/>
                    </a:lnTo>
                    <a:lnTo>
                      <a:pt x="1625" y="358"/>
                    </a:lnTo>
                    <a:lnTo>
                      <a:pt x="1628" y="363"/>
                    </a:lnTo>
                    <a:lnTo>
                      <a:pt x="1649" y="349"/>
                    </a:lnTo>
                    <a:lnTo>
                      <a:pt x="1662" y="340"/>
                    </a:lnTo>
                    <a:lnTo>
                      <a:pt x="1677" y="332"/>
                    </a:lnTo>
                    <a:lnTo>
                      <a:pt x="1692" y="322"/>
                    </a:lnTo>
                    <a:lnTo>
                      <a:pt x="1704" y="309"/>
                    </a:lnTo>
                    <a:lnTo>
                      <a:pt x="1713" y="295"/>
                    </a:lnTo>
                    <a:lnTo>
                      <a:pt x="1717" y="280"/>
                    </a:lnTo>
                    <a:lnTo>
                      <a:pt x="1717" y="26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1" name="Freeform 1720"/>
              <p:cNvSpPr>
                <a:spLocks/>
              </p:cNvSpPr>
              <p:nvPr/>
            </p:nvSpPr>
            <p:spPr bwMode="auto">
              <a:xfrm>
                <a:off x="8814" y="4978"/>
                <a:ext cx="1951" cy="872"/>
              </a:xfrm>
              <a:custGeom>
                <a:avLst/>
                <a:gdLst>
                  <a:gd name="T0" fmla="+- 0 10764 8814"/>
                  <a:gd name="T1" fmla="*/ T0 w 1951"/>
                  <a:gd name="T2" fmla="+- 0 4978 4978"/>
                  <a:gd name="T3" fmla="*/ 4978 h 872"/>
                  <a:gd name="T4" fmla="+- 0 10168 8814"/>
                  <a:gd name="T5" fmla="*/ T4 w 1951"/>
                  <a:gd name="T6" fmla="+- 0 5138 4978"/>
                  <a:gd name="T7" fmla="*/ 5138 h 872"/>
                  <a:gd name="T8" fmla="+- 0 10172 8814"/>
                  <a:gd name="T9" fmla="*/ T8 w 1951"/>
                  <a:gd name="T10" fmla="+- 0 5145 4978"/>
                  <a:gd name="T11" fmla="*/ 5145 h 872"/>
                  <a:gd name="T12" fmla="+- 0 10175 8814"/>
                  <a:gd name="T13" fmla="*/ T12 w 1951"/>
                  <a:gd name="T14" fmla="+- 0 5153 4978"/>
                  <a:gd name="T15" fmla="*/ 5153 h 872"/>
                  <a:gd name="T16" fmla="+- 0 10175 8814"/>
                  <a:gd name="T17" fmla="*/ T16 w 1951"/>
                  <a:gd name="T18" fmla="+- 0 5160 4978"/>
                  <a:gd name="T19" fmla="*/ 5160 h 872"/>
                  <a:gd name="T20" fmla="+- 0 10176 8814"/>
                  <a:gd name="T21" fmla="*/ T20 w 1951"/>
                  <a:gd name="T22" fmla="+- 0 5187 4978"/>
                  <a:gd name="T23" fmla="*/ 5187 h 872"/>
                  <a:gd name="T24" fmla="+- 0 10187 8814"/>
                  <a:gd name="T25" fmla="*/ T24 w 1951"/>
                  <a:gd name="T26" fmla="+- 0 5202 4978"/>
                  <a:gd name="T27" fmla="*/ 5202 h 872"/>
                  <a:gd name="T28" fmla="+- 0 10200 8814"/>
                  <a:gd name="T29" fmla="*/ T28 w 1951"/>
                  <a:gd name="T30" fmla="+- 0 5203 4978"/>
                  <a:gd name="T31" fmla="*/ 5203 h 872"/>
                  <a:gd name="T32" fmla="+- 0 10209 8814"/>
                  <a:gd name="T33" fmla="*/ T32 w 1951"/>
                  <a:gd name="T34" fmla="+- 0 5201 4978"/>
                  <a:gd name="T35" fmla="*/ 5201 h 872"/>
                  <a:gd name="T36" fmla="+- 0 10235 8814"/>
                  <a:gd name="T37" fmla="*/ T36 w 1951"/>
                  <a:gd name="T38" fmla="+- 0 5190 4978"/>
                  <a:gd name="T39" fmla="*/ 5190 h 872"/>
                  <a:gd name="T40" fmla="+- 0 10243 8814"/>
                  <a:gd name="T41" fmla="*/ T40 w 1951"/>
                  <a:gd name="T42" fmla="+- 0 5187 4978"/>
                  <a:gd name="T43" fmla="*/ 5187 h 872"/>
                  <a:gd name="T44" fmla="+- 0 10483 8814"/>
                  <a:gd name="T45" fmla="*/ T44 w 1951"/>
                  <a:gd name="T46" fmla="+- 0 5187 4978"/>
                  <a:gd name="T47" fmla="*/ 5187 h 872"/>
                  <a:gd name="T48" fmla="+- 0 10474 8814"/>
                  <a:gd name="T49" fmla="*/ T48 w 1951"/>
                  <a:gd name="T50" fmla="+- 0 5180 4978"/>
                  <a:gd name="T51" fmla="*/ 5180 h 872"/>
                  <a:gd name="T52" fmla="+- 0 10459 8814"/>
                  <a:gd name="T53" fmla="*/ T52 w 1951"/>
                  <a:gd name="T54" fmla="+- 0 5167 4978"/>
                  <a:gd name="T55" fmla="*/ 5167 h 872"/>
                  <a:gd name="T56" fmla="+- 0 10449 8814"/>
                  <a:gd name="T57" fmla="*/ T56 w 1951"/>
                  <a:gd name="T58" fmla="+- 0 5155 4978"/>
                  <a:gd name="T59" fmla="*/ 5155 h 872"/>
                  <a:gd name="T60" fmla="+- 0 10443 8814"/>
                  <a:gd name="T61" fmla="*/ T60 w 1951"/>
                  <a:gd name="T62" fmla="+- 0 5144 4978"/>
                  <a:gd name="T63" fmla="*/ 5144 h 872"/>
                  <a:gd name="T64" fmla="+- 0 10442 8814"/>
                  <a:gd name="T65" fmla="*/ T64 w 1951"/>
                  <a:gd name="T66" fmla="+- 0 5134 4978"/>
                  <a:gd name="T67" fmla="*/ 5134 h 872"/>
                  <a:gd name="T68" fmla="+- 0 10446 8814"/>
                  <a:gd name="T69" fmla="*/ T68 w 1951"/>
                  <a:gd name="T70" fmla="+- 0 5125 4978"/>
                  <a:gd name="T71" fmla="*/ 5125 h 872"/>
                  <a:gd name="T72" fmla="+- 0 10468 8814"/>
                  <a:gd name="T73" fmla="*/ T72 w 1951"/>
                  <a:gd name="T74" fmla="+- 0 5107 4978"/>
                  <a:gd name="T75" fmla="*/ 5107 h 872"/>
                  <a:gd name="T76" fmla="+- 0 10486 8814"/>
                  <a:gd name="T77" fmla="*/ T76 w 1951"/>
                  <a:gd name="T78" fmla="+- 0 5096 4978"/>
                  <a:gd name="T79" fmla="*/ 5096 h 872"/>
                  <a:gd name="T80" fmla="+- 0 10500 8814"/>
                  <a:gd name="T81" fmla="*/ T80 w 1951"/>
                  <a:gd name="T82" fmla="+- 0 5092 4978"/>
                  <a:gd name="T83" fmla="*/ 5092 h 872"/>
                  <a:gd name="T84" fmla="+- 0 10514 8814"/>
                  <a:gd name="T85" fmla="*/ T84 w 1951"/>
                  <a:gd name="T86" fmla="+- 0 5091 4978"/>
                  <a:gd name="T87" fmla="*/ 5091 h 872"/>
                  <a:gd name="T88" fmla="+- 0 10584 8814"/>
                  <a:gd name="T89" fmla="*/ T88 w 1951"/>
                  <a:gd name="T90" fmla="+- 0 5091 4978"/>
                  <a:gd name="T91" fmla="*/ 5091 h 872"/>
                  <a:gd name="T92" fmla="+- 0 10591 8814"/>
                  <a:gd name="T93" fmla="*/ T92 w 1951"/>
                  <a:gd name="T94" fmla="+- 0 5087 4978"/>
                  <a:gd name="T95" fmla="*/ 5087 h 872"/>
                  <a:gd name="T96" fmla="+- 0 10611 8814"/>
                  <a:gd name="T97" fmla="*/ T96 w 1951"/>
                  <a:gd name="T98" fmla="+- 0 5081 4978"/>
                  <a:gd name="T99" fmla="*/ 5081 h 872"/>
                  <a:gd name="T100" fmla="+- 0 10648 8814"/>
                  <a:gd name="T101" fmla="*/ T100 w 1951"/>
                  <a:gd name="T102" fmla="+- 0 5071 4978"/>
                  <a:gd name="T103" fmla="*/ 5071 h 872"/>
                  <a:gd name="T104" fmla="+- 0 10666 8814"/>
                  <a:gd name="T105" fmla="*/ T104 w 1951"/>
                  <a:gd name="T106" fmla="+- 0 5065 4978"/>
                  <a:gd name="T107" fmla="*/ 5065 h 872"/>
                  <a:gd name="T108" fmla="+- 0 10720 8814"/>
                  <a:gd name="T109" fmla="*/ T108 w 1951"/>
                  <a:gd name="T110" fmla="+- 0 5034 4978"/>
                  <a:gd name="T111" fmla="*/ 5034 h 872"/>
                  <a:gd name="T112" fmla="+- 0 10739 8814"/>
                  <a:gd name="T113" fmla="*/ T112 w 1951"/>
                  <a:gd name="T114" fmla="+- 0 5009 4978"/>
                  <a:gd name="T115" fmla="*/ 5009 h 872"/>
                  <a:gd name="T116" fmla="+- 0 10738 8814"/>
                  <a:gd name="T117" fmla="*/ T116 w 1951"/>
                  <a:gd name="T118" fmla="+- 0 5006 4978"/>
                  <a:gd name="T119" fmla="*/ 5006 h 872"/>
                  <a:gd name="T120" fmla="+- 0 10736 8814"/>
                  <a:gd name="T121" fmla="*/ T120 w 1951"/>
                  <a:gd name="T122" fmla="+- 0 5004 4978"/>
                  <a:gd name="T123" fmla="*/ 5004 h 872"/>
                  <a:gd name="T124" fmla="+- 0 10736 8814"/>
                  <a:gd name="T125" fmla="*/ T124 w 1951"/>
                  <a:gd name="T126" fmla="+- 0 5001 4978"/>
                  <a:gd name="T127" fmla="*/ 5001 h 872"/>
                  <a:gd name="T128" fmla="+- 0 10739 8814"/>
                  <a:gd name="T129" fmla="*/ T128 w 1951"/>
                  <a:gd name="T130" fmla="+- 0 4997 4978"/>
                  <a:gd name="T131" fmla="*/ 4997 h 872"/>
                  <a:gd name="T132" fmla="+- 0 10749 8814"/>
                  <a:gd name="T133" fmla="*/ T132 w 1951"/>
                  <a:gd name="T134" fmla="+- 0 4990 4978"/>
                  <a:gd name="T135" fmla="*/ 4990 h 872"/>
                  <a:gd name="T136" fmla="+- 0 10756 8814"/>
                  <a:gd name="T137" fmla="*/ T136 w 1951"/>
                  <a:gd name="T138" fmla="+- 0 4986 4978"/>
                  <a:gd name="T139" fmla="*/ 4986 h 872"/>
                  <a:gd name="T140" fmla="+- 0 10760 8814"/>
                  <a:gd name="T141" fmla="*/ T140 w 1951"/>
                  <a:gd name="T142" fmla="+- 0 4982 4978"/>
                  <a:gd name="T143" fmla="*/ 4982 h 872"/>
                  <a:gd name="T144" fmla="+- 0 10764 8814"/>
                  <a:gd name="T145" fmla="*/ T144 w 1951"/>
                  <a:gd name="T146" fmla="+- 0 4978 4978"/>
                  <a:gd name="T147" fmla="*/ 4978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951" h="872">
                    <a:moveTo>
                      <a:pt x="1950" y="0"/>
                    </a:moveTo>
                    <a:lnTo>
                      <a:pt x="1354" y="160"/>
                    </a:lnTo>
                    <a:lnTo>
                      <a:pt x="1358" y="167"/>
                    </a:lnTo>
                    <a:lnTo>
                      <a:pt x="1361" y="175"/>
                    </a:lnTo>
                    <a:lnTo>
                      <a:pt x="1361" y="182"/>
                    </a:lnTo>
                    <a:lnTo>
                      <a:pt x="1362" y="209"/>
                    </a:lnTo>
                    <a:lnTo>
                      <a:pt x="1373" y="224"/>
                    </a:lnTo>
                    <a:lnTo>
                      <a:pt x="1386" y="225"/>
                    </a:lnTo>
                    <a:lnTo>
                      <a:pt x="1395" y="223"/>
                    </a:lnTo>
                    <a:lnTo>
                      <a:pt x="1421" y="212"/>
                    </a:lnTo>
                    <a:lnTo>
                      <a:pt x="1429" y="209"/>
                    </a:lnTo>
                    <a:lnTo>
                      <a:pt x="1669" y="209"/>
                    </a:lnTo>
                    <a:lnTo>
                      <a:pt x="1660" y="202"/>
                    </a:lnTo>
                    <a:lnTo>
                      <a:pt x="1645" y="189"/>
                    </a:lnTo>
                    <a:lnTo>
                      <a:pt x="1635" y="177"/>
                    </a:lnTo>
                    <a:lnTo>
                      <a:pt x="1629" y="166"/>
                    </a:lnTo>
                    <a:lnTo>
                      <a:pt x="1628" y="156"/>
                    </a:lnTo>
                    <a:lnTo>
                      <a:pt x="1632" y="147"/>
                    </a:lnTo>
                    <a:lnTo>
                      <a:pt x="1654" y="129"/>
                    </a:lnTo>
                    <a:lnTo>
                      <a:pt x="1672" y="118"/>
                    </a:lnTo>
                    <a:lnTo>
                      <a:pt x="1686" y="114"/>
                    </a:lnTo>
                    <a:lnTo>
                      <a:pt x="1700" y="113"/>
                    </a:lnTo>
                    <a:lnTo>
                      <a:pt x="1770" y="113"/>
                    </a:lnTo>
                    <a:lnTo>
                      <a:pt x="1777" y="109"/>
                    </a:lnTo>
                    <a:lnTo>
                      <a:pt x="1797" y="103"/>
                    </a:lnTo>
                    <a:lnTo>
                      <a:pt x="1834" y="93"/>
                    </a:lnTo>
                    <a:lnTo>
                      <a:pt x="1852" y="87"/>
                    </a:lnTo>
                    <a:lnTo>
                      <a:pt x="1906" y="56"/>
                    </a:lnTo>
                    <a:lnTo>
                      <a:pt x="1925" y="31"/>
                    </a:lnTo>
                    <a:lnTo>
                      <a:pt x="1924" y="28"/>
                    </a:lnTo>
                    <a:lnTo>
                      <a:pt x="1922" y="26"/>
                    </a:lnTo>
                    <a:lnTo>
                      <a:pt x="1922" y="23"/>
                    </a:lnTo>
                    <a:lnTo>
                      <a:pt x="1925" y="19"/>
                    </a:lnTo>
                    <a:lnTo>
                      <a:pt x="1935" y="12"/>
                    </a:lnTo>
                    <a:lnTo>
                      <a:pt x="1942" y="8"/>
                    </a:lnTo>
                    <a:lnTo>
                      <a:pt x="1946" y="4"/>
                    </a:lnTo>
                    <a:lnTo>
                      <a:pt x="195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2" name="Freeform 1721"/>
              <p:cNvSpPr>
                <a:spLocks/>
              </p:cNvSpPr>
              <p:nvPr/>
            </p:nvSpPr>
            <p:spPr bwMode="auto">
              <a:xfrm>
                <a:off x="8814" y="4978"/>
                <a:ext cx="1951" cy="872"/>
              </a:xfrm>
              <a:custGeom>
                <a:avLst/>
                <a:gdLst>
                  <a:gd name="T0" fmla="+- 0 10584 8814"/>
                  <a:gd name="T1" fmla="*/ T0 w 1951"/>
                  <a:gd name="T2" fmla="+- 0 5091 4978"/>
                  <a:gd name="T3" fmla="*/ 5091 h 872"/>
                  <a:gd name="T4" fmla="+- 0 10514 8814"/>
                  <a:gd name="T5" fmla="*/ T4 w 1951"/>
                  <a:gd name="T6" fmla="+- 0 5091 4978"/>
                  <a:gd name="T7" fmla="*/ 5091 h 872"/>
                  <a:gd name="T8" fmla="+- 0 10523 8814"/>
                  <a:gd name="T9" fmla="*/ T8 w 1951"/>
                  <a:gd name="T10" fmla="+- 0 5097 4978"/>
                  <a:gd name="T11" fmla="*/ 5097 h 872"/>
                  <a:gd name="T12" fmla="+- 0 10537 8814"/>
                  <a:gd name="T13" fmla="*/ T12 w 1951"/>
                  <a:gd name="T14" fmla="+- 0 5119 4978"/>
                  <a:gd name="T15" fmla="*/ 5119 h 872"/>
                  <a:gd name="T16" fmla="+- 0 10541 8814"/>
                  <a:gd name="T17" fmla="*/ T16 w 1951"/>
                  <a:gd name="T18" fmla="+- 0 5123 4978"/>
                  <a:gd name="T19" fmla="*/ 5123 h 872"/>
                  <a:gd name="T20" fmla="+- 0 10545 8814"/>
                  <a:gd name="T21" fmla="*/ T20 w 1951"/>
                  <a:gd name="T22" fmla="+- 0 5123 4978"/>
                  <a:gd name="T23" fmla="*/ 5123 h 872"/>
                  <a:gd name="T24" fmla="+- 0 10555 8814"/>
                  <a:gd name="T25" fmla="*/ T24 w 1951"/>
                  <a:gd name="T26" fmla="+- 0 5116 4978"/>
                  <a:gd name="T27" fmla="*/ 5116 h 872"/>
                  <a:gd name="T28" fmla="+- 0 10569 8814"/>
                  <a:gd name="T29" fmla="*/ T28 w 1951"/>
                  <a:gd name="T30" fmla="+- 0 5101 4978"/>
                  <a:gd name="T31" fmla="*/ 5101 h 872"/>
                  <a:gd name="T32" fmla="+- 0 10584 8814"/>
                  <a:gd name="T33" fmla="*/ T32 w 1951"/>
                  <a:gd name="T34" fmla="+- 0 5091 4978"/>
                  <a:gd name="T35" fmla="*/ 5091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951" h="872">
                    <a:moveTo>
                      <a:pt x="1770" y="113"/>
                    </a:moveTo>
                    <a:lnTo>
                      <a:pt x="1700" y="113"/>
                    </a:lnTo>
                    <a:lnTo>
                      <a:pt x="1709" y="119"/>
                    </a:lnTo>
                    <a:lnTo>
                      <a:pt x="1723" y="141"/>
                    </a:lnTo>
                    <a:lnTo>
                      <a:pt x="1727" y="145"/>
                    </a:lnTo>
                    <a:lnTo>
                      <a:pt x="1731" y="145"/>
                    </a:lnTo>
                    <a:lnTo>
                      <a:pt x="1741" y="138"/>
                    </a:lnTo>
                    <a:lnTo>
                      <a:pt x="1755" y="123"/>
                    </a:lnTo>
                    <a:lnTo>
                      <a:pt x="1770" y="11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3" name="Freeform 1722"/>
              <p:cNvSpPr>
                <a:spLocks/>
              </p:cNvSpPr>
              <p:nvPr/>
            </p:nvSpPr>
            <p:spPr bwMode="auto">
              <a:xfrm>
                <a:off x="8814" y="4978"/>
                <a:ext cx="1951" cy="872"/>
              </a:xfrm>
              <a:custGeom>
                <a:avLst/>
                <a:gdLst>
                  <a:gd name="T0" fmla="+- 0 9855 8814"/>
                  <a:gd name="T1" fmla="*/ T0 w 1951"/>
                  <a:gd name="T2" fmla="+- 0 5222 4978"/>
                  <a:gd name="T3" fmla="*/ 5222 h 872"/>
                  <a:gd name="T4" fmla="+- 0 9721 8814"/>
                  <a:gd name="T5" fmla="*/ T4 w 1951"/>
                  <a:gd name="T6" fmla="+- 0 5258 4978"/>
                  <a:gd name="T7" fmla="*/ 5258 h 872"/>
                  <a:gd name="T8" fmla="+- 0 9729 8814"/>
                  <a:gd name="T9" fmla="*/ T8 w 1951"/>
                  <a:gd name="T10" fmla="+- 0 5277 4978"/>
                  <a:gd name="T11" fmla="*/ 5277 h 872"/>
                  <a:gd name="T12" fmla="+- 0 9741 8814"/>
                  <a:gd name="T13" fmla="*/ T12 w 1951"/>
                  <a:gd name="T14" fmla="+- 0 5291 4978"/>
                  <a:gd name="T15" fmla="*/ 5291 h 872"/>
                  <a:gd name="T16" fmla="+- 0 9756 8814"/>
                  <a:gd name="T17" fmla="*/ T16 w 1951"/>
                  <a:gd name="T18" fmla="+- 0 5313 4978"/>
                  <a:gd name="T19" fmla="*/ 5313 h 872"/>
                  <a:gd name="T20" fmla="+- 0 9767 8814"/>
                  <a:gd name="T21" fmla="*/ T20 w 1951"/>
                  <a:gd name="T22" fmla="+- 0 5333 4978"/>
                  <a:gd name="T23" fmla="*/ 5333 h 872"/>
                  <a:gd name="T24" fmla="+- 0 9779 8814"/>
                  <a:gd name="T25" fmla="*/ T24 w 1951"/>
                  <a:gd name="T26" fmla="+- 0 5348 4978"/>
                  <a:gd name="T27" fmla="*/ 5348 h 872"/>
                  <a:gd name="T28" fmla="+- 0 9792 8814"/>
                  <a:gd name="T29" fmla="*/ T28 w 1951"/>
                  <a:gd name="T30" fmla="+- 0 5355 4978"/>
                  <a:gd name="T31" fmla="*/ 5355 h 872"/>
                  <a:gd name="T32" fmla="+- 0 9804 8814"/>
                  <a:gd name="T33" fmla="*/ T32 w 1951"/>
                  <a:gd name="T34" fmla="+- 0 5356 4978"/>
                  <a:gd name="T35" fmla="*/ 5356 h 872"/>
                  <a:gd name="T36" fmla="+- 0 9813 8814"/>
                  <a:gd name="T37" fmla="*/ T36 w 1951"/>
                  <a:gd name="T38" fmla="+- 0 5352 4978"/>
                  <a:gd name="T39" fmla="*/ 5352 h 872"/>
                  <a:gd name="T40" fmla="+- 0 9825 8814"/>
                  <a:gd name="T41" fmla="*/ T40 w 1951"/>
                  <a:gd name="T42" fmla="+- 0 5342 4978"/>
                  <a:gd name="T43" fmla="*/ 5342 h 872"/>
                  <a:gd name="T44" fmla="+- 0 9832 8814"/>
                  <a:gd name="T45" fmla="*/ T44 w 1951"/>
                  <a:gd name="T46" fmla="+- 0 5336 4978"/>
                  <a:gd name="T47" fmla="*/ 5336 h 872"/>
                  <a:gd name="T48" fmla="+- 0 9835 8814"/>
                  <a:gd name="T49" fmla="*/ T48 w 1951"/>
                  <a:gd name="T50" fmla="+- 0 5331 4978"/>
                  <a:gd name="T51" fmla="*/ 5331 h 872"/>
                  <a:gd name="T52" fmla="+- 0 9838 8814"/>
                  <a:gd name="T53" fmla="*/ T52 w 1951"/>
                  <a:gd name="T54" fmla="+- 0 5321 4978"/>
                  <a:gd name="T55" fmla="*/ 5321 h 872"/>
                  <a:gd name="T56" fmla="+- 0 9847 8814"/>
                  <a:gd name="T57" fmla="*/ T56 w 1951"/>
                  <a:gd name="T58" fmla="+- 0 5302 4978"/>
                  <a:gd name="T59" fmla="*/ 5302 h 872"/>
                  <a:gd name="T60" fmla="+- 0 9853 8814"/>
                  <a:gd name="T61" fmla="*/ T60 w 1951"/>
                  <a:gd name="T62" fmla="+- 0 5285 4978"/>
                  <a:gd name="T63" fmla="*/ 5285 h 872"/>
                  <a:gd name="T64" fmla="+- 0 9852 8814"/>
                  <a:gd name="T65" fmla="*/ T64 w 1951"/>
                  <a:gd name="T66" fmla="+- 0 5271 4978"/>
                  <a:gd name="T67" fmla="*/ 5271 h 872"/>
                  <a:gd name="T68" fmla="+- 0 9849 8814"/>
                  <a:gd name="T69" fmla="*/ T68 w 1951"/>
                  <a:gd name="T70" fmla="+- 0 5259 4978"/>
                  <a:gd name="T71" fmla="*/ 5259 h 872"/>
                  <a:gd name="T72" fmla="+- 0 9846 8814"/>
                  <a:gd name="T73" fmla="*/ T72 w 1951"/>
                  <a:gd name="T74" fmla="+- 0 5248 4978"/>
                  <a:gd name="T75" fmla="*/ 5248 h 872"/>
                  <a:gd name="T76" fmla="+- 0 9847 8814"/>
                  <a:gd name="T77" fmla="*/ T76 w 1951"/>
                  <a:gd name="T78" fmla="+- 0 5235 4978"/>
                  <a:gd name="T79" fmla="*/ 5235 h 872"/>
                  <a:gd name="T80" fmla="+- 0 9855 8814"/>
                  <a:gd name="T81" fmla="*/ T80 w 1951"/>
                  <a:gd name="T82" fmla="+- 0 5222 4978"/>
                  <a:gd name="T83" fmla="*/ 5222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951" h="872">
                    <a:moveTo>
                      <a:pt x="1041" y="244"/>
                    </a:moveTo>
                    <a:lnTo>
                      <a:pt x="907" y="280"/>
                    </a:lnTo>
                    <a:lnTo>
                      <a:pt x="915" y="299"/>
                    </a:lnTo>
                    <a:lnTo>
                      <a:pt x="927" y="313"/>
                    </a:lnTo>
                    <a:lnTo>
                      <a:pt x="942" y="335"/>
                    </a:lnTo>
                    <a:lnTo>
                      <a:pt x="953" y="355"/>
                    </a:lnTo>
                    <a:lnTo>
                      <a:pt x="965" y="370"/>
                    </a:lnTo>
                    <a:lnTo>
                      <a:pt x="978" y="377"/>
                    </a:lnTo>
                    <a:lnTo>
                      <a:pt x="990" y="378"/>
                    </a:lnTo>
                    <a:lnTo>
                      <a:pt x="999" y="374"/>
                    </a:lnTo>
                    <a:lnTo>
                      <a:pt x="1011" y="364"/>
                    </a:lnTo>
                    <a:lnTo>
                      <a:pt x="1018" y="358"/>
                    </a:lnTo>
                    <a:lnTo>
                      <a:pt x="1021" y="353"/>
                    </a:lnTo>
                    <a:lnTo>
                      <a:pt x="1024" y="343"/>
                    </a:lnTo>
                    <a:lnTo>
                      <a:pt x="1033" y="324"/>
                    </a:lnTo>
                    <a:lnTo>
                      <a:pt x="1039" y="307"/>
                    </a:lnTo>
                    <a:lnTo>
                      <a:pt x="1038" y="293"/>
                    </a:lnTo>
                    <a:lnTo>
                      <a:pt x="1035" y="281"/>
                    </a:lnTo>
                    <a:lnTo>
                      <a:pt x="1032" y="270"/>
                    </a:lnTo>
                    <a:lnTo>
                      <a:pt x="1033" y="257"/>
                    </a:lnTo>
                    <a:lnTo>
                      <a:pt x="1041" y="24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4" name="Freeform 1723"/>
              <p:cNvSpPr>
                <a:spLocks/>
              </p:cNvSpPr>
              <p:nvPr/>
            </p:nvSpPr>
            <p:spPr bwMode="auto">
              <a:xfrm>
                <a:off x="8814" y="4978"/>
                <a:ext cx="1951" cy="872"/>
              </a:xfrm>
              <a:custGeom>
                <a:avLst/>
                <a:gdLst>
                  <a:gd name="T0" fmla="+- 0 9115 8814"/>
                  <a:gd name="T1" fmla="*/ T0 w 1951"/>
                  <a:gd name="T2" fmla="+- 0 5420 4978"/>
                  <a:gd name="T3" fmla="*/ 5420 h 872"/>
                  <a:gd name="T4" fmla="+- 0 8814 8814"/>
                  <a:gd name="T5" fmla="*/ T4 w 1951"/>
                  <a:gd name="T6" fmla="+- 0 5501 4978"/>
                  <a:gd name="T7" fmla="*/ 5501 h 872"/>
                  <a:gd name="T8" fmla="+- 0 8822 8814"/>
                  <a:gd name="T9" fmla="*/ T8 w 1951"/>
                  <a:gd name="T10" fmla="+- 0 5507 4978"/>
                  <a:gd name="T11" fmla="*/ 5507 h 872"/>
                  <a:gd name="T12" fmla="+- 0 8827 8814"/>
                  <a:gd name="T13" fmla="*/ T12 w 1951"/>
                  <a:gd name="T14" fmla="+- 0 5513 4978"/>
                  <a:gd name="T15" fmla="*/ 5513 h 872"/>
                  <a:gd name="T16" fmla="+- 0 8833 8814"/>
                  <a:gd name="T17" fmla="*/ T16 w 1951"/>
                  <a:gd name="T18" fmla="+- 0 5574 4978"/>
                  <a:gd name="T19" fmla="*/ 5574 h 872"/>
                  <a:gd name="T20" fmla="+- 0 8838 8814"/>
                  <a:gd name="T21" fmla="*/ T20 w 1951"/>
                  <a:gd name="T22" fmla="+- 0 5654 4978"/>
                  <a:gd name="T23" fmla="*/ 5654 h 872"/>
                  <a:gd name="T24" fmla="+- 0 8838 8814"/>
                  <a:gd name="T25" fmla="*/ T24 w 1951"/>
                  <a:gd name="T26" fmla="+- 0 5694 4978"/>
                  <a:gd name="T27" fmla="*/ 5694 h 872"/>
                  <a:gd name="T28" fmla="+- 0 8838 8814"/>
                  <a:gd name="T29" fmla="*/ T28 w 1951"/>
                  <a:gd name="T30" fmla="+- 0 5723 4978"/>
                  <a:gd name="T31" fmla="*/ 5723 h 872"/>
                  <a:gd name="T32" fmla="+- 0 8838 8814"/>
                  <a:gd name="T33" fmla="*/ T32 w 1951"/>
                  <a:gd name="T34" fmla="+- 0 5741 4978"/>
                  <a:gd name="T35" fmla="*/ 5741 h 872"/>
                  <a:gd name="T36" fmla="+- 0 8838 8814"/>
                  <a:gd name="T37" fmla="*/ T36 w 1951"/>
                  <a:gd name="T38" fmla="+- 0 5760 4978"/>
                  <a:gd name="T39" fmla="*/ 5760 h 872"/>
                  <a:gd name="T40" fmla="+- 0 8837 8814"/>
                  <a:gd name="T41" fmla="*/ T40 w 1951"/>
                  <a:gd name="T42" fmla="+- 0 5778 4978"/>
                  <a:gd name="T43" fmla="*/ 5778 h 872"/>
                  <a:gd name="T44" fmla="+- 0 8837 8814"/>
                  <a:gd name="T45" fmla="*/ T44 w 1951"/>
                  <a:gd name="T46" fmla="+- 0 5795 4978"/>
                  <a:gd name="T47" fmla="*/ 5795 h 872"/>
                  <a:gd name="T48" fmla="+- 0 8880 8814"/>
                  <a:gd name="T49" fmla="*/ T48 w 1951"/>
                  <a:gd name="T50" fmla="+- 0 5800 4978"/>
                  <a:gd name="T51" fmla="*/ 5800 h 872"/>
                  <a:gd name="T52" fmla="+- 0 8880 8814"/>
                  <a:gd name="T53" fmla="*/ T52 w 1951"/>
                  <a:gd name="T54" fmla="+- 0 5850 4978"/>
                  <a:gd name="T55" fmla="*/ 5850 h 872"/>
                  <a:gd name="T56" fmla="+- 0 8890 8814"/>
                  <a:gd name="T57" fmla="*/ T56 w 1951"/>
                  <a:gd name="T58" fmla="+- 0 5846 4978"/>
                  <a:gd name="T59" fmla="*/ 5846 h 872"/>
                  <a:gd name="T60" fmla="+- 0 8897 8814"/>
                  <a:gd name="T61" fmla="*/ T60 w 1951"/>
                  <a:gd name="T62" fmla="+- 0 5842 4978"/>
                  <a:gd name="T63" fmla="*/ 5842 h 872"/>
                  <a:gd name="T64" fmla="+- 0 8920 8814"/>
                  <a:gd name="T65" fmla="*/ T64 w 1951"/>
                  <a:gd name="T66" fmla="+- 0 5818 4978"/>
                  <a:gd name="T67" fmla="*/ 5818 h 872"/>
                  <a:gd name="T68" fmla="+- 0 8929 8814"/>
                  <a:gd name="T69" fmla="*/ T68 w 1951"/>
                  <a:gd name="T70" fmla="+- 0 5809 4978"/>
                  <a:gd name="T71" fmla="*/ 5809 h 872"/>
                  <a:gd name="T72" fmla="+- 0 8932 8814"/>
                  <a:gd name="T73" fmla="*/ T72 w 1951"/>
                  <a:gd name="T74" fmla="+- 0 5794 4978"/>
                  <a:gd name="T75" fmla="*/ 5794 h 872"/>
                  <a:gd name="T76" fmla="+- 0 8931 8814"/>
                  <a:gd name="T77" fmla="*/ T76 w 1951"/>
                  <a:gd name="T78" fmla="+- 0 5771 4978"/>
                  <a:gd name="T79" fmla="*/ 5771 h 872"/>
                  <a:gd name="T80" fmla="+- 0 8930 8814"/>
                  <a:gd name="T81" fmla="*/ T80 w 1951"/>
                  <a:gd name="T82" fmla="+- 0 5749 4978"/>
                  <a:gd name="T83" fmla="*/ 5749 h 872"/>
                  <a:gd name="T84" fmla="+- 0 8929 8814"/>
                  <a:gd name="T85" fmla="*/ T84 w 1951"/>
                  <a:gd name="T86" fmla="+- 0 5726 4978"/>
                  <a:gd name="T87" fmla="*/ 5726 h 872"/>
                  <a:gd name="T88" fmla="+- 0 8933 8814"/>
                  <a:gd name="T89" fmla="*/ T88 w 1951"/>
                  <a:gd name="T90" fmla="+- 0 5723 4978"/>
                  <a:gd name="T91" fmla="*/ 5723 h 872"/>
                  <a:gd name="T92" fmla="+- 0 8922 8814"/>
                  <a:gd name="T93" fmla="*/ T92 w 1951"/>
                  <a:gd name="T94" fmla="+- 0 5714 4978"/>
                  <a:gd name="T95" fmla="*/ 5714 h 872"/>
                  <a:gd name="T96" fmla="+- 0 8913 8814"/>
                  <a:gd name="T97" fmla="*/ T96 w 1951"/>
                  <a:gd name="T98" fmla="+- 0 5697 4978"/>
                  <a:gd name="T99" fmla="*/ 5697 h 872"/>
                  <a:gd name="T100" fmla="+- 0 8912 8814"/>
                  <a:gd name="T101" fmla="*/ T100 w 1951"/>
                  <a:gd name="T102" fmla="+- 0 5676 4978"/>
                  <a:gd name="T103" fmla="*/ 5676 h 872"/>
                  <a:gd name="T104" fmla="+- 0 8908 8814"/>
                  <a:gd name="T105" fmla="*/ T104 w 1951"/>
                  <a:gd name="T106" fmla="+- 0 5654 4978"/>
                  <a:gd name="T107" fmla="*/ 5654 h 872"/>
                  <a:gd name="T108" fmla="+- 0 8897 8814"/>
                  <a:gd name="T109" fmla="*/ T108 w 1951"/>
                  <a:gd name="T110" fmla="+- 0 5639 4978"/>
                  <a:gd name="T111" fmla="*/ 5639 h 872"/>
                  <a:gd name="T112" fmla="+- 0 8891 8814"/>
                  <a:gd name="T113" fmla="*/ T112 w 1951"/>
                  <a:gd name="T114" fmla="+- 0 5617 4978"/>
                  <a:gd name="T115" fmla="*/ 5617 h 872"/>
                  <a:gd name="T116" fmla="+- 0 8898 8814"/>
                  <a:gd name="T117" fmla="*/ T116 w 1951"/>
                  <a:gd name="T118" fmla="+- 0 5605 4978"/>
                  <a:gd name="T119" fmla="*/ 5605 h 872"/>
                  <a:gd name="T120" fmla="+- 0 8912 8814"/>
                  <a:gd name="T121" fmla="*/ T120 w 1951"/>
                  <a:gd name="T122" fmla="+- 0 5591 4978"/>
                  <a:gd name="T123" fmla="*/ 5591 h 872"/>
                  <a:gd name="T124" fmla="+- 0 8922 8814"/>
                  <a:gd name="T125" fmla="*/ T124 w 1951"/>
                  <a:gd name="T126" fmla="+- 0 5573 4978"/>
                  <a:gd name="T127" fmla="*/ 5573 h 872"/>
                  <a:gd name="T128" fmla="+- 0 8927 8814"/>
                  <a:gd name="T129" fmla="*/ T128 w 1951"/>
                  <a:gd name="T130" fmla="+- 0 5553 4978"/>
                  <a:gd name="T131" fmla="*/ 5553 h 872"/>
                  <a:gd name="T132" fmla="+- 0 8937 8814"/>
                  <a:gd name="T133" fmla="*/ T132 w 1951"/>
                  <a:gd name="T134" fmla="+- 0 5553 4978"/>
                  <a:gd name="T135" fmla="*/ 5553 h 872"/>
                  <a:gd name="T136" fmla="+- 0 8965 8814"/>
                  <a:gd name="T137" fmla="*/ T136 w 1951"/>
                  <a:gd name="T138" fmla="+- 0 5540 4978"/>
                  <a:gd name="T139" fmla="*/ 5540 h 872"/>
                  <a:gd name="T140" fmla="+- 0 8967 8814"/>
                  <a:gd name="T141" fmla="*/ T140 w 1951"/>
                  <a:gd name="T142" fmla="+- 0 5535 4978"/>
                  <a:gd name="T143" fmla="*/ 5535 h 872"/>
                  <a:gd name="T144" fmla="+- 0 8972 8814"/>
                  <a:gd name="T145" fmla="*/ T144 w 1951"/>
                  <a:gd name="T146" fmla="+- 0 5532 4978"/>
                  <a:gd name="T147" fmla="*/ 5532 h 872"/>
                  <a:gd name="T148" fmla="+- 0 8986 8814"/>
                  <a:gd name="T149" fmla="*/ T148 w 1951"/>
                  <a:gd name="T150" fmla="+- 0 5516 4978"/>
                  <a:gd name="T151" fmla="*/ 5516 h 872"/>
                  <a:gd name="T152" fmla="+- 0 9003 8814"/>
                  <a:gd name="T153" fmla="*/ T152 w 1951"/>
                  <a:gd name="T154" fmla="+- 0 5502 4978"/>
                  <a:gd name="T155" fmla="*/ 5502 h 872"/>
                  <a:gd name="T156" fmla="+- 0 9022 8814"/>
                  <a:gd name="T157" fmla="*/ T156 w 1951"/>
                  <a:gd name="T158" fmla="+- 0 5489 4978"/>
                  <a:gd name="T159" fmla="*/ 5489 h 872"/>
                  <a:gd name="T160" fmla="+- 0 9040 8814"/>
                  <a:gd name="T161" fmla="*/ T160 w 1951"/>
                  <a:gd name="T162" fmla="+- 0 5477 4978"/>
                  <a:gd name="T163" fmla="*/ 5477 h 872"/>
                  <a:gd name="T164" fmla="+- 0 9057 8814"/>
                  <a:gd name="T165" fmla="*/ T164 w 1951"/>
                  <a:gd name="T166" fmla="+- 0 5467 4978"/>
                  <a:gd name="T167" fmla="*/ 5467 h 872"/>
                  <a:gd name="T168" fmla="+- 0 9071 8814"/>
                  <a:gd name="T169" fmla="*/ T168 w 1951"/>
                  <a:gd name="T170" fmla="+- 0 5459 4978"/>
                  <a:gd name="T171" fmla="*/ 5459 h 872"/>
                  <a:gd name="T172" fmla="+- 0 9088 8814"/>
                  <a:gd name="T173" fmla="*/ T172 w 1951"/>
                  <a:gd name="T174" fmla="+- 0 5446 4978"/>
                  <a:gd name="T175" fmla="*/ 5446 h 872"/>
                  <a:gd name="T176" fmla="+- 0 9103 8814"/>
                  <a:gd name="T177" fmla="*/ T176 w 1951"/>
                  <a:gd name="T178" fmla="+- 0 5433 4978"/>
                  <a:gd name="T179" fmla="*/ 5433 h 872"/>
                  <a:gd name="T180" fmla="+- 0 9115 8814"/>
                  <a:gd name="T181" fmla="*/ T180 w 1951"/>
                  <a:gd name="T182" fmla="+- 0 5420 4978"/>
                  <a:gd name="T183" fmla="*/ 5420 h 8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Lst>
                <a:rect l="0" t="0" r="r" b="b"/>
                <a:pathLst>
                  <a:path w="1951" h="872">
                    <a:moveTo>
                      <a:pt x="301" y="442"/>
                    </a:moveTo>
                    <a:lnTo>
                      <a:pt x="0" y="523"/>
                    </a:lnTo>
                    <a:lnTo>
                      <a:pt x="8" y="529"/>
                    </a:lnTo>
                    <a:lnTo>
                      <a:pt x="13" y="535"/>
                    </a:lnTo>
                    <a:lnTo>
                      <a:pt x="19" y="596"/>
                    </a:lnTo>
                    <a:lnTo>
                      <a:pt x="24" y="676"/>
                    </a:lnTo>
                    <a:lnTo>
                      <a:pt x="24" y="716"/>
                    </a:lnTo>
                    <a:lnTo>
                      <a:pt x="24" y="745"/>
                    </a:lnTo>
                    <a:lnTo>
                      <a:pt x="24" y="763"/>
                    </a:lnTo>
                    <a:lnTo>
                      <a:pt x="24" y="782"/>
                    </a:lnTo>
                    <a:lnTo>
                      <a:pt x="23" y="800"/>
                    </a:lnTo>
                    <a:lnTo>
                      <a:pt x="23" y="817"/>
                    </a:lnTo>
                    <a:lnTo>
                      <a:pt x="66" y="822"/>
                    </a:lnTo>
                    <a:lnTo>
                      <a:pt x="66" y="872"/>
                    </a:lnTo>
                    <a:lnTo>
                      <a:pt x="76" y="868"/>
                    </a:lnTo>
                    <a:lnTo>
                      <a:pt x="83" y="864"/>
                    </a:lnTo>
                    <a:lnTo>
                      <a:pt x="106" y="840"/>
                    </a:lnTo>
                    <a:lnTo>
                      <a:pt x="115" y="831"/>
                    </a:lnTo>
                    <a:lnTo>
                      <a:pt x="118" y="816"/>
                    </a:lnTo>
                    <a:lnTo>
                      <a:pt x="117" y="793"/>
                    </a:lnTo>
                    <a:lnTo>
                      <a:pt x="116" y="771"/>
                    </a:lnTo>
                    <a:lnTo>
                      <a:pt x="115" y="748"/>
                    </a:lnTo>
                    <a:lnTo>
                      <a:pt x="119" y="745"/>
                    </a:lnTo>
                    <a:lnTo>
                      <a:pt x="108" y="736"/>
                    </a:lnTo>
                    <a:lnTo>
                      <a:pt x="99" y="719"/>
                    </a:lnTo>
                    <a:lnTo>
                      <a:pt x="98" y="698"/>
                    </a:lnTo>
                    <a:lnTo>
                      <a:pt x="94" y="676"/>
                    </a:lnTo>
                    <a:lnTo>
                      <a:pt x="83" y="661"/>
                    </a:lnTo>
                    <a:lnTo>
                      <a:pt x="77" y="639"/>
                    </a:lnTo>
                    <a:lnTo>
                      <a:pt x="84" y="627"/>
                    </a:lnTo>
                    <a:lnTo>
                      <a:pt x="98" y="613"/>
                    </a:lnTo>
                    <a:lnTo>
                      <a:pt x="108" y="595"/>
                    </a:lnTo>
                    <a:lnTo>
                      <a:pt x="113" y="575"/>
                    </a:lnTo>
                    <a:lnTo>
                      <a:pt x="123" y="575"/>
                    </a:lnTo>
                    <a:lnTo>
                      <a:pt x="151" y="562"/>
                    </a:lnTo>
                    <a:lnTo>
                      <a:pt x="153" y="557"/>
                    </a:lnTo>
                    <a:lnTo>
                      <a:pt x="158" y="554"/>
                    </a:lnTo>
                    <a:lnTo>
                      <a:pt x="172" y="538"/>
                    </a:lnTo>
                    <a:lnTo>
                      <a:pt x="189" y="524"/>
                    </a:lnTo>
                    <a:lnTo>
                      <a:pt x="208" y="511"/>
                    </a:lnTo>
                    <a:lnTo>
                      <a:pt x="226" y="499"/>
                    </a:lnTo>
                    <a:lnTo>
                      <a:pt x="243" y="489"/>
                    </a:lnTo>
                    <a:lnTo>
                      <a:pt x="257" y="481"/>
                    </a:lnTo>
                    <a:lnTo>
                      <a:pt x="274" y="468"/>
                    </a:lnTo>
                    <a:lnTo>
                      <a:pt x="289" y="455"/>
                    </a:lnTo>
                    <a:lnTo>
                      <a:pt x="301" y="4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25" name="Freeform 1724"/>
              <p:cNvSpPr>
                <a:spLocks/>
              </p:cNvSpPr>
              <p:nvPr/>
            </p:nvSpPr>
            <p:spPr bwMode="auto">
              <a:xfrm>
                <a:off x="8814" y="4978"/>
                <a:ext cx="1951" cy="872"/>
              </a:xfrm>
              <a:custGeom>
                <a:avLst/>
                <a:gdLst>
                  <a:gd name="T0" fmla="+- 0 8937 8814"/>
                  <a:gd name="T1" fmla="*/ T0 w 1951"/>
                  <a:gd name="T2" fmla="+- 0 5553 4978"/>
                  <a:gd name="T3" fmla="*/ 5553 h 872"/>
                  <a:gd name="T4" fmla="+- 0 8927 8814"/>
                  <a:gd name="T5" fmla="*/ T4 w 1951"/>
                  <a:gd name="T6" fmla="+- 0 5553 4978"/>
                  <a:gd name="T7" fmla="*/ 5553 h 872"/>
                  <a:gd name="T8" fmla="+- 0 8931 8814"/>
                  <a:gd name="T9" fmla="*/ T8 w 1951"/>
                  <a:gd name="T10" fmla="+- 0 5555 4978"/>
                  <a:gd name="T11" fmla="*/ 5555 h 872"/>
                  <a:gd name="T12" fmla="+- 0 8937 8814"/>
                  <a:gd name="T13" fmla="*/ T12 w 1951"/>
                  <a:gd name="T14" fmla="+- 0 5553 4978"/>
                  <a:gd name="T15" fmla="*/ 5553 h 872"/>
                </a:gdLst>
                <a:ahLst/>
                <a:cxnLst>
                  <a:cxn ang="0">
                    <a:pos x="T1" y="T3"/>
                  </a:cxn>
                  <a:cxn ang="0">
                    <a:pos x="T5" y="T7"/>
                  </a:cxn>
                  <a:cxn ang="0">
                    <a:pos x="T9" y="T11"/>
                  </a:cxn>
                  <a:cxn ang="0">
                    <a:pos x="T13" y="T15"/>
                  </a:cxn>
                </a:cxnLst>
                <a:rect l="0" t="0" r="r" b="b"/>
                <a:pathLst>
                  <a:path w="1951" h="872">
                    <a:moveTo>
                      <a:pt x="123" y="575"/>
                    </a:moveTo>
                    <a:lnTo>
                      <a:pt x="113" y="575"/>
                    </a:lnTo>
                    <a:lnTo>
                      <a:pt x="117" y="577"/>
                    </a:lnTo>
                    <a:lnTo>
                      <a:pt x="123" y="57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26" name="Picture 1725"/>
              <p:cNvPicPr>
                <a:picLocks noChangeAspect="1" noChangeArrowheads="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7866" y="4321"/>
                <a:ext cx="3149"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7" name="Picture 1726"/>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8076" y="3911"/>
                <a:ext cx="1916"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28" name="Picture 1727"/>
              <p:cNvPicPr>
                <a:picLocks noChangeAspect="1" noChangeArrowheads="1"/>
              </p:cNvPicPr>
              <p:nvPr/>
            </p:nvPicPr>
            <p:blipFill>
              <a:blip r:embed="rId37" cstate="email">
                <a:extLst>
                  <a:ext uri="{28A0092B-C50C-407E-A947-70E740481C1C}">
                    <a14:useLocalDpi xmlns:a14="http://schemas.microsoft.com/office/drawing/2010/main" val="0"/>
                  </a:ext>
                </a:extLst>
              </a:blip>
              <a:srcRect/>
              <a:stretch>
                <a:fillRect/>
              </a:stretch>
            </p:blipFill>
            <p:spPr bwMode="auto">
              <a:xfrm>
                <a:off x="7758" y="4656"/>
                <a:ext cx="222"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9" name="Group 898"/>
            <p:cNvGrpSpPr>
              <a:grpSpLocks/>
            </p:cNvGrpSpPr>
            <p:nvPr/>
          </p:nvGrpSpPr>
          <p:grpSpPr bwMode="auto">
            <a:xfrm>
              <a:off x="11176" y="4804"/>
              <a:ext cx="1705" cy="1387"/>
              <a:chOff x="7579" y="4804"/>
              <a:chExt cx="1157" cy="1387"/>
            </a:xfrm>
          </p:grpSpPr>
          <p:sp>
            <p:nvSpPr>
              <p:cNvPr id="1714" name="Freeform 1713"/>
              <p:cNvSpPr>
                <a:spLocks/>
              </p:cNvSpPr>
              <p:nvPr/>
            </p:nvSpPr>
            <p:spPr bwMode="auto">
              <a:xfrm>
                <a:off x="8261" y="5620"/>
                <a:ext cx="475" cy="571"/>
              </a:xfrm>
              <a:custGeom>
                <a:avLst/>
                <a:gdLst>
                  <a:gd name="T0" fmla="+- 0 8502 8261"/>
                  <a:gd name="T1" fmla="*/ T0 w 475"/>
                  <a:gd name="T2" fmla="+- 0 6182 5620"/>
                  <a:gd name="T3" fmla="*/ 6182 h 571"/>
                  <a:gd name="T4" fmla="+- 0 8429 8261"/>
                  <a:gd name="T5" fmla="*/ T4 w 475"/>
                  <a:gd name="T6" fmla="+- 0 6182 5620"/>
                  <a:gd name="T7" fmla="*/ 6182 h 571"/>
                  <a:gd name="T8" fmla="+- 0 8437 8261"/>
                  <a:gd name="T9" fmla="*/ T8 w 475"/>
                  <a:gd name="T10" fmla="+- 0 6187 5620"/>
                  <a:gd name="T11" fmla="*/ 6187 h 571"/>
                  <a:gd name="T12" fmla="+- 0 8440 8261"/>
                  <a:gd name="T13" fmla="*/ T12 w 475"/>
                  <a:gd name="T14" fmla="+- 0 6190 5620"/>
                  <a:gd name="T15" fmla="*/ 6190 h 571"/>
                  <a:gd name="T16" fmla="+- 0 8443 8261"/>
                  <a:gd name="T17" fmla="*/ T16 w 475"/>
                  <a:gd name="T18" fmla="+- 0 6191 5620"/>
                  <a:gd name="T19" fmla="*/ 6191 h 571"/>
                  <a:gd name="T20" fmla="+- 0 8449 8261"/>
                  <a:gd name="T21" fmla="*/ T20 w 475"/>
                  <a:gd name="T22" fmla="+- 0 6191 5620"/>
                  <a:gd name="T23" fmla="*/ 6191 h 571"/>
                  <a:gd name="T24" fmla="+- 0 8452 8261"/>
                  <a:gd name="T25" fmla="*/ T24 w 475"/>
                  <a:gd name="T26" fmla="+- 0 6189 5620"/>
                  <a:gd name="T27" fmla="*/ 6189 h 571"/>
                  <a:gd name="T28" fmla="+- 0 8461 8261"/>
                  <a:gd name="T29" fmla="*/ T28 w 475"/>
                  <a:gd name="T30" fmla="+- 0 6184 5620"/>
                  <a:gd name="T31" fmla="*/ 6184 h 571"/>
                  <a:gd name="T32" fmla="+- 0 8463 8261"/>
                  <a:gd name="T33" fmla="*/ T32 w 475"/>
                  <a:gd name="T34" fmla="+- 0 6183 5620"/>
                  <a:gd name="T35" fmla="*/ 6183 h 571"/>
                  <a:gd name="T36" fmla="+- 0 8500 8261"/>
                  <a:gd name="T37" fmla="*/ T36 w 475"/>
                  <a:gd name="T38" fmla="+- 0 6183 5620"/>
                  <a:gd name="T39" fmla="*/ 6183 h 571"/>
                  <a:gd name="T40" fmla="+- 0 8502 8261"/>
                  <a:gd name="T41" fmla="*/ T40 w 475"/>
                  <a:gd name="T42" fmla="+- 0 6182 5620"/>
                  <a:gd name="T43" fmla="*/ 6182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5" h="571">
                    <a:moveTo>
                      <a:pt x="241" y="562"/>
                    </a:moveTo>
                    <a:lnTo>
                      <a:pt x="168" y="562"/>
                    </a:lnTo>
                    <a:lnTo>
                      <a:pt x="176" y="567"/>
                    </a:lnTo>
                    <a:lnTo>
                      <a:pt x="179" y="570"/>
                    </a:lnTo>
                    <a:lnTo>
                      <a:pt x="182" y="571"/>
                    </a:lnTo>
                    <a:lnTo>
                      <a:pt x="188" y="571"/>
                    </a:lnTo>
                    <a:lnTo>
                      <a:pt x="191" y="569"/>
                    </a:lnTo>
                    <a:lnTo>
                      <a:pt x="200" y="564"/>
                    </a:lnTo>
                    <a:lnTo>
                      <a:pt x="202" y="563"/>
                    </a:lnTo>
                    <a:lnTo>
                      <a:pt x="239" y="563"/>
                    </a:lnTo>
                    <a:lnTo>
                      <a:pt x="241" y="5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5" name="Freeform 1714"/>
              <p:cNvSpPr>
                <a:spLocks/>
              </p:cNvSpPr>
              <p:nvPr/>
            </p:nvSpPr>
            <p:spPr bwMode="auto">
              <a:xfrm>
                <a:off x="8261" y="5620"/>
                <a:ext cx="475" cy="571"/>
              </a:xfrm>
              <a:custGeom>
                <a:avLst/>
                <a:gdLst>
                  <a:gd name="T0" fmla="+- 0 8500 8261"/>
                  <a:gd name="T1" fmla="*/ T0 w 475"/>
                  <a:gd name="T2" fmla="+- 0 6183 5620"/>
                  <a:gd name="T3" fmla="*/ 6183 h 571"/>
                  <a:gd name="T4" fmla="+- 0 8469 8261"/>
                  <a:gd name="T5" fmla="*/ T4 w 475"/>
                  <a:gd name="T6" fmla="+- 0 6183 5620"/>
                  <a:gd name="T7" fmla="*/ 6183 h 571"/>
                  <a:gd name="T8" fmla="+- 0 8472 8261"/>
                  <a:gd name="T9" fmla="*/ T8 w 475"/>
                  <a:gd name="T10" fmla="+- 0 6185 5620"/>
                  <a:gd name="T11" fmla="*/ 6185 h 571"/>
                  <a:gd name="T12" fmla="+- 0 8483 8261"/>
                  <a:gd name="T13" fmla="*/ T12 w 475"/>
                  <a:gd name="T14" fmla="+- 0 6188 5620"/>
                  <a:gd name="T15" fmla="*/ 6188 h 571"/>
                  <a:gd name="T16" fmla="+- 0 8485 8261"/>
                  <a:gd name="T17" fmla="*/ T16 w 475"/>
                  <a:gd name="T18" fmla="+- 0 6189 5620"/>
                  <a:gd name="T19" fmla="*/ 6189 h 571"/>
                  <a:gd name="T20" fmla="+- 0 8494 8261"/>
                  <a:gd name="T21" fmla="*/ T20 w 475"/>
                  <a:gd name="T22" fmla="+- 0 6189 5620"/>
                  <a:gd name="T23" fmla="*/ 6189 h 571"/>
                  <a:gd name="T24" fmla="+- 0 8496 8261"/>
                  <a:gd name="T25" fmla="*/ T24 w 475"/>
                  <a:gd name="T26" fmla="+- 0 6185 5620"/>
                  <a:gd name="T27" fmla="*/ 6185 h 571"/>
                  <a:gd name="T28" fmla="+- 0 8500 8261"/>
                  <a:gd name="T29" fmla="*/ T28 w 475"/>
                  <a:gd name="T30" fmla="+- 0 6183 5620"/>
                  <a:gd name="T31" fmla="*/ 6183 h 57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5" h="571">
                    <a:moveTo>
                      <a:pt x="239" y="563"/>
                    </a:moveTo>
                    <a:lnTo>
                      <a:pt x="208" y="563"/>
                    </a:lnTo>
                    <a:lnTo>
                      <a:pt x="211" y="565"/>
                    </a:lnTo>
                    <a:lnTo>
                      <a:pt x="222" y="568"/>
                    </a:lnTo>
                    <a:lnTo>
                      <a:pt x="224" y="569"/>
                    </a:lnTo>
                    <a:lnTo>
                      <a:pt x="233" y="569"/>
                    </a:lnTo>
                    <a:lnTo>
                      <a:pt x="235" y="565"/>
                    </a:lnTo>
                    <a:lnTo>
                      <a:pt x="239" y="5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6" name="Freeform 1715"/>
              <p:cNvSpPr>
                <a:spLocks/>
              </p:cNvSpPr>
              <p:nvPr/>
            </p:nvSpPr>
            <p:spPr bwMode="auto">
              <a:xfrm>
                <a:off x="8261" y="5620"/>
                <a:ext cx="475" cy="571"/>
              </a:xfrm>
              <a:custGeom>
                <a:avLst/>
                <a:gdLst>
                  <a:gd name="T0" fmla="+- 0 8369 8261"/>
                  <a:gd name="T1" fmla="*/ T0 w 475"/>
                  <a:gd name="T2" fmla="+- 0 5620 5620"/>
                  <a:gd name="T3" fmla="*/ 5620 h 571"/>
                  <a:gd name="T4" fmla="+- 0 8279 8261"/>
                  <a:gd name="T5" fmla="*/ T4 w 475"/>
                  <a:gd name="T6" fmla="+- 0 5644 5620"/>
                  <a:gd name="T7" fmla="*/ 5644 h 571"/>
                  <a:gd name="T8" fmla="+- 0 8285 8261"/>
                  <a:gd name="T9" fmla="*/ T8 w 475"/>
                  <a:gd name="T10" fmla="+- 0 5660 5620"/>
                  <a:gd name="T11" fmla="*/ 5660 h 571"/>
                  <a:gd name="T12" fmla="+- 0 8289 8261"/>
                  <a:gd name="T13" fmla="*/ T12 w 475"/>
                  <a:gd name="T14" fmla="+- 0 5680 5620"/>
                  <a:gd name="T15" fmla="*/ 5680 h 571"/>
                  <a:gd name="T16" fmla="+- 0 8295 8261"/>
                  <a:gd name="T17" fmla="*/ T16 w 475"/>
                  <a:gd name="T18" fmla="+- 0 5714 5620"/>
                  <a:gd name="T19" fmla="*/ 5714 h 571"/>
                  <a:gd name="T20" fmla="+- 0 8296 8261"/>
                  <a:gd name="T21" fmla="*/ T20 w 475"/>
                  <a:gd name="T22" fmla="+- 0 5738 5620"/>
                  <a:gd name="T23" fmla="*/ 5738 h 571"/>
                  <a:gd name="T24" fmla="+- 0 8293 8261"/>
                  <a:gd name="T25" fmla="*/ T24 w 475"/>
                  <a:gd name="T26" fmla="+- 0 5755 5620"/>
                  <a:gd name="T27" fmla="*/ 5755 h 571"/>
                  <a:gd name="T28" fmla="+- 0 8287 8261"/>
                  <a:gd name="T29" fmla="*/ T28 w 475"/>
                  <a:gd name="T30" fmla="+- 0 5767 5620"/>
                  <a:gd name="T31" fmla="*/ 5767 h 571"/>
                  <a:gd name="T32" fmla="+- 0 8279 8261"/>
                  <a:gd name="T33" fmla="*/ T32 w 475"/>
                  <a:gd name="T34" fmla="+- 0 5777 5620"/>
                  <a:gd name="T35" fmla="*/ 5777 h 571"/>
                  <a:gd name="T36" fmla="+- 0 8267 8261"/>
                  <a:gd name="T37" fmla="*/ T36 w 475"/>
                  <a:gd name="T38" fmla="+- 0 5796 5620"/>
                  <a:gd name="T39" fmla="*/ 5796 h 571"/>
                  <a:gd name="T40" fmla="+- 0 8262 8261"/>
                  <a:gd name="T41" fmla="*/ T40 w 475"/>
                  <a:gd name="T42" fmla="+- 0 5817 5620"/>
                  <a:gd name="T43" fmla="*/ 5817 h 571"/>
                  <a:gd name="T44" fmla="+- 0 8261 8261"/>
                  <a:gd name="T45" fmla="*/ T44 w 475"/>
                  <a:gd name="T46" fmla="+- 0 5837 5620"/>
                  <a:gd name="T47" fmla="*/ 5837 h 571"/>
                  <a:gd name="T48" fmla="+- 0 8263 8261"/>
                  <a:gd name="T49" fmla="*/ T48 w 475"/>
                  <a:gd name="T50" fmla="+- 0 5856 5620"/>
                  <a:gd name="T51" fmla="*/ 5856 h 571"/>
                  <a:gd name="T52" fmla="+- 0 8265 8261"/>
                  <a:gd name="T53" fmla="*/ T52 w 475"/>
                  <a:gd name="T54" fmla="+- 0 5871 5620"/>
                  <a:gd name="T55" fmla="*/ 5871 h 571"/>
                  <a:gd name="T56" fmla="+- 0 8273 8261"/>
                  <a:gd name="T57" fmla="*/ T56 w 475"/>
                  <a:gd name="T58" fmla="+- 0 5888 5620"/>
                  <a:gd name="T59" fmla="*/ 5888 h 571"/>
                  <a:gd name="T60" fmla="+- 0 8286 8261"/>
                  <a:gd name="T61" fmla="*/ T60 w 475"/>
                  <a:gd name="T62" fmla="+- 0 5906 5620"/>
                  <a:gd name="T63" fmla="*/ 5906 h 571"/>
                  <a:gd name="T64" fmla="+- 0 8312 8261"/>
                  <a:gd name="T65" fmla="*/ T64 w 475"/>
                  <a:gd name="T66" fmla="+- 0 5938 5620"/>
                  <a:gd name="T67" fmla="*/ 5938 h 571"/>
                  <a:gd name="T68" fmla="+- 0 8319 8261"/>
                  <a:gd name="T69" fmla="*/ T68 w 475"/>
                  <a:gd name="T70" fmla="+- 0 5951 5620"/>
                  <a:gd name="T71" fmla="*/ 5951 h 571"/>
                  <a:gd name="T72" fmla="+- 0 8325 8261"/>
                  <a:gd name="T73" fmla="*/ T72 w 475"/>
                  <a:gd name="T74" fmla="+- 0 5971 5620"/>
                  <a:gd name="T75" fmla="*/ 5971 h 571"/>
                  <a:gd name="T76" fmla="+- 0 8331 8261"/>
                  <a:gd name="T77" fmla="*/ T76 w 475"/>
                  <a:gd name="T78" fmla="+- 0 5994 5620"/>
                  <a:gd name="T79" fmla="*/ 5994 h 571"/>
                  <a:gd name="T80" fmla="+- 0 8335 8261"/>
                  <a:gd name="T81" fmla="*/ T80 w 475"/>
                  <a:gd name="T82" fmla="+- 0 6017 5620"/>
                  <a:gd name="T83" fmla="*/ 6017 h 571"/>
                  <a:gd name="T84" fmla="+- 0 8340 8261"/>
                  <a:gd name="T85" fmla="*/ T84 w 475"/>
                  <a:gd name="T86" fmla="+- 0 6037 5620"/>
                  <a:gd name="T87" fmla="*/ 6037 h 571"/>
                  <a:gd name="T88" fmla="+- 0 8350 8261"/>
                  <a:gd name="T89" fmla="*/ T88 w 475"/>
                  <a:gd name="T90" fmla="+- 0 6060 5620"/>
                  <a:gd name="T91" fmla="*/ 6060 h 571"/>
                  <a:gd name="T92" fmla="+- 0 8363 8261"/>
                  <a:gd name="T93" fmla="*/ T92 w 475"/>
                  <a:gd name="T94" fmla="+- 0 6069 5620"/>
                  <a:gd name="T95" fmla="*/ 6069 h 571"/>
                  <a:gd name="T96" fmla="+- 0 8370 8261"/>
                  <a:gd name="T97" fmla="*/ T96 w 475"/>
                  <a:gd name="T98" fmla="+- 0 6076 5620"/>
                  <a:gd name="T99" fmla="*/ 6076 h 571"/>
                  <a:gd name="T100" fmla="+- 0 8373 8261"/>
                  <a:gd name="T101" fmla="*/ T100 w 475"/>
                  <a:gd name="T102" fmla="+- 0 6093 5620"/>
                  <a:gd name="T103" fmla="*/ 6093 h 571"/>
                  <a:gd name="T104" fmla="+- 0 8383 8261"/>
                  <a:gd name="T105" fmla="*/ T104 w 475"/>
                  <a:gd name="T106" fmla="+- 0 6110 5620"/>
                  <a:gd name="T107" fmla="*/ 6110 h 571"/>
                  <a:gd name="T108" fmla="+- 0 8395 8261"/>
                  <a:gd name="T109" fmla="*/ T108 w 475"/>
                  <a:gd name="T110" fmla="+- 0 6129 5620"/>
                  <a:gd name="T111" fmla="*/ 6129 h 571"/>
                  <a:gd name="T112" fmla="+- 0 8400 8261"/>
                  <a:gd name="T113" fmla="*/ T112 w 475"/>
                  <a:gd name="T114" fmla="+- 0 6147 5620"/>
                  <a:gd name="T115" fmla="*/ 6147 h 571"/>
                  <a:gd name="T116" fmla="+- 0 8397 8261"/>
                  <a:gd name="T117" fmla="*/ T116 w 475"/>
                  <a:gd name="T118" fmla="+- 0 6161 5620"/>
                  <a:gd name="T119" fmla="*/ 6161 h 571"/>
                  <a:gd name="T120" fmla="+- 0 8401 8261"/>
                  <a:gd name="T121" fmla="*/ T120 w 475"/>
                  <a:gd name="T122" fmla="+- 0 6179 5620"/>
                  <a:gd name="T123" fmla="*/ 6179 h 571"/>
                  <a:gd name="T124" fmla="+- 0 8410 8261"/>
                  <a:gd name="T125" fmla="*/ T124 w 475"/>
                  <a:gd name="T126" fmla="+- 0 6182 5620"/>
                  <a:gd name="T127" fmla="*/ 6182 h 571"/>
                  <a:gd name="T128" fmla="+- 0 8424 8261"/>
                  <a:gd name="T129" fmla="*/ T128 w 475"/>
                  <a:gd name="T130" fmla="+- 0 6185 5620"/>
                  <a:gd name="T131" fmla="*/ 6185 h 571"/>
                  <a:gd name="T132" fmla="+- 0 8429 8261"/>
                  <a:gd name="T133" fmla="*/ T132 w 475"/>
                  <a:gd name="T134" fmla="+- 0 6182 5620"/>
                  <a:gd name="T135" fmla="*/ 6182 h 571"/>
                  <a:gd name="T136" fmla="+- 0 8502 8261"/>
                  <a:gd name="T137" fmla="*/ T136 w 475"/>
                  <a:gd name="T138" fmla="+- 0 6182 5620"/>
                  <a:gd name="T139" fmla="*/ 6182 h 571"/>
                  <a:gd name="T140" fmla="+- 0 8508 8261"/>
                  <a:gd name="T141" fmla="*/ T140 w 475"/>
                  <a:gd name="T142" fmla="+- 0 6179 5620"/>
                  <a:gd name="T143" fmla="*/ 6179 h 571"/>
                  <a:gd name="T144" fmla="+- 0 8511 8261"/>
                  <a:gd name="T145" fmla="*/ T144 w 475"/>
                  <a:gd name="T146" fmla="+- 0 6175 5620"/>
                  <a:gd name="T147" fmla="*/ 6175 h 571"/>
                  <a:gd name="T148" fmla="+- 0 8582 8261"/>
                  <a:gd name="T149" fmla="*/ T148 w 475"/>
                  <a:gd name="T150" fmla="+- 0 6175 5620"/>
                  <a:gd name="T151" fmla="*/ 6175 h 571"/>
                  <a:gd name="T152" fmla="+- 0 8639 8261"/>
                  <a:gd name="T153" fmla="*/ T152 w 475"/>
                  <a:gd name="T154" fmla="+- 0 6146 5620"/>
                  <a:gd name="T155" fmla="*/ 6146 h 571"/>
                  <a:gd name="T156" fmla="+- 0 8707 8261"/>
                  <a:gd name="T157" fmla="*/ T156 w 475"/>
                  <a:gd name="T158" fmla="+- 0 6092 5620"/>
                  <a:gd name="T159" fmla="*/ 6092 h 571"/>
                  <a:gd name="T160" fmla="+- 0 8736 8261"/>
                  <a:gd name="T161" fmla="*/ T160 w 475"/>
                  <a:gd name="T162" fmla="+- 0 6049 5620"/>
                  <a:gd name="T163" fmla="*/ 6049 h 571"/>
                  <a:gd name="T164" fmla="+- 0 8348 8261"/>
                  <a:gd name="T165" fmla="*/ T164 w 475"/>
                  <a:gd name="T166" fmla="+- 0 6045 5620"/>
                  <a:gd name="T167" fmla="*/ 6045 h 571"/>
                  <a:gd name="T168" fmla="+- 0 8348 8261"/>
                  <a:gd name="T169" fmla="*/ T168 w 475"/>
                  <a:gd name="T170" fmla="+- 0 5800 5620"/>
                  <a:gd name="T171" fmla="*/ 5800 h 571"/>
                  <a:gd name="T172" fmla="+- 0 8369 8261"/>
                  <a:gd name="T173" fmla="*/ T172 w 475"/>
                  <a:gd name="T174" fmla="+- 0 5800 5620"/>
                  <a:gd name="T175" fmla="*/ 5800 h 571"/>
                  <a:gd name="T176" fmla="+- 0 8368 8261"/>
                  <a:gd name="T177" fmla="*/ T176 w 475"/>
                  <a:gd name="T178" fmla="+- 0 5780 5620"/>
                  <a:gd name="T179" fmla="*/ 5780 h 571"/>
                  <a:gd name="T180" fmla="+- 0 8367 8261"/>
                  <a:gd name="T181" fmla="*/ T180 w 475"/>
                  <a:gd name="T182" fmla="+- 0 5760 5620"/>
                  <a:gd name="T183" fmla="*/ 5760 h 571"/>
                  <a:gd name="T184" fmla="+- 0 8367 8261"/>
                  <a:gd name="T185" fmla="*/ T184 w 475"/>
                  <a:gd name="T186" fmla="+- 0 5740 5620"/>
                  <a:gd name="T187" fmla="*/ 5740 h 571"/>
                  <a:gd name="T188" fmla="+- 0 8367 8261"/>
                  <a:gd name="T189" fmla="*/ T188 w 475"/>
                  <a:gd name="T190" fmla="+- 0 5697 5620"/>
                  <a:gd name="T191" fmla="*/ 5697 h 571"/>
                  <a:gd name="T192" fmla="+- 0 8367 8261"/>
                  <a:gd name="T193" fmla="*/ T192 w 475"/>
                  <a:gd name="T194" fmla="+- 0 5677 5620"/>
                  <a:gd name="T195" fmla="*/ 5677 h 571"/>
                  <a:gd name="T196" fmla="+- 0 8367 8261"/>
                  <a:gd name="T197" fmla="*/ T196 w 475"/>
                  <a:gd name="T198" fmla="+- 0 5657 5620"/>
                  <a:gd name="T199" fmla="*/ 5657 h 571"/>
                  <a:gd name="T200" fmla="+- 0 8368 8261"/>
                  <a:gd name="T201" fmla="*/ T200 w 475"/>
                  <a:gd name="T202" fmla="+- 0 5638 5620"/>
                  <a:gd name="T203" fmla="*/ 5638 h 571"/>
                  <a:gd name="T204" fmla="+- 0 8369 8261"/>
                  <a:gd name="T205" fmla="*/ T204 w 475"/>
                  <a:gd name="T206" fmla="+- 0 5620 5620"/>
                  <a:gd name="T207" fmla="*/ 5620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Lst>
                <a:rect l="0" t="0" r="r" b="b"/>
                <a:pathLst>
                  <a:path w="475" h="571">
                    <a:moveTo>
                      <a:pt x="108" y="0"/>
                    </a:moveTo>
                    <a:lnTo>
                      <a:pt x="18" y="24"/>
                    </a:lnTo>
                    <a:lnTo>
                      <a:pt x="24" y="40"/>
                    </a:lnTo>
                    <a:lnTo>
                      <a:pt x="28" y="60"/>
                    </a:lnTo>
                    <a:lnTo>
                      <a:pt x="34" y="94"/>
                    </a:lnTo>
                    <a:lnTo>
                      <a:pt x="35" y="118"/>
                    </a:lnTo>
                    <a:lnTo>
                      <a:pt x="32" y="135"/>
                    </a:lnTo>
                    <a:lnTo>
                      <a:pt x="26" y="147"/>
                    </a:lnTo>
                    <a:lnTo>
                      <a:pt x="18" y="157"/>
                    </a:lnTo>
                    <a:lnTo>
                      <a:pt x="6" y="176"/>
                    </a:lnTo>
                    <a:lnTo>
                      <a:pt x="1" y="197"/>
                    </a:lnTo>
                    <a:lnTo>
                      <a:pt x="0" y="217"/>
                    </a:lnTo>
                    <a:lnTo>
                      <a:pt x="2" y="236"/>
                    </a:lnTo>
                    <a:lnTo>
                      <a:pt x="4" y="251"/>
                    </a:lnTo>
                    <a:lnTo>
                      <a:pt x="12" y="268"/>
                    </a:lnTo>
                    <a:lnTo>
                      <a:pt x="25" y="286"/>
                    </a:lnTo>
                    <a:lnTo>
                      <a:pt x="51" y="318"/>
                    </a:lnTo>
                    <a:lnTo>
                      <a:pt x="58" y="331"/>
                    </a:lnTo>
                    <a:lnTo>
                      <a:pt x="64" y="351"/>
                    </a:lnTo>
                    <a:lnTo>
                      <a:pt x="70" y="374"/>
                    </a:lnTo>
                    <a:lnTo>
                      <a:pt x="74" y="397"/>
                    </a:lnTo>
                    <a:lnTo>
                      <a:pt x="79" y="417"/>
                    </a:lnTo>
                    <a:lnTo>
                      <a:pt x="89" y="440"/>
                    </a:lnTo>
                    <a:lnTo>
                      <a:pt x="102" y="449"/>
                    </a:lnTo>
                    <a:lnTo>
                      <a:pt x="109" y="456"/>
                    </a:lnTo>
                    <a:lnTo>
                      <a:pt x="112" y="473"/>
                    </a:lnTo>
                    <a:lnTo>
                      <a:pt x="122" y="490"/>
                    </a:lnTo>
                    <a:lnTo>
                      <a:pt x="134" y="509"/>
                    </a:lnTo>
                    <a:lnTo>
                      <a:pt x="139" y="527"/>
                    </a:lnTo>
                    <a:lnTo>
                      <a:pt x="136" y="541"/>
                    </a:lnTo>
                    <a:lnTo>
                      <a:pt x="140" y="559"/>
                    </a:lnTo>
                    <a:lnTo>
                      <a:pt x="149" y="562"/>
                    </a:lnTo>
                    <a:lnTo>
                      <a:pt x="163" y="565"/>
                    </a:lnTo>
                    <a:lnTo>
                      <a:pt x="168" y="562"/>
                    </a:lnTo>
                    <a:lnTo>
                      <a:pt x="241" y="562"/>
                    </a:lnTo>
                    <a:lnTo>
                      <a:pt x="247" y="559"/>
                    </a:lnTo>
                    <a:lnTo>
                      <a:pt x="250" y="555"/>
                    </a:lnTo>
                    <a:lnTo>
                      <a:pt x="321" y="555"/>
                    </a:lnTo>
                    <a:lnTo>
                      <a:pt x="378" y="526"/>
                    </a:lnTo>
                    <a:lnTo>
                      <a:pt x="446" y="472"/>
                    </a:lnTo>
                    <a:lnTo>
                      <a:pt x="475" y="429"/>
                    </a:lnTo>
                    <a:lnTo>
                      <a:pt x="87" y="425"/>
                    </a:lnTo>
                    <a:lnTo>
                      <a:pt x="87" y="180"/>
                    </a:lnTo>
                    <a:lnTo>
                      <a:pt x="108" y="180"/>
                    </a:lnTo>
                    <a:lnTo>
                      <a:pt x="107" y="160"/>
                    </a:lnTo>
                    <a:lnTo>
                      <a:pt x="106" y="140"/>
                    </a:lnTo>
                    <a:lnTo>
                      <a:pt x="106" y="120"/>
                    </a:lnTo>
                    <a:lnTo>
                      <a:pt x="106" y="77"/>
                    </a:lnTo>
                    <a:lnTo>
                      <a:pt x="106" y="57"/>
                    </a:lnTo>
                    <a:lnTo>
                      <a:pt x="106" y="37"/>
                    </a:lnTo>
                    <a:lnTo>
                      <a:pt x="107" y="18"/>
                    </a:lnTo>
                    <a:lnTo>
                      <a:pt x="108"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717" name="Freeform 1716"/>
              <p:cNvSpPr>
                <a:spLocks/>
              </p:cNvSpPr>
              <p:nvPr/>
            </p:nvSpPr>
            <p:spPr bwMode="auto">
              <a:xfrm>
                <a:off x="8261" y="5620"/>
                <a:ext cx="475" cy="571"/>
              </a:xfrm>
              <a:custGeom>
                <a:avLst/>
                <a:gdLst>
                  <a:gd name="T0" fmla="+- 0 8582 8261"/>
                  <a:gd name="T1" fmla="*/ T0 w 475"/>
                  <a:gd name="T2" fmla="+- 0 6175 5620"/>
                  <a:gd name="T3" fmla="*/ 6175 h 571"/>
                  <a:gd name="T4" fmla="+- 0 8511 8261"/>
                  <a:gd name="T5" fmla="*/ T4 w 475"/>
                  <a:gd name="T6" fmla="+- 0 6175 5620"/>
                  <a:gd name="T7" fmla="*/ 6175 h 571"/>
                  <a:gd name="T8" fmla="+- 0 8526 8261"/>
                  <a:gd name="T9" fmla="*/ T8 w 475"/>
                  <a:gd name="T10" fmla="+- 0 6176 5620"/>
                  <a:gd name="T11" fmla="*/ 6176 h 571"/>
                  <a:gd name="T12" fmla="+- 0 8541 8261"/>
                  <a:gd name="T13" fmla="*/ T12 w 475"/>
                  <a:gd name="T14" fmla="+- 0 6177 5620"/>
                  <a:gd name="T15" fmla="*/ 6177 h 571"/>
                  <a:gd name="T16" fmla="+- 0 8535 8261"/>
                  <a:gd name="T17" fmla="*/ T16 w 475"/>
                  <a:gd name="T18" fmla="+- 0 6182 5620"/>
                  <a:gd name="T19" fmla="*/ 6182 h 571"/>
                  <a:gd name="T20" fmla="+- 0 8545 8261"/>
                  <a:gd name="T21" fmla="*/ T20 w 475"/>
                  <a:gd name="T22" fmla="+- 0 6183 5620"/>
                  <a:gd name="T23" fmla="*/ 6183 h 571"/>
                  <a:gd name="T24" fmla="+- 0 8547 8261"/>
                  <a:gd name="T25" fmla="*/ T24 w 475"/>
                  <a:gd name="T26" fmla="+- 0 6184 5620"/>
                  <a:gd name="T27" fmla="*/ 6184 h 571"/>
                  <a:gd name="T28" fmla="+- 0 8560 8261"/>
                  <a:gd name="T29" fmla="*/ T28 w 475"/>
                  <a:gd name="T30" fmla="+- 0 6182 5620"/>
                  <a:gd name="T31" fmla="*/ 6182 h 571"/>
                  <a:gd name="T32" fmla="+- 0 8579 8261"/>
                  <a:gd name="T33" fmla="*/ T32 w 475"/>
                  <a:gd name="T34" fmla="+- 0 6176 5620"/>
                  <a:gd name="T35" fmla="*/ 6176 h 571"/>
                  <a:gd name="T36" fmla="+- 0 8582 8261"/>
                  <a:gd name="T37" fmla="*/ T36 w 475"/>
                  <a:gd name="T38" fmla="+- 0 6175 5620"/>
                  <a:gd name="T39" fmla="*/ 617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75" h="571">
                    <a:moveTo>
                      <a:pt x="321" y="555"/>
                    </a:moveTo>
                    <a:lnTo>
                      <a:pt x="250" y="555"/>
                    </a:lnTo>
                    <a:lnTo>
                      <a:pt x="265" y="556"/>
                    </a:lnTo>
                    <a:lnTo>
                      <a:pt x="280" y="557"/>
                    </a:lnTo>
                    <a:lnTo>
                      <a:pt x="274" y="562"/>
                    </a:lnTo>
                    <a:lnTo>
                      <a:pt x="284" y="563"/>
                    </a:lnTo>
                    <a:lnTo>
                      <a:pt x="286" y="564"/>
                    </a:lnTo>
                    <a:lnTo>
                      <a:pt x="299" y="562"/>
                    </a:lnTo>
                    <a:lnTo>
                      <a:pt x="318" y="556"/>
                    </a:lnTo>
                    <a:lnTo>
                      <a:pt x="321" y="555"/>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18" name="Picture 1717"/>
              <p:cNvPicPr>
                <a:picLocks noChangeAspect="1" noChangeArrowheads="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7579" y="4804"/>
                <a:ext cx="894" cy="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0" name="Group 899"/>
            <p:cNvGrpSpPr>
              <a:grpSpLocks/>
            </p:cNvGrpSpPr>
            <p:nvPr/>
          </p:nvGrpSpPr>
          <p:grpSpPr bwMode="auto">
            <a:xfrm>
              <a:off x="14456" y="4840"/>
              <a:ext cx="1347" cy="642"/>
              <a:chOff x="9814" y="4840"/>
              <a:chExt cx="898" cy="642"/>
            </a:xfrm>
          </p:grpSpPr>
          <p:sp>
            <p:nvSpPr>
              <p:cNvPr id="1712" name="Freeform 1711"/>
              <p:cNvSpPr>
                <a:spLocks/>
              </p:cNvSpPr>
              <p:nvPr/>
            </p:nvSpPr>
            <p:spPr bwMode="auto">
              <a:xfrm>
                <a:off x="10441" y="5480"/>
                <a:ext cx="2" cy="2"/>
              </a:xfrm>
              <a:custGeom>
                <a:avLst/>
                <a:gdLst>
                  <a:gd name="T0" fmla="+- 0 10442 10441"/>
                  <a:gd name="T1" fmla="*/ T0 w 2"/>
                  <a:gd name="T2" fmla="+- 0 5480 5480"/>
                  <a:gd name="T3" fmla="*/ 5480 h 1"/>
                  <a:gd name="T4" fmla="+- 0 10441 10441"/>
                  <a:gd name="T5" fmla="*/ T4 w 2"/>
                  <a:gd name="T6" fmla="+- 0 5480 5480"/>
                  <a:gd name="T7" fmla="*/ 5480 h 1"/>
                  <a:gd name="T8" fmla="+- 0 10442 10441"/>
                  <a:gd name="T9" fmla="*/ T8 w 2"/>
                  <a:gd name="T10" fmla="+- 0 5480 5480"/>
                  <a:gd name="T11" fmla="*/ 5480 h 1"/>
                  <a:gd name="T12" fmla="+- 0 10442 10441"/>
                  <a:gd name="T13" fmla="*/ T12 w 2"/>
                  <a:gd name="T14" fmla="+- 0 5480 5480"/>
                  <a:gd name="T15" fmla="*/ 5480 h 1"/>
                </a:gdLst>
                <a:ahLst/>
                <a:cxnLst>
                  <a:cxn ang="0">
                    <a:pos x="T1" y="T3"/>
                  </a:cxn>
                  <a:cxn ang="0">
                    <a:pos x="T5" y="T7"/>
                  </a:cxn>
                  <a:cxn ang="0">
                    <a:pos x="T9" y="T11"/>
                  </a:cxn>
                  <a:cxn ang="0">
                    <a:pos x="T13" y="T15"/>
                  </a:cxn>
                </a:cxnLst>
                <a:rect l="0" t="0" r="r" b="b"/>
                <a:pathLst>
                  <a:path w="2" h="1">
                    <a:moveTo>
                      <a:pt x="1" y="0"/>
                    </a:moveTo>
                    <a:lnTo>
                      <a:pt x="0" y="0"/>
                    </a:lnTo>
                    <a:lnTo>
                      <a:pt x="1"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713" name="Picture 1712"/>
              <p:cNvPicPr>
                <a:picLocks noChangeAspect="1" noChangeArrowheads="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9814" y="4840"/>
                <a:ext cx="8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1" name="Group 900"/>
            <p:cNvGrpSpPr>
              <a:grpSpLocks/>
            </p:cNvGrpSpPr>
            <p:nvPr/>
          </p:nvGrpSpPr>
          <p:grpSpPr bwMode="auto">
            <a:xfrm>
              <a:off x="6399" y="3439"/>
              <a:ext cx="10637" cy="2835"/>
              <a:chOff x="4340" y="3439"/>
              <a:chExt cx="7214" cy="2835"/>
            </a:xfrm>
          </p:grpSpPr>
          <p:sp>
            <p:nvSpPr>
              <p:cNvPr id="1659" name="Freeform 1658"/>
              <p:cNvSpPr>
                <a:spLocks/>
              </p:cNvSpPr>
              <p:nvPr/>
            </p:nvSpPr>
            <p:spPr bwMode="auto">
              <a:xfrm>
                <a:off x="10591" y="5710"/>
                <a:ext cx="963" cy="564"/>
              </a:xfrm>
              <a:custGeom>
                <a:avLst/>
                <a:gdLst>
                  <a:gd name="T0" fmla="+- 0 11321 10591"/>
                  <a:gd name="T1" fmla="*/ T0 w 963"/>
                  <a:gd name="T2" fmla="+- 0 6272 5710"/>
                  <a:gd name="T3" fmla="*/ 6272 h 564"/>
                  <a:gd name="T4" fmla="+- 0 11320 10591"/>
                  <a:gd name="T5" fmla="*/ T4 w 963"/>
                  <a:gd name="T6" fmla="+- 0 6274 5710"/>
                  <a:gd name="T7" fmla="*/ 6274 h 564"/>
                  <a:gd name="T8" fmla="+- 0 11321 10591"/>
                  <a:gd name="T9" fmla="*/ T8 w 963"/>
                  <a:gd name="T10" fmla="+- 0 6274 5710"/>
                  <a:gd name="T11" fmla="*/ 6274 h 564"/>
                  <a:gd name="T12" fmla="+- 0 11321 10591"/>
                  <a:gd name="T13" fmla="*/ T12 w 963"/>
                  <a:gd name="T14" fmla="+- 0 6272 5710"/>
                  <a:gd name="T15" fmla="*/ 6272 h 564"/>
                </a:gdLst>
                <a:ahLst/>
                <a:cxnLst>
                  <a:cxn ang="0">
                    <a:pos x="T1" y="T3"/>
                  </a:cxn>
                  <a:cxn ang="0">
                    <a:pos x="T5" y="T7"/>
                  </a:cxn>
                  <a:cxn ang="0">
                    <a:pos x="T9" y="T11"/>
                  </a:cxn>
                  <a:cxn ang="0">
                    <a:pos x="T13" y="T15"/>
                  </a:cxn>
                </a:cxnLst>
                <a:rect l="0" t="0" r="r" b="b"/>
                <a:pathLst>
                  <a:path w="963" h="564">
                    <a:moveTo>
                      <a:pt x="730" y="562"/>
                    </a:moveTo>
                    <a:lnTo>
                      <a:pt x="729" y="564"/>
                    </a:lnTo>
                    <a:lnTo>
                      <a:pt x="730" y="564"/>
                    </a:lnTo>
                    <a:lnTo>
                      <a:pt x="730" y="5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0" name="Freeform 1659"/>
              <p:cNvSpPr>
                <a:spLocks/>
              </p:cNvSpPr>
              <p:nvPr/>
            </p:nvSpPr>
            <p:spPr bwMode="auto">
              <a:xfrm>
                <a:off x="10591" y="5710"/>
                <a:ext cx="963" cy="564"/>
              </a:xfrm>
              <a:custGeom>
                <a:avLst/>
                <a:gdLst>
                  <a:gd name="T0" fmla="+- 0 11330 10591"/>
                  <a:gd name="T1" fmla="*/ T0 w 963"/>
                  <a:gd name="T2" fmla="+- 0 6258 5710"/>
                  <a:gd name="T3" fmla="*/ 6258 h 564"/>
                  <a:gd name="T4" fmla="+- 0 11301 10591"/>
                  <a:gd name="T5" fmla="*/ T4 w 963"/>
                  <a:gd name="T6" fmla="+- 0 6258 5710"/>
                  <a:gd name="T7" fmla="*/ 6258 h 564"/>
                  <a:gd name="T8" fmla="+- 0 11319 10591"/>
                  <a:gd name="T9" fmla="*/ T8 w 963"/>
                  <a:gd name="T10" fmla="+- 0 6266 5710"/>
                  <a:gd name="T11" fmla="*/ 6266 h 564"/>
                  <a:gd name="T12" fmla="+- 0 11321 10591"/>
                  <a:gd name="T13" fmla="*/ T12 w 963"/>
                  <a:gd name="T14" fmla="+- 0 6270 5710"/>
                  <a:gd name="T15" fmla="*/ 6270 h 564"/>
                  <a:gd name="T16" fmla="+- 0 11321 10591"/>
                  <a:gd name="T17" fmla="*/ T16 w 963"/>
                  <a:gd name="T18" fmla="+- 0 6272 5710"/>
                  <a:gd name="T19" fmla="*/ 6272 h 564"/>
                  <a:gd name="T20" fmla="+- 0 11324 10591"/>
                  <a:gd name="T21" fmla="*/ T20 w 963"/>
                  <a:gd name="T22" fmla="+- 0 6268 5710"/>
                  <a:gd name="T23" fmla="*/ 6268 h 564"/>
                  <a:gd name="T24" fmla="+- 0 11330 10591"/>
                  <a:gd name="T25" fmla="*/ T24 w 963"/>
                  <a:gd name="T26" fmla="+- 0 6258 5710"/>
                  <a:gd name="T27" fmla="*/ 6258 h 564"/>
                </a:gdLst>
                <a:ahLst/>
                <a:cxnLst>
                  <a:cxn ang="0">
                    <a:pos x="T1" y="T3"/>
                  </a:cxn>
                  <a:cxn ang="0">
                    <a:pos x="T5" y="T7"/>
                  </a:cxn>
                  <a:cxn ang="0">
                    <a:pos x="T9" y="T11"/>
                  </a:cxn>
                  <a:cxn ang="0">
                    <a:pos x="T13" y="T15"/>
                  </a:cxn>
                  <a:cxn ang="0">
                    <a:pos x="T17" y="T19"/>
                  </a:cxn>
                  <a:cxn ang="0">
                    <a:pos x="T21" y="T23"/>
                  </a:cxn>
                  <a:cxn ang="0">
                    <a:pos x="T25" y="T27"/>
                  </a:cxn>
                </a:cxnLst>
                <a:rect l="0" t="0" r="r" b="b"/>
                <a:pathLst>
                  <a:path w="963" h="564">
                    <a:moveTo>
                      <a:pt x="739" y="548"/>
                    </a:moveTo>
                    <a:lnTo>
                      <a:pt x="710" y="548"/>
                    </a:lnTo>
                    <a:lnTo>
                      <a:pt x="728" y="556"/>
                    </a:lnTo>
                    <a:lnTo>
                      <a:pt x="730" y="560"/>
                    </a:lnTo>
                    <a:lnTo>
                      <a:pt x="730" y="562"/>
                    </a:lnTo>
                    <a:lnTo>
                      <a:pt x="733" y="558"/>
                    </a:lnTo>
                    <a:lnTo>
                      <a:pt x="739" y="54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1" name="Freeform 1660"/>
              <p:cNvSpPr>
                <a:spLocks/>
              </p:cNvSpPr>
              <p:nvPr/>
            </p:nvSpPr>
            <p:spPr bwMode="auto">
              <a:xfrm>
                <a:off x="10591" y="5710"/>
                <a:ext cx="963" cy="564"/>
              </a:xfrm>
              <a:custGeom>
                <a:avLst/>
                <a:gdLst>
                  <a:gd name="T0" fmla="+- 0 11332 10591"/>
                  <a:gd name="T1" fmla="*/ T0 w 963"/>
                  <a:gd name="T2" fmla="+- 0 6256 5710"/>
                  <a:gd name="T3" fmla="*/ 6256 h 564"/>
                  <a:gd name="T4" fmla="+- 0 11240 10591"/>
                  <a:gd name="T5" fmla="*/ T4 w 963"/>
                  <a:gd name="T6" fmla="+- 0 6256 5710"/>
                  <a:gd name="T7" fmla="*/ 6256 h 564"/>
                  <a:gd name="T8" fmla="+- 0 11255 10591"/>
                  <a:gd name="T9" fmla="*/ T8 w 963"/>
                  <a:gd name="T10" fmla="+- 0 6264 5710"/>
                  <a:gd name="T11" fmla="*/ 6264 h 564"/>
                  <a:gd name="T12" fmla="+- 0 11257 10591"/>
                  <a:gd name="T13" fmla="*/ T12 w 963"/>
                  <a:gd name="T14" fmla="+- 0 6268 5710"/>
                  <a:gd name="T15" fmla="*/ 6268 h 564"/>
                  <a:gd name="T16" fmla="+- 0 11266 10591"/>
                  <a:gd name="T17" fmla="*/ T16 w 963"/>
                  <a:gd name="T18" fmla="+- 0 6268 5710"/>
                  <a:gd name="T19" fmla="*/ 6268 h 564"/>
                  <a:gd name="T20" fmla="+- 0 11271 10591"/>
                  <a:gd name="T21" fmla="*/ T20 w 963"/>
                  <a:gd name="T22" fmla="+- 0 6264 5710"/>
                  <a:gd name="T23" fmla="*/ 6264 h 564"/>
                  <a:gd name="T24" fmla="+- 0 11280 10591"/>
                  <a:gd name="T25" fmla="*/ T24 w 963"/>
                  <a:gd name="T26" fmla="+- 0 6260 5710"/>
                  <a:gd name="T27" fmla="*/ 6260 h 564"/>
                  <a:gd name="T28" fmla="+- 0 11285 10591"/>
                  <a:gd name="T29" fmla="*/ T28 w 963"/>
                  <a:gd name="T30" fmla="+- 0 6258 5710"/>
                  <a:gd name="T31" fmla="*/ 6258 h 564"/>
                  <a:gd name="T32" fmla="+- 0 11330 10591"/>
                  <a:gd name="T33" fmla="*/ T32 w 963"/>
                  <a:gd name="T34" fmla="+- 0 6258 5710"/>
                  <a:gd name="T35" fmla="*/ 6258 h 564"/>
                  <a:gd name="T36" fmla="+- 0 11332 10591"/>
                  <a:gd name="T37" fmla="*/ T36 w 963"/>
                  <a:gd name="T38" fmla="+- 0 6256 5710"/>
                  <a:gd name="T39" fmla="*/ 625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741" y="546"/>
                    </a:moveTo>
                    <a:lnTo>
                      <a:pt x="649" y="546"/>
                    </a:lnTo>
                    <a:lnTo>
                      <a:pt x="664" y="554"/>
                    </a:lnTo>
                    <a:lnTo>
                      <a:pt x="666" y="558"/>
                    </a:lnTo>
                    <a:lnTo>
                      <a:pt x="675" y="558"/>
                    </a:lnTo>
                    <a:lnTo>
                      <a:pt x="680" y="554"/>
                    </a:lnTo>
                    <a:lnTo>
                      <a:pt x="689" y="550"/>
                    </a:lnTo>
                    <a:lnTo>
                      <a:pt x="694" y="548"/>
                    </a:lnTo>
                    <a:lnTo>
                      <a:pt x="739" y="548"/>
                    </a:lnTo>
                    <a:lnTo>
                      <a:pt x="741" y="54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2" name="Freeform 1661"/>
              <p:cNvSpPr>
                <a:spLocks/>
              </p:cNvSpPr>
              <p:nvPr/>
            </p:nvSpPr>
            <p:spPr bwMode="auto">
              <a:xfrm>
                <a:off x="10591" y="5710"/>
                <a:ext cx="963" cy="564"/>
              </a:xfrm>
              <a:custGeom>
                <a:avLst/>
                <a:gdLst>
                  <a:gd name="T0" fmla="+- 0 11167 10591"/>
                  <a:gd name="T1" fmla="*/ T0 w 963"/>
                  <a:gd name="T2" fmla="+- 0 6234 5710"/>
                  <a:gd name="T3" fmla="*/ 6234 h 564"/>
                  <a:gd name="T4" fmla="+- 0 11178 10591"/>
                  <a:gd name="T5" fmla="*/ T4 w 963"/>
                  <a:gd name="T6" fmla="+- 0 6240 5710"/>
                  <a:gd name="T7" fmla="*/ 6240 h 564"/>
                  <a:gd name="T8" fmla="+- 0 11189 10591"/>
                  <a:gd name="T9" fmla="*/ T8 w 963"/>
                  <a:gd name="T10" fmla="+- 0 6248 5710"/>
                  <a:gd name="T11" fmla="*/ 6248 h 564"/>
                  <a:gd name="T12" fmla="+- 0 11197 10591"/>
                  <a:gd name="T13" fmla="*/ T12 w 963"/>
                  <a:gd name="T14" fmla="+- 0 6260 5710"/>
                  <a:gd name="T15" fmla="*/ 6260 h 564"/>
                  <a:gd name="T16" fmla="+- 0 11222 10591"/>
                  <a:gd name="T17" fmla="*/ T16 w 963"/>
                  <a:gd name="T18" fmla="+- 0 6260 5710"/>
                  <a:gd name="T19" fmla="*/ 6260 h 564"/>
                  <a:gd name="T20" fmla="+- 0 11227 10591"/>
                  <a:gd name="T21" fmla="*/ T20 w 963"/>
                  <a:gd name="T22" fmla="+- 0 6256 5710"/>
                  <a:gd name="T23" fmla="*/ 6256 h 564"/>
                  <a:gd name="T24" fmla="+- 0 11332 10591"/>
                  <a:gd name="T25" fmla="*/ T24 w 963"/>
                  <a:gd name="T26" fmla="+- 0 6256 5710"/>
                  <a:gd name="T27" fmla="*/ 6256 h 564"/>
                  <a:gd name="T28" fmla="+- 0 11346 10591"/>
                  <a:gd name="T29" fmla="*/ T28 w 963"/>
                  <a:gd name="T30" fmla="+- 0 6248 5710"/>
                  <a:gd name="T31" fmla="*/ 6248 h 564"/>
                  <a:gd name="T32" fmla="+- 0 11352 10591"/>
                  <a:gd name="T33" fmla="*/ T32 w 963"/>
                  <a:gd name="T34" fmla="+- 0 6246 5710"/>
                  <a:gd name="T35" fmla="*/ 6246 h 564"/>
                  <a:gd name="T36" fmla="+- 0 11357 10591"/>
                  <a:gd name="T37" fmla="*/ T36 w 963"/>
                  <a:gd name="T38" fmla="+- 0 6244 5710"/>
                  <a:gd name="T39" fmla="*/ 6244 h 564"/>
                  <a:gd name="T40" fmla="+- 0 11409 10591"/>
                  <a:gd name="T41" fmla="*/ T40 w 963"/>
                  <a:gd name="T42" fmla="+- 0 6244 5710"/>
                  <a:gd name="T43" fmla="*/ 6244 h 564"/>
                  <a:gd name="T44" fmla="+- 0 11409 10591"/>
                  <a:gd name="T45" fmla="*/ T44 w 963"/>
                  <a:gd name="T46" fmla="+- 0 6236 5710"/>
                  <a:gd name="T47" fmla="*/ 6236 h 564"/>
                  <a:gd name="T48" fmla="+- 0 11175 10591"/>
                  <a:gd name="T49" fmla="*/ T48 w 963"/>
                  <a:gd name="T50" fmla="+- 0 6236 5710"/>
                  <a:gd name="T51" fmla="*/ 6236 h 564"/>
                  <a:gd name="T52" fmla="+- 0 11167 10591"/>
                  <a:gd name="T53" fmla="*/ T52 w 963"/>
                  <a:gd name="T54" fmla="+- 0 6234 5710"/>
                  <a:gd name="T55" fmla="*/ 6234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576" y="524"/>
                    </a:moveTo>
                    <a:lnTo>
                      <a:pt x="587" y="530"/>
                    </a:lnTo>
                    <a:lnTo>
                      <a:pt x="598" y="538"/>
                    </a:lnTo>
                    <a:lnTo>
                      <a:pt x="606" y="550"/>
                    </a:lnTo>
                    <a:lnTo>
                      <a:pt x="631" y="550"/>
                    </a:lnTo>
                    <a:lnTo>
                      <a:pt x="636" y="546"/>
                    </a:lnTo>
                    <a:lnTo>
                      <a:pt x="741" y="546"/>
                    </a:lnTo>
                    <a:lnTo>
                      <a:pt x="755" y="538"/>
                    </a:lnTo>
                    <a:lnTo>
                      <a:pt x="761" y="536"/>
                    </a:lnTo>
                    <a:lnTo>
                      <a:pt x="766" y="534"/>
                    </a:lnTo>
                    <a:lnTo>
                      <a:pt x="818" y="534"/>
                    </a:lnTo>
                    <a:lnTo>
                      <a:pt x="818" y="526"/>
                    </a:lnTo>
                    <a:lnTo>
                      <a:pt x="584" y="526"/>
                    </a:lnTo>
                    <a:lnTo>
                      <a:pt x="576" y="52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3" name="Freeform 1662"/>
              <p:cNvSpPr>
                <a:spLocks/>
              </p:cNvSpPr>
              <p:nvPr/>
            </p:nvSpPr>
            <p:spPr bwMode="auto">
              <a:xfrm>
                <a:off x="10591" y="5710"/>
                <a:ext cx="963" cy="564"/>
              </a:xfrm>
              <a:custGeom>
                <a:avLst/>
                <a:gdLst>
                  <a:gd name="T0" fmla="+- 0 11409 10591"/>
                  <a:gd name="T1" fmla="*/ T0 w 963"/>
                  <a:gd name="T2" fmla="+- 0 6244 5710"/>
                  <a:gd name="T3" fmla="*/ 6244 h 564"/>
                  <a:gd name="T4" fmla="+- 0 11366 10591"/>
                  <a:gd name="T5" fmla="*/ T4 w 963"/>
                  <a:gd name="T6" fmla="+- 0 6244 5710"/>
                  <a:gd name="T7" fmla="*/ 6244 h 564"/>
                  <a:gd name="T8" fmla="+- 0 11372 10591"/>
                  <a:gd name="T9" fmla="*/ T8 w 963"/>
                  <a:gd name="T10" fmla="+- 0 6246 5710"/>
                  <a:gd name="T11" fmla="*/ 6246 h 564"/>
                  <a:gd name="T12" fmla="+- 0 11390 10591"/>
                  <a:gd name="T13" fmla="*/ T12 w 963"/>
                  <a:gd name="T14" fmla="+- 0 6246 5710"/>
                  <a:gd name="T15" fmla="*/ 6246 h 564"/>
                  <a:gd name="T16" fmla="+- 0 11409 10591"/>
                  <a:gd name="T17" fmla="*/ T16 w 963"/>
                  <a:gd name="T18" fmla="+- 0 6244 5710"/>
                  <a:gd name="T19" fmla="*/ 6244 h 564"/>
                </a:gdLst>
                <a:ahLst/>
                <a:cxnLst>
                  <a:cxn ang="0">
                    <a:pos x="T1" y="T3"/>
                  </a:cxn>
                  <a:cxn ang="0">
                    <a:pos x="T5" y="T7"/>
                  </a:cxn>
                  <a:cxn ang="0">
                    <a:pos x="T9" y="T11"/>
                  </a:cxn>
                  <a:cxn ang="0">
                    <a:pos x="T13" y="T15"/>
                  </a:cxn>
                  <a:cxn ang="0">
                    <a:pos x="T17" y="T19"/>
                  </a:cxn>
                </a:cxnLst>
                <a:rect l="0" t="0" r="r" b="b"/>
                <a:pathLst>
                  <a:path w="963" h="564">
                    <a:moveTo>
                      <a:pt x="818" y="534"/>
                    </a:moveTo>
                    <a:lnTo>
                      <a:pt x="775" y="534"/>
                    </a:lnTo>
                    <a:lnTo>
                      <a:pt x="781" y="536"/>
                    </a:lnTo>
                    <a:lnTo>
                      <a:pt x="799" y="536"/>
                    </a:lnTo>
                    <a:lnTo>
                      <a:pt x="818" y="53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4" name="Freeform 1663"/>
              <p:cNvSpPr>
                <a:spLocks/>
              </p:cNvSpPr>
              <p:nvPr/>
            </p:nvSpPr>
            <p:spPr bwMode="auto">
              <a:xfrm>
                <a:off x="10591" y="5710"/>
                <a:ext cx="963" cy="564"/>
              </a:xfrm>
              <a:custGeom>
                <a:avLst/>
                <a:gdLst>
                  <a:gd name="T0" fmla="+- 0 11230 10591"/>
                  <a:gd name="T1" fmla="*/ T0 w 963"/>
                  <a:gd name="T2" fmla="+- 0 5828 5710"/>
                  <a:gd name="T3" fmla="*/ 5828 h 564"/>
                  <a:gd name="T4" fmla="+- 0 11221 10591"/>
                  <a:gd name="T5" fmla="*/ T4 w 963"/>
                  <a:gd name="T6" fmla="+- 0 5844 5710"/>
                  <a:gd name="T7" fmla="*/ 5844 h 564"/>
                  <a:gd name="T8" fmla="+- 0 11214 10591"/>
                  <a:gd name="T9" fmla="*/ T8 w 963"/>
                  <a:gd name="T10" fmla="+- 0 5864 5710"/>
                  <a:gd name="T11" fmla="*/ 5864 h 564"/>
                  <a:gd name="T12" fmla="+- 0 11233 10591"/>
                  <a:gd name="T13" fmla="*/ T12 w 963"/>
                  <a:gd name="T14" fmla="+- 0 5878 5710"/>
                  <a:gd name="T15" fmla="*/ 5878 h 564"/>
                  <a:gd name="T16" fmla="+- 0 11251 10591"/>
                  <a:gd name="T17" fmla="*/ T16 w 963"/>
                  <a:gd name="T18" fmla="+- 0 5886 5710"/>
                  <a:gd name="T19" fmla="*/ 5886 h 564"/>
                  <a:gd name="T20" fmla="+- 0 11268 10591"/>
                  <a:gd name="T21" fmla="*/ T20 w 963"/>
                  <a:gd name="T22" fmla="+- 0 5892 5710"/>
                  <a:gd name="T23" fmla="*/ 5892 h 564"/>
                  <a:gd name="T24" fmla="+- 0 11280 10591"/>
                  <a:gd name="T25" fmla="*/ T24 w 963"/>
                  <a:gd name="T26" fmla="+- 0 5896 5710"/>
                  <a:gd name="T27" fmla="*/ 5896 h 564"/>
                  <a:gd name="T28" fmla="+- 0 11287 10591"/>
                  <a:gd name="T29" fmla="*/ T28 w 963"/>
                  <a:gd name="T30" fmla="+- 0 5900 5710"/>
                  <a:gd name="T31" fmla="*/ 5900 h 564"/>
                  <a:gd name="T32" fmla="+- 0 11292 10591"/>
                  <a:gd name="T33" fmla="*/ T32 w 963"/>
                  <a:gd name="T34" fmla="+- 0 5902 5710"/>
                  <a:gd name="T35" fmla="*/ 5902 h 564"/>
                  <a:gd name="T36" fmla="+- 0 11294 10591"/>
                  <a:gd name="T37" fmla="*/ T36 w 963"/>
                  <a:gd name="T38" fmla="+- 0 5902 5710"/>
                  <a:gd name="T39" fmla="*/ 5902 h 564"/>
                  <a:gd name="T40" fmla="+- 0 11296 10591"/>
                  <a:gd name="T41" fmla="*/ T40 w 963"/>
                  <a:gd name="T42" fmla="+- 0 5904 5710"/>
                  <a:gd name="T43" fmla="*/ 5904 h 564"/>
                  <a:gd name="T44" fmla="+- 0 11298 10591"/>
                  <a:gd name="T45" fmla="*/ T44 w 963"/>
                  <a:gd name="T46" fmla="+- 0 5904 5710"/>
                  <a:gd name="T47" fmla="*/ 5904 h 564"/>
                  <a:gd name="T48" fmla="+- 0 11302 10591"/>
                  <a:gd name="T49" fmla="*/ T48 w 963"/>
                  <a:gd name="T50" fmla="+- 0 5908 5710"/>
                  <a:gd name="T51" fmla="*/ 5908 h 564"/>
                  <a:gd name="T52" fmla="+- 0 11313 10591"/>
                  <a:gd name="T53" fmla="*/ T52 w 963"/>
                  <a:gd name="T54" fmla="+- 0 5924 5710"/>
                  <a:gd name="T55" fmla="*/ 5924 h 564"/>
                  <a:gd name="T56" fmla="+- 0 11319 10591"/>
                  <a:gd name="T57" fmla="*/ T56 w 963"/>
                  <a:gd name="T58" fmla="+- 0 5944 5710"/>
                  <a:gd name="T59" fmla="*/ 5944 h 564"/>
                  <a:gd name="T60" fmla="+- 0 11322 10591"/>
                  <a:gd name="T61" fmla="*/ T60 w 963"/>
                  <a:gd name="T62" fmla="+- 0 5958 5710"/>
                  <a:gd name="T63" fmla="*/ 5958 h 564"/>
                  <a:gd name="T64" fmla="+- 0 11323 10591"/>
                  <a:gd name="T65" fmla="*/ T64 w 963"/>
                  <a:gd name="T66" fmla="+- 0 5970 5710"/>
                  <a:gd name="T67" fmla="*/ 5970 h 564"/>
                  <a:gd name="T68" fmla="+- 0 11360 10591"/>
                  <a:gd name="T69" fmla="*/ T68 w 963"/>
                  <a:gd name="T70" fmla="+- 0 5970 5710"/>
                  <a:gd name="T71" fmla="*/ 5970 h 564"/>
                  <a:gd name="T72" fmla="+- 0 11360 10591"/>
                  <a:gd name="T73" fmla="*/ T72 w 963"/>
                  <a:gd name="T74" fmla="+- 0 6198 5710"/>
                  <a:gd name="T75" fmla="*/ 6198 h 564"/>
                  <a:gd name="T76" fmla="+- 0 11159 10591"/>
                  <a:gd name="T77" fmla="*/ T76 w 963"/>
                  <a:gd name="T78" fmla="+- 0 6198 5710"/>
                  <a:gd name="T79" fmla="*/ 6198 h 564"/>
                  <a:gd name="T80" fmla="+- 0 11160 10591"/>
                  <a:gd name="T81" fmla="*/ T80 w 963"/>
                  <a:gd name="T82" fmla="+- 0 6202 5710"/>
                  <a:gd name="T83" fmla="*/ 6202 h 564"/>
                  <a:gd name="T84" fmla="+- 0 11166 10591"/>
                  <a:gd name="T85" fmla="*/ T84 w 963"/>
                  <a:gd name="T86" fmla="+- 0 6202 5710"/>
                  <a:gd name="T87" fmla="*/ 6202 h 564"/>
                  <a:gd name="T88" fmla="+- 0 11175 10591"/>
                  <a:gd name="T89" fmla="*/ T88 w 963"/>
                  <a:gd name="T90" fmla="+- 0 6204 5710"/>
                  <a:gd name="T91" fmla="*/ 6204 h 564"/>
                  <a:gd name="T92" fmla="+- 0 11175 10591"/>
                  <a:gd name="T93" fmla="*/ T92 w 963"/>
                  <a:gd name="T94" fmla="+- 0 6236 5710"/>
                  <a:gd name="T95" fmla="*/ 6236 h 564"/>
                  <a:gd name="T96" fmla="+- 0 11409 10591"/>
                  <a:gd name="T97" fmla="*/ T96 w 963"/>
                  <a:gd name="T98" fmla="+- 0 6236 5710"/>
                  <a:gd name="T99" fmla="*/ 6236 h 564"/>
                  <a:gd name="T100" fmla="+- 0 11409 10591"/>
                  <a:gd name="T101" fmla="*/ T100 w 963"/>
                  <a:gd name="T102" fmla="+- 0 6234 5710"/>
                  <a:gd name="T103" fmla="*/ 6234 h 564"/>
                  <a:gd name="T104" fmla="+- 0 11413 10591"/>
                  <a:gd name="T105" fmla="*/ T104 w 963"/>
                  <a:gd name="T106" fmla="+- 0 6222 5710"/>
                  <a:gd name="T107" fmla="*/ 6222 h 564"/>
                  <a:gd name="T108" fmla="+- 0 11426 10591"/>
                  <a:gd name="T109" fmla="*/ T108 w 963"/>
                  <a:gd name="T110" fmla="+- 0 6208 5710"/>
                  <a:gd name="T111" fmla="*/ 6208 h 564"/>
                  <a:gd name="T112" fmla="+- 0 11437 10591"/>
                  <a:gd name="T113" fmla="*/ T112 w 963"/>
                  <a:gd name="T114" fmla="+- 0 6196 5710"/>
                  <a:gd name="T115" fmla="*/ 6196 h 564"/>
                  <a:gd name="T116" fmla="+- 0 11448 10591"/>
                  <a:gd name="T117" fmla="*/ T116 w 963"/>
                  <a:gd name="T118" fmla="+- 0 6186 5710"/>
                  <a:gd name="T119" fmla="*/ 6186 h 564"/>
                  <a:gd name="T120" fmla="+- 0 11486 10591"/>
                  <a:gd name="T121" fmla="*/ T120 w 963"/>
                  <a:gd name="T122" fmla="+- 0 6156 5710"/>
                  <a:gd name="T123" fmla="*/ 6156 h 564"/>
                  <a:gd name="T124" fmla="+- 0 11502 10591"/>
                  <a:gd name="T125" fmla="*/ T124 w 963"/>
                  <a:gd name="T126" fmla="+- 0 6142 5710"/>
                  <a:gd name="T127" fmla="*/ 6142 h 564"/>
                  <a:gd name="T128" fmla="+- 0 11510 10591"/>
                  <a:gd name="T129" fmla="*/ T128 w 963"/>
                  <a:gd name="T130" fmla="+- 0 6134 5710"/>
                  <a:gd name="T131" fmla="*/ 6134 h 564"/>
                  <a:gd name="T132" fmla="+- 0 11513 10591"/>
                  <a:gd name="T133" fmla="*/ T132 w 963"/>
                  <a:gd name="T134" fmla="+- 0 6128 5710"/>
                  <a:gd name="T135" fmla="*/ 6128 h 564"/>
                  <a:gd name="T136" fmla="+- 0 11513 10591"/>
                  <a:gd name="T137" fmla="*/ T136 w 963"/>
                  <a:gd name="T138" fmla="+- 0 6120 5710"/>
                  <a:gd name="T139" fmla="*/ 6120 h 564"/>
                  <a:gd name="T140" fmla="+- 0 11515 10591"/>
                  <a:gd name="T141" fmla="*/ T140 w 963"/>
                  <a:gd name="T142" fmla="+- 0 6114 5710"/>
                  <a:gd name="T143" fmla="*/ 6114 h 564"/>
                  <a:gd name="T144" fmla="+- 0 11523 10591"/>
                  <a:gd name="T145" fmla="*/ T144 w 963"/>
                  <a:gd name="T146" fmla="+- 0 6106 5710"/>
                  <a:gd name="T147" fmla="*/ 6106 h 564"/>
                  <a:gd name="T148" fmla="+- 0 11536 10591"/>
                  <a:gd name="T149" fmla="*/ T148 w 963"/>
                  <a:gd name="T150" fmla="+- 0 6088 5710"/>
                  <a:gd name="T151" fmla="*/ 6088 h 564"/>
                  <a:gd name="T152" fmla="+- 0 11542 10591"/>
                  <a:gd name="T153" fmla="*/ T152 w 963"/>
                  <a:gd name="T154" fmla="+- 0 6068 5710"/>
                  <a:gd name="T155" fmla="*/ 6068 h 564"/>
                  <a:gd name="T156" fmla="+- 0 11543 10591"/>
                  <a:gd name="T157" fmla="*/ T156 w 963"/>
                  <a:gd name="T158" fmla="+- 0 6048 5710"/>
                  <a:gd name="T159" fmla="*/ 6048 h 564"/>
                  <a:gd name="T160" fmla="+- 0 11543 10591"/>
                  <a:gd name="T161" fmla="*/ T160 w 963"/>
                  <a:gd name="T162" fmla="+- 0 6030 5710"/>
                  <a:gd name="T163" fmla="*/ 6030 h 564"/>
                  <a:gd name="T164" fmla="+- 0 11546 10591"/>
                  <a:gd name="T165" fmla="*/ T164 w 963"/>
                  <a:gd name="T166" fmla="+- 0 6018 5710"/>
                  <a:gd name="T167" fmla="*/ 6018 h 564"/>
                  <a:gd name="T168" fmla="+- 0 11554 10591"/>
                  <a:gd name="T169" fmla="*/ T168 w 963"/>
                  <a:gd name="T170" fmla="+- 0 6008 5710"/>
                  <a:gd name="T171" fmla="*/ 6008 h 564"/>
                  <a:gd name="T172" fmla="+- 0 11554 10591"/>
                  <a:gd name="T173" fmla="*/ T172 w 963"/>
                  <a:gd name="T174" fmla="+- 0 6000 5710"/>
                  <a:gd name="T175" fmla="*/ 6000 h 564"/>
                  <a:gd name="T176" fmla="+- 0 11531 10591"/>
                  <a:gd name="T177" fmla="*/ T176 w 963"/>
                  <a:gd name="T178" fmla="+- 0 5980 5710"/>
                  <a:gd name="T179" fmla="*/ 5980 h 564"/>
                  <a:gd name="T180" fmla="+- 0 11531 10591"/>
                  <a:gd name="T181" fmla="*/ T180 w 963"/>
                  <a:gd name="T182" fmla="+- 0 5976 5710"/>
                  <a:gd name="T183" fmla="*/ 5976 h 564"/>
                  <a:gd name="T184" fmla="+- 0 11505 10591"/>
                  <a:gd name="T185" fmla="*/ T184 w 963"/>
                  <a:gd name="T186" fmla="+- 0 5976 5710"/>
                  <a:gd name="T187" fmla="*/ 5976 h 564"/>
                  <a:gd name="T188" fmla="+- 0 11494 10591"/>
                  <a:gd name="T189" fmla="*/ T188 w 963"/>
                  <a:gd name="T190" fmla="+- 0 5972 5710"/>
                  <a:gd name="T191" fmla="*/ 5972 h 564"/>
                  <a:gd name="T192" fmla="+- 0 11504 10591"/>
                  <a:gd name="T193" fmla="*/ T192 w 963"/>
                  <a:gd name="T194" fmla="+- 0 5972 5710"/>
                  <a:gd name="T195" fmla="*/ 5972 h 564"/>
                  <a:gd name="T196" fmla="+- 0 11502 10591"/>
                  <a:gd name="T197" fmla="*/ T196 w 963"/>
                  <a:gd name="T198" fmla="+- 0 5964 5710"/>
                  <a:gd name="T199" fmla="*/ 5964 h 564"/>
                  <a:gd name="T200" fmla="+- 0 11500 10591"/>
                  <a:gd name="T201" fmla="*/ T200 w 963"/>
                  <a:gd name="T202" fmla="+- 0 5948 5710"/>
                  <a:gd name="T203" fmla="*/ 5948 h 564"/>
                  <a:gd name="T204" fmla="+- 0 11489 10591"/>
                  <a:gd name="T205" fmla="*/ T204 w 963"/>
                  <a:gd name="T206" fmla="+- 0 5936 5710"/>
                  <a:gd name="T207" fmla="*/ 5936 h 564"/>
                  <a:gd name="T208" fmla="+- 0 11476 10591"/>
                  <a:gd name="T209" fmla="*/ T208 w 963"/>
                  <a:gd name="T210" fmla="+- 0 5922 5710"/>
                  <a:gd name="T211" fmla="*/ 5922 h 564"/>
                  <a:gd name="T212" fmla="+- 0 11466 10591"/>
                  <a:gd name="T213" fmla="*/ T212 w 963"/>
                  <a:gd name="T214" fmla="+- 0 5910 5710"/>
                  <a:gd name="T215" fmla="*/ 5910 h 564"/>
                  <a:gd name="T216" fmla="+- 0 11451 10591"/>
                  <a:gd name="T217" fmla="*/ T216 w 963"/>
                  <a:gd name="T218" fmla="+- 0 5892 5710"/>
                  <a:gd name="T219" fmla="*/ 5892 h 564"/>
                  <a:gd name="T220" fmla="+- 0 11438 10591"/>
                  <a:gd name="T221" fmla="*/ T220 w 963"/>
                  <a:gd name="T222" fmla="+- 0 5880 5710"/>
                  <a:gd name="T223" fmla="*/ 5880 h 564"/>
                  <a:gd name="T224" fmla="+- 0 11430 10591"/>
                  <a:gd name="T225" fmla="*/ T224 w 963"/>
                  <a:gd name="T226" fmla="+- 0 5876 5710"/>
                  <a:gd name="T227" fmla="*/ 5876 h 564"/>
                  <a:gd name="T228" fmla="+- 0 11424 10591"/>
                  <a:gd name="T229" fmla="*/ T228 w 963"/>
                  <a:gd name="T230" fmla="+- 0 5872 5710"/>
                  <a:gd name="T231" fmla="*/ 5872 h 564"/>
                  <a:gd name="T232" fmla="+- 0 11416 10591"/>
                  <a:gd name="T233" fmla="*/ T232 w 963"/>
                  <a:gd name="T234" fmla="+- 0 5862 5710"/>
                  <a:gd name="T235" fmla="*/ 5862 h 564"/>
                  <a:gd name="T236" fmla="+- 0 11407 10591"/>
                  <a:gd name="T237" fmla="*/ T236 w 963"/>
                  <a:gd name="T238" fmla="+- 0 5844 5710"/>
                  <a:gd name="T239" fmla="*/ 5844 h 564"/>
                  <a:gd name="T240" fmla="+- 0 11264 10591"/>
                  <a:gd name="T241" fmla="*/ T240 w 963"/>
                  <a:gd name="T242" fmla="+- 0 5844 5710"/>
                  <a:gd name="T243" fmla="*/ 5844 h 564"/>
                  <a:gd name="T244" fmla="+- 0 11250 10591"/>
                  <a:gd name="T245" fmla="*/ T244 w 963"/>
                  <a:gd name="T246" fmla="+- 0 5840 5710"/>
                  <a:gd name="T247" fmla="*/ 5840 h 564"/>
                  <a:gd name="T248" fmla="+- 0 11230 10591"/>
                  <a:gd name="T249" fmla="*/ T248 w 963"/>
                  <a:gd name="T250" fmla="+- 0 5828 5710"/>
                  <a:gd name="T251" fmla="*/ 582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 ang="0">
                    <a:pos x="T249" y="T251"/>
                  </a:cxn>
                </a:cxnLst>
                <a:rect l="0" t="0" r="r" b="b"/>
                <a:pathLst>
                  <a:path w="963" h="564">
                    <a:moveTo>
                      <a:pt x="639" y="118"/>
                    </a:moveTo>
                    <a:lnTo>
                      <a:pt x="630" y="134"/>
                    </a:lnTo>
                    <a:lnTo>
                      <a:pt x="623" y="154"/>
                    </a:lnTo>
                    <a:lnTo>
                      <a:pt x="642" y="168"/>
                    </a:lnTo>
                    <a:lnTo>
                      <a:pt x="660" y="176"/>
                    </a:lnTo>
                    <a:lnTo>
                      <a:pt x="677" y="182"/>
                    </a:lnTo>
                    <a:lnTo>
                      <a:pt x="689" y="186"/>
                    </a:lnTo>
                    <a:lnTo>
                      <a:pt x="696" y="190"/>
                    </a:lnTo>
                    <a:lnTo>
                      <a:pt x="701" y="192"/>
                    </a:lnTo>
                    <a:lnTo>
                      <a:pt x="703" y="192"/>
                    </a:lnTo>
                    <a:lnTo>
                      <a:pt x="705" y="194"/>
                    </a:lnTo>
                    <a:lnTo>
                      <a:pt x="707" y="194"/>
                    </a:lnTo>
                    <a:lnTo>
                      <a:pt x="711" y="198"/>
                    </a:lnTo>
                    <a:lnTo>
                      <a:pt x="722" y="214"/>
                    </a:lnTo>
                    <a:lnTo>
                      <a:pt x="728" y="234"/>
                    </a:lnTo>
                    <a:lnTo>
                      <a:pt x="731" y="248"/>
                    </a:lnTo>
                    <a:lnTo>
                      <a:pt x="732" y="260"/>
                    </a:lnTo>
                    <a:lnTo>
                      <a:pt x="769" y="260"/>
                    </a:lnTo>
                    <a:lnTo>
                      <a:pt x="769" y="488"/>
                    </a:lnTo>
                    <a:lnTo>
                      <a:pt x="568" y="488"/>
                    </a:lnTo>
                    <a:lnTo>
                      <a:pt x="569" y="492"/>
                    </a:lnTo>
                    <a:lnTo>
                      <a:pt x="575" y="492"/>
                    </a:lnTo>
                    <a:lnTo>
                      <a:pt x="584" y="494"/>
                    </a:lnTo>
                    <a:lnTo>
                      <a:pt x="584" y="526"/>
                    </a:lnTo>
                    <a:lnTo>
                      <a:pt x="818" y="526"/>
                    </a:lnTo>
                    <a:lnTo>
                      <a:pt x="818" y="524"/>
                    </a:lnTo>
                    <a:lnTo>
                      <a:pt x="822" y="512"/>
                    </a:lnTo>
                    <a:lnTo>
                      <a:pt x="835" y="498"/>
                    </a:lnTo>
                    <a:lnTo>
                      <a:pt x="846" y="486"/>
                    </a:lnTo>
                    <a:lnTo>
                      <a:pt x="857" y="476"/>
                    </a:lnTo>
                    <a:lnTo>
                      <a:pt x="895" y="446"/>
                    </a:lnTo>
                    <a:lnTo>
                      <a:pt x="911" y="432"/>
                    </a:lnTo>
                    <a:lnTo>
                      <a:pt x="919" y="424"/>
                    </a:lnTo>
                    <a:lnTo>
                      <a:pt x="922" y="418"/>
                    </a:lnTo>
                    <a:lnTo>
                      <a:pt x="922" y="410"/>
                    </a:lnTo>
                    <a:lnTo>
                      <a:pt x="924" y="404"/>
                    </a:lnTo>
                    <a:lnTo>
                      <a:pt x="932" y="396"/>
                    </a:lnTo>
                    <a:lnTo>
                      <a:pt x="945" y="378"/>
                    </a:lnTo>
                    <a:lnTo>
                      <a:pt x="951" y="358"/>
                    </a:lnTo>
                    <a:lnTo>
                      <a:pt x="952" y="338"/>
                    </a:lnTo>
                    <a:lnTo>
                      <a:pt x="952" y="320"/>
                    </a:lnTo>
                    <a:lnTo>
                      <a:pt x="955" y="308"/>
                    </a:lnTo>
                    <a:lnTo>
                      <a:pt x="963" y="298"/>
                    </a:lnTo>
                    <a:lnTo>
                      <a:pt x="963" y="290"/>
                    </a:lnTo>
                    <a:lnTo>
                      <a:pt x="940" y="270"/>
                    </a:lnTo>
                    <a:lnTo>
                      <a:pt x="940" y="266"/>
                    </a:lnTo>
                    <a:lnTo>
                      <a:pt x="914" y="266"/>
                    </a:lnTo>
                    <a:lnTo>
                      <a:pt x="903" y="262"/>
                    </a:lnTo>
                    <a:lnTo>
                      <a:pt x="913" y="262"/>
                    </a:lnTo>
                    <a:lnTo>
                      <a:pt x="911" y="254"/>
                    </a:lnTo>
                    <a:lnTo>
                      <a:pt x="909" y="238"/>
                    </a:lnTo>
                    <a:lnTo>
                      <a:pt x="898" y="226"/>
                    </a:lnTo>
                    <a:lnTo>
                      <a:pt x="885" y="212"/>
                    </a:lnTo>
                    <a:lnTo>
                      <a:pt x="875" y="200"/>
                    </a:lnTo>
                    <a:lnTo>
                      <a:pt x="860" y="182"/>
                    </a:lnTo>
                    <a:lnTo>
                      <a:pt x="847" y="170"/>
                    </a:lnTo>
                    <a:lnTo>
                      <a:pt x="839" y="166"/>
                    </a:lnTo>
                    <a:lnTo>
                      <a:pt x="833" y="162"/>
                    </a:lnTo>
                    <a:lnTo>
                      <a:pt x="825" y="152"/>
                    </a:lnTo>
                    <a:lnTo>
                      <a:pt x="816" y="134"/>
                    </a:lnTo>
                    <a:lnTo>
                      <a:pt x="673" y="134"/>
                    </a:lnTo>
                    <a:lnTo>
                      <a:pt x="659" y="130"/>
                    </a:lnTo>
                    <a:lnTo>
                      <a:pt x="639" y="11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5" name="Freeform 1664"/>
              <p:cNvSpPr>
                <a:spLocks/>
              </p:cNvSpPr>
              <p:nvPr/>
            </p:nvSpPr>
            <p:spPr bwMode="auto">
              <a:xfrm>
                <a:off x="10591" y="5710"/>
                <a:ext cx="963" cy="564"/>
              </a:xfrm>
              <a:custGeom>
                <a:avLst/>
                <a:gdLst>
                  <a:gd name="T0" fmla="+- 0 10616 10591"/>
                  <a:gd name="T1" fmla="*/ T0 w 963"/>
                  <a:gd name="T2" fmla="+- 0 6033 5710"/>
                  <a:gd name="T3" fmla="*/ 6033 h 564"/>
                  <a:gd name="T4" fmla="+- 0 10614 10591"/>
                  <a:gd name="T5" fmla="*/ T4 w 963"/>
                  <a:gd name="T6" fmla="+- 0 6040 5710"/>
                  <a:gd name="T7" fmla="*/ 6040 h 564"/>
                  <a:gd name="T8" fmla="+- 0 10623 10591"/>
                  <a:gd name="T9" fmla="*/ T8 w 963"/>
                  <a:gd name="T10" fmla="+- 0 6074 5710"/>
                  <a:gd name="T11" fmla="*/ 6074 h 564"/>
                  <a:gd name="T12" fmla="+- 0 10630 10591"/>
                  <a:gd name="T13" fmla="*/ T12 w 963"/>
                  <a:gd name="T14" fmla="+- 0 6100 5710"/>
                  <a:gd name="T15" fmla="*/ 6100 h 564"/>
                  <a:gd name="T16" fmla="+- 0 10633 10591"/>
                  <a:gd name="T17" fmla="*/ T16 w 963"/>
                  <a:gd name="T18" fmla="+- 0 6120 5710"/>
                  <a:gd name="T19" fmla="*/ 6120 h 564"/>
                  <a:gd name="T20" fmla="+- 0 10633 10591"/>
                  <a:gd name="T21" fmla="*/ T20 w 963"/>
                  <a:gd name="T22" fmla="+- 0 6134 5710"/>
                  <a:gd name="T23" fmla="*/ 6134 h 564"/>
                  <a:gd name="T24" fmla="+- 0 10631 10591"/>
                  <a:gd name="T25" fmla="*/ T24 w 963"/>
                  <a:gd name="T26" fmla="+- 0 6146 5710"/>
                  <a:gd name="T27" fmla="*/ 6146 h 564"/>
                  <a:gd name="T28" fmla="+- 0 10626 10591"/>
                  <a:gd name="T29" fmla="*/ T28 w 963"/>
                  <a:gd name="T30" fmla="+- 0 6158 5710"/>
                  <a:gd name="T31" fmla="*/ 6158 h 564"/>
                  <a:gd name="T32" fmla="+- 0 10625 10591"/>
                  <a:gd name="T33" fmla="*/ T32 w 963"/>
                  <a:gd name="T34" fmla="+- 0 6176 5710"/>
                  <a:gd name="T35" fmla="*/ 6176 h 564"/>
                  <a:gd name="T36" fmla="+- 0 10637 10591"/>
                  <a:gd name="T37" fmla="*/ T36 w 963"/>
                  <a:gd name="T38" fmla="+- 0 6184 5710"/>
                  <a:gd name="T39" fmla="*/ 6184 h 564"/>
                  <a:gd name="T40" fmla="+- 0 10646 10591"/>
                  <a:gd name="T41" fmla="*/ T40 w 963"/>
                  <a:gd name="T42" fmla="+- 0 6190 5710"/>
                  <a:gd name="T43" fmla="*/ 6190 h 564"/>
                  <a:gd name="T44" fmla="+- 0 10651 10591"/>
                  <a:gd name="T45" fmla="*/ T44 w 963"/>
                  <a:gd name="T46" fmla="+- 0 6192 5710"/>
                  <a:gd name="T47" fmla="*/ 6192 h 564"/>
                  <a:gd name="T48" fmla="+- 0 10675 10591"/>
                  <a:gd name="T49" fmla="*/ T48 w 963"/>
                  <a:gd name="T50" fmla="+- 0 6192 5710"/>
                  <a:gd name="T51" fmla="*/ 6192 h 564"/>
                  <a:gd name="T52" fmla="+- 0 10687 10591"/>
                  <a:gd name="T53" fmla="*/ T52 w 963"/>
                  <a:gd name="T54" fmla="+- 0 6188 5710"/>
                  <a:gd name="T55" fmla="*/ 6188 h 564"/>
                  <a:gd name="T56" fmla="+- 0 10705 10591"/>
                  <a:gd name="T57" fmla="*/ T56 w 963"/>
                  <a:gd name="T58" fmla="+- 0 6180 5710"/>
                  <a:gd name="T59" fmla="*/ 6180 h 564"/>
                  <a:gd name="T60" fmla="+- 0 10748 10591"/>
                  <a:gd name="T61" fmla="*/ T60 w 963"/>
                  <a:gd name="T62" fmla="+- 0 6166 5710"/>
                  <a:gd name="T63" fmla="*/ 6166 h 564"/>
                  <a:gd name="T64" fmla="+- 0 10816 10591"/>
                  <a:gd name="T65" fmla="*/ T64 w 963"/>
                  <a:gd name="T66" fmla="+- 0 6166 5710"/>
                  <a:gd name="T67" fmla="*/ 6166 h 564"/>
                  <a:gd name="T68" fmla="+- 0 10822 10591"/>
                  <a:gd name="T69" fmla="*/ T68 w 963"/>
                  <a:gd name="T70" fmla="+- 0 6162 5710"/>
                  <a:gd name="T71" fmla="*/ 6162 h 564"/>
                  <a:gd name="T72" fmla="+- 0 10822 10591"/>
                  <a:gd name="T73" fmla="*/ T72 w 963"/>
                  <a:gd name="T74" fmla="+- 0 6036 5710"/>
                  <a:gd name="T75" fmla="*/ 6036 h 564"/>
                  <a:gd name="T76" fmla="+- 0 10617 10591"/>
                  <a:gd name="T77" fmla="*/ T76 w 963"/>
                  <a:gd name="T78" fmla="+- 0 6036 5710"/>
                  <a:gd name="T79" fmla="*/ 6036 h 564"/>
                  <a:gd name="T80" fmla="+- 0 10616 10591"/>
                  <a:gd name="T81" fmla="*/ T80 w 963"/>
                  <a:gd name="T82" fmla="+- 0 6033 5710"/>
                  <a:gd name="T83" fmla="*/ 6033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963" h="564">
                    <a:moveTo>
                      <a:pt x="25" y="323"/>
                    </a:moveTo>
                    <a:lnTo>
                      <a:pt x="23" y="330"/>
                    </a:lnTo>
                    <a:lnTo>
                      <a:pt x="32" y="364"/>
                    </a:lnTo>
                    <a:lnTo>
                      <a:pt x="39" y="390"/>
                    </a:lnTo>
                    <a:lnTo>
                      <a:pt x="42" y="410"/>
                    </a:lnTo>
                    <a:lnTo>
                      <a:pt x="42" y="424"/>
                    </a:lnTo>
                    <a:lnTo>
                      <a:pt x="40" y="436"/>
                    </a:lnTo>
                    <a:lnTo>
                      <a:pt x="35" y="448"/>
                    </a:lnTo>
                    <a:lnTo>
                      <a:pt x="34" y="466"/>
                    </a:lnTo>
                    <a:lnTo>
                      <a:pt x="46" y="474"/>
                    </a:lnTo>
                    <a:lnTo>
                      <a:pt x="55" y="480"/>
                    </a:lnTo>
                    <a:lnTo>
                      <a:pt x="60" y="482"/>
                    </a:lnTo>
                    <a:lnTo>
                      <a:pt x="84" y="482"/>
                    </a:lnTo>
                    <a:lnTo>
                      <a:pt x="96" y="478"/>
                    </a:lnTo>
                    <a:lnTo>
                      <a:pt x="114" y="470"/>
                    </a:lnTo>
                    <a:lnTo>
                      <a:pt x="157" y="456"/>
                    </a:lnTo>
                    <a:lnTo>
                      <a:pt x="225" y="456"/>
                    </a:lnTo>
                    <a:lnTo>
                      <a:pt x="231" y="452"/>
                    </a:lnTo>
                    <a:lnTo>
                      <a:pt x="231" y="326"/>
                    </a:lnTo>
                    <a:lnTo>
                      <a:pt x="26" y="326"/>
                    </a:lnTo>
                    <a:lnTo>
                      <a:pt x="25" y="32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6" name="Freeform 1665"/>
              <p:cNvSpPr>
                <a:spLocks/>
              </p:cNvSpPr>
              <p:nvPr/>
            </p:nvSpPr>
            <p:spPr bwMode="auto">
              <a:xfrm>
                <a:off x="10591" y="5710"/>
                <a:ext cx="963" cy="564"/>
              </a:xfrm>
              <a:custGeom>
                <a:avLst/>
                <a:gdLst>
                  <a:gd name="T0" fmla="+- 0 10816 10591"/>
                  <a:gd name="T1" fmla="*/ T0 w 963"/>
                  <a:gd name="T2" fmla="+- 0 6166 5710"/>
                  <a:gd name="T3" fmla="*/ 6166 h 564"/>
                  <a:gd name="T4" fmla="+- 0 10756 10591"/>
                  <a:gd name="T5" fmla="*/ T4 w 963"/>
                  <a:gd name="T6" fmla="+- 0 6166 5710"/>
                  <a:gd name="T7" fmla="*/ 6166 h 564"/>
                  <a:gd name="T8" fmla="+- 0 10761 10591"/>
                  <a:gd name="T9" fmla="*/ T8 w 963"/>
                  <a:gd name="T10" fmla="+- 0 6168 5710"/>
                  <a:gd name="T11" fmla="*/ 6168 h 564"/>
                  <a:gd name="T12" fmla="+- 0 10814 10591"/>
                  <a:gd name="T13" fmla="*/ T12 w 963"/>
                  <a:gd name="T14" fmla="+- 0 6168 5710"/>
                  <a:gd name="T15" fmla="*/ 6168 h 564"/>
                  <a:gd name="T16" fmla="+- 0 10816 10591"/>
                  <a:gd name="T17" fmla="*/ T16 w 963"/>
                  <a:gd name="T18" fmla="+- 0 6166 5710"/>
                  <a:gd name="T19" fmla="*/ 6166 h 564"/>
                </a:gdLst>
                <a:ahLst/>
                <a:cxnLst>
                  <a:cxn ang="0">
                    <a:pos x="T1" y="T3"/>
                  </a:cxn>
                  <a:cxn ang="0">
                    <a:pos x="T5" y="T7"/>
                  </a:cxn>
                  <a:cxn ang="0">
                    <a:pos x="T9" y="T11"/>
                  </a:cxn>
                  <a:cxn ang="0">
                    <a:pos x="T13" y="T15"/>
                  </a:cxn>
                  <a:cxn ang="0">
                    <a:pos x="T17" y="T19"/>
                  </a:cxn>
                </a:cxnLst>
                <a:rect l="0" t="0" r="r" b="b"/>
                <a:pathLst>
                  <a:path w="963" h="564">
                    <a:moveTo>
                      <a:pt x="225" y="456"/>
                    </a:moveTo>
                    <a:lnTo>
                      <a:pt x="165" y="456"/>
                    </a:lnTo>
                    <a:lnTo>
                      <a:pt x="170" y="458"/>
                    </a:lnTo>
                    <a:lnTo>
                      <a:pt x="223" y="458"/>
                    </a:lnTo>
                    <a:lnTo>
                      <a:pt x="225" y="45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7" name="Freeform 1666"/>
              <p:cNvSpPr>
                <a:spLocks/>
              </p:cNvSpPr>
              <p:nvPr/>
            </p:nvSpPr>
            <p:spPr bwMode="auto">
              <a:xfrm>
                <a:off x="10591" y="5710"/>
                <a:ext cx="963" cy="564"/>
              </a:xfrm>
              <a:custGeom>
                <a:avLst/>
                <a:gdLst>
                  <a:gd name="T0" fmla="+- 0 10616 10591"/>
                  <a:gd name="T1" fmla="*/ T0 w 963"/>
                  <a:gd name="T2" fmla="+- 0 6032 5710"/>
                  <a:gd name="T3" fmla="*/ 6032 h 564"/>
                  <a:gd name="T4" fmla="+- 0 10616 10591"/>
                  <a:gd name="T5" fmla="*/ T4 w 963"/>
                  <a:gd name="T6" fmla="+- 0 6033 5710"/>
                  <a:gd name="T7" fmla="*/ 6033 h 564"/>
                  <a:gd name="T8" fmla="+- 0 10617 10591"/>
                  <a:gd name="T9" fmla="*/ T8 w 963"/>
                  <a:gd name="T10" fmla="+- 0 6036 5710"/>
                  <a:gd name="T11" fmla="*/ 6036 h 564"/>
                  <a:gd name="T12" fmla="+- 0 10616 10591"/>
                  <a:gd name="T13" fmla="*/ T12 w 963"/>
                  <a:gd name="T14" fmla="+- 0 6032 5710"/>
                  <a:gd name="T15" fmla="*/ 6032 h 564"/>
                </a:gdLst>
                <a:ahLst/>
                <a:cxnLst>
                  <a:cxn ang="0">
                    <a:pos x="T1" y="T3"/>
                  </a:cxn>
                  <a:cxn ang="0">
                    <a:pos x="T5" y="T7"/>
                  </a:cxn>
                  <a:cxn ang="0">
                    <a:pos x="T9" y="T11"/>
                  </a:cxn>
                  <a:cxn ang="0">
                    <a:pos x="T13" y="T15"/>
                  </a:cxn>
                </a:cxnLst>
                <a:rect l="0" t="0" r="r" b="b"/>
                <a:pathLst>
                  <a:path w="963" h="564">
                    <a:moveTo>
                      <a:pt x="25" y="322"/>
                    </a:moveTo>
                    <a:lnTo>
                      <a:pt x="25" y="323"/>
                    </a:lnTo>
                    <a:lnTo>
                      <a:pt x="26" y="326"/>
                    </a:lnTo>
                    <a:lnTo>
                      <a:pt x="25" y="32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8" name="Freeform 1667"/>
              <p:cNvSpPr>
                <a:spLocks/>
              </p:cNvSpPr>
              <p:nvPr/>
            </p:nvSpPr>
            <p:spPr bwMode="auto">
              <a:xfrm>
                <a:off x="10591" y="5710"/>
                <a:ext cx="963" cy="564"/>
              </a:xfrm>
              <a:custGeom>
                <a:avLst/>
                <a:gdLst>
                  <a:gd name="T0" fmla="+- 0 10822 10591"/>
                  <a:gd name="T1" fmla="*/ T0 w 963"/>
                  <a:gd name="T2" fmla="+- 0 6032 5710"/>
                  <a:gd name="T3" fmla="*/ 6032 h 564"/>
                  <a:gd name="T4" fmla="+- 0 10616 10591"/>
                  <a:gd name="T5" fmla="*/ T4 w 963"/>
                  <a:gd name="T6" fmla="+- 0 6032 5710"/>
                  <a:gd name="T7" fmla="*/ 6032 h 564"/>
                  <a:gd name="T8" fmla="+- 0 10617 10591"/>
                  <a:gd name="T9" fmla="*/ T8 w 963"/>
                  <a:gd name="T10" fmla="+- 0 6036 5710"/>
                  <a:gd name="T11" fmla="*/ 6036 h 564"/>
                  <a:gd name="T12" fmla="+- 0 10822 10591"/>
                  <a:gd name="T13" fmla="*/ T12 w 963"/>
                  <a:gd name="T14" fmla="+- 0 6036 5710"/>
                  <a:gd name="T15" fmla="*/ 6036 h 564"/>
                  <a:gd name="T16" fmla="+- 0 10822 10591"/>
                  <a:gd name="T17" fmla="*/ T16 w 963"/>
                  <a:gd name="T18" fmla="+- 0 6032 5710"/>
                  <a:gd name="T19" fmla="*/ 6032 h 564"/>
                </a:gdLst>
                <a:ahLst/>
                <a:cxnLst>
                  <a:cxn ang="0">
                    <a:pos x="T1" y="T3"/>
                  </a:cxn>
                  <a:cxn ang="0">
                    <a:pos x="T5" y="T7"/>
                  </a:cxn>
                  <a:cxn ang="0">
                    <a:pos x="T9" y="T11"/>
                  </a:cxn>
                  <a:cxn ang="0">
                    <a:pos x="T13" y="T15"/>
                  </a:cxn>
                  <a:cxn ang="0">
                    <a:pos x="T17" y="T19"/>
                  </a:cxn>
                </a:cxnLst>
                <a:rect l="0" t="0" r="r" b="b"/>
                <a:pathLst>
                  <a:path w="963" h="564">
                    <a:moveTo>
                      <a:pt x="231" y="322"/>
                    </a:moveTo>
                    <a:lnTo>
                      <a:pt x="25" y="322"/>
                    </a:lnTo>
                    <a:lnTo>
                      <a:pt x="26" y="326"/>
                    </a:lnTo>
                    <a:lnTo>
                      <a:pt x="231" y="326"/>
                    </a:lnTo>
                    <a:lnTo>
                      <a:pt x="231" y="32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69" name="Freeform 1668"/>
              <p:cNvSpPr>
                <a:spLocks/>
              </p:cNvSpPr>
              <p:nvPr/>
            </p:nvSpPr>
            <p:spPr bwMode="auto">
              <a:xfrm>
                <a:off x="10591" y="5710"/>
                <a:ext cx="963" cy="564"/>
              </a:xfrm>
              <a:custGeom>
                <a:avLst/>
                <a:gdLst>
                  <a:gd name="T0" fmla="+- 0 10603 10591"/>
                  <a:gd name="T1" fmla="*/ T0 w 963"/>
                  <a:gd name="T2" fmla="+- 0 6002 5710"/>
                  <a:gd name="T3" fmla="*/ 6002 h 564"/>
                  <a:gd name="T4" fmla="+- 0 10598 10591"/>
                  <a:gd name="T5" fmla="*/ T4 w 963"/>
                  <a:gd name="T6" fmla="+- 0 6002 5710"/>
                  <a:gd name="T7" fmla="*/ 6002 h 564"/>
                  <a:gd name="T8" fmla="+- 0 10596 10591"/>
                  <a:gd name="T9" fmla="*/ T8 w 963"/>
                  <a:gd name="T10" fmla="+- 0 6004 5710"/>
                  <a:gd name="T11" fmla="*/ 6004 h 564"/>
                  <a:gd name="T12" fmla="+- 0 10595 10591"/>
                  <a:gd name="T13" fmla="*/ T12 w 963"/>
                  <a:gd name="T14" fmla="+- 0 6006 5710"/>
                  <a:gd name="T15" fmla="*/ 6006 h 564"/>
                  <a:gd name="T16" fmla="+- 0 10591 10591"/>
                  <a:gd name="T17" fmla="*/ T16 w 963"/>
                  <a:gd name="T18" fmla="+- 0 6014 5710"/>
                  <a:gd name="T19" fmla="*/ 6014 h 564"/>
                  <a:gd name="T20" fmla="+- 0 10606 10591"/>
                  <a:gd name="T21" fmla="*/ T20 w 963"/>
                  <a:gd name="T22" fmla="+- 0 6016 5710"/>
                  <a:gd name="T23" fmla="*/ 6016 h 564"/>
                  <a:gd name="T24" fmla="+- 0 10616 10591"/>
                  <a:gd name="T25" fmla="*/ T24 w 963"/>
                  <a:gd name="T26" fmla="+- 0 6033 5710"/>
                  <a:gd name="T27" fmla="*/ 6033 h 564"/>
                  <a:gd name="T28" fmla="+- 0 10616 10591"/>
                  <a:gd name="T29" fmla="*/ T28 w 963"/>
                  <a:gd name="T30" fmla="+- 0 6032 5710"/>
                  <a:gd name="T31" fmla="*/ 6032 h 564"/>
                  <a:gd name="T32" fmla="+- 0 10822 10591"/>
                  <a:gd name="T33" fmla="*/ T32 w 963"/>
                  <a:gd name="T34" fmla="+- 0 6032 5710"/>
                  <a:gd name="T35" fmla="*/ 6032 h 564"/>
                  <a:gd name="T36" fmla="+- 0 10822 10591"/>
                  <a:gd name="T37" fmla="*/ T36 w 963"/>
                  <a:gd name="T38" fmla="+- 0 6016 5710"/>
                  <a:gd name="T39" fmla="*/ 6016 h 564"/>
                  <a:gd name="T40" fmla="+- 0 10615 10591"/>
                  <a:gd name="T41" fmla="*/ T40 w 963"/>
                  <a:gd name="T42" fmla="+- 0 6016 5710"/>
                  <a:gd name="T43" fmla="*/ 6016 h 564"/>
                  <a:gd name="T44" fmla="+- 0 10610 10591"/>
                  <a:gd name="T45" fmla="*/ T44 w 963"/>
                  <a:gd name="T46" fmla="+- 0 6012 5710"/>
                  <a:gd name="T47" fmla="*/ 6012 h 564"/>
                  <a:gd name="T48" fmla="+- 0 10606 10591"/>
                  <a:gd name="T49" fmla="*/ T48 w 963"/>
                  <a:gd name="T50" fmla="+- 0 6006 5710"/>
                  <a:gd name="T51" fmla="*/ 6006 h 564"/>
                  <a:gd name="T52" fmla="+- 0 10603 10591"/>
                  <a:gd name="T53" fmla="*/ T52 w 963"/>
                  <a:gd name="T54" fmla="+- 0 6002 5710"/>
                  <a:gd name="T55" fmla="*/ 600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12" y="292"/>
                    </a:moveTo>
                    <a:lnTo>
                      <a:pt x="7" y="292"/>
                    </a:lnTo>
                    <a:lnTo>
                      <a:pt x="5" y="294"/>
                    </a:lnTo>
                    <a:lnTo>
                      <a:pt x="4" y="296"/>
                    </a:lnTo>
                    <a:lnTo>
                      <a:pt x="0" y="304"/>
                    </a:lnTo>
                    <a:lnTo>
                      <a:pt x="15" y="306"/>
                    </a:lnTo>
                    <a:lnTo>
                      <a:pt x="25" y="323"/>
                    </a:lnTo>
                    <a:lnTo>
                      <a:pt x="25" y="322"/>
                    </a:lnTo>
                    <a:lnTo>
                      <a:pt x="231" y="322"/>
                    </a:lnTo>
                    <a:lnTo>
                      <a:pt x="231" y="306"/>
                    </a:lnTo>
                    <a:lnTo>
                      <a:pt x="24" y="306"/>
                    </a:lnTo>
                    <a:lnTo>
                      <a:pt x="19" y="302"/>
                    </a:lnTo>
                    <a:lnTo>
                      <a:pt x="15" y="296"/>
                    </a:lnTo>
                    <a:lnTo>
                      <a:pt x="12" y="29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0" name="Freeform 1669"/>
              <p:cNvSpPr>
                <a:spLocks/>
              </p:cNvSpPr>
              <p:nvPr/>
            </p:nvSpPr>
            <p:spPr bwMode="auto">
              <a:xfrm>
                <a:off x="10591" y="5710"/>
                <a:ext cx="963" cy="564"/>
              </a:xfrm>
              <a:custGeom>
                <a:avLst/>
                <a:gdLst>
                  <a:gd name="T0" fmla="+- 0 10630 10591"/>
                  <a:gd name="T1" fmla="*/ T0 w 963"/>
                  <a:gd name="T2" fmla="+- 0 6010 5710"/>
                  <a:gd name="T3" fmla="*/ 6010 h 564"/>
                  <a:gd name="T4" fmla="+- 0 10623 10591"/>
                  <a:gd name="T5" fmla="*/ T4 w 963"/>
                  <a:gd name="T6" fmla="+- 0 6016 5710"/>
                  <a:gd name="T7" fmla="*/ 6016 h 564"/>
                  <a:gd name="T8" fmla="+- 0 10822 10591"/>
                  <a:gd name="T9" fmla="*/ T8 w 963"/>
                  <a:gd name="T10" fmla="+- 0 6016 5710"/>
                  <a:gd name="T11" fmla="*/ 6016 h 564"/>
                  <a:gd name="T12" fmla="+- 0 10822 10591"/>
                  <a:gd name="T13" fmla="*/ T12 w 963"/>
                  <a:gd name="T14" fmla="+- 0 6012 5710"/>
                  <a:gd name="T15" fmla="*/ 6012 h 564"/>
                  <a:gd name="T16" fmla="+- 0 10641 10591"/>
                  <a:gd name="T17" fmla="*/ T16 w 963"/>
                  <a:gd name="T18" fmla="+- 0 6012 5710"/>
                  <a:gd name="T19" fmla="*/ 6012 h 564"/>
                  <a:gd name="T20" fmla="+- 0 10630 10591"/>
                  <a:gd name="T21" fmla="*/ T20 w 963"/>
                  <a:gd name="T22" fmla="+- 0 6010 5710"/>
                  <a:gd name="T23" fmla="*/ 6010 h 564"/>
                </a:gdLst>
                <a:ahLst/>
                <a:cxnLst>
                  <a:cxn ang="0">
                    <a:pos x="T1" y="T3"/>
                  </a:cxn>
                  <a:cxn ang="0">
                    <a:pos x="T5" y="T7"/>
                  </a:cxn>
                  <a:cxn ang="0">
                    <a:pos x="T9" y="T11"/>
                  </a:cxn>
                  <a:cxn ang="0">
                    <a:pos x="T13" y="T15"/>
                  </a:cxn>
                  <a:cxn ang="0">
                    <a:pos x="T17" y="T19"/>
                  </a:cxn>
                  <a:cxn ang="0">
                    <a:pos x="T21" y="T23"/>
                  </a:cxn>
                </a:cxnLst>
                <a:rect l="0" t="0" r="r" b="b"/>
                <a:pathLst>
                  <a:path w="963" h="564">
                    <a:moveTo>
                      <a:pt x="39" y="300"/>
                    </a:moveTo>
                    <a:lnTo>
                      <a:pt x="32" y="306"/>
                    </a:lnTo>
                    <a:lnTo>
                      <a:pt x="231" y="306"/>
                    </a:lnTo>
                    <a:lnTo>
                      <a:pt x="231" y="302"/>
                    </a:lnTo>
                    <a:lnTo>
                      <a:pt x="50" y="302"/>
                    </a:lnTo>
                    <a:lnTo>
                      <a:pt x="39" y="30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1" name="Freeform 1670"/>
              <p:cNvSpPr>
                <a:spLocks/>
              </p:cNvSpPr>
              <p:nvPr/>
            </p:nvSpPr>
            <p:spPr bwMode="auto">
              <a:xfrm>
                <a:off x="10591" y="5710"/>
                <a:ext cx="963" cy="564"/>
              </a:xfrm>
              <a:custGeom>
                <a:avLst/>
                <a:gdLst>
                  <a:gd name="T0" fmla="+- 0 10854 10591"/>
                  <a:gd name="T1" fmla="*/ T0 w 963"/>
                  <a:gd name="T2" fmla="+- 0 5962 5710"/>
                  <a:gd name="T3" fmla="*/ 5962 h 564"/>
                  <a:gd name="T4" fmla="+- 0 10613 10591"/>
                  <a:gd name="T5" fmla="*/ T4 w 963"/>
                  <a:gd name="T6" fmla="+- 0 5962 5710"/>
                  <a:gd name="T7" fmla="*/ 5962 h 564"/>
                  <a:gd name="T8" fmla="+- 0 10619 10591"/>
                  <a:gd name="T9" fmla="*/ T8 w 963"/>
                  <a:gd name="T10" fmla="+- 0 5964 5710"/>
                  <a:gd name="T11" fmla="*/ 5964 h 564"/>
                  <a:gd name="T12" fmla="+- 0 10624 10591"/>
                  <a:gd name="T13" fmla="*/ T12 w 963"/>
                  <a:gd name="T14" fmla="+- 0 5968 5710"/>
                  <a:gd name="T15" fmla="*/ 5968 h 564"/>
                  <a:gd name="T16" fmla="+- 0 10624 10591"/>
                  <a:gd name="T17" fmla="*/ T16 w 963"/>
                  <a:gd name="T18" fmla="+- 0 5984 5710"/>
                  <a:gd name="T19" fmla="*/ 5984 h 564"/>
                  <a:gd name="T20" fmla="+- 0 10630 10591"/>
                  <a:gd name="T21" fmla="*/ T20 w 963"/>
                  <a:gd name="T22" fmla="+- 0 5988 5710"/>
                  <a:gd name="T23" fmla="*/ 5988 h 564"/>
                  <a:gd name="T24" fmla="+- 0 10641 10591"/>
                  <a:gd name="T25" fmla="*/ T24 w 963"/>
                  <a:gd name="T26" fmla="+- 0 6012 5710"/>
                  <a:gd name="T27" fmla="*/ 6012 h 564"/>
                  <a:gd name="T28" fmla="+- 0 10822 10591"/>
                  <a:gd name="T29" fmla="*/ T28 w 963"/>
                  <a:gd name="T30" fmla="+- 0 6012 5710"/>
                  <a:gd name="T31" fmla="*/ 6012 h 564"/>
                  <a:gd name="T32" fmla="+- 0 10822 10591"/>
                  <a:gd name="T33" fmla="*/ T32 w 963"/>
                  <a:gd name="T34" fmla="+- 0 5970 5710"/>
                  <a:gd name="T35" fmla="*/ 5970 h 564"/>
                  <a:gd name="T36" fmla="+- 0 10855 10591"/>
                  <a:gd name="T37" fmla="*/ T36 w 963"/>
                  <a:gd name="T38" fmla="+- 0 5970 5710"/>
                  <a:gd name="T39" fmla="*/ 5970 h 564"/>
                  <a:gd name="T40" fmla="+- 0 10854 10591"/>
                  <a:gd name="T41" fmla="*/ T40 w 963"/>
                  <a:gd name="T42" fmla="+- 0 5962 5710"/>
                  <a:gd name="T43" fmla="*/ 596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263" y="252"/>
                    </a:moveTo>
                    <a:lnTo>
                      <a:pt x="22" y="252"/>
                    </a:lnTo>
                    <a:lnTo>
                      <a:pt x="28" y="254"/>
                    </a:lnTo>
                    <a:lnTo>
                      <a:pt x="33" y="258"/>
                    </a:lnTo>
                    <a:lnTo>
                      <a:pt x="33" y="274"/>
                    </a:lnTo>
                    <a:lnTo>
                      <a:pt x="39" y="278"/>
                    </a:lnTo>
                    <a:lnTo>
                      <a:pt x="50" y="302"/>
                    </a:lnTo>
                    <a:lnTo>
                      <a:pt x="231" y="302"/>
                    </a:lnTo>
                    <a:lnTo>
                      <a:pt x="231" y="260"/>
                    </a:lnTo>
                    <a:lnTo>
                      <a:pt x="264" y="260"/>
                    </a:lnTo>
                    <a:lnTo>
                      <a:pt x="263" y="2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2" name="Freeform 1671"/>
              <p:cNvSpPr>
                <a:spLocks/>
              </p:cNvSpPr>
              <p:nvPr/>
            </p:nvSpPr>
            <p:spPr bwMode="auto">
              <a:xfrm>
                <a:off x="10591" y="5710"/>
                <a:ext cx="963" cy="564"/>
              </a:xfrm>
              <a:custGeom>
                <a:avLst/>
                <a:gdLst>
                  <a:gd name="T0" fmla="+- 0 11494 10591"/>
                  <a:gd name="T1" fmla="*/ T0 w 963"/>
                  <a:gd name="T2" fmla="+- 0 5972 5710"/>
                  <a:gd name="T3" fmla="*/ 5972 h 564"/>
                  <a:gd name="T4" fmla="+- 0 11505 10591"/>
                  <a:gd name="T5" fmla="*/ T4 w 963"/>
                  <a:gd name="T6" fmla="+- 0 5976 5710"/>
                  <a:gd name="T7" fmla="*/ 5976 h 564"/>
                  <a:gd name="T8" fmla="+- 0 11505 10591"/>
                  <a:gd name="T9" fmla="*/ T8 w 963"/>
                  <a:gd name="T10" fmla="+- 0 5973 5710"/>
                  <a:gd name="T11" fmla="*/ 5973 h 564"/>
                  <a:gd name="T12" fmla="+- 0 11494 10591"/>
                  <a:gd name="T13" fmla="*/ T12 w 963"/>
                  <a:gd name="T14" fmla="+- 0 5972 5710"/>
                  <a:gd name="T15" fmla="*/ 5972 h 564"/>
                </a:gdLst>
                <a:ahLst/>
                <a:cxnLst>
                  <a:cxn ang="0">
                    <a:pos x="T1" y="T3"/>
                  </a:cxn>
                  <a:cxn ang="0">
                    <a:pos x="T5" y="T7"/>
                  </a:cxn>
                  <a:cxn ang="0">
                    <a:pos x="T9" y="T11"/>
                  </a:cxn>
                  <a:cxn ang="0">
                    <a:pos x="T13" y="T15"/>
                  </a:cxn>
                </a:cxnLst>
                <a:rect l="0" t="0" r="r" b="b"/>
                <a:pathLst>
                  <a:path w="963" h="564">
                    <a:moveTo>
                      <a:pt x="903" y="262"/>
                    </a:moveTo>
                    <a:lnTo>
                      <a:pt x="914" y="266"/>
                    </a:lnTo>
                    <a:lnTo>
                      <a:pt x="914" y="263"/>
                    </a:lnTo>
                    <a:lnTo>
                      <a:pt x="903" y="2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3" name="Freeform 1672"/>
              <p:cNvSpPr>
                <a:spLocks/>
              </p:cNvSpPr>
              <p:nvPr/>
            </p:nvSpPr>
            <p:spPr bwMode="auto">
              <a:xfrm>
                <a:off x="10591" y="5710"/>
                <a:ext cx="963" cy="564"/>
              </a:xfrm>
              <a:custGeom>
                <a:avLst/>
                <a:gdLst>
                  <a:gd name="T0" fmla="+- 0 11505 10591"/>
                  <a:gd name="T1" fmla="*/ T0 w 963"/>
                  <a:gd name="T2" fmla="+- 0 5973 5710"/>
                  <a:gd name="T3" fmla="*/ 5973 h 564"/>
                  <a:gd name="T4" fmla="+- 0 11505 10591"/>
                  <a:gd name="T5" fmla="*/ T4 w 963"/>
                  <a:gd name="T6" fmla="+- 0 5976 5710"/>
                  <a:gd name="T7" fmla="*/ 5976 h 564"/>
                  <a:gd name="T8" fmla="+- 0 11531 10591"/>
                  <a:gd name="T9" fmla="*/ T8 w 963"/>
                  <a:gd name="T10" fmla="+- 0 5976 5710"/>
                  <a:gd name="T11" fmla="*/ 5976 h 564"/>
                  <a:gd name="T12" fmla="+- 0 11505 10591"/>
                  <a:gd name="T13" fmla="*/ T12 w 963"/>
                  <a:gd name="T14" fmla="+- 0 5973 5710"/>
                  <a:gd name="T15" fmla="*/ 5973 h 564"/>
                </a:gdLst>
                <a:ahLst/>
                <a:cxnLst>
                  <a:cxn ang="0">
                    <a:pos x="T1" y="T3"/>
                  </a:cxn>
                  <a:cxn ang="0">
                    <a:pos x="T5" y="T7"/>
                  </a:cxn>
                  <a:cxn ang="0">
                    <a:pos x="T9" y="T11"/>
                  </a:cxn>
                  <a:cxn ang="0">
                    <a:pos x="T13" y="T15"/>
                  </a:cxn>
                </a:cxnLst>
                <a:rect l="0" t="0" r="r" b="b"/>
                <a:pathLst>
                  <a:path w="963" h="564">
                    <a:moveTo>
                      <a:pt x="914" y="263"/>
                    </a:moveTo>
                    <a:lnTo>
                      <a:pt x="914" y="266"/>
                    </a:lnTo>
                    <a:lnTo>
                      <a:pt x="940" y="266"/>
                    </a:lnTo>
                    <a:lnTo>
                      <a:pt x="914" y="263"/>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4" name="Freeform 1673"/>
              <p:cNvSpPr>
                <a:spLocks/>
              </p:cNvSpPr>
              <p:nvPr/>
            </p:nvSpPr>
            <p:spPr bwMode="auto">
              <a:xfrm>
                <a:off x="10591" y="5710"/>
                <a:ext cx="963" cy="564"/>
              </a:xfrm>
              <a:custGeom>
                <a:avLst/>
                <a:gdLst>
                  <a:gd name="T0" fmla="+- 0 11504 10591"/>
                  <a:gd name="T1" fmla="*/ T0 w 963"/>
                  <a:gd name="T2" fmla="+- 0 5972 5710"/>
                  <a:gd name="T3" fmla="*/ 5972 h 564"/>
                  <a:gd name="T4" fmla="+- 0 11494 10591"/>
                  <a:gd name="T5" fmla="*/ T4 w 963"/>
                  <a:gd name="T6" fmla="+- 0 5972 5710"/>
                  <a:gd name="T7" fmla="*/ 5972 h 564"/>
                  <a:gd name="T8" fmla="+- 0 11505 10591"/>
                  <a:gd name="T9" fmla="*/ T8 w 963"/>
                  <a:gd name="T10" fmla="+- 0 5973 5710"/>
                  <a:gd name="T11" fmla="*/ 5973 h 564"/>
                  <a:gd name="T12" fmla="+- 0 11504 10591"/>
                  <a:gd name="T13" fmla="*/ T12 w 963"/>
                  <a:gd name="T14" fmla="+- 0 5972 5710"/>
                  <a:gd name="T15" fmla="*/ 5972 h 564"/>
                </a:gdLst>
                <a:ahLst/>
                <a:cxnLst>
                  <a:cxn ang="0">
                    <a:pos x="T1" y="T3"/>
                  </a:cxn>
                  <a:cxn ang="0">
                    <a:pos x="T5" y="T7"/>
                  </a:cxn>
                  <a:cxn ang="0">
                    <a:pos x="T9" y="T11"/>
                  </a:cxn>
                  <a:cxn ang="0">
                    <a:pos x="T13" y="T15"/>
                  </a:cxn>
                </a:cxnLst>
                <a:rect l="0" t="0" r="r" b="b"/>
                <a:pathLst>
                  <a:path w="963" h="564">
                    <a:moveTo>
                      <a:pt x="913" y="262"/>
                    </a:moveTo>
                    <a:lnTo>
                      <a:pt x="903" y="262"/>
                    </a:lnTo>
                    <a:lnTo>
                      <a:pt x="914" y="263"/>
                    </a:lnTo>
                    <a:lnTo>
                      <a:pt x="913" y="2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5" name="Freeform 1674"/>
              <p:cNvSpPr>
                <a:spLocks/>
              </p:cNvSpPr>
              <p:nvPr/>
            </p:nvSpPr>
            <p:spPr bwMode="auto">
              <a:xfrm>
                <a:off x="10591" y="5710"/>
                <a:ext cx="963" cy="564"/>
              </a:xfrm>
              <a:custGeom>
                <a:avLst/>
                <a:gdLst>
                  <a:gd name="T0" fmla="+- 0 10625 10591"/>
                  <a:gd name="T1" fmla="*/ T0 w 963"/>
                  <a:gd name="T2" fmla="+- 0 5952 5710"/>
                  <a:gd name="T3" fmla="*/ 5952 h 564"/>
                  <a:gd name="T4" fmla="+- 0 10610 10591"/>
                  <a:gd name="T5" fmla="*/ T4 w 963"/>
                  <a:gd name="T6" fmla="+- 0 5964 5710"/>
                  <a:gd name="T7" fmla="*/ 5964 h 564"/>
                  <a:gd name="T8" fmla="+- 0 10613 10591"/>
                  <a:gd name="T9" fmla="*/ T8 w 963"/>
                  <a:gd name="T10" fmla="+- 0 5962 5710"/>
                  <a:gd name="T11" fmla="*/ 5962 h 564"/>
                  <a:gd name="T12" fmla="+- 0 10854 10591"/>
                  <a:gd name="T13" fmla="*/ T12 w 963"/>
                  <a:gd name="T14" fmla="+- 0 5962 5710"/>
                  <a:gd name="T15" fmla="*/ 5962 h 564"/>
                  <a:gd name="T16" fmla="+- 0 10854 10591"/>
                  <a:gd name="T17" fmla="*/ T16 w 963"/>
                  <a:gd name="T18" fmla="+- 0 5956 5710"/>
                  <a:gd name="T19" fmla="*/ 5956 h 564"/>
                  <a:gd name="T20" fmla="+- 0 10624 10591"/>
                  <a:gd name="T21" fmla="*/ T20 w 963"/>
                  <a:gd name="T22" fmla="+- 0 5956 5710"/>
                  <a:gd name="T23" fmla="*/ 5956 h 564"/>
                  <a:gd name="T24" fmla="+- 0 10625 10591"/>
                  <a:gd name="T25" fmla="*/ T24 w 963"/>
                  <a:gd name="T26" fmla="+- 0 5952 5710"/>
                  <a:gd name="T27" fmla="*/ 5952 h 564"/>
                </a:gdLst>
                <a:ahLst/>
                <a:cxnLst>
                  <a:cxn ang="0">
                    <a:pos x="T1" y="T3"/>
                  </a:cxn>
                  <a:cxn ang="0">
                    <a:pos x="T5" y="T7"/>
                  </a:cxn>
                  <a:cxn ang="0">
                    <a:pos x="T9" y="T11"/>
                  </a:cxn>
                  <a:cxn ang="0">
                    <a:pos x="T13" y="T15"/>
                  </a:cxn>
                  <a:cxn ang="0">
                    <a:pos x="T17" y="T19"/>
                  </a:cxn>
                  <a:cxn ang="0">
                    <a:pos x="T21" y="T23"/>
                  </a:cxn>
                  <a:cxn ang="0">
                    <a:pos x="T25" y="T27"/>
                  </a:cxn>
                </a:cxnLst>
                <a:rect l="0" t="0" r="r" b="b"/>
                <a:pathLst>
                  <a:path w="963" h="564">
                    <a:moveTo>
                      <a:pt x="34" y="242"/>
                    </a:moveTo>
                    <a:lnTo>
                      <a:pt x="19" y="254"/>
                    </a:lnTo>
                    <a:lnTo>
                      <a:pt x="22" y="252"/>
                    </a:lnTo>
                    <a:lnTo>
                      <a:pt x="263" y="252"/>
                    </a:lnTo>
                    <a:lnTo>
                      <a:pt x="263" y="246"/>
                    </a:lnTo>
                    <a:lnTo>
                      <a:pt x="33" y="246"/>
                    </a:lnTo>
                    <a:lnTo>
                      <a:pt x="34" y="2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6" name="Freeform 1675"/>
              <p:cNvSpPr>
                <a:spLocks/>
              </p:cNvSpPr>
              <p:nvPr/>
            </p:nvSpPr>
            <p:spPr bwMode="auto">
              <a:xfrm>
                <a:off x="10591" y="5710"/>
                <a:ext cx="963" cy="564"/>
              </a:xfrm>
              <a:custGeom>
                <a:avLst/>
                <a:gdLst>
                  <a:gd name="T0" fmla="+- 0 10628 10591"/>
                  <a:gd name="T1" fmla="*/ T0 w 963"/>
                  <a:gd name="T2" fmla="+- 0 5950 5710"/>
                  <a:gd name="T3" fmla="*/ 5950 h 564"/>
                  <a:gd name="T4" fmla="+- 0 10625 10591"/>
                  <a:gd name="T5" fmla="*/ T4 w 963"/>
                  <a:gd name="T6" fmla="+- 0 5952 5710"/>
                  <a:gd name="T7" fmla="*/ 5952 h 564"/>
                  <a:gd name="T8" fmla="+- 0 10624 10591"/>
                  <a:gd name="T9" fmla="*/ T8 w 963"/>
                  <a:gd name="T10" fmla="+- 0 5956 5710"/>
                  <a:gd name="T11" fmla="*/ 5956 h 564"/>
                  <a:gd name="T12" fmla="+- 0 10628 10591"/>
                  <a:gd name="T13" fmla="*/ T12 w 963"/>
                  <a:gd name="T14" fmla="+- 0 5950 5710"/>
                  <a:gd name="T15" fmla="*/ 5950 h 564"/>
                </a:gdLst>
                <a:ahLst/>
                <a:cxnLst>
                  <a:cxn ang="0">
                    <a:pos x="T1" y="T3"/>
                  </a:cxn>
                  <a:cxn ang="0">
                    <a:pos x="T5" y="T7"/>
                  </a:cxn>
                  <a:cxn ang="0">
                    <a:pos x="T9" y="T11"/>
                  </a:cxn>
                  <a:cxn ang="0">
                    <a:pos x="T13" y="T15"/>
                  </a:cxn>
                </a:cxnLst>
                <a:rect l="0" t="0" r="r" b="b"/>
                <a:pathLst>
                  <a:path w="963" h="564">
                    <a:moveTo>
                      <a:pt x="37" y="240"/>
                    </a:moveTo>
                    <a:lnTo>
                      <a:pt x="34" y="242"/>
                    </a:lnTo>
                    <a:lnTo>
                      <a:pt x="33" y="246"/>
                    </a:lnTo>
                    <a:lnTo>
                      <a:pt x="37" y="2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7" name="Freeform 1676"/>
              <p:cNvSpPr>
                <a:spLocks/>
              </p:cNvSpPr>
              <p:nvPr/>
            </p:nvSpPr>
            <p:spPr bwMode="auto">
              <a:xfrm>
                <a:off x="10591" y="5710"/>
                <a:ext cx="963" cy="564"/>
              </a:xfrm>
              <a:custGeom>
                <a:avLst/>
                <a:gdLst>
                  <a:gd name="T0" fmla="+- 0 10853 10591"/>
                  <a:gd name="T1" fmla="*/ T0 w 963"/>
                  <a:gd name="T2" fmla="+- 0 5950 5710"/>
                  <a:gd name="T3" fmla="*/ 5950 h 564"/>
                  <a:gd name="T4" fmla="+- 0 10628 10591"/>
                  <a:gd name="T5" fmla="*/ T4 w 963"/>
                  <a:gd name="T6" fmla="+- 0 5950 5710"/>
                  <a:gd name="T7" fmla="*/ 5950 h 564"/>
                  <a:gd name="T8" fmla="+- 0 10624 10591"/>
                  <a:gd name="T9" fmla="*/ T8 w 963"/>
                  <a:gd name="T10" fmla="+- 0 5956 5710"/>
                  <a:gd name="T11" fmla="*/ 5956 h 564"/>
                  <a:gd name="T12" fmla="+- 0 10854 10591"/>
                  <a:gd name="T13" fmla="*/ T12 w 963"/>
                  <a:gd name="T14" fmla="+- 0 5956 5710"/>
                  <a:gd name="T15" fmla="*/ 5956 h 564"/>
                  <a:gd name="T16" fmla="+- 0 10853 10591"/>
                  <a:gd name="T17" fmla="*/ T16 w 963"/>
                  <a:gd name="T18" fmla="+- 0 5950 5710"/>
                  <a:gd name="T19" fmla="*/ 5950 h 564"/>
                </a:gdLst>
                <a:ahLst/>
                <a:cxnLst>
                  <a:cxn ang="0">
                    <a:pos x="T1" y="T3"/>
                  </a:cxn>
                  <a:cxn ang="0">
                    <a:pos x="T5" y="T7"/>
                  </a:cxn>
                  <a:cxn ang="0">
                    <a:pos x="T9" y="T11"/>
                  </a:cxn>
                  <a:cxn ang="0">
                    <a:pos x="T13" y="T15"/>
                  </a:cxn>
                  <a:cxn ang="0">
                    <a:pos x="T17" y="T19"/>
                  </a:cxn>
                </a:cxnLst>
                <a:rect l="0" t="0" r="r" b="b"/>
                <a:pathLst>
                  <a:path w="963" h="564">
                    <a:moveTo>
                      <a:pt x="262" y="240"/>
                    </a:moveTo>
                    <a:lnTo>
                      <a:pt x="37" y="240"/>
                    </a:lnTo>
                    <a:lnTo>
                      <a:pt x="33" y="246"/>
                    </a:lnTo>
                    <a:lnTo>
                      <a:pt x="263" y="246"/>
                    </a:lnTo>
                    <a:lnTo>
                      <a:pt x="262" y="24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8" name="Freeform 1677"/>
              <p:cNvSpPr>
                <a:spLocks/>
              </p:cNvSpPr>
              <p:nvPr/>
            </p:nvSpPr>
            <p:spPr bwMode="auto">
              <a:xfrm>
                <a:off x="10591" y="5710"/>
                <a:ext cx="963" cy="564"/>
              </a:xfrm>
              <a:custGeom>
                <a:avLst/>
                <a:gdLst>
                  <a:gd name="T0" fmla="+- 0 10704 10591"/>
                  <a:gd name="T1" fmla="*/ T0 w 963"/>
                  <a:gd name="T2" fmla="+- 0 5906 5710"/>
                  <a:gd name="T3" fmla="*/ 5906 h 564"/>
                  <a:gd name="T4" fmla="+- 0 10694 10591"/>
                  <a:gd name="T5" fmla="*/ T4 w 963"/>
                  <a:gd name="T6" fmla="+- 0 5906 5710"/>
                  <a:gd name="T7" fmla="*/ 5906 h 564"/>
                  <a:gd name="T8" fmla="+- 0 10675 10591"/>
                  <a:gd name="T9" fmla="*/ T8 w 963"/>
                  <a:gd name="T10" fmla="+- 0 5912 5710"/>
                  <a:gd name="T11" fmla="*/ 5912 h 564"/>
                  <a:gd name="T12" fmla="+- 0 10678 10591"/>
                  <a:gd name="T13" fmla="*/ T12 w 963"/>
                  <a:gd name="T14" fmla="+- 0 5916 5710"/>
                  <a:gd name="T15" fmla="*/ 5916 h 564"/>
                  <a:gd name="T16" fmla="+- 0 10656 10591"/>
                  <a:gd name="T17" fmla="*/ T16 w 963"/>
                  <a:gd name="T18" fmla="+- 0 5928 5710"/>
                  <a:gd name="T19" fmla="*/ 5928 h 564"/>
                  <a:gd name="T20" fmla="+- 0 10649 10591"/>
                  <a:gd name="T21" fmla="*/ T20 w 963"/>
                  <a:gd name="T22" fmla="+- 0 5930 5710"/>
                  <a:gd name="T23" fmla="*/ 5930 h 564"/>
                  <a:gd name="T24" fmla="+- 0 10636 10591"/>
                  <a:gd name="T25" fmla="*/ T24 w 963"/>
                  <a:gd name="T26" fmla="+- 0 5930 5710"/>
                  <a:gd name="T27" fmla="*/ 5930 h 564"/>
                  <a:gd name="T28" fmla="+- 0 10623 10591"/>
                  <a:gd name="T29" fmla="*/ T28 w 963"/>
                  <a:gd name="T30" fmla="+- 0 5932 5710"/>
                  <a:gd name="T31" fmla="*/ 5932 h 564"/>
                  <a:gd name="T32" fmla="+- 0 10628 10591"/>
                  <a:gd name="T33" fmla="*/ T32 w 963"/>
                  <a:gd name="T34" fmla="+- 0 5934 5710"/>
                  <a:gd name="T35" fmla="*/ 5934 h 564"/>
                  <a:gd name="T36" fmla="+- 0 10625 10591"/>
                  <a:gd name="T37" fmla="*/ T36 w 963"/>
                  <a:gd name="T38" fmla="+- 0 5952 5710"/>
                  <a:gd name="T39" fmla="*/ 5952 h 564"/>
                  <a:gd name="T40" fmla="+- 0 10628 10591"/>
                  <a:gd name="T41" fmla="*/ T40 w 963"/>
                  <a:gd name="T42" fmla="+- 0 5950 5710"/>
                  <a:gd name="T43" fmla="*/ 5950 h 564"/>
                  <a:gd name="T44" fmla="+- 0 10853 10591"/>
                  <a:gd name="T45" fmla="*/ T44 w 963"/>
                  <a:gd name="T46" fmla="+- 0 5950 5710"/>
                  <a:gd name="T47" fmla="*/ 5950 h 564"/>
                  <a:gd name="T48" fmla="+- 0 10853 10591"/>
                  <a:gd name="T49" fmla="*/ T48 w 963"/>
                  <a:gd name="T50" fmla="+- 0 5928 5710"/>
                  <a:gd name="T51" fmla="*/ 5928 h 564"/>
                  <a:gd name="T52" fmla="+- 0 10854 10591"/>
                  <a:gd name="T53" fmla="*/ T52 w 963"/>
                  <a:gd name="T54" fmla="+- 0 5922 5710"/>
                  <a:gd name="T55" fmla="*/ 5922 h 564"/>
                  <a:gd name="T56" fmla="+- 0 10859 10591"/>
                  <a:gd name="T57" fmla="*/ T56 w 963"/>
                  <a:gd name="T58" fmla="+- 0 5920 5710"/>
                  <a:gd name="T59" fmla="*/ 5920 h 564"/>
                  <a:gd name="T60" fmla="+- 0 10859 10591"/>
                  <a:gd name="T61" fmla="*/ T60 w 963"/>
                  <a:gd name="T62" fmla="+- 0 5910 5710"/>
                  <a:gd name="T63" fmla="*/ 5910 h 564"/>
                  <a:gd name="T64" fmla="+- 0 10717 10591"/>
                  <a:gd name="T65" fmla="*/ T64 w 963"/>
                  <a:gd name="T66" fmla="+- 0 5910 5710"/>
                  <a:gd name="T67" fmla="*/ 5910 h 564"/>
                  <a:gd name="T68" fmla="+- 0 10710 10591"/>
                  <a:gd name="T69" fmla="*/ T68 w 963"/>
                  <a:gd name="T70" fmla="+- 0 5908 5710"/>
                  <a:gd name="T71" fmla="*/ 5908 h 564"/>
                  <a:gd name="T72" fmla="+- 0 10704 10591"/>
                  <a:gd name="T73" fmla="*/ T72 w 963"/>
                  <a:gd name="T74" fmla="+- 0 5906 5710"/>
                  <a:gd name="T75" fmla="*/ 5906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63" h="564">
                    <a:moveTo>
                      <a:pt x="113" y="196"/>
                    </a:moveTo>
                    <a:lnTo>
                      <a:pt x="103" y="196"/>
                    </a:lnTo>
                    <a:lnTo>
                      <a:pt x="84" y="202"/>
                    </a:lnTo>
                    <a:lnTo>
                      <a:pt x="87" y="206"/>
                    </a:lnTo>
                    <a:lnTo>
                      <a:pt x="65" y="218"/>
                    </a:lnTo>
                    <a:lnTo>
                      <a:pt x="58" y="220"/>
                    </a:lnTo>
                    <a:lnTo>
                      <a:pt x="45" y="220"/>
                    </a:lnTo>
                    <a:lnTo>
                      <a:pt x="32" y="222"/>
                    </a:lnTo>
                    <a:lnTo>
                      <a:pt x="37" y="224"/>
                    </a:lnTo>
                    <a:lnTo>
                      <a:pt x="34" y="242"/>
                    </a:lnTo>
                    <a:lnTo>
                      <a:pt x="37" y="240"/>
                    </a:lnTo>
                    <a:lnTo>
                      <a:pt x="262" y="240"/>
                    </a:lnTo>
                    <a:lnTo>
                      <a:pt x="262" y="218"/>
                    </a:lnTo>
                    <a:lnTo>
                      <a:pt x="263" y="212"/>
                    </a:lnTo>
                    <a:lnTo>
                      <a:pt x="268" y="210"/>
                    </a:lnTo>
                    <a:lnTo>
                      <a:pt x="268" y="200"/>
                    </a:lnTo>
                    <a:lnTo>
                      <a:pt x="126" y="200"/>
                    </a:lnTo>
                    <a:lnTo>
                      <a:pt x="119" y="198"/>
                    </a:lnTo>
                    <a:lnTo>
                      <a:pt x="113" y="196"/>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79" name="Freeform 1678"/>
              <p:cNvSpPr>
                <a:spLocks/>
              </p:cNvSpPr>
              <p:nvPr/>
            </p:nvSpPr>
            <p:spPr bwMode="auto">
              <a:xfrm>
                <a:off x="10591" y="5710"/>
                <a:ext cx="963" cy="564"/>
              </a:xfrm>
              <a:custGeom>
                <a:avLst/>
                <a:gdLst>
                  <a:gd name="T0" fmla="+- 0 10852 10591"/>
                  <a:gd name="T1" fmla="*/ T0 w 963"/>
                  <a:gd name="T2" fmla="+- 0 5824 5710"/>
                  <a:gd name="T3" fmla="*/ 5824 h 564"/>
                  <a:gd name="T4" fmla="+- 0 10808 10591"/>
                  <a:gd name="T5" fmla="*/ T4 w 963"/>
                  <a:gd name="T6" fmla="+- 0 5880 5710"/>
                  <a:gd name="T7" fmla="*/ 5880 h 564"/>
                  <a:gd name="T8" fmla="+- 0 10749 10591"/>
                  <a:gd name="T9" fmla="*/ T8 w 963"/>
                  <a:gd name="T10" fmla="+- 0 5900 5710"/>
                  <a:gd name="T11" fmla="*/ 5900 h 564"/>
                  <a:gd name="T12" fmla="+- 0 10726 10591"/>
                  <a:gd name="T13" fmla="*/ T12 w 963"/>
                  <a:gd name="T14" fmla="+- 0 5908 5710"/>
                  <a:gd name="T15" fmla="*/ 5908 h 564"/>
                  <a:gd name="T16" fmla="+- 0 10723 10591"/>
                  <a:gd name="T17" fmla="*/ T16 w 963"/>
                  <a:gd name="T18" fmla="+- 0 5910 5710"/>
                  <a:gd name="T19" fmla="*/ 5910 h 564"/>
                  <a:gd name="T20" fmla="+- 0 10859 10591"/>
                  <a:gd name="T21" fmla="*/ T20 w 963"/>
                  <a:gd name="T22" fmla="+- 0 5910 5710"/>
                  <a:gd name="T23" fmla="*/ 5910 h 564"/>
                  <a:gd name="T24" fmla="+- 0 10859 10591"/>
                  <a:gd name="T25" fmla="*/ T24 w 963"/>
                  <a:gd name="T26" fmla="+- 0 5892 5710"/>
                  <a:gd name="T27" fmla="*/ 5892 h 564"/>
                  <a:gd name="T28" fmla="+- 0 10859 10591"/>
                  <a:gd name="T29" fmla="*/ T28 w 963"/>
                  <a:gd name="T30" fmla="+- 0 5882 5710"/>
                  <a:gd name="T31" fmla="*/ 5882 h 564"/>
                  <a:gd name="T32" fmla="+- 0 10860 10591"/>
                  <a:gd name="T33" fmla="*/ T32 w 963"/>
                  <a:gd name="T34" fmla="+- 0 5876 5710"/>
                  <a:gd name="T35" fmla="*/ 5876 h 564"/>
                  <a:gd name="T36" fmla="+- 0 10860 10591"/>
                  <a:gd name="T37" fmla="*/ T36 w 963"/>
                  <a:gd name="T38" fmla="+- 0 5872 5710"/>
                  <a:gd name="T39" fmla="*/ 5872 h 564"/>
                  <a:gd name="T40" fmla="+- 0 10861 10591"/>
                  <a:gd name="T41" fmla="*/ T40 w 963"/>
                  <a:gd name="T42" fmla="+- 0 5866 5710"/>
                  <a:gd name="T43" fmla="*/ 5866 h 564"/>
                  <a:gd name="T44" fmla="+- 0 10861 10591"/>
                  <a:gd name="T45" fmla="*/ T44 w 963"/>
                  <a:gd name="T46" fmla="+- 0 5866 5710"/>
                  <a:gd name="T47" fmla="*/ 5866 h 564"/>
                  <a:gd name="T48" fmla="+- 0 10862 10591"/>
                  <a:gd name="T49" fmla="*/ T48 w 963"/>
                  <a:gd name="T50" fmla="+- 0 5864 5710"/>
                  <a:gd name="T51" fmla="*/ 5864 h 564"/>
                  <a:gd name="T52" fmla="+- 0 10863 10591"/>
                  <a:gd name="T53" fmla="*/ T52 w 963"/>
                  <a:gd name="T54" fmla="+- 0 5860 5710"/>
                  <a:gd name="T55" fmla="*/ 5860 h 564"/>
                  <a:gd name="T56" fmla="+- 0 10864 10591"/>
                  <a:gd name="T57" fmla="*/ T56 w 963"/>
                  <a:gd name="T58" fmla="+- 0 5858 5710"/>
                  <a:gd name="T59" fmla="*/ 5858 h 564"/>
                  <a:gd name="T60" fmla="+- 0 10867 10591"/>
                  <a:gd name="T61" fmla="*/ T60 w 963"/>
                  <a:gd name="T62" fmla="+- 0 5858 5710"/>
                  <a:gd name="T63" fmla="*/ 5858 h 564"/>
                  <a:gd name="T64" fmla="+- 0 10870 10591"/>
                  <a:gd name="T65" fmla="*/ T64 w 963"/>
                  <a:gd name="T66" fmla="+- 0 5856 5710"/>
                  <a:gd name="T67" fmla="*/ 5856 h 564"/>
                  <a:gd name="T68" fmla="+- 0 10876 10591"/>
                  <a:gd name="T69" fmla="*/ T68 w 963"/>
                  <a:gd name="T70" fmla="+- 0 5856 5710"/>
                  <a:gd name="T71" fmla="*/ 5856 h 564"/>
                  <a:gd name="T72" fmla="+- 0 10878 10591"/>
                  <a:gd name="T73" fmla="*/ T72 w 963"/>
                  <a:gd name="T74" fmla="+- 0 5854 5710"/>
                  <a:gd name="T75" fmla="*/ 5854 h 564"/>
                  <a:gd name="T76" fmla="+- 0 10886 10591"/>
                  <a:gd name="T77" fmla="*/ T76 w 963"/>
                  <a:gd name="T78" fmla="+- 0 5854 5710"/>
                  <a:gd name="T79" fmla="*/ 5854 h 564"/>
                  <a:gd name="T80" fmla="+- 0 10891 10591"/>
                  <a:gd name="T81" fmla="*/ T80 w 963"/>
                  <a:gd name="T82" fmla="+- 0 5852 5710"/>
                  <a:gd name="T83" fmla="*/ 5852 h 564"/>
                  <a:gd name="T84" fmla="+- 0 10903 10591"/>
                  <a:gd name="T85" fmla="*/ T84 w 963"/>
                  <a:gd name="T86" fmla="+- 0 5852 5710"/>
                  <a:gd name="T87" fmla="*/ 5852 h 564"/>
                  <a:gd name="T88" fmla="+- 0 10912 10591"/>
                  <a:gd name="T89" fmla="*/ T88 w 963"/>
                  <a:gd name="T90" fmla="+- 0 5850 5710"/>
                  <a:gd name="T91" fmla="*/ 5850 h 564"/>
                  <a:gd name="T92" fmla="+- 0 10919 10591"/>
                  <a:gd name="T93" fmla="*/ T92 w 963"/>
                  <a:gd name="T94" fmla="+- 0 5850 5710"/>
                  <a:gd name="T95" fmla="*/ 5850 h 564"/>
                  <a:gd name="T96" fmla="+- 0 10937 10591"/>
                  <a:gd name="T97" fmla="*/ T96 w 963"/>
                  <a:gd name="T98" fmla="+- 0 5848 5710"/>
                  <a:gd name="T99" fmla="*/ 5848 h 564"/>
                  <a:gd name="T100" fmla="+- 0 10942 10591"/>
                  <a:gd name="T101" fmla="*/ T100 w 963"/>
                  <a:gd name="T102" fmla="+- 0 5848 5710"/>
                  <a:gd name="T103" fmla="*/ 5848 h 564"/>
                  <a:gd name="T104" fmla="+- 0 10948 10591"/>
                  <a:gd name="T105" fmla="*/ T104 w 963"/>
                  <a:gd name="T106" fmla="+- 0 5846 5710"/>
                  <a:gd name="T107" fmla="*/ 5846 h 564"/>
                  <a:gd name="T108" fmla="+- 0 10964 10591"/>
                  <a:gd name="T109" fmla="*/ T108 w 963"/>
                  <a:gd name="T110" fmla="+- 0 5846 5710"/>
                  <a:gd name="T111" fmla="*/ 5846 h 564"/>
                  <a:gd name="T112" fmla="+- 0 10967 10591"/>
                  <a:gd name="T113" fmla="*/ T112 w 963"/>
                  <a:gd name="T114" fmla="+- 0 5844 5710"/>
                  <a:gd name="T115" fmla="*/ 5844 h 564"/>
                  <a:gd name="T116" fmla="+- 0 10985 10591"/>
                  <a:gd name="T117" fmla="*/ T116 w 963"/>
                  <a:gd name="T118" fmla="+- 0 5844 5710"/>
                  <a:gd name="T119" fmla="*/ 5844 h 564"/>
                  <a:gd name="T120" fmla="+- 0 10993 10591"/>
                  <a:gd name="T121" fmla="*/ T120 w 963"/>
                  <a:gd name="T122" fmla="+- 0 5842 5710"/>
                  <a:gd name="T123" fmla="*/ 5842 h 564"/>
                  <a:gd name="T124" fmla="+- 0 10997 10591"/>
                  <a:gd name="T125" fmla="*/ T124 w 963"/>
                  <a:gd name="T126" fmla="+- 0 5842 5710"/>
                  <a:gd name="T127" fmla="*/ 5842 h 564"/>
                  <a:gd name="T128" fmla="+- 0 11022 10591"/>
                  <a:gd name="T129" fmla="*/ T128 w 963"/>
                  <a:gd name="T130" fmla="+- 0 5840 5710"/>
                  <a:gd name="T131" fmla="*/ 5840 h 564"/>
                  <a:gd name="T132" fmla="+- 0 11044 10591"/>
                  <a:gd name="T133" fmla="*/ T132 w 963"/>
                  <a:gd name="T134" fmla="+- 0 5840 5710"/>
                  <a:gd name="T135" fmla="*/ 5840 h 564"/>
                  <a:gd name="T136" fmla="+- 0 11062 10591"/>
                  <a:gd name="T137" fmla="*/ T136 w 963"/>
                  <a:gd name="T138" fmla="+- 0 5838 5710"/>
                  <a:gd name="T139" fmla="*/ 5838 h 564"/>
                  <a:gd name="T140" fmla="+- 0 11213 10591"/>
                  <a:gd name="T141" fmla="*/ T140 w 963"/>
                  <a:gd name="T142" fmla="+- 0 5838 5710"/>
                  <a:gd name="T143" fmla="*/ 5838 h 564"/>
                  <a:gd name="T144" fmla="+- 0 11214 10591"/>
                  <a:gd name="T145" fmla="*/ T144 w 963"/>
                  <a:gd name="T146" fmla="+- 0 5836 5710"/>
                  <a:gd name="T147" fmla="*/ 5836 h 564"/>
                  <a:gd name="T148" fmla="+- 0 10866 10591"/>
                  <a:gd name="T149" fmla="*/ T148 w 963"/>
                  <a:gd name="T150" fmla="+- 0 5836 5710"/>
                  <a:gd name="T151" fmla="*/ 5836 h 564"/>
                  <a:gd name="T152" fmla="+- 0 10849 10591"/>
                  <a:gd name="T153" fmla="*/ T152 w 963"/>
                  <a:gd name="T154" fmla="+- 0 5832 5710"/>
                  <a:gd name="T155" fmla="*/ 5832 h 564"/>
                  <a:gd name="T156" fmla="+- 0 10855 10591"/>
                  <a:gd name="T157" fmla="*/ T156 w 963"/>
                  <a:gd name="T158" fmla="+- 0 5830 5710"/>
                  <a:gd name="T159" fmla="*/ 5830 h 564"/>
                  <a:gd name="T160" fmla="+- 0 10852 10591"/>
                  <a:gd name="T161" fmla="*/ T160 w 963"/>
                  <a:gd name="T162" fmla="+- 0 5824 5710"/>
                  <a:gd name="T163" fmla="*/ 5824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Lst>
                <a:rect l="0" t="0" r="r" b="b"/>
                <a:pathLst>
                  <a:path w="963" h="564">
                    <a:moveTo>
                      <a:pt x="261" y="114"/>
                    </a:moveTo>
                    <a:lnTo>
                      <a:pt x="217" y="170"/>
                    </a:lnTo>
                    <a:lnTo>
                      <a:pt x="158" y="190"/>
                    </a:lnTo>
                    <a:lnTo>
                      <a:pt x="135" y="198"/>
                    </a:lnTo>
                    <a:lnTo>
                      <a:pt x="132" y="200"/>
                    </a:lnTo>
                    <a:lnTo>
                      <a:pt x="268" y="200"/>
                    </a:lnTo>
                    <a:lnTo>
                      <a:pt x="268" y="182"/>
                    </a:lnTo>
                    <a:lnTo>
                      <a:pt x="268" y="172"/>
                    </a:lnTo>
                    <a:lnTo>
                      <a:pt x="269" y="166"/>
                    </a:lnTo>
                    <a:lnTo>
                      <a:pt x="269" y="162"/>
                    </a:lnTo>
                    <a:lnTo>
                      <a:pt x="270" y="156"/>
                    </a:lnTo>
                    <a:lnTo>
                      <a:pt x="271" y="154"/>
                    </a:lnTo>
                    <a:lnTo>
                      <a:pt x="272" y="150"/>
                    </a:lnTo>
                    <a:lnTo>
                      <a:pt x="273" y="148"/>
                    </a:lnTo>
                    <a:lnTo>
                      <a:pt x="276" y="148"/>
                    </a:lnTo>
                    <a:lnTo>
                      <a:pt x="279" y="146"/>
                    </a:lnTo>
                    <a:lnTo>
                      <a:pt x="285" y="146"/>
                    </a:lnTo>
                    <a:lnTo>
                      <a:pt x="287" y="144"/>
                    </a:lnTo>
                    <a:lnTo>
                      <a:pt x="295" y="144"/>
                    </a:lnTo>
                    <a:lnTo>
                      <a:pt x="300" y="142"/>
                    </a:lnTo>
                    <a:lnTo>
                      <a:pt x="312" y="142"/>
                    </a:lnTo>
                    <a:lnTo>
                      <a:pt x="321" y="140"/>
                    </a:lnTo>
                    <a:lnTo>
                      <a:pt x="328" y="140"/>
                    </a:lnTo>
                    <a:lnTo>
                      <a:pt x="346" y="138"/>
                    </a:lnTo>
                    <a:lnTo>
                      <a:pt x="351" y="138"/>
                    </a:lnTo>
                    <a:lnTo>
                      <a:pt x="357" y="136"/>
                    </a:lnTo>
                    <a:lnTo>
                      <a:pt x="373" y="136"/>
                    </a:lnTo>
                    <a:lnTo>
                      <a:pt x="376" y="134"/>
                    </a:lnTo>
                    <a:lnTo>
                      <a:pt x="394" y="134"/>
                    </a:lnTo>
                    <a:lnTo>
                      <a:pt x="402" y="132"/>
                    </a:lnTo>
                    <a:lnTo>
                      <a:pt x="406" y="132"/>
                    </a:lnTo>
                    <a:lnTo>
                      <a:pt x="431" y="130"/>
                    </a:lnTo>
                    <a:lnTo>
                      <a:pt x="453" y="130"/>
                    </a:lnTo>
                    <a:lnTo>
                      <a:pt x="471" y="128"/>
                    </a:lnTo>
                    <a:lnTo>
                      <a:pt x="622" y="128"/>
                    </a:lnTo>
                    <a:lnTo>
                      <a:pt x="623" y="126"/>
                    </a:lnTo>
                    <a:lnTo>
                      <a:pt x="275" y="126"/>
                    </a:lnTo>
                    <a:lnTo>
                      <a:pt x="258" y="122"/>
                    </a:lnTo>
                    <a:lnTo>
                      <a:pt x="264" y="120"/>
                    </a:lnTo>
                    <a:lnTo>
                      <a:pt x="261" y="11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0" name="Freeform 1679"/>
              <p:cNvSpPr>
                <a:spLocks/>
              </p:cNvSpPr>
              <p:nvPr/>
            </p:nvSpPr>
            <p:spPr bwMode="auto">
              <a:xfrm>
                <a:off x="10591" y="5710"/>
                <a:ext cx="963" cy="564"/>
              </a:xfrm>
              <a:custGeom>
                <a:avLst/>
                <a:gdLst>
                  <a:gd name="T0" fmla="+- 0 11213 10591"/>
                  <a:gd name="T1" fmla="*/ T0 w 963"/>
                  <a:gd name="T2" fmla="+- 0 5838 5710"/>
                  <a:gd name="T3" fmla="*/ 5838 h 564"/>
                  <a:gd name="T4" fmla="+- 0 11062 10591"/>
                  <a:gd name="T5" fmla="*/ T4 w 963"/>
                  <a:gd name="T6" fmla="+- 0 5838 5710"/>
                  <a:gd name="T7" fmla="*/ 5838 h 564"/>
                  <a:gd name="T8" fmla="+- 0 11091 10591"/>
                  <a:gd name="T9" fmla="*/ T8 w 963"/>
                  <a:gd name="T10" fmla="+- 0 5840 5710"/>
                  <a:gd name="T11" fmla="*/ 5840 h 564"/>
                  <a:gd name="T12" fmla="+- 0 11108 10591"/>
                  <a:gd name="T13" fmla="*/ T12 w 963"/>
                  <a:gd name="T14" fmla="+- 0 5840 5710"/>
                  <a:gd name="T15" fmla="*/ 5840 h 564"/>
                  <a:gd name="T16" fmla="+- 0 11118 10591"/>
                  <a:gd name="T17" fmla="*/ T16 w 963"/>
                  <a:gd name="T18" fmla="+- 0 5844 5710"/>
                  <a:gd name="T19" fmla="*/ 5844 h 564"/>
                  <a:gd name="T20" fmla="+- 0 11134 10591"/>
                  <a:gd name="T21" fmla="*/ T20 w 963"/>
                  <a:gd name="T22" fmla="+- 0 5848 5710"/>
                  <a:gd name="T23" fmla="*/ 5848 h 564"/>
                  <a:gd name="T24" fmla="+- 0 11155 10591"/>
                  <a:gd name="T25" fmla="*/ T24 w 963"/>
                  <a:gd name="T26" fmla="+- 0 5856 5710"/>
                  <a:gd name="T27" fmla="*/ 5856 h 564"/>
                  <a:gd name="T28" fmla="+- 0 11178 10591"/>
                  <a:gd name="T29" fmla="*/ T28 w 963"/>
                  <a:gd name="T30" fmla="+- 0 5862 5710"/>
                  <a:gd name="T31" fmla="*/ 5862 h 564"/>
                  <a:gd name="T32" fmla="+- 0 11202 10591"/>
                  <a:gd name="T33" fmla="*/ T32 w 963"/>
                  <a:gd name="T34" fmla="+- 0 5870 5710"/>
                  <a:gd name="T35" fmla="*/ 5870 h 564"/>
                  <a:gd name="T36" fmla="+- 0 11210 10591"/>
                  <a:gd name="T37" fmla="*/ T36 w 963"/>
                  <a:gd name="T38" fmla="+- 0 5852 5710"/>
                  <a:gd name="T39" fmla="*/ 5852 h 564"/>
                  <a:gd name="T40" fmla="+- 0 11213 10591"/>
                  <a:gd name="T41" fmla="*/ T40 w 963"/>
                  <a:gd name="T42" fmla="+- 0 5838 5710"/>
                  <a:gd name="T43" fmla="*/ 583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622" y="128"/>
                    </a:moveTo>
                    <a:lnTo>
                      <a:pt x="471" y="128"/>
                    </a:lnTo>
                    <a:lnTo>
                      <a:pt x="500" y="130"/>
                    </a:lnTo>
                    <a:lnTo>
                      <a:pt x="517" y="130"/>
                    </a:lnTo>
                    <a:lnTo>
                      <a:pt x="527" y="134"/>
                    </a:lnTo>
                    <a:lnTo>
                      <a:pt x="543" y="138"/>
                    </a:lnTo>
                    <a:lnTo>
                      <a:pt x="564" y="146"/>
                    </a:lnTo>
                    <a:lnTo>
                      <a:pt x="587" y="152"/>
                    </a:lnTo>
                    <a:lnTo>
                      <a:pt x="611" y="160"/>
                    </a:lnTo>
                    <a:lnTo>
                      <a:pt x="619" y="142"/>
                    </a:lnTo>
                    <a:lnTo>
                      <a:pt x="622" y="12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1" name="Freeform 1680"/>
              <p:cNvSpPr>
                <a:spLocks/>
              </p:cNvSpPr>
              <p:nvPr/>
            </p:nvSpPr>
            <p:spPr bwMode="auto">
              <a:xfrm>
                <a:off x="10591" y="5710"/>
                <a:ext cx="963" cy="564"/>
              </a:xfrm>
              <a:custGeom>
                <a:avLst/>
                <a:gdLst>
                  <a:gd name="T0" fmla="+- 0 11312 10591"/>
                  <a:gd name="T1" fmla="*/ T0 w 963"/>
                  <a:gd name="T2" fmla="+- 0 5748 5710"/>
                  <a:gd name="T3" fmla="*/ 5748 h 564"/>
                  <a:gd name="T4" fmla="+- 0 11297 10591"/>
                  <a:gd name="T5" fmla="*/ T4 w 963"/>
                  <a:gd name="T6" fmla="+- 0 5766 5710"/>
                  <a:gd name="T7" fmla="*/ 5766 h 564"/>
                  <a:gd name="T8" fmla="+- 0 11299 10591"/>
                  <a:gd name="T9" fmla="*/ T8 w 963"/>
                  <a:gd name="T10" fmla="+- 0 5770 5710"/>
                  <a:gd name="T11" fmla="*/ 5770 h 564"/>
                  <a:gd name="T12" fmla="+- 0 11303 10591"/>
                  <a:gd name="T13" fmla="*/ T12 w 963"/>
                  <a:gd name="T14" fmla="+- 0 5790 5710"/>
                  <a:gd name="T15" fmla="*/ 5790 h 564"/>
                  <a:gd name="T16" fmla="+- 0 11305 10591"/>
                  <a:gd name="T17" fmla="*/ T16 w 963"/>
                  <a:gd name="T18" fmla="+- 0 5796 5710"/>
                  <a:gd name="T19" fmla="*/ 5796 h 564"/>
                  <a:gd name="T20" fmla="+- 0 11308 10591"/>
                  <a:gd name="T21" fmla="*/ T20 w 963"/>
                  <a:gd name="T22" fmla="+- 0 5824 5710"/>
                  <a:gd name="T23" fmla="*/ 5824 h 564"/>
                  <a:gd name="T24" fmla="+- 0 11301 10591"/>
                  <a:gd name="T25" fmla="*/ T24 w 963"/>
                  <a:gd name="T26" fmla="+- 0 5824 5710"/>
                  <a:gd name="T27" fmla="*/ 5824 h 564"/>
                  <a:gd name="T28" fmla="+- 0 11286 10591"/>
                  <a:gd name="T29" fmla="*/ T28 w 963"/>
                  <a:gd name="T30" fmla="+- 0 5842 5710"/>
                  <a:gd name="T31" fmla="*/ 5842 h 564"/>
                  <a:gd name="T32" fmla="+- 0 11280 10591"/>
                  <a:gd name="T33" fmla="*/ T32 w 963"/>
                  <a:gd name="T34" fmla="+- 0 5844 5710"/>
                  <a:gd name="T35" fmla="*/ 5844 h 564"/>
                  <a:gd name="T36" fmla="+- 0 11407 10591"/>
                  <a:gd name="T37" fmla="*/ T36 w 963"/>
                  <a:gd name="T38" fmla="+- 0 5844 5710"/>
                  <a:gd name="T39" fmla="*/ 5844 h 564"/>
                  <a:gd name="T40" fmla="+- 0 11399 10591"/>
                  <a:gd name="T41" fmla="*/ T40 w 963"/>
                  <a:gd name="T42" fmla="+- 0 5828 5710"/>
                  <a:gd name="T43" fmla="*/ 5828 h 564"/>
                  <a:gd name="T44" fmla="+- 0 11383 10591"/>
                  <a:gd name="T45" fmla="*/ T44 w 963"/>
                  <a:gd name="T46" fmla="+- 0 5790 5710"/>
                  <a:gd name="T47" fmla="*/ 5790 h 564"/>
                  <a:gd name="T48" fmla="+- 0 11378 10591"/>
                  <a:gd name="T49" fmla="*/ T48 w 963"/>
                  <a:gd name="T50" fmla="+- 0 5782 5710"/>
                  <a:gd name="T51" fmla="*/ 5782 h 564"/>
                  <a:gd name="T52" fmla="+- 0 11371 10591"/>
                  <a:gd name="T53" fmla="*/ T52 w 963"/>
                  <a:gd name="T54" fmla="+- 0 5778 5710"/>
                  <a:gd name="T55" fmla="*/ 5778 h 564"/>
                  <a:gd name="T56" fmla="+- 0 11358 10591"/>
                  <a:gd name="T57" fmla="*/ T56 w 963"/>
                  <a:gd name="T58" fmla="+- 0 5762 5710"/>
                  <a:gd name="T59" fmla="*/ 5762 h 564"/>
                  <a:gd name="T60" fmla="+- 0 11357 10591"/>
                  <a:gd name="T61" fmla="*/ T60 w 963"/>
                  <a:gd name="T62" fmla="+- 0 5754 5710"/>
                  <a:gd name="T63" fmla="*/ 5754 h 564"/>
                  <a:gd name="T64" fmla="+- 0 11308 10591"/>
                  <a:gd name="T65" fmla="*/ T64 w 963"/>
                  <a:gd name="T66" fmla="+- 0 5754 5710"/>
                  <a:gd name="T67" fmla="*/ 5754 h 564"/>
                  <a:gd name="T68" fmla="+- 0 11312 10591"/>
                  <a:gd name="T69" fmla="*/ T68 w 963"/>
                  <a:gd name="T70" fmla="+- 0 5748 5710"/>
                  <a:gd name="T71" fmla="*/ 574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963" h="564">
                    <a:moveTo>
                      <a:pt x="721" y="38"/>
                    </a:moveTo>
                    <a:lnTo>
                      <a:pt x="706" y="56"/>
                    </a:lnTo>
                    <a:lnTo>
                      <a:pt x="708" y="60"/>
                    </a:lnTo>
                    <a:lnTo>
                      <a:pt x="712" y="80"/>
                    </a:lnTo>
                    <a:lnTo>
                      <a:pt x="714" y="86"/>
                    </a:lnTo>
                    <a:lnTo>
                      <a:pt x="717" y="114"/>
                    </a:lnTo>
                    <a:lnTo>
                      <a:pt x="710" y="114"/>
                    </a:lnTo>
                    <a:lnTo>
                      <a:pt x="695" y="132"/>
                    </a:lnTo>
                    <a:lnTo>
                      <a:pt x="689" y="134"/>
                    </a:lnTo>
                    <a:lnTo>
                      <a:pt x="816" y="134"/>
                    </a:lnTo>
                    <a:lnTo>
                      <a:pt x="808" y="118"/>
                    </a:lnTo>
                    <a:lnTo>
                      <a:pt x="792" y="80"/>
                    </a:lnTo>
                    <a:lnTo>
                      <a:pt x="787" y="72"/>
                    </a:lnTo>
                    <a:lnTo>
                      <a:pt x="780" y="68"/>
                    </a:lnTo>
                    <a:lnTo>
                      <a:pt x="767" y="52"/>
                    </a:lnTo>
                    <a:lnTo>
                      <a:pt x="766" y="44"/>
                    </a:lnTo>
                    <a:lnTo>
                      <a:pt x="717" y="44"/>
                    </a:lnTo>
                    <a:lnTo>
                      <a:pt x="721" y="3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2" name="Freeform 1681"/>
              <p:cNvSpPr>
                <a:spLocks/>
              </p:cNvSpPr>
              <p:nvPr/>
            </p:nvSpPr>
            <p:spPr bwMode="auto">
              <a:xfrm>
                <a:off x="10591" y="5710"/>
                <a:ext cx="963" cy="564"/>
              </a:xfrm>
              <a:custGeom>
                <a:avLst/>
                <a:gdLst>
                  <a:gd name="T0" fmla="+- 0 10900 10591"/>
                  <a:gd name="T1" fmla="*/ T0 w 963"/>
                  <a:gd name="T2" fmla="+- 0 5817 5710"/>
                  <a:gd name="T3" fmla="*/ 5817 h 564"/>
                  <a:gd name="T4" fmla="+- 0 10890 10591"/>
                  <a:gd name="T5" fmla="*/ T4 w 963"/>
                  <a:gd name="T6" fmla="+- 0 5822 5710"/>
                  <a:gd name="T7" fmla="*/ 5822 h 564"/>
                  <a:gd name="T8" fmla="+- 0 10887 10591"/>
                  <a:gd name="T9" fmla="*/ T8 w 963"/>
                  <a:gd name="T10" fmla="+- 0 5822 5710"/>
                  <a:gd name="T11" fmla="*/ 5822 h 564"/>
                  <a:gd name="T12" fmla="+- 0 10877 10591"/>
                  <a:gd name="T13" fmla="*/ T12 w 963"/>
                  <a:gd name="T14" fmla="+- 0 5830 5710"/>
                  <a:gd name="T15" fmla="*/ 5830 h 564"/>
                  <a:gd name="T16" fmla="+- 0 10872 10591"/>
                  <a:gd name="T17" fmla="*/ T16 w 963"/>
                  <a:gd name="T18" fmla="+- 0 5836 5710"/>
                  <a:gd name="T19" fmla="*/ 5836 h 564"/>
                  <a:gd name="T20" fmla="+- 0 11214 10591"/>
                  <a:gd name="T21" fmla="*/ T20 w 963"/>
                  <a:gd name="T22" fmla="+- 0 5836 5710"/>
                  <a:gd name="T23" fmla="*/ 5836 h 564"/>
                  <a:gd name="T24" fmla="+- 0 11215 10591"/>
                  <a:gd name="T25" fmla="*/ T24 w 963"/>
                  <a:gd name="T26" fmla="+- 0 5832 5710"/>
                  <a:gd name="T27" fmla="*/ 5832 h 564"/>
                  <a:gd name="T28" fmla="+- 0 11217 10591"/>
                  <a:gd name="T29" fmla="*/ T28 w 963"/>
                  <a:gd name="T30" fmla="+- 0 5818 5710"/>
                  <a:gd name="T31" fmla="*/ 5818 h 564"/>
                  <a:gd name="T32" fmla="+- 0 10900 10591"/>
                  <a:gd name="T33" fmla="*/ T32 w 963"/>
                  <a:gd name="T34" fmla="+- 0 5818 5710"/>
                  <a:gd name="T35" fmla="*/ 5818 h 564"/>
                  <a:gd name="T36" fmla="+- 0 10900 10591"/>
                  <a:gd name="T37" fmla="*/ T36 w 963"/>
                  <a:gd name="T38" fmla="+- 0 5817 5710"/>
                  <a:gd name="T39" fmla="*/ 5817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309" y="107"/>
                    </a:moveTo>
                    <a:lnTo>
                      <a:pt x="299" y="112"/>
                    </a:lnTo>
                    <a:lnTo>
                      <a:pt x="296" y="112"/>
                    </a:lnTo>
                    <a:lnTo>
                      <a:pt x="286" y="120"/>
                    </a:lnTo>
                    <a:lnTo>
                      <a:pt x="281" y="126"/>
                    </a:lnTo>
                    <a:lnTo>
                      <a:pt x="623" y="126"/>
                    </a:lnTo>
                    <a:lnTo>
                      <a:pt x="624" y="122"/>
                    </a:lnTo>
                    <a:lnTo>
                      <a:pt x="626" y="108"/>
                    </a:lnTo>
                    <a:lnTo>
                      <a:pt x="309" y="108"/>
                    </a:lnTo>
                    <a:lnTo>
                      <a:pt x="309" y="107"/>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3" name="Freeform 1682"/>
              <p:cNvSpPr>
                <a:spLocks/>
              </p:cNvSpPr>
              <p:nvPr/>
            </p:nvSpPr>
            <p:spPr bwMode="auto">
              <a:xfrm>
                <a:off x="10591" y="5710"/>
                <a:ext cx="963" cy="564"/>
              </a:xfrm>
              <a:custGeom>
                <a:avLst/>
                <a:gdLst>
                  <a:gd name="T0" fmla="+- 0 10855 10591"/>
                  <a:gd name="T1" fmla="*/ T0 w 963"/>
                  <a:gd name="T2" fmla="+- 0 5820 5710"/>
                  <a:gd name="T3" fmla="*/ 5820 h 564"/>
                  <a:gd name="T4" fmla="+- 0 10852 10591"/>
                  <a:gd name="T5" fmla="*/ T4 w 963"/>
                  <a:gd name="T6" fmla="+- 0 5820 5710"/>
                  <a:gd name="T7" fmla="*/ 5820 h 564"/>
                  <a:gd name="T8" fmla="+- 0 10850 10591"/>
                  <a:gd name="T9" fmla="*/ T8 w 963"/>
                  <a:gd name="T10" fmla="+- 0 5822 5710"/>
                  <a:gd name="T11" fmla="*/ 5822 h 564"/>
                  <a:gd name="T12" fmla="+- 0 10852 10591"/>
                  <a:gd name="T13" fmla="*/ T12 w 963"/>
                  <a:gd name="T14" fmla="+- 0 5824 5710"/>
                  <a:gd name="T15" fmla="*/ 5824 h 564"/>
                  <a:gd name="T16" fmla="+- 0 10856 10591"/>
                  <a:gd name="T17" fmla="*/ T16 w 963"/>
                  <a:gd name="T18" fmla="+- 0 5822 5710"/>
                  <a:gd name="T19" fmla="*/ 5822 h 564"/>
                  <a:gd name="T20" fmla="+- 0 10855 10591"/>
                  <a:gd name="T21" fmla="*/ T20 w 963"/>
                  <a:gd name="T22" fmla="+- 0 5820 5710"/>
                  <a:gd name="T23" fmla="*/ 5820 h 564"/>
                </a:gdLst>
                <a:ahLst/>
                <a:cxnLst>
                  <a:cxn ang="0">
                    <a:pos x="T1" y="T3"/>
                  </a:cxn>
                  <a:cxn ang="0">
                    <a:pos x="T5" y="T7"/>
                  </a:cxn>
                  <a:cxn ang="0">
                    <a:pos x="T9" y="T11"/>
                  </a:cxn>
                  <a:cxn ang="0">
                    <a:pos x="T13" y="T15"/>
                  </a:cxn>
                  <a:cxn ang="0">
                    <a:pos x="T17" y="T19"/>
                  </a:cxn>
                  <a:cxn ang="0">
                    <a:pos x="T21" y="T23"/>
                  </a:cxn>
                </a:cxnLst>
                <a:rect l="0" t="0" r="r" b="b"/>
                <a:pathLst>
                  <a:path w="963" h="564">
                    <a:moveTo>
                      <a:pt x="264" y="110"/>
                    </a:moveTo>
                    <a:lnTo>
                      <a:pt x="261" y="110"/>
                    </a:lnTo>
                    <a:lnTo>
                      <a:pt x="259" y="112"/>
                    </a:lnTo>
                    <a:lnTo>
                      <a:pt x="261" y="114"/>
                    </a:lnTo>
                    <a:lnTo>
                      <a:pt x="265" y="112"/>
                    </a:lnTo>
                    <a:lnTo>
                      <a:pt x="264" y="11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4" name="Freeform 1683"/>
              <p:cNvSpPr>
                <a:spLocks/>
              </p:cNvSpPr>
              <p:nvPr/>
            </p:nvSpPr>
            <p:spPr bwMode="auto">
              <a:xfrm>
                <a:off x="10591" y="5710"/>
                <a:ext cx="963" cy="564"/>
              </a:xfrm>
              <a:custGeom>
                <a:avLst/>
                <a:gdLst>
                  <a:gd name="T0" fmla="+- 0 10905 10591"/>
                  <a:gd name="T1" fmla="*/ T0 w 963"/>
                  <a:gd name="T2" fmla="+- 0 5814 5710"/>
                  <a:gd name="T3" fmla="*/ 5814 h 564"/>
                  <a:gd name="T4" fmla="+- 0 10900 10591"/>
                  <a:gd name="T5" fmla="*/ T4 w 963"/>
                  <a:gd name="T6" fmla="+- 0 5817 5710"/>
                  <a:gd name="T7" fmla="*/ 5817 h 564"/>
                  <a:gd name="T8" fmla="+- 0 10900 10591"/>
                  <a:gd name="T9" fmla="*/ T8 w 963"/>
                  <a:gd name="T10" fmla="+- 0 5818 5710"/>
                  <a:gd name="T11" fmla="*/ 5818 h 564"/>
                  <a:gd name="T12" fmla="+- 0 10905 10591"/>
                  <a:gd name="T13" fmla="*/ T12 w 963"/>
                  <a:gd name="T14" fmla="+- 0 5814 5710"/>
                  <a:gd name="T15" fmla="*/ 5814 h 564"/>
                </a:gdLst>
                <a:ahLst/>
                <a:cxnLst>
                  <a:cxn ang="0">
                    <a:pos x="T1" y="T3"/>
                  </a:cxn>
                  <a:cxn ang="0">
                    <a:pos x="T5" y="T7"/>
                  </a:cxn>
                  <a:cxn ang="0">
                    <a:pos x="T9" y="T11"/>
                  </a:cxn>
                  <a:cxn ang="0">
                    <a:pos x="T13" y="T15"/>
                  </a:cxn>
                </a:cxnLst>
                <a:rect l="0" t="0" r="r" b="b"/>
                <a:pathLst>
                  <a:path w="963" h="564">
                    <a:moveTo>
                      <a:pt x="314" y="104"/>
                    </a:moveTo>
                    <a:lnTo>
                      <a:pt x="309" y="107"/>
                    </a:lnTo>
                    <a:lnTo>
                      <a:pt x="309" y="108"/>
                    </a:lnTo>
                    <a:lnTo>
                      <a:pt x="314" y="10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5" name="Freeform 1684"/>
              <p:cNvSpPr>
                <a:spLocks/>
              </p:cNvSpPr>
              <p:nvPr/>
            </p:nvSpPr>
            <p:spPr bwMode="auto">
              <a:xfrm>
                <a:off x="10591" y="5710"/>
                <a:ext cx="963" cy="564"/>
              </a:xfrm>
              <a:custGeom>
                <a:avLst/>
                <a:gdLst>
                  <a:gd name="T0" fmla="+- 0 11211 10591"/>
                  <a:gd name="T1" fmla="*/ T0 w 963"/>
                  <a:gd name="T2" fmla="+- 0 5814 5710"/>
                  <a:gd name="T3" fmla="*/ 5814 h 564"/>
                  <a:gd name="T4" fmla="+- 0 10905 10591"/>
                  <a:gd name="T5" fmla="*/ T4 w 963"/>
                  <a:gd name="T6" fmla="+- 0 5814 5710"/>
                  <a:gd name="T7" fmla="*/ 5814 h 564"/>
                  <a:gd name="T8" fmla="+- 0 10900 10591"/>
                  <a:gd name="T9" fmla="*/ T8 w 963"/>
                  <a:gd name="T10" fmla="+- 0 5818 5710"/>
                  <a:gd name="T11" fmla="*/ 5818 h 564"/>
                  <a:gd name="T12" fmla="+- 0 11217 10591"/>
                  <a:gd name="T13" fmla="*/ T12 w 963"/>
                  <a:gd name="T14" fmla="+- 0 5818 5710"/>
                  <a:gd name="T15" fmla="*/ 5818 h 564"/>
                  <a:gd name="T16" fmla="+- 0 11215 10591"/>
                  <a:gd name="T17" fmla="*/ T16 w 963"/>
                  <a:gd name="T18" fmla="+- 0 5816 5710"/>
                  <a:gd name="T19" fmla="*/ 5816 h 564"/>
                  <a:gd name="T20" fmla="+- 0 11211 10591"/>
                  <a:gd name="T21" fmla="*/ T20 w 963"/>
                  <a:gd name="T22" fmla="+- 0 5814 5710"/>
                  <a:gd name="T23" fmla="*/ 5814 h 564"/>
                </a:gdLst>
                <a:ahLst/>
                <a:cxnLst>
                  <a:cxn ang="0">
                    <a:pos x="T1" y="T3"/>
                  </a:cxn>
                  <a:cxn ang="0">
                    <a:pos x="T5" y="T7"/>
                  </a:cxn>
                  <a:cxn ang="0">
                    <a:pos x="T9" y="T11"/>
                  </a:cxn>
                  <a:cxn ang="0">
                    <a:pos x="T13" y="T15"/>
                  </a:cxn>
                  <a:cxn ang="0">
                    <a:pos x="T17" y="T19"/>
                  </a:cxn>
                  <a:cxn ang="0">
                    <a:pos x="T21" y="T23"/>
                  </a:cxn>
                </a:cxnLst>
                <a:rect l="0" t="0" r="r" b="b"/>
                <a:pathLst>
                  <a:path w="963" h="564">
                    <a:moveTo>
                      <a:pt x="620" y="104"/>
                    </a:moveTo>
                    <a:lnTo>
                      <a:pt x="314" y="104"/>
                    </a:lnTo>
                    <a:lnTo>
                      <a:pt x="309" y="108"/>
                    </a:lnTo>
                    <a:lnTo>
                      <a:pt x="626" y="108"/>
                    </a:lnTo>
                    <a:lnTo>
                      <a:pt x="624" y="106"/>
                    </a:lnTo>
                    <a:lnTo>
                      <a:pt x="620" y="10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6" name="Freeform 1685"/>
              <p:cNvSpPr>
                <a:spLocks/>
              </p:cNvSpPr>
              <p:nvPr/>
            </p:nvSpPr>
            <p:spPr bwMode="auto">
              <a:xfrm>
                <a:off x="10591" y="5710"/>
                <a:ext cx="963" cy="564"/>
              </a:xfrm>
              <a:custGeom>
                <a:avLst/>
                <a:gdLst>
                  <a:gd name="T0" fmla="+- 0 10965 10591"/>
                  <a:gd name="T1" fmla="*/ T0 w 963"/>
                  <a:gd name="T2" fmla="+- 0 5772 5710"/>
                  <a:gd name="T3" fmla="*/ 5772 h 564"/>
                  <a:gd name="T4" fmla="+- 0 10929 10591"/>
                  <a:gd name="T5" fmla="*/ T4 w 963"/>
                  <a:gd name="T6" fmla="+- 0 5772 5710"/>
                  <a:gd name="T7" fmla="*/ 5772 h 564"/>
                  <a:gd name="T8" fmla="+- 0 10933 10591"/>
                  <a:gd name="T9" fmla="*/ T8 w 963"/>
                  <a:gd name="T10" fmla="+- 0 5778 5710"/>
                  <a:gd name="T11" fmla="*/ 5778 h 564"/>
                  <a:gd name="T12" fmla="+- 0 10911 10591"/>
                  <a:gd name="T13" fmla="*/ T12 w 963"/>
                  <a:gd name="T14" fmla="+- 0 5788 5710"/>
                  <a:gd name="T15" fmla="*/ 5788 h 564"/>
                  <a:gd name="T16" fmla="+- 0 10922 10591"/>
                  <a:gd name="T17" fmla="*/ T16 w 963"/>
                  <a:gd name="T18" fmla="+- 0 5788 5710"/>
                  <a:gd name="T19" fmla="*/ 5788 h 564"/>
                  <a:gd name="T20" fmla="+- 0 10896 10591"/>
                  <a:gd name="T21" fmla="*/ T20 w 963"/>
                  <a:gd name="T22" fmla="+- 0 5802 5710"/>
                  <a:gd name="T23" fmla="*/ 5802 h 564"/>
                  <a:gd name="T24" fmla="+- 0 10900 10591"/>
                  <a:gd name="T25" fmla="*/ T24 w 963"/>
                  <a:gd name="T26" fmla="+- 0 5802 5710"/>
                  <a:gd name="T27" fmla="*/ 5802 h 564"/>
                  <a:gd name="T28" fmla="+- 0 10900 10591"/>
                  <a:gd name="T29" fmla="*/ T28 w 963"/>
                  <a:gd name="T30" fmla="+- 0 5817 5710"/>
                  <a:gd name="T31" fmla="*/ 5817 h 564"/>
                  <a:gd name="T32" fmla="+- 0 10905 10591"/>
                  <a:gd name="T33" fmla="*/ T32 w 963"/>
                  <a:gd name="T34" fmla="+- 0 5814 5710"/>
                  <a:gd name="T35" fmla="*/ 5814 h 564"/>
                  <a:gd name="T36" fmla="+- 0 11211 10591"/>
                  <a:gd name="T37" fmla="*/ T36 w 963"/>
                  <a:gd name="T38" fmla="+- 0 5814 5710"/>
                  <a:gd name="T39" fmla="*/ 5814 h 564"/>
                  <a:gd name="T40" fmla="+- 0 11199 10591"/>
                  <a:gd name="T41" fmla="*/ T40 w 963"/>
                  <a:gd name="T42" fmla="+- 0 5808 5710"/>
                  <a:gd name="T43" fmla="*/ 5808 h 564"/>
                  <a:gd name="T44" fmla="+- 0 11184 10591"/>
                  <a:gd name="T45" fmla="*/ T44 w 963"/>
                  <a:gd name="T46" fmla="+- 0 5802 5710"/>
                  <a:gd name="T47" fmla="*/ 5802 h 564"/>
                  <a:gd name="T48" fmla="+- 0 11173 10591"/>
                  <a:gd name="T49" fmla="*/ T48 w 963"/>
                  <a:gd name="T50" fmla="+- 0 5796 5710"/>
                  <a:gd name="T51" fmla="*/ 5796 h 564"/>
                  <a:gd name="T52" fmla="+- 0 11004 10591"/>
                  <a:gd name="T53" fmla="*/ T52 w 963"/>
                  <a:gd name="T54" fmla="+- 0 5796 5710"/>
                  <a:gd name="T55" fmla="*/ 5796 h 564"/>
                  <a:gd name="T56" fmla="+- 0 10996 10591"/>
                  <a:gd name="T57" fmla="*/ T56 w 963"/>
                  <a:gd name="T58" fmla="+- 0 5792 5710"/>
                  <a:gd name="T59" fmla="*/ 5792 h 564"/>
                  <a:gd name="T60" fmla="+- 0 10974 10591"/>
                  <a:gd name="T61" fmla="*/ T60 w 963"/>
                  <a:gd name="T62" fmla="+- 0 5784 5710"/>
                  <a:gd name="T63" fmla="*/ 5784 h 564"/>
                  <a:gd name="T64" fmla="+- 0 10979 10591"/>
                  <a:gd name="T65" fmla="*/ T64 w 963"/>
                  <a:gd name="T66" fmla="+- 0 5784 5710"/>
                  <a:gd name="T67" fmla="*/ 5784 h 564"/>
                  <a:gd name="T68" fmla="+- 0 10970 10591"/>
                  <a:gd name="T69" fmla="*/ T68 w 963"/>
                  <a:gd name="T70" fmla="+- 0 5776 5710"/>
                  <a:gd name="T71" fmla="*/ 5776 h 564"/>
                  <a:gd name="T72" fmla="+- 0 10965 10591"/>
                  <a:gd name="T73" fmla="*/ T72 w 963"/>
                  <a:gd name="T74" fmla="+- 0 5772 5710"/>
                  <a:gd name="T75" fmla="*/ 577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63" h="564">
                    <a:moveTo>
                      <a:pt x="374" y="62"/>
                    </a:moveTo>
                    <a:lnTo>
                      <a:pt x="338" y="62"/>
                    </a:lnTo>
                    <a:lnTo>
                      <a:pt x="342" y="68"/>
                    </a:lnTo>
                    <a:lnTo>
                      <a:pt x="320" y="78"/>
                    </a:lnTo>
                    <a:lnTo>
                      <a:pt x="331" y="78"/>
                    </a:lnTo>
                    <a:lnTo>
                      <a:pt x="305" y="92"/>
                    </a:lnTo>
                    <a:lnTo>
                      <a:pt x="309" y="92"/>
                    </a:lnTo>
                    <a:lnTo>
                      <a:pt x="309" y="107"/>
                    </a:lnTo>
                    <a:lnTo>
                      <a:pt x="314" y="104"/>
                    </a:lnTo>
                    <a:lnTo>
                      <a:pt x="620" y="104"/>
                    </a:lnTo>
                    <a:lnTo>
                      <a:pt x="608" y="98"/>
                    </a:lnTo>
                    <a:lnTo>
                      <a:pt x="593" y="92"/>
                    </a:lnTo>
                    <a:lnTo>
                      <a:pt x="582" y="86"/>
                    </a:lnTo>
                    <a:lnTo>
                      <a:pt x="413" y="86"/>
                    </a:lnTo>
                    <a:lnTo>
                      <a:pt x="405" y="82"/>
                    </a:lnTo>
                    <a:lnTo>
                      <a:pt x="383" y="74"/>
                    </a:lnTo>
                    <a:lnTo>
                      <a:pt x="388" y="74"/>
                    </a:lnTo>
                    <a:lnTo>
                      <a:pt x="379" y="66"/>
                    </a:lnTo>
                    <a:lnTo>
                      <a:pt x="374" y="6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7" name="Freeform 1686"/>
              <p:cNvSpPr>
                <a:spLocks/>
              </p:cNvSpPr>
              <p:nvPr/>
            </p:nvSpPr>
            <p:spPr bwMode="auto">
              <a:xfrm>
                <a:off x="10591" y="5710"/>
                <a:ext cx="963" cy="564"/>
              </a:xfrm>
              <a:custGeom>
                <a:avLst/>
                <a:gdLst>
                  <a:gd name="T0" fmla="+- 0 11033 10591"/>
                  <a:gd name="T1" fmla="*/ T0 w 963"/>
                  <a:gd name="T2" fmla="+- 0 5768 5710"/>
                  <a:gd name="T3" fmla="*/ 5768 h 564"/>
                  <a:gd name="T4" fmla="+- 0 11011 10591"/>
                  <a:gd name="T5" fmla="*/ T4 w 963"/>
                  <a:gd name="T6" fmla="+- 0 5776 5710"/>
                  <a:gd name="T7" fmla="*/ 5776 h 564"/>
                  <a:gd name="T8" fmla="+- 0 11020 10591"/>
                  <a:gd name="T9" fmla="*/ T8 w 963"/>
                  <a:gd name="T10" fmla="+- 0 5786 5710"/>
                  <a:gd name="T11" fmla="*/ 5786 h 564"/>
                  <a:gd name="T12" fmla="+- 0 11013 10591"/>
                  <a:gd name="T13" fmla="*/ T12 w 963"/>
                  <a:gd name="T14" fmla="+- 0 5796 5710"/>
                  <a:gd name="T15" fmla="*/ 5796 h 564"/>
                  <a:gd name="T16" fmla="+- 0 11173 10591"/>
                  <a:gd name="T17" fmla="*/ T16 w 963"/>
                  <a:gd name="T18" fmla="+- 0 5796 5710"/>
                  <a:gd name="T19" fmla="*/ 5796 h 564"/>
                  <a:gd name="T20" fmla="+- 0 11166 10591"/>
                  <a:gd name="T21" fmla="*/ T20 w 963"/>
                  <a:gd name="T22" fmla="+- 0 5790 5710"/>
                  <a:gd name="T23" fmla="*/ 5790 h 564"/>
                  <a:gd name="T24" fmla="+- 0 11166 10591"/>
                  <a:gd name="T25" fmla="*/ T24 w 963"/>
                  <a:gd name="T26" fmla="+- 0 5780 5710"/>
                  <a:gd name="T27" fmla="*/ 5780 h 564"/>
                  <a:gd name="T28" fmla="+- 0 11173 10591"/>
                  <a:gd name="T29" fmla="*/ T28 w 963"/>
                  <a:gd name="T30" fmla="+- 0 5770 5710"/>
                  <a:gd name="T31" fmla="*/ 5770 h 564"/>
                  <a:gd name="T32" fmla="+- 0 11035 10591"/>
                  <a:gd name="T33" fmla="*/ T32 w 963"/>
                  <a:gd name="T34" fmla="+- 0 5770 5710"/>
                  <a:gd name="T35" fmla="*/ 5770 h 564"/>
                  <a:gd name="T36" fmla="+- 0 11033 10591"/>
                  <a:gd name="T37" fmla="*/ T36 w 963"/>
                  <a:gd name="T38" fmla="+- 0 5768 5710"/>
                  <a:gd name="T39" fmla="*/ 5768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63" h="564">
                    <a:moveTo>
                      <a:pt x="442" y="58"/>
                    </a:moveTo>
                    <a:lnTo>
                      <a:pt x="420" y="66"/>
                    </a:lnTo>
                    <a:lnTo>
                      <a:pt x="429" y="76"/>
                    </a:lnTo>
                    <a:lnTo>
                      <a:pt x="422" y="86"/>
                    </a:lnTo>
                    <a:lnTo>
                      <a:pt x="582" y="86"/>
                    </a:lnTo>
                    <a:lnTo>
                      <a:pt x="575" y="80"/>
                    </a:lnTo>
                    <a:lnTo>
                      <a:pt x="575" y="70"/>
                    </a:lnTo>
                    <a:lnTo>
                      <a:pt x="582" y="60"/>
                    </a:lnTo>
                    <a:lnTo>
                      <a:pt x="444" y="60"/>
                    </a:lnTo>
                    <a:lnTo>
                      <a:pt x="442" y="58"/>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8" name="Freeform 1687"/>
              <p:cNvSpPr>
                <a:spLocks/>
              </p:cNvSpPr>
              <p:nvPr/>
            </p:nvSpPr>
            <p:spPr bwMode="auto">
              <a:xfrm>
                <a:off x="10591" y="5710"/>
                <a:ext cx="963" cy="564"/>
              </a:xfrm>
              <a:custGeom>
                <a:avLst/>
                <a:gdLst>
                  <a:gd name="T0" fmla="+- 0 11083 10591"/>
                  <a:gd name="T1" fmla="*/ T0 w 963"/>
                  <a:gd name="T2" fmla="+- 0 5740 5710"/>
                  <a:gd name="T3" fmla="*/ 5740 h 564"/>
                  <a:gd name="T4" fmla="+- 0 11050 10591"/>
                  <a:gd name="T5" fmla="*/ T4 w 963"/>
                  <a:gd name="T6" fmla="+- 0 5748 5710"/>
                  <a:gd name="T7" fmla="*/ 5748 h 564"/>
                  <a:gd name="T8" fmla="+- 0 11056 10591"/>
                  <a:gd name="T9" fmla="*/ T8 w 963"/>
                  <a:gd name="T10" fmla="+- 0 5748 5710"/>
                  <a:gd name="T11" fmla="*/ 5748 h 564"/>
                  <a:gd name="T12" fmla="+- 0 11032 10591"/>
                  <a:gd name="T13" fmla="*/ T12 w 963"/>
                  <a:gd name="T14" fmla="+- 0 5753 5710"/>
                  <a:gd name="T15" fmla="*/ 5753 h 564"/>
                  <a:gd name="T16" fmla="+- 0 11035 10591"/>
                  <a:gd name="T17" fmla="*/ T16 w 963"/>
                  <a:gd name="T18" fmla="+- 0 5770 5710"/>
                  <a:gd name="T19" fmla="*/ 5770 h 564"/>
                  <a:gd name="T20" fmla="+- 0 11173 10591"/>
                  <a:gd name="T21" fmla="*/ T20 w 963"/>
                  <a:gd name="T22" fmla="+- 0 5770 5710"/>
                  <a:gd name="T23" fmla="*/ 5770 h 564"/>
                  <a:gd name="T24" fmla="+- 0 11176 10591"/>
                  <a:gd name="T25" fmla="*/ T24 w 963"/>
                  <a:gd name="T26" fmla="+- 0 5765 5710"/>
                  <a:gd name="T27" fmla="*/ 5765 h 564"/>
                  <a:gd name="T28" fmla="+- 0 11176 10591"/>
                  <a:gd name="T29" fmla="*/ T28 w 963"/>
                  <a:gd name="T30" fmla="+- 0 5764 5710"/>
                  <a:gd name="T31" fmla="*/ 5764 h 564"/>
                  <a:gd name="T32" fmla="+- 0 11178 10591"/>
                  <a:gd name="T33" fmla="*/ T32 w 963"/>
                  <a:gd name="T34" fmla="+- 0 5762 5710"/>
                  <a:gd name="T35" fmla="*/ 5762 h 564"/>
                  <a:gd name="T36" fmla="+- 0 11178 10591"/>
                  <a:gd name="T37" fmla="*/ T36 w 963"/>
                  <a:gd name="T38" fmla="+- 0 5762 5710"/>
                  <a:gd name="T39" fmla="*/ 5762 h 564"/>
                  <a:gd name="T40" fmla="+- 0 11187 10591"/>
                  <a:gd name="T41" fmla="*/ T40 w 963"/>
                  <a:gd name="T42" fmla="+- 0 5750 5710"/>
                  <a:gd name="T43" fmla="*/ 5750 h 564"/>
                  <a:gd name="T44" fmla="+- 0 11193 10591"/>
                  <a:gd name="T45" fmla="*/ T44 w 963"/>
                  <a:gd name="T46" fmla="+- 0 5742 5710"/>
                  <a:gd name="T47" fmla="*/ 5742 h 564"/>
                  <a:gd name="T48" fmla="+- 0 11094 10591"/>
                  <a:gd name="T49" fmla="*/ T48 w 963"/>
                  <a:gd name="T50" fmla="+- 0 5742 5710"/>
                  <a:gd name="T51" fmla="*/ 5742 h 564"/>
                  <a:gd name="T52" fmla="+- 0 11083 10591"/>
                  <a:gd name="T53" fmla="*/ T52 w 963"/>
                  <a:gd name="T54" fmla="+- 0 5740 5710"/>
                  <a:gd name="T55" fmla="*/ 5740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63" h="564">
                    <a:moveTo>
                      <a:pt x="492" y="30"/>
                    </a:moveTo>
                    <a:lnTo>
                      <a:pt x="459" y="38"/>
                    </a:lnTo>
                    <a:lnTo>
                      <a:pt x="465" y="38"/>
                    </a:lnTo>
                    <a:lnTo>
                      <a:pt x="441" y="43"/>
                    </a:lnTo>
                    <a:lnTo>
                      <a:pt x="444" y="60"/>
                    </a:lnTo>
                    <a:lnTo>
                      <a:pt x="582" y="60"/>
                    </a:lnTo>
                    <a:lnTo>
                      <a:pt x="585" y="55"/>
                    </a:lnTo>
                    <a:lnTo>
                      <a:pt x="585" y="54"/>
                    </a:lnTo>
                    <a:lnTo>
                      <a:pt x="587" y="52"/>
                    </a:lnTo>
                    <a:lnTo>
                      <a:pt x="596" y="40"/>
                    </a:lnTo>
                    <a:lnTo>
                      <a:pt x="602" y="32"/>
                    </a:lnTo>
                    <a:lnTo>
                      <a:pt x="503" y="32"/>
                    </a:lnTo>
                    <a:lnTo>
                      <a:pt x="492" y="3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89" name="Freeform 1688"/>
              <p:cNvSpPr>
                <a:spLocks/>
              </p:cNvSpPr>
              <p:nvPr/>
            </p:nvSpPr>
            <p:spPr bwMode="auto">
              <a:xfrm>
                <a:off x="10591" y="5710"/>
                <a:ext cx="963" cy="564"/>
              </a:xfrm>
              <a:custGeom>
                <a:avLst/>
                <a:gdLst>
                  <a:gd name="T0" fmla="+- 0 11180 10591"/>
                  <a:gd name="T1" fmla="*/ T0 w 963"/>
                  <a:gd name="T2" fmla="+- 0 5762 5710"/>
                  <a:gd name="T3" fmla="*/ 5762 h 564"/>
                  <a:gd name="T4" fmla="+- 0 11178 10591"/>
                  <a:gd name="T5" fmla="*/ T4 w 963"/>
                  <a:gd name="T6" fmla="+- 0 5762 5710"/>
                  <a:gd name="T7" fmla="*/ 5762 h 564"/>
                  <a:gd name="T8" fmla="+- 0 11176 10591"/>
                  <a:gd name="T9" fmla="*/ T8 w 963"/>
                  <a:gd name="T10" fmla="+- 0 5764 5710"/>
                  <a:gd name="T11" fmla="*/ 5764 h 564"/>
                  <a:gd name="T12" fmla="+- 0 11176 10591"/>
                  <a:gd name="T13" fmla="*/ T12 w 963"/>
                  <a:gd name="T14" fmla="+- 0 5765 5710"/>
                  <a:gd name="T15" fmla="*/ 5765 h 564"/>
                  <a:gd name="T16" fmla="+- 0 11175 10591"/>
                  <a:gd name="T17" fmla="*/ T16 w 963"/>
                  <a:gd name="T18" fmla="+- 0 5766 5710"/>
                  <a:gd name="T19" fmla="*/ 5766 h 564"/>
                  <a:gd name="T20" fmla="+- 0 11176 10591"/>
                  <a:gd name="T21" fmla="*/ T20 w 963"/>
                  <a:gd name="T22" fmla="+- 0 5768 5710"/>
                  <a:gd name="T23" fmla="*/ 5768 h 564"/>
                  <a:gd name="T24" fmla="+- 0 11177 10591"/>
                  <a:gd name="T25" fmla="*/ T24 w 963"/>
                  <a:gd name="T26" fmla="+- 0 5768 5710"/>
                  <a:gd name="T27" fmla="*/ 5768 h 564"/>
                  <a:gd name="T28" fmla="+- 0 11178 10591"/>
                  <a:gd name="T29" fmla="*/ T28 w 963"/>
                  <a:gd name="T30" fmla="+- 0 5766 5710"/>
                  <a:gd name="T31" fmla="*/ 5766 h 564"/>
                  <a:gd name="T32" fmla="+- 0 11179 10591"/>
                  <a:gd name="T33" fmla="*/ T32 w 963"/>
                  <a:gd name="T34" fmla="+- 0 5764 5710"/>
                  <a:gd name="T35" fmla="*/ 5764 h 564"/>
                  <a:gd name="T36" fmla="+- 0 11180 10591"/>
                  <a:gd name="T37" fmla="*/ T36 w 963"/>
                  <a:gd name="T38" fmla="+- 0 5764 5710"/>
                  <a:gd name="T39" fmla="*/ 5764 h 564"/>
                  <a:gd name="T40" fmla="+- 0 11180 10591"/>
                  <a:gd name="T41" fmla="*/ T40 w 963"/>
                  <a:gd name="T42" fmla="+- 0 5762 5710"/>
                  <a:gd name="T43" fmla="*/ 576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963" h="564">
                    <a:moveTo>
                      <a:pt x="589" y="52"/>
                    </a:moveTo>
                    <a:lnTo>
                      <a:pt x="587" y="52"/>
                    </a:lnTo>
                    <a:lnTo>
                      <a:pt x="585" y="54"/>
                    </a:lnTo>
                    <a:lnTo>
                      <a:pt x="585" y="55"/>
                    </a:lnTo>
                    <a:lnTo>
                      <a:pt x="584" y="56"/>
                    </a:lnTo>
                    <a:lnTo>
                      <a:pt x="585" y="58"/>
                    </a:lnTo>
                    <a:lnTo>
                      <a:pt x="586" y="58"/>
                    </a:lnTo>
                    <a:lnTo>
                      <a:pt x="587" y="56"/>
                    </a:lnTo>
                    <a:lnTo>
                      <a:pt x="588" y="54"/>
                    </a:lnTo>
                    <a:lnTo>
                      <a:pt x="589" y="54"/>
                    </a:lnTo>
                    <a:lnTo>
                      <a:pt x="589" y="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0" name="Freeform 1689"/>
              <p:cNvSpPr>
                <a:spLocks/>
              </p:cNvSpPr>
              <p:nvPr/>
            </p:nvSpPr>
            <p:spPr bwMode="auto">
              <a:xfrm>
                <a:off x="10591" y="5710"/>
                <a:ext cx="963" cy="564"/>
              </a:xfrm>
              <a:custGeom>
                <a:avLst/>
                <a:gdLst>
                  <a:gd name="T0" fmla="+- 0 11178 10591"/>
                  <a:gd name="T1" fmla="*/ T0 w 963"/>
                  <a:gd name="T2" fmla="+- 0 5762 5710"/>
                  <a:gd name="T3" fmla="*/ 5762 h 564"/>
                  <a:gd name="T4" fmla="+- 0 11178 10591"/>
                  <a:gd name="T5" fmla="*/ T4 w 963"/>
                  <a:gd name="T6" fmla="+- 0 5762 5710"/>
                  <a:gd name="T7" fmla="*/ 5762 h 564"/>
                  <a:gd name="T8" fmla="+- 0 11176 10591"/>
                  <a:gd name="T9" fmla="*/ T8 w 963"/>
                  <a:gd name="T10" fmla="+- 0 5764 5710"/>
                  <a:gd name="T11" fmla="*/ 5764 h 564"/>
                  <a:gd name="T12" fmla="+- 0 11176 10591"/>
                  <a:gd name="T13" fmla="*/ T12 w 963"/>
                  <a:gd name="T14" fmla="+- 0 5765 5710"/>
                  <a:gd name="T15" fmla="*/ 5765 h 564"/>
                  <a:gd name="T16" fmla="+- 0 11176 10591"/>
                  <a:gd name="T17" fmla="*/ T16 w 963"/>
                  <a:gd name="T18" fmla="+- 0 5764 5710"/>
                  <a:gd name="T19" fmla="*/ 5764 h 564"/>
                  <a:gd name="T20" fmla="+- 0 11178 10591"/>
                  <a:gd name="T21" fmla="*/ T20 w 963"/>
                  <a:gd name="T22" fmla="+- 0 5762 5710"/>
                  <a:gd name="T23" fmla="*/ 5762 h 564"/>
                </a:gdLst>
                <a:ahLst/>
                <a:cxnLst>
                  <a:cxn ang="0">
                    <a:pos x="T1" y="T3"/>
                  </a:cxn>
                  <a:cxn ang="0">
                    <a:pos x="T5" y="T7"/>
                  </a:cxn>
                  <a:cxn ang="0">
                    <a:pos x="T9" y="T11"/>
                  </a:cxn>
                  <a:cxn ang="0">
                    <a:pos x="T13" y="T15"/>
                  </a:cxn>
                  <a:cxn ang="0">
                    <a:pos x="T17" y="T19"/>
                  </a:cxn>
                  <a:cxn ang="0">
                    <a:pos x="T21" y="T23"/>
                  </a:cxn>
                </a:cxnLst>
                <a:rect l="0" t="0" r="r" b="b"/>
                <a:pathLst>
                  <a:path w="963" h="564">
                    <a:moveTo>
                      <a:pt x="587" y="52"/>
                    </a:moveTo>
                    <a:lnTo>
                      <a:pt x="587" y="52"/>
                    </a:lnTo>
                    <a:lnTo>
                      <a:pt x="585" y="54"/>
                    </a:lnTo>
                    <a:lnTo>
                      <a:pt x="585" y="55"/>
                    </a:lnTo>
                    <a:lnTo>
                      <a:pt x="585" y="54"/>
                    </a:lnTo>
                    <a:lnTo>
                      <a:pt x="587" y="5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1" name="Freeform 1690"/>
              <p:cNvSpPr>
                <a:spLocks/>
              </p:cNvSpPr>
              <p:nvPr/>
            </p:nvSpPr>
            <p:spPr bwMode="auto">
              <a:xfrm>
                <a:off x="10591" y="5710"/>
                <a:ext cx="963" cy="564"/>
              </a:xfrm>
              <a:custGeom>
                <a:avLst/>
                <a:gdLst>
                  <a:gd name="T0" fmla="+- 0 11031 10591"/>
                  <a:gd name="T1" fmla="*/ T0 w 963"/>
                  <a:gd name="T2" fmla="+- 0 5752 5710"/>
                  <a:gd name="T3" fmla="*/ 5752 h 564"/>
                  <a:gd name="T4" fmla="+- 0 11030 10591"/>
                  <a:gd name="T5" fmla="*/ T4 w 963"/>
                  <a:gd name="T6" fmla="+- 0 5754 5710"/>
                  <a:gd name="T7" fmla="*/ 5754 h 564"/>
                  <a:gd name="T8" fmla="+- 0 11032 10591"/>
                  <a:gd name="T9" fmla="*/ T8 w 963"/>
                  <a:gd name="T10" fmla="+- 0 5753 5710"/>
                  <a:gd name="T11" fmla="*/ 5753 h 564"/>
                  <a:gd name="T12" fmla="+- 0 11031 10591"/>
                  <a:gd name="T13" fmla="*/ T12 w 963"/>
                  <a:gd name="T14" fmla="+- 0 5752 5710"/>
                  <a:gd name="T15" fmla="*/ 5752 h 564"/>
                </a:gdLst>
                <a:ahLst/>
                <a:cxnLst>
                  <a:cxn ang="0">
                    <a:pos x="T1" y="T3"/>
                  </a:cxn>
                  <a:cxn ang="0">
                    <a:pos x="T5" y="T7"/>
                  </a:cxn>
                  <a:cxn ang="0">
                    <a:pos x="T9" y="T11"/>
                  </a:cxn>
                  <a:cxn ang="0">
                    <a:pos x="T13" y="T15"/>
                  </a:cxn>
                </a:cxnLst>
                <a:rect l="0" t="0" r="r" b="b"/>
                <a:pathLst>
                  <a:path w="963" h="564">
                    <a:moveTo>
                      <a:pt x="440" y="42"/>
                    </a:moveTo>
                    <a:lnTo>
                      <a:pt x="439" y="44"/>
                    </a:lnTo>
                    <a:lnTo>
                      <a:pt x="441" y="43"/>
                    </a:lnTo>
                    <a:lnTo>
                      <a:pt x="440" y="4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2" name="Freeform 1691"/>
              <p:cNvSpPr>
                <a:spLocks/>
              </p:cNvSpPr>
              <p:nvPr/>
            </p:nvSpPr>
            <p:spPr bwMode="auto">
              <a:xfrm>
                <a:off x="10591" y="5710"/>
                <a:ext cx="963" cy="564"/>
              </a:xfrm>
              <a:custGeom>
                <a:avLst/>
                <a:gdLst>
                  <a:gd name="T0" fmla="+- 0 11331 10591"/>
                  <a:gd name="T1" fmla="*/ T0 w 963"/>
                  <a:gd name="T2" fmla="+- 0 5710 5710"/>
                  <a:gd name="T3" fmla="*/ 5710 h 564"/>
                  <a:gd name="T4" fmla="+- 0 11331 10591"/>
                  <a:gd name="T5" fmla="*/ T4 w 963"/>
                  <a:gd name="T6" fmla="+- 0 5728 5710"/>
                  <a:gd name="T7" fmla="*/ 5728 h 564"/>
                  <a:gd name="T8" fmla="+- 0 11320 10591"/>
                  <a:gd name="T9" fmla="*/ T8 w 963"/>
                  <a:gd name="T10" fmla="+- 0 5742 5710"/>
                  <a:gd name="T11" fmla="*/ 5742 h 564"/>
                  <a:gd name="T12" fmla="+- 0 11308 10591"/>
                  <a:gd name="T13" fmla="*/ T12 w 963"/>
                  <a:gd name="T14" fmla="+- 0 5754 5710"/>
                  <a:gd name="T15" fmla="*/ 5754 h 564"/>
                  <a:gd name="T16" fmla="+- 0 11357 10591"/>
                  <a:gd name="T17" fmla="*/ T16 w 963"/>
                  <a:gd name="T18" fmla="+- 0 5754 5710"/>
                  <a:gd name="T19" fmla="*/ 5754 h 564"/>
                  <a:gd name="T20" fmla="+- 0 11355 10591"/>
                  <a:gd name="T21" fmla="*/ T20 w 963"/>
                  <a:gd name="T22" fmla="+- 0 5742 5710"/>
                  <a:gd name="T23" fmla="*/ 5742 h 564"/>
                  <a:gd name="T24" fmla="+- 0 11341 10591"/>
                  <a:gd name="T25" fmla="*/ T24 w 963"/>
                  <a:gd name="T26" fmla="+- 0 5716 5710"/>
                  <a:gd name="T27" fmla="*/ 5716 h 564"/>
                  <a:gd name="T28" fmla="+- 0 11331 10591"/>
                  <a:gd name="T29" fmla="*/ T28 w 963"/>
                  <a:gd name="T30" fmla="+- 0 5710 5710"/>
                  <a:gd name="T31" fmla="*/ 5710 h 56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63" h="564">
                    <a:moveTo>
                      <a:pt x="740" y="0"/>
                    </a:moveTo>
                    <a:lnTo>
                      <a:pt x="740" y="18"/>
                    </a:lnTo>
                    <a:lnTo>
                      <a:pt x="729" y="32"/>
                    </a:lnTo>
                    <a:lnTo>
                      <a:pt x="717" y="44"/>
                    </a:lnTo>
                    <a:lnTo>
                      <a:pt x="766" y="44"/>
                    </a:lnTo>
                    <a:lnTo>
                      <a:pt x="764" y="32"/>
                    </a:lnTo>
                    <a:lnTo>
                      <a:pt x="750" y="6"/>
                    </a:lnTo>
                    <a:lnTo>
                      <a:pt x="740" y="0"/>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3" name="Freeform 1692"/>
              <p:cNvSpPr>
                <a:spLocks/>
              </p:cNvSpPr>
              <p:nvPr/>
            </p:nvSpPr>
            <p:spPr bwMode="auto">
              <a:xfrm>
                <a:off x="10591" y="5710"/>
                <a:ext cx="963" cy="564"/>
              </a:xfrm>
              <a:custGeom>
                <a:avLst/>
                <a:gdLst>
                  <a:gd name="T0" fmla="+- 0 11100 10591"/>
                  <a:gd name="T1" fmla="*/ T0 w 963"/>
                  <a:gd name="T2" fmla="+- 0 5722 5710"/>
                  <a:gd name="T3" fmla="*/ 5722 h 564"/>
                  <a:gd name="T4" fmla="+- 0 11093 10591"/>
                  <a:gd name="T5" fmla="*/ T4 w 963"/>
                  <a:gd name="T6" fmla="+- 0 5722 5710"/>
                  <a:gd name="T7" fmla="*/ 5722 h 564"/>
                  <a:gd name="T8" fmla="+- 0 11092 10591"/>
                  <a:gd name="T9" fmla="*/ T8 w 963"/>
                  <a:gd name="T10" fmla="+- 0 5726 5710"/>
                  <a:gd name="T11" fmla="*/ 5726 h 564"/>
                  <a:gd name="T12" fmla="+- 0 11093 10591"/>
                  <a:gd name="T13" fmla="*/ T12 w 963"/>
                  <a:gd name="T14" fmla="+- 0 5734 5710"/>
                  <a:gd name="T15" fmla="*/ 5734 h 564"/>
                  <a:gd name="T16" fmla="+- 0 11094 10591"/>
                  <a:gd name="T17" fmla="*/ T16 w 963"/>
                  <a:gd name="T18" fmla="+- 0 5742 5710"/>
                  <a:gd name="T19" fmla="*/ 5742 h 564"/>
                  <a:gd name="T20" fmla="+- 0 11193 10591"/>
                  <a:gd name="T21" fmla="*/ T20 w 963"/>
                  <a:gd name="T22" fmla="+- 0 5742 5710"/>
                  <a:gd name="T23" fmla="*/ 5742 h 564"/>
                  <a:gd name="T24" fmla="+- 0 11187 10591"/>
                  <a:gd name="T25" fmla="*/ T24 w 963"/>
                  <a:gd name="T26" fmla="+- 0 5736 5710"/>
                  <a:gd name="T27" fmla="*/ 5736 h 564"/>
                  <a:gd name="T28" fmla="+- 0 11139 10591"/>
                  <a:gd name="T29" fmla="*/ T28 w 963"/>
                  <a:gd name="T30" fmla="+- 0 5736 5710"/>
                  <a:gd name="T31" fmla="*/ 5736 h 564"/>
                  <a:gd name="T32" fmla="+- 0 11134 10591"/>
                  <a:gd name="T33" fmla="*/ T32 w 963"/>
                  <a:gd name="T34" fmla="+- 0 5734 5710"/>
                  <a:gd name="T35" fmla="*/ 5734 h 564"/>
                  <a:gd name="T36" fmla="+- 0 11118 10591"/>
                  <a:gd name="T37" fmla="*/ T36 w 963"/>
                  <a:gd name="T38" fmla="+- 0 5732 5710"/>
                  <a:gd name="T39" fmla="*/ 5732 h 564"/>
                  <a:gd name="T40" fmla="+- 0 11109 10591"/>
                  <a:gd name="T41" fmla="*/ T40 w 963"/>
                  <a:gd name="T42" fmla="+- 0 5726 5710"/>
                  <a:gd name="T43" fmla="*/ 5726 h 564"/>
                  <a:gd name="T44" fmla="+- 0 11103 10591"/>
                  <a:gd name="T45" fmla="*/ T44 w 963"/>
                  <a:gd name="T46" fmla="+- 0 5724 5710"/>
                  <a:gd name="T47" fmla="*/ 5724 h 564"/>
                  <a:gd name="T48" fmla="+- 0 11100 10591"/>
                  <a:gd name="T49" fmla="*/ T48 w 963"/>
                  <a:gd name="T50" fmla="+- 0 5722 5710"/>
                  <a:gd name="T51" fmla="*/ 5722 h 56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63" h="564">
                    <a:moveTo>
                      <a:pt x="509" y="12"/>
                    </a:moveTo>
                    <a:lnTo>
                      <a:pt x="502" y="12"/>
                    </a:lnTo>
                    <a:lnTo>
                      <a:pt x="501" y="16"/>
                    </a:lnTo>
                    <a:lnTo>
                      <a:pt x="502" y="24"/>
                    </a:lnTo>
                    <a:lnTo>
                      <a:pt x="503" y="32"/>
                    </a:lnTo>
                    <a:lnTo>
                      <a:pt x="602" y="32"/>
                    </a:lnTo>
                    <a:lnTo>
                      <a:pt x="596" y="26"/>
                    </a:lnTo>
                    <a:lnTo>
                      <a:pt x="548" y="26"/>
                    </a:lnTo>
                    <a:lnTo>
                      <a:pt x="543" y="24"/>
                    </a:lnTo>
                    <a:lnTo>
                      <a:pt x="527" y="22"/>
                    </a:lnTo>
                    <a:lnTo>
                      <a:pt x="518" y="16"/>
                    </a:lnTo>
                    <a:lnTo>
                      <a:pt x="512" y="14"/>
                    </a:lnTo>
                    <a:lnTo>
                      <a:pt x="509" y="12"/>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94" name="Freeform 1693"/>
              <p:cNvSpPr>
                <a:spLocks/>
              </p:cNvSpPr>
              <p:nvPr/>
            </p:nvSpPr>
            <p:spPr bwMode="auto">
              <a:xfrm>
                <a:off x="10591" y="5710"/>
                <a:ext cx="963" cy="564"/>
              </a:xfrm>
              <a:custGeom>
                <a:avLst/>
                <a:gdLst>
                  <a:gd name="T0" fmla="+- 0 11177 10591"/>
                  <a:gd name="T1" fmla="*/ T0 w 963"/>
                  <a:gd name="T2" fmla="+- 0 5734 5710"/>
                  <a:gd name="T3" fmla="*/ 5734 h 564"/>
                  <a:gd name="T4" fmla="+- 0 11168 10591"/>
                  <a:gd name="T5" fmla="*/ T4 w 963"/>
                  <a:gd name="T6" fmla="+- 0 5734 5710"/>
                  <a:gd name="T7" fmla="*/ 5734 h 564"/>
                  <a:gd name="T8" fmla="+- 0 11156 10591"/>
                  <a:gd name="T9" fmla="*/ T8 w 963"/>
                  <a:gd name="T10" fmla="+- 0 5736 5710"/>
                  <a:gd name="T11" fmla="*/ 5736 h 564"/>
                  <a:gd name="T12" fmla="+- 0 11187 10591"/>
                  <a:gd name="T13" fmla="*/ T12 w 963"/>
                  <a:gd name="T14" fmla="+- 0 5736 5710"/>
                  <a:gd name="T15" fmla="*/ 5736 h 564"/>
                  <a:gd name="T16" fmla="+- 0 11177 10591"/>
                  <a:gd name="T17" fmla="*/ T16 w 963"/>
                  <a:gd name="T18" fmla="+- 0 5734 5710"/>
                  <a:gd name="T19" fmla="*/ 5734 h 564"/>
                </a:gdLst>
                <a:ahLst/>
                <a:cxnLst>
                  <a:cxn ang="0">
                    <a:pos x="T1" y="T3"/>
                  </a:cxn>
                  <a:cxn ang="0">
                    <a:pos x="T5" y="T7"/>
                  </a:cxn>
                  <a:cxn ang="0">
                    <a:pos x="T9" y="T11"/>
                  </a:cxn>
                  <a:cxn ang="0">
                    <a:pos x="T13" y="T15"/>
                  </a:cxn>
                  <a:cxn ang="0">
                    <a:pos x="T17" y="T19"/>
                  </a:cxn>
                </a:cxnLst>
                <a:rect l="0" t="0" r="r" b="b"/>
                <a:pathLst>
                  <a:path w="963" h="564">
                    <a:moveTo>
                      <a:pt x="586" y="24"/>
                    </a:moveTo>
                    <a:lnTo>
                      <a:pt x="577" y="24"/>
                    </a:lnTo>
                    <a:lnTo>
                      <a:pt x="565" y="26"/>
                    </a:lnTo>
                    <a:lnTo>
                      <a:pt x="596" y="26"/>
                    </a:lnTo>
                    <a:lnTo>
                      <a:pt x="586" y="24"/>
                    </a:lnTo>
                    <a:close/>
                  </a:path>
                </a:pathLst>
              </a:custGeom>
              <a:solidFill>
                <a:srgbClr val="DFE0E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95" name="Picture 1694"/>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366" y="5169"/>
                <a:ext cx="50"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6" name="Picture 1695"/>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4340" y="5150"/>
                <a:ext cx="42"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7" name="Picture 1696"/>
              <p:cNvPicPr>
                <a:picLocks noChangeAspect="1" noChangeArrowheads="1"/>
              </p:cNvPicPr>
              <p:nvPr/>
            </p:nvPicPr>
            <p:blipFill>
              <a:blip r:embed="rId42" cstate="email">
                <a:extLst>
                  <a:ext uri="{28A0092B-C50C-407E-A947-70E740481C1C}">
                    <a14:useLocalDpi xmlns:a14="http://schemas.microsoft.com/office/drawing/2010/main" val="0"/>
                  </a:ext>
                </a:extLst>
              </a:blip>
              <a:srcRect/>
              <a:stretch>
                <a:fillRect/>
              </a:stretch>
            </p:blipFill>
            <p:spPr bwMode="auto">
              <a:xfrm>
                <a:off x="6574" y="3854"/>
                <a:ext cx="27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8" name="Picture 1697"/>
              <p:cNvPicPr>
                <a:picLocks noChangeAspect="1" noChangeArrowheads="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7302" y="3439"/>
                <a:ext cx="2317"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 name="Picture 1698"/>
              <p:cNvPicPr>
                <a:picLocks noChangeAspect="1" noChangeArrowheads="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6574" y="3854"/>
                <a:ext cx="27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0" name="Picture 1699"/>
              <p:cNvPicPr>
                <a:picLocks noChangeAspect="1" noChangeArrowheads="1"/>
              </p:cNvPicPr>
              <p:nvPr/>
            </p:nvPicPr>
            <p:blipFill>
              <a:blip r:embed="rId45" cstate="email">
                <a:extLst>
                  <a:ext uri="{28A0092B-C50C-407E-A947-70E740481C1C}">
                    <a14:useLocalDpi xmlns:a14="http://schemas.microsoft.com/office/drawing/2010/main" val="0"/>
                  </a:ext>
                </a:extLst>
              </a:blip>
              <a:srcRect/>
              <a:stretch>
                <a:fillRect/>
              </a:stretch>
            </p:blipFill>
            <p:spPr bwMode="auto">
              <a:xfrm>
                <a:off x="6841" y="3579"/>
                <a:ext cx="53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1" name="Picture 1700"/>
              <p:cNvPicPr>
                <a:picLocks noChangeAspect="1" noChangeArrowheads="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6581" y="4072"/>
                <a:ext cx="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2" name="Picture 1701"/>
              <p:cNvPicPr>
                <a:picLocks noChangeAspect="1" noChangeArrowheads="1"/>
              </p:cNvPicPr>
              <p:nvPr/>
            </p:nvPicPr>
            <p:blipFill>
              <a:blip r:embed="rId47" cstate="email">
                <a:extLst>
                  <a:ext uri="{28A0092B-C50C-407E-A947-70E740481C1C}">
                    <a14:useLocalDpi xmlns:a14="http://schemas.microsoft.com/office/drawing/2010/main" val="0"/>
                  </a:ext>
                </a:extLst>
              </a:blip>
              <a:srcRect/>
              <a:stretch>
                <a:fillRect/>
              </a:stretch>
            </p:blipFill>
            <p:spPr bwMode="auto">
              <a:xfrm>
                <a:off x="9992" y="4328"/>
                <a:ext cx="36" cy="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3" name="Picture 1702"/>
              <p:cNvPicPr>
                <a:picLocks noChangeAspect="1" noChangeArrowheads="1"/>
              </p:cNvPicPr>
              <p:nvPr/>
            </p:nvPicPr>
            <p:blipFill>
              <a:blip r:embed="rId48" cstate="email">
                <a:extLst>
                  <a:ext uri="{28A0092B-C50C-407E-A947-70E740481C1C}">
                    <a14:useLocalDpi xmlns:a14="http://schemas.microsoft.com/office/drawing/2010/main" val="0"/>
                  </a:ext>
                </a:extLst>
              </a:blip>
              <a:srcRect/>
              <a:stretch>
                <a:fillRect/>
              </a:stretch>
            </p:blipFill>
            <p:spPr bwMode="auto">
              <a:xfrm>
                <a:off x="9595" y="3900"/>
                <a:ext cx="415"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4" name="Picture 1703"/>
              <p:cNvPicPr>
                <a:picLocks noChangeAspect="1" noChangeArrowheads="1"/>
              </p:cNvPicPr>
              <p:nvPr/>
            </p:nvPicPr>
            <p:blipFill>
              <a:blip r:embed="rId49" cstate="email">
                <a:extLst>
                  <a:ext uri="{28A0092B-C50C-407E-A947-70E740481C1C}">
                    <a14:useLocalDpi xmlns:a14="http://schemas.microsoft.com/office/drawing/2010/main" val="0"/>
                  </a:ext>
                </a:extLst>
              </a:blip>
              <a:srcRect/>
              <a:stretch>
                <a:fillRect/>
              </a:stretch>
            </p:blipFill>
            <p:spPr bwMode="auto">
              <a:xfrm>
                <a:off x="7527" y="3963"/>
                <a:ext cx="578"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5" name="Picture 1704"/>
              <p:cNvPicPr>
                <a:picLocks noChangeAspect="1" noChangeArrowheads="1"/>
              </p:cNvPicPr>
              <p:nvPr/>
            </p:nvPicPr>
            <p:blipFill>
              <a:blip r:embed="rId50" cstate="email">
                <a:extLst>
                  <a:ext uri="{28A0092B-C50C-407E-A947-70E740481C1C}">
                    <a14:useLocalDpi xmlns:a14="http://schemas.microsoft.com/office/drawing/2010/main" val="0"/>
                  </a:ext>
                </a:extLst>
              </a:blip>
              <a:srcRect/>
              <a:stretch>
                <a:fillRect/>
              </a:stretch>
            </p:blipFill>
            <p:spPr bwMode="auto">
              <a:xfrm>
                <a:off x="6866" y="4183"/>
                <a:ext cx="6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6" name="Picture 1705"/>
              <p:cNvPicPr>
                <a:picLocks noChangeAspect="1" noChangeArrowheads="1"/>
              </p:cNvPicPr>
              <p:nvPr/>
            </p:nvPicPr>
            <p:blipFill>
              <a:blip r:embed="rId51" cstate="email">
                <a:extLst>
                  <a:ext uri="{28A0092B-C50C-407E-A947-70E740481C1C}">
                    <a14:useLocalDpi xmlns:a14="http://schemas.microsoft.com/office/drawing/2010/main" val="0"/>
                  </a:ext>
                </a:extLst>
              </a:blip>
              <a:srcRect/>
              <a:stretch>
                <a:fillRect/>
              </a:stretch>
            </p:blipFill>
            <p:spPr bwMode="auto">
              <a:xfrm>
                <a:off x="6920" y="3963"/>
                <a:ext cx="6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7" name="Picture 1706"/>
              <p:cNvPicPr>
                <a:picLocks noChangeAspect="1" noChangeArrowheads="1"/>
              </p:cNvPicPr>
              <p:nvPr/>
            </p:nvPicPr>
            <p:blipFill>
              <a:blip r:embed="rId52" cstate="email">
                <a:extLst>
                  <a:ext uri="{28A0092B-C50C-407E-A947-70E740481C1C}">
                    <a14:useLocalDpi xmlns:a14="http://schemas.microsoft.com/office/drawing/2010/main" val="0"/>
                  </a:ext>
                </a:extLst>
              </a:blip>
              <a:srcRect/>
              <a:stretch>
                <a:fillRect/>
              </a:stretch>
            </p:blipFill>
            <p:spPr bwMode="auto">
              <a:xfrm>
                <a:off x="8099" y="4218"/>
                <a:ext cx="89"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8" name="Picture 1707"/>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8276" y="4548"/>
                <a:ext cx="5"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09" name="Picture 1708"/>
              <p:cNvPicPr>
                <a:picLocks noChangeAspect="1" noChangeArrowheads="1"/>
              </p:cNvPicPr>
              <p:nvPr/>
            </p:nvPicPr>
            <p:blipFill>
              <a:blip r:embed="rId54" cstate="email">
                <a:extLst>
                  <a:ext uri="{28A0092B-C50C-407E-A947-70E740481C1C}">
                    <a14:useLocalDpi xmlns:a14="http://schemas.microsoft.com/office/drawing/2010/main" val="0"/>
                  </a:ext>
                </a:extLst>
              </a:blip>
              <a:srcRect/>
              <a:stretch>
                <a:fillRect/>
              </a:stretch>
            </p:blipFill>
            <p:spPr bwMode="auto">
              <a:xfrm>
                <a:off x="5290" y="4310"/>
                <a:ext cx="531"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0" name="Picture 1709"/>
              <p:cNvPicPr>
                <a:picLocks noChangeAspect="1" noChangeArrowheads="1"/>
              </p:cNvPicPr>
              <p:nvPr/>
            </p:nvPicPr>
            <p:blipFill>
              <a:blip r:embed="rId55" cstate="email">
                <a:extLst>
                  <a:ext uri="{28A0092B-C50C-407E-A947-70E740481C1C}">
                    <a14:useLocalDpi xmlns:a14="http://schemas.microsoft.com/office/drawing/2010/main" val="0"/>
                  </a:ext>
                </a:extLst>
              </a:blip>
              <a:srcRect/>
              <a:stretch>
                <a:fillRect/>
              </a:stretch>
            </p:blipFill>
            <p:spPr bwMode="auto">
              <a:xfrm>
                <a:off x="5013" y="4865"/>
                <a:ext cx="52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11" name="Picture 1710"/>
              <p:cNvPicPr>
                <a:picLocks noChangeAspect="1" noChangeArrowheads="1"/>
              </p:cNvPicPr>
              <p:nvPr/>
            </p:nvPicPr>
            <p:blipFill>
              <a:blip r:embed="rId56" cstate="email">
                <a:extLst>
                  <a:ext uri="{28A0092B-C50C-407E-A947-70E740481C1C}">
                    <a14:useLocalDpi xmlns:a14="http://schemas.microsoft.com/office/drawing/2010/main" val="0"/>
                  </a:ext>
                </a:extLst>
              </a:blip>
              <a:srcRect/>
              <a:stretch>
                <a:fillRect/>
              </a:stretch>
            </p:blipFill>
            <p:spPr bwMode="auto">
              <a:xfrm>
                <a:off x="5354" y="4865"/>
                <a:ext cx="19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2" name="Group 901"/>
            <p:cNvGrpSpPr>
              <a:grpSpLocks/>
            </p:cNvGrpSpPr>
            <p:nvPr/>
          </p:nvGrpSpPr>
          <p:grpSpPr bwMode="auto">
            <a:xfrm>
              <a:off x="7470" y="4909"/>
              <a:ext cx="622" cy="95"/>
              <a:chOff x="5066" y="4909"/>
              <a:chExt cx="422" cy="95"/>
            </a:xfrm>
          </p:grpSpPr>
          <p:sp>
            <p:nvSpPr>
              <p:cNvPr id="1656" name="Freeform 1655"/>
              <p:cNvSpPr>
                <a:spLocks/>
              </p:cNvSpPr>
              <p:nvPr/>
            </p:nvSpPr>
            <p:spPr bwMode="auto">
              <a:xfrm>
                <a:off x="5066" y="4909"/>
                <a:ext cx="422" cy="95"/>
              </a:xfrm>
              <a:custGeom>
                <a:avLst/>
                <a:gdLst>
                  <a:gd name="T0" fmla="+- 0 5066 5066"/>
                  <a:gd name="T1" fmla="*/ T0 w 422"/>
                  <a:gd name="T2" fmla="+- 0 4956 4909"/>
                  <a:gd name="T3" fmla="*/ 4956 h 95"/>
                  <a:gd name="T4" fmla="+- 0 5067 5066"/>
                  <a:gd name="T5" fmla="*/ T4 w 422"/>
                  <a:gd name="T6" fmla="+- 0 4956 4909"/>
                  <a:gd name="T7" fmla="*/ 4956 h 95"/>
                  <a:gd name="T8" fmla="+- 0 5072 5066"/>
                  <a:gd name="T9" fmla="*/ T8 w 422"/>
                  <a:gd name="T10" fmla="+- 0 4958 4909"/>
                  <a:gd name="T11" fmla="*/ 4958 h 95"/>
                  <a:gd name="T12" fmla="+- 0 5083 5066"/>
                  <a:gd name="T13" fmla="*/ T12 w 422"/>
                  <a:gd name="T14" fmla="+- 0 4962 4909"/>
                  <a:gd name="T15" fmla="*/ 4962 h 95"/>
                  <a:gd name="T16" fmla="+- 0 5208 5066"/>
                  <a:gd name="T17" fmla="*/ T16 w 422"/>
                  <a:gd name="T18" fmla="+- 0 5003 4909"/>
                  <a:gd name="T19" fmla="*/ 5003 h 95"/>
                  <a:gd name="T20" fmla="+- 0 5213 5066"/>
                  <a:gd name="T21" fmla="*/ T20 w 422"/>
                  <a:gd name="T22" fmla="+- 0 5003 4909"/>
                  <a:gd name="T23" fmla="*/ 5003 h 95"/>
                  <a:gd name="T24" fmla="+- 0 5307 5066"/>
                  <a:gd name="T25" fmla="*/ T24 w 422"/>
                  <a:gd name="T26" fmla="+- 0 4972 4909"/>
                  <a:gd name="T27" fmla="*/ 4972 h 95"/>
                  <a:gd name="T28" fmla="+- 0 5352 5066"/>
                  <a:gd name="T29" fmla="*/ T28 w 422"/>
                  <a:gd name="T30" fmla="+- 0 4956 4909"/>
                  <a:gd name="T31" fmla="*/ 4956 h 95"/>
                  <a:gd name="T32" fmla="+- 0 5082 5066"/>
                  <a:gd name="T33" fmla="*/ T32 w 422"/>
                  <a:gd name="T34" fmla="+- 0 4956 4909"/>
                  <a:gd name="T35" fmla="*/ 4956 h 95"/>
                  <a:gd name="T36" fmla="+- 0 5069 5066"/>
                  <a:gd name="T37" fmla="*/ T36 w 422"/>
                  <a:gd name="T38" fmla="+- 0 4956 4909"/>
                  <a:gd name="T39" fmla="*/ 4956 h 95"/>
                  <a:gd name="T40" fmla="+- 0 5066 5066"/>
                  <a:gd name="T41" fmla="*/ T40 w 422"/>
                  <a:gd name="T42" fmla="+- 0 4956 4909"/>
                  <a:gd name="T43" fmla="*/ 495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2" h="95">
                    <a:moveTo>
                      <a:pt x="0" y="47"/>
                    </a:moveTo>
                    <a:lnTo>
                      <a:pt x="1" y="47"/>
                    </a:lnTo>
                    <a:lnTo>
                      <a:pt x="6" y="49"/>
                    </a:lnTo>
                    <a:lnTo>
                      <a:pt x="17" y="53"/>
                    </a:lnTo>
                    <a:lnTo>
                      <a:pt x="142" y="94"/>
                    </a:lnTo>
                    <a:lnTo>
                      <a:pt x="147" y="94"/>
                    </a:lnTo>
                    <a:lnTo>
                      <a:pt x="241" y="63"/>
                    </a:lnTo>
                    <a:lnTo>
                      <a:pt x="286" y="47"/>
                    </a:lnTo>
                    <a:lnTo>
                      <a:pt x="16" y="47"/>
                    </a:lnTo>
                    <a:lnTo>
                      <a:pt x="3" y="47"/>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7" name="Freeform 1656"/>
              <p:cNvSpPr>
                <a:spLocks/>
              </p:cNvSpPr>
              <p:nvPr/>
            </p:nvSpPr>
            <p:spPr bwMode="auto">
              <a:xfrm>
                <a:off x="5066" y="4909"/>
                <a:ext cx="422" cy="95"/>
              </a:xfrm>
              <a:custGeom>
                <a:avLst/>
                <a:gdLst>
                  <a:gd name="T0" fmla="+- 0 5229 5066"/>
                  <a:gd name="T1" fmla="*/ T0 w 422"/>
                  <a:gd name="T2" fmla="+- 0 4923 4909"/>
                  <a:gd name="T3" fmla="*/ 4923 h 95"/>
                  <a:gd name="T4" fmla="+- 0 5214 5066"/>
                  <a:gd name="T5" fmla="*/ T4 w 422"/>
                  <a:gd name="T6" fmla="+- 0 4924 4909"/>
                  <a:gd name="T7" fmla="*/ 4924 h 95"/>
                  <a:gd name="T8" fmla="+- 0 5194 5066"/>
                  <a:gd name="T9" fmla="*/ T8 w 422"/>
                  <a:gd name="T10" fmla="+- 0 4928 4909"/>
                  <a:gd name="T11" fmla="*/ 4928 h 95"/>
                  <a:gd name="T12" fmla="+- 0 5170 5066"/>
                  <a:gd name="T13" fmla="*/ T12 w 422"/>
                  <a:gd name="T14" fmla="+- 0 4934 4909"/>
                  <a:gd name="T15" fmla="*/ 4934 h 95"/>
                  <a:gd name="T16" fmla="+- 0 5122 5066"/>
                  <a:gd name="T17" fmla="*/ T16 w 422"/>
                  <a:gd name="T18" fmla="+- 0 4948 4909"/>
                  <a:gd name="T19" fmla="*/ 4948 h 95"/>
                  <a:gd name="T20" fmla="+- 0 5100 5066"/>
                  <a:gd name="T21" fmla="*/ T20 w 422"/>
                  <a:gd name="T22" fmla="+- 0 4953 4909"/>
                  <a:gd name="T23" fmla="*/ 4953 h 95"/>
                  <a:gd name="T24" fmla="+- 0 5082 5066"/>
                  <a:gd name="T25" fmla="*/ T24 w 422"/>
                  <a:gd name="T26" fmla="+- 0 4956 4909"/>
                  <a:gd name="T27" fmla="*/ 4956 h 95"/>
                  <a:gd name="T28" fmla="+- 0 5352 5066"/>
                  <a:gd name="T29" fmla="*/ T28 w 422"/>
                  <a:gd name="T30" fmla="+- 0 4956 4909"/>
                  <a:gd name="T31" fmla="*/ 4956 h 95"/>
                  <a:gd name="T32" fmla="+- 0 5437 5066"/>
                  <a:gd name="T33" fmla="*/ T32 w 422"/>
                  <a:gd name="T34" fmla="+- 0 4926 4909"/>
                  <a:gd name="T35" fmla="*/ 4926 h 95"/>
                  <a:gd name="T36" fmla="+- 0 5269 5066"/>
                  <a:gd name="T37" fmla="*/ T36 w 422"/>
                  <a:gd name="T38" fmla="+- 0 4926 4909"/>
                  <a:gd name="T39" fmla="*/ 4926 h 95"/>
                  <a:gd name="T40" fmla="+- 0 5252 5066"/>
                  <a:gd name="T41" fmla="*/ T40 w 422"/>
                  <a:gd name="T42" fmla="+- 0 4926 4909"/>
                  <a:gd name="T43" fmla="*/ 4926 h 95"/>
                  <a:gd name="T44" fmla="+- 0 5238 5066"/>
                  <a:gd name="T45" fmla="*/ T44 w 422"/>
                  <a:gd name="T46" fmla="+- 0 4925 4909"/>
                  <a:gd name="T47" fmla="*/ 4925 h 95"/>
                  <a:gd name="T48" fmla="+- 0 5229 5066"/>
                  <a:gd name="T49" fmla="*/ T48 w 422"/>
                  <a:gd name="T50" fmla="+- 0 4923 4909"/>
                  <a:gd name="T51" fmla="*/ 4923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22" h="95">
                    <a:moveTo>
                      <a:pt x="163" y="14"/>
                    </a:moveTo>
                    <a:lnTo>
                      <a:pt x="148" y="15"/>
                    </a:lnTo>
                    <a:lnTo>
                      <a:pt x="128" y="19"/>
                    </a:lnTo>
                    <a:lnTo>
                      <a:pt x="104" y="25"/>
                    </a:lnTo>
                    <a:lnTo>
                      <a:pt x="56" y="39"/>
                    </a:lnTo>
                    <a:lnTo>
                      <a:pt x="34" y="44"/>
                    </a:lnTo>
                    <a:lnTo>
                      <a:pt x="16" y="47"/>
                    </a:lnTo>
                    <a:lnTo>
                      <a:pt x="286" y="47"/>
                    </a:lnTo>
                    <a:lnTo>
                      <a:pt x="371" y="17"/>
                    </a:lnTo>
                    <a:lnTo>
                      <a:pt x="203" y="17"/>
                    </a:lnTo>
                    <a:lnTo>
                      <a:pt x="186" y="17"/>
                    </a:lnTo>
                    <a:lnTo>
                      <a:pt x="172" y="16"/>
                    </a:lnTo>
                    <a:lnTo>
                      <a:pt x="16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8" name="Freeform 1657"/>
              <p:cNvSpPr>
                <a:spLocks/>
              </p:cNvSpPr>
              <p:nvPr/>
            </p:nvSpPr>
            <p:spPr bwMode="auto">
              <a:xfrm>
                <a:off x="5066" y="4909"/>
                <a:ext cx="422" cy="95"/>
              </a:xfrm>
              <a:custGeom>
                <a:avLst/>
                <a:gdLst>
                  <a:gd name="T0" fmla="+- 0 5487 5066"/>
                  <a:gd name="T1" fmla="*/ T0 w 422"/>
                  <a:gd name="T2" fmla="+- 0 4909 4909"/>
                  <a:gd name="T3" fmla="*/ 4909 h 95"/>
                  <a:gd name="T4" fmla="+- 0 5480 5066"/>
                  <a:gd name="T5" fmla="*/ T4 w 422"/>
                  <a:gd name="T6" fmla="+- 0 4909 4909"/>
                  <a:gd name="T7" fmla="*/ 4909 h 95"/>
                  <a:gd name="T8" fmla="+- 0 5386 5066"/>
                  <a:gd name="T9" fmla="*/ T8 w 422"/>
                  <a:gd name="T10" fmla="+- 0 4918 4909"/>
                  <a:gd name="T11" fmla="*/ 4918 h 95"/>
                  <a:gd name="T12" fmla="+- 0 5337 5066"/>
                  <a:gd name="T13" fmla="*/ T12 w 422"/>
                  <a:gd name="T14" fmla="+- 0 4922 4909"/>
                  <a:gd name="T15" fmla="*/ 4922 h 95"/>
                  <a:gd name="T16" fmla="+- 0 5313 5066"/>
                  <a:gd name="T17" fmla="*/ T16 w 422"/>
                  <a:gd name="T18" fmla="+- 0 4924 4909"/>
                  <a:gd name="T19" fmla="*/ 4924 h 95"/>
                  <a:gd name="T20" fmla="+- 0 5290 5066"/>
                  <a:gd name="T21" fmla="*/ T20 w 422"/>
                  <a:gd name="T22" fmla="+- 0 4925 4909"/>
                  <a:gd name="T23" fmla="*/ 4925 h 95"/>
                  <a:gd name="T24" fmla="+- 0 5269 5066"/>
                  <a:gd name="T25" fmla="*/ T24 w 422"/>
                  <a:gd name="T26" fmla="+- 0 4926 4909"/>
                  <a:gd name="T27" fmla="*/ 4926 h 95"/>
                  <a:gd name="T28" fmla="+- 0 5437 5066"/>
                  <a:gd name="T29" fmla="*/ T28 w 422"/>
                  <a:gd name="T30" fmla="+- 0 4926 4909"/>
                  <a:gd name="T31" fmla="*/ 4926 h 95"/>
                  <a:gd name="T32" fmla="+- 0 5469 5066"/>
                  <a:gd name="T33" fmla="*/ T32 w 422"/>
                  <a:gd name="T34" fmla="+- 0 4914 4909"/>
                  <a:gd name="T35" fmla="*/ 4914 h 95"/>
                  <a:gd name="T36" fmla="+- 0 5481 5066"/>
                  <a:gd name="T37" fmla="*/ T36 w 422"/>
                  <a:gd name="T38" fmla="+- 0 4910 4909"/>
                  <a:gd name="T39" fmla="*/ 4910 h 95"/>
                  <a:gd name="T40" fmla="+- 0 5487 5066"/>
                  <a:gd name="T41" fmla="*/ T40 w 422"/>
                  <a:gd name="T42" fmla="+- 0 4909 4909"/>
                  <a:gd name="T43" fmla="*/ 4909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22" h="95">
                    <a:moveTo>
                      <a:pt x="421" y="0"/>
                    </a:moveTo>
                    <a:lnTo>
                      <a:pt x="414" y="0"/>
                    </a:lnTo>
                    <a:lnTo>
                      <a:pt x="320" y="9"/>
                    </a:lnTo>
                    <a:lnTo>
                      <a:pt x="271" y="13"/>
                    </a:lnTo>
                    <a:lnTo>
                      <a:pt x="247" y="15"/>
                    </a:lnTo>
                    <a:lnTo>
                      <a:pt x="224" y="16"/>
                    </a:lnTo>
                    <a:lnTo>
                      <a:pt x="203" y="17"/>
                    </a:lnTo>
                    <a:lnTo>
                      <a:pt x="371" y="17"/>
                    </a:lnTo>
                    <a:lnTo>
                      <a:pt x="403" y="5"/>
                    </a:lnTo>
                    <a:lnTo>
                      <a:pt x="415" y="1"/>
                    </a:lnTo>
                    <a:lnTo>
                      <a:pt x="4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03" name="Group 902"/>
            <p:cNvGrpSpPr>
              <a:grpSpLocks/>
            </p:cNvGrpSpPr>
            <p:nvPr/>
          </p:nvGrpSpPr>
          <p:grpSpPr bwMode="auto">
            <a:xfrm>
              <a:off x="7429" y="4496"/>
              <a:ext cx="689" cy="522"/>
              <a:chOff x="5038" y="4496"/>
              <a:chExt cx="467" cy="522"/>
            </a:xfrm>
          </p:grpSpPr>
          <p:sp>
            <p:nvSpPr>
              <p:cNvPr id="1628" name="Freeform 1627"/>
              <p:cNvSpPr>
                <a:spLocks/>
              </p:cNvSpPr>
              <p:nvPr/>
            </p:nvSpPr>
            <p:spPr bwMode="auto">
              <a:xfrm>
                <a:off x="5038" y="4496"/>
                <a:ext cx="467" cy="522"/>
              </a:xfrm>
              <a:custGeom>
                <a:avLst/>
                <a:gdLst>
                  <a:gd name="T0" fmla="+- 0 5058 5038"/>
                  <a:gd name="T1" fmla="*/ T0 w 467"/>
                  <a:gd name="T2" fmla="+- 0 4953 4496"/>
                  <a:gd name="T3" fmla="*/ 4953 h 522"/>
                  <a:gd name="T4" fmla="+- 0 5054 5038"/>
                  <a:gd name="T5" fmla="*/ T4 w 467"/>
                  <a:gd name="T6" fmla="+- 0 4955 4496"/>
                  <a:gd name="T7" fmla="*/ 4955 h 522"/>
                  <a:gd name="T8" fmla="+- 0 5050 5038"/>
                  <a:gd name="T9" fmla="*/ T8 w 467"/>
                  <a:gd name="T10" fmla="+- 0 4955 4496"/>
                  <a:gd name="T11" fmla="*/ 4955 h 522"/>
                  <a:gd name="T12" fmla="+- 0 5050 5038"/>
                  <a:gd name="T13" fmla="*/ T12 w 467"/>
                  <a:gd name="T14" fmla="+- 0 4956 4496"/>
                  <a:gd name="T15" fmla="*/ 4956 h 522"/>
                  <a:gd name="T16" fmla="+- 0 5052 5038"/>
                  <a:gd name="T17" fmla="*/ T16 w 467"/>
                  <a:gd name="T18" fmla="+- 0 4962 4496"/>
                  <a:gd name="T19" fmla="*/ 4962 h 522"/>
                  <a:gd name="T20" fmla="+- 0 5052 5038"/>
                  <a:gd name="T21" fmla="*/ T20 w 467"/>
                  <a:gd name="T22" fmla="+- 0 4963 4496"/>
                  <a:gd name="T23" fmla="*/ 4963 h 522"/>
                  <a:gd name="T24" fmla="+- 0 5055 5038"/>
                  <a:gd name="T25" fmla="*/ T24 w 467"/>
                  <a:gd name="T26" fmla="+- 0 4966 4496"/>
                  <a:gd name="T27" fmla="*/ 4966 h 522"/>
                  <a:gd name="T28" fmla="+- 0 5059 5038"/>
                  <a:gd name="T29" fmla="*/ T28 w 467"/>
                  <a:gd name="T30" fmla="+- 0 4967 4496"/>
                  <a:gd name="T31" fmla="*/ 4967 h 522"/>
                  <a:gd name="T32" fmla="+- 0 5059 5038"/>
                  <a:gd name="T33" fmla="*/ T32 w 467"/>
                  <a:gd name="T34" fmla="+- 0 4968 4496"/>
                  <a:gd name="T35" fmla="*/ 4968 h 522"/>
                  <a:gd name="T36" fmla="+- 0 5059 5038"/>
                  <a:gd name="T37" fmla="*/ T36 w 467"/>
                  <a:gd name="T38" fmla="+- 0 4968 4496"/>
                  <a:gd name="T39" fmla="*/ 4968 h 522"/>
                  <a:gd name="T40" fmla="+- 0 5179 5038"/>
                  <a:gd name="T41" fmla="*/ T40 w 467"/>
                  <a:gd name="T42" fmla="+- 0 5009 4496"/>
                  <a:gd name="T43" fmla="*/ 5009 h 522"/>
                  <a:gd name="T44" fmla="+- 0 5199 5038"/>
                  <a:gd name="T45" fmla="*/ T44 w 467"/>
                  <a:gd name="T46" fmla="+- 0 5016 4496"/>
                  <a:gd name="T47" fmla="*/ 5016 h 522"/>
                  <a:gd name="T48" fmla="+- 0 5199 5038"/>
                  <a:gd name="T49" fmla="*/ T48 w 467"/>
                  <a:gd name="T50" fmla="+- 0 5016 4496"/>
                  <a:gd name="T51" fmla="*/ 5016 h 522"/>
                  <a:gd name="T52" fmla="+- 0 5210 5038"/>
                  <a:gd name="T53" fmla="*/ T52 w 467"/>
                  <a:gd name="T54" fmla="+- 0 5017 4496"/>
                  <a:gd name="T55" fmla="*/ 5017 h 522"/>
                  <a:gd name="T56" fmla="+- 0 5212 5038"/>
                  <a:gd name="T57" fmla="*/ T56 w 467"/>
                  <a:gd name="T58" fmla="+- 0 5017 4496"/>
                  <a:gd name="T59" fmla="*/ 5017 h 522"/>
                  <a:gd name="T60" fmla="+- 0 5222 5038"/>
                  <a:gd name="T61" fmla="*/ T60 w 467"/>
                  <a:gd name="T62" fmla="+- 0 5016 4496"/>
                  <a:gd name="T63" fmla="*/ 5016 h 522"/>
                  <a:gd name="T64" fmla="+- 0 5223 5038"/>
                  <a:gd name="T65" fmla="*/ T64 w 467"/>
                  <a:gd name="T66" fmla="+- 0 5016 4496"/>
                  <a:gd name="T67" fmla="*/ 5016 h 522"/>
                  <a:gd name="T68" fmla="+- 0 5230 5038"/>
                  <a:gd name="T69" fmla="*/ T68 w 467"/>
                  <a:gd name="T70" fmla="+- 0 5013 4496"/>
                  <a:gd name="T71" fmla="*/ 5013 h 522"/>
                  <a:gd name="T72" fmla="+- 0 5211 5038"/>
                  <a:gd name="T73" fmla="*/ T72 w 467"/>
                  <a:gd name="T74" fmla="+- 0 5013 4496"/>
                  <a:gd name="T75" fmla="*/ 5013 h 522"/>
                  <a:gd name="T76" fmla="+- 0 5211 5038"/>
                  <a:gd name="T77" fmla="*/ T76 w 467"/>
                  <a:gd name="T78" fmla="+- 0 5012 4496"/>
                  <a:gd name="T79" fmla="*/ 5012 h 522"/>
                  <a:gd name="T80" fmla="+- 0 5200 5038"/>
                  <a:gd name="T81" fmla="*/ T80 w 467"/>
                  <a:gd name="T82" fmla="+- 0 5012 4496"/>
                  <a:gd name="T83" fmla="*/ 5012 h 522"/>
                  <a:gd name="T84" fmla="+- 0 5194 5038"/>
                  <a:gd name="T85" fmla="*/ T84 w 467"/>
                  <a:gd name="T86" fmla="+- 0 5005 4496"/>
                  <a:gd name="T87" fmla="*/ 5005 h 522"/>
                  <a:gd name="T88" fmla="+- 0 5074 5038"/>
                  <a:gd name="T89" fmla="*/ T88 w 467"/>
                  <a:gd name="T90" fmla="+- 0 4964 4496"/>
                  <a:gd name="T91" fmla="*/ 4964 h 522"/>
                  <a:gd name="T92" fmla="+- 0 5061 5038"/>
                  <a:gd name="T93" fmla="*/ T92 w 467"/>
                  <a:gd name="T94" fmla="+- 0 4964 4496"/>
                  <a:gd name="T95" fmla="*/ 4964 h 522"/>
                  <a:gd name="T96" fmla="+- 0 5062 5038"/>
                  <a:gd name="T97" fmla="*/ T96 w 467"/>
                  <a:gd name="T98" fmla="+- 0 4960 4496"/>
                  <a:gd name="T99" fmla="*/ 4960 h 522"/>
                  <a:gd name="T100" fmla="+- 0 5056 5038"/>
                  <a:gd name="T101" fmla="*/ T100 w 467"/>
                  <a:gd name="T102" fmla="+- 0 4960 4496"/>
                  <a:gd name="T103" fmla="*/ 4960 h 522"/>
                  <a:gd name="T104" fmla="+- 0 5059 5038"/>
                  <a:gd name="T105" fmla="*/ T104 w 467"/>
                  <a:gd name="T106" fmla="+- 0 4958 4496"/>
                  <a:gd name="T107" fmla="*/ 4958 h 522"/>
                  <a:gd name="T108" fmla="+- 0 5059 5038"/>
                  <a:gd name="T109" fmla="*/ T108 w 467"/>
                  <a:gd name="T110" fmla="+- 0 4958 4496"/>
                  <a:gd name="T111" fmla="*/ 4958 h 522"/>
                  <a:gd name="T112" fmla="+- 0 5058 5038"/>
                  <a:gd name="T113" fmla="*/ T112 w 467"/>
                  <a:gd name="T114" fmla="+- 0 4953 4496"/>
                  <a:gd name="T115" fmla="*/ 4953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467" h="522">
                    <a:moveTo>
                      <a:pt x="20" y="457"/>
                    </a:moveTo>
                    <a:lnTo>
                      <a:pt x="16" y="459"/>
                    </a:lnTo>
                    <a:lnTo>
                      <a:pt x="12" y="459"/>
                    </a:lnTo>
                    <a:lnTo>
                      <a:pt x="12" y="460"/>
                    </a:lnTo>
                    <a:lnTo>
                      <a:pt x="14" y="466"/>
                    </a:lnTo>
                    <a:lnTo>
                      <a:pt x="14" y="467"/>
                    </a:lnTo>
                    <a:lnTo>
                      <a:pt x="17" y="470"/>
                    </a:lnTo>
                    <a:lnTo>
                      <a:pt x="21" y="471"/>
                    </a:lnTo>
                    <a:lnTo>
                      <a:pt x="21" y="472"/>
                    </a:lnTo>
                    <a:lnTo>
                      <a:pt x="141" y="513"/>
                    </a:lnTo>
                    <a:lnTo>
                      <a:pt x="161" y="520"/>
                    </a:lnTo>
                    <a:lnTo>
                      <a:pt x="172" y="521"/>
                    </a:lnTo>
                    <a:lnTo>
                      <a:pt x="174" y="521"/>
                    </a:lnTo>
                    <a:lnTo>
                      <a:pt x="184" y="520"/>
                    </a:lnTo>
                    <a:lnTo>
                      <a:pt x="185" y="520"/>
                    </a:lnTo>
                    <a:lnTo>
                      <a:pt x="192" y="517"/>
                    </a:lnTo>
                    <a:lnTo>
                      <a:pt x="173" y="517"/>
                    </a:lnTo>
                    <a:lnTo>
                      <a:pt x="173" y="516"/>
                    </a:lnTo>
                    <a:lnTo>
                      <a:pt x="162" y="516"/>
                    </a:lnTo>
                    <a:lnTo>
                      <a:pt x="156" y="509"/>
                    </a:lnTo>
                    <a:lnTo>
                      <a:pt x="36" y="468"/>
                    </a:lnTo>
                    <a:lnTo>
                      <a:pt x="23" y="468"/>
                    </a:lnTo>
                    <a:lnTo>
                      <a:pt x="24" y="464"/>
                    </a:lnTo>
                    <a:lnTo>
                      <a:pt x="18" y="464"/>
                    </a:lnTo>
                    <a:lnTo>
                      <a:pt x="21" y="462"/>
                    </a:lnTo>
                    <a:lnTo>
                      <a:pt x="20" y="45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9" name="Freeform 1628"/>
              <p:cNvSpPr>
                <a:spLocks/>
              </p:cNvSpPr>
              <p:nvPr/>
            </p:nvSpPr>
            <p:spPr bwMode="auto">
              <a:xfrm>
                <a:off x="5038" y="4496"/>
                <a:ext cx="467" cy="522"/>
              </a:xfrm>
              <a:custGeom>
                <a:avLst/>
                <a:gdLst>
                  <a:gd name="T0" fmla="+- 0 5211 5038"/>
                  <a:gd name="T1" fmla="*/ T0 w 467"/>
                  <a:gd name="T2" fmla="+- 0 5009 4496"/>
                  <a:gd name="T3" fmla="*/ 5009 h 522"/>
                  <a:gd name="T4" fmla="+- 0 5210 5038"/>
                  <a:gd name="T5" fmla="*/ T4 w 467"/>
                  <a:gd name="T6" fmla="+- 0 5009 4496"/>
                  <a:gd name="T7" fmla="*/ 5009 h 522"/>
                  <a:gd name="T8" fmla="+- 0 5211 5038"/>
                  <a:gd name="T9" fmla="*/ T8 w 467"/>
                  <a:gd name="T10" fmla="+- 0 5013 4496"/>
                  <a:gd name="T11" fmla="*/ 5013 h 522"/>
                  <a:gd name="T12" fmla="+- 0 5212 5038"/>
                  <a:gd name="T13" fmla="*/ T12 w 467"/>
                  <a:gd name="T14" fmla="+- 0 5009 4496"/>
                  <a:gd name="T15" fmla="*/ 5009 h 522"/>
                  <a:gd name="T16" fmla="+- 0 5211 5038"/>
                  <a:gd name="T17" fmla="*/ T16 w 467"/>
                  <a:gd name="T18" fmla="+- 0 5009 4496"/>
                  <a:gd name="T19" fmla="*/ 5009 h 522"/>
                </a:gdLst>
                <a:ahLst/>
                <a:cxnLst>
                  <a:cxn ang="0">
                    <a:pos x="T1" y="T3"/>
                  </a:cxn>
                  <a:cxn ang="0">
                    <a:pos x="T5" y="T7"/>
                  </a:cxn>
                  <a:cxn ang="0">
                    <a:pos x="T9" y="T11"/>
                  </a:cxn>
                  <a:cxn ang="0">
                    <a:pos x="T13" y="T15"/>
                  </a:cxn>
                  <a:cxn ang="0">
                    <a:pos x="T17" y="T19"/>
                  </a:cxn>
                </a:cxnLst>
                <a:rect l="0" t="0" r="r" b="b"/>
                <a:pathLst>
                  <a:path w="467" h="522">
                    <a:moveTo>
                      <a:pt x="173" y="513"/>
                    </a:moveTo>
                    <a:lnTo>
                      <a:pt x="172" y="513"/>
                    </a:lnTo>
                    <a:lnTo>
                      <a:pt x="173" y="517"/>
                    </a:lnTo>
                    <a:lnTo>
                      <a:pt x="174" y="513"/>
                    </a:lnTo>
                    <a:lnTo>
                      <a:pt x="173" y="51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0" name="Freeform 1629"/>
              <p:cNvSpPr>
                <a:spLocks/>
              </p:cNvSpPr>
              <p:nvPr/>
            </p:nvSpPr>
            <p:spPr bwMode="auto">
              <a:xfrm>
                <a:off x="5038" y="4496"/>
                <a:ext cx="467" cy="522"/>
              </a:xfrm>
              <a:custGeom>
                <a:avLst/>
                <a:gdLst>
                  <a:gd name="T0" fmla="+- 0 5220 5038"/>
                  <a:gd name="T1" fmla="*/ T0 w 467"/>
                  <a:gd name="T2" fmla="+- 0 5008 4496"/>
                  <a:gd name="T3" fmla="*/ 5008 h 522"/>
                  <a:gd name="T4" fmla="+- 0 5214 5038"/>
                  <a:gd name="T5" fmla="*/ T4 w 467"/>
                  <a:gd name="T6" fmla="+- 0 5008 4496"/>
                  <a:gd name="T7" fmla="*/ 5008 h 522"/>
                  <a:gd name="T8" fmla="+- 0 5211 5038"/>
                  <a:gd name="T9" fmla="*/ T8 w 467"/>
                  <a:gd name="T10" fmla="+- 0 5009 4496"/>
                  <a:gd name="T11" fmla="*/ 5009 h 522"/>
                  <a:gd name="T12" fmla="+- 0 5212 5038"/>
                  <a:gd name="T13" fmla="*/ T12 w 467"/>
                  <a:gd name="T14" fmla="+- 0 5009 4496"/>
                  <a:gd name="T15" fmla="*/ 5009 h 522"/>
                  <a:gd name="T16" fmla="+- 0 5211 5038"/>
                  <a:gd name="T17" fmla="*/ T16 w 467"/>
                  <a:gd name="T18" fmla="+- 0 5013 4496"/>
                  <a:gd name="T19" fmla="*/ 5013 h 522"/>
                  <a:gd name="T20" fmla="+- 0 5230 5038"/>
                  <a:gd name="T21" fmla="*/ T20 w 467"/>
                  <a:gd name="T22" fmla="+- 0 5013 4496"/>
                  <a:gd name="T23" fmla="*/ 5013 h 522"/>
                  <a:gd name="T24" fmla="+- 0 5234 5038"/>
                  <a:gd name="T25" fmla="*/ T24 w 467"/>
                  <a:gd name="T26" fmla="+- 0 5012 4496"/>
                  <a:gd name="T27" fmla="*/ 5012 h 522"/>
                  <a:gd name="T28" fmla="+- 0 5222 5038"/>
                  <a:gd name="T29" fmla="*/ T28 w 467"/>
                  <a:gd name="T30" fmla="+- 0 5012 4496"/>
                  <a:gd name="T31" fmla="*/ 5012 h 522"/>
                  <a:gd name="T32" fmla="+- 0 5220 5038"/>
                  <a:gd name="T33" fmla="*/ T32 w 467"/>
                  <a:gd name="T34" fmla="+- 0 5008 4496"/>
                  <a:gd name="T35" fmla="*/ 5008 h 522"/>
                  <a:gd name="T36" fmla="+- 0 5220 5038"/>
                  <a:gd name="T37" fmla="*/ T36 w 467"/>
                  <a:gd name="T38" fmla="+- 0 5008 4496"/>
                  <a:gd name="T39" fmla="*/ 5008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182" y="512"/>
                    </a:moveTo>
                    <a:lnTo>
                      <a:pt x="176" y="512"/>
                    </a:lnTo>
                    <a:lnTo>
                      <a:pt x="173" y="513"/>
                    </a:lnTo>
                    <a:lnTo>
                      <a:pt x="174" y="513"/>
                    </a:lnTo>
                    <a:lnTo>
                      <a:pt x="173" y="517"/>
                    </a:lnTo>
                    <a:lnTo>
                      <a:pt x="192" y="517"/>
                    </a:lnTo>
                    <a:lnTo>
                      <a:pt x="196" y="516"/>
                    </a:lnTo>
                    <a:lnTo>
                      <a:pt x="184" y="516"/>
                    </a:lnTo>
                    <a:lnTo>
                      <a:pt x="182" y="51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1" name="Freeform 1630"/>
              <p:cNvSpPr>
                <a:spLocks/>
              </p:cNvSpPr>
              <p:nvPr/>
            </p:nvSpPr>
            <p:spPr bwMode="auto">
              <a:xfrm>
                <a:off x="5038" y="4496"/>
                <a:ext cx="467" cy="522"/>
              </a:xfrm>
              <a:custGeom>
                <a:avLst/>
                <a:gdLst>
                  <a:gd name="T0" fmla="+- 0 5201 5038"/>
                  <a:gd name="T1" fmla="*/ T0 w 467"/>
                  <a:gd name="T2" fmla="+- 0 5007 4496"/>
                  <a:gd name="T3" fmla="*/ 5007 h 522"/>
                  <a:gd name="T4" fmla="+- 0 5200 5038"/>
                  <a:gd name="T5" fmla="*/ T4 w 467"/>
                  <a:gd name="T6" fmla="+- 0 5012 4496"/>
                  <a:gd name="T7" fmla="*/ 5012 h 522"/>
                  <a:gd name="T8" fmla="+- 0 5211 5038"/>
                  <a:gd name="T9" fmla="*/ T8 w 467"/>
                  <a:gd name="T10" fmla="+- 0 5012 4496"/>
                  <a:gd name="T11" fmla="*/ 5012 h 522"/>
                  <a:gd name="T12" fmla="+- 0 5210 5038"/>
                  <a:gd name="T13" fmla="*/ T12 w 467"/>
                  <a:gd name="T14" fmla="+- 0 5009 4496"/>
                  <a:gd name="T15" fmla="*/ 5009 h 522"/>
                  <a:gd name="T16" fmla="+- 0 5211 5038"/>
                  <a:gd name="T17" fmla="*/ T16 w 467"/>
                  <a:gd name="T18" fmla="+- 0 5009 4496"/>
                  <a:gd name="T19" fmla="*/ 5009 h 522"/>
                  <a:gd name="T20" fmla="+- 0 5207 5038"/>
                  <a:gd name="T21" fmla="*/ T20 w 467"/>
                  <a:gd name="T22" fmla="+- 0 5008 4496"/>
                  <a:gd name="T23" fmla="*/ 5008 h 522"/>
                  <a:gd name="T24" fmla="+- 0 5201 5038"/>
                  <a:gd name="T25" fmla="*/ T24 w 467"/>
                  <a:gd name="T26" fmla="+- 0 5007 4496"/>
                  <a:gd name="T27" fmla="*/ 5007 h 522"/>
                </a:gdLst>
                <a:ahLst/>
                <a:cxnLst>
                  <a:cxn ang="0">
                    <a:pos x="T1" y="T3"/>
                  </a:cxn>
                  <a:cxn ang="0">
                    <a:pos x="T5" y="T7"/>
                  </a:cxn>
                  <a:cxn ang="0">
                    <a:pos x="T9" y="T11"/>
                  </a:cxn>
                  <a:cxn ang="0">
                    <a:pos x="T13" y="T15"/>
                  </a:cxn>
                  <a:cxn ang="0">
                    <a:pos x="T17" y="T19"/>
                  </a:cxn>
                  <a:cxn ang="0">
                    <a:pos x="T21" y="T23"/>
                  </a:cxn>
                  <a:cxn ang="0">
                    <a:pos x="T25" y="T27"/>
                  </a:cxn>
                </a:cxnLst>
                <a:rect l="0" t="0" r="r" b="b"/>
                <a:pathLst>
                  <a:path w="467" h="522">
                    <a:moveTo>
                      <a:pt x="163" y="511"/>
                    </a:moveTo>
                    <a:lnTo>
                      <a:pt x="162" y="516"/>
                    </a:lnTo>
                    <a:lnTo>
                      <a:pt x="173" y="516"/>
                    </a:lnTo>
                    <a:lnTo>
                      <a:pt x="172" y="513"/>
                    </a:lnTo>
                    <a:lnTo>
                      <a:pt x="173" y="513"/>
                    </a:lnTo>
                    <a:lnTo>
                      <a:pt x="169" y="512"/>
                    </a:lnTo>
                    <a:lnTo>
                      <a:pt x="163"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2" name="Freeform 1631"/>
              <p:cNvSpPr>
                <a:spLocks/>
              </p:cNvSpPr>
              <p:nvPr/>
            </p:nvSpPr>
            <p:spPr bwMode="auto">
              <a:xfrm>
                <a:off x="5038" y="4496"/>
                <a:ext cx="467" cy="522"/>
              </a:xfrm>
              <a:custGeom>
                <a:avLst/>
                <a:gdLst>
                  <a:gd name="T0" fmla="+- 0 5221 5038"/>
                  <a:gd name="T1" fmla="*/ T0 w 467"/>
                  <a:gd name="T2" fmla="+- 0 5007 4496"/>
                  <a:gd name="T3" fmla="*/ 5007 h 522"/>
                  <a:gd name="T4" fmla="+- 0 5220 5038"/>
                  <a:gd name="T5" fmla="*/ T4 w 467"/>
                  <a:gd name="T6" fmla="+- 0 5008 4496"/>
                  <a:gd name="T7" fmla="*/ 5008 h 522"/>
                  <a:gd name="T8" fmla="+- 0 5220 5038"/>
                  <a:gd name="T9" fmla="*/ T8 w 467"/>
                  <a:gd name="T10" fmla="+- 0 5008 4496"/>
                  <a:gd name="T11" fmla="*/ 5008 h 522"/>
                  <a:gd name="T12" fmla="+- 0 5222 5038"/>
                  <a:gd name="T13" fmla="*/ T12 w 467"/>
                  <a:gd name="T14" fmla="+- 0 5012 4496"/>
                  <a:gd name="T15" fmla="*/ 5012 h 522"/>
                  <a:gd name="T16" fmla="+- 0 5221 5038"/>
                  <a:gd name="T17" fmla="*/ T16 w 467"/>
                  <a:gd name="T18" fmla="+- 0 5007 4496"/>
                  <a:gd name="T19" fmla="*/ 5007 h 522"/>
                </a:gdLst>
                <a:ahLst/>
                <a:cxnLst>
                  <a:cxn ang="0">
                    <a:pos x="T1" y="T3"/>
                  </a:cxn>
                  <a:cxn ang="0">
                    <a:pos x="T5" y="T7"/>
                  </a:cxn>
                  <a:cxn ang="0">
                    <a:pos x="T9" y="T11"/>
                  </a:cxn>
                  <a:cxn ang="0">
                    <a:pos x="T13" y="T15"/>
                  </a:cxn>
                  <a:cxn ang="0">
                    <a:pos x="T17" y="T19"/>
                  </a:cxn>
                </a:cxnLst>
                <a:rect l="0" t="0" r="r" b="b"/>
                <a:pathLst>
                  <a:path w="467" h="522">
                    <a:moveTo>
                      <a:pt x="183" y="511"/>
                    </a:moveTo>
                    <a:lnTo>
                      <a:pt x="182" y="512"/>
                    </a:lnTo>
                    <a:lnTo>
                      <a:pt x="184" y="516"/>
                    </a:lnTo>
                    <a:lnTo>
                      <a:pt x="183"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3" name="Freeform 1632"/>
              <p:cNvSpPr>
                <a:spLocks/>
              </p:cNvSpPr>
              <p:nvPr/>
            </p:nvSpPr>
            <p:spPr bwMode="auto">
              <a:xfrm>
                <a:off x="5038" y="4496"/>
                <a:ext cx="467" cy="522"/>
              </a:xfrm>
              <a:custGeom>
                <a:avLst/>
                <a:gdLst>
                  <a:gd name="T0" fmla="+- 0 5245 5038"/>
                  <a:gd name="T1" fmla="*/ T0 w 467"/>
                  <a:gd name="T2" fmla="+- 0 5007 4496"/>
                  <a:gd name="T3" fmla="*/ 5007 h 522"/>
                  <a:gd name="T4" fmla="+- 0 5221 5038"/>
                  <a:gd name="T5" fmla="*/ T4 w 467"/>
                  <a:gd name="T6" fmla="+- 0 5007 4496"/>
                  <a:gd name="T7" fmla="*/ 5007 h 522"/>
                  <a:gd name="T8" fmla="+- 0 5222 5038"/>
                  <a:gd name="T9" fmla="*/ T8 w 467"/>
                  <a:gd name="T10" fmla="+- 0 5012 4496"/>
                  <a:gd name="T11" fmla="*/ 5012 h 522"/>
                  <a:gd name="T12" fmla="+- 0 5234 5038"/>
                  <a:gd name="T13" fmla="*/ T12 w 467"/>
                  <a:gd name="T14" fmla="+- 0 5012 4496"/>
                  <a:gd name="T15" fmla="*/ 5012 h 522"/>
                  <a:gd name="T16" fmla="+- 0 5245 5038"/>
                  <a:gd name="T17" fmla="*/ T16 w 467"/>
                  <a:gd name="T18" fmla="+- 0 5007 4496"/>
                  <a:gd name="T19" fmla="*/ 5007 h 522"/>
                </a:gdLst>
                <a:ahLst/>
                <a:cxnLst>
                  <a:cxn ang="0">
                    <a:pos x="T1" y="T3"/>
                  </a:cxn>
                  <a:cxn ang="0">
                    <a:pos x="T5" y="T7"/>
                  </a:cxn>
                  <a:cxn ang="0">
                    <a:pos x="T9" y="T11"/>
                  </a:cxn>
                  <a:cxn ang="0">
                    <a:pos x="T13" y="T15"/>
                  </a:cxn>
                  <a:cxn ang="0">
                    <a:pos x="T17" y="T19"/>
                  </a:cxn>
                </a:cxnLst>
                <a:rect l="0" t="0" r="r" b="b"/>
                <a:pathLst>
                  <a:path w="467" h="522">
                    <a:moveTo>
                      <a:pt x="207" y="511"/>
                    </a:moveTo>
                    <a:lnTo>
                      <a:pt x="183" y="511"/>
                    </a:lnTo>
                    <a:lnTo>
                      <a:pt x="184" y="516"/>
                    </a:lnTo>
                    <a:lnTo>
                      <a:pt x="196" y="516"/>
                    </a:lnTo>
                    <a:lnTo>
                      <a:pt x="207" y="5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4" name="Freeform 1633"/>
              <p:cNvSpPr>
                <a:spLocks/>
              </p:cNvSpPr>
              <p:nvPr/>
            </p:nvSpPr>
            <p:spPr bwMode="auto">
              <a:xfrm>
                <a:off x="5038" y="4496"/>
                <a:ext cx="467" cy="522"/>
              </a:xfrm>
              <a:custGeom>
                <a:avLst/>
                <a:gdLst>
                  <a:gd name="T0" fmla="+- 0 5491 5038"/>
                  <a:gd name="T1" fmla="*/ T0 w 467"/>
                  <a:gd name="T2" fmla="+- 0 4905 4496"/>
                  <a:gd name="T3" fmla="*/ 4905 h 522"/>
                  <a:gd name="T4" fmla="+- 0 5487 5038"/>
                  <a:gd name="T5" fmla="*/ T4 w 467"/>
                  <a:gd name="T6" fmla="+- 0 4909 4496"/>
                  <a:gd name="T7" fmla="*/ 4909 h 522"/>
                  <a:gd name="T8" fmla="+- 0 5482 5038"/>
                  <a:gd name="T9" fmla="*/ T8 w 467"/>
                  <a:gd name="T10" fmla="+- 0 4915 4496"/>
                  <a:gd name="T11" fmla="*/ 4915 h 522"/>
                  <a:gd name="T12" fmla="+- 0 5485 5038"/>
                  <a:gd name="T13" fmla="*/ T12 w 467"/>
                  <a:gd name="T14" fmla="+- 0 4918 4496"/>
                  <a:gd name="T15" fmla="*/ 4918 h 522"/>
                  <a:gd name="T16" fmla="+- 0 5465 5038"/>
                  <a:gd name="T17" fmla="*/ T16 w 467"/>
                  <a:gd name="T18" fmla="+- 0 4920 4496"/>
                  <a:gd name="T19" fmla="*/ 4920 h 522"/>
                  <a:gd name="T20" fmla="+- 0 5352 5038"/>
                  <a:gd name="T21" fmla="*/ T20 w 467"/>
                  <a:gd name="T22" fmla="+- 0 4960 4496"/>
                  <a:gd name="T23" fmla="*/ 4960 h 522"/>
                  <a:gd name="T24" fmla="+- 0 5220 5038"/>
                  <a:gd name="T25" fmla="*/ T24 w 467"/>
                  <a:gd name="T26" fmla="+- 0 5008 4496"/>
                  <a:gd name="T27" fmla="*/ 5008 h 522"/>
                  <a:gd name="T28" fmla="+- 0 5221 5038"/>
                  <a:gd name="T29" fmla="*/ T28 w 467"/>
                  <a:gd name="T30" fmla="+- 0 5007 4496"/>
                  <a:gd name="T31" fmla="*/ 5007 h 522"/>
                  <a:gd name="T32" fmla="+- 0 5245 5038"/>
                  <a:gd name="T33" fmla="*/ T32 w 467"/>
                  <a:gd name="T34" fmla="+- 0 5007 4496"/>
                  <a:gd name="T35" fmla="*/ 5007 h 522"/>
                  <a:gd name="T36" fmla="+- 0 5378 5038"/>
                  <a:gd name="T37" fmla="*/ T36 w 467"/>
                  <a:gd name="T38" fmla="+- 0 4960 4496"/>
                  <a:gd name="T39" fmla="*/ 4960 h 522"/>
                  <a:gd name="T40" fmla="+- 0 5488 5038"/>
                  <a:gd name="T41" fmla="*/ T40 w 467"/>
                  <a:gd name="T42" fmla="+- 0 4922 4496"/>
                  <a:gd name="T43" fmla="*/ 4922 h 522"/>
                  <a:gd name="T44" fmla="+- 0 5488 5038"/>
                  <a:gd name="T45" fmla="*/ T44 w 467"/>
                  <a:gd name="T46" fmla="+- 0 4921 4496"/>
                  <a:gd name="T47" fmla="*/ 4921 h 522"/>
                  <a:gd name="T48" fmla="+- 0 5492 5038"/>
                  <a:gd name="T49" fmla="*/ T48 w 467"/>
                  <a:gd name="T50" fmla="+- 0 4916 4496"/>
                  <a:gd name="T51" fmla="*/ 4916 h 522"/>
                  <a:gd name="T52" fmla="+- 0 5494 5038"/>
                  <a:gd name="T53" fmla="*/ T52 w 467"/>
                  <a:gd name="T54" fmla="+- 0 4914 4496"/>
                  <a:gd name="T55" fmla="*/ 4914 h 522"/>
                  <a:gd name="T56" fmla="+- 0 5498 5038"/>
                  <a:gd name="T57" fmla="*/ T56 w 467"/>
                  <a:gd name="T58" fmla="+- 0 4910 4496"/>
                  <a:gd name="T59" fmla="*/ 4910 h 522"/>
                  <a:gd name="T60" fmla="+- 0 5499 5038"/>
                  <a:gd name="T61" fmla="*/ T60 w 467"/>
                  <a:gd name="T62" fmla="+- 0 4909 4496"/>
                  <a:gd name="T63" fmla="*/ 4909 h 522"/>
                  <a:gd name="T64" fmla="+- 0 5499 5038"/>
                  <a:gd name="T65" fmla="*/ T64 w 467"/>
                  <a:gd name="T66" fmla="+- 0 4907 4496"/>
                  <a:gd name="T67" fmla="*/ 4907 h 522"/>
                  <a:gd name="T68" fmla="+- 0 5495 5038"/>
                  <a:gd name="T69" fmla="*/ T68 w 467"/>
                  <a:gd name="T70" fmla="+- 0 4907 4496"/>
                  <a:gd name="T71" fmla="*/ 4907 h 522"/>
                  <a:gd name="T72" fmla="+- 0 5490 5038"/>
                  <a:gd name="T73" fmla="*/ T72 w 467"/>
                  <a:gd name="T74" fmla="+- 0 4906 4496"/>
                  <a:gd name="T75" fmla="*/ 4906 h 522"/>
                  <a:gd name="T76" fmla="+- 0 5491 5038"/>
                  <a:gd name="T77" fmla="*/ T76 w 467"/>
                  <a:gd name="T78" fmla="+- 0 4905 4496"/>
                  <a:gd name="T79" fmla="*/ 4905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67" h="522">
                    <a:moveTo>
                      <a:pt x="453" y="409"/>
                    </a:moveTo>
                    <a:lnTo>
                      <a:pt x="449" y="413"/>
                    </a:lnTo>
                    <a:lnTo>
                      <a:pt x="444" y="419"/>
                    </a:lnTo>
                    <a:lnTo>
                      <a:pt x="447" y="422"/>
                    </a:lnTo>
                    <a:lnTo>
                      <a:pt x="427" y="424"/>
                    </a:lnTo>
                    <a:lnTo>
                      <a:pt x="314" y="464"/>
                    </a:lnTo>
                    <a:lnTo>
                      <a:pt x="182" y="512"/>
                    </a:lnTo>
                    <a:lnTo>
                      <a:pt x="183" y="511"/>
                    </a:lnTo>
                    <a:lnTo>
                      <a:pt x="207" y="511"/>
                    </a:lnTo>
                    <a:lnTo>
                      <a:pt x="340" y="464"/>
                    </a:lnTo>
                    <a:lnTo>
                      <a:pt x="450" y="426"/>
                    </a:lnTo>
                    <a:lnTo>
                      <a:pt x="450" y="425"/>
                    </a:lnTo>
                    <a:lnTo>
                      <a:pt x="454" y="420"/>
                    </a:lnTo>
                    <a:lnTo>
                      <a:pt x="456" y="418"/>
                    </a:lnTo>
                    <a:lnTo>
                      <a:pt x="460" y="414"/>
                    </a:lnTo>
                    <a:lnTo>
                      <a:pt x="461" y="413"/>
                    </a:lnTo>
                    <a:lnTo>
                      <a:pt x="461" y="411"/>
                    </a:lnTo>
                    <a:lnTo>
                      <a:pt x="457" y="411"/>
                    </a:lnTo>
                    <a:lnTo>
                      <a:pt x="452" y="410"/>
                    </a:lnTo>
                    <a:lnTo>
                      <a:pt x="453" y="40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5" name="Freeform 1634"/>
              <p:cNvSpPr>
                <a:spLocks/>
              </p:cNvSpPr>
              <p:nvPr/>
            </p:nvSpPr>
            <p:spPr bwMode="auto">
              <a:xfrm>
                <a:off x="5038" y="4496"/>
                <a:ext cx="467" cy="522"/>
              </a:xfrm>
              <a:custGeom>
                <a:avLst/>
                <a:gdLst>
                  <a:gd name="T0" fmla="+- 0 5062 5038"/>
                  <a:gd name="T1" fmla="*/ T0 w 467"/>
                  <a:gd name="T2" fmla="+- 0 4960 4496"/>
                  <a:gd name="T3" fmla="*/ 4960 h 522"/>
                  <a:gd name="T4" fmla="+- 0 5061 5038"/>
                  <a:gd name="T5" fmla="*/ T4 w 467"/>
                  <a:gd name="T6" fmla="+- 0 4964 4496"/>
                  <a:gd name="T7" fmla="*/ 4964 h 522"/>
                  <a:gd name="T8" fmla="+- 0 5062 5038"/>
                  <a:gd name="T9" fmla="*/ T8 w 467"/>
                  <a:gd name="T10" fmla="+- 0 4960 4496"/>
                  <a:gd name="T11" fmla="*/ 4960 h 522"/>
                  <a:gd name="T12" fmla="+- 0 5062 5038"/>
                  <a:gd name="T13" fmla="*/ T12 w 467"/>
                  <a:gd name="T14" fmla="+- 0 4960 4496"/>
                  <a:gd name="T15" fmla="*/ 4960 h 522"/>
                </a:gdLst>
                <a:ahLst/>
                <a:cxnLst>
                  <a:cxn ang="0">
                    <a:pos x="T1" y="T3"/>
                  </a:cxn>
                  <a:cxn ang="0">
                    <a:pos x="T5" y="T7"/>
                  </a:cxn>
                  <a:cxn ang="0">
                    <a:pos x="T9" y="T11"/>
                  </a:cxn>
                  <a:cxn ang="0">
                    <a:pos x="T13" y="T15"/>
                  </a:cxn>
                </a:cxnLst>
                <a:rect l="0" t="0" r="r" b="b"/>
                <a:pathLst>
                  <a:path w="467" h="522">
                    <a:moveTo>
                      <a:pt x="24" y="464"/>
                    </a:moveTo>
                    <a:lnTo>
                      <a:pt x="23" y="468"/>
                    </a:ln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6" name="Freeform 1635"/>
              <p:cNvSpPr>
                <a:spLocks/>
              </p:cNvSpPr>
              <p:nvPr/>
            </p:nvSpPr>
            <p:spPr bwMode="auto">
              <a:xfrm>
                <a:off x="5038" y="4496"/>
                <a:ext cx="467" cy="522"/>
              </a:xfrm>
              <a:custGeom>
                <a:avLst/>
                <a:gdLst>
                  <a:gd name="T0" fmla="+- 0 5062 5038"/>
                  <a:gd name="T1" fmla="*/ T0 w 467"/>
                  <a:gd name="T2" fmla="+- 0 4960 4496"/>
                  <a:gd name="T3" fmla="*/ 4960 h 522"/>
                  <a:gd name="T4" fmla="+- 0 5061 5038"/>
                  <a:gd name="T5" fmla="*/ T4 w 467"/>
                  <a:gd name="T6" fmla="+- 0 4964 4496"/>
                  <a:gd name="T7" fmla="*/ 4964 h 522"/>
                  <a:gd name="T8" fmla="+- 0 5074 5038"/>
                  <a:gd name="T9" fmla="*/ T8 w 467"/>
                  <a:gd name="T10" fmla="+- 0 4964 4496"/>
                  <a:gd name="T11" fmla="*/ 4964 h 522"/>
                  <a:gd name="T12" fmla="+- 0 5062 5038"/>
                  <a:gd name="T13" fmla="*/ T12 w 467"/>
                  <a:gd name="T14" fmla="+- 0 4960 4496"/>
                  <a:gd name="T15" fmla="*/ 4960 h 522"/>
                </a:gdLst>
                <a:ahLst/>
                <a:cxnLst>
                  <a:cxn ang="0">
                    <a:pos x="T1" y="T3"/>
                  </a:cxn>
                  <a:cxn ang="0">
                    <a:pos x="T5" y="T7"/>
                  </a:cxn>
                  <a:cxn ang="0">
                    <a:pos x="T9" y="T11"/>
                  </a:cxn>
                  <a:cxn ang="0">
                    <a:pos x="T13" y="T15"/>
                  </a:cxn>
                </a:cxnLst>
                <a:rect l="0" t="0" r="r" b="b"/>
                <a:pathLst>
                  <a:path w="467" h="522">
                    <a:moveTo>
                      <a:pt x="24" y="464"/>
                    </a:moveTo>
                    <a:lnTo>
                      <a:pt x="23" y="468"/>
                    </a:lnTo>
                    <a:lnTo>
                      <a:pt x="36" y="468"/>
                    </a:ln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7" name="Freeform 1636"/>
              <p:cNvSpPr>
                <a:spLocks/>
              </p:cNvSpPr>
              <p:nvPr/>
            </p:nvSpPr>
            <p:spPr bwMode="auto">
              <a:xfrm>
                <a:off x="5038" y="4496"/>
                <a:ext cx="467" cy="522"/>
              </a:xfrm>
              <a:custGeom>
                <a:avLst/>
                <a:gdLst>
                  <a:gd name="T0" fmla="+- 0 5059 5038"/>
                  <a:gd name="T1" fmla="*/ T0 w 467"/>
                  <a:gd name="T2" fmla="+- 0 4958 4496"/>
                  <a:gd name="T3" fmla="*/ 4958 h 522"/>
                  <a:gd name="T4" fmla="+- 0 5056 5038"/>
                  <a:gd name="T5" fmla="*/ T4 w 467"/>
                  <a:gd name="T6" fmla="+- 0 4960 4496"/>
                  <a:gd name="T7" fmla="*/ 4960 h 522"/>
                  <a:gd name="T8" fmla="+- 0 5060 5038"/>
                  <a:gd name="T9" fmla="*/ T8 w 467"/>
                  <a:gd name="T10" fmla="+- 0 4959 4496"/>
                  <a:gd name="T11" fmla="*/ 4959 h 522"/>
                  <a:gd name="T12" fmla="+- 0 5059 5038"/>
                  <a:gd name="T13" fmla="*/ T12 w 467"/>
                  <a:gd name="T14" fmla="+- 0 4958 4496"/>
                  <a:gd name="T15" fmla="*/ 4958 h 522"/>
                  <a:gd name="T16" fmla="+- 0 5059 5038"/>
                  <a:gd name="T17" fmla="*/ T16 w 467"/>
                  <a:gd name="T18" fmla="+- 0 4958 4496"/>
                  <a:gd name="T19" fmla="*/ 4958 h 522"/>
                </a:gdLst>
                <a:ahLst/>
                <a:cxnLst>
                  <a:cxn ang="0">
                    <a:pos x="T1" y="T3"/>
                  </a:cxn>
                  <a:cxn ang="0">
                    <a:pos x="T5" y="T7"/>
                  </a:cxn>
                  <a:cxn ang="0">
                    <a:pos x="T9" y="T11"/>
                  </a:cxn>
                  <a:cxn ang="0">
                    <a:pos x="T13" y="T15"/>
                  </a:cxn>
                  <a:cxn ang="0">
                    <a:pos x="T17" y="T19"/>
                  </a:cxn>
                </a:cxnLst>
                <a:rect l="0" t="0" r="r" b="b"/>
                <a:pathLst>
                  <a:path w="467" h="522">
                    <a:moveTo>
                      <a:pt x="21" y="462"/>
                    </a:moveTo>
                    <a:lnTo>
                      <a:pt x="18" y="464"/>
                    </a:lnTo>
                    <a:lnTo>
                      <a:pt x="22" y="463"/>
                    </a:ln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8" name="Freeform 1637"/>
              <p:cNvSpPr>
                <a:spLocks/>
              </p:cNvSpPr>
              <p:nvPr/>
            </p:nvSpPr>
            <p:spPr bwMode="auto">
              <a:xfrm>
                <a:off x="5038" y="4496"/>
                <a:ext cx="467" cy="522"/>
              </a:xfrm>
              <a:custGeom>
                <a:avLst/>
                <a:gdLst>
                  <a:gd name="T0" fmla="+- 0 5059 5038"/>
                  <a:gd name="T1" fmla="*/ T0 w 467"/>
                  <a:gd name="T2" fmla="+- 0 4958 4496"/>
                  <a:gd name="T3" fmla="*/ 4958 h 522"/>
                  <a:gd name="T4" fmla="+- 0 5060 5038"/>
                  <a:gd name="T5" fmla="*/ T4 w 467"/>
                  <a:gd name="T6" fmla="+- 0 4959 4496"/>
                  <a:gd name="T7" fmla="*/ 4959 h 522"/>
                  <a:gd name="T8" fmla="+- 0 5056 5038"/>
                  <a:gd name="T9" fmla="*/ T8 w 467"/>
                  <a:gd name="T10" fmla="+- 0 4960 4496"/>
                  <a:gd name="T11" fmla="*/ 4960 h 522"/>
                  <a:gd name="T12" fmla="+- 0 5062 5038"/>
                  <a:gd name="T13" fmla="*/ T12 w 467"/>
                  <a:gd name="T14" fmla="+- 0 4960 4496"/>
                  <a:gd name="T15" fmla="*/ 4960 h 522"/>
                  <a:gd name="T16" fmla="+- 0 5062 5038"/>
                  <a:gd name="T17" fmla="*/ T16 w 467"/>
                  <a:gd name="T18" fmla="+- 0 4960 4496"/>
                  <a:gd name="T19" fmla="*/ 4960 h 522"/>
                  <a:gd name="T20" fmla="+- 0 5061 5038"/>
                  <a:gd name="T21" fmla="*/ T20 w 467"/>
                  <a:gd name="T22" fmla="+- 0 4959 4496"/>
                  <a:gd name="T23" fmla="*/ 4959 h 522"/>
                  <a:gd name="T24" fmla="+- 0 5059 5038"/>
                  <a:gd name="T25" fmla="*/ T24 w 467"/>
                  <a:gd name="T26" fmla="+- 0 4958 4496"/>
                  <a:gd name="T27" fmla="*/ 4958 h 522"/>
                </a:gdLst>
                <a:ahLst/>
                <a:cxnLst>
                  <a:cxn ang="0">
                    <a:pos x="T1" y="T3"/>
                  </a:cxn>
                  <a:cxn ang="0">
                    <a:pos x="T5" y="T7"/>
                  </a:cxn>
                  <a:cxn ang="0">
                    <a:pos x="T9" y="T11"/>
                  </a:cxn>
                  <a:cxn ang="0">
                    <a:pos x="T13" y="T15"/>
                  </a:cxn>
                  <a:cxn ang="0">
                    <a:pos x="T17" y="T19"/>
                  </a:cxn>
                  <a:cxn ang="0">
                    <a:pos x="T21" y="T23"/>
                  </a:cxn>
                  <a:cxn ang="0">
                    <a:pos x="T25" y="T27"/>
                  </a:cxn>
                </a:cxnLst>
                <a:rect l="0" t="0" r="r" b="b"/>
                <a:pathLst>
                  <a:path w="467" h="522">
                    <a:moveTo>
                      <a:pt x="21" y="462"/>
                    </a:moveTo>
                    <a:lnTo>
                      <a:pt x="22" y="463"/>
                    </a:lnTo>
                    <a:lnTo>
                      <a:pt x="18" y="464"/>
                    </a:lnTo>
                    <a:lnTo>
                      <a:pt x="24" y="464"/>
                    </a:lnTo>
                    <a:lnTo>
                      <a:pt x="23" y="463"/>
                    </a:ln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39" name="Freeform 1638"/>
              <p:cNvSpPr>
                <a:spLocks/>
              </p:cNvSpPr>
              <p:nvPr/>
            </p:nvSpPr>
            <p:spPr bwMode="auto">
              <a:xfrm>
                <a:off x="5038" y="4496"/>
                <a:ext cx="467" cy="522"/>
              </a:xfrm>
              <a:custGeom>
                <a:avLst/>
                <a:gdLst>
                  <a:gd name="T0" fmla="+- 0 5062 5038"/>
                  <a:gd name="T1" fmla="*/ T0 w 467"/>
                  <a:gd name="T2" fmla="+- 0 4960 4496"/>
                  <a:gd name="T3" fmla="*/ 4960 h 522"/>
                  <a:gd name="T4" fmla="+- 0 5062 5038"/>
                  <a:gd name="T5" fmla="*/ T4 w 467"/>
                  <a:gd name="T6" fmla="+- 0 4960 4496"/>
                  <a:gd name="T7" fmla="*/ 4960 h 522"/>
                </a:gdLst>
                <a:ahLst/>
                <a:cxnLst>
                  <a:cxn ang="0">
                    <a:pos x="T1" y="T3"/>
                  </a:cxn>
                  <a:cxn ang="0">
                    <a:pos x="T5" y="T7"/>
                  </a:cxn>
                </a:cxnLst>
                <a:rect l="0" t="0" r="r" b="b"/>
                <a:pathLst>
                  <a:path w="467" h="522">
                    <a:moveTo>
                      <a:pt x="24" y="464"/>
                    </a:moveTo>
                    <a:lnTo>
                      <a:pt x="24" y="46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0" name="Freeform 1639"/>
              <p:cNvSpPr>
                <a:spLocks/>
              </p:cNvSpPr>
              <p:nvPr/>
            </p:nvSpPr>
            <p:spPr bwMode="auto">
              <a:xfrm>
                <a:off x="5038" y="4496"/>
                <a:ext cx="467" cy="522"/>
              </a:xfrm>
              <a:custGeom>
                <a:avLst/>
                <a:gdLst>
                  <a:gd name="T0" fmla="+- 0 5059 5038"/>
                  <a:gd name="T1" fmla="*/ T0 w 467"/>
                  <a:gd name="T2" fmla="+- 0 4958 4496"/>
                  <a:gd name="T3" fmla="*/ 4958 h 522"/>
                  <a:gd name="T4" fmla="+- 0 5059 5038"/>
                  <a:gd name="T5" fmla="*/ T4 w 467"/>
                  <a:gd name="T6" fmla="+- 0 4958 4496"/>
                  <a:gd name="T7" fmla="*/ 4958 h 522"/>
                  <a:gd name="T8" fmla="+- 0 5059 5038"/>
                  <a:gd name="T9" fmla="*/ T8 w 467"/>
                  <a:gd name="T10" fmla="+- 0 4958 4496"/>
                  <a:gd name="T11" fmla="*/ 4958 h 522"/>
                  <a:gd name="T12" fmla="+- 0 5059 5038"/>
                  <a:gd name="T13" fmla="*/ T12 w 467"/>
                  <a:gd name="T14" fmla="+- 0 4958 4496"/>
                  <a:gd name="T15" fmla="*/ 4958 h 522"/>
                </a:gdLst>
                <a:ahLst/>
                <a:cxnLst>
                  <a:cxn ang="0">
                    <a:pos x="T1" y="T3"/>
                  </a:cxn>
                  <a:cxn ang="0">
                    <a:pos x="T5" y="T7"/>
                  </a:cxn>
                  <a:cxn ang="0">
                    <a:pos x="T9" y="T11"/>
                  </a:cxn>
                  <a:cxn ang="0">
                    <a:pos x="T13" y="T15"/>
                  </a:cxn>
                </a:cxnLst>
                <a:rect l="0" t="0" r="r" b="b"/>
                <a:pathLst>
                  <a:path w="467" h="522">
                    <a:moveTo>
                      <a:pt x="21" y="462"/>
                    </a:moveTo>
                    <a:lnTo>
                      <a:pt x="2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1" name="Freeform 1640"/>
              <p:cNvSpPr>
                <a:spLocks/>
              </p:cNvSpPr>
              <p:nvPr/>
            </p:nvSpPr>
            <p:spPr bwMode="auto">
              <a:xfrm>
                <a:off x="5038" y="4496"/>
                <a:ext cx="467" cy="522"/>
              </a:xfrm>
              <a:custGeom>
                <a:avLst/>
                <a:gdLst>
                  <a:gd name="T0" fmla="+- 0 5197 5038"/>
                  <a:gd name="T1" fmla="*/ T0 w 467"/>
                  <a:gd name="T2" fmla="+- 0 4498 4496"/>
                  <a:gd name="T3" fmla="*/ 4498 h 522"/>
                  <a:gd name="T4" fmla="+- 0 5112 5038"/>
                  <a:gd name="T5" fmla="*/ T4 w 467"/>
                  <a:gd name="T6" fmla="+- 0 4519 4496"/>
                  <a:gd name="T7" fmla="*/ 4519 h 522"/>
                  <a:gd name="T8" fmla="+- 0 5055 5038"/>
                  <a:gd name="T9" fmla="*/ T8 w 467"/>
                  <a:gd name="T10" fmla="+- 0 4553 4496"/>
                  <a:gd name="T11" fmla="*/ 4553 h 522"/>
                  <a:gd name="T12" fmla="+- 0 5050 5038"/>
                  <a:gd name="T13" fmla="*/ T12 w 467"/>
                  <a:gd name="T14" fmla="+- 0 4558 4496"/>
                  <a:gd name="T15" fmla="*/ 4558 h 522"/>
                  <a:gd name="T16" fmla="+- 0 5049 5038"/>
                  <a:gd name="T17" fmla="*/ T16 w 467"/>
                  <a:gd name="T18" fmla="+- 0 4559 4496"/>
                  <a:gd name="T19" fmla="*/ 4559 h 522"/>
                  <a:gd name="T20" fmla="+- 0 5043 5038"/>
                  <a:gd name="T21" fmla="*/ T20 w 467"/>
                  <a:gd name="T22" fmla="+- 0 4630 4496"/>
                  <a:gd name="T23" fmla="*/ 4630 h 522"/>
                  <a:gd name="T24" fmla="+- 0 5039 5038"/>
                  <a:gd name="T25" fmla="*/ T24 w 467"/>
                  <a:gd name="T26" fmla="+- 0 4709 4496"/>
                  <a:gd name="T27" fmla="*/ 4709 h 522"/>
                  <a:gd name="T28" fmla="+- 0 5038 5038"/>
                  <a:gd name="T29" fmla="*/ T28 w 467"/>
                  <a:gd name="T30" fmla="+- 0 4785 4496"/>
                  <a:gd name="T31" fmla="*/ 4785 h 522"/>
                  <a:gd name="T32" fmla="+- 0 5039 5038"/>
                  <a:gd name="T33" fmla="*/ T32 w 467"/>
                  <a:gd name="T34" fmla="+- 0 4796 4496"/>
                  <a:gd name="T35" fmla="*/ 4796 h 522"/>
                  <a:gd name="T36" fmla="+- 0 5042 5038"/>
                  <a:gd name="T37" fmla="*/ T36 w 467"/>
                  <a:gd name="T38" fmla="+- 0 4876 4496"/>
                  <a:gd name="T39" fmla="*/ 4876 h 522"/>
                  <a:gd name="T40" fmla="+- 0 5050 5038"/>
                  <a:gd name="T41" fmla="*/ T40 w 467"/>
                  <a:gd name="T42" fmla="+- 0 4955 4496"/>
                  <a:gd name="T43" fmla="*/ 4955 h 522"/>
                  <a:gd name="T44" fmla="+- 0 5054 5038"/>
                  <a:gd name="T45" fmla="*/ T44 w 467"/>
                  <a:gd name="T46" fmla="+- 0 4955 4496"/>
                  <a:gd name="T47" fmla="*/ 4955 h 522"/>
                  <a:gd name="T48" fmla="+- 0 5057 5038"/>
                  <a:gd name="T49" fmla="*/ T48 w 467"/>
                  <a:gd name="T50" fmla="+- 0 4942 4496"/>
                  <a:gd name="T51" fmla="*/ 4942 h 522"/>
                  <a:gd name="T52" fmla="+- 0 5055 5038"/>
                  <a:gd name="T53" fmla="*/ T52 w 467"/>
                  <a:gd name="T54" fmla="+- 0 4920 4496"/>
                  <a:gd name="T55" fmla="*/ 4920 h 522"/>
                  <a:gd name="T56" fmla="+- 0 5053 5038"/>
                  <a:gd name="T57" fmla="*/ T56 w 467"/>
                  <a:gd name="T58" fmla="+- 0 4904 4496"/>
                  <a:gd name="T59" fmla="*/ 4904 h 522"/>
                  <a:gd name="T60" fmla="+- 0 5048 5038"/>
                  <a:gd name="T61" fmla="*/ T60 w 467"/>
                  <a:gd name="T62" fmla="+- 0 4826 4496"/>
                  <a:gd name="T63" fmla="*/ 4826 h 522"/>
                  <a:gd name="T64" fmla="+- 0 5047 5038"/>
                  <a:gd name="T65" fmla="*/ T64 w 467"/>
                  <a:gd name="T66" fmla="+- 0 4753 4496"/>
                  <a:gd name="T67" fmla="*/ 4753 h 522"/>
                  <a:gd name="T68" fmla="+- 0 5047 5038"/>
                  <a:gd name="T69" fmla="*/ T68 w 467"/>
                  <a:gd name="T70" fmla="+- 0 4731 4496"/>
                  <a:gd name="T71" fmla="*/ 4731 h 522"/>
                  <a:gd name="T72" fmla="+- 0 5049 5038"/>
                  <a:gd name="T73" fmla="*/ T72 w 467"/>
                  <a:gd name="T74" fmla="+- 0 4662 4496"/>
                  <a:gd name="T75" fmla="*/ 4662 h 522"/>
                  <a:gd name="T76" fmla="+- 0 5054 5038"/>
                  <a:gd name="T77" fmla="*/ T76 w 467"/>
                  <a:gd name="T78" fmla="+- 0 4601 4496"/>
                  <a:gd name="T79" fmla="*/ 4601 h 522"/>
                  <a:gd name="T80" fmla="+- 0 5058 5038"/>
                  <a:gd name="T81" fmla="*/ T80 w 467"/>
                  <a:gd name="T82" fmla="+- 0 4564 4496"/>
                  <a:gd name="T83" fmla="*/ 4564 h 522"/>
                  <a:gd name="T84" fmla="+- 0 5057 5038"/>
                  <a:gd name="T85" fmla="*/ T84 w 467"/>
                  <a:gd name="T86" fmla="+- 0 4564 4496"/>
                  <a:gd name="T87" fmla="*/ 4564 h 522"/>
                  <a:gd name="T88" fmla="+- 0 5054 5038"/>
                  <a:gd name="T89" fmla="*/ T88 w 467"/>
                  <a:gd name="T90" fmla="+- 0 4561 4496"/>
                  <a:gd name="T91" fmla="*/ 4561 h 522"/>
                  <a:gd name="T92" fmla="+- 0 5060 5038"/>
                  <a:gd name="T93" fmla="*/ T92 w 467"/>
                  <a:gd name="T94" fmla="+- 0 4561 4496"/>
                  <a:gd name="T95" fmla="*/ 4561 h 522"/>
                  <a:gd name="T96" fmla="+- 0 5064 5038"/>
                  <a:gd name="T97" fmla="*/ T96 w 467"/>
                  <a:gd name="T98" fmla="+- 0 4557 4496"/>
                  <a:gd name="T99" fmla="*/ 4557 h 522"/>
                  <a:gd name="T100" fmla="+- 0 5136 5038"/>
                  <a:gd name="T101" fmla="*/ T100 w 467"/>
                  <a:gd name="T102" fmla="+- 0 4520 4496"/>
                  <a:gd name="T103" fmla="*/ 4520 h 522"/>
                  <a:gd name="T104" fmla="+- 0 5197 5038"/>
                  <a:gd name="T105" fmla="*/ T104 w 467"/>
                  <a:gd name="T106" fmla="+- 0 4507 4496"/>
                  <a:gd name="T107" fmla="*/ 4507 h 522"/>
                  <a:gd name="T108" fmla="+- 0 5199 5038"/>
                  <a:gd name="T109" fmla="*/ T108 w 467"/>
                  <a:gd name="T110" fmla="+- 0 4507 4496"/>
                  <a:gd name="T111" fmla="*/ 4507 h 522"/>
                  <a:gd name="T112" fmla="+- 0 5211 5038"/>
                  <a:gd name="T113" fmla="*/ T112 w 467"/>
                  <a:gd name="T114" fmla="+- 0 4505 4496"/>
                  <a:gd name="T115" fmla="*/ 4505 h 522"/>
                  <a:gd name="T116" fmla="+- 0 5210 5038"/>
                  <a:gd name="T117" fmla="*/ T116 w 467"/>
                  <a:gd name="T118" fmla="+- 0 4505 4496"/>
                  <a:gd name="T119" fmla="*/ 4505 h 522"/>
                  <a:gd name="T120" fmla="+- 0 5211 5038"/>
                  <a:gd name="T121" fmla="*/ T120 w 467"/>
                  <a:gd name="T122" fmla="+- 0 4502 4496"/>
                  <a:gd name="T123" fmla="*/ 4502 h 522"/>
                  <a:gd name="T124" fmla="+- 0 5198 5038"/>
                  <a:gd name="T125" fmla="*/ T124 w 467"/>
                  <a:gd name="T126" fmla="+- 0 4502 4496"/>
                  <a:gd name="T127" fmla="*/ 4502 h 522"/>
                  <a:gd name="T128" fmla="+- 0 5197 5038"/>
                  <a:gd name="T129" fmla="*/ T128 w 467"/>
                  <a:gd name="T130" fmla="+- 0 4498 4496"/>
                  <a:gd name="T131" fmla="*/ 4498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Lst>
                <a:rect l="0" t="0" r="r" b="b"/>
                <a:pathLst>
                  <a:path w="467" h="522">
                    <a:moveTo>
                      <a:pt x="159" y="2"/>
                    </a:moveTo>
                    <a:lnTo>
                      <a:pt x="74" y="23"/>
                    </a:lnTo>
                    <a:lnTo>
                      <a:pt x="17" y="57"/>
                    </a:lnTo>
                    <a:lnTo>
                      <a:pt x="12" y="62"/>
                    </a:lnTo>
                    <a:lnTo>
                      <a:pt x="11" y="63"/>
                    </a:lnTo>
                    <a:lnTo>
                      <a:pt x="5" y="134"/>
                    </a:lnTo>
                    <a:lnTo>
                      <a:pt x="1" y="213"/>
                    </a:lnTo>
                    <a:lnTo>
                      <a:pt x="0" y="289"/>
                    </a:lnTo>
                    <a:lnTo>
                      <a:pt x="1" y="300"/>
                    </a:lnTo>
                    <a:lnTo>
                      <a:pt x="4" y="380"/>
                    </a:lnTo>
                    <a:lnTo>
                      <a:pt x="12" y="459"/>
                    </a:lnTo>
                    <a:lnTo>
                      <a:pt x="16" y="459"/>
                    </a:lnTo>
                    <a:lnTo>
                      <a:pt x="19" y="446"/>
                    </a:lnTo>
                    <a:lnTo>
                      <a:pt x="17" y="424"/>
                    </a:lnTo>
                    <a:lnTo>
                      <a:pt x="15" y="408"/>
                    </a:lnTo>
                    <a:lnTo>
                      <a:pt x="10" y="330"/>
                    </a:lnTo>
                    <a:lnTo>
                      <a:pt x="9" y="257"/>
                    </a:lnTo>
                    <a:lnTo>
                      <a:pt x="9" y="235"/>
                    </a:lnTo>
                    <a:lnTo>
                      <a:pt x="11" y="166"/>
                    </a:lnTo>
                    <a:lnTo>
                      <a:pt x="16" y="105"/>
                    </a:lnTo>
                    <a:lnTo>
                      <a:pt x="20" y="68"/>
                    </a:lnTo>
                    <a:lnTo>
                      <a:pt x="19" y="68"/>
                    </a:lnTo>
                    <a:lnTo>
                      <a:pt x="16" y="65"/>
                    </a:lnTo>
                    <a:lnTo>
                      <a:pt x="22" y="65"/>
                    </a:lnTo>
                    <a:lnTo>
                      <a:pt x="26" y="61"/>
                    </a:lnTo>
                    <a:lnTo>
                      <a:pt x="98" y="24"/>
                    </a:lnTo>
                    <a:lnTo>
                      <a:pt x="159" y="11"/>
                    </a:lnTo>
                    <a:lnTo>
                      <a:pt x="161" y="11"/>
                    </a:lnTo>
                    <a:lnTo>
                      <a:pt x="173" y="9"/>
                    </a:lnTo>
                    <a:lnTo>
                      <a:pt x="172" y="9"/>
                    </a:lnTo>
                    <a:lnTo>
                      <a:pt x="173" y="6"/>
                    </a:lnTo>
                    <a:lnTo>
                      <a:pt x="160" y="6"/>
                    </a:lnTo>
                    <a:lnTo>
                      <a:pt x="159"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2" name="Freeform 1641"/>
              <p:cNvSpPr>
                <a:spLocks/>
              </p:cNvSpPr>
              <p:nvPr/>
            </p:nvSpPr>
            <p:spPr bwMode="auto">
              <a:xfrm>
                <a:off x="5038" y="4496"/>
                <a:ext cx="467" cy="522"/>
              </a:xfrm>
              <a:custGeom>
                <a:avLst/>
                <a:gdLst>
                  <a:gd name="T0" fmla="+- 0 5491 5038"/>
                  <a:gd name="T1" fmla="*/ T0 w 467"/>
                  <a:gd name="T2" fmla="+- 0 4904 4496"/>
                  <a:gd name="T3" fmla="*/ 4904 h 522"/>
                  <a:gd name="T4" fmla="+- 0 5491 5038"/>
                  <a:gd name="T5" fmla="*/ T4 w 467"/>
                  <a:gd name="T6" fmla="+- 0 4905 4496"/>
                  <a:gd name="T7" fmla="*/ 4905 h 522"/>
                  <a:gd name="T8" fmla="+- 0 5490 5038"/>
                  <a:gd name="T9" fmla="*/ T8 w 467"/>
                  <a:gd name="T10" fmla="+- 0 4906 4496"/>
                  <a:gd name="T11" fmla="*/ 4906 h 522"/>
                  <a:gd name="T12" fmla="+- 0 5495 5038"/>
                  <a:gd name="T13" fmla="*/ T12 w 467"/>
                  <a:gd name="T14" fmla="+- 0 4907 4496"/>
                  <a:gd name="T15" fmla="*/ 4907 h 522"/>
                  <a:gd name="T16" fmla="+- 0 5491 5038"/>
                  <a:gd name="T17" fmla="*/ T16 w 467"/>
                  <a:gd name="T18" fmla="+- 0 4904 4496"/>
                  <a:gd name="T19" fmla="*/ 4904 h 522"/>
                </a:gdLst>
                <a:ahLst/>
                <a:cxnLst>
                  <a:cxn ang="0">
                    <a:pos x="T1" y="T3"/>
                  </a:cxn>
                  <a:cxn ang="0">
                    <a:pos x="T5" y="T7"/>
                  </a:cxn>
                  <a:cxn ang="0">
                    <a:pos x="T9" y="T11"/>
                  </a:cxn>
                  <a:cxn ang="0">
                    <a:pos x="T13" y="T15"/>
                  </a:cxn>
                  <a:cxn ang="0">
                    <a:pos x="T17" y="T19"/>
                  </a:cxn>
                </a:cxnLst>
                <a:rect l="0" t="0" r="r" b="b"/>
                <a:pathLst>
                  <a:path w="467" h="522">
                    <a:moveTo>
                      <a:pt x="453" y="408"/>
                    </a:moveTo>
                    <a:lnTo>
                      <a:pt x="453" y="409"/>
                    </a:lnTo>
                    <a:lnTo>
                      <a:pt x="452" y="410"/>
                    </a:lnTo>
                    <a:lnTo>
                      <a:pt x="457" y="411"/>
                    </a:lnTo>
                    <a:lnTo>
                      <a:pt x="453" y="40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3" name="Freeform 1642"/>
              <p:cNvSpPr>
                <a:spLocks/>
              </p:cNvSpPr>
              <p:nvPr/>
            </p:nvSpPr>
            <p:spPr bwMode="auto">
              <a:xfrm>
                <a:off x="5038" y="4496"/>
                <a:ext cx="467" cy="522"/>
              </a:xfrm>
              <a:custGeom>
                <a:avLst/>
                <a:gdLst>
                  <a:gd name="T0" fmla="+- 0 5499 5038"/>
                  <a:gd name="T1" fmla="*/ T0 w 467"/>
                  <a:gd name="T2" fmla="+- 0 4904 4496"/>
                  <a:gd name="T3" fmla="*/ 4904 h 522"/>
                  <a:gd name="T4" fmla="+- 0 5491 5038"/>
                  <a:gd name="T5" fmla="*/ T4 w 467"/>
                  <a:gd name="T6" fmla="+- 0 4904 4496"/>
                  <a:gd name="T7" fmla="*/ 4904 h 522"/>
                  <a:gd name="T8" fmla="+- 0 5495 5038"/>
                  <a:gd name="T9" fmla="*/ T8 w 467"/>
                  <a:gd name="T10" fmla="+- 0 4907 4496"/>
                  <a:gd name="T11" fmla="*/ 4907 h 522"/>
                  <a:gd name="T12" fmla="+- 0 5499 5038"/>
                  <a:gd name="T13" fmla="*/ T12 w 467"/>
                  <a:gd name="T14" fmla="+- 0 4907 4496"/>
                  <a:gd name="T15" fmla="*/ 4907 h 522"/>
                  <a:gd name="T16" fmla="+- 0 5499 5038"/>
                  <a:gd name="T17" fmla="*/ T16 w 467"/>
                  <a:gd name="T18" fmla="+- 0 4904 4496"/>
                  <a:gd name="T19" fmla="*/ 4904 h 522"/>
                </a:gdLst>
                <a:ahLst/>
                <a:cxnLst>
                  <a:cxn ang="0">
                    <a:pos x="T1" y="T3"/>
                  </a:cxn>
                  <a:cxn ang="0">
                    <a:pos x="T5" y="T7"/>
                  </a:cxn>
                  <a:cxn ang="0">
                    <a:pos x="T9" y="T11"/>
                  </a:cxn>
                  <a:cxn ang="0">
                    <a:pos x="T13" y="T15"/>
                  </a:cxn>
                  <a:cxn ang="0">
                    <a:pos x="T17" y="T19"/>
                  </a:cxn>
                </a:cxnLst>
                <a:rect l="0" t="0" r="r" b="b"/>
                <a:pathLst>
                  <a:path w="467" h="522">
                    <a:moveTo>
                      <a:pt x="461" y="408"/>
                    </a:moveTo>
                    <a:lnTo>
                      <a:pt x="453" y="408"/>
                    </a:lnTo>
                    <a:lnTo>
                      <a:pt x="457" y="411"/>
                    </a:lnTo>
                    <a:lnTo>
                      <a:pt x="461" y="411"/>
                    </a:lnTo>
                    <a:lnTo>
                      <a:pt x="461" y="40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4" name="Freeform 1643"/>
              <p:cNvSpPr>
                <a:spLocks/>
              </p:cNvSpPr>
              <p:nvPr/>
            </p:nvSpPr>
            <p:spPr bwMode="auto">
              <a:xfrm>
                <a:off x="5038" y="4496"/>
                <a:ext cx="467" cy="522"/>
              </a:xfrm>
              <a:custGeom>
                <a:avLst/>
                <a:gdLst>
                  <a:gd name="T0" fmla="+- 0 5500 5038"/>
                  <a:gd name="T1" fmla="*/ T0 w 467"/>
                  <a:gd name="T2" fmla="+- 0 4616 4496"/>
                  <a:gd name="T3" fmla="*/ 4616 h 522"/>
                  <a:gd name="T4" fmla="+- 0 5496 5038"/>
                  <a:gd name="T5" fmla="*/ T4 w 467"/>
                  <a:gd name="T6" fmla="+- 0 4616 4496"/>
                  <a:gd name="T7" fmla="*/ 4616 h 522"/>
                  <a:gd name="T8" fmla="+- 0 5492 5038"/>
                  <a:gd name="T9" fmla="*/ T8 w 467"/>
                  <a:gd name="T10" fmla="+- 0 4626 4496"/>
                  <a:gd name="T11" fmla="*/ 4626 h 522"/>
                  <a:gd name="T12" fmla="+- 0 5493 5038"/>
                  <a:gd name="T13" fmla="*/ T12 w 467"/>
                  <a:gd name="T14" fmla="+- 0 4645 4496"/>
                  <a:gd name="T15" fmla="*/ 4645 h 522"/>
                  <a:gd name="T16" fmla="+- 0 5494 5038"/>
                  <a:gd name="T17" fmla="*/ T16 w 467"/>
                  <a:gd name="T18" fmla="+- 0 4664 4496"/>
                  <a:gd name="T19" fmla="*/ 4664 h 522"/>
                  <a:gd name="T20" fmla="+- 0 5496 5038"/>
                  <a:gd name="T21" fmla="*/ T20 w 467"/>
                  <a:gd name="T22" fmla="+- 0 4731 4496"/>
                  <a:gd name="T23" fmla="*/ 4731 h 522"/>
                  <a:gd name="T24" fmla="+- 0 5497 5038"/>
                  <a:gd name="T25" fmla="*/ T24 w 467"/>
                  <a:gd name="T26" fmla="+- 0 4775 4496"/>
                  <a:gd name="T27" fmla="*/ 4775 h 522"/>
                  <a:gd name="T28" fmla="+- 0 5496 5038"/>
                  <a:gd name="T29" fmla="*/ T28 w 467"/>
                  <a:gd name="T30" fmla="+- 0 4786 4496"/>
                  <a:gd name="T31" fmla="*/ 4786 h 522"/>
                  <a:gd name="T32" fmla="+- 0 5494 5038"/>
                  <a:gd name="T33" fmla="*/ T32 w 467"/>
                  <a:gd name="T34" fmla="+- 0 4847 4496"/>
                  <a:gd name="T35" fmla="*/ 4847 h 522"/>
                  <a:gd name="T36" fmla="+- 0 5491 5038"/>
                  <a:gd name="T37" fmla="*/ T36 w 467"/>
                  <a:gd name="T38" fmla="+- 0 4905 4496"/>
                  <a:gd name="T39" fmla="*/ 4905 h 522"/>
                  <a:gd name="T40" fmla="+- 0 5491 5038"/>
                  <a:gd name="T41" fmla="*/ T40 w 467"/>
                  <a:gd name="T42" fmla="+- 0 4904 4496"/>
                  <a:gd name="T43" fmla="*/ 4904 h 522"/>
                  <a:gd name="T44" fmla="+- 0 5499 5038"/>
                  <a:gd name="T45" fmla="*/ T44 w 467"/>
                  <a:gd name="T46" fmla="+- 0 4904 4496"/>
                  <a:gd name="T47" fmla="*/ 4904 h 522"/>
                  <a:gd name="T48" fmla="+- 0 5500 5038"/>
                  <a:gd name="T49" fmla="*/ T48 w 467"/>
                  <a:gd name="T50" fmla="+- 0 4895 4496"/>
                  <a:gd name="T51" fmla="*/ 4895 h 522"/>
                  <a:gd name="T52" fmla="+- 0 5504 5038"/>
                  <a:gd name="T53" fmla="*/ T52 w 467"/>
                  <a:gd name="T54" fmla="+- 0 4815 4496"/>
                  <a:gd name="T55" fmla="*/ 4815 h 522"/>
                  <a:gd name="T56" fmla="+- 0 5505 5038"/>
                  <a:gd name="T57" fmla="*/ T56 w 467"/>
                  <a:gd name="T58" fmla="+- 0 4785 4496"/>
                  <a:gd name="T59" fmla="*/ 4785 h 522"/>
                  <a:gd name="T60" fmla="+- 0 5505 5038"/>
                  <a:gd name="T61" fmla="*/ T60 w 467"/>
                  <a:gd name="T62" fmla="+- 0 4716 4496"/>
                  <a:gd name="T63" fmla="*/ 4716 h 522"/>
                  <a:gd name="T64" fmla="+- 0 5504 5038"/>
                  <a:gd name="T65" fmla="*/ T64 w 467"/>
                  <a:gd name="T66" fmla="+- 0 4696 4496"/>
                  <a:gd name="T67" fmla="*/ 4696 h 522"/>
                  <a:gd name="T68" fmla="+- 0 5504 5038"/>
                  <a:gd name="T69" fmla="*/ T68 w 467"/>
                  <a:gd name="T70" fmla="+- 0 4676 4496"/>
                  <a:gd name="T71" fmla="*/ 4676 h 522"/>
                  <a:gd name="T72" fmla="+- 0 5503 5038"/>
                  <a:gd name="T73" fmla="*/ T72 w 467"/>
                  <a:gd name="T74" fmla="+- 0 4656 4496"/>
                  <a:gd name="T75" fmla="*/ 4656 h 522"/>
                  <a:gd name="T76" fmla="+- 0 5501 5038"/>
                  <a:gd name="T77" fmla="*/ T76 w 467"/>
                  <a:gd name="T78" fmla="+- 0 4636 4496"/>
                  <a:gd name="T79" fmla="*/ 4636 h 522"/>
                  <a:gd name="T80" fmla="+- 0 5500 5038"/>
                  <a:gd name="T81" fmla="*/ T80 w 467"/>
                  <a:gd name="T82" fmla="+- 0 4616 4496"/>
                  <a:gd name="T83" fmla="*/ 4616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67" h="522">
                    <a:moveTo>
                      <a:pt x="462" y="120"/>
                    </a:moveTo>
                    <a:lnTo>
                      <a:pt x="458" y="120"/>
                    </a:lnTo>
                    <a:lnTo>
                      <a:pt x="454" y="130"/>
                    </a:lnTo>
                    <a:lnTo>
                      <a:pt x="455" y="149"/>
                    </a:lnTo>
                    <a:lnTo>
                      <a:pt x="456" y="168"/>
                    </a:lnTo>
                    <a:lnTo>
                      <a:pt x="458" y="235"/>
                    </a:lnTo>
                    <a:lnTo>
                      <a:pt x="459" y="279"/>
                    </a:lnTo>
                    <a:lnTo>
                      <a:pt x="458" y="290"/>
                    </a:lnTo>
                    <a:lnTo>
                      <a:pt x="456" y="351"/>
                    </a:lnTo>
                    <a:lnTo>
                      <a:pt x="453" y="409"/>
                    </a:lnTo>
                    <a:lnTo>
                      <a:pt x="453" y="408"/>
                    </a:lnTo>
                    <a:lnTo>
                      <a:pt x="461" y="408"/>
                    </a:lnTo>
                    <a:lnTo>
                      <a:pt x="462" y="399"/>
                    </a:lnTo>
                    <a:lnTo>
                      <a:pt x="466" y="319"/>
                    </a:lnTo>
                    <a:lnTo>
                      <a:pt x="467" y="289"/>
                    </a:lnTo>
                    <a:lnTo>
                      <a:pt x="467" y="220"/>
                    </a:lnTo>
                    <a:lnTo>
                      <a:pt x="466" y="200"/>
                    </a:lnTo>
                    <a:lnTo>
                      <a:pt x="466" y="180"/>
                    </a:lnTo>
                    <a:lnTo>
                      <a:pt x="465" y="160"/>
                    </a:lnTo>
                    <a:lnTo>
                      <a:pt x="463" y="140"/>
                    </a:lnTo>
                    <a:lnTo>
                      <a:pt x="462" y="12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5" name="Freeform 1644"/>
              <p:cNvSpPr>
                <a:spLocks/>
              </p:cNvSpPr>
              <p:nvPr/>
            </p:nvSpPr>
            <p:spPr bwMode="auto">
              <a:xfrm>
                <a:off x="5038" y="4496"/>
                <a:ext cx="467" cy="522"/>
              </a:xfrm>
              <a:custGeom>
                <a:avLst/>
                <a:gdLst>
                  <a:gd name="T0" fmla="+- 0 5485 5038"/>
                  <a:gd name="T1" fmla="*/ T0 w 467"/>
                  <a:gd name="T2" fmla="+- 0 4610 4496"/>
                  <a:gd name="T3" fmla="*/ 4610 h 522"/>
                  <a:gd name="T4" fmla="+- 0 5489 5038"/>
                  <a:gd name="T5" fmla="*/ T4 w 467"/>
                  <a:gd name="T6" fmla="+- 0 4615 4496"/>
                  <a:gd name="T7" fmla="*/ 4615 h 522"/>
                  <a:gd name="T8" fmla="+- 0 5492 5038"/>
                  <a:gd name="T9" fmla="*/ T8 w 467"/>
                  <a:gd name="T10" fmla="+- 0 4619 4496"/>
                  <a:gd name="T11" fmla="*/ 4619 h 522"/>
                  <a:gd name="T12" fmla="+- 0 5496 5038"/>
                  <a:gd name="T13" fmla="*/ T12 w 467"/>
                  <a:gd name="T14" fmla="+- 0 4616 4496"/>
                  <a:gd name="T15" fmla="*/ 4616 h 522"/>
                  <a:gd name="T16" fmla="+- 0 5500 5038"/>
                  <a:gd name="T17" fmla="*/ T16 w 467"/>
                  <a:gd name="T18" fmla="+- 0 4616 4496"/>
                  <a:gd name="T19" fmla="*/ 4616 h 522"/>
                  <a:gd name="T20" fmla="+- 0 5500 5038"/>
                  <a:gd name="T21" fmla="*/ T20 w 467"/>
                  <a:gd name="T22" fmla="+- 0 4615 4496"/>
                  <a:gd name="T23" fmla="*/ 4615 h 522"/>
                  <a:gd name="T24" fmla="+- 0 5499 5038"/>
                  <a:gd name="T25" fmla="*/ T24 w 467"/>
                  <a:gd name="T26" fmla="+- 0 4614 4496"/>
                  <a:gd name="T27" fmla="*/ 4614 h 522"/>
                  <a:gd name="T28" fmla="+- 0 5496 5038"/>
                  <a:gd name="T29" fmla="*/ T28 w 467"/>
                  <a:gd name="T30" fmla="+- 0 4610 4496"/>
                  <a:gd name="T31" fmla="*/ 4610 h 522"/>
                  <a:gd name="T32" fmla="+- 0 5486 5038"/>
                  <a:gd name="T33" fmla="*/ T32 w 467"/>
                  <a:gd name="T34" fmla="+- 0 4610 4496"/>
                  <a:gd name="T35" fmla="*/ 4610 h 522"/>
                  <a:gd name="T36" fmla="+- 0 5485 5038"/>
                  <a:gd name="T37" fmla="*/ T36 w 467"/>
                  <a:gd name="T38" fmla="+- 0 4610 4496"/>
                  <a:gd name="T39" fmla="*/ 4610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447" y="114"/>
                    </a:moveTo>
                    <a:lnTo>
                      <a:pt x="451" y="119"/>
                    </a:lnTo>
                    <a:lnTo>
                      <a:pt x="454" y="123"/>
                    </a:lnTo>
                    <a:lnTo>
                      <a:pt x="458" y="120"/>
                    </a:lnTo>
                    <a:lnTo>
                      <a:pt x="462" y="120"/>
                    </a:lnTo>
                    <a:lnTo>
                      <a:pt x="462" y="119"/>
                    </a:lnTo>
                    <a:lnTo>
                      <a:pt x="461" y="118"/>
                    </a:lnTo>
                    <a:lnTo>
                      <a:pt x="458" y="114"/>
                    </a:lnTo>
                    <a:lnTo>
                      <a:pt x="448" y="114"/>
                    </a:lnTo>
                    <a:lnTo>
                      <a:pt x="447" y="11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6" name="Freeform 1645"/>
              <p:cNvSpPr>
                <a:spLocks/>
              </p:cNvSpPr>
              <p:nvPr/>
            </p:nvSpPr>
            <p:spPr bwMode="auto">
              <a:xfrm>
                <a:off x="5038" y="4496"/>
                <a:ext cx="467" cy="522"/>
              </a:xfrm>
              <a:custGeom>
                <a:avLst/>
                <a:gdLst>
                  <a:gd name="T0" fmla="+- 0 5487 5038"/>
                  <a:gd name="T1" fmla="*/ T0 w 467"/>
                  <a:gd name="T2" fmla="+- 0 4606 4496"/>
                  <a:gd name="T3" fmla="*/ 4606 h 522"/>
                  <a:gd name="T4" fmla="+- 0 5484 5038"/>
                  <a:gd name="T5" fmla="*/ T4 w 467"/>
                  <a:gd name="T6" fmla="+- 0 4609 4496"/>
                  <a:gd name="T7" fmla="*/ 4609 h 522"/>
                  <a:gd name="T8" fmla="+- 0 5485 5038"/>
                  <a:gd name="T9" fmla="*/ T8 w 467"/>
                  <a:gd name="T10" fmla="+- 0 4610 4496"/>
                  <a:gd name="T11" fmla="*/ 4610 h 522"/>
                  <a:gd name="T12" fmla="+- 0 5486 5038"/>
                  <a:gd name="T13" fmla="*/ T12 w 467"/>
                  <a:gd name="T14" fmla="+- 0 4610 4496"/>
                  <a:gd name="T15" fmla="*/ 4610 h 522"/>
                  <a:gd name="T16" fmla="+- 0 5487 5038"/>
                  <a:gd name="T17" fmla="*/ T16 w 467"/>
                  <a:gd name="T18" fmla="+- 0 4606 4496"/>
                  <a:gd name="T19" fmla="*/ 4606 h 522"/>
                </a:gdLst>
                <a:ahLst/>
                <a:cxnLst>
                  <a:cxn ang="0">
                    <a:pos x="T1" y="T3"/>
                  </a:cxn>
                  <a:cxn ang="0">
                    <a:pos x="T5" y="T7"/>
                  </a:cxn>
                  <a:cxn ang="0">
                    <a:pos x="T9" y="T11"/>
                  </a:cxn>
                  <a:cxn ang="0">
                    <a:pos x="T13" y="T15"/>
                  </a:cxn>
                  <a:cxn ang="0">
                    <a:pos x="T17" y="T19"/>
                  </a:cxn>
                </a:cxnLst>
                <a:rect l="0" t="0" r="r" b="b"/>
                <a:pathLst>
                  <a:path w="467" h="522">
                    <a:moveTo>
                      <a:pt x="449" y="110"/>
                    </a:moveTo>
                    <a:lnTo>
                      <a:pt x="446" y="113"/>
                    </a:lnTo>
                    <a:lnTo>
                      <a:pt x="447" y="114"/>
                    </a:lnTo>
                    <a:lnTo>
                      <a:pt x="448" y="114"/>
                    </a:lnTo>
                    <a:lnTo>
                      <a:pt x="449" y="1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7" name="Freeform 1646"/>
              <p:cNvSpPr>
                <a:spLocks/>
              </p:cNvSpPr>
              <p:nvPr/>
            </p:nvSpPr>
            <p:spPr bwMode="auto">
              <a:xfrm>
                <a:off x="5038" y="4496"/>
                <a:ext cx="467" cy="522"/>
              </a:xfrm>
              <a:custGeom>
                <a:avLst/>
                <a:gdLst>
                  <a:gd name="T0" fmla="+- 0 5493 5038"/>
                  <a:gd name="T1" fmla="*/ T0 w 467"/>
                  <a:gd name="T2" fmla="+- 0 4606 4496"/>
                  <a:gd name="T3" fmla="*/ 4606 h 522"/>
                  <a:gd name="T4" fmla="+- 0 5487 5038"/>
                  <a:gd name="T5" fmla="*/ T4 w 467"/>
                  <a:gd name="T6" fmla="+- 0 4606 4496"/>
                  <a:gd name="T7" fmla="*/ 4606 h 522"/>
                  <a:gd name="T8" fmla="+- 0 5486 5038"/>
                  <a:gd name="T9" fmla="*/ T8 w 467"/>
                  <a:gd name="T10" fmla="+- 0 4610 4496"/>
                  <a:gd name="T11" fmla="*/ 4610 h 522"/>
                  <a:gd name="T12" fmla="+- 0 5496 5038"/>
                  <a:gd name="T13" fmla="*/ T12 w 467"/>
                  <a:gd name="T14" fmla="+- 0 4610 4496"/>
                  <a:gd name="T15" fmla="*/ 4610 h 522"/>
                  <a:gd name="T16" fmla="+- 0 5493 5038"/>
                  <a:gd name="T17" fmla="*/ T16 w 467"/>
                  <a:gd name="T18" fmla="+- 0 4606 4496"/>
                  <a:gd name="T19" fmla="*/ 4606 h 522"/>
                </a:gdLst>
                <a:ahLst/>
                <a:cxnLst>
                  <a:cxn ang="0">
                    <a:pos x="T1" y="T3"/>
                  </a:cxn>
                  <a:cxn ang="0">
                    <a:pos x="T5" y="T7"/>
                  </a:cxn>
                  <a:cxn ang="0">
                    <a:pos x="T9" y="T11"/>
                  </a:cxn>
                  <a:cxn ang="0">
                    <a:pos x="T13" y="T15"/>
                  </a:cxn>
                  <a:cxn ang="0">
                    <a:pos x="T17" y="T19"/>
                  </a:cxn>
                </a:cxnLst>
                <a:rect l="0" t="0" r="r" b="b"/>
                <a:pathLst>
                  <a:path w="467" h="522">
                    <a:moveTo>
                      <a:pt x="455" y="110"/>
                    </a:moveTo>
                    <a:lnTo>
                      <a:pt x="449" y="110"/>
                    </a:lnTo>
                    <a:lnTo>
                      <a:pt x="448" y="114"/>
                    </a:lnTo>
                    <a:lnTo>
                      <a:pt x="458" y="114"/>
                    </a:lnTo>
                    <a:lnTo>
                      <a:pt x="455" y="1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8" name="Freeform 1647"/>
              <p:cNvSpPr>
                <a:spLocks/>
              </p:cNvSpPr>
              <p:nvPr/>
            </p:nvSpPr>
            <p:spPr bwMode="auto">
              <a:xfrm>
                <a:off x="5038" y="4496"/>
                <a:ext cx="467" cy="522"/>
              </a:xfrm>
              <a:custGeom>
                <a:avLst/>
                <a:gdLst>
                  <a:gd name="T0" fmla="+- 0 5234 5038"/>
                  <a:gd name="T1" fmla="*/ T0 w 467"/>
                  <a:gd name="T2" fmla="+- 0 4502 4496"/>
                  <a:gd name="T3" fmla="*/ 4502 h 522"/>
                  <a:gd name="T4" fmla="+- 0 5223 5038"/>
                  <a:gd name="T5" fmla="*/ T4 w 467"/>
                  <a:gd name="T6" fmla="+- 0 4502 4496"/>
                  <a:gd name="T7" fmla="*/ 4502 h 522"/>
                  <a:gd name="T8" fmla="+- 0 5225 5038"/>
                  <a:gd name="T9" fmla="*/ T8 w 467"/>
                  <a:gd name="T10" fmla="+- 0 4508 4496"/>
                  <a:gd name="T11" fmla="*/ 4508 h 522"/>
                  <a:gd name="T12" fmla="+- 0 5337 5038"/>
                  <a:gd name="T13" fmla="*/ T12 w 467"/>
                  <a:gd name="T14" fmla="+- 0 4553 4496"/>
                  <a:gd name="T15" fmla="*/ 4553 h 522"/>
                  <a:gd name="T16" fmla="+- 0 5485 5038"/>
                  <a:gd name="T17" fmla="*/ T16 w 467"/>
                  <a:gd name="T18" fmla="+- 0 4610 4496"/>
                  <a:gd name="T19" fmla="*/ 4610 h 522"/>
                  <a:gd name="T20" fmla="+- 0 5484 5038"/>
                  <a:gd name="T21" fmla="*/ T20 w 467"/>
                  <a:gd name="T22" fmla="+- 0 4609 4496"/>
                  <a:gd name="T23" fmla="*/ 4609 h 522"/>
                  <a:gd name="T24" fmla="+- 0 5487 5038"/>
                  <a:gd name="T25" fmla="*/ T24 w 467"/>
                  <a:gd name="T26" fmla="+- 0 4606 4496"/>
                  <a:gd name="T27" fmla="*/ 4606 h 522"/>
                  <a:gd name="T28" fmla="+- 0 5493 5038"/>
                  <a:gd name="T29" fmla="*/ T28 w 467"/>
                  <a:gd name="T30" fmla="+- 0 4606 4496"/>
                  <a:gd name="T31" fmla="*/ 4606 h 522"/>
                  <a:gd name="T32" fmla="+- 0 5491 5038"/>
                  <a:gd name="T33" fmla="*/ T32 w 467"/>
                  <a:gd name="T34" fmla="+- 0 4603 4496"/>
                  <a:gd name="T35" fmla="*/ 4603 h 522"/>
                  <a:gd name="T36" fmla="+- 0 5490 5038"/>
                  <a:gd name="T37" fmla="*/ T36 w 467"/>
                  <a:gd name="T38" fmla="+- 0 4602 4496"/>
                  <a:gd name="T39" fmla="*/ 4602 h 522"/>
                  <a:gd name="T40" fmla="+- 0 5336 5038"/>
                  <a:gd name="T41" fmla="*/ T40 w 467"/>
                  <a:gd name="T42" fmla="+- 0 4543 4496"/>
                  <a:gd name="T43" fmla="*/ 4543 h 522"/>
                  <a:gd name="T44" fmla="+- 0 5241 5038"/>
                  <a:gd name="T45" fmla="*/ T44 w 467"/>
                  <a:gd name="T46" fmla="+- 0 4505 4496"/>
                  <a:gd name="T47" fmla="*/ 4505 h 522"/>
                  <a:gd name="T48" fmla="+- 0 5234 5038"/>
                  <a:gd name="T49" fmla="*/ T48 w 467"/>
                  <a:gd name="T50" fmla="+- 0 4502 4496"/>
                  <a:gd name="T51" fmla="*/ 4502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67" h="522">
                    <a:moveTo>
                      <a:pt x="196" y="6"/>
                    </a:moveTo>
                    <a:lnTo>
                      <a:pt x="185" y="6"/>
                    </a:lnTo>
                    <a:lnTo>
                      <a:pt x="187" y="12"/>
                    </a:lnTo>
                    <a:lnTo>
                      <a:pt x="299" y="57"/>
                    </a:lnTo>
                    <a:lnTo>
                      <a:pt x="447" y="114"/>
                    </a:lnTo>
                    <a:lnTo>
                      <a:pt x="446" y="113"/>
                    </a:lnTo>
                    <a:lnTo>
                      <a:pt x="449" y="110"/>
                    </a:lnTo>
                    <a:lnTo>
                      <a:pt x="455" y="110"/>
                    </a:lnTo>
                    <a:lnTo>
                      <a:pt x="453" y="107"/>
                    </a:lnTo>
                    <a:lnTo>
                      <a:pt x="452" y="106"/>
                    </a:lnTo>
                    <a:lnTo>
                      <a:pt x="298" y="47"/>
                    </a:lnTo>
                    <a:lnTo>
                      <a:pt x="203" y="9"/>
                    </a:lnTo>
                    <a:lnTo>
                      <a:pt x="196"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49" name="Freeform 1648"/>
              <p:cNvSpPr>
                <a:spLocks/>
              </p:cNvSpPr>
              <p:nvPr/>
            </p:nvSpPr>
            <p:spPr bwMode="auto">
              <a:xfrm>
                <a:off x="5038" y="4496"/>
                <a:ext cx="467" cy="522"/>
              </a:xfrm>
              <a:custGeom>
                <a:avLst/>
                <a:gdLst>
                  <a:gd name="T0" fmla="+- 0 5054 5038"/>
                  <a:gd name="T1" fmla="*/ T0 w 467"/>
                  <a:gd name="T2" fmla="+- 0 4561 4496"/>
                  <a:gd name="T3" fmla="*/ 4561 h 522"/>
                  <a:gd name="T4" fmla="+- 0 5057 5038"/>
                  <a:gd name="T5" fmla="*/ T4 w 467"/>
                  <a:gd name="T6" fmla="+- 0 4564 4496"/>
                  <a:gd name="T7" fmla="*/ 4564 h 522"/>
                  <a:gd name="T8" fmla="+- 0 5058 5038"/>
                  <a:gd name="T9" fmla="*/ T8 w 467"/>
                  <a:gd name="T10" fmla="+- 0 4563 4496"/>
                  <a:gd name="T11" fmla="*/ 4563 h 522"/>
                  <a:gd name="T12" fmla="+- 0 5058 5038"/>
                  <a:gd name="T13" fmla="*/ T12 w 467"/>
                  <a:gd name="T14" fmla="+- 0 4561 4496"/>
                  <a:gd name="T15" fmla="*/ 4561 h 522"/>
                  <a:gd name="T16" fmla="+- 0 5054 5038"/>
                  <a:gd name="T17" fmla="*/ T16 w 467"/>
                  <a:gd name="T18" fmla="+- 0 4561 4496"/>
                  <a:gd name="T19" fmla="*/ 4561 h 522"/>
                </a:gdLst>
                <a:ahLst/>
                <a:cxnLst>
                  <a:cxn ang="0">
                    <a:pos x="T1" y="T3"/>
                  </a:cxn>
                  <a:cxn ang="0">
                    <a:pos x="T5" y="T7"/>
                  </a:cxn>
                  <a:cxn ang="0">
                    <a:pos x="T9" y="T11"/>
                  </a:cxn>
                  <a:cxn ang="0">
                    <a:pos x="T13" y="T15"/>
                  </a:cxn>
                  <a:cxn ang="0">
                    <a:pos x="T17" y="T19"/>
                  </a:cxn>
                </a:cxnLst>
                <a:rect l="0" t="0" r="r" b="b"/>
                <a:pathLst>
                  <a:path w="467" h="522">
                    <a:moveTo>
                      <a:pt x="16" y="65"/>
                    </a:moveTo>
                    <a:lnTo>
                      <a:pt x="19" y="68"/>
                    </a:lnTo>
                    <a:lnTo>
                      <a:pt x="20" y="67"/>
                    </a:lnTo>
                    <a:lnTo>
                      <a:pt x="20" y="65"/>
                    </a:lnTo>
                    <a:lnTo>
                      <a:pt x="16"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0" name="Freeform 1649"/>
              <p:cNvSpPr>
                <a:spLocks/>
              </p:cNvSpPr>
              <p:nvPr/>
            </p:nvSpPr>
            <p:spPr bwMode="auto">
              <a:xfrm>
                <a:off x="5038" y="4496"/>
                <a:ext cx="467" cy="522"/>
              </a:xfrm>
              <a:custGeom>
                <a:avLst/>
                <a:gdLst>
                  <a:gd name="T0" fmla="+- 0 5058 5038"/>
                  <a:gd name="T1" fmla="*/ T0 w 467"/>
                  <a:gd name="T2" fmla="+- 0 4563 4496"/>
                  <a:gd name="T3" fmla="*/ 4563 h 522"/>
                  <a:gd name="T4" fmla="+- 0 5057 5038"/>
                  <a:gd name="T5" fmla="*/ T4 w 467"/>
                  <a:gd name="T6" fmla="+- 0 4564 4496"/>
                  <a:gd name="T7" fmla="*/ 4564 h 522"/>
                  <a:gd name="T8" fmla="+- 0 5058 5038"/>
                  <a:gd name="T9" fmla="*/ T8 w 467"/>
                  <a:gd name="T10" fmla="+- 0 4564 4496"/>
                  <a:gd name="T11" fmla="*/ 4564 h 522"/>
                  <a:gd name="T12" fmla="+- 0 5058 5038"/>
                  <a:gd name="T13" fmla="*/ T12 w 467"/>
                  <a:gd name="T14" fmla="+- 0 4563 4496"/>
                  <a:gd name="T15" fmla="*/ 4563 h 522"/>
                </a:gdLst>
                <a:ahLst/>
                <a:cxnLst>
                  <a:cxn ang="0">
                    <a:pos x="T1" y="T3"/>
                  </a:cxn>
                  <a:cxn ang="0">
                    <a:pos x="T5" y="T7"/>
                  </a:cxn>
                  <a:cxn ang="0">
                    <a:pos x="T9" y="T11"/>
                  </a:cxn>
                  <a:cxn ang="0">
                    <a:pos x="T13" y="T15"/>
                  </a:cxn>
                </a:cxnLst>
                <a:rect l="0" t="0" r="r" b="b"/>
                <a:pathLst>
                  <a:path w="467" h="522">
                    <a:moveTo>
                      <a:pt x="20" y="67"/>
                    </a:moveTo>
                    <a:lnTo>
                      <a:pt x="19" y="68"/>
                    </a:lnTo>
                    <a:lnTo>
                      <a:pt x="20" y="68"/>
                    </a:lnTo>
                    <a:lnTo>
                      <a:pt x="20" y="6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1" name="Freeform 1650"/>
              <p:cNvSpPr>
                <a:spLocks/>
              </p:cNvSpPr>
              <p:nvPr/>
            </p:nvSpPr>
            <p:spPr bwMode="auto">
              <a:xfrm>
                <a:off x="5038" y="4496"/>
                <a:ext cx="467" cy="522"/>
              </a:xfrm>
              <a:custGeom>
                <a:avLst/>
                <a:gdLst>
                  <a:gd name="T0" fmla="+- 0 5060 5038"/>
                  <a:gd name="T1" fmla="*/ T0 w 467"/>
                  <a:gd name="T2" fmla="+- 0 4561 4496"/>
                  <a:gd name="T3" fmla="*/ 4561 h 522"/>
                  <a:gd name="T4" fmla="+- 0 5054 5038"/>
                  <a:gd name="T5" fmla="*/ T4 w 467"/>
                  <a:gd name="T6" fmla="+- 0 4561 4496"/>
                  <a:gd name="T7" fmla="*/ 4561 h 522"/>
                  <a:gd name="T8" fmla="+- 0 5058 5038"/>
                  <a:gd name="T9" fmla="*/ T8 w 467"/>
                  <a:gd name="T10" fmla="+- 0 4561 4496"/>
                  <a:gd name="T11" fmla="*/ 4561 h 522"/>
                  <a:gd name="T12" fmla="+- 0 5058 5038"/>
                  <a:gd name="T13" fmla="*/ T12 w 467"/>
                  <a:gd name="T14" fmla="+- 0 4563 4496"/>
                  <a:gd name="T15" fmla="*/ 4563 h 522"/>
                  <a:gd name="T16" fmla="+- 0 5060 5038"/>
                  <a:gd name="T17" fmla="*/ T16 w 467"/>
                  <a:gd name="T18" fmla="+- 0 4561 4496"/>
                  <a:gd name="T19" fmla="*/ 4561 h 522"/>
                </a:gdLst>
                <a:ahLst/>
                <a:cxnLst>
                  <a:cxn ang="0">
                    <a:pos x="T1" y="T3"/>
                  </a:cxn>
                  <a:cxn ang="0">
                    <a:pos x="T5" y="T7"/>
                  </a:cxn>
                  <a:cxn ang="0">
                    <a:pos x="T9" y="T11"/>
                  </a:cxn>
                  <a:cxn ang="0">
                    <a:pos x="T13" y="T15"/>
                  </a:cxn>
                  <a:cxn ang="0">
                    <a:pos x="T17" y="T19"/>
                  </a:cxn>
                </a:cxnLst>
                <a:rect l="0" t="0" r="r" b="b"/>
                <a:pathLst>
                  <a:path w="467" h="522">
                    <a:moveTo>
                      <a:pt x="22" y="65"/>
                    </a:moveTo>
                    <a:lnTo>
                      <a:pt x="16" y="65"/>
                    </a:lnTo>
                    <a:lnTo>
                      <a:pt x="20" y="65"/>
                    </a:lnTo>
                    <a:lnTo>
                      <a:pt x="20" y="67"/>
                    </a:lnTo>
                    <a:lnTo>
                      <a:pt x="22"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2" name="Freeform 1651"/>
              <p:cNvSpPr>
                <a:spLocks/>
              </p:cNvSpPr>
              <p:nvPr/>
            </p:nvSpPr>
            <p:spPr bwMode="auto">
              <a:xfrm>
                <a:off x="5038" y="4496"/>
                <a:ext cx="467" cy="522"/>
              </a:xfrm>
              <a:custGeom>
                <a:avLst/>
                <a:gdLst>
                  <a:gd name="T0" fmla="+- 0 5231 5038"/>
                  <a:gd name="T1" fmla="*/ T0 w 467"/>
                  <a:gd name="T2" fmla="+- 0 4501 4496"/>
                  <a:gd name="T3" fmla="*/ 4501 h 522"/>
                  <a:gd name="T4" fmla="+- 0 5211 5038"/>
                  <a:gd name="T5" fmla="*/ T4 w 467"/>
                  <a:gd name="T6" fmla="+- 0 4501 4496"/>
                  <a:gd name="T7" fmla="*/ 4501 h 522"/>
                  <a:gd name="T8" fmla="+- 0 5211 5038"/>
                  <a:gd name="T9" fmla="*/ T8 w 467"/>
                  <a:gd name="T10" fmla="+- 0 4505 4496"/>
                  <a:gd name="T11" fmla="*/ 4505 h 522"/>
                  <a:gd name="T12" fmla="+- 0 5211 5038"/>
                  <a:gd name="T13" fmla="*/ T12 w 467"/>
                  <a:gd name="T14" fmla="+- 0 4505 4496"/>
                  <a:gd name="T15" fmla="*/ 4505 h 522"/>
                  <a:gd name="T16" fmla="+- 0 5222 5038"/>
                  <a:gd name="T17" fmla="*/ T16 w 467"/>
                  <a:gd name="T18" fmla="+- 0 4507 4496"/>
                  <a:gd name="T19" fmla="*/ 4507 h 522"/>
                  <a:gd name="T20" fmla="+- 0 5223 5038"/>
                  <a:gd name="T21" fmla="*/ T20 w 467"/>
                  <a:gd name="T22" fmla="+- 0 4502 4496"/>
                  <a:gd name="T23" fmla="*/ 4502 h 522"/>
                  <a:gd name="T24" fmla="+- 0 5234 5038"/>
                  <a:gd name="T25" fmla="*/ T24 w 467"/>
                  <a:gd name="T26" fmla="+- 0 4502 4496"/>
                  <a:gd name="T27" fmla="*/ 4502 h 522"/>
                  <a:gd name="T28" fmla="+- 0 5231 5038"/>
                  <a:gd name="T29" fmla="*/ T28 w 467"/>
                  <a:gd name="T30" fmla="+- 0 4501 4496"/>
                  <a:gd name="T31" fmla="*/ 4501 h 5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67" h="522">
                    <a:moveTo>
                      <a:pt x="193" y="5"/>
                    </a:moveTo>
                    <a:lnTo>
                      <a:pt x="173" y="5"/>
                    </a:lnTo>
                    <a:lnTo>
                      <a:pt x="173" y="9"/>
                    </a:lnTo>
                    <a:lnTo>
                      <a:pt x="184" y="11"/>
                    </a:lnTo>
                    <a:lnTo>
                      <a:pt x="185" y="6"/>
                    </a:lnTo>
                    <a:lnTo>
                      <a:pt x="196" y="6"/>
                    </a:lnTo>
                    <a:lnTo>
                      <a:pt x="193"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3" name="Freeform 1652"/>
              <p:cNvSpPr>
                <a:spLocks/>
              </p:cNvSpPr>
              <p:nvPr/>
            </p:nvSpPr>
            <p:spPr bwMode="auto">
              <a:xfrm>
                <a:off x="5038" y="4496"/>
                <a:ext cx="467" cy="522"/>
              </a:xfrm>
              <a:custGeom>
                <a:avLst/>
                <a:gdLst>
                  <a:gd name="T0" fmla="+- 0 5211 5038"/>
                  <a:gd name="T1" fmla="*/ T0 w 467"/>
                  <a:gd name="T2" fmla="+- 0 4501 4496"/>
                  <a:gd name="T3" fmla="*/ 4501 h 522"/>
                  <a:gd name="T4" fmla="+- 0 5210 5038"/>
                  <a:gd name="T5" fmla="*/ T4 w 467"/>
                  <a:gd name="T6" fmla="+- 0 4505 4496"/>
                  <a:gd name="T7" fmla="*/ 4505 h 522"/>
                  <a:gd name="T8" fmla="+- 0 5211 5038"/>
                  <a:gd name="T9" fmla="*/ T8 w 467"/>
                  <a:gd name="T10" fmla="+- 0 4505 4496"/>
                  <a:gd name="T11" fmla="*/ 4505 h 522"/>
                  <a:gd name="T12" fmla="+- 0 5211 5038"/>
                  <a:gd name="T13" fmla="*/ T12 w 467"/>
                  <a:gd name="T14" fmla="+- 0 4505 4496"/>
                  <a:gd name="T15" fmla="*/ 4505 h 522"/>
                  <a:gd name="T16" fmla="+- 0 5211 5038"/>
                  <a:gd name="T17" fmla="*/ T16 w 467"/>
                  <a:gd name="T18" fmla="+- 0 4501 4496"/>
                  <a:gd name="T19" fmla="*/ 4501 h 522"/>
                </a:gdLst>
                <a:ahLst/>
                <a:cxnLst>
                  <a:cxn ang="0">
                    <a:pos x="T1" y="T3"/>
                  </a:cxn>
                  <a:cxn ang="0">
                    <a:pos x="T5" y="T7"/>
                  </a:cxn>
                  <a:cxn ang="0">
                    <a:pos x="T9" y="T11"/>
                  </a:cxn>
                  <a:cxn ang="0">
                    <a:pos x="T13" y="T15"/>
                  </a:cxn>
                  <a:cxn ang="0">
                    <a:pos x="T17" y="T19"/>
                  </a:cxn>
                </a:cxnLst>
                <a:rect l="0" t="0" r="r" b="b"/>
                <a:pathLst>
                  <a:path w="467" h="522">
                    <a:moveTo>
                      <a:pt x="173" y="5"/>
                    </a:moveTo>
                    <a:lnTo>
                      <a:pt x="172" y="9"/>
                    </a:lnTo>
                    <a:lnTo>
                      <a:pt x="173" y="9"/>
                    </a:lnTo>
                    <a:lnTo>
                      <a:pt x="173"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54" name="Freeform 1653"/>
              <p:cNvSpPr>
                <a:spLocks/>
              </p:cNvSpPr>
              <p:nvPr/>
            </p:nvSpPr>
            <p:spPr bwMode="auto">
              <a:xfrm>
                <a:off x="5038" y="4496"/>
                <a:ext cx="467" cy="522"/>
              </a:xfrm>
              <a:custGeom>
                <a:avLst/>
                <a:gdLst>
                  <a:gd name="T0" fmla="+- 0 5212 5038"/>
                  <a:gd name="T1" fmla="*/ T0 w 467"/>
                  <a:gd name="T2" fmla="+- 0 4496 4496"/>
                  <a:gd name="T3" fmla="*/ 4496 h 522"/>
                  <a:gd name="T4" fmla="+- 0 5210 5038"/>
                  <a:gd name="T5" fmla="*/ T4 w 467"/>
                  <a:gd name="T6" fmla="+- 0 4496 4496"/>
                  <a:gd name="T7" fmla="*/ 4496 h 522"/>
                  <a:gd name="T8" fmla="+- 0 5198 5038"/>
                  <a:gd name="T9" fmla="*/ T8 w 467"/>
                  <a:gd name="T10" fmla="+- 0 4498 4496"/>
                  <a:gd name="T11" fmla="*/ 4498 h 522"/>
                  <a:gd name="T12" fmla="+- 0 5198 5038"/>
                  <a:gd name="T13" fmla="*/ T12 w 467"/>
                  <a:gd name="T14" fmla="+- 0 4502 4496"/>
                  <a:gd name="T15" fmla="*/ 4502 h 522"/>
                  <a:gd name="T16" fmla="+- 0 5211 5038"/>
                  <a:gd name="T17" fmla="*/ T16 w 467"/>
                  <a:gd name="T18" fmla="+- 0 4502 4496"/>
                  <a:gd name="T19" fmla="*/ 4502 h 522"/>
                  <a:gd name="T20" fmla="+- 0 5211 5038"/>
                  <a:gd name="T21" fmla="*/ T20 w 467"/>
                  <a:gd name="T22" fmla="+- 0 4501 4496"/>
                  <a:gd name="T23" fmla="*/ 4501 h 522"/>
                  <a:gd name="T24" fmla="+- 0 5231 5038"/>
                  <a:gd name="T25" fmla="*/ T24 w 467"/>
                  <a:gd name="T26" fmla="+- 0 4501 4496"/>
                  <a:gd name="T27" fmla="*/ 4501 h 522"/>
                  <a:gd name="T28" fmla="+- 0 5224 5038"/>
                  <a:gd name="T29" fmla="*/ T28 w 467"/>
                  <a:gd name="T30" fmla="+- 0 4498 4496"/>
                  <a:gd name="T31" fmla="*/ 4498 h 522"/>
                  <a:gd name="T32" fmla="+- 0 5223 5038"/>
                  <a:gd name="T33" fmla="*/ T32 w 467"/>
                  <a:gd name="T34" fmla="+- 0 4498 4496"/>
                  <a:gd name="T35" fmla="*/ 4498 h 522"/>
                  <a:gd name="T36" fmla="+- 0 5212 5038"/>
                  <a:gd name="T37" fmla="*/ T36 w 467"/>
                  <a:gd name="T38" fmla="+- 0 4496 4496"/>
                  <a:gd name="T39" fmla="*/ 4496 h 52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67" h="522">
                    <a:moveTo>
                      <a:pt x="174" y="0"/>
                    </a:moveTo>
                    <a:lnTo>
                      <a:pt x="172" y="0"/>
                    </a:lnTo>
                    <a:lnTo>
                      <a:pt x="160" y="2"/>
                    </a:lnTo>
                    <a:lnTo>
                      <a:pt x="160" y="6"/>
                    </a:lnTo>
                    <a:lnTo>
                      <a:pt x="173" y="6"/>
                    </a:lnTo>
                    <a:lnTo>
                      <a:pt x="173" y="5"/>
                    </a:lnTo>
                    <a:lnTo>
                      <a:pt x="193" y="5"/>
                    </a:lnTo>
                    <a:lnTo>
                      <a:pt x="186" y="2"/>
                    </a:lnTo>
                    <a:lnTo>
                      <a:pt x="185" y="2"/>
                    </a:lnTo>
                    <a:lnTo>
                      <a:pt x="174"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55" name="Picture 1654"/>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5205" y="4501"/>
                <a:ext cx="296"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4" name="Group 903"/>
            <p:cNvGrpSpPr>
              <a:grpSpLocks/>
            </p:cNvGrpSpPr>
            <p:nvPr/>
          </p:nvGrpSpPr>
          <p:grpSpPr bwMode="auto">
            <a:xfrm>
              <a:off x="7436" y="4501"/>
              <a:ext cx="249" cy="513"/>
              <a:chOff x="5043" y="4501"/>
              <a:chExt cx="169" cy="513"/>
            </a:xfrm>
          </p:grpSpPr>
          <p:sp>
            <p:nvSpPr>
              <p:cNvPr id="1627" name="Freeform 1626"/>
              <p:cNvSpPr>
                <a:spLocks/>
              </p:cNvSpPr>
              <p:nvPr/>
            </p:nvSpPr>
            <p:spPr bwMode="auto">
              <a:xfrm>
                <a:off x="5043" y="4501"/>
                <a:ext cx="169" cy="513"/>
              </a:xfrm>
              <a:custGeom>
                <a:avLst/>
                <a:gdLst>
                  <a:gd name="T0" fmla="+- 0 5211 5043"/>
                  <a:gd name="T1" fmla="*/ T0 w 169"/>
                  <a:gd name="T2" fmla="+- 0 4501 4501"/>
                  <a:gd name="T3" fmla="*/ 4501 h 513"/>
                  <a:gd name="T4" fmla="+- 0 5206 5043"/>
                  <a:gd name="T5" fmla="*/ T4 w 169"/>
                  <a:gd name="T6" fmla="+- 0 4501 4501"/>
                  <a:gd name="T7" fmla="*/ 4501 h 513"/>
                  <a:gd name="T8" fmla="+- 0 5203 5043"/>
                  <a:gd name="T9" fmla="*/ T8 w 169"/>
                  <a:gd name="T10" fmla="+- 0 4502 4501"/>
                  <a:gd name="T11" fmla="*/ 4502 h 513"/>
                  <a:gd name="T12" fmla="+- 0 5198 5043"/>
                  <a:gd name="T13" fmla="*/ T12 w 169"/>
                  <a:gd name="T14" fmla="+- 0 4502 4501"/>
                  <a:gd name="T15" fmla="*/ 4502 h 513"/>
                  <a:gd name="T16" fmla="+- 0 5115 5043"/>
                  <a:gd name="T17" fmla="*/ T16 w 169"/>
                  <a:gd name="T18" fmla="+- 0 4523 4501"/>
                  <a:gd name="T19" fmla="*/ 4523 h 513"/>
                  <a:gd name="T20" fmla="+- 0 5058 5043"/>
                  <a:gd name="T21" fmla="*/ T20 w 169"/>
                  <a:gd name="T22" fmla="+- 0 4557 4501"/>
                  <a:gd name="T23" fmla="*/ 4557 h 513"/>
                  <a:gd name="T24" fmla="+- 0 5048 5043"/>
                  <a:gd name="T25" fmla="*/ T24 w 169"/>
                  <a:gd name="T26" fmla="+- 0 4616 4501"/>
                  <a:gd name="T27" fmla="*/ 4616 h 513"/>
                  <a:gd name="T28" fmla="+- 0 5044 5043"/>
                  <a:gd name="T29" fmla="*/ T28 w 169"/>
                  <a:gd name="T30" fmla="+- 0 4676 4501"/>
                  <a:gd name="T31" fmla="*/ 4676 h 513"/>
                  <a:gd name="T32" fmla="+- 0 5043 5043"/>
                  <a:gd name="T33" fmla="*/ T32 w 169"/>
                  <a:gd name="T34" fmla="+- 0 4775 4501"/>
                  <a:gd name="T35" fmla="*/ 4775 h 513"/>
                  <a:gd name="T36" fmla="+- 0 5043 5043"/>
                  <a:gd name="T37" fmla="*/ T36 w 169"/>
                  <a:gd name="T38" fmla="+- 0 4795 4501"/>
                  <a:gd name="T39" fmla="*/ 4795 h 513"/>
                  <a:gd name="T40" fmla="+- 0 5047 5043"/>
                  <a:gd name="T41" fmla="*/ T40 w 169"/>
                  <a:gd name="T42" fmla="+- 0 4876 4501"/>
                  <a:gd name="T43" fmla="*/ 4876 h 513"/>
                  <a:gd name="T44" fmla="+- 0 5054 5043"/>
                  <a:gd name="T45" fmla="*/ T44 w 169"/>
                  <a:gd name="T46" fmla="+- 0 4955 4501"/>
                  <a:gd name="T47" fmla="*/ 4955 h 513"/>
                  <a:gd name="T48" fmla="+- 0 5200 5043"/>
                  <a:gd name="T49" fmla="*/ T48 w 169"/>
                  <a:gd name="T50" fmla="+- 0 5012 4501"/>
                  <a:gd name="T51" fmla="*/ 5012 h 513"/>
                  <a:gd name="T52" fmla="+- 0 5211 5043"/>
                  <a:gd name="T53" fmla="*/ T52 w 169"/>
                  <a:gd name="T54" fmla="+- 0 5013 4501"/>
                  <a:gd name="T55" fmla="*/ 5013 h 513"/>
                  <a:gd name="T56" fmla="+- 0 5209 5043"/>
                  <a:gd name="T57" fmla="*/ T56 w 169"/>
                  <a:gd name="T58" fmla="+- 0 4973 4501"/>
                  <a:gd name="T59" fmla="*/ 4973 h 513"/>
                  <a:gd name="T60" fmla="+- 0 5209 5043"/>
                  <a:gd name="T61" fmla="*/ T60 w 169"/>
                  <a:gd name="T62" fmla="+- 0 4951 4501"/>
                  <a:gd name="T63" fmla="*/ 4951 h 513"/>
                  <a:gd name="T64" fmla="+- 0 5206 5043"/>
                  <a:gd name="T65" fmla="*/ T64 w 169"/>
                  <a:gd name="T66" fmla="+- 0 4875 4501"/>
                  <a:gd name="T67" fmla="*/ 4875 h 513"/>
                  <a:gd name="T68" fmla="+- 0 5205 5043"/>
                  <a:gd name="T69" fmla="*/ T68 w 169"/>
                  <a:gd name="T70" fmla="+- 0 4795 4501"/>
                  <a:gd name="T71" fmla="*/ 4795 h 513"/>
                  <a:gd name="T72" fmla="+- 0 5206 5043"/>
                  <a:gd name="T73" fmla="*/ T72 w 169"/>
                  <a:gd name="T74" fmla="+- 0 4696 4501"/>
                  <a:gd name="T75" fmla="*/ 4696 h 513"/>
                  <a:gd name="T76" fmla="+- 0 5207 5043"/>
                  <a:gd name="T77" fmla="*/ T76 w 169"/>
                  <a:gd name="T78" fmla="+- 0 4626 4501"/>
                  <a:gd name="T79" fmla="*/ 4626 h 513"/>
                  <a:gd name="T80" fmla="+- 0 5209 5043"/>
                  <a:gd name="T81" fmla="*/ T80 w 169"/>
                  <a:gd name="T82" fmla="+- 0 4550 4501"/>
                  <a:gd name="T83" fmla="*/ 4550 h 513"/>
                  <a:gd name="T84" fmla="+- 0 5210 5043"/>
                  <a:gd name="T85" fmla="*/ T84 w 169"/>
                  <a:gd name="T86" fmla="+- 0 4523 4501"/>
                  <a:gd name="T87" fmla="*/ 4523 h 513"/>
                  <a:gd name="T88" fmla="+- 0 5211 5043"/>
                  <a:gd name="T89" fmla="*/ T88 w 169"/>
                  <a:gd name="T90" fmla="+- 0 4501 4501"/>
                  <a:gd name="T91" fmla="*/ 4501 h 51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169" h="513">
                    <a:moveTo>
                      <a:pt x="168" y="0"/>
                    </a:moveTo>
                    <a:lnTo>
                      <a:pt x="163" y="0"/>
                    </a:lnTo>
                    <a:lnTo>
                      <a:pt x="160" y="1"/>
                    </a:lnTo>
                    <a:lnTo>
                      <a:pt x="155" y="1"/>
                    </a:lnTo>
                    <a:lnTo>
                      <a:pt x="72" y="22"/>
                    </a:lnTo>
                    <a:lnTo>
                      <a:pt x="15" y="56"/>
                    </a:lnTo>
                    <a:lnTo>
                      <a:pt x="5" y="115"/>
                    </a:lnTo>
                    <a:lnTo>
                      <a:pt x="1" y="175"/>
                    </a:lnTo>
                    <a:lnTo>
                      <a:pt x="0" y="274"/>
                    </a:lnTo>
                    <a:lnTo>
                      <a:pt x="0" y="294"/>
                    </a:lnTo>
                    <a:lnTo>
                      <a:pt x="4" y="375"/>
                    </a:lnTo>
                    <a:lnTo>
                      <a:pt x="11" y="454"/>
                    </a:lnTo>
                    <a:lnTo>
                      <a:pt x="157" y="511"/>
                    </a:lnTo>
                    <a:lnTo>
                      <a:pt x="168" y="512"/>
                    </a:lnTo>
                    <a:lnTo>
                      <a:pt x="166" y="472"/>
                    </a:lnTo>
                    <a:lnTo>
                      <a:pt x="166" y="450"/>
                    </a:lnTo>
                    <a:lnTo>
                      <a:pt x="163" y="374"/>
                    </a:lnTo>
                    <a:lnTo>
                      <a:pt x="162" y="294"/>
                    </a:lnTo>
                    <a:lnTo>
                      <a:pt x="163" y="195"/>
                    </a:lnTo>
                    <a:lnTo>
                      <a:pt x="164" y="125"/>
                    </a:lnTo>
                    <a:lnTo>
                      <a:pt x="166" y="49"/>
                    </a:lnTo>
                    <a:lnTo>
                      <a:pt x="167" y="22"/>
                    </a:lnTo>
                    <a:lnTo>
                      <a:pt x="16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05" name="Group 904"/>
            <p:cNvGrpSpPr>
              <a:grpSpLocks/>
            </p:cNvGrpSpPr>
            <p:nvPr/>
          </p:nvGrpSpPr>
          <p:grpSpPr bwMode="auto">
            <a:xfrm>
              <a:off x="7452" y="4508"/>
              <a:ext cx="638" cy="167"/>
              <a:chOff x="5058" y="4508"/>
              <a:chExt cx="432" cy="167"/>
            </a:xfrm>
          </p:grpSpPr>
          <p:sp>
            <p:nvSpPr>
              <p:cNvPr id="1624" name="Freeform 1623"/>
              <p:cNvSpPr>
                <a:spLocks/>
              </p:cNvSpPr>
              <p:nvPr/>
            </p:nvSpPr>
            <p:spPr bwMode="auto">
              <a:xfrm>
                <a:off x="5058" y="4532"/>
                <a:ext cx="136" cy="143"/>
              </a:xfrm>
              <a:custGeom>
                <a:avLst/>
                <a:gdLst>
                  <a:gd name="T0" fmla="+- 0 5193 5058"/>
                  <a:gd name="T1" fmla="*/ T0 w 136"/>
                  <a:gd name="T2" fmla="+- 0 4532 4532"/>
                  <a:gd name="T3" fmla="*/ 4532 h 143"/>
                  <a:gd name="T4" fmla="+- 0 5126 5058"/>
                  <a:gd name="T5" fmla="*/ T4 w 136"/>
                  <a:gd name="T6" fmla="+- 0 4546 4532"/>
                  <a:gd name="T7" fmla="*/ 4546 h 143"/>
                  <a:gd name="T8" fmla="+- 0 5069 5058"/>
                  <a:gd name="T9" fmla="*/ T8 w 136"/>
                  <a:gd name="T10" fmla="+- 0 4572 4532"/>
                  <a:gd name="T11" fmla="*/ 4572 h 143"/>
                  <a:gd name="T12" fmla="+- 0 5060 5058"/>
                  <a:gd name="T13" fmla="*/ T12 w 136"/>
                  <a:gd name="T14" fmla="+- 0 4634 4532"/>
                  <a:gd name="T15" fmla="*/ 4634 h 143"/>
                  <a:gd name="T16" fmla="+- 0 5058 5058"/>
                  <a:gd name="T17" fmla="*/ T16 w 136"/>
                  <a:gd name="T18" fmla="+- 0 4675 4532"/>
                  <a:gd name="T19" fmla="*/ 4675 h 143"/>
                  <a:gd name="T20" fmla="+- 0 5092 5058"/>
                  <a:gd name="T21" fmla="*/ T20 w 136"/>
                  <a:gd name="T22" fmla="+- 0 4670 4532"/>
                  <a:gd name="T23" fmla="*/ 4670 h 143"/>
                  <a:gd name="T24" fmla="+- 0 5096 5058"/>
                  <a:gd name="T25" fmla="*/ T24 w 136"/>
                  <a:gd name="T26" fmla="+- 0 4667 4532"/>
                  <a:gd name="T27" fmla="*/ 4667 h 143"/>
                  <a:gd name="T28" fmla="+- 0 5100 5058"/>
                  <a:gd name="T29" fmla="*/ T28 w 136"/>
                  <a:gd name="T30" fmla="+- 0 4664 4532"/>
                  <a:gd name="T31" fmla="*/ 4664 h 143"/>
                  <a:gd name="T32" fmla="+- 0 5139 5058"/>
                  <a:gd name="T33" fmla="*/ T32 w 136"/>
                  <a:gd name="T34" fmla="+- 0 4658 4532"/>
                  <a:gd name="T35" fmla="*/ 4658 h 143"/>
                  <a:gd name="T36" fmla="+- 0 5165 5058"/>
                  <a:gd name="T37" fmla="*/ T36 w 136"/>
                  <a:gd name="T38" fmla="+- 0 4658 4532"/>
                  <a:gd name="T39" fmla="*/ 4658 h 143"/>
                  <a:gd name="T40" fmla="+- 0 5169 5058"/>
                  <a:gd name="T41" fmla="*/ T40 w 136"/>
                  <a:gd name="T42" fmla="+- 0 4657 4532"/>
                  <a:gd name="T43" fmla="*/ 4657 h 143"/>
                  <a:gd name="T44" fmla="+- 0 5189 5058"/>
                  <a:gd name="T45" fmla="*/ T44 w 136"/>
                  <a:gd name="T46" fmla="+- 0 4652 4532"/>
                  <a:gd name="T47" fmla="*/ 4652 h 143"/>
                  <a:gd name="T48" fmla="+- 0 5189 5058"/>
                  <a:gd name="T49" fmla="*/ T48 w 136"/>
                  <a:gd name="T50" fmla="+- 0 4630 4532"/>
                  <a:gd name="T51" fmla="*/ 4630 h 143"/>
                  <a:gd name="T52" fmla="+- 0 5190 5058"/>
                  <a:gd name="T53" fmla="*/ T52 w 136"/>
                  <a:gd name="T54" fmla="+- 0 4611 4532"/>
                  <a:gd name="T55" fmla="*/ 4611 h 143"/>
                  <a:gd name="T56" fmla="+- 0 5190 5058"/>
                  <a:gd name="T57" fmla="*/ T56 w 136"/>
                  <a:gd name="T58" fmla="+- 0 4592 4532"/>
                  <a:gd name="T59" fmla="*/ 4592 h 143"/>
                  <a:gd name="T60" fmla="+- 0 5191 5058"/>
                  <a:gd name="T61" fmla="*/ T60 w 136"/>
                  <a:gd name="T62" fmla="+- 0 4569 4532"/>
                  <a:gd name="T63" fmla="*/ 4569 h 143"/>
                  <a:gd name="T64" fmla="+- 0 5192 5058"/>
                  <a:gd name="T65" fmla="*/ T64 w 136"/>
                  <a:gd name="T66" fmla="+- 0 4553 4532"/>
                  <a:gd name="T67" fmla="*/ 4553 h 143"/>
                  <a:gd name="T68" fmla="+- 0 5193 5058"/>
                  <a:gd name="T69" fmla="*/ T68 w 136"/>
                  <a:gd name="T70" fmla="+- 0 4532 4532"/>
                  <a:gd name="T71" fmla="*/ 4532 h 14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136" h="143">
                    <a:moveTo>
                      <a:pt x="135" y="0"/>
                    </a:moveTo>
                    <a:lnTo>
                      <a:pt x="68" y="14"/>
                    </a:lnTo>
                    <a:lnTo>
                      <a:pt x="11" y="40"/>
                    </a:lnTo>
                    <a:lnTo>
                      <a:pt x="2" y="102"/>
                    </a:lnTo>
                    <a:lnTo>
                      <a:pt x="0" y="143"/>
                    </a:lnTo>
                    <a:lnTo>
                      <a:pt x="34" y="138"/>
                    </a:lnTo>
                    <a:lnTo>
                      <a:pt x="38" y="135"/>
                    </a:lnTo>
                    <a:lnTo>
                      <a:pt x="42" y="132"/>
                    </a:lnTo>
                    <a:lnTo>
                      <a:pt x="81" y="126"/>
                    </a:lnTo>
                    <a:lnTo>
                      <a:pt x="107" y="126"/>
                    </a:lnTo>
                    <a:lnTo>
                      <a:pt x="111" y="125"/>
                    </a:lnTo>
                    <a:lnTo>
                      <a:pt x="131" y="120"/>
                    </a:lnTo>
                    <a:lnTo>
                      <a:pt x="131" y="98"/>
                    </a:lnTo>
                    <a:lnTo>
                      <a:pt x="132" y="79"/>
                    </a:lnTo>
                    <a:lnTo>
                      <a:pt x="132" y="60"/>
                    </a:lnTo>
                    <a:lnTo>
                      <a:pt x="133" y="37"/>
                    </a:lnTo>
                    <a:lnTo>
                      <a:pt x="134" y="21"/>
                    </a:lnTo>
                    <a:lnTo>
                      <a:pt x="135"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5" name="Freeform 1624"/>
              <p:cNvSpPr>
                <a:spLocks/>
              </p:cNvSpPr>
              <p:nvPr/>
            </p:nvSpPr>
            <p:spPr bwMode="auto">
              <a:xfrm>
                <a:off x="5058" y="4532"/>
                <a:ext cx="136" cy="143"/>
              </a:xfrm>
              <a:custGeom>
                <a:avLst/>
                <a:gdLst>
                  <a:gd name="T0" fmla="+- 0 5165 5058"/>
                  <a:gd name="T1" fmla="*/ T0 w 136"/>
                  <a:gd name="T2" fmla="+- 0 4658 4532"/>
                  <a:gd name="T3" fmla="*/ 4658 h 143"/>
                  <a:gd name="T4" fmla="+- 0 5139 5058"/>
                  <a:gd name="T5" fmla="*/ T4 w 136"/>
                  <a:gd name="T6" fmla="+- 0 4658 4532"/>
                  <a:gd name="T7" fmla="*/ 4658 h 143"/>
                  <a:gd name="T8" fmla="+- 0 5142 5058"/>
                  <a:gd name="T9" fmla="*/ T8 w 136"/>
                  <a:gd name="T10" fmla="+- 0 4659 4532"/>
                  <a:gd name="T11" fmla="*/ 4659 h 143"/>
                  <a:gd name="T12" fmla="+- 0 5148 5058"/>
                  <a:gd name="T13" fmla="*/ T12 w 136"/>
                  <a:gd name="T14" fmla="+- 0 4661 4532"/>
                  <a:gd name="T15" fmla="*/ 4661 h 143"/>
                  <a:gd name="T16" fmla="+- 0 5150 5058"/>
                  <a:gd name="T17" fmla="*/ T16 w 136"/>
                  <a:gd name="T18" fmla="+- 0 4660 4532"/>
                  <a:gd name="T19" fmla="*/ 4660 h 143"/>
                  <a:gd name="T20" fmla="+- 0 5165 5058"/>
                  <a:gd name="T21" fmla="*/ T20 w 136"/>
                  <a:gd name="T22" fmla="+- 0 4658 4532"/>
                  <a:gd name="T23" fmla="*/ 4658 h 143"/>
                </a:gdLst>
                <a:ahLst/>
                <a:cxnLst>
                  <a:cxn ang="0">
                    <a:pos x="T1" y="T3"/>
                  </a:cxn>
                  <a:cxn ang="0">
                    <a:pos x="T5" y="T7"/>
                  </a:cxn>
                  <a:cxn ang="0">
                    <a:pos x="T9" y="T11"/>
                  </a:cxn>
                  <a:cxn ang="0">
                    <a:pos x="T13" y="T15"/>
                  </a:cxn>
                  <a:cxn ang="0">
                    <a:pos x="T17" y="T19"/>
                  </a:cxn>
                  <a:cxn ang="0">
                    <a:pos x="T21" y="T23"/>
                  </a:cxn>
                </a:cxnLst>
                <a:rect l="0" t="0" r="r" b="b"/>
                <a:pathLst>
                  <a:path w="136" h="143">
                    <a:moveTo>
                      <a:pt x="107" y="126"/>
                    </a:moveTo>
                    <a:lnTo>
                      <a:pt x="81" y="126"/>
                    </a:lnTo>
                    <a:lnTo>
                      <a:pt x="84" y="127"/>
                    </a:lnTo>
                    <a:lnTo>
                      <a:pt x="90" y="129"/>
                    </a:lnTo>
                    <a:lnTo>
                      <a:pt x="92" y="128"/>
                    </a:lnTo>
                    <a:lnTo>
                      <a:pt x="107" y="12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26" name="Picture 1625"/>
              <p:cNvPicPr>
                <a:picLocks noChangeAspect="1" noChangeArrowheads="1"/>
              </p:cNvPicPr>
              <p:nvPr/>
            </p:nvPicPr>
            <p:blipFill>
              <a:blip r:embed="rId58" cstate="email">
                <a:extLst>
                  <a:ext uri="{28A0092B-C50C-407E-A947-70E740481C1C}">
                    <a14:useLocalDpi xmlns:a14="http://schemas.microsoft.com/office/drawing/2010/main" val="0"/>
                  </a:ext>
                </a:extLst>
              </a:blip>
              <a:srcRect/>
              <a:stretch>
                <a:fillRect/>
              </a:stretch>
            </p:blipFill>
            <p:spPr bwMode="auto">
              <a:xfrm>
                <a:off x="5237" y="4508"/>
                <a:ext cx="253"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6" name="Group 905"/>
            <p:cNvGrpSpPr>
              <a:grpSpLocks/>
            </p:cNvGrpSpPr>
            <p:nvPr/>
          </p:nvGrpSpPr>
          <p:grpSpPr bwMode="auto">
            <a:xfrm>
              <a:off x="7455" y="4663"/>
              <a:ext cx="195" cy="150"/>
              <a:chOff x="5056" y="4663"/>
              <a:chExt cx="132" cy="150"/>
            </a:xfrm>
          </p:grpSpPr>
          <p:sp>
            <p:nvSpPr>
              <p:cNvPr id="1621" name="Freeform 1620"/>
              <p:cNvSpPr>
                <a:spLocks/>
              </p:cNvSpPr>
              <p:nvPr/>
            </p:nvSpPr>
            <p:spPr bwMode="auto">
              <a:xfrm>
                <a:off x="5056" y="4663"/>
                <a:ext cx="132" cy="150"/>
              </a:xfrm>
              <a:custGeom>
                <a:avLst/>
                <a:gdLst>
                  <a:gd name="T0" fmla="+- 0 5187 5056"/>
                  <a:gd name="T1" fmla="*/ T0 w 132"/>
                  <a:gd name="T2" fmla="+- 0 4770 4663"/>
                  <a:gd name="T3" fmla="*/ 4770 h 150"/>
                  <a:gd name="T4" fmla="+- 0 5117 5056"/>
                  <a:gd name="T5" fmla="*/ T4 w 132"/>
                  <a:gd name="T6" fmla="+- 0 4770 4663"/>
                  <a:gd name="T7" fmla="*/ 4770 h 150"/>
                  <a:gd name="T8" fmla="+- 0 5130 5056"/>
                  <a:gd name="T9" fmla="*/ T8 w 132"/>
                  <a:gd name="T10" fmla="+- 0 4774 4663"/>
                  <a:gd name="T11" fmla="*/ 4774 h 150"/>
                  <a:gd name="T12" fmla="+- 0 5144 5056"/>
                  <a:gd name="T13" fmla="*/ T12 w 132"/>
                  <a:gd name="T14" fmla="+- 0 4789 4663"/>
                  <a:gd name="T15" fmla="*/ 4789 h 150"/>
                  <a:gd name="T16" fmla="+- 0 5151 5056"/>
                  <a:gd name="T17" fmla="*/ T16 w 132"/>
                  <a:gd name="T18" fmla="+- 0 4812 4663"/>
                  <a:gd name="T19" fmla="*/ 4812 h 150"/>
                  <a:gd name="T20" fmla="+- 0 5173 5056"/>
                  <a:gd name="T21" fmla="*/ T20 w 132"/>
                  <a:gd name="T22" fmla="+- 0 4813 4663"/>
                  <a:gd name="T23" fmla="*/ 4813 h 150"/>
                  <a:gd name="T24" fmla="+- 0 5188 5056"/>
                  <a:gd name="T25" fmla="*/ T24 w 132"/>
                  <a:gd name="T26" fmla="+- 0 4803 4663"/>
                  <a:gd name="T27" fmla="*/ 4803 h 150"/>
                  <a:gd name="T28" fmla="+- 0 5187 5056"/>
                  <a:gd name="T29" fmla="*/ T28 w 132"/>
                  <a:gd name="T30" fmla="+- 0 4770 4663"/>
                  <a:gd name="T31" fmla="*/ 4770 h 15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2" h="150">
                    <a:moveTo>
                      <a:pt x="131" y="107"/>
                    </a:moveTo>
                    <a:lnTo>
                      <a:pt x="61" y="107"/>
                    </a:lnTo>
                    <a:lnTo>
                      <a:pt x="74" y="111"/>
                    </a:lnTo>
                    <a:lnTo>
                      <a:pt x="88" y="126"/>
                    </a:lnTo>
                    <a:lnTo>
                      <a:pt x="95" y="149"/>
                    </a:lnTo>
                    <a:lnTo>
                      <a:pt x="117" y="150"/>
                    </a:lnTo>
                    <a:lnTo>
                      <a:pt x="132" y="140"/>
                    </a:lnTo>
                    <a:lnTo>
                      <a:pt x="131" y="107"/>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2" name="Freeform 1621"/>
              <p:cNvSpPr>
                <a:spLocks/>
              </p:cNvSpPr>
              <p:nvPr/>
            </p:nvSpPr>
            <p:spPr bwMode="auto">
              <a:xfrm>
                <a:off x="5056" y="4663"/>
                <a:ext cx="132" cy="150"/>
              </a:xfrm>
              <a:custGeom>
                <a:avLst/>
                <a:gdLst>
                  <a:gd name="T0" fmla="+- 0 5092 5056"/>
                  <a:gd name="T1" fmla="*/ T0 w 132"/>
                  <a:gd name="T2" fmla="+- 0 4679 4663"/>
                  <a:gd name="T3" fmla="*/ 4679 h 150"/>
                  <a:gd name="T4" fmla="+- 0 5056 5056"/>
                  <a:gd name="T5" fmla="*/ T4 w 132"/>
                  <a:gd name="T6" fmla="+- 0 4729 4663"/>
                  <a:gd name="T7" fmla="*/ 4729 h 150"/>
                  <a:gd name="T8" fmla="+- 0 5056 5056"/>
                  <a:gd name="T9" fmla="*/ T8 w 132"/>
                  <a:gd name="T10" fmla="+- 0 4774 4663"/>
                  <a:gd name="T11" fmla="*/ 4774 h 150"/>
                  <a:gd name="T12" fmla="+- 0 5056 5056"/>
                  <a:gd name="T13" fmla="*/ T12 w 132"/>
                  <a:gd name="T14" fmla="+- 0 4789 4663"/>
                  <a:gd name="T15" fmla="*/ 4789 h 150"/>
                  <a:gd name="T16" fmla="+- 0 5057 5056"/>
                  <a:gd name="T17" fmla="*/ T16 w 132"/>
                  <a:gd name="T18" fmla="+- 0 4809 4663"/>
                  <a:gd name="T19" fmla="*/ 4809 h 150"/>
                  <a:gd name="T20" fmla="+- 0 5073 5056"/>
                  <a:gd name="T21" fmla="*/ T20 w 132"/>
                  <a:gd name="T22" fmla="+- 0 4809 4663"/>
                  <a:gd name="T23" fmla="*/ 4809 h 150"/>
                  <a:gd name="T24" fmla="+- 0 5087 5056"/>
                  <a:gd name="T25" fmla="*/ T24 w 132"/>
                  <a:gd name="T26" fmla="+- 0 4796 4663"/>
                  <a:gd name="T27" fmla="*/ 4796 h 150"/>
                  <a:gd name="T28" fmla="+- 0 5099 5056"/>
                  <a:gd name="T29" fmla="*/ T28 w 132"/>
                  <a:gd name="T30" fmla="+- 0 4778 4663"/>
                  <a:gd name="T31" fmla="*/ 4778 h 150"/>
                  <a:gd name="T32" fmla="+- 0 5117 5056"/>
                  <a:gd name="T33" fmla="*/ T32 w 132"/>
                  <a:gd name="T34" fmla="+- 0 4770 4663"/>
                  <a:gd name="T35" fmla="*/ 4770 h 150"/>
                  <a:gd name="T36" fmla="+- 0 5187 5056"/>
                  <a:gd name="T37" fmla="*/ T36 w 132"/>
                  <a:gd name="T38" fmla="+- 0 4770 4663"/>
                  <a:gd name="T39" fmla="*/ 4770 h 150"/>
                  <a:gd name="T40" fmla="+- 0 5187 5056"/>
                  <a:gd name="T41" fmla="*/ T40 w 132"/>
                  <a:gd name="T42" fmla="+- 0 4682 4663"/>
                  <a:gd name="T43" fmla="*/ 4682 h 150"/>
                  <a:gd name="T44" fmla="+- 0 5097 5056"/>
                  <a:gd name="T45" fmla="*/ T44 w 132"/>
                  <a:gd name="T46" fmla="+- 0 4682 4663"/>
                  <a:gd name="T47" fmla="*/ 4682 h 150"/>
                  <a:gd name="T48" fmla="+- 0 5095 5056"/>
                  <a:gd name="T49" fmla="*/ T48 w 132"/>
                  <a:gd name="T50" fmla="+- 0 4681 4663"/>
                  <a:gd name="T51" fmla="*/ 4681 h 150"/>
                  <a:gd name="T52" fmla="+- 0 5092 5056"/>
                  <a:gd name="T53" fmla="*/ T52 w 132"/>
                  <a:gd name="T54" fmla="+- 0 4679 4663"/>
                  <a:gd name="T55" fmla="*/ 4679 h 15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32" h="150">
                    <a:moveTo>
                      <a:pt x="36" y="16"/>
                    </a:moveTo>
                    <a:lnTo>
                      <a:pt x="0" y="66"/>
                    </a:lnTo>
                    <a:lnTo>
                      <a:pt x="0" y="111"/>
                    </a:lnTo>
                    <a:lnTo>
                      <a:pt x="0" y="126"/>
                    </a:lnTo>
                    <a:lnTo>
                      <a:pt x="1" y="146"/>
                    </a:lnTo>
                    <a:lnTo>
                      <a:pt x="17" y="146"/>
                    </a:lnTo>
                    <a:lnTo>
                      <a:pt x="31" y="133"/>
                    </a:lnTo>
                    <a:lnTo>
                      <a:pt x="43" y="115"/>
                    </a:lnTo>
                    <a:lnTo>
                      <a:pt x="61" y="107"/>
                    </a:lnTo>
                    <a:lnTo>
                      <a:pt x="131" y="107"/>
                    </a:lnTo>
                    <a:lnTo>
                      <a:pt x="131" y="19"/>
                    </a:lnTo>
                    <a:lnTo>
                      <a:pt x="41" y="19"/>
                    </a:lnTo>
                    <a:lnTo>
                      <a:pt x="39" y="18"/>
                    </a:lnTo>
                    <a:lnTo>
                      <a:pt x="36" y="1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3" name="Freeform 1622"/>
              <p:cNvSpPr>
                <a:spLocks/>
              </p:cNvSpPr>
              <p:nvPr/>
            </p:nvSpPr>
            <p:spPr bwMode="auto">
              <a:xfrm>
                <a:off x="5056" y="4663"/>
                <a:ext cx="132" cy="150"/>
              </a:xfrm>
              <a:custGeom>
                <a:avLst/>
                <a:gdLst>
                  <a:gd name="T0" fmla="+- 0 5187 5056"/>
                  <a:gd name="T1" fmla="*/ T0 w 132"/>
                  <a:gd name="T2" fmla="+- 0 4663 4663"/>
                  <a:gd name="T3" fmla="*/ 4663 h 150"/>
                  <a:gd name="T4" fmla="+- 0 5148 5056"/>
                  <a:gd name="T5" fmla="*/ T4 w 132"/>
                  <a:gd name="T6" fmla="+- 0 4670 4663"/>
                  <a:gd name="T7" fmla="*/ 4670 h 150"/>
                  <a:gd name="T8" fmla="+- 0 5142 5056"/>
                  <a:gd name="T9" fmla="*/ T8 w 132"/>
                  <a:gd name="T10" fmla="+- 0 4674 4663"/>
                  <a:gd name="T11" fmla="*/ 4674 h 150"/>
                  <a:gd name="T12" fmla="+- 0 5136 5056"/>
                  <a:gd name="T13" fmla="*/ T12 w 132"/>
                  <a:gd name="T14" fmla="+- 0 4677 4663"/>
                  <a:gd name="T15" fmla="*/ 4677 h 150"/>
                  <a:gd name="T16" fmla="+- 0 5097 5056"/>
                  <a:gd name="T17" fmla="*/ T16 w 132"/>
                  <a:gd name="T18" fmla="+- 0 4682 4663"/>
                  <a:gd name="T19" fmla="*/ 4682 h 150"/>
                  <a:gd name="T20" fmla="+- 0 5187 5056"/>
                  <a:gd name="T21" fmla="*/ T20 w 132"/>
                  <a:gd name="T22" fmla="+- 0 4682 4663"/>
                  <a:gd name="T23" fmla="*/ 4682 h 150"/>
                  <a:gd name="T24" fmla="+- 0 5187 5056"/>
                  <a:gd name="T25" fmla="*/ T24 w 132"/>
                  <a:gd name="T26" fmla="+- 0 4663 4663"/>
                  <a:gd name="T27" fmla="*/ 4663 h 150"/>
                </a:gdLst>
                <a:ahLst/>
                <a:cxnLst>
                  <a:cxn ang="0">
                    <a:pos x="T1" y="T3"/>
                  </a:cxn>
                  <a:cxn ang="0">
                    <a:pos x="T5" y="T7"/>
                  </a:cxn>
                  <a:cxn ang="0">
                    <a:pos x="T9" y="T11"/>
                  </a:cxn>
                  <a:cxn ang="0">
                    <a:pos x="T13" y="T15"/>
                  </a:cxn>
                  <a:cxn ang="0">
                    <a:pos x="T17" y="T19"/>
                  </a:cxn>
                  <a:cxn ang="0">
                    <a:pos x="T21" y="T23"/>
                  </a:cxn>
                  <a:cxn ang="0">
                    <a:pos x="T25" y="T27"/>
                  </a:cxn>
                </a:cxnLst>
                <a:rect l="0" t="0" r="r" b="b"/>
                <a:pathLst>
                  <a:path w="132" h="150">
                    <a:moveTo>
                      <a:pt x="131" y="0"/>
                    </a:moveTo>
                    <a:lnTo>
                      <a:pt x="92" y="7"/>
                    </a:lnTo>
                    <a:lnTo>
                      <a:pt x="86" y="11"/>
                    </a:lnTo>
                    <a:lnTo>
                      <a:pt x="80" y="14"/>
                    </a:lnTo>
                    <a:lnTo>
                      <a:pt x="41" y="19"/>
                    </a:lnTo>
                    <a:lnTo>
                      <a:pt x="131" y="19"/>
                    </a:lnTo>
                    <a:lnTo>
                      <a:pt x="131"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07" name="Group 906"/>
            <p:cNvGrpSpPr>
              <a:grpSpLocks/>
            </p:cNvGrpSpPr>
            <p:nvPr/>
          </p:nvGrpSpPr>
          <p:grpSpPr bwMode="auto">
            <a:xfrm>
              <a:off x="7458" y="4820"/>
              <a:ext cx="199" cy="147"/>
              <a:chOff x="5058" y="4820"/>
              <a:chExt cx="135" cy="147"/>
            </a:xfrm>
          </p:grpSpPr>
          <p:sp>
            <p:nvSpPr>
              <p:cNvPr id="1619" name="Freeform 1618"/>
              <p:cNvSpPr>
                <a:spLocks/>
              </p:cNvSpPr>
              <p:nvPr/>
            </p:nvSpPr>
            <p:spPr bwMode="auto">
              <a:xfrm>
                <a:off x="5058" y="4820"/>
                <a:ext cx="135" cy="147"/>
              </a:xfrm>
              <a:custGeom>
                <a:avLst/>
                <a:gdLst>
                  <a:gd name="T0" fmla="+- 0 5068 5058"/>
                  <a:gd name="T1" fmla="*/ T0 w 135"/>
                  <a:gd name="T2" fmla="+- 0 4820 4820"/>
                  <a:gd name="T3" fmla="*/ 4820 h 147"/>
                  <a:gd name="T4" fmla="+- 0 5058 5058"/>
                  <a:gd name="T5" fmla="*/ T4 w 135"/>
                  <a:gd name="T6" fmla="+- 0 4839 4820"/>
                  <a:gd name="T7" fmla="*/ 4839 h 147"/>
                  <a:gd name="T8" fmla="+- 0 5059 5058"/>
                  <a:gd name="T9" fmla="*/ T8 w 135"/>
                  <a:gd name="T10" fmla="+- 0 4858 4820"/>
                  <a:gd name="T11" fmla="*/ 4858 h 147"/>
                  <a:gd name="T12" fmla="+- 0 5060 5058"/>
                  <a:gd name="T13" fmla="*/ T12 w 135"/>
                  <a:gd name="T14" fmla="+- 0 4877 4820"/>
                  <a:gd name="T15" fmla="*/ 4877 h 147"/>
                  <a:gd name="T16" fmla="+- 0 5061 5058"/>
                  <a:gd name="T17" fmla="*/ T16 w 135"/>
                  <a:gd name="T18" fmla="+- 0 4895 4820"/>
                  <a:gd name="T19" fmla="*/ 4895 h 147"/>
                  <a:gd name="T20" fmla="+- 0 5063 5058"/>
                  <a:gd name="T21" fmla="*/ T20 w 135"/>
                  <a:gd name="T22" fmla="+- 0 4914 4820"/>
                  <a:gd name="T23" fmla="*/ 4914 h 147"/>
                  <a:gd name="T24" fmla="+- 0 5066 5058"/>
                  <a:gd name="T25" fmla="*/ T24 w 135"/>
                  <a:gd name="T26" fmla="+- 0 4936 4820"/>
                  <a:gd name="T27" fmla="*/ 4936 h 147"/>
                  <a:gd name="T28" fmla="+- 0 5066 5058"/>
                  <a:gd name="T29" fmla="*/ T28 w 135"/>
                  <a:gd name="T30" fmla="+- 0 4940 4820"/>
                  <a:gd name="T31" fmla="*/ 4940 h 147"/>
                  <a:gd name="T32" fmla="+- 0 5134 5058"/>
                  <a:gd name="T33" fmla="*/ T32 w 135"/>
                  <a:gd name="T34" fmla="+- 0 4962 4820"/>
                  <a:gd name="T35" fmla="*/ 4962 h 147"/>
                  <a:gd name="T36" fmla="+- 0 5173 5058"/>
                  <a:gd name="T37" fmla="*/ T36 w 135"/>
                  <a:gd name="T38" fmla="+- 0 4966 4820"/>
                  <a:gd name="T39" fmla="*/ 4966 h 147"/>
                  <a:gd name="T40" fmla="+- 0 5192 5058"/>
                  <a:gd name="T41" fmla="*/ T40 w 135"/>
                  <a:gd name="T42" fmla="+- 0 4966 4820"/>
                  <a:gd name="T43" fmla="*/ 4966 h 147"/>
                  <a:gd name="T44" fmla="+- 0 5188 5058"/>
                  <a:gd name="T45" fmla="*/ T44 w 135"/>
                  <a:gd name="T46" fmla="+- 0 4886 4820"/>
                  <a:gd name="T47" fmla="*/ 4886 h 147"/>
                  <a:gd name="T48" fmla="+- 0 5185 5058"/>
                  <a:gd name="T49" fmla="*/ T48 w 135"/>
                  <a:gd name="T50" fmla="+- 0 4858 4820"/>
                  <a:gd name="T51" fmla="*/ 4858 h 147"/>
                  <a:gd name="T52" fmla="+- 0 5107 5058"/>
                  <a:gd name="T53" fmla="*/ T52 w 135"/>
                  <a:gd name="T54" fmla="+- 0 4858 4820"/>
                  <a:gd name="T55" fmla="*/ 4858 h 147"/>
                  <a:gd name="T56" fmla="+- 0 5093 5058"/>
                  <a:gd name="T57" fmla="*/ T56 w 135"/>
                  <a:gd name="T58" fmla="+- 0 4844 4820"/>
                  <a:gd name="T59" fmla="*/ 4844 h 147"/>
                  <a:gd name="T60" fmla="+- 0 5085 5058"/>
                  <a:gd name="T61" fmla="*/ T60 w 135"/>
                  <a:gd name="T62" fmla="+- 0 4821 4820"/>
                  <a:gd name="T63" fmla="*/ 4821 h 147"/>
                  <a:gd name="T64" fmla="+- 0 5068 5058"/>
                  <a:gd name="T65" fmla="*/ T64 w 135"/>
                  <a:gd name="T66" fmla="+- 0 4820 4820"/>
                  <a:gd name="T67" fmla="*/ 4820 h 1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5" h="147">
                    <a:moveTo>
                      <a:pt x="10" y="0"/>
                    </a:moveTo>
                    <a:lnTo>
                      <a:pt x="0" y="19"/>
                    </a:lnTo>
                    <a:lnTo>
                      <a:pt x="1" y="38"/>
                    </a:lnTo>
                    <a:lnTo>
                      <a:pt x="2" y="57"/>
                    </a:lnTo>
                    <a:lnTo>
                      <a:pt x="3" y="75"/>
                    </a:lnTo>
                    <a:lnTo>
                      <a:pt x="5" y="94"/>
                    </a:lnTo>
                    <a:lnTo>
                      <a:pt x="8" y="116"/>
                    </a:lnTo>
                    <a:lnTo>
                      <a:pt x="8" y="120"/>
                    </a:lnTo>
                    <a:lnTo>
                      <a:pt x="76" y="142"/>
                    </a:lnTo>
                    <a:lnTo>
                      <a:pt x="115" y="146"/>
                    </a:lnTo>
                    <a:lnTo>
                      <a:pt x="134" y="146"/>
                    </a:lnTo>
                    <a:lnTo>
                      <a:pt x="130" y="66"/>
                    </a:lnTo>
                    <a:lnTo>
                      <a:pt x="127" y="38"/>
                    </a:lnTo>
                    <a:lnTo>
                      <a:pt x="49" y="38"/>
                    </a:lnTo>
                    <a:lnTo>
                      <a:pt x="35" y="24"/>
                    </a:lnTo>
                    <a:lnTo>
                      <a:pt x="27" y="1"/>
                    </a:lnTo>
                    <a:lnTo>
                      <a:pt x="1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620" name="Freeform 1619"/>
              <p:cNvSpPr>
                <a:spLocks/>
              </p:cNvSpPr>
              <p:nvPr/>
            </p:nvSpPr>
            <p:spPr bwMode="auto">
              <a:xfrm>
                <a:off x="5058" y="4820"/>
                <a:ext cx="135" cy="147"/>
              </a:xfrm>
              <a:custGeom>
                <a:avLst/>
                <a:gdLst>
                  <a:gd name="T0" fmla="+- 0 5182 5058"/>
                  <a:gd name="T1" fmla="*/ T0 w 135"/>
                  <a:gd name="T2" fmla="+- 0 4826 4820"/>
                  <a:gd name="T3" fmla="*/ 4826 h 147"/>
                  <a:gd name="T4" fmla="+- 0 5166 5058"/>
                  <a:gd name="T5" fmla="*/ T4 w 135"/>
                  <a:gd name="T6" fmla="+- 0 4829 4820"/>
                  <a:gd name="T7" fmla="*/ 4829 h 147"/>
                  <a:gd name="T8" fmla="+- 0 5145 5058"/>
                  <a:gd name="T9" fmla="*/ T8 w 135"/>
                  <a:gd name="T10" fmla="+- 0 4843 4820"/>
                  <a:gd name="T11" fmla="*/ 4843 h 147"/>
                  <a:gd name="T12" fmla="+- 0 5131 5058"/>
                  <a:gd name="T13" fmla="*/ T12 w 135"/>
                  <a:gd name="T14" fmla="+- 0 4855 4820"/>
                  <a:gd name="T15" fmla="*/ 4855 h 147"/>
                  <a:gd name="T16" fmla="+- 0 5107 5058"/>
                  <a:gd name="T17" fmla="*/ T16 w 135"/>
                  <a:gd name="T18" fmla="+- 0 4858 4820"/>
                  <a:gd name="T19" fmla="*/ 4858 h 147"/>
                  <a:gd name="T20" fmla="+- 0 5185 5058"/>
                  <a:gd name="T21" fmla="*/ T20 w 135"/>
                  <a:gd name="T22" fmla="+- 0 4858 4820"/>
                  <a:gd name="T23" fmla="*/ 4858 h 147"/>
                  <a:gd name="T24" fmla="+- 0 5184 5058"/>
                  <a:gd name="T25" fmla="*/ T24 w 135"/>
                  <a:gd name="T26" fmla="+- 0 4846 4820"/>
                  <a:gd name="T27" fmla="*/ 4846 h 147"/>
                  <a:gd name="T28" fmla="+- 0 5182 5058"/>
                  <a:gd name="T29" fmla="*/ T28 w 135"/>
                  <a:gd name="T30" fmla="+- 0 4826 4820"/>
                  <a:gd name="T31" fmla="*/ 4826 h 14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5" h="147">
                    <a:moveTo>
                      <a:pt x="124" y="6"/>
                    </a:moveTo>
                    <a:lnTo>
                      <a:pt x="108" y="9"/>
                    </a:lnTo>
                    <a:lnTo>
                      <a:pt x="87" y="23"/>
                    </a:lnTo>
                    <a:lnTo>
                      <a:pt x="73" y="35"/>
                    </a:lnTo>
                    <a:lnTo>
                      <a:pt x="49" y="38"/>
                    </a:lnTo>
                    <a:lnTo>
                      <a:pt x="127" y="38"/>
                    </a:lnTo>
                    <a:lnTo>
                      <a:pt x="126" y="26"/>
                    </a:lnTo>
                    <a:lnTo>
                      <a:pt x="124" y="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08" name="Group 907"/>
            <p:cNvGrpSpPr>
              <a:grpSpLocks/>
            </p:cNvGrpSpPr>
            <p:nvPr/>
          </p:nvGrpSpPr>
          <p:grpSpPr bwMode="auto">
            <a:xfrm>
              <a:off x="7510" y="4786"/>
              <a:ext cx="60" cy="61"/>
              <a:chOff x="5093" y="4786"/>
              <a:chExt cx="41" cy="61"/>
            </a:xfrm>
          </p:grpSpPr>
          <p:sp>
            <p:nvSpPr>
              <p:cNvPr id="1618" name="Freeform 1617"/>
              <p:cNvSpPr>
                <a:spLocks/>
              </p:cNvSpPr>
              <p:nvPr/>
            </p:nvSpPr>
            <p:spPr bwMode="auto">
              <a:xfrm>
                <a:off x="5093" y="4786"/>
                <a:ext cx="41" cy="61"/>
              </a:xfrm>
              <a:custGeom>
                <a:avLst/>
                <a:gdLst>
                  <a:gd name="T0" fmla="+- 0 5124 5093"/>
                  <a:gd name="T1" fmla="*/ T0 w 41"/>
                  <a:gd name="T2" fmla="+- 0 4786 4786"/>
                  <a:gd name="T3" fmla="*/ 4786 h 61"/>
                  <a:gd name="T4" fmla="+- 0 5102 5093"/>
                  <a:gd name="T5" fmla="*/ T4 w 41"/>
                  <a:gd name="T6" fmla="+- 0 4786 4786"/>
                  <a:gd name="T7" fmla="*/ 4786 h 61"/>
                  <a:gd name="T8" fmla="+- 0 5093 5093"/>
                  <a:gd name="T9" fmla="*/ T8 w 41"/>
                  <a:gd name="T10" fmla="+- 0 4800 4786"/>
                  <a:gd name="T11" fmla="*/ 4800 h 61"/>
                  <a:gd name="T12" fmla="+- 0 5094 5093"/>
                  <a:gd name="T13" fmla="*/ T12 w 41"/>
                  <a:gd name="T14" fmla="+- 0 4833 4786"/>
                  <a:gd name="T15" fmla="*/ 4833 h 61"/>
                  <a:gd name="T16" fmla="+- 0 5104 5093"/>
                  <a:gd name="T17" fmla="*/ T16 w 41"/>
                  <a:gd name="T18" fmla="+- 0 4847 4786"/>
                  <a:gd name="T19" fmla="*/ 4847 h 61"/>
                  <a:gd name="T20" fmla="+- 0 5125 5093"/>
                  <a:gd name="T21" fmla="*/ T20 w 41"/>
                  <a:gd name="T22" fmla="+- 0 4847 4786"/>
                  <a:gd name="T23" fmla="*/ 4847 h 61"/>
                  <a:gd name="T24" fmla="+- 0 5134 5093"/>
                  <a:gd name="T25" fmla="*/ T24 w 41"/>
                  <a:gd name="T26" fmla="+- 0 4833 4786"/>
                  <a:gd name="T27" fmla="*/ 4833 h 61"/>
                  <a:gd name="T28" fmla="+- 0 5133 5093"/>
                  <a:gd name="T29" fmla="*/ T28 w 41"/>
                  <a:gd name="T30" fmla="+- 0 4800 4786"/>
                  <a:gd name="T31" fmla="*/ 4800 h 61"/>
                  <a:gd name="T32" fmla="+- 0 5124 5093"/>
                  <a:gd name="T33" fmla="*/ T32 w 41"/>
                  <a:gd name="T34" fmla="+- 0 4786 4786"/>
                  <a:gd name="T35" fmla="*/ 4786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 h="61">
                    <a:moveTo>
                      <a:pt x="31" y="0"/>
                    </a:moveTo>
                    <a:lnTo>
                      <a:pt x="9" y="0"/>
                    </a:lnTo>
                    <a:lnTo>
                      <a:pt x="0" y="14"/>
                    </a:lnTo>
                    <a:lnTo>
                      <a:pt x="1" y="47"/>
                    </a:lnTo>
                    <a:lnTo>
                      <a:pt x="11" y="61"/>
                    </a:lnTo>
                    <a:lnTo>
                      <a:pt x="32" y="61"/>
                    </a:lnTo>
                    <a:lnTo>
                      <a:pt x="41" y="47"/>
                    </a:lnTo>
                    <a:lnTo>
                      <a:pt x="40" y="14"/>
                    </a:lnTo>
                    <a:lnTo>
                      <a:pt x="31"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09" name="Group 908"/>
            <p:cNvGrpSpPr>
              <a:grpSpLocks/>
            </p:cNvGrpSpPr>
            <p:nvPr/>
          </p:nvGrpSpPr>
          <p:grpSpPr bwMode="auto">
            <a:xfrm>
              <a:off x="7468" y="4544"/>
              <a:ext cx="189" cy="38"/>
              <a:chOff x="5065" y="4544"/>
              <a:chExt cx="128" cy="38"/>
            </a:xfrm>
          </p:grpSpPr>
          <p:sp>
            <p:nvSpPr>
              <p:cNvPr id="1617" name="Freeform 1616"/>
              <p:cNvSpPr>
                <a:spLocks/>
              </p:cNvSpPr>
              <p:nvPr/>
            </p:nvSpPr>
            <p:spPr bwMode="auto">
              <a:xfrm>
                <a:off x="5065" y="4544"/>
                <a:ext cx="128" cy="38"/>
              </a:xfrm>
              <a:custGeom>
                <a:avLst/>
                <a:gdLst>
                  <a:gd name="T0" fmla="+- 0 5193 5065"/>
                  <a:gd name="T1" fmla="*/ T0 w 128"/>
                  <a:gd name="T2" fmla="+- 0 4544 4544"/>
                  <a:gd name="T3" fmla="*/ 4544 h 38"/>
                  <a:gd name="T4" fmla="+- 0 5183 5065"/>
                  <a:gd name="T5" fmla="*/ T4 w 128"/>
                  <a:gd name="T6" fmla="+- 0 4545 4544"/>
                  <a:gd name="T7" fmla="*/ 4545 h 38"/>
                  <a:gd name="T8" fmla="+- 0 5065 5065"/>
                  <a:gd name="T9" fmla="*/ T8 w 128"/>
                  <a:gd name="T10" fmla="+- 0 4580 4544"/>
                  <a:gd name="T11" fmla="*/ 4580 h 38"/>
                  <a:gd name="T12" fmla="+- 0 5065 5065"/>
                  <a:gd name="T13" fmla="*/ T12 w 128"/>
                  <a:gd name="T14" fmla="+- 0 4582 4544"/>
                  <a:gd name="T15" fmla="*/ 4582 h 38"/>
                  <a:gd name="T16" fmla="+- 0 5068 5065"/>
                  <a:gd name="T17" fmla="*/ T16 w 128"/>
                  <a:gd name="T18" fmla="+- 0 4581 4544"/>
                  <a:gd name="T19" fmla="*/ 4581 h 38"/>
                  <a:gd name="T20" fmla="+- 0 5193 5065"/>
                  <a:gd name="T21" fmla="*/ T20 w 128"/>
                  <a:gd name="T22" fmla="+- 0 4545 4544"/>
                  <a:gd name="T23" fmla="*/ 4545 h 38"/>
                  <a:gd name="T24" fmla="+- 0 5193 5065"/>
                  <a:gd name="T25" fmla="*/ T24 w 128"/>
                  <a:gd name="T26" fmla="+- 0 4544 4544"/>
                  <a:gd name="T27" fmla="*/ 4544 h 38"/>
                </a:gdLst>
                <a:ahLst/>
                <a:cxnLst>
                  <a:cxn ang="0">
                    <a:pos x="T1" y="T3"/>
                  </a:cxn>
                  <a:cxn ang="0">
                    <a:pos x="T5" y="T7"/>
                  </a:cxn>
                  <a:cxn ang="0">
                    <a:pos x="T9" y="T11"/>
                  </a:cxn>
                  <a:cxn ang="0">
                    <a:pos x="T13" y="T15"/>
                  </a:cxn>
                  <a:cxn ang="0">
                    <a:pos x="T17" y="T19"/>
                  </a:cxn>
                  <a:cxn ang="0">
                    <a:pos x="T21" y="T23"/>
                  </a:cxn>
                  <a:cxn ang="0">
                    <a:pos x="T25" y="T27"/>
                  </a:cxn>
                </a:cxnLst>
                <a:rect l="0" t="0" r="r" b="b"/>
                <a:pathLst>
                  <a:path w="128" h="38">
                    <a:moveTo>
                      <a:pt x="128" y="0"/>
                    </a:moveTo>
                    <a:lnTo>
                      <a:pt x="118" y="1"/>
                    </a:lnTo>
                    <a:lnTo>
                      <a:pt x="0" y="36"/>
                    </a:lnTo>
                    <a:lnTo>
                      <a:pt x="0" y="38"/>
                    </a:lnTo>
                    <a:lnTo>
                      <a:pt x="3" y="37"/>
                    </a:lnTo>
                    <a:lnTo>
                      <a:pt x="128" y="1"/>
                    </a:lnTo>
                    <a:lnTo>
                      <a:pt x="128"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0" name="Group 909"/>
            <p:cNvGrpSpPr>
              <a:grpSpLocks/>
            </p:cNvGrpSpPr>
            <p:nvPr/>
          </p:nvGrpSpPr>
          <p:grpSpPr bwMode="auto">
            <a:xfrm>
              <a:off x="7467" y="4557"/>
              <a:ext cx="189" cy="36"/>
              <a:chOff x="5064" y="4557"/>
              <a:chExt cx="128" cy="36"/>
            </a:xfrm>
          </p:grpSpPr>
          <p:sp>
            <p:nvSpPr>
              <p:cNvPr id="1616" name="Freeform 1615"/>
              <p:cNvSpPr>
                <a:spLocks/>
              </p:cNvSpPr>
              <p:nvPr/>
            </p:nvSpPr>
            <p:spPr bwMode="auto">
              <a:xfrm>
                <a:off x="5064" y="4557"/>
                <a:ext cx="128" cy="36"/>
              </a:xfrm>
              <a:custGeom>
                <a:avLst/>
                <a:gdLst>
                  <a:gd name="T0" fmla="+- 0 5192 5064"/>
                  <a:gd name="T1" fmla="*/ T0 w 128"/>
                  <a:gd name="T2" fmla="+- 0 4557 4557"/>
                  <a:gd name="T3" fmla="*/ 4557 h 36"/>
                  <a:gd name="T4" fmla="+- 0 5182 5064"/>
                  <a:gd name="T5" fmla="*/ T4 w 128"/>
                  <a:gd name="T6" fmla="+- 0 4559 4557"/>
                  <a:gd name="T7" fmla="*/ 4559 h 36"/>
                  <a:gd name="T8" fmla="+- 0 5064 5064"/>
                  <a:gd name="T9" fmla="*/ T8 w 128"/>
                  <a:gd name="T10" fmla="+- 0 4591 4557"/>
                  <a:gd name="T11" fmla="*/ 4591 h 36"/>
                  <a:gd name="T12" fmla="+- 0 5064 5064"/>
                  <a:gd name="T13" fmla="*/ T12 w 128"/>
                  <a:gd name="T14" fmla="+- 0 4593 4557"/>
                  <a:gd name="T15" fmla="*/ 4593 h 36"/>
                  <a:gd name="T16" fmla="+- 0 5067 5064"/>
                  <a:gd name="T17" fmla="*/ T16 w 128"/>
                  <a:gd name="T18" fmla="+- 0 4593 4557"/>
                  <a:gd name="T19" fmla="*/ 4593 h 36"/>
                  <a:gd name="T20" fmla="+- 0 5192 5064"/>
                  <a:gd name="T21" fmla="*/ T20 w 128"/>
                  <a:gd name="T22" fmla="+- 0 4559 4557"/>
                  <a:gd name="T23" fmla="*/ 4559 h 36"/>
                  <a:gd name="T24" fmla="+- 0 5192 5064"/>
                  <a:gd name="T25" fmla="*/ T24 w 128"/>
                  <a:gd name="T26" fmla="+- 0 4557 4557"/>
                  <a:gd name="T27" fmla="*/ 4557 h 36"/>
                </a:gdLst>
                <a:ahLst/>
                <a:cxnLst>
                  <a:cxn ang="0">
                    <a:pos x="T1" y="T3"/>
                  </a:cxn>
                  <a:cxn ang="0">
                    <a:pos x="T5" y="T7"/>
                  </a:cxn>
                  <a:cxn ang="0">
                    <a:pos x="T9" y="T11"/>
                  </a:cxn>
                  <a:cxn ang="0">
                    <a:pos x="T13" y="T15"/>
                  </a:cxn>
                  <a:cxn ang="0">
                    <a:pos x="T17" y="T19"/>
                  </a:cxn>
                  <a:cxn ang="0">
                    <a:pos x="T21" y="T23"/>
                  </a:cxn>
                  <a:cxn ang="0">
                    <a:pos x="T25" y="T27"/>
                  </a:cxn>
                </a:cxnLst>
                <a:rect l="0" t="0" r="r" b="b"/>
                <a:pathLst>
                  <a:path w="128" h="36">
                    <a:moveTo>
                      <a:pt x="128" y="0"/>
                    </a:moveTo>
                    <a:lnTo>
                      <a:pt x="118" y="2"/>
                    </a:lnTo>
                    <a:lnTo>
                      <a:pt x="0" y="34"/>
                    </a:lnTo>
                    <a:lnTo>
                      <a:pt x="0" y="36"/>
                    </a:lnTo>
                    <a:lnTo>
                      <a:pt x="3" y="36"/>
                    </a:lnTo>
                    <a:lnTo>
                      <a:pt x="128" y="2"/>
                    </a:lnTo>
                    <a:lnTo>
                      <a:pt x="128"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1" name="Group 910"/>
            <p:cNvGrpSpPr>
              <a:grpSpLocks/>
            </p:cNvGrpSpPr>
            <p:nvPr/>
          </p:nvGrpSpPr>
          <p:grpSpPr bwMode="auto">
            <a:xfrm>
              <a:off x="7654" y="4563"/>
              <a:ext cx="3" cy="19"/>
              <a:chOff x="5191" y="4563"/>
              <a:chExt cx="2" cy="19"/>
            </a:xfrm>
          </p:grpSpPr>
          <p:sp>
            <p:nvSpPr>
              <p:cNvPr id="1615" name="Freeform 1614"/>
              <p:cNvSpPr>
                <a:spLocks/>
              </p:cNvSpPr>
              <p:nvPr/>
            </p:nvSpPr>
            <p:spPr bwMode="auto">
              <a:xfrm>
                <a:off x="5191" y="4563"/>
                <a:ext cx="2" cy="19"/>
              </a:xfrm>
              <a:custGeom>
                <a:avLst/>
                <a:gdLst>
                  <a:gd name="T0" fmla="+- 0 5191 5191"/>
                  <a:gd name="T1" fmla="*/ T0 w 1"/>
                  <a:gd name="T2" fmla="+- 0 4573 4563"/>
                  <a:gd name="T3" fmla="*/ 4573 h 19"/>
                  <a:gd name="T4" fmla="+- 0 5192 5191"/>
                  <a:gd name="T5" fmla="*/ T4 w 1"/>
                  <a:gd name="T6" fmla="+- 0 4573 4563"/>
                  <a:gd name="T7" fmla="*/ 4573 h 19"/>
                </a:gdLst>
                <a:ahLst/>
                <a:cxnLst>
                  <a:cxn ang="0">
                    <a:pos x="T1" y="T3"/>
                  </a:cxn>
                  <a:cxn ang="0">
                    <a:pos x="T5" y="T7"/>
                  </a:cxn>
                </a:cxnLst>
                <a:rect l="0" t="0" r="r" b="b"/>
                <a:pathLst>
                  <a:path w="1" h="19">
                    <a:moveTo>
                      <a:pt x="0" y="10"/>
                    </a:moveTo>
                    <a:lnTo>
                      <a:pt x="1" y="10"/>
                    </a:lnTo>
                  </a:path>
                </a:pathLst>
              </a:custGeom>
              <a:noFill/>
              <a:ln w="12967">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12" name="Group 911"/>
            <p:cNvGrpSpPr>
              <a:grpSpLocks/>
            </p:cNvGrpSpPr>
            <p:nvPr/>
          </p:nvGrpSpPr>
          <p:grpSpPr bwMode="auto">
            <a:xfrm>
              <a:off x="7464" y="4584"/>
              <a:ext cx="72" cy="31"/>
              <a:chOff x="5062" y="4584"/>
              <a:chExt cx="49" cy="31"/>
            </a:xfrm>
          </p:grpSpPr>
          <p:sp>
            <p:nvSpPr>
              <p:cNvPr id="1614" name="Freeform 1613"/>
              <p:cNvSpPr>
                <a:spLocks/>
              </p:cNvSpPr>
              <p:nvPr/>
            </p:nvSpPr>
            <p:spPr bwMode="auto">
              <a:xfrm>
                <a:off x="5062" y="4584"/>
                <a:ext cx="49" cy="31"/>
              </a:xfrm>
              <a:custGeom>
                <a:avLst/>
                <a:gdLst>
                  <a:gd name="T0" fmla="+- 0 5110 5062"/>
                  <a:gd name="T1" fmla="*/ T0 w 49"/>
                  <a:gd name="T2" fmla="+- 0 4584 4584"/>
                  <a:gd name="T3" fmla="*/ 4584 h 31"/>
                  <a:gd name="T4" fmla="+- 0 5071 5062"/>
                  <a:gd name="T5" fmla="*/ T4 w 49"/>
                  <a:gd name="T6" fmla="+- 0 4594 4584"/>
                  <a:gd name="T7" fmla="*/ 4594 h 31"/>
                  <a:gd name="T8" fmla="+- 0 5063 5062"/>
                  <a:gd name="T9" fmla="*/ T8 w 49"/>
                  <a:gd name="T10" fmla="+- 0 4602 4584"/>
                  <a:gd name="T11" fmla="*/ 4602 h 31"/>
                  <a:gd name="T12" fmla="+- 0 5062 5062"/>
                  <a:gd name="T13" fmla="*/ T12 w 49"/>
                  <a:gd name="T14" fmla="+- 0 4614 4584"/>
                  <a:gd name="T15" fmla="*/ 4614 h 31"/>
                  <a:gd name="T16" fmla="+- 0 5101 5062"/>
                  <a:gd name="T17" fmla="*/ T16 w 49"/>
                  <a:gd name="T18" fmla="+- 0 4604 4584"/>
                  <a:gd name="T19" fmla="*/ 4604 h 31"/>
                  <a:gd name="T20" fmla="+- 0 5109 5062"/>
                  <a:gd name="T21" fmla="*/ T20 w 49"/>
                  <a:gd name="T22" fmla="+- 0 4596 4584"/>
                  <a:gd name="T23" fmla="*/ 4596 h 31"/>
                  <a:gd name="T24" fmla="+- 0 5110 5062"/>
                  <a:gd name="T25" fmla="*/ T24 w 49"/>
                  <a:gd name="T26" fmla="+- 0 4584 4584"/>
                  <a:gd name="T27" fmla="*/ 4584 h 31"/>
                </a:gdLst>
                <a:ahLst/>
                <a:cxnLst>
                  <a:cxn ang="0">
                    <a:pos x="T1" y="T3"/>
                  </a:cxn>
                  <a:cxn ang="0">
                    <a:pos x="T5" y="T7"/>
                  </a:cxn>
                  <a:cxn ang="0">
                    <a:pos x="T9" y="T11"/>
                  </a:cxn>
                  <a:cxn ang="0">
                    <a:pos x="T13" y="T15"/>
                  </a:cxn>
                  <a:cxn ang="0">
                    <a:pos x="T17" y="T19"/>
                  </a:cxn>
                  <a:cxn ang="0">
                    <a:pos x="T21" y="T23"/>
                  </a:cxn>
                  <a:cxn ang="0">
                    <a:pos x="T25" y="T27"/>
                  </a:cxn>
                </a:cxnLst>
                <a:rect l="0" t="0" r="r" b="b"/>
                <a:pathLst>
                  <a:path w="49" h="31">
                    <a:moveTo>
                      <a:pt x="48" y="0"/>
                    </a:moveTo>
                    <a:lnTo>
                      <a:pt x="9" y="10"/>
                    </a:lnTo>
                    <a:lnTo>
                      <a:pt x="1" y="18"/>
                    </a:lnTo>
                    <a:lnTo>
                      <a:pt x="0" y="30"/>
                    </a:lnTo>
                    <a:lnTo>
                      <a:pt x="39" y="20"/>
                    </a:lnTo>
                    <a:lnTo>
                      <a:pt x="47" y="12"/>
                    </a:lnTo>
                    <a:lnTo>
                      <a:pt x="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3" name="Group 912"/>
            <p:cNvGrpSpPr>
              <a:grpSpLocks/>
            </p:cNvGrpSpPr>
            <p:nvPr/>
          </p:nvGrpSpPr>
          <p:grpSpPr bwMode="auto">
            <a:xfrm>
              <a:off x="7464" y="4584"/>
              <a:ext cx="72" cy="31"/>
              <a:chOff x="5062" y="4584"/>
              <a:chExt cx="49" cy="31"/>
            </a:xfrm>
          </p:grpSpPr>
          <p:sp>
            <p:nvSpPr>
              <p:cNvPr id="1613" name="Freeform 1612"/>
              <p:cNvSpPr>
                <a:spLocks/>
              </p:cNvSpPr>
              <p:nvPr/>
            </p:nvSpPr>
            <p:spPr bwMode="auto">
              <a:xfrm>
                <a:off x="5062" y="4584"/>
                <a:ext cx="49" cy="31"/>
              </a:xfrm>
              <a:custGeom>
                <a:avLst/>
                <a:gdLst>
                  <a:gd name="T0" fmla="+- 0 5110 5062"/>
                  <a:gd name="T1" fmla="*/ T0 w 49"/>
                  <a:gd name="T2" fmla="+- 0 4584 4584"/>
                  <a:gd name="T3" fmla="*/ 4584 h 31"/>
                  <a:gd name="T4" fmla="+- 0 5071 5062"/>
                  <a:gd name="T5" fmla="*/ T4 w 49"/>
                  <a:gd name="T6" fmla="+- 0 4594 4584"/>
                  <a:gd name="T7" fmla="*/ 4594 h 31"/>
                  <a:gd name="T8" fmla="+- 0 5063 5062"/>
                  <a:gd name="T9" fmla="*/ T8 w 49"/>
                  <a:gd name="T10" fmla="+- 0 4602 4584"/>
                  <a:gd name="T11" fmla="*/ 4602 h 31"/>
                  <a:gd name="T12" fmla="+- 0 5062 5062"/>
                  <a:gd name="T13" fmla="*/ T12 w 49"/>
                  <a:gd name="T14" fmla="+- 0 4614 4584"/>
                  <a:gd name="T15" fmla="*/ 4614 h 31"/>
                  <a:gd name="T16" fmla="+- 0 5101 5062"/>
                  <a:gd name="T17" fmla="*/ T16 w 49"/>
                  <a:gd name="T18" fmla="+- 0 4604 4584"/>
                  <a:gd name="T19" fmla="*/ 4604 h 31"/>
                  <a:gd name="T20" fmla="+- 0 5109 5062"/>
                  <a:gd name="T21" fmla="*/ T20 w 49"/>
                  <a:gd name="T22" fmla="+- 0 4596 4584"/>
                  <a:gd name="T23" fmla="*/ 4596 h 31"/>
                  <a:gd name="T24" fmla="+- 0 5110 5062"/>
                  <a:gd name="T25" fmla="*/ T24 w 49"/>
                  <a:gd name="T26" fmla="+- 0 4584 4584"/>
                  <a:gd name="T27" fmla="*/ 4584 h 31"/>
                </a:gdLst>
                <a:ahLst/>
                <a:cxnLst>
                  <a:cxn ang="0">
                    <a:pos x="T1" y="T3"/>
                  </a:cxn>
                  <a:cxn ang="0">
                    <a:pos x="T5" y="T7"/>
                  </a:cxn>
                  <a:cxn ang="0">
                    <a:pos x="T9" y="T11"/>
                  </a:cxn>
                  <a:cxn ang="0">
                    <a:pos x="T13" y="T15"/>
                  </a:cxn>
                  <a:cxn ang="0">
                    <a:pos x="T17" y="T19"/>
                  </a:cxn>
                  <a:cxn ang="0">
                    <a:pos x="T21" y="T23"/>
                  </a:cxn>
                  <a:cxn ang="0">
                    <a:pos x="T25" y="T27"/>
                  </a:cxn>
                </a:cxnLst>
                <a:rect l="0" t="0" r="r" b="b"/>
                <a:pathLst>
                  <a:path w="49" h="31">
                    <a:moveTo>
                      <a:pt x="48" y="0"/>
                    </a:moveTo>
                    <a:lnTo>
                      <a:pt x="9" y="10"/>
                    </a:lnTo>
                    <a:lnTo>
                      <a:pt x="1" y="18"/>
                    </a:lnTo>
                    <a:lnTo>
                      <a:pt x="0" y="30"/>
                    </a:lnTo>
                    <a:lnTo>
                      <a:pt x="39" y="20"/>
                    </a:lnTo>
                    <a:lnTo>
                      <a:pt x="47" y="12"/>
                    </a:lnTo>
                    <a:lnTo>
                      <a:pt x="48"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4" name="Group 913"/>
            <p:cNvGrpSpPr>
              <a:grpSpLocks/>
            </p:cNvGrpSpPr>
            <p:nvPr/>
          </p:nvGrpSpPr>
          <p:grpSpPr bwMode="auto">
            <a:xfrm>
              <a:off x="7464" y="4587"/>
              <a:ext cx="190" cy="32"/>
              <a:chOff x="5062" y="4587"/>
              <a:chExt cx="129" cy="32"/>
            </a:xfrm>
          </p:grpSpPr>
          <p:sp>
            <p:nvSpPr>
              <p:cNvPr id="1612" name="Freeform 1611"/>
              <p:cNvSpPr>
                <a:spLocks/>
              </p:cNvSpPr>
              <p:nvPr/>
            </p:nvSpPr>
            <p:spPr bwMode="auto">
              <a:xfrm>
                <a:off x="5062" y="4587"/>
                <a:ext cx="129" cy="32"/>
              </a:xfrm>
              <a:custGeom>
                <a:avLst/>
                <a:gdLst>
                  <a:gd name="T0" fmla="+- 0 5191 5062"/>
                  <a:gd name="T1" fmla="*/ T0 w 129"/>
                  <a:gd name="T2" fmla="+- 0 4587 4587"/>
                  <a:gd name="T3" fmla="*/ 4587 h 32"/>
                  <a:gd name="T4" fmla="+- 0 5181 5062"/>
                  <a:gd name="T5" fmla="*/ T4 w 129"/>
                  <a:gd name="T6" fmla="+- 0 4588 4587"/>
                  <a:gd name="T7" fmla="*/ 4588 h 32"/>
                  <a:gd name="T8" fmla="+- 0 5062 5062"/>
                  <a:gd name="T9" fmla="*/ T8 w 129"/>
                  <a:gd name="T10" fmla="+- 0 4616 4587"/>
                  <a:gd name="T11" fmla="*/ 4616 h 32"/>
                  <a:gd name="T12" fmla="+- 0 5062 5062"/>
                  <a:gd name="T13" fmla="*/ T12 w 129"/>
                  <a:gd name="T14" fmla="+- 0 4618 4587"/>
                  <a:gd name="T15" fmla="*/ 4618 h 32"/>
                  <a:gd name="T16" fmla="+- 0 5064 5062"/>
                  <a:gd name="T17" fmla="*/ T16 w 129"/>
                  <a:gd name="T18" fmla="+- 0 4618 4587"/>
                  <a:gd name="T19" fmla="*/ 4618 h 32"/>
                  <a:gd name="T20" fmla="+- 0 5191 5062"/>
                  <a:gd name="T21" fmla="*/ T20 w 129"/>
                  <a:gd name="T22" fmla="+- 0 4588 4587"/>
                  <a:gd name="T23" fmla="*/ 4588 h 32"/>
                  <a:gd name="T24" fmla="+- 0 5191 5062"/>
                  <a:gd name="T25" fmla="*/ T24 w 129"/>
                  <a:gd name="T26" fmla="+- 0 4587 4587"/>
                  <a:gd name="T27" fmla="*/ 4587 h 32"/>
                </a:gdLst>
                <a:ahLst/>
                <a:cxnLst>
                  <a:cxn ang="0">
                    <a:pos x="T1" y="T3"/>
                  </a:cxn>
                  <a:cxn ang="0">
                    <a:pos x="T5" y="T7"/>
                  </a:cxn>
                  <a:cxn ang="0">
                    <a:pos x="T9" y="T11"/>
                  </a:cxn>
                  <a:cxn ang="0">
                    <a:pos x="T13" y="T15"/>
                  </a:cxn>
                  <a:cxn ang="0">
                    <a:pos x="T17" y="T19"/>
                  </a:cxn>
                  <a:cxn ang="0">
                    <a:pos x="T21" y="T23"/>
                  </a:cxn>
                  <a:cxn ang="0">
                    <a:pos x="T25" y="T27"/>
                  </a:cxn>
                </a:cxnLst>
                <a:rect l="0" t="0" r="r" b="b"/>
                <a:pathLst>
                  <a:path w="129" h="32">
                    <a:moveTo>
                      <a:pt x="129" y="0"/>
                    </a:moveTo>
                    <a:lnTo>
                      <a:pt x="119" y="1"/>
                    </a:lnTo>
                    <a:lnTo>
                      <a:pt x="0" y="29"/>
                    </a:lnTo>
                    <a:lnTo>
                      <a:pt x="0" y="31"/>
                    </a:lnTo>
                    <a:lnTo>
                      <a:pt x="2" y="31"/>
                    </a:lnTo>
                    <a:lnTo>
                      <a:pt x="129" y="1"/>
                    </a:lnTo>
                    <a:lnTo>
                      <a:pt x="129"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5" name="Group 914"/>
            <p:cNvGrpSpPr>
              <a:grpSpLocks/>
            </p:cNvGrpSpPr>
            <p:nvPr/>
          </p:nvGrpSpPr>
          <p:grpSpPr bwMode="auto">
            <a:xfrm>
              <a:off x="7463" y="4600"/>
              <a:ext cx="192" cy="30"/>
              <a:chOff x="5061" y="4600"/>
              <a:chExt cx="130" cy="30"/>
            </a:xfrm>
          </p:grpSpPr>
          <p:sp>
            <p:nvSpPr>
              <p:cNvPr id="1611" name="Freeform 1610"/>
              <p:cNvSpPr>
                <a:spLocks/>
              </p:cNvSpPr>
              <p:nvPr/>
            </p:nvSpPr>
            <p:spPr bwMode="auto">
              <a:xfrm>
                <a:off x="5061" y="4600"/>
                <a:ext cx="130" cy="30"/>
              </a:xfrm>
              <a:custGeom>
                <a:avLst/>
                <a:gdLst>
                  <a:gd name="T0" fmla="+- 0 5190 5061"/>
                  <a:gd name="T1" fmla="*/ T0 w 130"/>
                  <a:gd name="T2" fmla="+- 0 4600 4600"/>
                  <a:gd name="T3" fmla="*/ 4600 h 30"/>
                  <a:gd name="T4" fmla="+- 0 5181 5061"/>
                  <a:gd name="T5" fmla="*/ T4 w 130"/>
                  <a:gd name="T6" fmla="+- 0 4601 4600"/>
                  <a:gd name="T7" fmla="*/ 4601 h 30"/>
                  <a:gd name="T8" fmla="+- 0 5061 5061"/>
                  <a:gd name="T9" fmla="*/ T8 w 130"/>
                  <a:gd name="T10" fmla="+- 0 4627 4600"/>
                  <a:gd name="T11" fmla="*/ 4627 h 30"/>
                  <a:gd name="T12" fmla="+- 0 5061 5061"/>
                  <a:gd name="T13" fmla="*/ T12 w 130"/>
                  <a:gd name="T14" fmla="+- 0 4630 4600"/>
                  <a:gd name="T15" fmla="*/ 4630 h 30"/>
                  <a:gd name="T16" fmla="+- 0 5063 5061"/>
                  <a:gd name="T17" fmla="*/ T16 w 130"/>
                  <a:gd name="T18" fmla="+- 0 4629 4600"/>
                  <a:gd name="T19" fmla="*/ 4629 h 30"/>
                  <a:gd name="T20" fmla="+- 0 5190 5061"/>
                  <a:gd name="T21" fmla="*/ T20 w 130"/>
                  <a:gd name="T22" fmla="+- 0 4602 4600"/>
                  <a:gd name="T23" fmla="*/ 4602 h 30"/>
                  <a:gd name="T24" fmla="+- 0 5190 5061"/>
                  <a:gd name="T25" fmla="*/ T24 w 130"/>
                  <a:gd name="T26" fmla="+- 0 4600 4600"/>
                  <a:gd name="T27" fmla="*/ 4600 h 30"/>
                </a:gdLst>
                <a:ahLst/>
                <a:cxnLst>
                  <a:cxn ang="0">
                    <a:pos x="T1" y="T3"/>
                  </a:cxn>
                  <a:cxn ang="0">
                    <a:pos x="T5" y="T7"/>
                  </a:cxn>
                  <a:cxn ang="0">
                    <a:pos x="T9" y="T11"/>
                  </a:cxn>
                  <a:cxn ang="0">
                    <a:pos x="T13" y="T15"/>
                  </a:cxn>
                  <a:cxn ang="0">
                    <a:pos x="T17" y="T19"/>
                  </a:cxn>
                  <a:cxn ang="0">
                    <a:pos x="T21" y="T23"/>
                  </a:cxn>
                  <a:cxn ang="0">
                    <a:pos x="T25" y="T27"/>
                  </a:cxn>
                </a:cxnLst>
                <a:rect l="0" t="0" r="r" b="b"/>
                <a:pathLst>
                  <a:path w="130" h="30">
                    <a:moveTo>
                      <a:pt x="129" y="0"/>
                    </a:moveTo>
                    <a:lnTo>
                      <a:pt x="120" y="1"/>
                    </a:lnTo>
                    <a:lnTo>
                      <a:pt x="0" y="27"/>
                    </a:lnTo>
                    <a:lnTo>
                      <a:pt x="0" y="30"/>
                    </a:lnTo>
                    <a:lnTo>
                      <a:pt x="2" y="29"/>
                    </a:lnTo>
                    <a:lnTo>
                      <a:pt x="129" y="2"/>
                    </a:lnTo>
                    <a:lnTo>
                      <a:pt x="129"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6" name="Group 915"/>
            <p:cNvGrpSpPr>
              <a:grpSpLocks/>
            </p:cNvGrpSpPr>
            <p:nvPr/>
          </p:nvGrpSpPr>
          <p:grpSpPr bwMode="auto">
            <a:xfrm>
              <a:off x="7461" y="4614"/>
              <a:ext cx="192" cy="27"/>
              <a:chOff x="5060" y="4614"/>
              <a:chExt cx="130" cy="27"/>
            </a:xfrm>
          </p:grpSpPr>
          <p:sp>
            <p:nvSpPr>
              <p:cNvPr id="1610" name="Freeform 1609"/>
              <p:cNvSpPr>
                <a:spLocks/>
              </p:cNvSpPr>
              <p:nvPr/>
            </p:nvSpPr>
            <p:spPr bwMode="auto">
              <a:xfrm>
                <a:off x="5060" y="4614"/>
                <a:ext cx="130" cy="27"/>
              </a:xfrm>
              <a:custGeom>
                <a:avLst/>
                <a:gdLst>
                  <a:gd name="T0" fmla="+- 0 5190 5060"/>
                  <a:gd name="T1" fmla="*/ T0 w 130"/>
                  <a:gd name="T2" fmla="+- 0 4614 4614"/>
                  <a:gd name="T3" fmla="*/ 4614 h 27"/>
                  <a:gd name="T4" fmla="+- 0 5181 5060"/>
                  <a:gd name="T5" fmla="*/ T4 w 130"/>
                  <a:gd name="T6" fmla="+- 0 4615 4614"/>
                  <a:gd name="T7" fmla="*/ 4615 h 27"/>
                  <a:gd name="T8" fmla="+- 0 5060 5060"/>
                  <a:gd name="T9" fmla="*/ T8 w 130"/>
                  <a:gd name="T10" fmla="+- 0 4638 4614"/>
                  <a:gd name="T11" fmla="*/ 4638 h 27"/>
                  <a:gd name="T12" fmla="+- 0 5060 5060"/>
                  <a:gd name="T13" fmla="*/ T12 w 130"/>
                  <a:gd name="T14" fmla="+- 0 4640 4614"/>
                  <a:gd name="T15" fmla="*/ 4640 h 27"/>
                  <a:gd name="T16" fmla="+- 0 5062 5060"/>
                  <a:gd name="T17" fmla="*/ T16 w 130"/>
                  <a:gd name="T18" fmla="+- 0 4640 4614"/>
                  <a:gd name="T19" fmla="*/ 4640 h 27"/>
                  <a:gd name="T20" fmla="+- 0 5190 5060"/>
                  <a:gd name="T21" fmla="*/ T20 w 130"/>
                  <a:gd name="T22" fmla="+- 0 4615 4614"/>
                  <a:gd name="T23" fmla="*/ 4615 h 27"/>
                  <a:gd name="T24" fmla="+- 0 5190 5060"/>
                  <a:gd name="T25" fmla="*/ T24 w 130"/>
                  <a:gd name="T26" fmla="+- 0 4614 4614"/>
                  <a:gd name="T27" fmla="*/ 4614 h 27"/>
                </a:gdLst>
                <a:ahLst/>
                <a:cxnLst>
                  <a:cxn ang="0">
                    <a:pos x="T1" y="T3"/>
                  </a:cxn>
                  <a:cxn ang="0">
                    <a:pos x="T5" y="T7"/>
                  </a:cxn>
                  <a:cxn ang="0">
                    <a:pos x="T9" y="T11"/>
                  </a:cxn>
                  <a:cxn ang="0">
                    <a:pos x="T13" y="T15"/>
                  </a:cxn>
                  <a:cxn ang="0">
                    <a:pos x="T17" y="T19"/>
                  </a:cxn>
                  <a:cxn ang="0">
                    <a:pos x="T21" y="T23"/>
                  </a:cxn>
                  <a:cxn ang="0">
                    <a:pos x="T25" y="T27"/>
                  </a:cxn>
                </a:cxnLst>
                <a:rect l="0" t="0" r="r" b="b"/>
                <a:pathLst>
                  <a:path w="130" h="27">
                    <a:moveTo>
                      <a:pt x="130" y="0"/>
                    </a:moveTo>
                    <a:lnTo>
                      <a:pt x="121" y="1"/>
                    </a:lnTo>
                    <a:lnTo>
                      <a:pt x="0" y="24"/>
                    </a:lnTo>
                    <a:lnTo>
                      <a:pt x="0" y="26"/>
                    </a:lnTo>
                    <a:lnTo>
                      <a:pt x="2" y="26"/>
                    </a:lnTo>
                    <a:lnTo>
                      <a:pt x="130" y="1"/>
                    </a:lnTo>
                    <a:lnTo>
                      <a:pt x="13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7" name="Group 916"/>
            <p:cNvGrpSpPr>
              <a:grpSpLocks/>
            </p:cNvGrpSpPr>
            <p:nvPr/>
          </p:nvGrpSpPr>
          <p:grpSpPr bwMode="auto">
            <a:xfrm>
              <a:off x="7460" y="4639"/>
              <a:ext cx="72" cy="16"/>
              <a:chOff x="5059" y="4639"/>
              <a:chExt cx="49" cy="16"/>
            </a:xfrm>
          </p:grpSpPr>
          <p:sp>
            <p:nvSpPr>
              <p:cNvPr id="1609" name="Freeform 1608"/>
              <p:cNvSpPr>
                <a:spLocks/>
              </p:cNvSpPr>
              <p:nvPr/>
            </p:nvSpPr>
            <p:spPr bwMode="auto">
              <a:xfrm>
                <a:off x="5059" y="4639"/>
                <a:ext cx="49" cy="16"/>
              </a:xfrm>
              <a:custGeom>
                <a:avLst/>
                <a:gdLst>
                  <a:gd name="T0" fmla="+- 0 5108 5059"/>
                  <a:gd name="T1" fmla="*/ T0 w 49"/>
                  <a:gd name="T2" fmla="+- 0 4639 4639"/>
                  <a:gd name="T3" fmla="*/ 4639 h 16"/>
                  <a:gd name="T4" fmla="+- 0 5068 5059"/>
                  <a:gd name="T5" fmla="*/ T4 w 49"/>
                  <a:gd name="T6" fmla="+- 0 4646 4639"/>
                  <a:gd name="T7" fmla="*/ 4646 h 16"/>
                  <a:gd name="T8" fmla="+- 0 5059 5059"/>
                  <a:gd name="T9" fmla="*/ T8 w 49"/>
                  <a:gd name="T10" fmla="+- 0 4650 4639"/>
                  <a:gd name="T11" fmla="*/ 4650 h 16"/>
                  <a:gd name="T12" fmla="+- 0 5059 5059"/>
                  <a:gd name="T13" fmla="*/ T12 w 49"/>
                  <a:gd name="T14" fmla="+- 0 4655 4639"/>
                  <a:gd name="T15" fmla="*/ 4655 h 16"/>
                  <a:gd name="T16" fmla="+- 0 5098 5059"/>
                  <a:gd name="T17" fmla="*/ T16 w 49"/>
                  <a:gd name="T18" fmla="+- 0 4648 4639"/>
                  <a:gd name="T19" fmla="*/ 4648 h 16"/>
                  <a:gd name="T20" fmla="+- 0 5108 5059"/>
                  <a:gd name="T21" fmla="*/ T20 w 49"/>
                  <a:gd name="T22" fmla="+- 0 4644 4639"/>
                  <a:gd name="T23" fmla="*/ 4644 h 16"/>
                  <a:gd name="T24" fmla="+- 0 5108 5059"/>
                  <a:gd name="T25" fmla="*/ T24 w 49"/>
                  <a:gd name="T26" fmla="+- 0 4639 4639"/>
                  <a:gd name="T27" fmla="*/ 4639 h 16"/>
                </a:gdLst>
                <a:ahLst/>
                <a:cxnLst>
                  <a:cxn ang="0">
                    <a:pos x="T1" y="T3"/>
                  </a:cxn>
                  <a:cxn ang="0">
                    <a:pos x="T5" y="T7"/>
                  </a:cxn>
                  <a:cxn ang="0">
                    <a:pos x="T9" y="T11"/>
                  </a:cxn>
                  <a:cxn ang="0">
                    <a:pos x="T13" y="T15"/>
                  </a:cxn>
                  <a:cxn ang="0">
                    <a:pos x="T17" y="T19"/>
                  </a:cxn>
                  <a:cxn ang="0">
                    <a:pos x="T21" y="T23"/>
                  </a:cxn>
                  <a:cxn ang="0">
                    <a:pos x="T25" y="T27"/>
                  </a:cxn>
                </a:cxnLst>
                <a:rect l="0" t="0" r="r" b="b"/>
                <a:pathLst>
                  <a:path w="49" h="16">
                    <a:moveTo>
                      <a:pt x="49" y="0"/>
                    </a:moveTo>
                    <a:lnTo>
                      <a:pt x="9" y="7"/>
                    </a:lnTo>
                    <a:lnTo>
                      <a:pt x="0" y="11"/>
                    </a:lnTo>
                    <a:lnTo>
                      <a:pt x="0" y="16"/>
                    </a:lnTo>
                    <a:lnTo>
                      <a:pt x="39" y="9"/>
                    </a:lnTo>
                    <a:lnTo>
                      <a:pt x="49" y="5"/>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8" name="Group 917"/>
            <p:cNvGrpSpPr>
              <a:grpSpLocks/>
            </p:cNvGrpSpPr>
            <p:nvPr/>
          </p:nvGrpSpPr>
          <p:grpSpPr bwMode="auto">
            <a:xfrm>
              <a:off x="7460" y="4639"/>
              <a:ext cx="72" cy="16"/>
              <a:chOff x="5059" y="4639"/>
              <a:chExt cx="49" cy="16"/>
            </a:xfrm>
          </p:grpSpPr>
          <p:sp>
            <p:nvSpPr>
              <p:cNvPr id="1608" name="Freeform 1607"/>
              <p:cNvSpPr>
                <a:spLocks/>
              </p:cNvSpPr>
              <p:nvPr/>
            </p:nvSpPr>
            <p:spPr bwMode="auto">
              <a:xfrm>
                <a:off x="5059" y="4639"/>
                <a:ext cx="49" cy="16"/>
              </a:xfrm>
              <a:custGeom>
                <a:avLst/>
                <a:gdLst>
                  <a:gd name="T0" fmla="+- 0 5108 5059"/>
                  <a:gd name="T1" fmla="*/ T0 w 49"/>
                  <a:gd name="T2" fmla="+- 0 4639 4639"/>
                  <a:gd name="T3" fmla="*/ 4639 h 16"/>
                  <a:gd name="T4" fmla="+- 0 5068 5059"/>
                  <a:gd name="T5" fmla="*/ T4 w 49"/>
                  <a:gd name="T6" fmla="+- 0 4646 4639"/>
                  <a:gd name="T7" fmla="*/ 4646 h 16"/>
                  <a:gd name="T8" fmla="+- 0 5059 5059"/>
                  <a:gd name="T9" fmla="*/ T8 w 49"/>
                  <a:gd name="T10" fmla="+- 0 4650 4639"/>
                  <a:gd name="T11" fmla="*/ 4650 h 16"/>
                  <a:gd name="T12" fmla="+- 0 5059 5059"/>
                  <a:gd name="T13" fmla="*/ T12 w 49"/>
                  <a:gd name="T14" fmla="+- 0 4655 4639"/>
                  <a:gd name="T15" fmla="*/ 4655 h 16"/>
                  <a:gd name="T16" fmla="+- 0 5098 5059"/>
                  <a:gd name="T17" fmla="*/ T16 w 49"/>
                  <a:gd name="T18" fmla="+- 0 4648 4639"/>
                  <a:gd name="T19" fmla="*/ 4648 h 16"/>
                  <a:gd name="T20" fmla="+- 0 5108 5059"/>
                  <a:gd name="T21" fmla="*/ T20 w 49"/>
                  <a:gd name="T22" fmla="+- 0 4644 4639"/>
                  <a:gd name="T23" fmla="*/ 4644 h 16"/>
                  <a:gd name="T24" fmla="+- 0 5108 5059"/>
                  <a:gd name="T25" fmla="*/ T24 w 49"/>
                  <a:gd name="T26" fmla="+- 0 4639 4639"/>
                  <a:gd name="T27" fmla="*/ 4639 h 16"/>
                </a:gdLst>
                <a:ahLst/>
                <a:cxnLst>
                  <a:cxn ang="0">
                    <a:pos x="T1" y="T3"/>
                  </a:cxn>
                  <a:cxn ang="0">
                    <a:pos x="T5" y="T7"/>
                  </a:cxn>
                  <a:cxn ang="0">
                    <a:pos x="T9" y="T11"/>
                  </a:cxn>
                  <a:cxn ang="0">
                    <a:pos x="T13" y="T15"/>
                  </a:cxn>
                  <a:cxn ang="0">
                    <a:pos x="T17" y="T19"/>
                  </a:cxn>
                  <a:cxn ang="0">
                    <a:pos x="T21" y="T23"/>
                  </a:cxn>
                  <a:cxn ang="0">
                    <a:pos x="T25" y="T27"/>
                  </a:cxn>
                </a:cxnLst>
                <a:rect l="0" t="0" r="r" b="b"/>
                <a:pathLst>
                  <a:path w="49" h="16">
                    <a:moveTo>
                      <a:pt x="49" y="0"/>
                    </a:moveTo>
                    <a:lnTo>
                      <a:pt x="9" y="7"/>
                    </a:lnTo>
                    <a:lnTo>
                      <a:pt x="0" y="11"/>
                    </a:lnTo>
                    <a:lnTo>
                      <a:pt x="0" y="16"/>
                    </a:lnTo>
                    <a:lnTo>
                      <a:pt x="39" y="9"/>
                    </a:lnTo>
                    <a:lnTo>
                      <a:pt x="49" y="5"/>
                    </a:lnTo>
                    <a:lnTo>
                      <a:pt x="49"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19" name="Group 918"/>
            <p:cNvGrpSpPr>
              <a:grpSpLocks/>
            </p:cNvGrpSpPr>
            <p:nvPr/>
          </p:nvGrpSpPr>
          <p:grpSpPr bwMode="auto">
            <a:xfrm>
              <a:off x="7458" y="4643"/>
              <a:ext cx="193" cy="23"/>
              <a:chOff x="5058" y="4643"/>
              <a:chExt cx="131" cy="23"/>
            </a:xfrm>
          </p:grpSpPr>
          <p:sp>
            <p:nvSpPr>
              <p:cNvPr id="1607" name="Freeform 1606"/>
              <p:cNvSpPr>
                <a:spLocks/>
              </p:cNvSpPr>
              <p:nvPr/>
            </p:nvSpPr>
            <p:spPr bwMode="auto">
              <a:xfrm>
                <a:off x="5058" y="4643"/>
                <a:ext cx="131" cy="23"/>
              </a:xfrm>
              <a:custGeom>
                <a:avLst/>
                <a:gdLst>
                  <a:gd name="T0" fmla="+- 0 5189 5058"/>
                  <a:gd name="T1" fmla="*/ T0 w 131"/>
                  <a:gd name="T2" fmla="+- 0 4643 4643"/>
                  <a:gd name="T3" fmla="*/ 4643 h 23"/>
                  <a:gd name="T4" fmla="+- 0 5180 5058"/>
                  <a:gd name="T5" fmla="*/ T4 w 131"/>
                  <a:gd name="T6" fmla="+- 0 4643 4643"/>
                  <a:gd name="T7" fmla="*/ 4643 h 23"/>
                  <a:gd name="T8" fmla="+- 0 5058 5058"/>
                  <a:gd name="T9" fmla="*/ T8 w 131"/>
                  <a:gd name="T10" fmla="+- 0 4663 4643"/>
                  <a:gd name="T11" fmla="*/ 4663 h 23"/>
                  <a:gd name="T12" fmla="+- 0 5058 5058"/>
                  <a:gd name="T13" fmla="*/ T12 w 131"/>
                  <a:gd name="T14" fmla="+- 0 4665 4643"/>
                  <a:gd name="T15" fmla="*/ 4665 h 23"/>
                  <a:gd name="T16" fmla="+- 0 5061 5058"/>
                  <a:gd name="T17" fmla="*/ T16 w 131"/>
                  <a:gd name="T18" fmla="+- 0 4665 4643"/>
                  <a:gd name="T19" fmla="*/ 4665 h 23"/>
                  <a:gd name="T20" fmla="+- 0 5189 5058"/>
                  <a:gd name="T21" fmla="*/ T20 w 131"/>
                  <a:gd name="T22" fmla="+- 0 4644 4643"/>
                  <a:gd name="T23" fmla="*/ 4644 h 23"/>
                  <a:gd name="T24" fmla="+- 0 5189 5058"/>
                  <a:gd name="T25" fmla="*/ T24 w 131"/>
                  <a:gd name="T26" fmla="+- 0 4643 4643"/>
                  <a:gd name="T27" fmla="*/ 4643 h 23"/>
                </a:gdLst>
                <a:ahLst/>
                <a:cxnLst>
                  <a:cxn ang="0">
                    <a:pos x="T1" y="T3"/>
                  </a:cxn>
                  <a:cxn ang="0">
                    <a:pos x="T5" y="T7"/>
                  </a:cxn>
                  <a:cxn ang="0">
                    <a:pos x="T9" y="T11"/>
                  </a:cxn>
                  <a:cxn ang="0">
                    <a:pos x="T13" y="T15"/>
                  </a:cxn>
                  <a:cxn ang="0">
                    <a:pos x="T17" y="T19"/>
                  </a:cxn>
                  <a:cxn ang="0">
                    <a:pos x="T21" y="T23"/>
                  </a:cxn>
                  <a:cxn ang="0">
                    <a:pos x="T25" y="T27"/>
                  </a:cxn>
                </a:cxnLst>
                <a:rect l="0" t="0" r="r" b="b"/>
                <a:pathLst>
                  <a:path w="131" h="23">
                    <a:moveTo>
                      <a:pt x="131" y="0"/>
                    </a:moveTo>
                    <a:lnTo>
                      <a:pt x="122" y="0"/>
                    </a:lnTo>
                    <a:lnTo>
                      <a:pt x="0" y="20"/>
                    </a:lnTo>
                    <a:lnTo>
                      <a:pt x="0" y="22"/>
                    </a:lnTo>
                    <a:lnTo>
                      <a:pt x="3" y="22"/>
                    </a:lnTo>
                    <a:lnTo>
                      <a:pt x="131" y="1"/>
                    </a:lnTo>
                    <a:lnTo>
                      <a:pt x="131"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0" name="Group 919"/>
            <p:cNvGrpSpPr>
              <a:grpSpLocks/>
            </p:cNvGrpSpPr>
            <p:nvPr/>
          </p:nvGrpSpPr>
          <p:grpSpPr bwMode="auto">
            <a:xfrm>
              <a:off x="7461" y="4882"/>
              <a:ext cx="118" cy="29"/>
              <a:chOff x="5060" y="4882"/>
              <a:chExt cx="80" cy="29"/>
            </a:xfrm>
          </p:grpSpPr>
          <p:sp>
            <p:nvSpPr>
              <p:cNvPr id="1606" name="Freeform 1605"/>
              <p:cNvSpPr>
                <a:spLocks/>
              </p:cNvSpPr>
              <p:nvPr/>
            </p:nvSpPr>
            <p:spPr bwMode="auto">
              <a:xfrm>
                <a:off x="5060" y="4882"/>
                <a:ext cx="80" cy="29"/>
              </a:xfrm>
              <a:custGeom>
                <a:avLst/>
                <a:gdLst>
                  <a:gd name="T0" fmla="+- 0 5060 5060"/>
                  <a:gd name="T1" fmla="*/ T0 w 80"/>
                  <a:gd name="T2" fmla="+- 0 4882 4882"/>
                  <a:gd name="T3" fmla="*/ 4882 h 29"/>
                  <a:gd name="T4" fmla="+- 0 5062 5060"/>
                  <a:gd name="T5" fmla="*/ T4 w 80"/>
                  <a:gd name="T6" fmla="+- 0 4896 4882"/>
                  <a:gd name="T7" fmla="*/ 4896 h 29"/>
                  <a:gd name="T8" fmla="+- 0 5140 5060"/>
                  <a:gd name="T9" fmla="*/ T8 w 80"/>
                  <a:gd name="T10" fmla="+- 0 4911 4882"/>
                  <a:gd name="T11" fmla="*/ 4911 h 29"/>
                  <a:gd name="T12" fmla="+- 0 5140 5060"/>
                  <a:gd name="T13" fmla="*/ T12 w 80"/>
                  <a:gd name="T14" fmla="+- 0 4907 4882"/>
                  <a:gd name="T15" fmla="*/ 4907 h 29"/>
                  <a:gd name="T16" fmla="+- 0 5138 5060"/>
                  <a:gd name="T17" fmla="*/ T16 w 80"/>
                  <a:gd name="T18" fmla="+- 0 4898 4882"/>
                  <a:gd name="T19" fmla="*/ 4898 h 29"/>
                  <a:gd name="T20" fmla="+- 0 5060 5060"/>
                  <a:gd name="T21" fmla="*/ T20 w 80"/>
                  <a:gd name="T22" fmla="+- 0 4882 4882"/>
                  <a:gd name="T23" fmla="*/ 4882 h 29"/>
                </a:gdLst>
                <a:ahLst/>
                <a:cxnLst>
                  <a:cxn ang="0">
                    <a:pos x="T1" y="T3"/>
                  </a:cxn>
                  <a:cxn ang="0">
                    <a:pos x="T5" y="T7"/>
                  </a:cxn>
                  <a:cxn ang="0">
                    <a:pos x="T9" y="T11"/>
                  </a:cxn>
                  <a:cxn ang="0">
                    <a:pos x="T13" y="T15"/>
                  </a:cxn>
                  <a:cxn ang="0">
                    <a:pos x="T17" y="T19"/>
                  </a:cxn>
                  <a:cxn ang="0">
                    <a:pos x="T21" y="T23"/>
                  </a:cxn>
                </a:cxnLst>
                <a:rect l="0" t="0" r="r" b="b"/>
                <a:pathLst>
                  <a:path w="80" h="29">
                    <a:moveTo>
                      <a:pt x="0" y="0"/>
                    </a:moveTo>
                    <a:lnTo>
                      <a:pt x="2" y="14"/>
                    </a:lnTo>
                    <a:lnTo>
                      <a:pt x="80" y="29"/>
                    </a:lnTo>
                    <a:lnTo>
                      <a:pt x="80" y="25"/>
                    </a:lnTo>
                    <a:lnTo>
                      <a:pt x="78" y="1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1" name="Group 920"/>
            <p:cNvGrpSpPr>
              <a:grpSpLocks/>
            </p:cNvGrpSpPr>
            <p:nvPr/>
          </p:nvGrpSpPr>
          <p:grpSpPr bwMode="auto">
            <a:xfrm>
              <a:off x="7461" y="4882"/>
              <a:ext cx="118" cy="29"/>
              <a:chOff x="5060" y="4882"/>
              <a:chExt cx="80" cy="29"/>
            </a:xfrm>
          </p:grpSpPr>
          <p:sp>
            <p:nvSpPr>
              <p:cNvPr id="1605" name="Freeform 1604"/>
              <p:cNvSpPr>
                <a:spLocks/>
              </p:cNvSpPr>
              <p:nvPr/>
            </p:nvSpPr>
            <p:spPr bwMode="auto">
              <a:xfrm>
                <a:off x="5060" y="4882"/>
                <a:ext cx="80" cy="29"/>
              </a:xfrm>
              <a:custGeom>
                <a:avLst/>
                <a:gdLst>
                  <a:gd name="T0" fmla="+- 0 5060 5060"/>
                  <a:gd name="T1" fmla="*/ T0 w 80"/>
                  <a:gd name="T2" fmla="+- 0 4882 4882"/>
                  <a:gd name="T3" fmla="*/ 4882 h 29"/>
                  <a:gd name="T4" fmla="+- 0 5062 5060"/>
                  <a:gd name="T5" fmla="*/ T4 w 80"/>
                  <a:gd name="T6" fmla="+- 0 4896 4882"/>
                  <a:gd name="T7" fmla="*/ 4896 h 29"/>
                  <a:gd name="T8" fmla="+- 0 5140 5060"/>
                  <a:gd name="T9" fmla="*/ T8 w 80"/>
                  <a:gd name="T10" fmla="+- 0 4911 4882"/>
                  <a:gd name="T11" fmla="*/ 4911 h 29"/>
                  <a:gd name="T12" fmla="+- 0 5140 5060"/>
                  <a:gd name="T13" fmla="*/ T12 w 80"/>
                  <a:gd name="T14" fmla="+- 0 4907 4882"/>
                  <a:gd name="T15" fmla="*/ 4907 h 29"/>
                  <a:gd name="T16" fmla="+- 0 5138 5060"/>
                  <a:gd name="T17" fmla="*/ T16 w 80"/>
                  <a:gd name="T18" fmla="+- 0 4898 4882"/>
                  <a:gd name="T19" fmla="*/ 4898 h 29"/>
                  <a:gd name="T20" fmla="+- 0 5060 5060"/>
                  <a:gd name="T21" fmla="*/ T20 w 80"/>
                  <a:gd name="T22" fmla="+- 0 4882 4882"/>
                  <a:gd name="T23" fmla="*/ 4882 h 29"/>
                </a:gdLst>
                <a:ahLst/>
                <a:cxnLst>
                  <a:cxn ang="0">
                    <a:pos x="T1" y="T3"/>
                  </a:cxn>
                  <a:cxn ang="0">
                    <a:pos x="T5" y="T7"/>
                  </a:cxn>
                  <a:cxn ang="0">
                    <a:pos x="T9" y="T11"/>
                  </a:cxn>
                  <a:cxn ang="0">
                    <a:pos x="T13" y="T15"/>
                  </a:cxn>
                  <a:cxn ang="0">
                    <a:pos x="T17" y="T19"/>
                  </a:cxn>
                  <a:cxn ang="0">
                    <a:pos x="T21" y="T23"/>
                  </a:cxn>
                </a:cxnLst>
                <a:rect l="0" t="0" r="r" b="b"/>
                <a:pathLst>
                  <a:path w="80" h="29">
                    <a:moveTo>
                      <a:pt x="0" y="0"/>
                    </a:moveTo>
                    <a:lnTo>
                      <a:pt x="2" y="14"/>
                    </a:lnTo>
                    <a:lnTo>
                      <a:pt x="80" y="29"/>
                    </a:lnTo>
                    <a:lnTo>
                      <a:pt x="80" y="25"/>
                    </a:lnTo>
                    <a:lnTo>
                      <a:pt x="78" y="16"/>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2" name="Group 921"/>
            <p:cNvGrpSpPr>
              <a:grpSpLocks/>
            </p:cNvGrpSpPr>
            <p:nvPr/>
          </p:nvGrpSpPr>
          <p:grpSpPr bwMode="auto">
            <a:xfrm>
              <a:off x="7464" y="4903"/>
              <a:ext cx="125" cy="33"/>
              <a:chOff x="5062" y="4903"/>
              <a:chExt cx="85" cy="33"/>
            </a:xfrm>
          </p:grpSpPr>
          <p:sp>
            <p:nvSpPr>
              <p:cNvPr id="1604" name="Freeform 1603"/>
              <p:cNvSpPr>
                <a:spLocks/>
              </p:cNvSpPr>
              <p:nvPr/>
            </p:nvSpPr>
            <p:spPr bwMode="auto">
              <a:xfrm>
                <a:off x="5062" y="4903"/>
                <a:ext cx="85" cy="33"/>
              </a:xfrm>
              <a:custGeom>
                <a:avLst/>
                <a:gdLst>
                  <a:gd name="T0" fmla="+- 0 5062 5062"/>
                  <a:gd name="T1" fmla="*/ T0 w 85"/>
                  <a:gd name="T2" fmla="+- 0 4903 4903"/>
                  <a:gd name="T3" fmla="*/ 4903 h 33"/>
                  <a:gd name="T4" fmla="+- 0 5063 5062"/>
                  <a:gd name="T5" fmla="*/ T4 w 85"/>
                  <a:gd name="T6" fmla="+- 0 4912 4903"/>
                  <a:gd name="T7" fmla="*/ 4912 h 33"/>
                  <a:gd name="T8" fmla="+- 0 5064 5062"/>
                  <a:gd name="T9" fmla="*/ T8 w 85"/>
                  <a:gd name="T10" fmla="+- 0 4917 4903"/>
                  <a:gd name="T11" fmla="*/ 4917 h 33"/>
                  <a:gd name="T12" fmla="+- 0 5141 5062"/>
                  <a:gd name="T13" fmla="*/ T12 w 85"/>
                  <a:gd name="T14" fmla="+- 0 4936 4903"/>
                  <a:gd name="T15" fmla="*/ 4936 h 33"/>
                  <a:gd name="T16" fmla="+- 0 5147 5062"/>
                  <a:gd name="T17" fmla="*/ T16 w 85"/>
                  <a:gd name="T18" fmla="+- 0 4933 4903"/>
                  <a:gd name="T19" fmla="*/ 4933 h 33"/>
                  <a:gd name="T20" fmla="+- 0 5145 5062"/>
                  <a:gd name="T21" fmla="*/ T20 w 85"/>
                  <a:gd name="T22" fmla="+- 0 4924 4903"/>
                  <a:gd name="T23" fmla="*/ 4924 h 33"/>
                  <a:gd name="T24" fmla="+- 0 5062 5062"/>
                  <a:gd name="T25" fmla="*/ T24 w 85"/>
                  <a:gd name="T26" fmla="+- 0 4903 4903"/>
                  <a:gd name="T27" fmla="*/ 4903 h 33"/>
                </a:gdLst>
                <a:ahLst/>
                <a:cxnLst>
                  <a:cxn ang="0">
                    <a:pos x="T1" y="T3"/>
                  </a:cxn>
                  <a:cxn ang="0">
                    <a:pos x="T5" y="T7"/>
                  </a:cxn>
                  <a:cxn ang="0">
                    <a:pos x="T9" y="T11"/>
                  </a:cxn>
                  <a:cxn ang="0">
                    <a:pos x="T13" y="T15"/>
                  </a:cxn>
                  <a:cxn ang="0">
                    <a:pos x="T17" y="T19"/>
                  </a:cxn>
                  <a:cxn ang="0">
                    <a:pos x="T21" y="T23"/>
                  </a:cxn>
                  <a:cxn ang="0">
                    <a:pos x="T25" y="T27"/>
                  </a:cxn>
                </a:cxnLst>
                <a:rect l="0" t="0" r="r" b="b"/>
                <a:pathLst>
                  <a:path w="85" h="33">
                    <a:moveTo>
                      <a:pt x="0" y="0"/>
                    </a:moveTo>
                    <a:lnTo>
                      <a:pt x="1" y="9"/>
                    </a:lnTo>
                    <a:lnTo>
                      <a:pt x="2" y="14"/>
                    </a:lnTo>
                    <a:lnTo>
                      <a:pt x="79" y="33"/>
                    </a:lnTo>
                    <a:lnTo>
                      <a:pt x="85" y="30"/>
                    </a:lnTo>
                    <a:lnTo>
                      <a:pt x="83" y="2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3" name="Group 922"/>
            <p:cNvGrpSpPr>
              <a:grpSpLocks/>
            </p:cNvGrpSpPr>
            <p:nvPr/>
          </p:nvGrpSpPr>
          <p:grpSpPr bwMode="auto">
            <a:xfrm>
              <a:off x="7469" y="4501"/>
              <a:ext cx="646" cy="481"/>
              <a:chOff x="5062" y="4501"/>
              <a:chExt cx="439" cy="481"/>
            </a:xfrm>
          </p:grpSpPr>
          <p:sp>
            <p:nvSpPr>
              <p:cNvPr id="1602" name="Freeform 1601"/>
              <p:cNvSpPr>
                <a:spLocks/>
              </p:cNvSpPr>
              <p:nvPr/>
            </p:nvSpPr>
            <p:spPr bwMode="auto">
              <a:xfrm>
                <a:off x="5062" y="4903"/>
                <a:ext cx="85" cy="33"/>
              </a:xfrm>
              <a:custGeom>
                <a:avLst/>
                <a:gdLst>
                  <a:gd name="T0" fmla="+- 0 5062 5062"/>
                  <a:gd name="T1" fmla="*/ T0 w 85"/>
                  <a:gd name="T2" fmla="+- 0 4903 4903"/>
                  <a:gd name="T3" fmla="*/ 4903 h 33"/>
                  <a:gd name="T4" fmla="+- 0 5063 5062"/>
                  <a:gd name="T5" fmla="*/ T4 w 85"/>
                  <a:gd name="T6" fmla="+- 0 4912 4903"/>
                  <a:gd name="T7" fmla="*/ 4912 h 33"/>
                  <a:gd name="T8" fmla="+- 0 5064 5062"/>
                  <a:gd name="T9" fmla="*/ T8 w 85"/>
                  <a:gd name="T10" fmla="+- 0 4917 4903"/>
                  <a:gd name="T11" fmla="*/ 4917 h 33"/>
                  <a:gd name="T12" fmla="+- 0 5141 5062"/>
                  <a:gd name="T13" fmla="*/ T12 w 85"/>
                  <a:gd name="T14" fmla="+- 0 4936 4903"/>
                  <a:gd name="T15" fmla="*/ 4936 h 33"/>
                  <a:gd name="T16" fmla="+- 0 5147 5062"/>
                  <a:gd name="T17" fmla="*/ T16 w 85"/>
                  <a:gd name="T18" fmla="+- 0 4933 4903"/>
                  <a:gd name="T19" fmla="*/ 4933 h 33"/>
                  <a:gd name="T20" fmla="+- 0 5145 5062"/>
                  <a:gd name="T21" fmla="*/ T20 w 85"/>
                  <a:gd name="T22" fmla="+- 0 4924 4903"/>
                  <a:gd name="T23" fmla="*/ 4924 h 33"/>
                  <a:gd name="T24" fmla="+- 0 5062 5062"/>
                  <a:gd name="T25" fmla="*/ T24 w 85"/>
                  <a:gd name="T26" fmla="+- 0 4903 4903"/>
                  <a:gd name="T27" fmla="*/ 4903 h 33"/>
                </a:gdLst>
                <a:ahLst/>
                <a:cxnLst>
                  <a:cxn ang="0">
                    <a:pos x="T1" y="T3"/>
                  </a:cxn>
                  <a:cxn ang="0">
                    <a:pos x="T5" y="T7"/>
                  </a:cxn>
                  <a:cxn ang="0">
                    <a:pos x="T9" y="T11"/>
                  </a:cxn>
                  <a:cxn ang="0">
                    <a:pos x="T13" y="T15"/>
                  </a:cxn>
                  <a:cxn ang="0">
                    <a:pos x="T17" y="T19"/>
                  </a:cxn>
                  <a:cxn ang="0">
                    <a:pos x="T21" y="T23"/>
                  </a:cxn>
                  <a:cxn ang="0">
                    <a:pos x="T25" y="T27"/>
                  </a:cxn>
                </a:cxnLst>
                <a:rect l="0" t="0" r="r" b="b"/>
                <a:pathLst>
                  <a:path w="85" h="33">
                    <a:moveTo>
                      <a:pt x="0" y="0"/>
                    </a:moveTo>
                    <a:lnTo>
                      <a:pt x="1" y="9"/>
                    </a:lnTo>
                    <a:lnTo>
                      <a:pt x="2" y="14"/>
                    </a:lnTo>
                    <a:lnTo>
                      <a:pt x="79" y="33"/>
                    </a:lnTo>
                    <a:lnTo>
                      <a:pt x="85" y="30"/>
                    </a:lnTo>
                    <a:lnTo>
                      <a:pt x="83" y="21"/>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603" name="Picture 1602"/>
              <p:cNvPicPr>
                <a:picLocks noChangeAspect="1" noChangeArrowheads="1"/>
              </p:cNvPicPr>
              <p:nvPr/>
            </p:nvPicPr>
            <p:blipFill>
              <a:blip r:embed="rId59" cstate="email">
                <a:extLst>
                  <a:ext uri="{28A0092B-C50C-407E-A947-70E740481C1C}">
                    <a14:useLocalDpi xmlns:a14="http://schemas.microsoft.com/office/drawing/2010/main" val="0"/>
                  </a:ext>
                </a:extLst>
              </a:blip>
              <a:srcRect/>
              <a:stretch>
                <a:fillRect/>
              </a:stretch>
            </p:blipFill>
            <p:spPr bwMode="auto">
              <a:xfrm>
                <a:off x="5108" y="4501"/>
                <a:ext cx="393" cy="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24" name="Group 923"/>
            <p:cNvGrpSpPr>
              <a:grpSpLocks/>
            </p:cNvGrpSpPr>
            <p:nvPr/>
          </p:nvGrpSpPr>
          <p:grpSpPr bwMode="auto">
            <a:xfrm>
              <a:off x="7896" y="4878"/>
              <a:ext cx="13" cy="12"/>
              <a:chOff x="5355" y="4878"/>
              <a:chExt cx="9" cy="12"/>
            </a:xfrm>
          </p:grpSpPr>
          <p:sp>
            <p:nvSpPr>
              <p:cNvPr id="1601" name="Freeform 1600"/>
              <p:cNvSpPr>
                <a:spLocks/>
              </p:cNvSpPr>
              <p:nvPr/>
            </p:nvSpPr>
            <p:spPr bwMode="auto">
              <a:xfrm>
                <a:off x="5355" y="4878"/>
                <a:ext cx="9" cy="12"/>
              </a:xfrm>
              <a:custGeom>
                <a:avLst/>
                <a:gdLst>
                  <a:gd name="T0" fmla="+- 0 5363 5355"/>
                  <a:gd name="T1" fmla="*/ T0 w 9"/>
                  <a:gd name="T2" fmla="+- 0 4878 4878"/>
                  <a:gd name="T3" fmla="*/ 4878 h 12"/>
                  <a:gd name="T4" fmla="+- 0 5360 5355"/>
                  <a:gd name="T5" fmla="*/ T4 w 9"/>
                  <a:gd name="T6" fmla="+- 0 4878 4878"/>
                  <a:gd name="T7" fmla="*/ 4878 h 12"/>
                  <a:gd name="T8" fmla="+- 0 5358 5355"/>
                  <a:gd name="T9" fmla="*/ T8 w 9"/>
                  <a:gd name="T10" fmla="+- 0 4879 4878"/>
                  <a:gd name="T11" fmla="*/ 4879 h 12"/>
                  <a:gd name="T12" fmla="+- 0 5356 5355"/>
                  <a:gd name="T13" fmla="*/ T12 w 9"/>
                  <a:gd name="T14" fmla="+- 0 4882 4878"/>
                  <a:gd name="T15" fmla="*/ 4882 h 12"/>
                  <a:gd name="T16" fmla="+- 0 5356 5355"/>
                  <a:gd name="T17" fmla="*/ T16 w 9"/>
                  <a:gd name="T18" fmla="+- 0 4884 4878"/>
                  <a:gd name="T19" fmla="*/ 4884 h 12"/>
                  <a:gd name="T20" fmla="+- 0 5364 5355"/>
                  <a:gd name="T21" fmla="*/ T20 w 9"/>
                  <a:gd name="T22" fmla="+- 0 4884 4878"/>
                  <a:gd name="T23" fmla="*/ 4884 h 12"/>
                  <a:gd name="T24" fmla="+- 0 5364 5355"/>
                  <a:gd name="T25" fmla="*/ T24 w 9"/>
                  <a:gd name="T26" fmla="+- 0 4880 4878"/>
                  <a:gd name="T27" fmla="*/ 4880 h 12"/>
                  <a:gd name="T28" fmla="+- 0 5363 5355"/>
                  <a:gd name="T29" fmla="*/ T28 w 9"/>
                  <a:gd name="T30" fmla="+- 0 4878 4878"/>
                  <a:gd name="T31" fmla="*/ 4878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2">
                    <a:moveTo>
                      <a:pt x="8" y="0"/>
                    </a:moveTo>
                    <a:lnTo>
                      <a:pt x="5" y="0"/>
                    </a:lnTo>
                    <a:lnTo>
                      <a:pt x="3" y="1"/>
                    </a:lnTo>
                    <a:lnTo>
                      <a:pt x="1" y="4"/>
                    </a:lnTo>
                    <a:lnTo>
                      <a:pt x="1" y="6"/>
                    </a:lnTo>
                    <a:lnTo>
                      <a:pt x="9" y="6"/>
                    </a:lnTo>
                    <a:lnTo>
                      <a:pt x="9"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5" name="Group 924"/>
            <p:cNvGrpSpPr>
              <a:grpSpLocks/>
            </p:cNvGrpSpPr>
            <p:nvPr/>
          </p:nvGrpSpPr>
          <p:grpSpPr bwMode="auto">
            <a:xfrm>
              <a:off x="7881" y="4881"/>
              <a:ext cx="13" cy="11"/>
              <a:chOff x="5345" y="4881"/>
              <a:chExt cx="9" cy="11"/>
            </a:xfrm>
          </p:grpSpPr>
          <p:sp>
            <p:nvSpPr>
              <p:cNvPr id="1600" name="Freeform 1599"/>
              <p:cNvSpPr>
                <a:spLocks/>
              </p:cNvSpPr>
              <p:nvPr/>
            </p:nvSpPr>
            <p:spPr bwMode="auto">
              <a:xfrm>
                <a:off x="5345" y="4881"/>
                <a:ext cx="9" cy="11"/>
              </a:xfrm>
              <a:custGeom>
                <a:avLst/>
                <a:gdLst>
                  <a:gd name="T0" fmla="+- 0 5352 5345"/>
                  <a:gd name="T1" fmla="*/ T0 w 9"/>
                  <a:gd name="T2" fmla="+- 0 4881 4881"/>
                  <a:gd name="T3" fmla="*/ 4881 h 11"/>
                  <a:gd name="T4" fmla="+- 0 5349 5345"/>
                  <a:gd name="T5" fmla="*/ T4 w 9"/>
                  <a:gd name="T6" fmla="+- 0 4881 4881"/>
                  <a:gd name="T7" fmla="*/ 4881 h 11"/>
                  <a:gd name="T8" fmla="+- 0 5347 5345"/>
                  <a:gd name="T9" fmla="*/ T8 w 9"/>
                  <a:gd name="T10" fmla="+- 0 4882 4881"/>
                  <a:gd name="T11" fmla="*/ 4882 h 11"/>
                  <a:gd name="T12" fmla="+- 0 5346 5345"/>
                  <a:gd name="T13" fmla="*/ T12 w 9"/>
                  <a:gd name="T14" fmla="+- 0 4884 4881"/>
                  <a:gd name="T15" fmla="*/ 4884 h 11"/>
                  <a:gd name="T16" fmla="+- 0 5353 5345"/>
                  <a:gd name="T17" fmla="*/ T16 w 9"/>
                  <a:gd name="T18" fmla="+- 0 4884 4881"/>
                  <a:gd name="T19" fmla="*/ 4884 h 11"/>
                  <a:gd name="T20" fmla="+- 0 5354 5345"/>
                  <a:gd name="T21" fmla="*/ T20 w 9"/>
                  <a:gd name="T22" fmla="+- 0 4883 4881"/>
                  <a:gd name="T23" fmla="*/ 4883 h 11"/>
                  <a:gd name="T24" fmla="+- 0 5352 5345"/>
                  <a:gd name="T25" fmla="*/ T24 w 9"/>
                  <a:gd name="T26" fmla="+- 0 4881 4881"/>
                  <a:gd name="T27" fmla="*/ 4881 h 11"/>
                </a:gdLst>
                <a:ahLst/>
                <a:cxnLst>
                  <a:cxn ang="0">
                    <a:pos x="T1" y="T3"/>
                  </a:cxn>
                  <a:cxn ang="0">
                    <a:pos x="T5" y="T7"/>
                  </a:cxn>
                  <a:cxn ang="0">
                    <a:pos x="T9" y="T11"/>
                  </a:cxn>
                  <a:cxn ang="0">
                    <a:pos x="T13" y="T15"/>
                  </a:cxn>
                  <a:cxn ang="0">
                    <a:pos x="T17" y="T19"/>
                  </a:cxn>
                  <a:cxn ang="0">
                    <a:pos x="T21" y="T23"/>
                  </a:cxn>
                  <a:cxn ang="0">
                    <a:pos x="T25" y="T27"/>
                  </a:cxn>
                </a:cxnLst>
                <a:rect l="0" t="0" r="r" b="b"/>
                <a:pathLst>
                  <a:path w="9" h="11">
                    <a:moveTo>
                      <a:pt x="7" y="0"/>
                    </a:moveTo>
                    <a:lnTo>
                      <a:pt x="4" y="0"/>
                    </a:lnTo>
                    <a:lnTo>
                      <a:pt x="2" y="1"/>
                    </a:lnTo>
                    <a:lnTo>
                      <a:pt x="1" y="3"/>
                    </a:lnTo>
                    <a:lnTo>
                      <a:pt x="8" y="3"/>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6" name="Group 925"/>
            <p:cNvGrpSpPr>
              <a:grpSpLocks/>
            </p:cNvGrpSpPr>
            <p:nvPr/>
          </p:nvGrpSpPr>
          <p:grpSpPr bwMode="auto">
            <a:xfrm>
              <a:off x="7986" y="4873"/>
              <a:ext cx="13" cy="12"/>
              <a:chOff x="5416" y="4873"/>
              <a:chExt cx="9" cy="12"/>
            </a:xfrm>
          </p:grpSpPr>
          <p:sp>
            <p:nvSpPr>
              <p:cNvPr id="1599" name="Freeform 1598"/>
              <p:cNvSpPr>
                <a:spLocks/>
              </p:cNvSpPr>
              <p:nvPr/>
            </p:nvSpPr>
            <p:spPr bwMode="auto">
              <a:xfrm>
                <a:off x="5416" y="4873"/>
                <a:ext cx="9" cy="12"/>
              </a:xfrm>
              <a:custGeom>
                <a:avLst/>
                <a:gdLst>
                  <a:gd name="T0" fmla="+- 0 5423 5416"/>
                  <a:gd name="T1" fmla="*/ T0 w 9"/>
                  <a:gd name="T2" fmla="+- 0 4873 4873"/>
                  <a:gd name="T3" fmla="*/ 4873 h 12"/>
                  <a:gd name="T4" fmla="+- 0 5416 5416"/>
                  <a:gd name="T5" fmla="*/ T4 w 9"/>
                  <a:gd name="T6" fmla="+- 0 4882 4873"/>
                  <a:gd name="T7" fmla="*/ 4882 h 12"/>
                  <a:gd name="T8" fmla="+- 0 5417 5416"/>
                  <a:gd name="T9" fmla="*/ T8 w 9"/>
                  <a:gd name="T10" fmla="+- 0 4884 4873"/>
                  <a:gd name="T11" fmla="*/ 4884 h 12"/>
                  <a:gd name="T12" fmla="+- 0 5420 5416"/>
                  <a:gd name="T13" fmla="*/ T12 w 9"/>
                  <a:gd name="T14" fmla="+- 0 4883 4873"/>
                  <a:gd name="T15" fmla="*/ 4883 h 12"/>
                  <a:gd name="T16" fmla="+- 0 5422 5416"/>
                  <a:gd name="T17" fmla="*/ T16 w 9"/>
                  <a:gd name="T18" fmla="+- 0 4883 4873"/>
                  <a:gd name="T19" fmla="*/ 4883 h 12"/>
                  <a:gd name="T20" fmla="+- 0 5424 5416"/>
                  <a:gd name="T21" fmla="*/ T20 w 9"/>
                  <a:gd name="T22" fmla="+- 0 4880 4873"/>
                  <a:gd name="T23" fmla="*/ 4880 h 12"/>
                  <a:gd name="T24" fmla="+- 0 5424 5416"/>
                  <a:gd name="T25" fmla="*/ T24 w 9"/>
                  <a:gd name="T26" fmla="+- 0 4874 4873"/>
                  <a:gd name="T27" fmla="*/ 4874 h 12"/>
                  <a:gd name="T28" fmla="+- 0 5423 5416"/>
                  <a:gd name="T29" fmla="*/ T28 w 9"/>
                  <a:gd name="T30" fmla="+- 0 4873 4873"/>
                  <a:gd name="T31" fmla="*/ 4873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2">
                    <a:moveTo>
                      <a:pt x="7" y="0"/>
                    </a:moveTo>
                    <a:lnTo>
                      <a:pt x="0" y="9"/>
                    </a:lnTo>
                    <a:lnTo>
                      <a:pt x="1" y="11"/>
                    </a:lnTo>
                    <a:lnTo>
                      <a:pt x="4" y="10"/>
                    </a:lnTo>
                    <a:lnTo>
                      <a:pt x="6" y="10"/>
                    </a:lnTo>
                    <a:lnTo>
                      <a:pt x="8" y="7"/>
                    </a:lnTo>
                    <a:lnTo>
                      <a:pt x="8" y="1"/>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7" name="Group 926"/>
            <p:cNvGrpSpPr>
              <a:grpSpLocks/>
            </p:cNvGrpSpPr>
            <p:nvPr/>
          </p:nvGrpSpPr>
          <p:grpSpPr bwMode="auto">
            <a:xfrm>
              <a:off x="7970" y="4876"/>
              <a:ext cx="13" cy="12"/>
              <a:chOff x="5405" y="4876"/>
              <a:chExt cx="9" cy="12"/>
            </a:xfrm>
          </p:grpSpPr>
          <p:sp>
            <p:nvSpPr>
              <p:cNvPr id="1598" name="Freeform 1597"/>
              <p:cNvSpPr>
                <a:spLocks/>
              </p:cNvSpPr>
              <p:nvPr/>
            </p:nvSpPr>
            <p:spPr bwMode="auto">
              <a:xfrm>
                <a:off x="5405" y="4876"/>
                <a:ext cx="9" cy="12"/>
              </a:xfrm>
              <a:custGeom>
                <a:avLst/>
                <a:gdLst>
                  <a:gd name="T0" fmla="+- 0 5412 5405"/>
                  <a:gd name="T1" fmla="*/ T0 w 9"/>
                  <a:gd name="T2" fmla="+- 0 4876 4876"/>
                  <a:gd name="T3" fmla="*/ 4876 h 12"/>
                  <a:gd name="T4" fmla="+- 0 5409 5405"/>
                  <a:gd name="T5" fmla="*/ T4 w 9"/>
                  <a:gd name="T6" fmla="+- 0 4876 4876"/>
                  <a:gd name="T7" fmla="*/ 4876 h 12"/>
                  <a:gd name="T8" fmla="+- 0 5407 5405"/>
                  <a:gd name="T9" fmla="*/ T8 w 9"/>
                  <a:gd name="T10" fmla="+- 0 4877 4876"/>
                  <a:gd name="T11" fmla="*/ 4877 h 12"/>
                  <a:gd name="T12" fmla="+- 0 5405 5405"/>
                  <a:gd name="T13" fmla="*/ T12 w 9"/>
                  <a:gd name="T14" fmla="+- 0 4880 4876"/>
                  <a:gd name="T15" fmla="*/ 4880 h 12"/>
                  <a:gd name="T16" fmla="+- 0 5405 5405"/>
                  <a:gd name="T17" fmla="*/ T16 w 9"/>
                  <a:gd name="T18" fmla="+- 0 4884 4876"/>
                  <a:gd name="T19" fmla="*/ 4884 h 12"/>
                  <a:gd name="T20" fmla="+- 0 5413 5405"/>
                  <a:gd name="T21" fmla="*/ T20 w 9"/>
                  <a:gd name="T22" fmla="+- 0 4884 4876"/>
                  <a:gd name="T23" fmla="*/ 4884 h 12"/>
                  <a:gd name="T24" fmla="+- 0 5413 5405"/>
                  <a:gd name="T25" fmla="*/ T24 w 9"/>
                  <a:gd name="T26" fmla="+- 0 4883 4876"/>
                  <a:gd name="T27" fmla="*/ 4883 h 12"/>
                  <a:gd name="T28" fmla="+- 0 5414 5405"/>
                  <a:gd name="T29" fmla="*/ T28 w 9"/>
                  <a:gd name="T30" fmla="+- 0 4878 4876"/>
                  <a:gd name="T31" fmla="*/ 4878 h 12"/>
                  <a:gd name="T32" fmla="+- 0 5412 5405"/>
                  <a:gd name="T33" fmla="*/ T32 w 9"/>
                  <a:gd name="T34" fmla="+- 0 4876 4876"/>
                  <a:gd name="T35" fmla="*/ 4876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2">
                    <a:moveTo>
                      <a:pt x="7" y="0"/>
                    </a:moveTo>
                    <a:lnTo>
                      <a:pt x="4" y="0"/>
                    </a:lnTo>
                    <a:lnTo>
                      <a:pt x="2" y="1"/>
                    </a:lnTo>
                    <a:lnTo>
                      <a:pt x="0" y="4"/>
                    </a:lnTo>
                    <a:lnTo>
                      <a:pt x="0" y="8"/>
                    </a:lnTo>
                    <a:lnTo>
                      <a:pt x="8" y="8"/>
                    </a:lnTo>
                    <a:lnTo>
                      <a:pt x="8" y="7"/>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8" name="Group 927"/>
            <p:cNvGrpSpPr>
              <a:grpSpLocks/>
            </p:cNvGrpSpPr>
            <p:nvPr/>
          </p:nvGrpSpPr>
          <p:grpSpPr bwMode="auto">
            <a:xfrm>
              <a:off x="7954" y="4879"/>
              <a:ext cx="13" cy="12"/>
              <a:chOff x="5394" y="4879"/>
              <a:chExt cx="9" cy="12"/>
            </a:xfrm>
          </p:grpSpPr>
          <p:sp>
            <p:nvSpPr>
              <p:cNvPr id="1597" name="Freeform 1596"/>
              <p:cNvSpPr>
                <a:spLocks/>
              </p:cNvSpPr>
              <p:nvPr/>
            </p:nvSpPr>
            <p:spPr bwMode="auto">
              <a:xfrm>
                <a:off x="5394" y="4879"/>
                <a:ext cx="9" cy="12"/>
              </a:xfrm>
              <a:custGeom>
                <a:avLst/>
                <a:gdLst>
                  <a:gd name="T0" fmla="+- 0 5401 5394"/>
                  <a:gd name="T1" fmla="*/ T0 w 9"/>
                  <a:gd name="T2" fmla="+- 0 4879 4879"/>
                  <a:gd name="T3" fmla="*/ 4879 h 12"/>
                  <a:gd name="T4" fmla="+- 0 5399 5394"/>
                  <a:gd name="T5" fmla="*/ T4 w 9"/>
                  <a:gd name="T6" fmla="+- 0 4879 4879"/>
                  <a:gd name="T7" fmla="*/ 4879 h 12"/>
                  <a:gd name="T8" fmla="+- 0 5396 5394"/>
                  <a:gd name="T9" fmla="*/ T8 w 9"/>
                  <a:gd name="T10" fmla="+- 0 4880 4879"/>
                  <a:gd name="T11" fmla="*/ 4880 h 12"/>
                  <a:gd name="T12" fmla="+- 0 5394 5394"/>
                  <a:gd name="T13" fmla="*/ T12 w 9"/>
                  <a:gd name="T14" fmla="+- 0 4883 4879"/>
                  <a:gd name="T15" fmla="*/ 4883 h 12"/>
                  <a:gd name="T16" fmla="+- 0 5394 5394"/>
                  <a:gd name="T17" fmla="*/ T16 w 9"/>
                  <a:gd name="T18" fmla="+- 0 4884 4879"/>
                  <a:gd name="T19" fmla="*/ 4884 h 12"/>
                  <a:gd name="T20" fmla="+- 0 5403 5394"/>
                  <a:gd name="T21" fmla="*/ T20 w 9"/>
                  <a:gd name="T22" fmla="+- 0 4884 4879"/>
                  <a:gd name="T23" fmla="*/ 4884 h 12"/>
                  <a:gd name="T24" fmla="+- 0 5403 5394"/>
                  <a:gd name="T25" fmla="*/ T24 w 9"/>
                  <a:gd name="T26" fmla="+- 0 4883 4879"/>
                  <a:gd name="T27" fmla="*/ 4883 h 12"/>
                  <a:gd name="T28" fmla="+- 0 5403 5394"/>
                  <a:gd name="T29" fmla="*/ T28 w 9"/>
                  <a:gd name="T30" fmla="+- 0 4881 4879"/>
                  <a:gd name="T31" fmla="*/ 4881 h 12"/>
                  <a:gd name="T32" fmla="+- 0 5401 5394"/>
                  <a:gd name="T33" fmla="*/ T32 w 9"/>
                  <a:gd name="T34" fmla="+- 0 4879 4879"/>
                  <a:gd name="T35" fmla="*/ 4879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2">
                    <a:moveTo>
                      <a:pt x="7" y="0"/>
                    </a:moveTo>
                    <a:lnTo>
                      <a:pt x="5" y="0"/>
                    </a:lnTo>
                    <a:lnTo>
                      <a:pt x="2" y="1"/>
                    </a:lnTo>
                    <a:lnTo>
                      <a:pt x="0" y="4"/>
                    </a:lnTo>
                    <a:lnTo>
                      <a:pt x="0" y="5"/>
                    </a:lnTo>
                    <a:lnTo>
                      <a:pt x="9" y="5"/>
                    </a:lnTo>
                    <a:lnTo>
                      <a:pt x="9" y="4"/>
                    </a:lnTo>
                    <a:lnTo>
                      <a:pt x="9" y="2"/>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29" name="Group 928"/>
            <p:cNvGrpSpPr>
              <a:grpSpLocks/>
            </p:cNvGrpSpPr>
            <p:nvPr/>
          </p:nvGrpSpPr>
          <p:grpSpPr bwMode="auto">
            <a:xfrm>
              <a:off x="7987" y="4616"/>
              <a:ext cx="121" cy="292"/>
              <a:chOff x="5368" y="4616"/>
              <a:chExt cx="83" cy="292"/>
            </a:xfrm>
          </p:grpSpPr>
          <p:sp>
            <p:nvSpPr>
              <p:cNvPr id="1589" name="Freeform 1588"/>
              <p:cNvSpPr>
                <a:spLocks/>
              </p:cNvSpPr>
              <p:nvPr/>
            </p:nvSpPr>
            <p:spPr bwMode="auto">
              <a:xfrm>
                <a:off x="5383" y="4882"/>
                <a:ext cx="9" cy="11"/>
              </a:xfrm>
              <a:custGeom>
                <a:avLst/>
                <a:gdLst>
                  <a:gd name="T0" fmla="+- 0 5391 5383"/>
                  <a:gd name="T1" fmla="*/ T0 w 9"/>
                  <a:gd name="T2" fmla="+- 0 4882 4882"/>
                  <a:gd name="T3" fmla="*/ 4882 h 11"/>
                  <a:gd name="T4" fmla="+- 0 5388 5383"/>
                  <a:gd name="T5" fmla="*/ T4 w 9"/>
                  <a:gd name="T6" fmla="+- 0 4883 4882"/>
                  <a:gd name="T7" fmla="*/ 4883 h 11"/>
                  <a:gd name="T8" fmla="+- 0 5385 5383"/>
                  <a:gd name="T9" fmla="*/ T8 w 9"/>
                  <a:gd name="T10" fmla="+- 0 4883 4882"/>
                  <a:gd name="T11" fmla="*/ 4883 h 11"/>
                  <a:gd name="T12" fmla="+- 0 5385 5383"/>
                  <a:gd name="T13" fmla="*/ T12 w 9"/>
                  <a:gd name="T14" fmla="+- 0 4884 4882"/>
                  <a:gd name="T15" fmla="*/ 4884 h 11"/>
                  <a:gd name="T16" fmla="+- 0 5392 5383"/>
                  <a:gd name="T17" fmla="*/ T16 w 9"/>
                  <a:gd name="T18" fmla="+- 0 4884 4882"/>
                  <a:gd name="T19" fmla="*/ 4884 h 11"/>
                  <a:gd name="T20" fmla="+- 0 5391 5383"/>
                  <a:gd name="T21" fmla="*/ T20 w 9"/>
                  <a:gd name="T22" fmla="+- 0 4882 4882"/>
                  <a:gd name="T23" fmla="*/ 4882 h 11"/>
                </a:gdLst>
                <a:ahLst/>
                <a:cxnLst>
                  <a:cxn ang="0">
                    <a:pos x="T1" y="T3"/>
                  </a:cxn>
                  <a:cxn ang="0">
                    <a:pos x="T5" y="T7"/>
                  </a:cxn>
                  <a:cxn ang="0">
                    <a:pos x="T9" y="T11"/>
                  </a:cxn>
                  <a:cxn ang="0">
                    <a:pos x="T13" y="T15"/>
                  </a:cxn>
                  <a:cxn ang="0">
                    <a:pos x="T17" y="T19"/>
                  </a:cxn>
                  <a:cxn ang="0">
                    <a:pos x="T21" y="T23"/>
                  </a:cxn>
                </a:cxnLst>
                <a:rect l="0" t="0" r="r" b="b"/>
                <a:pathLst>
                  <a:path w="9" h="11">
                    <a:moveTo>
                      <a:pt x="8" y="0"/>
                    </a:moveTo>
                    <a:lnTo>
                      <a:pt x="5" y="1"/>
                    </a:lnTo>
                    <a:lnTo>
                      <a:pt x="2" y="1"/>
                    </a:lnTo>
                    <a:lnTo>
                      <a:pt x="2" y="2"/>
                    </a:lnTo>
                    <a:lnTo>
                      <a:pt x="9" y="2"/>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90" name="Picture 1589"/>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412" y="486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1" name="Picture 1590"/>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5401" y="486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2" name="Picture 1591"/>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390" y="4868"/>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3" name="Picture 1592"/>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5379" y="487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4" name="Picture 1593"/>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5368" y="487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5" name="Picture 1594"/>
              <p:cNvPicPr>
                <a:picLocks noChangeAspect="1" noChangeArrowheads="1"/>
              </p:cNvPicPr>
              <p:nvPr/>
            </p:nvPicPr>
            <p:blipFill>
              <a:blip r:embed="rId64" cstate="print">
                <a:extLst>
                  <a:ext uri="{28A0092B-C50C-407E-A947-70E740481C1C}">
                    <a14:useLocalDpi xmlns:a14="http://schemas.microsoft.com/office/drawing/2010/main" val="0"/>
                  </a:ext>
                </a:extLst>
              </a:blip>
              <a:srcRect/>
              <a:stretch>
                <a:fillRect/>
              </a:stretch>
            </p:blipFill>
            <p:spPr bwMode="auto">
              <a:xfrm>
                <a:off x="5431" y="4616"/>
                <a:ext cx="2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6" name="Picture 1595"/>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30" y="4799"/>
                <a:ext cx="1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0" name="Group 929"/>
            <p:cNvGrpSpPr>
              <a:grpSpLocks/>
            </p:cNvGrpSpPr>
            <p:nvPr/>
          </p:nvGrpSpPr>
          <p:grpSpPr bwMode="auto">
            <a:xfrm>
              <a:off x="8310" y="4282"/>
              <a:ext cx="4190" cy="1240"/>
              <a:chOff x="5635" y="4282"/>
              <a:chExt cx="2841" cy="1240"/>
            </a:xfrm>
          </p:grpSpPr>
          <p:sp>
            <p:nvSpPr>
              <p:cNvPr id="1584" name="Freeform 1583"/>
              <p:cNvSpPr>
                <a:spLocks/>
              </p:cNvSpPr>
              <p:nvPr/>
            </p:nvSpPr>
            <p:spPr bwMode="auto">
              <a:xfrm>
                <a:off x="5635" y="4282"/>
                <a:ext cx="1308" cy="344"/>
              </a:xfrm>
              <a:custGeom>
                <a:avLst/>
                <a:gdLst>
                  <a:gd name="T0" fmla="+- 0 6289 5635"/>
                  <a:gd name="T1" fmla="*/ T0 w 1308"/>
                  <a:gd name="T2" fmla="+- 0 4282 4282"/>
                  <a:gd name="T3" fmla="*/ 4282 h 344"/>
                  <a:gd name="T4" fmla="+- 0 6183 5635"/>
                  <a:gd name="T5" fmla="*/ T4 w 1308"/>
                  <a:gd name="T6" fmla="+- 0 4285 4282"/>
                  <a:gd name="T7" fmla="*/ 4285 h 344"/>
                  <a:gd name="T8" fmla="+- 0 6082 5635"/>
                  <a:gd name="T9" fmla="*/ T8 w 1308"/>
                  <a:gd name="T10" fmla="+- 0 4291 4282"/>
                  <a:gd name="T11" fmla="*/ 4291 h 344"/>
                  <a:gd name="T12" fmla="+- 0 5989 5635"/>
                  <a:gd name="T13" fmla="*/ T12 w 1308"/>
                  <a:gd name="T14" fmla="+- 0 4301 4282"/>
                  <a:gd name="T15" fmla="*/ 4301 h 344"/>
                  <a:gd name="T16" fmla="+- 0 5903 5635"/>
                  <a:gd name="T17" fmla="*/ T16 w 1308"/>
                  <a:gd name="T18" fmla="+- 0 4315 4282"/>
                  <a:gd name="T19" fmla="*/ 4315 h 344"/>
                  <a:gd name="T20" fmla="+- 0 5827 5635"/>
                  <a:gd name="T21" fmla="*/ T20 w 1308"/>
                  <a:gd name="T22" fmla="+- 0 4333 4282"/>
                  <a:gd name="T23" fmla="*/ 4333 h 344"/>
                  <a:gd name="T24" fmla="+- 0 5762 5635"/>
                  <a:gd name="T25" fmla="*/ T24 w 1308"/>
                  <a:gd name="T26" fmla="+- 0 4353 4282"/>
                  <a:gd name="T27" fmla="*/ 4353 h 344"/>
                  <a:gd name="T28" fmla="+- 0 5687 5635"/>
                  <a:gd name="T29" fmla="*/ T28 w 1308"/>
                  <a:gd name="T30" fmla="+- 0 4387 4282"/>
                  <a:gd name="T31" fmla="*/ 4387 h 344"/>
                  <a:gd name="T32" fmla="+- 0 5638 5635"/>
                  <a:gd name="T33" fmla="*/ T32 w 1308"/>
                  <a:gd name="T34" fmla="+- 0 4440 4282"/>
                  <a:gd name="T35" fmla="*/ 4440 h 344"/>
                  <a:gd name="T36" fmla="+- 0 5635 5635"/>
                  <a:gd name="T37" fmla="*/ T36 w 1308"/>
                  <a:gd name="T38" fmla="+- 0 4454 4282"/>
                  <a:gd name="T39" fmla="*/ 4454 h 344"/>
                  <a:gd name="T40" fmla="+- 0 5638 5635"/>
                  <a:gd name="T41" fmla="*/ T40 w 1308"/>
                  <a:gd name="T42" fmla="+- 0 4468 4282"/>
                  <a:gd name="T43" fmla="*/ 4468 h 344"/>
                  <a:gd name="T44" fmla="+- 0 5687 5635"/>
                  <a:gd name="T45" fmla="*/ T44 w 1308"/>
                  <a:gd name="T46" fmla="+- 0 4521 4282"/>
                  <a:gd name="T47" fmla="*/ 4521 h 344"/>
                  <a:gd name="T48" fmla="+- 0 5762 5635"/>
                  <a:gd name="T49" fmla="*/ T48 w 1308"/>
                  <a:gd name="T50" fmla="+- 0 4555 4282"/>
                  <a:gd name="T51" fmla="*/ 4555 h 344"/>
                  <a:gd name="T52" fmla="+- 0 5827 5635"/>
                  <a:gd name="T53" fmla="*/ T52 w 1308"/>
                  <a:gd name="T54" fmla="+- 0 4575 4282"/>
                  <a:gd name="T55" fmla="*/ 4575 h 344"/>
                  <a:gd name="T56" fmla="+- 0 5903 5635"/>
                  <a:gd name="T57" fmla="*/ T56 w 1308"/>
                  <a:gd name="T58" fmla="+- 0 4593 4282"/>
                  <a:gd name="T59" fmla="*/ 4593 h 344"/>
                  <a:gd name="T60" fmla="+- 0 5989 5635"/>
                  <a:gd name="T61" fmla="*/ T60 w 1308"/>
                  <a:gd name="T62" fmla="+- 0 4607 4282"/>
                  <a:gd name="T63" fmla="*/ 4607 h 344"/>
                  <a:gd name="T64" fmla="+- 0 6082 5635"/>
                  <a:gd name="T65" fmla="*/ T64 w 1308"/>
                  <a:gd name="T66" fmla="+- 0 4617 4282"/>
                  <a:gd name="T67" fmla="*/ 4617 h 344"/>
                  <a:gd name="T68" fmla="+- 0 6183 5635"/>
                  <a:gd name="T69" fmla="*/ T68 w 1308"/>
                  <a:gd name="T70" fmla="+- 0 4624 4282"/>
                  <a:gd name="T71" fmla="*/ 4624 h 344"/>
                  <a:gd name="T72" fmla="+- 0 6289 5635"/>
                  <a:gd name="T73" fmla="*/ T72 w 1308"/>
                  <a:gd name="T74" fmla="+- 0 4626 4282"/>
                  <a:gd name="T75" fmla="*/ 4626 h 344"/>
                  <a:gd name="T76" fmla="+- 0 6343 5635"/>
                  <a:gd name="T77" fmla="*/ T76 w 1308"/>
                  <a:gd name="T78" fmla="+- 0 4625 4282"/>
                  <a:gd name="T79" fmla="*/ 4625 h 344"/>
                  <a:gd name="T80" fmla="+- 0 6446 5635"/>
                  <a:gd name="T81" fmla="*/ T80 w 1308"/>
                  <a:gd name="T82" fmla="+- 0 4621 4282"/>
                  <a:gd name="T83" fmla="*/ 4621 h 344"/>
                  <a:gd name="T84" fmla="+- 0 6544 5635"/>
                  <a:gd name="T85" fmla="*/ T84 w 1308"/>
                  <a:gd name="T86" fmla="+- 0 4612 4282"/>
                  <a:gd name="T87" fmla="*/ 4612 h 344"/>
                  <a:gd name="T88" fmla="+- 0 6633 5635"/>
                  <a:gd name="T89" fmla="*/ T88 w 1308"/>
                  <a:gd name="T90" fmla="+- 0 4600 4282"/>
                  <a:gd name="T91" fmla="*/ 4600 h 344"/>
                  <a:gd name="T92" fmla="+- 0 6715 5635"/>
                  <a:gd name="T93" fmla="*/ T92 w 1308"/>
                  <a:gd name="T94" fmla="+- 0 4584 4282"/>
                  <a:gd name="T95" fmla="*/ 4584 h 344"/>
                  <a:gd name="T96" fmla="+- 0 6785 5635"/>
                  <a:gd name="T97" fmla="*/ T96 w 1308"/>
                  <a:gd name="T98" fmla="+- 0 4566 4282"/>
                  <a:gd name="T99" fmla="*/ 4566 h 344"/>
                  <a:gd name="T100" fmla="+- 0 6845 5635"/>
                  <a:gd name="T101" fmla="*/ T100 w 1308"/>
                  <a:gd name="T102" fmla="+- 0 4544 4282"/>
                  <a:gd name="T103" fmla="*/ 4544 h 344"/>
                  <a:gd name="T104" fmla="+- 0 6910 5635"/>
                  <a:gd name="T105" fmla="*/ T104 w 1308"/>
                  <a:gd name="T106" fmla="+- 0 4508 4282"/>
                  <a:gd name="T107" fmla="*/ 4508 h 344"/>
                  <a:gd name="T108" fmla="+- 0 6943 5635"/>
                  <a:gd name="T109" fmla="*/ T108 w 1308"/>
                  <a:gd name="T110" fmla="+- 0 4454 4282"/>
                  <a:gd name="T111" fmla="*/ 4454 h 344"/>
                  <a:gd name="T112" fmla="+- 0 6941 5635"/>
                  <a:gd name="T113" fmla="*/ T112 w 1308"/>
                  <a:gd name="T114" fmla="+- 0 4440 4282"/>
                  <a:gd name="T115" fmla="*/ 4440 h 344"/>
                  <a:gd name="T116" fmla="+- 0 6891 5635"/>
                  <a:gd name="T117" fmla="*/ T116 w 1308"/>
                  <a:gd name="T118" fmla="+- 0 4387 4282"/>
                  <a:gd name="T119" fmla="*/ 4387 h 344"/>
                  <a:gd name="T120" fmla="+- 0 6817 5635"/>
                  <a:gd name="T121" fmla="*/ T120 w 1308"/>
                  <a:gd name="T122" fmla="+- 0 4353 4282"/>
                  <a:gd name="T123" fmla="*/ 4353 h 344"/>
                  <a:gd name="T124" fmla="+- 0 6751 5635"/>
                  <a:gd name="T125" fmla="*/ T124 w 1308"/>
                  <a:gd name="T126" fmla="+- 0 4333 4282"/>
                  <a:gd name="T127" fmla="*/ 4333 h 344"/>
                  <a:gd name="T128" fmla="+- 0 6675 5635"/>
                  <a:gd name="T129" fmla="*/ T128 w 1308"/>
                  <a:gd name="T130" fmla="+- 0 4315 4282"/>
                  <a:gd name="T131" fmla="*/ 4315 h 344"/>
                  <a:gd name="T132" fmla="+- 0 6590 5635"/>
                  <a:gd name="T133" fmla="*/ T132 w 1308"/>
                  <a:gd name="T134" fmla="+- 0 4301 4282"/>
                  <a:gd name="T135" fmla="*/ 4301 h 344"/>
                  <a:gd name="T136" fmla="+- 0 6496 5635"/>
                  <a:gd name="T137" fmla="*/ T136 w 1308"/>
                  <a:gd name="T138" fmla="+- 0 4291 4282"/>
                  <a:gd name="T139" fmla="*/ 4291 h 344"/>
                  <a:gd name="T140" fmla="+- 0 6395 5635"/>
                  <a:gd name="T141" fmla="*/ T140 w 1308"/>
                  <a:gd name="T142" fmla="+- 0 4285 4282"/>
                  <a:gd name="T143" fmla="*/ 4285 h 344"/>
                  <a:gd name="T144" fmla="+- 0 6289 5635"/>
                  <a:gd name="T145" fmla="*/ T144 w 1308"/>
                  <a:gd name="T146" fmla="+- 0 4282 4282"/>
                  <a:gd name="T147" fmla="*/ 4282 h 3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308" h="344">
                    <a:moveTo>
                      <a:pt x="654" y="0"/>
                    </a:moveTo>
                    <a:lnTo>
                      <a:pt x="548" y="3"/>
                    </a:lnTo>
                    <a:lnTo>
                      <a:pt x="447" y="9"/>
                    </a:lnTo>
                    <a:lnTo>
                      <a:pt x="354" y="19"/>
                    </a:lnTo>
                    <a:lnTo>
                      <a:pt x="268" y="33"/>
                    </a:lnTo>
                    <a:lnTo>
                      <a:pt x="192" y="51"/>
                    </a:lnTo>
                    <a:lnTo>
                      <a:pt x="127" y="71"/>
                    </a:lnTo>
                    <a:lnTo>
                      <a:pt x="52" y="105"/>
                    </a:lnTo>
                    <a:lnTo>
                      <a:pt x="3" y="158"/>
                    </a:lnTo>
                    <a:lnTo>
                      <a:pt x="0" y="172"/>
                    </a:lnTo>
                    <a:lnTo>
                      <a:pt x="3" y="186"/>
                    </a:lnTo>
                    <a:lnTo>
                      <a:pt x="52" y="239"/>
                    </a:lnTo>
                    <a:lnTo>
                      <a:pt x="127" y="273"/>
                    </a:lnTo>
                    <a:lnTo>
                      <a:pt x="192" y="293"/>
                    </a:lnTo>
                    <a:lnTo>
                      <a:pt x="268" y="311"/>
                    </a:lnTo>
                    <a:lnTo>
                      <a:pt x="354" y="325"/>
                    </a:lnTo>
                    <a:lnTo>
                      <a:pt x="447" y="335"/>
                    </a:lnTo>
                    <a:lnTo>
                      <a:pt x="548" y="342"/>
                    </a:lnTo>
                    <a:lnTo>
                      <a:pt x="654" y="344"/>
                    </a:lnTo>
                    <a:lnTo>
                      <a:pt x="708" y="343"/>
                    </a:lnTo>
                    <a:lnTo>
                      <a:pt x="811" y="339"/>
                    </a:lnTo>
                    <a:lnTo>
                      <a:pt x="909" y="330"/>
                    </a:lnTo>
                    <a:lnTo>
                      <a:pt x="998" y="318"/>
                    </a:lnTo>
                    <a:lnTo>
                      <a:pt x="1080" y="302"/>
                    </a:lnTo>
                    <a:lnTo>
                      <a:pt x="1150" y="284"/>
                    </a:lnTo>
                    <a:lnTo>
                      <a:pt x="1210" y="262"/>
                    </a:lnTo>
                    <a:lnTo>
                      <a:pt x="1275" y="226"/>
                    </a:lnTo>
                    <a:lnTo>
                      <a:pt x="1308" y="172"/>
                    </a:lnTo>
                    <a:lnTo>
                      <a:pt x="1306" y="158"/>
                    </a:lnTo>
                    <a:lnTo>
                      <a:pt x="1256" y="105"/>
                    </a:lnTo>
                    <a:lnTo>
                      <a:pt x="1182" y="71"/>
                    </a:lnTo>
                    <a:lnTo>
                      <a:pt x="1116" y="51"/>
                    </a:lnTo>
                    <a:lnTo>
                      <a:pt x="1040" y="33"/>
                    </a:lnTo>
                    <a:lnTo>
                      <a:pt x="955" y="19"/>
                    </a:lnTo>
                    <a:lnTo>
                      <a:pt x="861" y="9"/>
                    </a:lnTo>
                    <a:lnTo>
                      <a:pt x="760" y="3"/>
                    </a:lnTo>
                    <a:lnTo>
                      <a:pt x="654"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85" name="Picture 1584"/>
              <p:cNvPicPr>
                <a:picLocks noChangeAspect="1" noChangeArrowheads="1"/>
              </p:cNvPicPr>
              <p:nvPr/>
            </p:nvPicPr>
            <p:blipFill>
              <a:blip r:embed="rId66" cstate="email">
                <a:extLst>
                  <a:ext uri="{28A0092B-C50C-407E-A947-70E740481C1C}">
                    <a14:useLocalDpi xmlns:a14="http://schemas.microsoft.com/office/drawing/2010/main" val="0"/>
                  </a:ext>
                </a:extLst>
              </a:blip>
              <a:srcRect/>
              <a:stretch>
                <a:fillRect/>
              </a:stretch>
            </p:blipFill>
            <p:spPr bwMode="auto">
              <a:xfrm>
                <a:off x="6939" y="4402"/>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6" name="Picture 1585"/>
              <p:cNvPicPr>
                <a:picLocks noChangeAspect="1" noChangeArrowheads="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6939" y="4402"/>
                <a:ext cx="11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 name="Picture 1586"/>
              <p:cNvPicPr>
                <a:picLocks noChangeAspect="1" noChangeArrowheads="1"/>
              </p:cNvPicPr>
              <p:nvPr/>
            </p:nvPicPr>
            <p:blipFill>
              <a:blip r:embed="rId68" cstate="email">
                <a:extLst>
                  <a:ext uri="{28A0092B-C50C-407E-A947-70E740481C1C}">
                    <a14:useLocalDpi xmlns:a14="http://schemas.microsoft.com/office/drawing/2010/main" val="0"/>
                  </a:ext>
                </a:extLst>
              </a:blip>
              <a:srcRect/>
              <a:stretch>
                <a:fillRect/>
              </a:stretch>
            </p:blipFill>
            <p:spPr bwMode="auto">
              <a:xfrm>
                <a:off x="7909" y="4657"/>
                <a:ext cx="89"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8" name="Picture 1587"/>
              <p:cNvPicPr>
                <a:picLocks noChangeAspect="1" noChangeArrowheads="1"/>
              </p:cNvPicPr>
              <p:nvPr/>
            </p:nvPicPr>
            <p:blipFill>
              <a:blip r:embed="rId69" cstate="email">
                <a:extLst>
                  <a:ext uri="{28A0092B-C50C-407E-A947-70E740481C1C}">
                    <a14:useLocalDpi xmlns:a14="http://schemas.microsoft.com/office/drawing/2010/main" val="0"/>
                  </a:ext>
                </a:extLst>
              </a:blip>
              <a:srcRect/>
              <a:stretch>
                <a:fillRect/>
              </a:stretch>
            </p:blipFill>
            <p:spPr bwMode="auto">
              <a:xfrm>
                <a:off x="8067" y="4805"/>
                <a:ext cx="409"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1" name="Group 930"/>
            <p:cNvGrpSpPr>
              <a:grpSpLocks/>
            </p:cNvGrpSpPr>
            <p:nvPr/>
          </p:nvGrpSpPr>
          <p:grpSpPr bwMode="auto">
            <a:xfrm>
              <a:off x="10047" y="4436"/>
              <a:ext cx="6550" cy="1102"/>
              <a:chOff x="6814" y="4436"/>
              <a:chExt cx="4447" cy="1102"/>
            </a:xfrm>
          </p:grpSpPr>
          <p:sp>
            <p:nvSpPr>
              <p:cNvPr id="1581" name="Freeform 1580"/>
              <p:cNvSpPr>
                <a:spLocks/>
              </p:cNvSpPr>
              <p:nvPr/>
            </p:nvSpPr>
            <p:spPr bwMode="auto">
              <a:xfrm>
                <a:off x="6814" y="4436"/>
                <a:ext cx="129" cy="95"/>
              </a:xfrm>
              <a:custGeom>
                <a:avLst/>
                <a:gdLst>
                  <a:gd name="T0" fmla="+- 0 6939 6814"/>
                  <a:gd name="T1" fmla="*/ T0 w 129"/>
                  <a:gd name="T2" fmla="+- 0 4436 4436"/>
                  <a:gd name="T3" fmla="*/ 4436 h 95"/>
                  <a:gd name="T4" fmla="+- 0 6878 6814"/>
                  <a:gd name="T5" fmla="*/ T4 w 129"/>
                  <a:gd name="T6" fmla="+- 0 4464 4436"/>
                  <a:gd name="T7" fmla="*/ 4464 h 95"/>
                  <a:gd name="T8" fmla="+- 0 6819 6814"/>
                  <a:gd name="T9" fmla="*/ T8 w 129"/>
                  <a:gd name="T10" fmla="+- 0 4508 4436"/>
                  <a:gd name="T11" fmla="*/ 4508 h 95"/>
                  <a:gd name="T12" fmla="+- 0 6815 6814"/>
                  <a:gd name="T13" fmla="*/ T12 w 129"/>
                  <a:gd name="T14" fmla="+- 0 4528 4436"/>
                  <a:gd name="T15" fmla="*/ 4528 h 95"/>
                  <a:gd name="T16" fmla="+- 0 6814 6814"/>
                  <a:gd name="T17" fmla="*/ T16 w 129"/>
                  <a:gd name="T18" fmla="+- 0 4531 4436"/>
                  <a:gd name="T19" fmla="*/ 4531 h 95"/>
                  <a:gd name="T20" fmla="+- 0 6827 6814"/>
                  <a:gd name="T21" fmla="*/ T20 w 129"/>
                  <a:gd name="T22" fmla="+- 0 4517 4436"/>
                  <a:gd name="T23" fmla="*/ 4517 h 95"/>
                  <a:gd name="T24" fmla="+- 0 6842 6814"/>
                  <a:gd name="T25" fmla="*/ T24 w 129"/>
                  <a:gd name="T26" fmla="+- 0 4504 4436"/>
                  <a:gd name="T27" fmla="*/ 4504 h 95"/>
                  <a:gd name="T28" fmla="+- 0 6847 6814"/>
                  <a:gd name="T29" fmla="*/ T28 w 129"/>
                  <a:gd name="T30" fmla="+- 0 4500 4436"/>
                  <a:gd name="T31" fmla="*/ 4500 h 95"/>
                  <a:gd name="T32" fmla="+- 0 6848 6814"/>
                  <a:gd name="T33" fmla="*/ T32 w 129"/>
                  <a:gd name="T34" fmla="+- 0 4499 4436"/>
                  <a:gd name="T35" fmla="*/ 4499 h 95"/>
                  <a:gd name="T36" fmla="+- 0 6850 6814"/>
                  <a:gd name="T37" fmla="*/ T36 w 129"/>
                  <a:gd name="T38" fmla="+- 0 4498 4436"/>
                  <a:gd name="T39" fmla="*/ 4498 h 95"/>
                  <a:gd name="T40" fmla="+- 0 6858 6814"/>
                  <a:gd name="T41" fmla="*/ T40 w 129"/>
                  <a:gd name="T42" fmla="+- 0 4492 4436"/>
                  <a:gd name="T43" fmla="*/ 4492 h 95"/>
                  <a:gd name="T44" fmla="+- 0 6875 6814"/>
                  <a:gd name="T45" fmla="*/ T44 w 129"/>
                  <a:gd name="T46" fmla="+- 0 4481 4436"/>
                  <a:gd name="T47" fmla="*/ 4481 h 95"/>
                  <a:gd name="T48" fmla="+- 0 6886 6814"/>
                  <a:gd name="T49" fmla="*/ T48 w 129"/>
                  <a:gd name="T50" fmla="+- 0 4474 4436"/>
                  <a:gd name="T51" fmla="*/ 4474 h 95"/>
                  <a:gd name="T52" fmla="+- 0 6888 6814"/>
                  <a:gd name="T53" fmla="*/ T52 w 129"/>
                  <a:gd name="T54" fmla="+- 0 4473 4436"/>
                  <a:gd name="T55" fmla="*/ 4473 h 95"/>
                  <a:gd name="T56" fmla="+- 0 6889 6814"/>
                  <a:gd name="T57" fmla="*/ T56 w 129"/>
                  <a:gd name="T58" fmla="+- 0 4472 4436"/>
                  <a:gd name="T59" fmla="*/ 4472 h 95"/>
                  <a:gd name="T60" fmla="+- 0 6892 6814"/>
                  <a:gd name="T61" fmla="*/ T60 w 129"/>
                  <a:gd name="T62" fmla="+- 0 4471 4436"/>
                  <a:gd name="T63" fmla="*/ 4471 h 95"/>
                  <a:gd name="T64" fmla="+- 0 6910 6814"/>
                  <a:gd name="T65" fmla="*/ T64 w 129"/>
                  <a:gd name="T66" fmla="+- 0 4461 4436"/>
                  <a:gd name="T67" fmla="*/ 4461 h 95"/>
                  <a:gd name="T68" fmla="+- 0 6929 6814"/>
                  <a:gd name="T69" fmla="*/ T68 w 129"/>
                  <a:gd name="T70" fmla="+- 0 4453 4436"/>
                  <a:gd name="T71" fmla="*/ 4453 h 95"/>
                  <a:gd name="T72" fmla="+- 0 6942 6814"/>
                  <a:gd name="T73" fmla="*/ T72 w 129"/>
                  <a:gd name="T74" fmla="+- 0 4444 4436"/>
                  <a:gd name="T75" fmla="*/ 4444 h 95"/>
                  <a:gd name="T76" fmla="+- 0 6941 6814"/>
                  <a:gd name="T77" fmla="*/ T76 w 129"/>
                  <a:gd name="T78" fmla="+- 0 4440 4436"/>
                  <a:gd name="T79" fmla="*/ 4440 h 95"/>
                  <a:gd name="T80" fmla="+- 0 6939 6814"/>
                  <a:gd name="T81" fmla="*/ T80 w 129"/>
                  <a:gd name="T82" fmla="+- 0 4436 4436"/>
                  <a:gd name="T83" fmla="*/ 443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29" h="95">
                    <a:moveTo>
                      <a:pt x="125" y="0"/>
                    </a:moveTo>
                    <a:lnTo>
                      <a:pt x="64" y="28"/>
                    </a:lnTo>
                    <a:lnTo>
                      <a:pt x="5" y="72"/>
                    </a:lnTo>
                    <a:lnTo>
                      <a:pt x="1" y="92"/>
                    </a:lnTo>
                    <a:lnTo>
                      <a:pt x="0" y="95"/>
                    </a:lnTo>
                    <a:lnTo>
                      <a:pt x="13" y="81"/>
                    </a:lnTo>
                    <a:lnTo>
                      <a:pt x="28" y="68"/>
                    </a:lnTo>
                    <a:lnTo>
                      <a:pt x="33" y="64"/>
                    </a:lnTo>
                    <a:lnTo>
                      <a:pt x="34" y="63"/>
                    </a:lnTo>
                    <a:lnTo>
                      <a:pt x="36" y="62"/>
                    </a:lnTo>
                    <a:lnTo>
                      <a:pt x="44" y="56"/>
                    </a:lnTo>
                    <a:lnTo>
                      <a:pt x="61" y="45"/>
                    </a:lnTo>
                    <a:lnTo>
                      <a:pt x="72" y="38"/>
                    </a:lnTo>
                    <a:lnTo>
                      <a:pt x="74" y="37"/>
                    </a:lnTo>
                    <a:lnTo>
                      <a:pt x="75" y="36"/>
                    </a:lnTo>
                    <a:lnTo>
                      <a:pt x="78" y="35"/>
                    </a:lnTo>
                    <a:lnTo>
                      <a:pt x="96" y="25"/>
                    </a:lnTo>
                    <a:lnTo>
                      <a:pt x="115" y="17"/>
                    </a:lnTo>
                    <a:lnTo>
                      <a:pt x="128" y="8"/>
                    </a:lnTo>
                    <a:lnTo>
                      <a:pt x="127" y="4"/>
                    </a:lnTo>
                    <a:lnTo>
                      <a:pt x="125" y="0"/>
                    </a:lnTo>
                    <a:close/>
                  </a:path>
                </a:pathLst>
              </a:custGeom>
              <a:solidFill>
                <a:srgbClr val="C6DAF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82" name="Picture 1581"/>
              <p:cNvPicPr>
                <a:picLocks noChangeAspect="1" noChangeArrowheads="1"/>
              </p:cNvPicPr>
              <p:nvPr/>
            </p:nvPicPr>
            <p:blipFill>
              <a:blip r:embed="rId70" cstate="email">
                <a:extLst>
                  <a:ext uri="{28A0092B-C50C-407E-A947-70E740481C1C}">
                    <a14:useLocalDpi xmlns:a14="http://schemas.microsoft.com/office/drawing/2010/main" val="0"/>
                  </a:ext>
                </a:extLst>
              </a:blip>
              <a:srcRect/>
              <a:stretch>
                <a:fillRect/>
              </a:stretch>
            </p:blipFill>
            <p:spPr bwMode="auto">
              <a:xfrm>
                <a:off x="11147" y="4873"/>
                <a:ext cx="114" cy="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3" name="Picture 1582"/>
              <p:cNvPicPr>
                <a:picLocks noChangeAspect="1" noChangeArrowheads="1"/>
              </p:cNvPicPr>
              <p:nvPr/>
            </p:nvPicPr>
            <p:blipFill>
              <a:blip r:embed="rId71" cstate="email">
                <a:extLst>
                  <a:ext uri="{28A0092B-C50C-407E-A947-70E740481C1C}">
                    <a14:useLocalDpi xmlns:a14="http://schemas.microsoft.com/office/drawing/2010/main" val="0"/>
                  </a:ext>
                </a:extLst>
              </a:blip>
              <a:srcRect/>
              <a:stretch>
                <a:fillRect/>
              </a:stretch>
            </p:blipFill>
            <p:spPr bwMode="auto">
              <a:xfrm>
                <a:off x="11014" y="4609"/>
                <a:ext cx="143"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 name="Group 931"/>
            <p:cNvGrpSpPr>
              <a:grpSpLocks/>
            </p:cNvGrpSpPr>
            <p:nvPr/>
          </p:nvGrpSpPr>
          <p:grpSpPr bwMode="auto">
            <a:xfrm>
              <a:off x="15242" y="4310"/>
              <a:ext cx="1360" cy="1352"/>
              <a:chOff x="10338" y="4310"/>
              <a:chExt cx="923" cy="1352"/>
            </a:xfrm>
          </p:grpSpPr>
          <p:sp>
            <p:nvSpPr>
              <p:cNvPr id="1579" name="Freeform 1578"/>
              <p:cNvSpPr>
                <a:spLocks/>
              </p:cNvSpPr>
              <p:nvPr/>
            </p:nvSpPr>
            <p:spPr bwMode="auto">
              <a:xfrm>
                <a:off x="11242" y="5538"/>
                <a:ext cx="19" cy="124"/>
              </a:xfrm>
              <a:custGeom>
                <a:avLst/>
                <a:gdLst>
                  <a:gd name="T0" fmla="+- 0 11253 11242"/>
                  <a:gd name="T1" fmla="*/ T0 w 19"/>
                  <a:gd name="T2" fmla="+- 0 5538 5538"/>
                  <a:gd name="T3" fmla="*/ 5538 h 124"/>
                  <a:gd name="T4" fmla="+- 0 11251 11242"/>
                  <a:gd name="T5" fmla="*/ T4 w 19"/>
                  <a:gd name="T6" fmla="+- 0 5558 5538"/>
                  <a:gd name="T7" fmla="*/ 5558 h 124"/>
                  <a:gd name="T8" fmla="+- 0 11250 11242"/>
                  <a:gd name="T9" fmla="*/ T8 w 19"/>
                  <a:gd name="T10" fmla="+- 0 5578 5538"/>
                  <a:gd name="T11" fmla="*/ 5578 h 124"/>
                  <a:gd name="T12" fmla="+- 0 11248 11242"/>
                  <a:gd name="T13" fmla="*/ T12 w 19"/>
                  <a:gd name="T14" fmla="+- 0 5601 5538"/>
                  <a:gd name="T15" fmla="*/ 5601 h 124"/>
                  <a:gd name="T16" fmla="+- 0 11248 11242"/>
                  <a:gd name="T17" fmla="*/ T16 w 19"/>
                  <a:gd name="T18" fmla="+- 0 5604 5538"/>
                  <a:gd name="T19" fmla="*/ 5604 h 124"/>
                  <a:gd name="T20" fmla="+- 0 11246 11242"/>
                  <a:gd name="T21" fmla="*/ T20 w 19"/>
                  <a:gd name="T22" fmla="+- 0 5619 5538"/>
                  <a:gd name="T23" fmla="*/ 5619 h 124"/>
                  <a:gd name="T24" fmla="+- 0 11244 11242"/>
                  <a:gd name="T25" fmla="*/ T24 w 19"/>
                  <a:gd name="T26" fmla="+- 0 5640 5538"/>
                  <a:gd name="T27" fmla="*/ 5640 h 124"/>
                  <a:gd name="T28" fmla="+- 0 11243 11242"/>
                  <a:gd name="T29" fmla="*/ T28 w 19"/>
                  <a:gd name="T30" fmla="+- 0 5646 5538"/>
                  <a:gd name="T31" fmla="*/ 5646 h 124"/>
                  <a:gd name="T32" fmla="+- 0 11242 11242"/>
                  <a:gd name="T33" fmla="*/ T32 w 19"/>
                  <a:gd name="T34" fmla="+- 0 5661 5538"/>
                  <a:gd name="T35" fmla="*/ 5661 h 124"/>
                  <a:gd name="T36" fmla="+- 0 11245 11242"/>
                  <a:gd name="T37" fmla="*/ T36 w 19"/>
                  <a:gd name="T38" fmla="+- 0 5661 5538"/>
                  <a:gd name="T39" fmla="*/ 5661 h 124"/>
                  <a:gd name="T40" fmla="+- 0 11257 11242"/>
                  <a:gd name="T41" fmla="*/ T40 w 19"/>
                  <a:gd name="T42" fmla="+- 0 5597 5538"/>
                  <a:gd name="T43" fmla="*/ 5597 h 124"/>
                  <a:gd name="T44" fmla="+- 0 11260 11242"/>
                  <a:gd name="T45" fmla="*/ T44 w 19"/>
                  <a:gd name="T46" fmla="+- 0 5540 5538"/>
                  <a:gd name="T47" fmla="*/ 5540 h 124"/>
                  <a:gd name="T48" fmla="+- 0 11259 11242"/>
                  <a:gd name="T49" fmla="*/ T48 w 19"/>
                  <a:gd name="T50" fmla="+- 0 5538 5538"/>
                  <a:gd name="T51" fmla="*/ 5538 h 124"/>
                  <a:gd name="T52" fmla="+- 0 11256 11242"/>
                  <a:gd name="T53" fmla="*/ T52 w 19"/>
                  <a:gd name="T54" fmla="+- 0 5538 5538"/>
                  <a:gd name="T55" fmla="*/ 5538 h 124"/>
                  <a:gd name="T56" fmla="+- 0 11253 11242"/>
                  <a:gd name="T57" fmla="*/ T56 w 19"/>
                  <a:gd name="T58" fmla="+- 0 5538 5538"/>
                  <a:gd name="T59" fmla="*/ 5538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9" h="124">
                    <a:moveTo>
                      <a:pt x="11" y="0"/>
                    </a:moveTo>
                    <a:lnTo>
                      <a:pt x="9" y="20"/>
                    </a:lnTo>
                    <a:lnTo>
                      <a:pt x="8" y="40"/>
                    </a:lnTo>
                    <a:lnTo>
                      <a:pt x="6" y="63"/>
                    </a:lnTo>
                    <a:lnTo>
                      <a:pt x="6" y="66"/>
                    </a:lnTo>
                    <a:lnTo>
                      <a:pt x="4" y="81"/>
                    </a:lnTo>
                    <a:lnTo>
                      <a:pt x="2" y="102"/>
                    </a:lnTo>
                    <a:lnTo>
                      <a:pt x="1" y="108"/>
                    </a:lnTo>
                    <a:lnTo>
                      <a:pt x="0" y="123"/>
                    </a:lnTo>
                    <a:lnTo>
                      <a:pt x="3" y="123"/>
                    </a:lnTo>
                    <a:lnTo>
                      <a:pt x="15" y="59"/>
                    </a:lnTo>
                    <a:lnTo>
                      <a:pt x="18" y="2"/>
                    </a:lnTo>
                    <a:lnTo>
                      <a:pt x="17" y="0"/>
                    </a:lnTo>
                    <a:lnTo>
                      <a:pt x="14" y="0"/>
                    </a:lnTo>
                    <a:lnTo>
                      <a:pt x="11"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80" name="Picture 1579"/>
              <p:cNvPicPr>
                <a:picLocks noChangeAspect="1" noChangeArrowheads="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10338" y="4310"/>
                <a:ext cx="684"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 name="Group 932"/>
            <p:cNvGrpSpPr>
              <a:grpSpLocks/>
            </p:cNvGrpSpPr>
            <p:nvPr/>
          </p:nvGrpSpPr>
          <p:grpSpPr bwMode="auto">
            <a:xfrm>
              <a:off x="12238" y="5800"/>
              <a:ext cx="4313" cy="246"/>
              <a:chOff x="8348" y="5800"/>
              <a:chExt cx="2875" cy="246"/>
            </a:xfrm>
          </p:grpSpPr>
          <p:sp>
            <p:nvSpPr>
              <p:cNvPr id="1575" name="Freeform 1574"/>
              <p:cNvSpPr>
                <a:spLocks/>
              </p:cNvSpPr>
              <p:nvPr/>
            </p:nvSpPr>
            <p:spPr bwMode="auto">
              <a:xfrm>
                <a:off x="11209" y="5817"/>
                <a:ext cx="14" cy="55"/>
              </a:xfrm>
              <a:custGeom>
                <a:avLst/>
                <a:gdLst>
                  <a:gd name="T0" fmla="+- 0 11218 11209"/>
                  <a:gd name="T1" fmla="*/ T0 w 14"/>
                  <a:gd name="T2" fmla="+- 0 5817 5817"/>
                  <a:gd name="T3" fmla="*/ 5817 h 55"/>
                  <a:gd name="T4" fmla="+- 0 11214 11209"/>
                  <a:gd name="T5" fmla="*/ T4 w 14"/>
                  <a:gd name="T6" fmla="+- 0 5837 5817"/>
                  <a:gd name="T7" fmla="*/ 5837 h 55"/>
                  <a:gd name="T8" fmla="+- 0 11210 11209"/>
                  <a:gd name="T9" fmla="*/ T8 w 14"/>
                  <a:gd name="T10" fmla="+- 0 5857 5817"/>
                  <a:gd name="T11" fmla="*/ 5857 h 55"/>
                  <a:gd name="T12" fmla="+- 0 11209 11209"/>
                  <a:gd name="T13" fmla="*/ T12 w 14"/>
                  <a:gd name="T14" fmla="+- 0 5871 5817"/>
                  <a:gd name="T15" fmla="*/ 5871 h 55"/>
                  <a:gd name="T16" fmla="+- 0 11212 11209"/>
                  <a:gd name="T17" fmla="*/ T16 w 14"/>
                  <a:gd name="T18" fmla="+- 0 5872 5817"/>
                  <a:gd name="T19" fmla="*/ 5872 h 55"/>
                  <a:gd name="T20" fmla="+- 0 11217 11209"/>
                  <a:gd name="T21" fmla="*/ T20 w 14"/>
                  <a:gd name="T22" fmla="+- 0 5853 5817"/>
                  <a:gd name="T23" fmla="*/ 5853 h 55"/>
                  <a:gd name="T24" fmla="+- 0 11222 11209"/>
                  <a:gd name="T25" fmla="*/ T24 w 14"/>
                  <a:gd name="T26" fmla="+- 0 5834 5817"/>
                  <a:gd name="T27" fmla="*/ 5834 h 55"/>
                  <a:gd name="T28" fmla="+- 0 11222 11209"/>
                  <a:gd name="T29" fmla="*/ T28 w 14"/>
                  <a:gd name="T30" fmla="+- 0 5821 5817"/>
                  <a:gd name="T31" fmla="*/ 5821 h 55"/>
                  <a:gd name="T32" fmla="+- 0 11218 11209"/>
                  <a:gd name="T33" fmla="*/ T32 w 14"/>
                  <a:gd name="T34" fmla="+- 0 5817 5817"/>
                  <a:gd name="T35" fmla="*/ 5817 h 5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4" h="55">
                    <a:moveTo>
                      <a:pt x="9" y="0"/>
                    </a:moveTo>
                    <a:lnTo>
                      <a:pt x="5" y="20"/>
                    </a:lnTo>
                    <a:lnTo>
                      <a:pt x="1" y="40"/>
                    </a:lnTo>
                    <a:lnTo>
                      <a:pt x="0" y="54"/>
                    </a:lnTo>
                    <a:lnTo>
                      <a:pt x="3" y="55"/>
                    </a:lnTo>
                    <a:lnTo>
                      <a:pt x="8" y="36"/>
                    </a:lnTo>
                    <a:lnTo>
                      <a:pt x="13" y="17"/>
                    </a:lnTo>
                    <a:lnTo>
                      <a:pt x="13" y="4"/>
                    </a:lnTo>
                    <a:lnTo>
                      <a:pt x="9" y="0"/>
                    </a:lnTo>
                    <a:close/>
                  </a:path>
                </a:pathLst>
              </a:custGeom>
              <a:solidFill>
                <a:srgbClr val="F6F6F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76" name="Picture 1575"/>
              <p:cNvPicPr>
                <a:picLocks noChangeAspect="1" noChangeArrowheads="1"/>
              </p:cNvPicPr>
              <p:nvPr/>
            </p:nvPicPr>
            <p:blipFill>
              <a:blip r:embed="rId73" cstate="email">
                <a:extLst>
                  <a:ext uri="{28A0092B-C50C-407E-A947-70E740481C1C}">
                    <a14:useLocalDpi xmlns:a14="http://schemas.microsoft.com/office/drawing/2010/main" val="0"/>
                  </a:ext>
                </a:extLst>
              </a:blip>
              <a:srcRect/>
              <a:stretch>
                <a:fillRect/>
              </a:stretch>
            </p:blipFill>
            <p:spPr bwMode="auto">
              <a:xfrm>
                <a:off x="8736" y="5800"/>
                <a:ext cx="145"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 name="Picture 1576"/>
              <p:cNvPicPr>
                <a:picLocks noChangeAspect="1" noChangeArrowheads="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8348" y="5800"/>
                <a:ext cx="45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8" name="Picture 1577"/>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8866" y="6037"/>
                <a:ext cx="15" cy="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4" name="Group 933"/>
            <p:cNvGrpSpPr>
              <a:grpSpLocks/>
            </p:cNvGrpSpPr>
            <p:nvPr/>
          </p:nvGrpSpPr>
          <p:grpSpPr bwMode="auto">
            <a:xfrm>
              <a:off x="12389" y="5844"/>
              <a:ext cx="616" cy="124"/>
              <a:chOff x="8402" y="5844"/>
              <a:chExt cx="418" cy="124"/>
            </a:xfrm>
          </p:grpSpPr>
          <p:sp>
            <p:nvSpPr>
              <p:cNvPr id="1573" name="Freeform 1572"/>
              <p:cNvSpPr>
                <a:spLocks/>
              </p:cNvSpPr>
              <p:nvPr/>
            </p:nvSpPr>
            <p:spPr bwMode="auto">
              <a:xfrm>
                <a:off x="8402" y="5844"/>
                <a:ext cx="418" cy="124"/>
              </a:xfrm>
              <a:custGeom>
                <a:avLst/>
                <a:gdLst>
                  <a:gd name="T0" fmla="+- 0 8402 8402"/>
                  <a:gd name="T1" fmla="*/ T0 w 418"/>
                  <a:gd name="T2" fmla="+- 0 5867 5844"/>
                  <a:gd name="T3" fmla="*/ 5867 h 124"/>
                  <a:gd name="T4" fmla="+- 0 8500 8402"/>
                  <a:gd name="T5" fmla="*/ T4 w 418"/>
                  <a:gd name="T6" fmla="+- 0 5906 5844"/>
                  <a:gd name="T7" fmla="*/ 5906 h 124"/>
                  <a:gd name="T8" fmla="+- 0 8660 8402"/>
                  <a:gd name="T9" fmla="*/ T8 w 418"/>
                  <a:gd name="T10" fmla="+- 0 5967 5844"/>
                  <a:gd name="T11" fmla="*/ 5967 h 124"/>
                  <a:gd name="T12" fmla="+- 0 8662 8402"/>
                  <a:gd name="T13" fmla="*/ T12 w 418"/>
                  <a:gd name="T14" fmla="+- 0 5966 5844"/>
                  <a:gd name="T15" fmla="*/ 5966 h 124"/>
                  <a:gd name="T16" fmla="+- 0 8672 8402"/>
                  <a:gd name="T17" fmla="*/ T16 w 418"/>
                  <a:gd name="T18" fmla="+- 0 5963 5844"/>
                  <a:gd name="T19" fmla="*/ 5963 h 124"/>
                  <a:gd name="T20" fmla="+- 0 8762 8402"/>
                  <a:gd name="T21" fmla="*/ T20 w 418"/>
                  <a:gd name="T22" fmla="+- 0 5932 5844"/>
                  <a:gd name="T23" fmla="*/ 5932 h 124"/>
                  <a:gd name="T24" fmla="+- 0 8785 8402"/>
                  <a:gd name="T25" fmla="*/ T24 w 418"/>
                  <a:gd name="T26" fmla="+- 0 5923 5844"/>
                  <a:gd name="T27" fmla="*/ 5923 h 124"/>
                  <a:gd name="T28" fmla="+- 0 8805 8402"/>
                  <a:gd name="T29" fmla="*/ T28 w 418"/>
                  <a:gd name="T30" fmla="+- 0 5915 5844"/>
                  <a:gd name="T31" fmla="*/ 5915 h 124"/>
                  <a:gd name="T32" fmla="+- 0 8819 8402"/>
                  <a:gd name="T33" fmla="*/ T32 w 418"/>
                  <a:gd name="T34" fmla="+- 0 5909 5844"/>
                  <a:gd name="T35" fmla="*/ 5909 h 124"/>
                  <a:gd name="T36" fmla="+- 0 8815 8402"/>
                  <a:gd name="T37" fmla="*/ T36 w 418"/>
                  <a:gd name="T38" fmla="+- 0 5906 5844"/>
                  <a:gd name="T39" fmla="*/ 5906 h 124"/>
                  <a:gd name="T40" fmla="+- 0 8805 8402"/>
                  <a:gd name="T41" fmla="*/ T40 w 418"/>
                  <a:gd name="T42" fmla="+- 0 5902 5844"/>
                  <a:gd name="T43" fmla="*/ 5902 h 124"/>
                  <a:gd name="T44" fmla="+- 0 8789 8402"/>
                  <a:gd name="T45" fmla="*/ T44 w 418"/>
                  <a:gd name="T46" fmla="+- 0 5896 5844"/>
                  <a:gd name="T47" fmla="*/ 5896 h 124"/>
                  <a:gd name="T48" fmla="+- 0 8769 8402"/>
                  <a:gd name="T49" fmla="*/ T48 w 418"/>
                  <a:gd name="T50" fmla="+- 0 5890 5844"/>
                  <a:gd name="T51" fmla="*/ 5890 h 124"/>
                  <a:gd name="T52" fmla="+- 0 8691 8402"/>
                  <a:gd name="T53" fmla="*/ T52 w 418"/>
                  <a:gd name="T54" fmla="+- 0 5869 5844"/>
                  <a:gd name="T55" fmla="*/ 5869 h 124"/>
                  <a:gd name="T56" fmla="+- 0 8417 8402"/>
                  <a:gd name="T57" fmla="*/ T56 w 418"/>
                  <a:gd name="T58" fmla="+- 0 5869 5844"/>
                  <a:gd name="T59" fmla="*/ 5869 h 124"/>
                  <a:gd name="T60" fmla="+- 0 8407 8402"/>
                  <a:gd name="T61" fmla="*/ T60 w 418"/>
                  <a:gd name="T62" fmla="+- 0 5868 5844"/>
                  <a:gd name="T63" fmla="*/ 5868 h 124"/>
                  <a:gd name="T64" fmla="+- 0 8404 8402"/>
                  <a:gd name="T65" fmla="*/ T64 w 418"/>
                  <a:gd name="T66" fmla="+- 0 5868 5844"/>
                  <a:gd name="T67" fmla="*/ 5868 h 124"/>
                  <a:gd name="T68" fmla="+- 0 8402 8402"/>
                  <a:gd name="T69" fmla="*/ T68 w 418"/>
                  <a:gd name="T70" fmla="+- 0 5867 5844"/>
                  <a:gd name="T71" fmla="*/ 5867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418" h="124">
                    <a:moveTo>
                      <a:pt x="0" y="23"/>
                    </a:moveTo>
                    <a:lnTo>
                      <a:pt x="98" y="62"/>
                    </a:lnTo>
                    <a:lnTo>
                      <a:pt x="258" y="123"/>
                    </a:lnTo>
                    <a:lnTo>
                      <a:pt x="260" y="122"/>
                    </a:lnTo>
                    <a:lnTo>
                      <a:pt x="270" y="119"/>
                    </a:lnTo>
                    <a:lnTo>
                      <a:pt x="360" y="88"/>
                    </a:lnTo>
                    <a:lnTo>
                      <a:pt x="383" y="79"/>
                    </a:lnTo>
                    <a:lnTo>
                      <a:pt x="403" y="71"/>
                    </a:lnTo>
                    <a:lnTo>
                      <a:pt x="417" y="65"/>
                    </a:lnTo>
                    <a:lnTo>
                      <a:pt x="413" y="62"/>
                    </a:lnTo>
                    <a:lnTo>
                      <a:pt x="403" y="58"/>
                    </a:lnTo>
                    <a:lnTo>
                      <a:pt x="387" y="52"/>
                    </a:lnTo>
                    <a:lnTo>
                      <a:pt x="367" y="46"/>
                    </a:lnTo>
                    <a:lnTo>
                      <a:pt x="289" y="25"/>
                    </a:lnTo>
                    <a:lnTo>
                      <a:pt x="15" y="25"/>
                    </a:lnTo>
                    <a:lnTo>
                      <a:pt x="5" y="24"/>
                    </a:lnTo>
                    <a:lnTo>
                      <a:pt x="2" y="24"/>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74" name="Freeform 1573"/>
              <p:cNvSpPr>
                <a:spLocks/>
              </p:cNvSpPr>
              <p:nvPr/>
            </p:nvSpPr>
            <p:spPr bwMode="auto">
              <a:xfrm>
                <a:off x="8402" y="5844"/>
                <a:ext cx="418" cy="124"/>
              </a:xfrm>
              <a:custGeom>
                <a:avLst/>
                <a:gdLst>
                  <a:gd name="T0" fmla="+- 0 8595 8402"/>
                  <a:gd name="T1" fmla="*/ T0 w 418"/>
                  <a:gd name="T2" fmla="+- 0 5844 5844"/>
                  <a:gd name="T3" fmla="*/ 5844 h 124"/>
                  <a:gd name="T4" fmla="+- 0 8580 8402"/>
                  <a:gd name="T5" fmla="*/ T4 w 418"/>
                  <a:gd name="T6" fmla="+- 0 5845 5844"/>
                  <a:gd name="T7" fmla="*/ 5845 h 124"/>
                  <a:gd name="T8" fmla="+- 0 8560 8402"/>
                  <a:gd name="T9" fmla="*/ T8 w 418"/>
                  <a:gd name="T10" fmla="+- 0 5847 5844"/>
                  <a:gd name="T11" fmla="*/ 5847 h 124"/>
                  <a:gd name="T12" fmla="+- 0 8537 8402"/>
                  <a:gd name="T13" fmla="*/ T12 w 418"/>
                  <a:gd name="T14" fmla="+- 0 5850 5844"/>
                  <a:gd name="T15" fmla="*/ 5850 h 124"/>
                  <a:gd name="T16" fmla="+- 0 8456 8402"/>
                  <a:gd name="T17" fmla="*/ T16 w 418"/>
                  <a:gd name="T18" fmla="+- 0 5864 5844"/>
                  <a:gd name="T19" fmla="*/ 5864 h 124"/>
                  <a:gd name="T20" fmla="+- 0 8434 8402"/>
                  <a:gd name="T21" fmla="*/ T20 w 418"/>
                  <a:gd name="T22" fmla="+- 0 5867 5844"/>
                  <a:gd name="T23" fmla="*/ 5867 h 124"/>
                  <a:gd name="T24" fmla="+- 0 8417 8402"/>
                  <a:gd name="T25" fmla="*/ T24 w 418"/>
                  <a:gd name="T26" fmla="+- 0 5869 5844"/>
                  <a:gd name="T27" fmla="*/ 5869 h 124"/>
                  <a:gd name="T28" fmla="+- 0 8691 8402"/>
                  <a:gd name="T29" fmla="*/ T28 w 418"/>
                  <a:gd name="T30" fmla="+- 0 5869 5844"/>
                  <a:gd name="T31" fmla="*/ 5869 h 124"/>
                  <a:gd name="T32" fmla="+- 0 8672 8402"/>
                  <a:gd name="T33" fmla="*/ T32 w 418"/>
                  <a:gd name="T34" fmla="+- 0 5864 5844"/>
                  <a:gd name="T35" fmla="*/ 5864 h 124"/>
                  <a:gd name="T36" fmla="+- 0 8631 8402"/>
                  <a:gd name="T37" fmla="*/ T36 w 418"/>
                  <a:gd name="T38" fmla="+- 0 5852 5844"/>
                  <a:gd name="T39" fmla="*/ 5852 h 124"/>
                  <a:gd name="T40" fmla="+- 0 8616 8402"/>
                  <a:gd name="T41" fmla="*/ T40 w 418"/>
                  <a:gd name="T42" fmla="+- 0 5847 5844"/>
                  <a:gd name="T43" fmla="*/ 5847 h 124"/>
                  <a:gd name="T44" fmla="+- 0 8606 8402"/>
                  <a:gd name="T45" fmla="*/ T44 w 418"/>
                  <a:gd name="T46" fmla="+- 0 5844 5844"/>
                  <a:gd name="T47" fmla="*/ 5844 h 124"/>
                  <a:gd name="T48" fmla="+- 0 8595 8402"/>
                  <a:gd name="T49" fmla="*/ T48 w 418"/>
                  <a:gd name="T50" fmla="+- 0 5844 5844"/>
                  <a:gd name="T51" fmla="*/ 5844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18" h="124">
                    <a:moveTo>
                      <a:pt x="193" y="0"/>
                    </a:moveTo>
                    <a:lnTo>
                      <a:pt x="178" y="1"/>
                    </a:lnTo>
                    <a:lnTo>
                      <a:pt x="158" y="3"/>
                    </a:lnTo>
                    <a:lnTo>
                      <a:pt x="135" y="6"/>
                    </a:lnTo>
                    <a:lnTo>
                      <a:pt x="54" y="20"/>
                    </a:lnTo>
                    <a:lnTo>
                      <a:pt x="32" y="23"/>
                    </a:lnTo>
                    <a:lnTo>
                      <a:pt x="15" y="25"/>
                    </a:lnTo>
                    <a:lnTo>
                      <a:pt x="289" y="25"/>
                    </a:lnTo>
                    <a:lnTo>
                      <a:pt x="270" y="20"/>
                    </a:lnTo>
                    <a:lnTo>
                      <a:pt x="229" y="8"/>
                    </a:lnTo>
                    <a:lnTo>
                      <a:pt x="214" y="3"/>
                    </a:lnTo>
                    <a:lnTo>
                      <a:pt x="204" y="0"/>
                    </a:lnTo>
                    <a:lnTo>
                      <a:pt x="1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35" name="Group 934"/>
            <p:cNvGrpSpPr>
              <a:grpSpLocks/>
            </p:cNvGrpSpPr>
            <p:nvPr/>
          </p:nvGrpSpPr>
          <p:grpSpPr bwMode="auto">
            <a:xfrm>
              <a:off x="12337" y="5449"/>
              <a:ext cx="696" cy="527"/>
              <a:chOff x="8367" y="5449"/>
              <a:chExt cx="472" cy="527"/>
            </a:xfrm>
          </p:grpSpPr>
          <p:sp>
            <p:nvSpPr>
              <p:cNvPr id="1542" name="Freeform 1541"/>
              <p:cNvSpPr>
                <a:spLocks/>
              </p:cNvSpPr>
              <p:nvPr/>
            </p:nvSpPr>
            <p:spPr bwMode="auto">
              <a:xfrm>
                <a:off x="8367" y="5449"/>
                <a:ext cx="472" cy="527"/>
              </a:xfrm>
              <a:custGeom>
                <a:avLst/>
                <a:gdLst>
                  <a:gd name="T0" fmla="+- 0 8663 8367"/>
                  <a:gd name="T1" fmla="*/ T0 w 472"/>
                  <a:gd name="T2" fmla="+- 0 5449 5449"/>
                  <a:gd name="T3" fmla="*/ 5449 h 527"/>
                  <a:gd name="T4" fmla="+- 0 8628 8367"/>
                  <a:gd name="T5" fmla="*/ T4 w 472"/>
                  <a:gd name="T6" fmla="+- 0 5460 5449"/>
                  <a:gd name="T7" fmla="*/ 5460 h 527"/>
                  <a:gd name="T8" fmla="+- 0 8556 8367"/>
                  <a:gd name="T9" fmla="*/ T8 w 472"/>
                  <a:gd name="T10" fmla="+- 0 5489 5449"/>
                  <a:gd name="T11" fmla="*/ 5489 h 527"/>
                  <a:gd name="T12" fmla="+- 0 8383 8367"/>
                  <a:gd name="T13" fmla="*/ T12 w 472"/>
                  <a:gd name="T14" fmla="+- 0 5556 5449"/>
                  <a:gd name="T15" fmla="*/ 5556 h 527"/>
                  <a:gd name="T16" fmla="+- 0 8381 8367"/>
                  <a:gd name="T17" fmla="*/ T16 w 472"/>
                  <a:gd name="T18" fmla="+- 0 5557 5449"/>
                  <a:gd name="T19" fmla="*/ 5557 h 527"/>
                  <a:gd name="T20" fmla="+- 0 8372 8367"/>
                  <a:gd name="T21" fmla="*/ T20 w 472"/>
                  <a:gd name="T22" fmla="+- 0 5569 5449"/>
                  <a:gd name="T23" fmla="*/ 5569 h 527"/>
                  <a:gd name="T24" fmla="+- 0 8367 8367"/>
                  <a:gd name="T25" fmla="*/ T24 w 472"/>
                  <a:gd name="T26" fmla="+- 0 5660 5449"/>
                  <a:gd name="T27" fmla="*/ 5660 h 527"/>
                  <a:gd name="T28" fmla="+- 0 8367 8367"/>
                  <a:gd name="T29" fmla="*/ T28 w 472"/>
                  <a:gd name="T30" fmla="+- 0 5744 5449"/>
                  <a:gd name="T31" fmla="*/ 5744 h 527"/>
                  <a:gd name="T32" fmla="+- 0 8503 8367"/>
                  <a:gd name="T33" fmla="*/ T32 w 472"/>
                  <a:gd name="T34" fmla="+- 0 5920 5449"/>
                  <a:gd name="T35" fmla="*/ 5920 h 527"/>
                  <a:gd name="T36" fmla="+- 0 8652 8367"/>
                  <a:gd name="T37" fmla="*/ T36 w 472"/>
                  <a:gd name="T38" fmla="+- 0 5974 5449"/>
                  <a:gd name="T39" fmla="*/ 5974 h 527"/>
                  <a:gd name="T40" fmla="+- 0 8660 8367"/>
                  <a:gd name="T41" fmla="*/ T40 w 472"/>
                  <a:gd name="T42" fmla="+- 0 5975 5449"/>
                  <a:gd name="T43" fmla="*/ 5975 h 527"/>
                  <a:gd name="T44" fmla="+- 0 8664 8367"/>
                  <a:gd name="T45" fmla="*/ T44 w 472"/>
                  <a:gd name="T46" fmla="+- 0 5976 5449"/>
                  <a:gd name="T47" fmla="*/ 5976 h 527"/>
                  <a:gd name="T48" fmla="+- 0 8676 8367"/>
                  <a:gd name="T49" fmla="*/ T48 w 472"/>
                  <a:gd name="T50" fmla="+- 0 5974 5449"/>
                  <a:gd name="T51" fmla="*/ 5974 h 527"/>
                  <a:gd name="T52" fmla="+- 0 8664 8367"/>
                  <a:gd name="T53" fmla="*/ T52 w 472"/>
                  <a:gd name="T54" fmla="+- 0 5971 5449"/>
                  <a:gd name="T55" fmla="*/ 5971 h 527"/>
                  <a:gd name="T56" fmla="+- 0 8653 8367"/>
                  <a:gd name="T57" fmla="*/ T56 w 472"/>
                  <a:gd name="T58" fmla="+- 0 5970 5449"/>
                  <a:gd name="T59" fmla="*/ 5970 h 527"/>
                  <a:gd name="T60" fmla="+- 0 8529 8367"/>
                  <a:gd name="T61" fmla="*/ T60 w 472"/>
                  <a:gd name="T62" fmla="+- 0 5920 5449"/>
                  <a:gd name="T63" fmla="*/ 5920 h 527"/>
                  <a:gd name="T64" fmla="+- 0 8387 8367"/>
                  <a:gd name="T65" fmla="*/ T64 w 472"/>
                  <a:gd name="T66" fmla="+- 0 5875 5449"/>
                  <a:gd name="T67" fmla="*/ 5875 h 527"/>
                  <a:gd name="T68" fmla="+- 0 8389 8367"/>
                  <a:gd name="T69" fmla="*/ T68 w 472"/>
                  <a:gd name="T70" fmla="+- 0 5871 5449"/>
                  <a:gd name="T71" fmla="*/ 5871 h 527"/>
                  <a:gd name="T72" fmla="+- 0 8377 8367"/>
                  <a:gd name="T73" fmla="*/ T72 w 472"/>
                  <a:gd name="T74" fmla="+- 0 5864 5449"/>
                  <a:gd name="T75" fmla="*/ 5864 h 527"/>
                  <a:gd name="T76" fmla="+- 0 8376 8367"/>
                  <a:gd name="T77" fmla="*/ T76 w 472"/>
                  <a:gd name="T78" fmla="+- 0 5771 5449"/>
                  <a:gd name="T79" fmla="*/ 5771 h 527"/>
                  <a:gd name="T80" fmla="+- 0 8376 8367"/>
                  <a:gd name="T81" fmla="*/ T80 w 472"/>
                  <a:gd name="T82" fmla="+- 0 5674 5449"/>
                  <a:gd name="T83" fmla="*/ 5674 h 527"/>
                  <a:gd name="T84" fmla="+- 0 8381 8367"/>
                  <a:gd name="T85" fmla="*/ T84 w 472"/>
                  <a:gd name="T86" fmla="+- 0 5573 5449"/>
                  <a:gd name="T87" fmla="*/ 5573 h 527"/>
                  <a:gd name="T88" fmla="+- 0 8376 8367"/>
                  <a:gd name="T89" fmla="*/ T88 w 472"/>
                  <a:gd name="T90" fmla="+- 0 5571 5449"/>
                  <a:gd name="T91" fmla="*/ 5571 h 527"/>
                  <a:gd name="T92" fmla="+- 0 8383 8367"/>
                  <a:gd name="T93" fmla="*/ T92 w 472"/>
                  <a:gd name="T94" fmla="+- 0 5569 5449"/>
                  <a:gd name="T95" fmla="*/ 5569 h 527"/>
                  <a:gd name="T96" fmla="+- 0 8388 8367"/>
                  <a:gd name="T97" fmla="*/ T96 w 472"/>
                  <a:gd name="T98" fmla="+- 0 5563 5449"/>
                  <a:gd name="T99" fmla="*/ 5563 h 527"/>
                  <a:gd name="T100" fmla="+- 0 8397 8367"/>
                  <a:gd name="T101" fmla="*/ T100 w 472"/>
                  <a:gd name="T102" fmla="+- 0 5560 5449"/>
                  <a:gd name="T103" fmla="*/ 5560 h 527"/>
                  <a:gd name="T104" fmla="+- 0 8580 8367"/>
                  <a:gd name="T105" fmla="*/ T104 w 472"/>
                  <a:gd name="T106" fmla="+- 0 5489 5449"/>
                  <a:gd name="T107" fmla="*/ 5489 h 527"/>
                  <a:gd name="T108" fmla="+- 0 8653 8367"/>
                  <a:gd name="T109" fmla="*/ T108 w 472"/>
                  <a:gd name="T110" fmla="+- 0 5459 5449"/>
                  <a:gd name="T111" fmla="*/ 5459 h 527"/>
                  <a:gd name="T112" fmla="+- 0 8652 8367"/>
                  <a:gd name="T113" fmla="*/ T112 w 472"/>
                  <a:gd name="T114" fmla="+- 0 5455 5449"/>
                  <a:gd name="T115" fmla="*/ 5455 h 527"/>
                  <a:gd name="T116" fmla="+- 0 8664 8367"/>
                  <a:gd name="T117" fmla="*/ T116 w 472"/>
                  <a:gd name="T118" fmla="+- 0 5454 5449"/>
                  <a:gd name="T119" fmla="*/ 5454 h 527"/>
                  <a:gd name="T120" fmla="+- 0 8677 8367"/>
                  <a:gd name="T121" fmla="*/ T120 w 472"/>
                  <a:gd name="T122" fmla="+- 0 5451 5449"/>
                  <a:gd name="T123" fmla="*/ 5451 h 527"/>
                  <a:gd name="T124" fmla="+- 0 8664 8367"/>
                  <a:gd name="T125" fmla="*/ T124 w 472"/>
                  <a:gd name="T126" fmla="+- 0 5449 5449"/>
                  <a:gd name="T127" fmla="*/ 5449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472" h="527">
                    <a:moveTo>
                      <a:pt x="297" y="0"/>
                    </a:moveTo>
                    <a:lnTo>
                      <a:pt x="296" y="0"/>
                    </a:lnTo>
                    <a:lnTo>
                      <a:pt x="284" y="2"/>
                    </a:lnTo>
                    <a:lnTo>
                      <a:pt x="261" y="11"/>
                    </a:lnTo>
                    <a:lnTo>
                      <a:pt x="235" y="22"/>
                    </a:lnTo>
                    <a:lnTo>
                      <a:pt x="189" y="40"/>
                    </a:lnTo>
                    <a:lnTo>
                      <a:pt x="166" y="50"/>
                    </a:lnTo>
                    <a:lnTo>
                      <a:pt x="16" y="107"/>
                    </a:lnTo>
                    <a:lnTo>
                      <a:pt x="15" y="107"/>
                    </a:lnTo>
                    <a:lnTo>
                      <a:pt x="14" y="108"/>
                    </a:lnTo>
                    <a:lnTo>
                      <a:pt x="11" y="113"/>
                    </a:lnTo>
                    <a:lnTo>
                      <a:pt x="5" y="120"/>
                    </a:lnTo>
                    <a:lnTo>
                      <a:pt x="4" y="134"/>
                    </a:lnTo>
                    <a:lnTo>
                      <a:pt x="0" y="211"/>
                    </a:lnTo>
                    <a:lnTo>
                      <a:pt x="0" y="282"/>
                    </a:lnTo>
                    <a:lnTo>
                      <a:pt x="0" y="295"/>
                    </a:lnTo>
                    <a:lnTo>
                      <a:pt x="3" y="375"/>
                    </a:lnTo>
                    <a:lnTo>
                      <a:pt x="136" y="471"/>
                    </a:lnTo>
                    <a:lnTo>
                      <a:pt x="262" y="517"/>
                    </a:lnTo>
                    <a:lnTo>
                      <a:pt x="285" y="525"/>
                    </a:lnTo>
                    <a:lnTo>
                      <a:pt x="286" y="525"/>
                    </a:lnTo>
                    <a:lnTo>
                      <a:pt x="293" y="526"/>
                    </a:lnTo>
                    <a:lnTo>
                      <a:pt x="296" y="527"/>
                    </a:lnTo>
                    <a:lnTo>
                      <a:pt x="297" y="527"/>
                    </a:lnTo>
                    <a:lnTo>
                      <a:pt x="309" y="525"/>
                    </a:lnTo>
                    <a:lnTo>
                      <a:pt x="317" y="522"/>
                    </a:lnTo>
                    <a:lnTo>
                      <a:pt x="297" y="522"/>
                    </a:lnTo>
                    <a:lnTo>
                      <a:pt x="297" y="521"/>
                    </a:lnTo>
                    <a:lnTo>
                      <a:pt x="286" y="521"/>
                    </a:lnTo>
                    <a:lnTo>
                      <a:pt x="285" y="516"/>
                    </a:lnTo>
                    <a:lnTo>
                      <a:pt x="162" y="471"/>
                    </a:lnTo>
                    <a:lnTo>
                      <a:pt x="33" y="426"/>
                    </a:lnTo>
                    <a:lnTo>
                      <a:pt x="20" y="426"/>
                    </a:lnTo>
                    <a:lnTo>
                      <a:pt x="21" y="422"/>
                    </a:lnTo>
                    <a:lnTo>
                      <a:pt x="22" y="422"/>
                    </a:lnTo>
                    <a:lnTo>
                      <a:pt x="16" y="415"/>
                    </a:lnTo>
                    <a:lnTo>
                      <a:pt x="10" y="415"/>
                    </a:lnTo>
                    <a:lnTo>
                      <a:pt x="14" y="402"/>
                    </a:lnTo>
                    <a:lnTo>
                      <a:pt x="9" y="322"/>
                    </a:lnTo>
                    <a:lnTo>
                      <a:pt x="8" y="290"/>
                    </a:lnTo>
                    <a:lnTo>
                      <a:pt x="9" y="225"/>
                    </a:lnTo>
                    <a:lnTo>
                      <a:pt x="11" y="162"/>
                    </a:lnTo>
                    <a:lnTo>
                      <a:pt x="14" y="124"/>
                    </a:lnTo>
                    <a:lnTo>
                      <a:pt x="13" y="124"/>
                    </a:lnTo>
                    <a:lnTo>
                      <a:pt x="9" y="122"/>
                    </a:lnTo>
                    <a:lnTo>
                      <a:pt x="15" y="122"/>
                    </a:lnTo>
                    <a:lnTo>
                      <a:pt x="16" y="120"/>
                    </a:lnTo>
                    <a:lnTo>
                      <a:pt x="18" y="118"/>
                    </a:lnTo>
                    <a:lnTo>
                      <a:pt x="21" y="114"/>
                    </a:lnTo>
                    <a:lnTo>
                      <a:pt x="18" y="111"/>
                    </a:lnTo>
                    <a:lnTo>
                      <a:pt x="30" y="111"/>
                    </a:lnTo>
                    <a:lnTo>
                      <a:pt x="176" y="55"/>
                    </a:lnTo>
                    <a:lnTo>
                      <a:pt x="213" y="40"/>
                    </a:lnTo>
                    <a:lnTo>
                      <a:pt x="258" y="22"/>
                    </a:lnTo>
                    <a:lnTo>
                      <a:pt x="286" y="10"/>
                    </a:lnTo>
                    <a:lnTo>
                      <a:pt x="285" y="6"/>
                    </a:lnTo>
                    <a:lnTo>
                      <a:pt x="297" y="6"/>
                    </a:lnTo>
                    <a:lnTo>
                      <a:pt x="297" y="5"/>
                    </a:lnTo>
                    <a:lnTo>
                      <a:pt x="310" y="5"/>
                    </a:lnTo>
                    <a:lnTo>
                      <a:pt x="310" y="2"/>
                    </a:lnTo>
                    <a:lnTo>
                      <a:pt x="297"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3" name="Freeform 1542"/>
              <p:cNvSpPr>
                <a:spLocks/>
              </p:cNvSpPr>
              <p:nvPr/>
            </p:nvSpPr>
            <p:spPr bwMode="auto">
              <a:xfrm>
                <a:off x="8367" y="5449"/>
                <a:ext cx="472" cy="527"/>
              </a:xfrm>
              <a:custGeom>
                <a:avLst/>
                <a:gdLst>
                  <a:gd name="T0" fmla="+- 0 8664 8367"/>
                  <a:gd name="T1" fmla="*/ T0 w 472"/>
                  <a:gd name="T2" fmla="+- 0 5967 5449"/>
                  <a:gd name="T3" fmla="*/ 5967 h 527"/>
                  <a:gd name="T4" fmla="+- 0 8663 8367"/>
                  <a:gd name="T5" fmla="*/ T4 w 472"/>
                  <a:gd name="T6" fmla="+- 0 5967 5449"/>
                  <a:gd name="T7" fmla="*/ 5967 h 527"/>
                  <a:gd name="T8" fmla="+- 0 8664 8367"/>
                  <a:gd name="T9" fmla="*/ T8 w 472"/>
                  <a:gd name="T10" fmla="+- 0 5971 5449"/>
                  <a:gd name="T11" fmla="*/ 5971 h 527"/>
                  <a:gd name="T12" fmla="+- 0 8664 8367"/>
                  <a:gd name="T13" fmla="*/ T12 w 472"/>
                  <a:gd name="T14" fmla="+- 0 5967 5449"/>
                  <a:gd name="T15" fmla="*/ 5967 h 527"/>
                  <a:gd name="T16" fmla="+- 0 8664 8367"/>
                  <a:gd name="T17" fmla="*/ T16 w 472"/>
                  <a:gd name="T18" fmla="+- 0 5967 5449"/>
                  <a:gd name="T19" fmla="*/ 5967 h 527"/>
                </a:gdLst>
                <a:ahLst/>
                <a:cxnLst>
                  <a:cxn ang="0">
                    <a:pos x="T1" y="T3"/>
                  </a:cxn>
                  <a:cxn ang="0">
                    <a:pos x="T5" y="T7"/>
                  </a:cxn>
                  <a:cxn ang="0">
                    <a:pos x="T9" y="T11"/>
                  </a:cxn>
                  <a:cxn ang="0">
                    <a:pos x="T13" y="T15"/>
                  </a:cxn>
                  <a:cxn ang="0">
                    <a:pos x="T17" y="T19"/>
                  </a:cxn>
                </a:cxnLst>
                <a:rect l="0" t="0" r="r" b="b"/>
                <a:pathLst>
                  <a:path w="472" h="527">
                    <a:moveTo>
                      <a:pt x="297" y="518"/>
                    </a:moveTo>
                    <a:lnTo>
                      <a:pt x="296" y="518"/>
                    </a:lnTo>
                    <a:lnTo>
                      <a:pt x="297" y="522"/>
                    </a:lnTo>
                    <a:lnTo>
                      <a:pt x="297" y="51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4" name="Freeform 1543"/>
              <p:cNvSpPr>
                <a:spLocks/>
              </p:cNvSpPr>
              <p:nvPr/>
            </p:nvSpPr>
            <p:spPr bwMode="auto">
              <a:xfrm>
                <a:off x="8367" y="5449"/>
                <a:ext cx="472" cy="527"/>
              </a:xfrm>
              <a:custGeom>
                <a:avLst/>
                <a:gdLst>
                  <a:gd name="T0" fmla="+- 0 8674 8367"/>
                  <a:gd name="T1" fmla="*/ T0 w 472"/>
                  <a:gd name="T2" fmla="+- 0 5966 5449"/>
                  <a:gd name="T3" fmla="*/ 5966 h 527"/>
                  <a:gd name="T4" fmla="+- 0 8670 8367"/>
                  <a:gd name="T5" fmla="*/ T4 w 472"/>
                  <a:gd name="T6" fmla="+- 0 5966 5449"/>
                  <a:gd name="T7" fmla="*/ 5966 h 527"/>
                  <a:gd name="T8" fmla="+- 0 8668 8367"/>
                  <a:gd name="T9" fmla="*/ T8 w 472"/>
                  <a:gd name="T10" fmla="+- 0 5967 5449"/>
                  <a:gd name="T11" fmla="*/ 5967 h 527"/>
                  <a:gd name="T12" fmla="+- 0 8664 8367"/>
                  <a:gd name="T13" fmla="*/ T12 w 472"/>
                  <a:gd name="T14" fmla="+- 0 5967 5449"/>
                  <a:gd name="T15" fmla="*/ 5967 h 527"/>
                  <a:gd name="T16" fmla="+- 0 8664 8367"/>
                  <a:gd name="T17" fmla="*/ T16 w 472"/>
                  <a:gd name="T18" fmla="+- 0 5967 5449"/>
                  <a:gd name="T19" fmla="*/ 5967 h 527"/>
                  <a:gd name="T20" fmla="+- 0 8664 8367"/>
                  <a:gd name="T21" fmla="*/ T20 w 472"/>
                  <a:gd name="T22" fmla="+- 0 5971 5449"/>
                  <a:gd name="T23" fmla="*/ 5971 h 527"/>
                  <a:gd name="T24" fmla="+- 0 8684 8367"/>
                  <a:gd name="T25" fmla="*/ T24 w 472"/>
                  <a:gd name="T26" fmla="+- 0 5971 5449"/>
                  <a:gd name="T27" fmla="*/ 5971 h 527"/>
                  <a:gd name="T28" fmla="+- 0 8688 8367"/>
                  <a:gd name="T29" fmla="*/ T28 w 472"/>
                  <a:gd name="T30" fmla="+- 0 5970 5449"/>
                  <a:gd name="T31" fmla="*/ 5970 h 527"/>
                  <a:gd name="T32" fmla="+- 0 8675 8367"/>
                  <a:gd name="T33" fmla="*/ T32 w 472"/>
                  <a:gd name="T34" fmla="+- 0 5970 5449"/>
                  <a:gd name="T35" fmla="*/ 5970 h 527"/>
                  <a:gd name="T36" fmla="+- 0 8674 8367"/>
                  <a:gd name="T37" fmla="*/ T36 w 472"/>
                  <a:gd name="T38" fmla="+- 0 5966 5449"/>
                  <a:gd name="T39" fmla="*/ 5966 h 527"/>
                  <a:gd name="T40" fmla="+- 0 8674 8367"/>
                  <a:gd name="T41" fmla="*/ T40 w 472"/>
                  <a:gd name="T42" fmla="+- 0 5966 5449"/>
                  <a:gd name="T43" fmla="*/ 5966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307" y="517"/>
                    </a:moveTo>
                    <a:lnTo>
                      <a:pt x="303" y="517"/>
                    </a:lnTo>
                    <a:lnTo>
                      <a:pt x="301" y="518"/>
                    </a:lnTo>
                    <a:lnTo>
                      <a:pt x="297" y="518"/>
                    </a:lnTo>
                    <a:lnTo>
                      <a:pt x="297" y="522"/>
                    </a:lnTo>
                    <a:lnTo>
                      <a:pt x="317" y="522"/>
                    </a:lnTo>
                    <a:lnTo>
                      <a:pt x="321" y="521"/>
                    </a:lnTo>
                    <a:lnTo>
                      <a:pt x="308" y="521"/>
                    </a:lnTo>
                    <a:lnTo>
                      <a:pt x="30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5" name="Freeform 1544"/>
              <p:cNvSpPr>
                <a:spLocks/>
              </p:cNvSpPr>
              <p:nvPr/>
            </p:nvSpPr>
            <p:spPr bwMode="auto">
              <a:xfrm>
                <a:off x="8367" y="5449"/>
                <a:ext cx="472" cy="527"/>
              </a:xfrm>
              <a:custGeom>
                <a:avLst/>
                <a:gdLst>
                  <a:gd name="T0" fmla="+- 0 8654 8367"/>
                  <a:gd name="T1" fmla="*/ T0 w 472"/>
                  <a:gd name="T2" fmla="+- 0 5966 5449"/>
                  <a:gd name="T3" fmla="*/ 5966 h 527"/>
                  <a:gd name="T4" fmla="+- 0 8653 8367"/>
                  <a:gd name="T5" fmla="*/ T4 w 472"/>
                  <a:gd name="T6" fmla="+- 0 5970 5449"/>
                  <a:gd name="T7" fmla="*/ 5970 h 527"/>
                  <a:gd name="T8" fmla="+- 0 8664 8367"/>
                  <a:gd name="T9" fmla="*/ T8 w 472"/>
                  <a:gd name="T10" fmla="+- 0 5970 5449"/>
                  <a:gd name="T11" fmla="*/ 5970 h 527"/>
                  <a:gd name="T12" fmla="+- 0 8663 8367"/>
                  <a:gd name="T13" fmla="*/ T12 w 472"/>
                  <a:gd name="T14" fmla="+- 0 5967 5449"/>
                  <a:gd name="T15" fmla="*/ 5967 h 527"/>
                  <a:gd name="T16" fmla="+- 0 8664 8367"/>
                  <a:gd name="T17" fmla="*/ T16 w 472"/>
                  <a:gd name="T18" fmla="+- 0 5967 5449"/>
                  <a:gd name="T19" fmla="*/ 5967 h 527"/>
                  <a:gd name="T20" fmla="+- 0 8661 8367"/>
                  <a:gd name="T21" fmla="*/ T20 w 472"/>
                  <a:gd name="T22" fmla="+- 0 5967 5449"/>
                  <a:gd name="T23" fmla="*/ 5967 h 527"/>
                  <a:gd name="T24" fmla="+- 0 8658 8367"/>
                  <a:gd name="T25" fmla="*/ T24 w 472"/>
                  <a:gd name="T26" fmla="+- 0 5966 5449"/>
                  <a:gd name="T27" fmla="*/ 5966 h 527"/>
                  <a:gd name="T28" fmla="+- 0 8654 8367"/>
                  <a:gd name="T29" fmla="*/ T28 w 472"/>
                  <a:gd name="T30" fmla="+- 0 5966 5449"/>
                  <a:gd name="T31" fmla="*/ 5966 h 52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2" h="527">
                    <a:moveTo>
                      <a:pt x="287" y="517"/>
                    </a:moveTo>
                    <a:lnTo>
                      <a:pt x="286" y="521"/>
                    </a:lnTo>
                    <a:lnTo>
                      <a:pt x="297" y="521"/>
                    </a:lnTo>
                    <a:lnTo>
                      <a:pt x="296" y="518"/>
                    </a:lnTo>
                    <a:lnTo>
                      <a:pt x="297" y="518"/>
                    </a:lnTo>
                    <a:lnTo>
                      <a:pt x="294" y="518"/>
                    </a:lnTo>
                    <a:lnTo>
                      <a:pt x="291" y="517"/>
                    </a:lnTo>
                    <a:lnTo>
                      <a:pt x="28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6" name="Freeform 1545"/>
              <p:cNvSpPr>
                <a:spLocks/>
              </p:cNvSpPr>
              <p:nvPr/>
            </p:nvSpPr>
            <p:spPr bwMode="auto">
              <a:xfrm>
                <a:off x="8367" y="5449"/>
                <a:ext cx="472" cy="527"/>
              </a:xfrm>
              <a:custGeom>
                <a:avLst/>
                <a:gdLst>
                  <a:gd name="T0" fmla="+- 0 8674 8367"/>
                  <a:gd name="T1" fmla="*/ T0 w 472"/>
                  <a:gd name="T2" fmla="+- 0 5966 5449"/>
                  <a:gd name="T3" fmla="*/ 5966 h 527"/>
                  <a:gd name="T4" fmla="+- 0 8674 8367"/>
                  <a:gd name="T5" fmla="*/ T4 w 472"/>
                  <a:gd name="T6" fmla="+- 0 5966 5449"/>
                  <a:gd name="T7" fmla="*/ 5966 h 527"/>
                  <a:gd name="T8" fmla="+- 0 8674 8367"/>
                  <a:gd name="T9" fmla="*/ T8 w 472"/>
                  <a:gd name="T10" fmla="+- 0 5966 5449"/>
                  <a:gd name="T11" fmla="*/ 5966 h 527"/>
                  <a:gd name="T12" fmla="+- 0 8675 8367"/>
                  <a:gd name="T13" fmla="*/ T12 w 472"/>
                  <a:gd name="T14" fmla="+- 0 5970 5449"/>
                  <a:gd name="T15" fmla="*/ 5970 h 527"/>
                  <a:gd name="T16" fmla="+- 0 8674 8367"/>
                  <a:gd name="T17" fmla="*/ T16 w 472"/>
                  <a:gd name="T18" fmla="+- 0 5966 5449"/>
                  <a:gd name="T19" fmla="*/ 5966 h 527"/>
                </a:gdLst>
                <a:ahLst/>
                <a:cxnLst>
                  <a:cxn ang="0">
                    <a:pos x="T1" y="T3"/>
                  </a:cxn>
                  <a:cxn ang="0">
                    <a:pos x="T5" y="T7"/>
                  </a:cxn>
                  <a:cxn ang="0">
                    <a:pos x="T9" y="T11"/>
                  </a:cxn>
                  <a:cxn ang="0">
                    <a:pos x="T13" y="T15"/>
                  </a:cxn>
                  <a:cxn ang="0">
                    <a:pos x="T17" y="T19"/>
                  </a:cxn>
                </a:cxnLst>
                <a:rect l="0" t="0" r="r" b="b"/>
                <a:pathLst>
                  <a:path w="472" h="527">
                    <a:moveTo>
                      <a:pt x="307" y="517"/>
                    </a:moveTo>
                    <a:lnTo>
                      <a:pt x="307" y="517"/>
                    </a:lnTo>
                    <a:lnTo>
                      <a:pt x="308" y="521"/>
                    </a:lnTo>
                    <a:lnTo>
                      <a:pt x="307"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7" name="Freeform 1546"/>
              <p:cNvSpPr>
                <a:spLocks/>
              </p:cNvSpPr>
              <p:nvPr/>
            </p:nvSpPr>
            <p:spPr bwMode="auto">
              <a:xfrm>
                <a:off x="8367" y="5449"/>
                <a:ext cx="472" cy="527"/>
              </a:xfrm>
              <a:custGeom>
                <a:avLst/>
                <a:gdLst>
                  <a:gd name="T0" fmla="+- 0 8701 8367"/>
                  <a:gd name="T1" fmla="*/ T0 w 472"/>
                  <a:gd name="T2" fmla="+- 0 5966 5449"/>
                  <a:gd name="T3" fmla="*/ 5966 h 527"/>
                  <a:gd name="T4" fmla="+- 0 8674 8367"/>
                  <a:gd name="T5" fmla="*/ T4 w 472"/>
                  <a:gd name="T6" fmla="+- 0 5966 5449"/>
                  <a:gd name="T7" fmla="*/ 5966 h 527"/>
                  <a:gd name="T8" fmla="+- 0 8675 8367"/>
                  <a:gd name="T9" fmla="*/ T8 w 472"/>
                  <a:gd name="T10" fmla="+- 0 5970 5449"/>
                  <a:gd name="T11" fmla="*/ 5970 h 527"/>
                  <a:gd name="T12" fmla="+- 0 8688 8367"/>
                  <a:gd name="T13" fmla="*/ T12 w 472"/>
                  <a:gd name="T14" fmla="+- 0 5970 5449"/>
                  <a:gd name="T15" fmla="*/ 5970 h 527"/>
                  <a:gd name="T16" fmla="+- 0 8701 8367"/>
                  <a:gd name="T17" fmla="*/ T16 w 472"/>
                  <a:gd name="T18" fmla="+- 0 5966 5449"/>
                  <a:gd name="T19" fmla="*/ 5966 h 527"/>
                </a:gdLst>
                <a:ahLst/>
                <a:cxnLst>
                  <a:cxn ang="0">
                    <a:pos x="T1" y="T3"/>
                  </a:cxn>
                  <a:cxn ang="0">
                    <a:pos x="T5" y="T7"/>
                  </a:cxn>
                  <a:cxn ang="0">
                    <a:pos x="T9" y="T11"/>
                  </a:cxn>
                  <a:cxn ang="0">
                    <a:pos x="T13" y="T15"/>
                  </a:cxn>
                  <a:cxn ang="0">
                    <a:pos x="T17" y="T19"/>
                  </a:cxn>
                </a:cxnLst>
                <a:rect l="0" t="0" r="r" b="b"/>
                <a:pathLst>
                  <a:path w="472" h="527">
                    <a:moveTo>
                      <a:pt x="334" y="517"/>
                    </a:moveTo>
                    <a:lnTo>
                      <a:pt x="307" y="517"/>
                    </a:lnTo>
                    <a:lnTo>
                      <a:pt x="308" y="521"/>
                    </a:lnTo>
                    <a:lnTo>
                      <a:pt x="321" y="521"/>
                    </a:lnTo>
                    <a:lnTo>
                      <a:pt x="334" y="517"/>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8" name="Freeform 1547"/>
              <p:cNvSpPr>
                <a:spLocks/>
              </p:cNvSpPr>
              <p:nvPr/>
            </p:nvSpPr>
            <p:spPr bwMode="auto">
              <a:xfrm>
                <a:off x="8367" y="5449"/>
                <a:ext cx="472" cy="527"/>
              </a:xfrm>
              <a:custGeom>
                <a:avLst/>
                <a:gdLst>
                  <a:gd name="T0" fmla="+- 0 8806 8367"/>
                  <a:gd name="T1" fmla="*/ T0 w 472"/>
                  <a:gd name="T2" fmla="+- 0 5920 5449"/>
                  <a:gd name="T3" fmla="*/ 5920 h 527"/>
                  <a:gd name="T4" fmla="+- 0 8674 8367"/>
                  <a:gd name="T5" fmla="*/ T4 w 472"/>
                  <a:gd name="T6" fmla="+- 0 5966 5449"/>
                  <a:gd name="T7" fmla="*/ 5966 h 527"/>
                  <a:gd name="T8" fmla="+- 0 8674 8367"/>
                  <a:gd name="T9" fmla="*/ T8 w 472"/>
                  <a:gd name="T10" fmla="+- 0 5966 5449"/>
                  <a:gd name="T11" fmla="*/ 5966 h 527"/>
                  <a:gd name="T12" fmla="+- 0 8701 8367"/>
                  <a:gd name="T13" fmla="*/ T12 w 472"/>
                  <a:gd name="T14" fmla="+- 0 5966 5449"/>
                  <a:gd name="T15" fmla="*/ 5966 h 527"/>
                  <a:gd name="T16" fmla="+- 0 8817 8367"/>
                  <a:gd name="T17" fmla="*/ T16 w 472"/>
                  <a:gd name="T18" fmla="+- 0 5926 5449"/>
                  <a:gd name="T19" fmla="*/ 5926 h 527"/>
                  <a:gd name="T20" fmla="+- 0 8818 8367"/>
                  <a:gd name="T21" fmla="*/ T20 w 472"/>
                  <a:gd name="T22" fmla="+- 0 5925 5449"/>
                  <a:gd name="T23" fmla="*/ 5925 h 527"/>
                  <a:gd name="T24" fmla="+- 0 8818 8367"/>
                  <a:gd name="T25" fmla="*/ T24 w 472"/>
                  <a:gd name="T26" fmla="+- 0 5925 5449"/>
                  <a:gd name="T27" fmla="*/ 5925 h 527"/>
                  <a:gd name="T28" fmla="+- 0 8822 8367"/>
                  <a:gd name="T29" fmla="*/ T28 w 472"/>
                  <a:gd name="T30" fmla="+- 0 5924 5449"/>
                  <a:gd name="T31" fmla="*/ 5924 h 527"/>
                  <a:gd name="T32" fmla="+- 0 8824 8367"/>
                  <a:gd name="T33" fmla="*/ T32 w 472"/>
                  <a:gd name="T34" fmla="+- 0 5921 5449"/>
                  <a:gd name="T35" fmla="*/ 5921 h 527"/>
                  <a:gd name="T36" fmla="+- 0 8816 8367"/>
                  <a:gd name="T37" fmla="*/ T36 w 472"/>
                  <a:gd name="T38" fmla="+- 0 5921 5449"/>
                  <a:gd name="T39" fmla="*/ 5921 h 527"/>
                  <a:gd name="T40" fmla="+- 0 8806 8367"/>
                  <a:gd name="T41" fmla="*/ T40 w 472"/>
                  <a:gd name="T42" fmla="+- 0 5920 5449"/>
                  <a:gd name="T43" fmla="*/ 5920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439" y="471"/>
                    </a:moveTo>
                    <a:lnTo>
                      <a:pt x="307" y="517"/>
                    </a:lnTo>
                    <a:lnTo>
                      <a:pt x="334" y="517"/>
                    </a:lnTo>
                    <a:lnTo>
                      <a:pt x="450" y="477"/>
                    </a:lnTo>
                    <a:lnTo>
                      <a:pt x="451" y="476"/>
                    </a:lnTo>
                    <a:lnTo>
                      <a:pt x="455" y="475"/>
                    </a:lnTo>
                    <a:lnTo>
                      <a:pt x="457" y="472"/>
                    </a:lnTo>
                    <a:lnTo>
                      <a:pt x="449" y="472"/>
                    </a:lnTo>
                    <a:lnTo>
                      <a:pt x="439" y="47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9" name="Freeform 1548"/>
              <p:cNvSpPr>
                <a:spLocks/>
              </p:cNvSpPr>
              <p:nvPr/>
            </p:nvSpPr>
            <p:spPr bwMode="auto">
              <a:xfrm>
                <a:off x="8367" y="5449"/>
                <a:ext cx="472" cy="527"/>
              </a:xfrm>
              <a:custGeom>
                <a:avLst/>
                <a:gdLst>
                  <a:gd name="T0" fmla="+- 0 8817 8367"/>
                  <a:gd name="T1" fmla="*/ T0 w 472"/>
                  <a:gd name="T2" fmla="+- 0 5915 5449"/>
                  <a:gd name="T3" fmla="*/ 5915 h 527"/>
                  <a:gd name="T4" fmla="+- 0 8814 8367"/>
                  <a:gd name="T5" fmla="*/ T4 w 472"/>
                  <a:gd name="T6" fmla="+- 0 5917 5449"/>
                  <a:gd name="T7" fmla="*/ 5917 h 527"/>
                  <a:gd name="T8" fmla="+- 0 8814 8367"/>
                  <a:gd name="T9" fmla="*/ T8 w 472"/>
                  <a:gd name="T10" fmla="+- 0 5918 5449"/>
                  <a:gd name="T11" fmla="*/ 5918 h 527"/>
                  <a:gd name="T12" fmla="+- 0 8816 8367"/>
                  <a:gd name="T13" fmla="*/ T12 w 472"/>
                  <a:gd name="T14" fmla="+- 0 5921 5449"/>
                  <a:gd name="T15" fmla="*/ 5921 h 527"/>
                  <a:gd name="T16" fmla="+- 0 8824 8367"/>
                  <a:gd name="T17" fmla="*/ T16 w 472"/>
                  <a:gd name="T18" fmla="+- 0 5921 5449"/>
                  <a:gd name="T19" fmla="*/ 5921 h 527"/>
                  <a:gd name="T20" fmla="+- 0 8825 8367"/>
                  <a:gd name="T21" fmla="*/ T20 w 472"/>
                  <a:gd name="T22" fmla="+- 0 5920 5449"/>
                  <a:gd name="T23" fmla="*/ 5920 h 527"/>
                  <a:gd name="T24" fmla="+- 0 8825 8367"/>
                  <a:gd name="T25" fmla="*/ T24 w 472"/>
                  <a:gd name="T26" fmla="+- 0 5919 5449"/>
                  <a:gd name="T27" fmla="*/ 5919 h 527"/>
                  <a:gd name="T28" fmla="+- 0 8826 8367"/>
                  <a:gd name="T29" fmla="*/ T28 w 472"/>
                  <a:gd name="T30" fmla="+- 0 5918 5449"/>
                  <a:gd name="T31" fmla="*/ 5918 h 527"/>
                  <a:gd name="T32" fmla="+- 0 8821 8367"/>
                  <a:gd name="T33" fmla="*/ T32 w 472"/>
                  <a:gd name="T34" fmla="+- 0 5918 5449"/>
                  <a:gd name="T35" fmla="*/ 5918 h 527"/>
                  <a:gd name="T36" fmla="+- 0 8817 8367"/>
                  <a:gd name="T37" fmla="*/ T36 w 472"/>
                  <a:gd name="T38" fmla="+- 0 5917 5449"/>
                  <a:gd name="T39" fmla="*/ 5917 h 527"/>
                  <a:gd name="T40" fmla="+- 0 8817 8367"/>
                  <a:gd name="T41" fmla="*/ T40 w 472"/>
                  <a:gd name="T42" fmla="+- 0 5915 5449"/>
                  <a:gd name="T43" fmla="*/ 5915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472" h="527">
                    <a:moveTo>
                      <a:pt x="450" y="466"/>
                    </a:moveTo>
                    <a:lnTo>
                      <a:pt x="447" y="468"/>
                    </a:lnTo>
                    <a:lnTo>
                      <a:pt x="447" y="469"/>
                    </a:lnTo>
                    <a:lnTo>
                      <a:pt x="449" y="472"/>
                    </a:lnTo>
                    <a:lnTo>
                      <a:pt x="457" y="472"/>
                    </a:lnTo>
                    <a:lnTo>
                      <a:pt x="458" y="471"/>
                    </a:lnTo>
                    <a:lnTo>
                      <a:pt x="458" y="470"/>
                    </a:lnTo>
                    <a:lnTo>
                      <a:pt x="459" y="469"/>
                    </a:lnTo>
                    <a:lnTo>
                      <a:pt x="454" y="469"/>
                    </a:lnTo>
                    <a:lnTo>
                      <a:pt x="450" y="468"/>
                    </a:lnTo>
                    <a:lnTo>
                      <a:pt x="450"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0" name="Freeform 1549"/>
              <p:cNvSpPr>
                <a:spLocks/>
              </p:cNvSpPr>
              <p:nvPr/>
            </p:nvSpPr>
            <p:spPr bwMode="auto">
              <a:xfrm>
                <a:off x="8367" y="5449"/>
                <a:ext cx="472" cy="527"/>
              </a:xfrm>
              <a:custGeom>
                <a:avLst/>
                <a:gdLst>
                  <a:gd name="T0" fmla="+- 0 8818 8367"/>
                  <a:gd name="T1" fmla="*/ T0 w 472"/>
                  <a:gd name="T2" fmla="+- 0 5915 5449"/>
                  <a:gd name="T3" fmla="*/ 5915 h 527"/>
                  <a:gd name="T4" fmla="+- 0 8817 8367"/>
                  <a:gd name="T5" fmla="*/ T4 w 472"/>
                  <a:gd name="T6" fmla="+- 0 5915 5449"/>
                  <a:gd name="T7" fmla="*/ 5915 h 527"/>
                  <a:gd name="T8" fmla="+- 0 8817 8367"/>
                  <a:gd name="T9" fmla="*/ T8 w 472"/>
                  <a:gd name="T10" fmla="+- 0 5917 5449"/>
                  <a:gd name="T11" fmla="*/ 5917 h 527"/>
                  <a:gd name="T12" fmla="+- 0 8821 8367"/>
                  <a:gd name="T13" fmla="*/ T12 w 472"/>
                  <a:gd name="T14" fmla="+- 0 5918 5449"/>
                  <a:gd name="T15" fmla="*/ 5918 h 527"/>
                  <a:gd name="T16" fmla="+- 0 8818 8367"/>
                  <a:gd name="T17" fmla="*/ T16 w 472"/>
                  <a:gd name="T18" fmla="+- 0 5915 5449"/>
                  <a:gd name="T19" fmla="*/ 5915 h 527"/>
                </a:gdLst>
                <a:ahLst/>
                <a:cxnLst>
                  <a:cxn ang="0">
                    <a:pos x="T1" y="T3"/>
                  </a:cxn>
                  <a:cxn ang="0">
                    <a:pos x="T5" y="T7"/>
                  </a:cxn>
                  <a:cxn ang="0">
                    <a:pos x="T9" y="T11"/>
                  </a:cxn>
                  <a:cxn ang="0">
                    <a:pos x="T13" y="T15"/>
                  </a:cxn>
                  <a:cxn ang="0">
                    <a:pos x="T17" y="T19"/>
                  </a:cxn>
                </a:cxnLst>
                <a:rect l="0" t="0" r="r" b="b"/>
                <a:pathLst>
                  <a:path w="472" h="527">
                    <a:moveTo>
                      <a:pt x="451" y="466"/>
                    </a:moveTo>
                    <a:lnTo>
                      <a:pt x="450" y="466"/>
                    </a:lnTo>
                    <a:lnTo>
                      <a:pt x="450" y="468"/>
                    </a:lnTo>
                    <a:lnTo>
                      <a:pt x="454" y="469"/>
                    </a:lnTo>
                    <a:lnTo>
                      <a:pt x="451"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1" name="Freeform 1550"/>
              <p:cNvSpPr>
                <a:spLocks/>
              </p:cNvSpPr>
              <p:nvPr/>
            </p:nvSpPr>
            <p:spPr bwMode="auto">
              <a:xfrm>
                <a:off x="8367" y="5449"/>
                <a:ext cx="472" cy="527"/>
              </a:xfrm>
              <a:custGeom>
                <a:avLst/>
                <a:gdLst>
                  <a:gd name="T0" fmla="+- 0 8826 8367"/>
                  <a:gd name="T1" fmla="*/ T0 w 472"/>
                  <a:gd name="T2" fmla="+- 0 5915 5449"/>
                  <a:gd name="T3" fmla="*/ 5915 h 527"/>
                  <a:gd name="T4" fmla="+- 0 8818 8367"/>
                  <a:gd name="T5" fmla="*/ T4 w 472"/>
                  <a:gd name="T6" fmla="+- 0 5915 5449"/>
                  <a:gd name="T7" fmla="*/ 5915 h 527"/>
                  <a:gd name="T8" fmla="+- 0 8821 8367"/>
                  <a:gd name="T9" fmla="*/ T8 w 472"/>
                  <a:gd name="T10" fmla="+- 0 5918 5449"/>
                  <a:gd name="T11" fmla="*/ 5918 h 527"/>
                  <a:gd name="T12" fmla="+- 0 8826 8367"/>
                  <a:gd name="T13" fmla="*/ T12 w 472"/>
                  <a:gd name="T14" fmla="+- 0 5918 5449"/>
                  <a:gd name="T15" fmla="*/ 5918 h 527"/>
                  <a:gd name="T16" fmla="+- 0 8826 8367"/>
                  <a:gd name="T17" fmla="*/ T16 w 472"/>
                  <a:gd name="T18" fmla="+- 0 5915 5449"/>
                  <a:gd name="T19" fmla="*/ 5915 h 527"/>
                </a:gdLst>
                <a:ahLst/>
                <a:cxnLst>
                  <a:cxn ang="0">
                    <a:pos x="T1" y="T3"/>
                  </a:cxn>
                  <a:cxn ang="0">
                    <a:pos x="T5" y="T7"/>
                  </a:cxn>
                  <a:cxn ang="0">
                    <a:pos x="T9" y="T11"/>
                  </a:cxn>
                  <a:cxn ang="0">
                    <a:pos x="T13" y="T15"/>
                  </a:cxn>
                  <a:cxn ang="0">
                    <a:pos x="T17" y="T19"/>
                  </a:cxn>
                </a:cxnLst>
                <a:rect l="0" t="0" r="r" b="b"/>
                <a:pathLst>
                  <a:path w="472" h="527">
                    <a:moveTo>
                      <a:pt x="459" y="466"/>
                    </a:moveTo>
                    <a:lnTo>
                      <a:pt x="451" y="466"/>
                    </a:lnTo>
                    <a:lnTo>
                      <a:pt x="454" y="469"/>
                    </a:lnTo>
                    <a:lnTo>
                      <a:pt x="459" y="469"/>
                    </a:lnTo>
                    <a:lnTo>
                      <a:pt x="459" y="46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2" name="Freeform 1551"/>
              <p:cNvSpPr>
                <a:spLocks/>
              </p:cNvSpPr>
              <p:nvPr/>
            </p:nvSpPr>
            <p:spPr bwMode="auto">
              <a:xfrm>
                <a:off x="8367" y="5449"/>
                <a:ext cx="472" cy="527"/>
              </a:xfrm>
              <a:custGeom>
                <a:avLst/>
                <a:gdLst>
                  <a:gd name="T0" fmla="+- 0 8818 8367"/>
                  <a:gd name="T1" fmla="*/ T0 w 472"/>
                  <a:gd name="T2" fmla="+- 0 5912 5449"/>
                  <a:gd name="T3" fmla="*/ 5912 h 527"/>
                  <a:gd name="T4" fmla="+- 0 8817 8367"/>
                  <a:gd name="T5" fmla="*/ T4 w 472"/>
                  <a:gd name="T6" fmla="+- 0 5915 5449"/>
                  <a:gd name="T7" fmla="*/ 5915 h 527"/>
                  <a:gd name="T8" fmla="+- 0 8818 8367"/>
                  <a:gd name="T9" fmla="*/ T8 w 472"/>
                  <a:gd name="T10" fmla="+- 0 5915 5449"/>
                  <a:gd name="T11" fmla="*/ 5915 h 527"/>
                  <a:gd name="T12" fmla="+- 0 8826 8367"/>
                  <a:gd name="T13" fmla="*/ T12 w 472"/>
                  <a:gd name="T14" fmla="+- 0 5915 5449"/>
                  <a:gd name="T15" fmla="*/ 5915 h 527"/>
                  <a:gd name="T16" fmla="+- 0 8827 8367"/>
                  <a:gd name="T17" fmla="*/ T16 w 472"/>
                  <a:gd name="T18" fmla="+- 0 5913 5449"/>
                  <a:gd name="T19" fmla="*/ 5913 h 527"/>
                  <a:gd name="T20" fmla="+- 0 8827 8367"/>
                  <a:gd name="T21" fmla="*/ T20 w 472"/>
                  <a:gd name="T22" fmla="+- 0 5912 5449"/>
                  <a:gd name="T23" fmla="*/ 5912 h 527"/>
                  <a:gd name="T24" fmla="+- 0 8823 8367"/>
                  <a:gd name="T25" fmla="*/ T24 w 472"/>
                  <a:gd name="T26" fmla="+- 0 5912 5449"/>
                  <a:gd name="T27" fmla="*/ 5912 h 527"/>
                  <a:gd name="T28" fmla="+- 0 8818 8367"/>
                  <a:gd name="T29" fmla="*/ T28 w 472"/>
                  <a:gd name="T30" fmla="+- 0 5912 5449"/>
                  <a:gd name="T31" fmla="*/ 5912 h 527"/>
                  <a:gd name="T32" fmla="+- 0 8818 8367"/>
                  <a:gd name="T33" fmla="*/ T32 w 472"/>
                  <a:gd name="T34" fmla="+- 0 5912 5449"/>
                  <a:gd name="T35" fmla="*/ 5912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72" h="527">
                    <a:moveTo>
                      <a:pt x="451" y="463"/>
                    </a:moveTo>
                    <a:lnTo>
                      <a:pt x="450" y="466"/>
                    </a:lnTo>
                    <a:lnTo>
                      <a:pt x="451" y="466"/>
                    </a:lnTo>
                    <a:lnTo>
                      <a:pt x="459" y="466"/>
                    </a:lnTo>
                    <a:lnTo>
                      <a:pt x="460" y="464"/>
                    </a:lnTo>
                    <a:lnTo>
                      <a:pt x="460" y="463"/>
                    </a:lnTo>
                    <a:lnTo>
                      <a:pt x="456" y="463"/>
                    </a:lnTo>
                    <a:lnTo>
                      <a:pt x="451" y="46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3" name="Freeform 1552"/>
              <p:cNvSpPr>
                <a:spLocks/>
              </p:cNvSpPr>
              <p:nvPr/>
            </p:nvSpPr>
            <p:spPr bwMode="auto">
              <a:xfrm>
                <a:off x="8367" y="5449"/>
                <a:ext cx="472" cy="527"/>
              </a:xfrm>
              <a:custGeom>
                <a:avLst/>
                <a:gdLst>
                  <a:gd name="T0" fmla="+- 0 8818 8367"/>
                  <a:gd name="T1" fmla="*/ T0 w 472"/>
                  <a:gd name="T2" fmla="+- 0 5911 5449"/>
                  <a:gd name="T3" fmla="*/ 5911 h 527"/>
                  <a:gd name="T4" fmla="+- 0 8818 8367"/>
                  <a:gd name="T5" fmla="*/ T4 w 472"/>
                  <a:gd name="T6" fmla="+- 0 5912 5449"/>
                  <a:gd name="T7" fmla="*/ 5912 h 527"/>
                  <a:gd name="T8" fmla="+- 0 8823 8367"/>
                  <a:gd name="T9" fmla="*/ T8 w 472"/>
                  <a:gd name="T10" fmla="+- 0 5912 5449"/>
                  <a:gd name="T11" fmla="*/ 5912 h 527"/>
                  <a:gd name="T12" fmla="+- 0 8818 8367"/>
                  <a:gd name="T13" fmla="*/ T12 w 472"/>
                  <a:gd name="T14" fmla="+- 0 5911 5449"/>
                  <a:gd name="T15" fmla="*/ 5911 h 527"/>
                </a:gdLst>
                <a:ahLst/>
                <a:cxnLst>
                  <a:cxn ang="0">
                    <a:pos x="T1" y="T3"/>
                  </a:cxn>
                  <a:cxn ang="0">
                    <a:pos x="T5" y="T7"/>
                  </a:cxn>
                  <a:cxn ang="0">
                    <a:pos x="T9" y="T11"/>
                  </a:cxn>
                  <a:cxn ang="0">
                    <a:pos x="T13" y="T15"/>
                  </a:cxn>
                </a:cxnLst>
                <a:rect l="0" t="0" r="r" b="b"/>
                <a:pathLst>
                  <a:path w="472" h="527">
                    <a:moveTo>
                      <a:pt x="451" y="462"/>
                    </a:moveTo>
                    <a:lnTo>
                      <a:pt x="451" y="463"/>
                    </a:lnTo>
                    <a:lnTo>
                      <a:pt x="456" y="463"/>
                    </a:lnTo>
                    <a:lnTo>
                      <a:pt x="451"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4" name="Freeform 1553"/>
              <p:cNvSpPr>
                <a:spLocks/>
              </p:cNvSpPr>
              <p:nvPr/>
            </p:nvSpPr>
            <p:spPr bwMode="auto">
              <a:xfrm>
                <a:off x="8367" y="5449"/>
                <a:ext cx="472" cy="527"/>
              </a:xfrm>
              <a:custGeom>
                <a:avLst/>
                <a:gdLst>
                  <a:gd name="T0" fmla="+- 0 8827 8367"/>
                  <a:gd name="T1" fmla="*/ T0 w 472"/>
                  <a:gd name="T2" fmla="+- 0 5911 5449"/>
                  <a:gd name="T3" fmla="*/ 5911 h 527"/>
                  <a:gd name="T4" fmla="+- 0 8818 8367"/>
                  <a:gd name="T5" fmla="*/ T4 w 472"/>
                  <a:gd name="T6" fmla="+- 0 5911 5449"/>
                  <a:gd name="T7" fmla="*/ 5911 h 527"/>
                  <a:gd name="T8" fmla="+- 0 8823 8367"/>
                  <a:gd name="T9" fmla="*/ T8 w 472"/>
                  <a:gd name="T10" fmla="+- 0 5912 5449"/>
                  <a:gd name="T11" fmla="*/ 5912 h 527"/>
                  <a:gd name="T12" fmla="+- 0 8827 8367"/>
                  <a:gd name="T13" fmla="*/ T12 w 472"/>
                  <a:gd name="T14" fmla="+- 0 5912 5449"/>
                  <a:gd name="T15" fmla="*/ 5912 h 527"/>
                  <a:gd name="T16" fmla="+- 0 8827 8367"/>
                  <a:gd name="T17" fmla="*/ T16 w 472"/>
                  <a:gd name="T18" fmla="+- 0 5911 5449"/>
                  <a:gd name="T19" fmla="*/ 5911 h 527"/>
                </a:gdLst>
                <a:ahLst/>
                <a:cxnLst>
                  <a:cxn ang="0">
                    <a:pos x="T1" y="T3"/>
                  </a:cxn>
                  <a:cxn ang="0">
                    <a:pos x="T5" y="T7"/>
                  </a:cxn>
                  <a:cxn ang="0">
                    <a:pos x="T9" y="T11"/>
                  </a:cxn>
                  <a:cxn ang="0">
                    <a:pos x="T13" y="T15"/>
                  </a:cxn>
                  <a:cxn ang="0">
                    <a:pos x="T17" y="T19"/>
                  </a:cxn>
                </a:cxnLst>
                <a:rect l="0" t="0" r="r" b="b"/>
                <a:pathLst>
                  <a:path w="472" h="527">
                    <a:moveTo>
                      <a:pt x="460" y="462"/>
                    </a:moveTo>
                    <a:lnTo>
                      <a:pt x="451" y="462"/>
                    </a:lnTo>
                    <a:lnTo>
                      <a:pt x="456" y="463"/>
                    </a:lnTo>
                    <a:lnTo>
                      <a:pt x="460" y="463"/>
                    </a:lnTo>
                    <a:lnTo>
                      <a:pt x="460" y="46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5" name="Freeform 1554"/>
              <p:cNvSpPr>
                <a:spLocks/>
              </p:cNvSpPr>
              <p:nvPr/>
            </p:nvSpPr>
            <p:spPr bwMode="auto">
              <a:xfrm>
                <a:off x="8367" y="5449"/>
                <a:ext cx="472" cy="527"/>
              </a:xfrm>
              <a:custGeom>
                <a:avLst/>
                <a:gdLst>
                  <a:gd name="T0" fmla="+- 0 8827 8367"/>
                  <a:gd name="T1" fmla="*/ T0 w 472"/>
                  <a:gd name="T2" fmla="+- 0 5514 5449"/>
                  <a:gd name="T3" fmla="*/ 5514 h 527"/>
                  <a:gd name="T4" fmla="+- 0 8823 8367"/>
                  <a:gd name="T5" fmla="*/ T4 w 472"/>
                  <a:gd name="T6" fmla="+- 0 5515 5449"/>
                  <a:gd name="T7" fmla="*/ 5515 h 527"/>
                  <a:gd name="T8" fmla="+- 0 8820 8367"/>
                  <a:gd name="T9" fmla="*/ T8 w 472"/>
                  <a:gd name="T10" fmla="+- 0 5531 5449"/>
                  <a:gd name="T11" fmla="*/ 5531 h 527"/>
                  <a:gd name="T12" fmla="+- 0 8822 8367"/>
                  <a:gd name="T13" fmla="*/ T12 w 472"/>
                  <a:gd name="T14" fmla="+- 0 5549 5449"/>
                  <a:gd name="T15" fmla="*/ 5549 h 527"/>
                  <a:gd name="T16" fmla="+- 0 8824 8367"/>
                  <a:gd name="T17" fmla="*/ T16 w 472"/>
                  <a:gd name="T18" fmla="+- 0 5574 5449"/>
                  <a:gd name="T19" fmla="*/ 5574 h 527"/>
                  <a:gd name="T20" fmla="+- 0 8828 8367"/>
                  <a:gd name="T21" fmla="*/ T20 w 472"/>
                  <a:gd name="T22" fmla="+- 0 5645 5449"/>
                  <a:gd name="T23" fmla="*/ 5645 h 527"/>
                  <a:gd name="T24" fmla="+- 0 8830 8367"/>
                  <a:gd name="T25" fmla="*/ T24 w 472"/>
                  <a:gd name="T26" fmla="+- 0 5739 5449"/>
                  <a:gd name="T27" fmla="*/ 5739 h 527"/>
                  <a:gd name="T28" fmla="+- 0 8829 8367"/>
                  <a:gd name="T29" fmla="*/ T28 w 472"/>
                  <a:gd name="T30" fmla="+- 0 5752 5449"/>
                  <a:gd name="T31" fmla="*/ 5752 h 527"/>
                  <a:gd name="T32" fmla="+- 0 8826 8367"/>
                  <a:gd name="T33" fmla="*/ T32 w 472"/>
                  <a:gd name="T34" fmla="+- 0 5832 5449"/>
                  <a:gd name="T35" fmla="*/ 5832 h 527"/>
                  <a:gd name="T36" fmla="+- 0 8820 8367"/>
                  <a:gd name="T37" fmla="*/ T36 w 472"/>
                  <a:gd name="T38" fmla="+- 0 5893 5449"/>
                  <a:gd name="T39" fmla="*/ 5893 h 527"/>
                  <a:gd name="T40" fmla="+- 0 8818 8367"/>
                  <a:gd name="T41" fmla="*/ T40 w 472"/>
                  <a:gd name="T42" fmla="+- 0 5912 5449"/>
                  <a:gd name="T43" fmla="*/ 5912 h 527"/>
                  <a:gd name="T44" fmla="+- 0 8818 8367"/>
                  <a:gd name="T45" fmla="*/ T44 w 472"/>
                  <a:gd name="T46" fmla="+- 0 5911 5449"/>
                  <a:gd name="T47" fmla="*/ 5911 h 527"/>
                  <a:gd name="T48" fmla="+- 0 8827 8367"/>
                  <a:gd name="T49" fmla="*/ T48 w 472"/>
                  <a:gd name="T50" fmla="+- 0 5911 5449"/>
                  <a:gd name="T51" fmla="*/ 5911 h 527"/>
                  <a:gd name="T52" fmla="+- 0 8829 8367"/>
                  <a:gd name="T53" fmla="*/ T52 w 472"/>
                  <a:gd name="T54" fmla="+- 0 5895 5449"/>
                  <a:gd name="T55" fmla="*/ 5895 h 527"/>
                  <a:gd name="T56" fmla="+- 0 8835 8367"/>
                  <a:gd name="T57" fmla="*/ T56 w 472"/>
                  <a:gd name="T58" fmla="+- 0 5820 5449"/>
                  <a:gd name="T59" fmla="*/ 5820 h 527"/>
                  <a:gd name="T60" fmla="+- 0 8838 8367"/>
                  <a:gd name="T61" fmla="*/ T60 w 472"/>
                  <a:gd name="T62" fmla="+- 0 5760 5449"/>
                  <a:gd name="T63" fmla="*/ 5760 h 527"/>
                  <a:gd name="T64" fmla="+- 0 8838 8367"/>
                  <a:gd name="T65" fmla="*/ T64 w 472"/>
                  <a:gd name="T66" fmla="+- 0 5724 5449"/>
                  <a:gd name="T67" fmla="*/ 5724 h 527"/>
                  <a:gd name="T68" fmla="+- 0 8838 8367"/>
                  <a:gd name="T69" fmla="*/ T68 w 472"/>
                  <a:gd name="T70" fmla="+- 0 5674 5449"/>
                  <a:gd name="T71" fmla="*/ 5674 h 527"/>
                  <a:gd name="T72" fmla="+- 0 8835 8367"/>
                  <a:gd name="T73" fmla="*/ T72 w 472"/>
                  <a:gd name="T74" fmla="+- 0 5594 5449"/>
                  <a:gd name="T75" fmla="*/ 5594 h 527"/>
                  <a:gd name="T76" fmla="+- 0 8829 8367"/>
                  <a:gd name="T77" fmla="*/ T76 w 472"/>
                  <a:gd name="T78" fmla="+- 0 5533 5449"/>
                  <a:gd name="T79" fmla="*/ 5533 h 527"/>
                  <a:gd name="T80" fmla="+- 0 8827 8367"/>
                  <a:gd name="T81" fmla="*/ T80 w 472"/>
                  <a:gd name="T82" fmla="+- 0 5514 5449"/>
                  <a:gd name="T83" fmla="*/ 5514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472" h="527">
                    <a:moveTo>
                      <a:pt x="460" y="65"/>
                    </a:moveTo>
                    <a:lnTo>
                      <a:pt x="456" y="66"/>
                    </a:lnTo>
                    <a:lnTo>
                      <a:pt x="453" y="82"/>
                    </a:lnTo>
                    <a:lnTo>
                      <a:pt x="455" y="100"/>
                    </a:lnTo>
                    <a:lnTo>
                      <a:pt x="457" y="125"/>
                    </a:lnTo>
                    <a:lnTo>
                      <a:pt x="461" y="196"/>
                    </a:lnTo>
                    <a:lnTo>
                      <a:pt x="463" y="290"/>
                    </a:lnTo>
                    <a:lnTo>
                      <a:pt x="462" y="303"/>
                    </a:lnTo>
                    <a:lnTo>
                      <a:pt x="459" y="383"/>
                    </a:lnTo>
                    <a:lnTo>
                      <a:pt x="453" y="444"/>
                    </a:lnTo>
                    <a:lnTo>
                      <a:pt x="451" y="463"/>
                    </a:lnTo>
                    <a:lnTo>
                      <a:pt x="451" y="462"/>
                    </a:lnTo>
                    <a:lnTo>
                      <a:pt x="460" y="462"/>
                    </a:lnTo>
                    <a:lnTo>
                      <a:pt x="462" y="446"/>
                    </a:lnTo>
                    <a:lnTo>
                      <a:pt x="468" y="371"/>
                    </a:lnTo>
                    <a:lnTo>
                      <a:pt x="471" y="311"/>
                    </a:lnTo>
                    <a:lnTo>
                      <a:pt x="471" y="275"/>
                    </a:lnTo>
                    <a:lnTo>
                      <a:pt x="471" y="225"/>
                    </a:lnTo>
                    <a:lnTo>
                      <a:pt x="468" y="145"/>
                    </a:lnTo>
                    <a:lnTo>
                      <a:pt x="462" y="84"/>
                    </a:lnTo>
                    <a:lnTo>
                      <a:pt x="460" y="6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6" name="Freeform 1555"/>
              <p:cNvSpPr>
                <a:spLocks/>
              </p:cNvSpPr>
              <p:nvPr/>
            </p:nvSpPr>
            <p:spPr bwMode="auto">
              <a:xfrm>
                <a:off x="8367" y="5449"/>
                <a:ext cx="472" cy="527"/>
              </a:xfrm>
              <a:custGeom>
                <a:avLst/>
                <a:gdLst>
                  <a:gd name="T0" fmla="+- 0 8388 8367"/>
                  <a:gd name="T1" fmla="*/ T0 w 472"/>
                  <a:gd name="T2" fmla="+- 0 5871 5449"/>
                  <a:gd name="T3" fmla="*/ 5871 h 527"/>
                  <a:gd name="T4" fmla="+- 0 8387 8367"/>
                  <a:gd name="T5" fmla="*/ T4 w 472"/>
                  <a:gd name="T6" fmla="+- 0 5875 5449"/>
                  <a:gd name="T7" fmla="*/ 5875 h 527"/>
                  <a:gd name="T8" fmla="+- 0 8390 8367"/>
                  <a:gd name="T9" fmla="*/ T8 w 472"/>
                  <a:gd name="T10" fmla="+- 0 5872 5449"/>
                  <a:gd name="T11" fmla="*/ 5872 h 527"/>
                  <a:gd name="T12" fmla="+- 0 8389 8367"/>
                  <a:gd name="T13" fmla="*/ T12 w 472"/>
                  <a:gd name="T14" fmla="+- 0 5871 5449"/>
                  <a:gd name="T15" fmla="*/ 5871 h 527"/>
                  <a:gd name="T16" fmla="+- 0 8388 8367"/>
                  <a:gd name="T17" fmla="*/ T16 w 472"/>
                  <a:gd name="T18" fmla="+- 0 5871 5449"/>
                  <a:gd name="T19" fmla="*/ 5871 h 527"/>
                </a:gdLst>
                <a:ahLst/>
                <a:cxnLst>
                  <a:cxn ang="0">
                    <a:pos x="T1" y="T3"/>
                  </a:cxn>
                  <a:cxn ang="0">
                    <a:pos x="T5" y="T7"/>
                  </a:cxn>
                  <a:cxn ang="0">
                    <a:pos x="T9" y="T11"/>
                  </a:cxn>
                  <a:cxn ang="0">
                    <a:pos x="T13" y="T15"/>
                  </a:cxn>
                  <a:cxn ang="0">
                    <a:pos x="T17" y="T19"/>
                  </a:cxn>
                </a:cxnLst>
                <a:rect l="0" t="0" r="r" b="b"/>
                <a:pathLst>
                  <a:path w="472" h="527">
                    <a:moveTo>
                      <a:pt x="21" y="422"/>
                    </a:moveTo>
                    <a:lnTo>
                      <a:pt x="20" y="426"/>
                    </a:lnTo>
                    <a:lnTo>
                      <a:pt x="23" y="423"/>
                    </a:lnTo>
                    <a:lnTo>
                      <a:pt x="22" y="422"/>
                    </a:lnTo>
                    <a:lnTo>
                      <a:pt x="21"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7" name="Freeform 1556"/>
              <p:cNvSpPr>
                <a:spLocks/>
              </p:cNvSpPr>
              <p:nvPr/>
            </p:nvSpPr>
            <p:spPr bwMode="auto">
              <a:xfrm>
                <a:off x="8367" y="5449"/>
                <a:ext cx="472" cy="527"/>
              </a:xfrm>
              <a:custGeom>
                <a:avLst/>
                <a:gdLst>
                  <a:gd name="T0" fmla="+- 0 8389 8367"/>
                  <a:gd name="T1" fmla="*/ T0 w 472"/>
                  <a:gd name="T2" fmla="+- 0 5871 5449"/>
                  <a:gd name="T3" fmla="*/ 5871 h 527"/>
                  <a:gd name="T4" fmla="+- 0 8390 8367"/>
                  <a:gd name="T5" fmla="*/ T4 w 472"/>
                  <a:gd name="T6" fmla="+- 0 5872 5449"/>
                  <a:gd name="T7" fmla="*/ 5872 h 527"/>
                  <a:gd name="T8" fmla="+- 0 8387 8367"/>
                  <a:gd name="T9" fmla="*/ T8 w 472"/>
                  <a:gd name="T10" fmla="+- 0 5875 5449"/>
                  <a:gd name="T11" fmla="*/ 5875 h 527"/>
                  <a:gd name="T12" fmla="+- 0 8400 8367"/>
                  <a:gd name="T13" fmla="*/ T12 w 472"/>
                  <a:gd name="T14" fmla="+- 0 5875 5449"/>
                  <a:gd name="T15" fmla="*/ 5875 h 527"/>
                  <a:gd name="T16" fmla="+- 0 8389 8367"/>
                  <a:gd name="T17" fmla="*/ T16 w 472"/>
                  <a:gd name="T18" fmla="+- 0 5871 5449"/>
                  <a:gd name="T19" fmla="*/ 5871 h 527"/>
                </a:gdLst>
                <a:ahLst/>
                <a:cxnLst>
                  <a:cxn ang="0">
                    <a:pos x="T1" y="T3"/>
                  </a:cxn>
                  <a:cxn ang="0">
                    <a:pos x="T5" y="T7"/>
                  </a:cxn>
                  <a:cxn ang="0">
                    <a:pos x="T9" y="T11"/>
                  </a:cxn>
                  <a:cxn ang="0">
                    <a:pos x="T13" y="T15"/>
                  </a:cxn>
                  <a:cxn ang="0">
                    <a:pos x="T17" y="T19"/>
                  </a:cxn>
                </a:cxnLst>
                <a:rect l="0" t="0" r="r" b="b"/>
                <a:pathLst>
                  <a:path w="472" h="527">
                    <a:moveTo>
                      <a:pt x="22" y="422"/>
                    </a:moveTo>
                    <a:lnTo>
                      <a:pt x="23" y="423"/>
                    </a:lnTo>
                    <a:lnTo>
                      <a:pt x="20" y="426"/>
                    </a:lnTo>
                    <a:lnTo>
                      <a:pt x="33" y="426"/>
                    </a:lnTo>
                    <a:lnTo>
                      <a:pt x="22"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8" name="Freeform 1557"/>
              <p:cNvSpPr>
                <a:spLocks/>
              </p:cNvSpPr>
              <p:nvPr/>
            </p:nvSpPr>
            <p:spPr bwMode="auto">
              <a:xfrm>
                <a:off x="8367" y="5449"/>
                <a:ext cx="472" cy="527"/>
              </a:xfrm>
              <a:custGeom>
                <a:avLst/>
                <a:gdLst>
                  <a:gd name="T0" fmla="+- 0 8389 8367"/>
                  <a:gd name="T1" fmla="*/ T0 w 472"/>
                  <a:gd name="T2" fmla="+- 0 5871 5449"/>
                  <a:gd name="T3" fmla="*/ 5871 h 527"/>
                  <a:gd name="T4" fmla="+- 0 8388 8367"/>
                  <a:gd name="T5" fmla="*/ T4 w 472"/>
                  <a:gd name="T6" fmla="+- 0 5871 5449"/>
                  <a:gd name="T7" fmla="*/ 5871 h 527"/>
                  <a:gd name="T8" fmla="+- 0 8389 8367"/>
                  <a:gd name="T9" fmla="*/ T8 w 472"/>
                  <a:gd name="T10" fmla="+- 0 5871 5449"/>
                  <a:gd name="T11" fmla="*/ 5871 h 527"/>
                  <a:gd name="T12" fmla="+- 0 8389 8367"/>
                  <a:gd name="T13" fmla="*/ T12 w 472"/>
                  <a:gd name="T14" fmla="+- 0 5871 5449"/>
                  <a:gd name="T15" fmla="*/ 5871 h 527"/>
                </a:gdLst>
                <a:ahLst/>
                <a:cxnLst>
                  <a:cxn ang="0">
                    <a:pos x="T1" y="T3"/>
                  </a:cxn>
                  <a:cxn ang="0">
                    <a:pos x="T5" y="T7"/>
                  </a:cxn>
                  <a:cxn ang="0">
                    <a:pos x="T9" y="T11"/>
                  </a:cxn>
                  <a:cxn ang="0">
                    <a:pos x="T13" y="T15"/>
                  </a:cxn>
                </a:cxnLst>
                <a:rect l="0" t="0" r="r" b="b"/>
                <a:pathLst>
                  <a:path w="472" h="527">
                    <a:moveTo>
                      <a:pt x="22" y="422"/>
                    </a:moveTo>
                    <a:lnTo>
                      <a:pt x="21" y="422"/>
                    </a:lnTo>
                    <a:lnTo>
                      <a:pt x="22" y="4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59" name="Freeform 1558"/>
              <p:cNvSpPr>
                <a:spLocks/>
              </p:cNvSpPr>
              <p:nvPr/>
            </p:nvSpPr>
            <p:spPr bwMode="auto">
              <a:xfrm>
                <a:off x="8367" y="5449"/>
                <a:ext cx="472" cy="527"/>
              </a:xfrm>
              <a:custGeom>
                <a:avLst/>
                <a:gdLst>
                  <a:gd name="T0" fmla="+- 0 8381 8367"/>
                  <a:gd name="T1" fmla="*/ T0 w 472"/>
                  <a:gd name="T2" fmla="+- 0 5861 5449"/>
                  <a:gd name="T3" fmla="*/ 5861 h 527"/>
                  <a:gd name="T4" fmla="+- 0 8377 8367"/>
                  <a:gd name="T5" fmla="*/ T4 w 472"/>
                  <a:gd name="T6" fmla="+- 0 5864 5449"/>
                  <a:gd name="T7" fmla="*/ 5864 h 527"/>
                  <a:gd name="T8" fmla="+- 0 8383 8367"/>
                  <a:gd name="T9" fmla="*/ T8 w 472"/>
                  <a:gd name="T10" fmla="+- 0 5864 5449"/>
                  <a:gd name="T11" fmla="*/ 5864 h 527"/>
                  <a:gd name="T12" fmla="+- 0 8381 8367"/>
                  <a:gd name="T13" fmla="*/ T12 w 472"/>
                  <a:gd name="T14" fmla="+- 0 5861 5449"/>
                  <a:gd name="T15" fmla="*/ 5861 h 527"/>
                </a:gdLst>
                <a:ahLst/>
                <a:cxnLst>
                  <a:cxn ang="0">
                    <a:pos x="T1" y="T3"/>
                  </a:cxn>
                  <a:cxn ang="0">
                    <a:pos x="T5" y="T7"/>
                  </a:cxn>
                  <a:cxn ang="0">
                    <a:pos x="T9" y="T11"/>
                  </a:cxn>
                  <a:cxn ang="0">
                    <a:pos x="T13" y="T15"/>
                  </a:cxn>
                </a:cxnLst>
                <a:rect l="0" t="0" r="r" b="b"/>
                <a:pathLst>
                  <a:path w="472" h="527">
                    <a:moveTo>
                      <a:pt x="14" y="412"/>
                    </a:moveTo>
                    <a:lnTo>
                      <a:pt x="10" y="415"/>
                    </a:lnTo>
                    <a:lnTo>
                      <a:pt x="16" y="415"/>
                    </a:lnTo>
                    <a:lnTo>
                      <a:pt x="14" y="41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0" name="Freeform 1559"/>
              <p:cNvSpPr>
                <a:spLocks/>
              </p:cNvSpPr>
              <p:nvPr/>
            </p:nvSpPr>
            <p:spPr bwMode="auto">
              <a:xfrm>
                <a:off x="8367" y="5449"/>
                <a:ext cx="472" cy="527"/>
              </a:xfrm>
              <a:custGeom>
                <a:avLst/>
                <a:gdLst>
                  <a:gd name="T0" fmla="+- 0 8376 8367"/>
                  <a:gd name="T1" fmla="*/ T0 w 472"/>
                  <a:gd name="T2" fmla="+- 0 5571 5449"/>
                  <a:gd name="T3" fmla="*/ 5571 h 527"/>
                  <a:gd name="T4" fmla="+- 0 8380 8367"/>
                  <a:gd name="T5" fmla="*/ T4 w 472"/>
                  <a:gd name="T6" fmla="+- 0 5573 5449"/>
                  <a:gd name="T7" fmla="*/ 5573 h 527"/>
                  <a:gd name="T8" fmla="+- 0 8381 8367"/>
                  <a:gd name="T9" fmla="*/ T8 w 472"/>
                  <a:gd name="T10" fmla="+- 0 5572 5449"/>
                  <a:gd name="T11" fmla="*/ 5572 h 527"/>
                  <a:gd name="T12" fmla="+- 0 8381 8367"/>
                  <a:gd name="T13" fmla="*/ T12 w 472"/>
                  <a:gd name="T14" fmla="+- 0 5571 5449"/>
                  <a:gd name="T15" fmla="*/ 5571 h 527"/>
                  <a:gd name="T16" fmla="+- 0 8376 8367"/>
                  <a:gd name="T17" fmla="*/ T16 w 472"/>
                  <a:gd name="T18" fmla="+- 0 5571 5449"/>
                  <a:gd name="T19" fmla="*/ 5571 h 527"/>
                </a:gdLst>
                <a:ahLst/>
                <a:cxnLst>
                  <a:cxn ang="0">
                    <a:pos x="T1" y="T3"/>
                  </a:cxn>
                  <a:cxn ang="0">
                    <a:pos x="T5" y="T7"/>
                  </a:cxn>
                  <a:cxn ang="0">
                    <a:pos x="T9" y="T11"/>
                  </a:cxn>
                  <a:cxn ang="0">
                    <a:pos x="T13" y="T15"/>
                  </a:cxn>
                  <a:cxn ang="0">
                    <a:pos x="T17" y="T19"/>
                  </a:cxn>
                </a:cxnLst>
                <a:rect l="0" t="0" r="r" b="b"/>
                <a:pathLst>
                  <a:path w="472" h="527">
                    <a:moveTo>
                      <a:pt x="9" y="122"/>
                    </a:moveTo>
                    <a:lnTo>
                      <a:pt x="13" y="124"/>
                    </a:lnTo>
                    <a:lnTo>
                      <a:pt x="14" y="123"/>
                    </a:lnTo>
                    <a:lnTo>
                      <a:pt x="14" y="122"/>
                    </a:lnTo>
                    <a:lnTo>
                      <a:pt x="9" y="1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1" name="Freeform 1560"/>
              <p:cNvSpPr>
                <a:spLocks/>
              </p:cNvSpPr>
              <p:nvPr/>
            </p:nvSpPr>
            <p:spPr bwMode="auto">
              <a:xfrm>
                <a:off x="8367" y="5449"/>
                <a:ext cx="472" cy="527"/>
              </a:xfrm>
              <a:custGeom>
                <a:avLst/>
                <a:gdLst>
                  <a:gd name="T0" fmla="+- 0 8381 8367"/>
                  <a:gd name="T1" fmla="*/ T0 w 472"/>
                  <a:gd name="T2" fmla="+- 0 5572 5449"/>
                  <a:gd name="T3" fmla="*/ 5572 h 527"/>
                  <a:gd name="T4" fmla="+- 0 8380 8367"/>
                  <a:gd name="T5" fmla="*/ T4 w 472"/>
                  <a:gd name="T6" fmla="+- 0 5573 5449"/>
                  <a:gd name="T7" fmla="*/ 5573 h 527"/>
                  <a:gd name="T8" fmla="+- 0 8381 8367"/>
                  <a:gd name="T9" fmla="*/ T8 w 472"/>
                  <a:gd name="T10" fmla="+- 0 5573 5449"/>
                  <a:gd name="T11" fmla="*/ 5573 h 527"/>
                  <a:gd name="T12" fmla="+- 0 8381 8367"/>
                  <a:gd name="T13" fmla="*/ T12 w 472"/>
                  <a:gd name="T14" fmla="+- 0 5572 5449"/>
                  <a:gd name="T15" fmla="*/ 5572 h 527"/>
                </a:gdLst>
                <a:ahLst/>
                <a:cxnLst>
                  <a:cxn ang="0">
                    <a:pos x="T1" y="T3"/>
                  </a:cxn>
                  <a:cxn ang="0">
                    <a:pos x="T5" y="T7"/>
                  </a:cxn>
                  <a:cxn ang="0">
                    <a:pos x="T9" y="T11"/>
                  </a:cxn>
                  <a:cxn ang="0">
                    <a:pos x="T13" y="T15"/>
                  </a:cxn>
                </a:cxnLst>
                <a:rect l="0" t="0" r="r" b="b"/>
                <a:pathLst>
                  <a:path w="472" h="527">
                    <a:moveTo>
                      <a:pt x="14" y="123"/>
                    </a:moveTo>
                    <a:lnTo>
                      <a:pt x="13" y="124"/>
                    </a:lnTo>
                    <a:lnTo>
                      <a:pt x="14" y="124"/>
                    </a:lnTo>
                    <a:lnTo>
                      <a:pt x="14" y="12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2" name="Freeform 1561"/>
              <p:cNvSpPr>
                <a:spLocks/>
              </p:cNvSpPr>
              <p:nvPr/>
            </p:nvSpPr>
            <p:spPr bwMode="auto">
              <a:xfrm>
                <a:off x="8367" y="5449"/>
                <a:ext cx="472" cy="527"/>
              </a:xfrm>
              <a:custGeom>
                <a:avLst/>
                <a:gdLst>
                  <a:gd name="T0" fmla="+- 0 8382 8367"/>
                  <a:gd name="T1" fmla="*/ T0 w 472"/>
                  <a:gd name="T2" fmla="+- 0 5571 5449"/>
                  <a:gd name="T3" fmla="*/ 5571 h 527"/>
                  <a:gd name="T4" fmla="+- 0 8376 8367"/>
                  <a:gd name="T5" fmla="*/ T4 w 472"/>
                  <a:gd name="T6" fmla="+- 0 5571 5449"/>
                  <a:gd name="T7" fmla="*/ 5571 h 527"/>
                  <a:gd name="T8" fmla="+- 0 8381 8367"/>
                  <a:gd name="T9" fmla="*/ T8 w 472"/>
                  <a:gd name="T10" fmla="+- 0 5571 5449"/>
                  <a:gd name="T11" fmla="*/ 5571 h 527"/>
                  <a:gd name="T12" fmla="+- 0 8381 8367"/>
                  <a:gd name="T13" fmla="*/ T12 w 472"/>
                  <a:gd name="T14" fmla="+- 0 5572 5449"/>
                  <a:gd name="T15" fmla="*/ 5572 h 527"/>
                  <a:gd name="T16" fmla="+- 0 8382 8367"/>
                  <a:gd name="T17" fmla="*/ T16 w 472"/>
                  <a:gd name="T18" fmla="+- 0 5571 5449"/>
                  <a:gd name="T19" fmla="*/ 5571 h 527"/>
                </a:gdLst>
                <a:ahLst/>
                <a:cxnLst>
                  <a:cxn ang="0">
                    <a:pos x="T1" y="T3"/>
                  </a:cxn>
                  <a:cxn ang="0">
                    <a:pos x="T5" y="T7"/>
                  </a:cxn>
                  <a:cxn ang="0">
                    <a:pos x="T9" y="T11"/>
                  </a:cxn>
                  <a:cxn ang="0">
                    <a:pos x="T13" y="T15"/>
                  </a:cxn>
                  <a:cxn ang="0">
                    <a:pos x="T17" y="T19"/>
                  </a:cxn>
                </a:cxnLst>
                <a:rect l="0" t="0" r="r" b="b"/>
                <a:pathLst>
                  <a:path w="472" h="527">
                    <a:moveTo>
                      <a:pt x="15" y="122"/>
                    </a:moveTo>
                    <a:lnTo>
                      <a:pt x="9" y="122"/>
                    </a:lnTo>
                    <a:lnTo>
                      <a:pt x="14" y="122"/>
                    </a:lnTo>
                    <a:lnTo>
                      <a:pt x="14" y="123"/>
                    </a:lnTo>
                    <a:lnTo>
                      <a:pt x="15" y="12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3" name="Freeform 1562"/>
              <p:cNvSpPr>
                <a:spLocks/>
              </p:cNvSpPr>
              <p:nvPr/>
            </p:nvSpPr>
            <p:spPr bwMode="auto">
              <a:xfrm>
                <a:off x="8367" y="5449"/>
                <a:ext cx="472" cy="527"/>
              </a:xfrm>
              <a:custGeom>
                <a:avLst/>
                <a:gdLst>
                  <a:gd name="T0" fmla="+- 0 8397 8367"/>
                  <a:gd name="T1" fmla="*/ T0 w 472"/>
                  <a:gd name="T2" fmla="+- 0 5560 5449"/>
                  <a:gd name="T3" fmla="*/ 5560 h 527"/>
                  <a:gd name="T4" fmla="+- 0 8385 8367"/>
                  <a:gd name="T5" fmla="*/ T4 w 472"/>
                  <a:gd name="T6" fmla="+- 0 5560 5449"/>
                  <a:gd name="T7" fmla="*/ 5560 h 527"/>
                  <a:gd name="T8" fmla="+- 0 8393 8367"/>
                  <a:gd name="T9" fmla="*/ T8 w 472"/>
                  <a:gd name="T10" fmla="+- 0 5562 5449"/>
                  <a:gd name="T11" fmla="*/ 5562 h 527"/>
                  <a:gd name="T12" fmla="+- 0 8397 8367"/>
                  <a:gd name="T13" fmla="*/ T12 w 472"/>
                  <a:gd name="T14" fmla="+- 0 5560 5449"/>
                  <a:gd name="T15" fmla="*/ 5560 h 527"/>
                </a:gdLst>
                <a:ahLst/>
                <a:cxnLst>
                  <a:cxn ang="0">
                    <a:pos x="T1" y="T3"/>
                  </a:cxn>
                  <a:cxn ang="0">
                    <a:pos x="T5" y="T7"/>
                  </a:cxn>
                  <a:cxn ang="0">
                    <a:pos x="T9" y="T11"/>
                  </a:cxn>
                  <a:cxn ang="0">
                    <a:pos x="T13" y="T15"/>
                  </a:cxn>
                </a:cxnLst>
                <a:rect l="0" t="0" r="r" b="b"/>
                <a:pathLst>
                  <a:path w="472" h="527">
                    <a:moveTo>
                      <a:pt x="30" y="111"/>
                    </a:moveTo>
                    <a:lnTo>
                      <a:pt x="18" y="111"/>
                    </a:lnTo>
                    <a:lnTo>
                      <a:pt x="26" y="113"/>
                    </a:lnTo>
                    <a:lnTo>
                      <a:pt x="30" y="11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4" name="Freeform 1563"/>
              <p:cNvSpPr>
                <a:spLocks/>
              </p:cNvSpPr>
              <p:nvPr/>
            </p:nvSpPr>
            <p:spPr bwMode="auto">
              <a:xfrm>
                <a:off x="8367" y="5449"/>
                <a:ext cx="472" cy="527"/>
              </a:xfrm>
              <a:custGeom>
                <a:avLst/>
                <a:gdLst>
                  <a:gd name="T0" fmla="+- 0 8677 8367"/>
                  <a:gd name="T1" fmla="*/ T0 w 472"/>
                  <a:gd name="T2" fmla="+- 0 5454 5449"/>
                  <a:gd name="T3" fmla="*/ 5454 h 527"/>
                  <a:gd name="T4" fmla="+- 0 8664 8367"/>
                  <a:gd name="T5" fmla="*/ T4 w 472"/>
                  <a:gd name="T6" fmla="+- 0 5454 5449"/>
                  <a:gd name="T7" fmla="*/ 5454 h 527"/>
                  <a:gd name="T8" fmla="+- 0 8664 8367"/>
                  <a:gd name="T9" fmla="*/ T8 w 472"/>
                  <a:gd name="T10" fmla="+- 0 5458 5449"/>
                  <a:gd name="T11" fmla="*/ 5458 h 527"/>
                  <a:gd name="T12" fmla="+- 0 8664 8367"/>
                  <a:gd name="T13" fmla="*/ T12 w 472"/>
                  <a:gd name="T14" fmla="+- 0 5458 5449"/>
                  <a:gd name="T15" fmla="*/ 5458 h 527"/>
                  <a:gd name="T16" fmla="+- 0 8676 8367"/>
                  <a:gd name="T17" fmla="*/ T16 w 472"/>
                  <a:gd name="T18" fmla="+- 0 5460 5449"/>
                  <a:gd name="T19" fmla="*/ 5460 h 527"/>
                  <a:gd name="T20" fmla="+- 0 8679 8367"/>
                  <a:gd name="T21" fmla="*/ T20 w 472"/>
                  <a:gd name="T22" fmla="+- 0 5460 5449"/>
                  <a:gd name="T23" fmla="*/ 5460 h 527"/>
                  <a:gd name="T24" fmla="+- 0 8685 8367"/>
                  <a:gd name="T25" fmla="*/ T24 w 472"/>
                  <a:gd name="T26" fmla="+- 0 5460 5449"/>
                  <a:gd name="T27" fmla="*/ 5460 h 527"/>
                  <a:gd name="T28" fmla="+- 0 8758 8367"/>
                  <a:gd name="T29" fmla="*/ T28 w 472"/>
                  <a:gd name="T30" fmla="+- 0 5480 5449"/>
                  <a:gd name="T31" fmla="*/ 5480 h 527"/>
                  <a:gd name="T32" fmla="+- 0 8808 8367"/>
                  <a:gd name="T33" fmla="*/ T32 w 472"/>
                  <a:gd name="T34" fmla="+- 0 5507 5449"/>
                  <a:gd name="T35" fmla="*/ 5507 h 527"/>
                  <a:gd name="T36" fmla="+- 0 8814 8367"/>
                  <a:gd name="T37" fmla="*/ T36 w 472"/>
                  <a:gd name="T38" fmla="+- 0 5512 5449"/>
                  <a:gd name="T39" fmla="*/ 5512 h 527"/>
                  <a:gd name="T40" fmla="+- 0 8820 8367"/>
                  <a:gd name="T41" fmla="*/ T40 w 472"/>
                  <a:gd name="T42" fmla="+- 0 5518 5449"/>
                  <a:gd name="T43" fmla="*/ 5518 h 527"/>
                  <a:gd name="T44" fmla="+- 0 8823 8367"/>
                  <a:gd name="T45" fmla="*/ T44 w 472"/>
                  <a:gd name="T46" fmla="+- 0 5515 5449"/>
                  <a:gd name="T47" fmla="*/ 5515 h 527"/>
                  <a:gd name="T48" fmla="+- 0 8827 8367"/>
                  <a:gd name="T49" fmla="*/ T48 w 472"/>
                  <a:gd name="T50" fmla="+- 0 5514 5449"/>
                  <a:gd name="T51" fmla="*/ 5514 h 527"/>
                  <a:gd name="T52" fmla="+- 0 8827 8367"/>
                  <a:gd name="T53" fmla="*/ T52 w 472"/>
                  <a:gd name="T54" fmla="+- 0 5513 5449"/>
                  <a:gd name="T55" fmla="*/ 5513 h 527"/>
                  <a:gd name="T56" fmla="+- 0 8826 8367"/>
                  <a:gd name="T57" fmla="*/ T56 w 472"/>
                  <a:gd name="T58" fmla="+- 0 5512 5449"/>
                  <a:gd name="T59" fmla="*/ 5512 h 527"/>
                  <a:gd name="T60" fmla="+- 0 8822 8367"/>
                  <a:gd name="T61" fmla="*/ T60 w 472"/>
                  <a:gd name="T62" fmla="+- 0 5507 5449"/>
                  <a:gd name="T63" fmla="*/ 5507 h 527"/>
                  <a:gd name="T64" fmla="+- 0 8758 8367"/>
                  <a:gd name="T65" fmla="*/ T64 w 472"/>
                  <a:gd name="T66" fmla="+- 0 5471 5449"/>
                  <a:gd name="T67" fmla="*/ 5471 h 527"/>
                  <a:gd name="T68" fmla="+- 0 8706 8367"/>
                  <a:gd name="T69" fmla="*/ T68 w 472"/>
                  <a:gd name="T70" fmla="+- 0 5455 5449"/>
                  <a:gd name="T71" fmla="*/ 5455 h 527"/>
                  <a:gd name="T72" fmla="+- 0 8677 8367"/>
                  <a:gd name="T73" fmla="*/ T72 w 472"/>
                  <a:gd name="T74" fmla="+- 0 5455 5449"/>
                  <a:gd name="T75" fmla="*/ 5455 h 527"/>
                  <a:gd name="T76" fmla="+- 0 8677 8367"/>
                  <a:gd name="T77" fmla="*/ T76 w 472"/>
                  <a:gd name="T78" fmla="+- 0 5454 5449"/>
                  <a:gd name="T79" fmla="*/ 5454 h 5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72" h="527">
                    <a:moveTo>
                      <a:pt x="310" y="5"/>
                    </a:moveTo>
                    <a:lnTo>
                      <a:pt x="297" y="5"/>
                    </a:lnTo>
                    <a:lnTo>
                      <a:pt x="297" y="9"/>
                    </a:lnTo>
                    <a:lnTo>
                      <a:pt x="309" y="11"/>
                    </a:lnTo>
                    <a:lnTo>
                      <a:pt x="312" y="11"/>
                    </a:lnTo>
                    <a:lnTo>
                      <a:pt x="318" y="11"/>
                    </a:lnTo>
                    <a:lnTo>
                      <a:pt x="391" y="31"/>
                    </a:lnTo>
                    <a:lnTo>
                      <a:pt x="441" y="58"/>
                    </a:lnTo>
                    <a:lnTo>
                      <a:pt x="447" y="63"/>
                    </a:lnTo>
                    <a:lnTo>
                      <a:pt x="453" y="69"/>
                    </a:lnTo>
                    <a:lnTo>
                      <a:pt x="456" y="66"/>
                    </a:lnTo>
                    <a:lnTo>
                      <a:pt x="460" y="65"/>
                    </a:lnTo>
                    <a:lnTo>
                      <a:pt x="460" y="64"/>
                    </a:lnTo>
                    <a:lnTo>
                      <a:pt x="459" y="63"/>
                    </a:lnTo>
                    <a:lnTo>
                      <a:pt x="455" y="58"/>
                    </a:lnTo>
                    <a:lnTo>
                      <a:pt x="391" y="22"/>
                    </a:lnTo>
                    <a:lnTo>
                      <a:pt x="339" y="6"/>
                    </a:lnTo>
                    <a:lnTo>
                      <a:pt x="310" y="6"/>
                    </a:lnTo>
                    <a:lnTo>
                      <a:pt x="310"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5" name="Freeform 1564"/>
              <p:cNvSpPr>
                <a:spLocks/>
              </p:cNvSpPr>
              <p:nvPr/>
            </p:nvSpPr>
            <p:spPr bwMode="auto">
              <a:xfrm>
                <a:off x="8367" y="5449"/>
                <a:ext cx="472" cy="527"/>
              </a:xfrm>
              <a:custGeom>
                <a:avLst/>
                <a:gdLst>
                  <a:gd name="T0" fmla="+- 0 8652 8367"/>
                  <a:gd name="T1" fmla="*/ T0 w 472"/>
                  <a:gd name="T2" fmla="+- 0 5455 5449"/>
                  <a:gd name="T3" fmla="*/ 5455 h 527"/>
                  <a:gd name="T4" fmla="+- 0 8653 8367"/>
                  <a:gd name="T5" fmla="*/ T4 w 472"/>
                  <a:gd name="T6" fmla="+- 0 5459 5449"/>
                  <a:gd name="T7" fmla="*/ 5459 h 527"/>
                  <a:gd name="T8" fmla="+- 0 8653 8367"/>
                  <a:gd name="T9" fmla="*/ T8 w 472"/>
                  <a:gd name="T10" fmla="+- 0 5459 5449"/>
                  <a:gd name="T11" fmla="*/ 5459 h 527"/>
                  <a:gd name="T12" fmla="+- 0 8654 8367"/>
                  <a:gd name="T13" fmla="*/ T12 w 472"/>
                  <a:gd name="T14" fmla="+- 0 5459 5449"/>
                  <a:gd name="T15" fmla="*/ 5459 h 527"/>
                  <a:gd name="T16" fmla="+- 0 8652 8367"/>
                  <a:gd name="T17" fmla="*/ T16 w 472"/>
                  <a:gd name="T18" fmla="+- 0 5455 5449"/>
                  <a:gd name="T19" fmla="*/ 5455 h 527"/>
                </a:gdLst>
                <a:ahLst/>
                <a:cxnLst>
                  <a:cxn ang="0">
                    <a:pos x="T1" y="T3"/>
                  </a:cxn>
                  <a:cxn ang="0">
                    <a:pos x="T5" y="T7"/>
                  </a:cxn>
                  <a:cxn ang="0">
                    <a:pos x="T9" y="T11"/>
                  </a:cxn>
                  <a:cxn ang="0">
                    <a:pos x="T13" y="T15"/>
                  </a:cxn>
                  <a:cxn ang="0">
                    <a:pos x="T17" y="T19"/>
                  </a:cxn>
                </a:cxnLst>
                <a:rect l="0" t="0" r="r" b="b"/>
                <a:pathLst>
                  <a:path w="472" h="527">
                    <a:moveTo>
                      <a:pt x="285" y="6"/>
                    </a:moveTo>
                    <a:lnTo>
                      <a:pt x="286" y="10"/>
                    </a:lnTo>
                    <a:lnTo>
                      <a:pt x="287" y="10"/>
                    </a:lnTo>
                    <a:lnTo>
                      <a:pt x="285"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6" name="Freeform 1565"/>
              <p:cNvSpPr>
                <a:spLocks/>
              </p:cNvSpPr>
              <p:nvPr/>
            </p:nvSpPr>
            <p:spPr bwMode="auto">
              <a:xfrm>
                <a:off x="8367" y="5449"/>
                <a:ext cx="472" cy="527"/>
              </a:xfrm>
              <a:custGeom>
                <a:avLst/>
                <a:gdLst>
                  <a:gd name="T0" fmla="+- 0 8653 8367"/>
                  <a:gd name="T1" fmla="*/ T0 w 472"/>
                  <a:gd name="T2" fmla="+- 0 5459 5449"/>
                  <a:gd name="T3" fmla="*/ 5459 h 527"/>
                  <a:gd name="T4" fmla="+- 0 8653 8367"/>
                  <a:gd name="T5" fmla="*/ T4 w 472"/>
                  <a:gd name="T6" fmla="+- 0 5459 5449"/>
                  <a:gd name="T7" fmla="*/ 5459 h 527"/>
                  <a:gd name="T8" fmla="+- 0 8653 8367"/>
                  <a:gd name="T9" fmla="*/ T8 w 472"/>
                  <a:gd name="T10" fmla="+- 0 5459 5449"/>
                  <a:gd name="T11" fmla="*/ 5459 h 527"/>
                </a:gdLst>
                <a:ahLst/>
                <a:cxnLst>
                  <a:cxn ang="0">
                    <a:pos x="T1" y="T3"/>
                  </a:cxn>
                  <a:cxn ang="0">
                    <a:pos x="T5" y="T7"/>
                  </a:cxn>
                  <a:cxn ang="0">
                    <a:pos x="T9" y="T11"/>
                  </a:cxn>
                </a:cxnLst>
                <a:rect l="0" t="0" r="r" b="b"/>
                <a:pathLst>
                  <a:path w="472" h="527">
                    <a:moveTo>
                      <a:pt x="286" y="10"/>
                    </a:moveTo>
                    <a:lnTo>
                      <a:pt x="286" y="1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7" name="Freeform 1566"/>
              <p:cNvSpPr>
                <a:spLocks/>
              </p:cNvSpPr>
              <p:nvPr/>
            </p:nvSpPr>
            <p:spPr bwMode="auto">
              <a:xfrm>
                <a:off x="8367" y="5449"/>
                <a:ext cx="472" cy="527"/>
              </a:xfrm>
              <a:custGeom>
                <a:avLst/>
                <a:gdLst>
                  <a:gd name="T0" fmla="+- 0 8664 8367"/>
                  <a:gd name="T1" fmla="*/ T0 w 472"/>
                  <a:gd name="T2" fmla="+- 0 5455 5449"/>
                  <a:gd name="T3" fmla="*/ 5455 h 527"/>
                  <a:gd name="T4" fmla="+- 0 8652 8367"/>
                  <a:gd name="T5" fmla="*/ T4 w 472"/>
                  <a:gd name="T6" fmla="+- 0 5455 5449"/>
                  <a:gd name="T7" fmla="*/ 5455 h 527"/>
                  <a:gd name="T8" fmla="+- 0 8654 8367"/>
                  <a:gd name="T9" fmla="*/ T8 w 472"/>
                  <a:gd name="T10" fmla="+- 0 5459 5449"/>
                  <a:gd name="T11" fmla="*/ 5459 h 527"/>
                  <a:gd name="T12" fmla="+- 0 8653 8367"/>
                  <a:gd name="T13" fmla="*/ T12 w 472"/>
                  <a:gd name="T14" fmla="+- 0 5459 5449"/>
                  <a:gd name="T15" fmla="*/ 5459 h 527"/>
                  <a:gd name="T16" fmla="+- 0 8657 8367"/>
                  <a:gd name="T17" fmla="*/ T16 w 472"/>
                  <a:gd name="T18" fmla="+- 0 5459 5449"/>
                  <a:gd name="T19" fmla="*/ 5459 h 527"/>
                  <a:gd name="T20" fmla="+- 0 8664 8367"/>
                  <a:gd name="T21" fmla="*/ T20 w 472"/>
                  <a:gd name="T22" fmla="+- 0 5458 5449"/>
                  <a:gd name="T23" fmla="*/ 5458 h 527"/>
                  <a:gd name="T24" fmla="+- 0 8663 8367"/>
                  <a:gd name="T25" fmla="*/ T24 w 472"/>
                  <a:gd name="T26" fmla="+- 0 5458 5449"/>
                  <a:gd name="T27" fmla="*/ 5458 h 527"/>
                  <a:gd name="T28" fmla="+- 0 8664 8367"/>
                  <a:gd name="T29" fmla="*/ T28 w 472"/>
                  <a:gd name="T30" fmla="+- 0 5455 5449"/>
                  <a:gd name="T31" fmla="*/ 5455 h 527"/>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72" h="527">
                    <a:moveTo>
                      <a:pt x="297" y="6"/>
                    </a:moveTo>
                    <a:lnTo>
                      <a:pt x="285" y="6"/>
                    </a:lnTo>
                    <a:lnTo>
                      <a:pt x="287" y="10"/>
                    </a:lnTo>
                    <a:lnTo>
                      <a:pt x="286" y="10"/>
                    </a:lnTo>
                    <a:lnTo>
                      <a:pt x="290" y="10"/>
                    </a:lnTo>
                    <a:lnTo>
                      <a:pt x="297" y="9"/>
                    </a:lnTo>
                    <a:lnTo>
                      <a:pt x="296" y="9"/>
                    </a:lnTo>
                    <a:lnTo>
                      <a:pt x="297" y="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8" name="Freeform 1567"/>
              <p:cNvSpPr>
                <a:spLocks/>
              </p:cNvSpPr>
              <p:nvPr/>
            </p:nvSpPr>
            <p:spPr bwMode="auto">
              <a:xfrm>
                <a:off x="8367" y="5449"/>
                <a:ext cx="472" cy="527"/>
              </a:xfrm>
              <a:custGeom>
                <a:avLst/>
                <a:gdLst>
                  <a:gd name="T0" fmla="+- 0 8664 8367"/>
                  <a:gd name="T1" fmla="*/ T0 w 472"/>
                  <a:gd name="T2" fmla="+- 0 5454 5449"/>
                  <a:gd name="T3" fmla="*/ 5454 h 527"/>
                  <a:gd name="T4" fmla="+- 0 8663 8367"/>
                  <a:gd name="T5" fmla="*/ T4 w 472"/>
                  <a:gd name="T6" fmla="+- 0 5458 5449"/>
                  <a:gd name="T7" fmla="*/ 5458 h 527"/>
                  <a:gd name="T8" fmla="+- 0 8664 8367"/>
                  <a:gd name="T9" fmla="*/ T8 w 472"/>
                  <a:gd name="T10" fmla="+- 0 5458 5449"/>
                  <a:gd name="T11" fmla="*/ 5458 h 527"/>
                  <a:gd name="T12" fmla="+- 0 8664 8367"/>
                  <a:gd name="T13" fmla="*/ T12 w 472"/>
                  <a:gd name="T14" fmla="+- 0 5458 5449"/>
                  <a:gd name="T15" fmla="*/ 5458 h 527"/>
                  <a:gd name="T16" fmla="+- 0 8664 8367"/>
                  <a:gd name="T17" fmla="*/ T16 w 472"/>
                  <a:gd name="T18" fmla="+- 0 5454 5449"/>
                  <a:gd name="T19" fmla="*/ 5454 h 527"/>
                </a:gdLst>
                <a:ahLst/>
                <a:cxnLst>
                  <a:cxn ang="0">
                    <a:pos x="T1" y="T3"/>
                  </a:cxn>
                  <a:cxn ang="0">
                    <a:pos x="T5" y="T7"/>
                  </a:cxn>
                  <a:cxn ang="0">
                    <a:pos x="T9" y="T11"/>
                  </a:cxn>
                  <a:cxn ang="0">
                    <a:pos x="T13" y="T15"/>
                  </a:cxn>
                  <a:cxn ang="0">
                    <a:pos x="T17" y="T19"/>
                  </a:cxn>
                </a:cxnLst>
                <a:rect l="0" t="0" r="r" b="b"/>
                <a:pathLst>
                  <a:path w="472" h="527">
                    <a:moveTo>
                      <a:pt x="297" y="5"/>
                    </a:moveTo>
                    <a:lnTo>
                      <a:pt x="296" y="9"/>
                    </a:lnTo>
                    <a:lnTo>
                      <a:pt x="297" y="9"/>
                    </a:lnTo>
                    <a:lnTo>
                      <a:pt x="297" y="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69" name="Freeform 1568"/>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5 5449"/>
                  <a:gd name="T7" fmla="*/ 5455 h 527"/>
                  <a:gd name="T8" fmla="+- 0 8677 8367"/>
                  <a:gd name="T9" fmla="*/ T8 w 472"/>
                  <a:gd name="T10" fmla="+- 0 5451 5449"/>
                  <a:gd name="T11" fmla="*/ 5451 h 527"/>
                  <a:gd name="T12" fmla="+- 0 8677 8367"/>
                  <a:gd name="T13" fmla="*/ T12 w 472"/>
                  <a:gd name="T14" fmla="+- 0 5451 5449"/>
                  <a:gd name="T15" fmla="*/ 5451 h 527"/>
                </a:gdLst>
                <a:ahLst/>
                <a:cxnLst>
                  <a:cxn ang="0">
                    <a:pos x="T1" y="T3"/>
                  </a:cxn>
                  <a:cxn ang="0">
                    <a:pos x="T5" y="T7"/>
                  </a:cxn>
                  <a:cxn ang="0">
                    <a:pos x="T9" y="T11"/>
                  </a:cxn>
                  <a:cxn ang="0">
                    <a:pos x="T13" y="T15"/>
                  </a:cxn>
                </a:cxnLst>
                <a:rect l="0" t="0" r="r" b="b"/>
                <a:pathLst>
                  <a:path w="472" h="527">
                    <a:moveTo>
                      <a:pt x="310" y="2"/>
                    </a:moveTo>
                    <a:lnTo>
                      <a:pt x="310" y="6"/>
                    </a:ln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70" name="Freeform 1569"/>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5 5449"/>
                  <a:gd name="T7" fmla="*/ 5455 h 527"/>
                  <a:gd name="T8" fmla="+- 0 8706 8367"/>
                  <a:gd name="T9" fmla="*/ T8 w 472"/>
                  <a:gd name="T10" fmla="+- 0 5455 5449"/>
                  <a:gd name="T11" fmla="*/ 5455 h 527"/>
                  <a:gd name="T12" fmla="+- 0 8702 8367"/>
                  <a:gd name="T13" fmla="*/ T12 w 472"/>
                  <a:gd name="T14" fmla="+- 0 5454 5449"/>
                  <a:gd name="T15" fmla="*/ 5454 h 527"/>
                  <a:gd name="T16" fmla="+- 0 8684 8367"/>
                  <a:gd name="T17" fmla="*/ T16 w 472"/>
                  <a:gd name="T18" fmla="+- 0 5451 5449"/>
                  <a:gd name="T19" fmla="*/ 5451 h 527"/>
                  <a:gd name="T20" fmla="+- 0 8677 8367"/>
                  <a:gd name="T21" fmla="*/ T20 w 472"/>
                  <a:gd name="T22" fmla="+- 0 5451 5449"/>
                  <a:gd name="T23" fmla="*/ 5451 h 527"/>
                </a:gdLst>
                <a:ahLst/>
                <a:cxnLst>
                  <a:cxn ang="0">
                    <a:pos x="T1" y="T3"/>
                  </a:cxn>
                  <a:cxn ang="0">
                    <a:pos x="T5" y="T7"/>
                  </a:cxn>
                  <a:cxn ang="0">
                    <a:pos x="T9" y="T11"/>
                  </a:cxn>
                  <a:cxn ang="0">
                    <a:pos x="T13" y="T15"/>
                  </a:cxn>
                  <a:cxn ang="0">
                    <a:pos x="T17" y="T19"/>
                  </a:cxn>
                  <a:cxn ang="0">
                    <a:pos x="T21" y="T23"/>
                  </a:cxn>
                </a:cxnLst>
                <a:rect l="0" t="0" r="r" b="b"/>
                <a:pathLst>
                  <a:path w="472" h="527">
                    <a:moveTo>
                      <a:pt x="310" y="2"/>
                    </a:moveTo>
                    <a:lnTo>
                      <a:pt x="310" y="6"/>
                    </a:lnTo>
                    <a:lnTo>
                      <a:pt x="339" y="6"/>
                    </a:lnTo>
                    <a:lnTo>
                      <a:pt x="335" y="5"/>
                    </a:lnTo>
                    <a:lnTo>
                      <a:pt x="317" y="2"/>
                    </a:ln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71" name="Freeform 1570"/>
              <p:cNvSpPr>
                <a:spLocks/>
              </p:cNvSpPr>
              <p:nvPr/>
            </p:nvSpPr>
            <p:spPr bwMode="auto">
              <a:xfrm>
                <a:off x="8367" y="5449"/>
                <a:ext cx="472" cy="527"/>
              </a:xfrm>
              <a:custGeom>
                <a:avLst/>
                <a:gdLst>
                  <a:gd name="T0" fmla="+- 0 8677 8367"/>
                  <a:gd name="T1" fmla="*/ T0 w 472"/>
                  <a:gd name="T2" fmla="+- 0 5451 5449"/>
                  <a:gd name="T3" fmla="*/ 5451 h 527"/>
                  <a:gd name="T4" fmla="+- 0 8677 8367"/>
                  <a:gd name="T5" fmla="*/ T4 w 472"/>
                  <a:gd name="T6" fmla="+- 0 5451 5449"/>
                  <a:gd name="T7" fmla="*/ 5451 h 527"/>
                  <a:gd name="T8" fmla="+- 0 8677 8367"/>
                  <a:gd name="T9" fmla="*/ T8 w 472"/>
                  <a:gd name="T10" fmla="+- 0 5451 5449"/>
                  <a:gd name="T11" fmla="*/ 5451 h 527"/>
                </a:gdLst>
                <a:ahLst/>
                <a:cxnLst>
                  <a:cxn ang="0">
                    <a:pos x="T1" y="T3"/>
                  </a:cxn>
                  <a:cxn ang="0">
                    <a:pos x="T5" y="T7"/>
                  </a:cxn>
                  <a:cxn ang="0">
                    <a:pos x="T9" y="T11"/>
                  </a:cxn>
                </a:cxnLst>
                <a:rect l="0" t="0" r="r" b="b"/>
                <a:pathLst>
                  <a:path w="472" h="527">
                    <a:moveTo>
                      <a:pt x="310" y="2"/>
                    </a:moveTo>
                    <a:lnTo>
                      <a:pt x="310" y="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72" name="Picture 1571"/>
              <p:cNvPicPr>
                <a:picLocks noChangeAspect="1" noChangeArrowheads="1"/>
              </p:cNvPicPr>
              <p:nvPr/>
            </p:nvPicPr>
            <p:blipFill>
              <a:blip r:embed="rId76" cstate="email">
                <a:extLst>
                  <a:ext uri="{28A0092B-C50C-407E-A947-70E740481C1C}">
                    <a14:useLocalDpi xmlns:a14="http://schemas.microsoft.com/office/drawing/2010/main" val="0"/>
                  </a:ext>
                </a:extLst>
              </a:blip>
              <a:srcRect/>
              <a:stretch>
                <a:fillRect/>
              </a:stretch>
            </p:blipFill>
            <p:spPr bwMode="auto">
              <a:xfrm>
                <a:off x="8371" y="5571"/>
                <a:ext cx="29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6" name="Group 935"/>
            <p:cNvGrpSpPr>
              <a:grpSpLocks/>
            </p:cNvGrpSpPr>
            <p:nvPr/>
          </p:nvGrpSpPr>
          <p:grpSpPr bwMode="auto">
            <a:xfrm>
              <a:off x="12775" y="5454"/>
              <a:ext cx="252" cy="518"/>
              <a:chOff x="8664" y="5454"/>
              <a:chExt cx="171" cy="518"/>
            </a:xfrm>
          </p:grpSpPr>
          <p:sp>
            <p:nvSpPr>
              <p:cNvPr id="1541" name="Freeform 1540"/>
              <p:cNvSpPr>
                <a:spLocks/>
              </p:cNvSpPr>
              <p:nvPr/>
            </p:nvSpPr>
            <p:spPr bwMode="auto">
              <a:xfrm>
                <a:off x="8664" y="5454"/>
                <a:ext cx="171" cy="518"/>
              </a:xfrm>
              <a:custGeom>
                <a:avLst/>
                <a:gdLst>
                  <a:gd name="T0" fmla="+- 0 8664 8664"/>
                  <a:gd name="T1" fmla="*/ T0 w 171"/>
                  <a:gd name="T2" fmla="+- 0 5454 5454"/>
                  <a:gd name="T3" fmla="*/ 5454 h 518"/>
                  <a:gd name="T4" fmla="+- 0 8667 8664"/>
                  <a:gd name="T5" fmla="*/ T4 w 171"/>
                  <a:gd name="T6" fmla="+- 0 5534 5454"/>
                  <a:gd name="T7" fmla="*/ 5534 h 518"/>
                  <a:gd name="T8" fmla="+- 0 8669 8664"/>
                  <a:gd name="T9" fmla="*/ T8 w 171"/>
                  <a:gd name="T10" fmla="+- 0 5606 5454"/>
                  <a:gd name="T11" fmla="*/ 5606 h 518"/>
                  <a:gd name="T12" fmla="+- 0 8670 8664"/>
                  <a:gd name="T13" fmla="*/ T12 w 171"/>
                  <a:gd name="T14" fmla="+- 0 5753 5454"/>
                  <a:gd name="T15" fmla="*/ 5753 h 518"/>
                  <a:gd name="T16" fmla="+- 0 8669 8664"/>
                  <a:gd name="T17" fmla="*/ T16 w 171"/>
                  <a:gd name="T18" fmla="+- 0 5783 5454"/>
                  <a:gd name="T19" fmla="*/ 5783 h 518"/>
                  <a:gd name="T20" fmla="+- 0 8668 8664"/>
                  <a:gd name="T21" fmla="*/ T20 w 171"/>
                  <a:gd name="T22" fmla="+- 0 5858 5454"/>
                  <a:gd name="T23" fmla="*/ 5858 h 518"/>
                  <a:gd name="T24" fmla="+- 0 8666 8664"/>
                  <a:gd name="T25" fmla="*/ T24 w 171"/>
                  <a:gd name="T26" fmla="+- 0 5924 5454"/>
                  <a:gd name="T27" fmla="*/ 5924 h 518"/>
                  <a:gd name="T28" fmla="+- 0 8664 8664"/>
                  <a:gd name="T29" fmla="*/ T28 w 171"/>
                  <a:gd name="T30" fmla="+- 0 5967 5454"/>
                  <a:gd name="T31" fmla="*/ 5967 h 518"/>
                  <a:gd name="T32" fmla="+- 0 8664 8664"/>
                  <a:gd name="T33" fmla="*/ T32 w 171"/>
                  <a:gd name="T34" fmla="+- 0 5971 5454"/>
                  <a:gd name="T35" fmla="*/ 5971 h 518"/>
                  <a:gd name="T36" fmla="+- 0 8671 8664"/>
                  <a:gd name="T37" fmla="*/ T36 w 171"/>
                  <a:gd name="T38" fmla="+- 0 5971 5454"/>
                  <a:gd name="T39" fmla="*/ 5971 h 518"/>
                  <a:gd name="T40" fmla="+- 0 8675 8664"/>
                  <a:gd name="T41" fmla="*/ T40 w 171"/>
                  <a:gd name="T42" fmla="+- 0 5970 5454"/>
                  <a:gd name="T43" fmla="*/ 5970 h 518"/>
                  <a:gd name="T44" fmla="+- 0 8807 8664"/>
                  <a:gd name="T45" fmla="*/ T44 w 171"/>
                  <a:gd name="T46" fmla="+- 0 5924 5454"/>
                  <a:gd name="T47" fmla="*/ 5924 h 518"/>
                  <a:gd name="T48" fmla="+- 0 8829 8664"/>
                  <a:gd name="T49" fmla="*/ T48 w 171"/>
                  <a:gd name="T50" fmla="+- 0 5852 5454"/>
                  <a:gd name="T51" fmla="*/ 5852 h 518"/>
                  <a:gd name="T52" fmla="+- 0 8833 8664"/>
                  <a:gd name="T53" fmla="*/ T52 w 171"/>
                  <a:gd name="T54" fmla="+- 0 5773 5454"/>
                  <a:gd name="T55" fmla="*/ 5773 h 518"/>
                  <a:gd name="T56" fmla="+- 0 8834 8664"/>
                  <a:gd name="T57" fmla="*/ T56 w 171"/>
                  <a:gd name="T58" fmla="+- 0 5693 5454"/>
                  <a:gd name="T59" fmla="*/ 5693 h 518"/>
                  <a:gd name="T60" fmla="+- 0 8834 8664"/>
                  <a:gd name="T61" fmla="*/ T60 w 171"/>
                  <a:gd name="T62" fmla="+- 0 5673 5454"/>
                  <a:gd name="T63" fmla="*/ 5673 h 518"/>
                  <a:gd name="T64" fmla="+- 0 8830 8664"/>
                  <a:gd name="T65" fmla="*/ T64 w 171"/>
                  <a:gd name="T66" fmla="+- 0 5594 5454"/>
                  <a:gd name="T67" fmla="*/ 5594 h 518"/>
                  <a:gd name="T68" fmla="+- 0 8825 8664"/>
                  <a:gd name="T69" fmla="*/ T68 w 171"/>
                  <a:gd name="T70" fmla="+- 0 5534 5454"/>
                  <a:gd name="T71" fmla="*/ 5534 h 518"/>
                  <a:gd name="T72" fmla="+- 0 8782 8664"/>
                  <a:gd name="T73" fmla="*/ T72 w 171"/>
                  <a:gd name="T74" fmla="+- 0 5486 5454"/>
                  <a:gd name="T75" fmla="*/ 5486 h 518"/>
                  <a:gd name="T76" fmla="+- 0 8703 8664"/>
                  <a:gd name="T77" fmla="*/ T76 w 171"/>
                  <a:gd name="T78" fmla="+- 0 5459 5454"/>
                  <a:gd name="T79" fmla="*/ 5459 h 518"/>
                  <a:gd name="T80" fmla="+- 0 8678 8664"/>
                  <a:gd name="T81" fmla="*/ T80 w 171"/>
                  <a:gd name="T82" fmla="+- 0 5455 5454"/>
                  <a:gd name="T83" fmla="*/ 5455 h 518"/>
                  <a:gd name="T84" fmla="+- 0 8664 8664"/>
                  <a:gd name="T85" fmla="*/ T84 w 171"/>
                  <a:gd name="T86" fmla="+- 0 5454 5454"/>
                  <a:gd name="T87" fmla="*/ 5454 h 51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71" h="518">
                    <a:moveTo>
                      <a:pt x="0" y="0"/>
                    </a:moveTo>
                    <a:lnTo>
                      <a:pt x="3" y="80"/>
                    </a:lnTo>
                    <a:lnTo>
                      <a:pt x="5" y="152"/>
                    </a:lnTo>
                    <a:lnTo>
                      <a:pt x="6" y="299"/>
                    </a:lnTo>
                    <a:lnTo>
                      <a:pt x="5" y="329"/>
                    </a:lnTo>
                    <a:lnTo>
                      <a:pt x="4" y="404"/>
                    </a:lnTo>
                    <a:lnTo>
                      <a:pt x="2" y="470"/>
                    </a:lnTo>
                    <a:lnTo>
                      <a:pt x="0" y="513"/>
                    </a:lnTo>
                    <a:lnTo>
                      <a:pt x="0" y="517"/>
                    </a:lnTo>
                    <a:lnTo>
                      <a:pt x="7" y="517"/>
                    </a:lnTo>
                    <a:lnTo>
                      <a:pt x="11" y="516"/>
                    </a:lnTo>
                    <a:lnTo>
                      <a:pt x="143" y="470"/>
                    </a:lnTo>
                    <a:lnTo>
                      <a:pt x="165" y="398"/>
                    </a:lnTo>
                    <a:lnTo>
                      <a:pt x="169" y="319"/>
                    </a:lnTo>
                    <a:lnTo>
                      <a:pt x="170" y="239"/>
                    </a:lnTo>
                    <a:lnTo>
                      <a:pt x="170" y="219"/>
                    </a:lnTo>
                    <a:lnTo>
                      <a:pt x="166" y="140"/>
                    </a:lnTo>
                    <a:lnTo>
                      <a:pt x="161" y="80"/>
                    </a:lnTo>
                    <a:lnTo>
                      <a:pt x="118" y="32"/>
                    </a:lnTo>
                    <a:lnTo>
                      <a:pt x="39" y="5"/>
                    </a:lnTo>
                    <a:lnTo>
                      <a:pt x="14"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37" name="Group 936"/>
            <p:cNvGrpSpPr>
              <a:grpSpLocks/>
            </p:cNvGrpSpPr>
            <p:nvPr/>
          </p:nvGrpSpPr>
          <p:grpSpPr bwMode="auto">
            <a:xfrm>
              <a:off x="12802" y="5486"/>
              <a:ext cx="202" cy="144"/>
              <a:chOff x="8682" y="5486"/>
              <a:chExt cx="137" cy="144"/>
            </a:xfrm>
          </p:grpSpPr>
          <p:sp>
            <p:nvSpPr>
              <p:cNvPr id="1539" name="Freeform 1538"/>
              <p:cNvSpPr>
                <a:spLocks/>
              </p:cNvSpPr>
              <p:nvPr/>
            </p:nvSpPr>
            <p:spPr bwMode="auto">
              <a:xfrm>
                <a:off x="8682" y="5486"/>
                <a:ext cx="137" cy="144"/>
              </a:xfrm>
              <a:custGeom>
                <a:avLst/>
                <a:gdLst>
                  <a:gd name="T0" fmla="+- 0 8818 8682"/>
                  <a:gd name="T1" fmla="*/ T0 w 137"/>
                  <a:gd name="T2" fmla="+- 0 5612 5486"/>
                  <a:gd name="T3" fmla="*/ 5612 h 144"/>
                  <a:gd name="T4" fmla="+- 0 8737 8682"/>
                  <a:gd name="T5" fmla="*/ T4 w 137"/>
                  <a:gd name="T6" fmla="+- 0 5612 5486"/>
                  <a:gd name="T7" fmla="*/ 5612 h 144"/>
                  <a:gd name="T8" fmla="+- 0 8776 8682"/>
                  <a:gd name="T9" fmla="*/ T8 w 137"/>
                  <a:gd name="T10" fmla="+- 0 5619 5486"/>
                  <a:gd name="T11" fmla="*/ 5619 h 144"/>
                  <a:gd name="T12" fmla="+- 0 8780 8682"/>
                  <a:gd name="T13" fmla="*/ T12 w 137"/>
                  <a:gd name="T14" fmla="+- 0 5621 5486"/>
                  <a:gd name="T15" fmla="*/ 5621 h 144"/>
                  <a:gd name="T16" fmla="+- 0 8784 8682"/>
                  <a:gd name="T17" fmla="*/ T16 w 137"/>
                  <a:gd name="T18" fmla="+- 0 5624 5486"/>
                  <a:gd name="T19" fmla="*/ 5624 h 144"/>
                  <a:gd name="T20" fmla="+- 0 8819 8682"/>
                  <a:gd name="T21" fmla="*/ T20 w 137"/>
                  <a:gd name="T22" fmla="+- 0 5629 5486"/>
                  <a:gd name="T23" fmla="*/ 5629 h 144"/>
                  <a:gd name="T24" fmla="+- 0 8818 8682"/>
                  <a:gd name="T25" fmla="*/ T24 w 137"/>
                  <a:gd name="T26" fmla="+- 0 5612 5486"/>
                  <a:gd name="T27" fmla="*/ 5612 h 144"/>
                </a:gdLst>
                <a:ahLst/>
                <a:cxnLst>
                  <a:cxn ang="0">
                    <a:pos x="T1" y="T3"/>
                  </a:cxn>
                  <a:cxn ang="0">
                    <a:pos x="T5" y="T7"/>
                  </a:cxn>
                  <a:cxn ang="0">
                    <a:pos x="T9" y="T11"/>
                  </a:cxn>
                  <a:cxn ang="0">
                    <a:pos x="T13" y="T15"/>
                  </a:cxn>
                  <a:cxn ang="0">
                    <a:pos x="T17" y="T19"/>
                  </a:cxn>
                  <a:cxn ang="0">
                    <a:pos x="T21" y="T23"/>
                  </a:cxn>
                  <a:cxn ang="0">
                    <a:pos x="T25" y="T27"/>
                  </a:cxn>
                </a:cxnLst>
                <a:rect l="0" t="0" r="r" b="b"/>
                <a:pathLst>
                  <a:path w="137" h="144">
                    <a:moveTo>
                      <a:pt x="136" y="126"/>
                    </a:moveTo>
                    <a:lnTo>
                      <a:pt x="55" y="126"/>
                    </a:lnTo>
                    <a:lnTo>
                      <a:pt x="94" y="133"/>
                    </a:lnTo>
                    <a:lnTo>
                      <a:pt x="98" y="135"/>
                    </a:lnTo>
                    <a:lnTo>
                      <a:pt x="102" y="138"/>
                    </a:lnTo>
                    <a:lnTo>
                      <a:pt x="137" y="143"/>
                    </a:lnTo>
                    <a:lnTo>
                      <a:pt x="136" y="12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40" name="Freeform 1539"/>
              <p:cNvSpPr>
                <a:spLocks/>
              </p:cNvSpPr>
              <p:nvPr/>
            </p:nvSpPr>
            <p:spPr bwMode="auto">
              <a:xfrm>
                <a:off x="8682" y="5486"/>
                <a:ext cx="137" cy="144"/>
              </a:xfrm>
              <a:custGeom>
                <a:avLst/>
                <a:gdLst>
                  <a:gd name="T0" fmla="+- 0 8682 8682"/>
                  <a:gd name="T1" fmla="*/ T0 w 137"/>
                  <a:gd name="T2" fmla="+- 0 5486 5486"/>
                  <a:gd name="T3" fmla="*/ 5486 h 144"/>
                  <a:gd name="T4" fmla="+- 0 8685 8682"/>
                  <a:gd name="T5" fmla="*/ T4 w 137"/>
                  <a:gd name="T6" fmla="+- 0 5546 5486"/>
                  <a:gd name="T7" fmla="*/ 5546 h 144"/>
                  <a:gd name="T8" fmla="+- 0 8687 8682"/>
                  <a:gd name="T9" fmla="*/ T8 w 137"/>
                  <a:gd name="T10" fmla="+- 0 5605 5486"/>
                  <a:gd name="T11" fmla="*/ 5605 h 144"/>
                  <a:gd name="T12" fmla="+- 0 8706 8682"/>
                  <a:gd name="T13" fmla="*/ T12 w 137"/>
                  <a:gd name="T14" fmla="+- 0 5611 5486"/>
                  <a:gd name="T15" fmla="*/ 5611 h 144"/>
                  <a:gd name="T16" fmla="+- 0 8725 8682"/>
                  <a:gd name="T17" fmla="*/ T16 w 137"/>
                  <a:gd name="T18" fmla="+- 0 5615 5486"/>
                  <a:gd name="T19" fmla="*/ 5615 h 144"/>
                  <a:gd name="T20" fmla="+- 0 8728 8682"/>
                  <a:gd name="T21" fmla="*/ T20 w 137"/>
                  <a:gd name="T22" fmla="+- 0 5615 5486"/>
                  <a:gd name="T23" fmla="*/ 5615 h 144"/>
                  <a:gd name="T24" fmla="+- 0 8731 8682"/>
                  <a:gd name="T25" fmla="*/ T24 w 137"/>
                  <a:gd name="T26" fmla="+- 0 5614 5486"/>
                  <a:gd name="T27" fmla="*/ 5614 h 144"/>
                  <a:gd name="T28" fmla="+- 0 8733 8682"/>
                  <a:gd name="T29" fmla="*/ T28 w 137"/>
                  <a:gd name="T30" fmla="+- 0 5614 5486"/>
                  <a:gd name="T31" fmla="*/ 5614 h 144"/>
                  <a:gd name="T32" fmla="+- 0 8737 8682"/>
                  <a:gd name="T33" fmla="*/ T32 w 137"/>
                  <a:gd name="T34" fmla="+- 0 5612 5486"/>
                  <a:gd name="T35" fmla="*/ 5612 h 144"/>
                  <a:gd name="T36" fmla="+- 0 8818 8682"/>
                  <a:gd name="T37" fmla="*/ T36 w 137"/>
                  <a:gd name="T38" fmla="+- 0 5612 5486"/>
                  <a:gd name="T39" fmla="*/ 5612 h 144"/>
                  <a:gd name="T40" fmla="+- 0 8817 8682"/>
                  <a:gd name="T41" fmla="*/ T40 w 137"/>
                  <a:gd name="T42" fmla="+- 0 5605 5486"/>
                  <a:gd name="T43" fmla="*/ 5605 h 144"/>
                  <a:gd name="T44" fmla="+- 0 8811 8682"/>
                  <a:gd name="T45" fmla="*/ T44 w 137"/>
                  <a:gd name="T46" fmla="+- 0 5530 5486"/>
                  <a:gd name="T47" fmla="*/ 5530 h 144"/>
                  <a:gd name="T48" fmla="+- 0 8806 8682"/>
                  <a:gd name="T49" fmla="*/ T48 w 137"/>
                  <a:gd name="T50" fmla="+- 0 5525 5486"/>
                  <a:gd name="T51" fmla="*/ 5525 h 144"/>
                  <a:gd name="T52" fmla="+- 0 8803 8682"/>
                  <a:gd name="T53" fmla="*/ T52 w 137"/>
                  <a:gd name="T54" fmla="+- 0 5523 5486"/>
                  <a:gd name="T55" fmla="*/ 5523 h 144"/>
                  <a:gd name="T56" fmla="+- 0 8718 8682"/>
                  <a:gd name="T57" fmla="*/ T56 w 137"/>
                  <a:gd name="T58" fmla="+- 0 5491 5486"/>
                  <a:gd name="T59" fmla="*/ 5491 h 144"/>
                  <a:gd name="T60" fmla="+- 0 8687 8682"/>
                  <a:gd name="T61" fmla="*/ T60 w 137"/>
                  <a:gd name="T62" fmla="+- 0 5486 5486"/>
                  <a:gd name="T63" fmla="*/ 5486 h 144"/>
                  <a:gd name="T64" fmla="+- 0 8682 8682"/>
                  <a:gd name="T65" fmla="*/ T64 w 137"/>
                  <a:gd name="T66" fmla="+- 0 5486 5486"/>
                  <a:gd name="T67" fmla="*/ 5486 h 14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7" h="144">
                    <a:moveTo>
                      <a:pt x="0" y="0"/>
                    </a:moveTo>
                    <a:lnTo>
                      <a:pt x="3" y="60"/>
                    </a:lnTo>
                    <a:lnTo>
                      <a:pt x="5" y="119"/>
                    </a:lnTo>
                    <a:lnTo>
                      <a:pt x="24" y="125"/>
                    </a:lnTo>
                    <a:lnTo>
                      <a:pt x="43" y="129"/>
                    </a:lnTo>
                    <a:lnTo>
                      <a:pt x="46" y="129"/>
                    </a:lnTo>
                    <a:lnTo>
                      <a:pt x="49" y="128"/>
                    </a:lnTo>
                    <a:lnTo>
                      <a:pt x="51" y="128"/>
                    </a:lnTo>
                    <a:lnTo>
                      <a:pt x="55" y="126"/>
                    </a:lnTo>
                    <a:lnTo>
                      <a:pt x="136" y="126"/>
                    </a:lnTo>
                    <a:lnTo>
                      <a:pt x="135" y="119"/>
                    </a:lnTo>
                    <a:lnTo>
                      <a:pt x="129" y="44"/>
                    </a:lnTo>
                    <a:lnTo>
                      <a:pt x="124" y="39"/>
                    </a:lnTo>
                    <a:lnTo>
                      <a:pt x="121" y="37"/>
                    </a:lnTo>
                    <a:lnTo>
                      <a:pt x="36" y="5"/>
                    </a:lnTo>
                    <a:lnTo>
                      <a:pt x="5" y="0"/>
                    </a:lnTo>
                    <a:lnTo>
                      <a:pt x="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38" name="Group 937"/>
            <p:cNvGrpSpPr>
              <a:grpSpLocks/>
            </p:cNvGrpSpPr>
            <p:nvPr/>
          </p:nvGrpSpPr>
          <p:grpSpPr bwMode="auto">
            <a:xfrm>
              <a:off x="12811" y="5618"/>
              <a:ext cx="198" cy="152"/>
              <a:chOff x="8688" y="5618"/>
              <a:chExt cx="134" cy="152"/>
            </a:xfrm>
          </p:grpSpPr>
          <p:sp>
            <p:nvSpPr>
              <p:cNvPr id="1536" name="Freeform 1535"/>
              <p:cNvSpPr>
                <a:spLocks/>
              </p:cNvSpPr>
              <p:nvPr/>
            </p:nvSpPr>
            <p:spPr bwMode="auto">
              <a:xfrm>
                <a:off x="8688" y="5618"/>
                <a:ext cx="134" cy="152"/>
              </a:xfrm>
              <a:custGeom>
                <a:avLst/>
                <a:gdLst>
                  <a:gd name="T0" fmla="+- 0 8688 8688"/>
                  <a:gd name="T1" fmla="*/ T0 w 134"/>
                  <a:gd name="T2" fmla="+- 0 5618 5618"/>
                  <a:gd name="T3" fmla="*/ 5618 h 152"/>
                  <a:gd name="T4" fmla="+- 0 8688 8688"/>
                  <a:gd name="T5" fmla="*/ T4 w 134"/>
                  <a:gd name="T6" fmla="+- 0 5637 5618"/>
                  <a:gd name="T7" fmla="*/ 5637 h 152"/>
                  <a:gd name="T8" fmla="+- 0 8688 8688"/>
                  <a:gd name="T9" fmla="*/ T8 w 134"/>
                  <a:gd name="T10" fmla="+- 0 5678 5618"/>
                  <a:gd name="T11" fmla="*/ 5678 h 152"/>
                  <a:gd name="T12" fmla="+- 0 8688 8688"/>
                  <a:gd name="T13" fmla="*/ T12 w 134"/>
                  <a:gd name="T14" fmla="+- 0 5758 5618"/>
                  <a:gd name="T15" fmla="*/ 5758 h 152"/>
                  <a:gd name="T16" fmla="+- 0 8702 8688"/>
                  <a:gd name="T17" fmla="*/ T16 w 134"/>
                  <a:gd name="T18" fmla="+- 0 5769 5618"/>
                  <a:gd name="T19" fmla="*/ 5769 h 152"/>
                  <a:gd name="T20" fmla="+- 0 8725 8688"/>
                  <a:gd name="T21" fmla="*/ T20 w 134"/>
                  <a:gd name="T22" fmla="+- 0 5768 5618"/>
                  <a:gd name="T23" fmla="*/ 5768 h 152"/>
                  <a:gd name="T24" fmla="+- 0 8732 8688"/>
                  <a:gd name="T25" fmla="*/ T24 w 134"/>
                  <a:gd name="T26" fmla="+- 0 5745 5618"/>
                  <a:gd name="T27" fmla="*/ 5745 h 152"/>
                  <a:gd name="T28" fmla="+- 0 8746 8688"/>
                  <a:gd name="T29" fmla="*/ T28 w 134"/>
                  <a:gd name="T30" fmla="+- 0 5730 5618"/>
                  <a:gd name="T31" fmla="*/ 5730 h 152"/>
                  <a:gd name="T32" fmla="+- 0 8759 8688"/>
                  <a:gd name="T33" fmla="*/ T32 w 134"/>
                  <a:gd name="T34" fmla="+- 0 5726 5618"/>
                  <a:gd name="T35" fmla="*/ 5726 h 152"/>
                  <a:gd name="T36" fmla="+- 0 8821 8688"/>
                  <a:gd name="T37" fmla="*/ T36 w 134"/>
                  <a:gd name="T38" fmla="+- 0 5726 5618"/>
                  <a:gd name="T39" fmla="*/ 5726 h 152"/>
                  <a:gd name="T40" fmla="+- 0 8821 8688"/>
                  <a:gd name="T41" fmla="*/ T40 w 134"/>
                  <a:gd name="T42" fmla="+- 0 5705 5618"/>
                  <a:gd name="T43" fmla="*/ 5705 h 152"/>
                  <a:gd name="T44" fmla="+- 0 8821 8688"/>
                  <a:gd name="T45" fmla="*/ T44 w 134"/>
                  <a:gd name="T46" fmla="+- 0 5685 5618"/>
                  <a:gd name="T47" fmla="*/ 5685 h 152"/>
                  <a:gd name="T48" fmla="+- 0 8820 8688"/>
                  <a:gd name="T49" fmla="*/ T48 w 134"/>
                  <a:gd name="T50" fmla="+- 0 5665 5618"/>
                  <a:gd name="T51" fmla="*/ 5665 h 152"/>
                  <a:gd name="T52" fmla="+- 0 8819 8688"/>
                  <a:gd name="T53" fmla="*/ T52 w 134"/>
                  <a:gd name="T54" fmla="+- 0 5645 5618"/>
                  <a:gd name="T55" fmla="*/ 5645 h 152"/>
                  <a:gd name="T56" fmla="+- 0 8806 8688"/>
                  <a:gd name="T57" fmla="*/ T56 w 134"/>
                  <a:gd name="T58" fmla="+- 0 5637 5618"/>
                  <a:gd name="T59" fmla="*/ 5637 h 152"/>
                  <a:gd name="T60" fmla="+- 0 8779 8688"/>
                  <a:gd name="T61" fmla="*/ T60 w 134"/>
                  <a:gd name="T62" fmla="+- 0 5637 5618"/>
                  <a:gd name="T63" fmla="*/ 5637 h 152"/>
                  <a:gd name="T64" fmla="+- 0 8740 8688"/>
                  <a:gd name="T65" fmla="*/ T64 w 134"/>
                  <a:gd name="T66" fmla="+- 0 5632 5618"/>
                  <a:gd name="T67" fmla="*/ 5632 h 152"/>
                  <a:gd name="T68" fmla="+- 0 8734 8688"/>
                  <a:gd name="T69" fmla="*/ T68 w 134"/>
                  <a:gd name="T70" fmla="+- 0 5629 5618"/>
                  <a:gd name="T71" fmla="*/ 5629 h 152"/>
                  <a:gd name="T72" fmla="+- 0 8732 8688"/>
                  <a:gd name="T73" fmla="*/ T72 w 134"/>
                  <a:gd name="T74" fmla="+- 0 5627 5618"/>
                  <a:gd name="T75" fmla="*/ 5627 h 152"/>
                  <a:gd name="T76" fmla="+- 0 8728 8688"/>
                  <a:gd name="T77" fmla="*/ T76 w 134"/>
                  <a:gd name="T78" fmla="+- 0 5625 5618"/>
                  <a:gd name="T79" fmla="*/ 5625 h 152"/>
                  <a:gd name="T80" fmla="+- 0 8688 8688"/>
                  <a:gd name="T81" fmla="*/ T80 w 134"/>
                  <a:gd name="T82" fmla="+- 0 5618 5618"/>
                  <a:gd name="T83" fmla="*/ 5618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34" h="152">
                    <a:moveTo>
                      <a:pt x="0" y="0"/>
                    </a:moveTo>
                    <a:lnTo>
                      <a:pt x="0" y="19"/>
                    </a:lnTo>
                    <a:lnTo>
                      <a:pt x="0" y="60"/>
                    </a:lnTo>
                    <a:lnTo>
                      <a:pt x="0" y="140"/>
                    </a:lnTo>
                    <a:lnTo>
                      <a:pt x="14" y="151"/>
                    </a:lnTo>
                    <a:lnTo>
                      <a:pt x="37" y="150"/>
                    </a:lnTo>
                    <a:lnTo>
                      <a:pt x="44" y="127"/>
                    </a:lnTo>
                    <a:lnTo>
                      <a:pt x="58" y="112"/>
                    </a:lnTo>
                    <a:lnTo>
                      <a:pt x="71" y="108"/>
                    </a:lnTo>
                    <a:lnTo>
                      <a:pt x="133" y="108"/>
                    </a:lnTo>
                    <a:lnTo>
                      <a:pt x="133" y="87"/>
                    </a:lnTo>
                    <a:lnTo>
                      <a:pt x="133" y="67"/>
                    </a:lnTo>
                    <a:lnTo>
                      <a:pt x="132" y="47"/>
                    </a:lnTo>
                    <a:lnTo>
                      <a:pt x="131" y="27"/>
                    </a:lnTo>
                    <a:lnTo>
                      <a:pt x="118" y="19"/>
                    </a:lnTo>
                    <a:lnTo>
                      <a:pt x="91" y="19"/>
                    </a:lnTo>
                    <a:lnTo>
                      <a:pt x="52" y="14"/>
                    </a:lnTo>
                    <a:lnTo>
                      <a:pt x="46" y="11"/>
                    </a:lnTo>
                    <a:lnTo>
                      <a:pt x="44" y="9"/>
                    </a:lnTo>
                    <a:lnTo>
                      <a:pt x="40" y="7"/>
                    </a:lnTo>
                    <a:lnTo>
                      <a:pt x="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37" name="Freeform 1536"/>
              <p:cNvSpPr>
                <a:spLocks/>
              </p:cNvSpPr>
              <p:nvPr/>
            </p:nvSpPr>
            <p:spPr bwMode="auto">
              <a:xfrm>
                <a:off x="8688" y="5618"/>
                <a:ext cx="134" cy="152"/>
              </a:xfrm>
              <a:custGeom>
                <a:avLst/>
                <a:gdLst>
                  <a:gd name="T0" fmla="+- 0 8821 8688"/>
                  <a:gd name="T1" fmla="*/ T0 w 134"/>
                  <a:gd name="T2" fmla="+- 0 5726 5618"/>
                  <a:gd name="T3" fmla="*/ 5726 h 152"/>
                  <a:gd name="T4" fmla="+- 0 8759 8688"/>
                  <a:gd name="T5" fmla="*/ T4 w 134"/>
                  <a:gd name="T6" fmla="+- 0 5726 5618"/>
                  <a:gd name="T7" fmla="*/ 5726 h 152"/>
                  <a:gd name="T8" fmla="+- 0 8777 8688"/>
                  <a:gd name="T9" fmla="*/ T8 w 134"/>
                  <a:gd name="T10" fmla="+- 0 5733 5618"/>
                  <a:gd name="T11" fmla="*/ 5733 h 152"/>
                  <a:gd name="T12" fmla="+- 0 8789 8688"/>
                  <a:gd name="T13" fmla="*/ T12 w 134"/>
                  <a:gd name="T14" fmla="+- 0 5752 5618"/>
                  <a:gd name="T15" fmla="*/ 5752 h 152"/>
                  <a:gd name="T16" fmla="+- 0 8803 8688"/>
                  <a:gd name="T17" fmla="*/ T16 w 134"/>
                  <a:gd name="T18" fmla="+- 0 5765 5618"/>
                  <a:gd name="T19" fmla="*/ 5765 h 152"/>
                  <a:gd name="T20" fmla="+- 0 8809 8688"/>
                  <a:gd name="T21" fmla="*/ T20 w 134"/>
                  <a:gd name="T22" fmla="+- 0 5765 5618"/>
                  <a:gd name="T23" fmla="*/ 5765 h 152"/>
                  <a:gd name="T24" fmla="+- 0 8820 8688"/>
                  <a:gd name="T25" fmla="*/ T24 w 134"/>
                  <a:gd name="T26" fmla="+- 0 5765 5618"/>
                  <a:gd name="T27" fmla="*/ 5765 h 152"/>
                  <a:gd name="T28" fmla="+- 0 8820 8688"/>
                  <a:gd name="T29" fmla="*/ T28 w 134"/>
                  <a:gd name="T30" fmla="+- 0 5745 5618"/>
                  <a:gd name="T31" fmla="*/ 5745 h 152"/>
                  <a:gd name="T32" fmla="+- 0 8821 8688"/>
                  <a:gd name="T33" fmla="*/ T32 w 134"/>
                  <a:gd name="T34" fmla="+- 0 5726 5618"/>
                  <a:gd name="T35" fmla="*/ 5726 h 1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 h="152">
                    <a:moveTo>
                      <a:pt x="133" y="108"/>
                    </a:moveTo>
                    <a:lnTo>
                      <a:pt x="71" y="108"/>
                    </a:lnTo>
                    <a:lnTo>
                      <a:pt x="89" y="115"/>
                    </a:lnTo>
                    <a:lnTo>
                      <a:pt x="101" y="134"/>
                    </a:lnTo>
                    <a:lnTo>
                      <a:pt x="115" y="147"/>
                    </a:lnTo>
                    <a:lnTo>
                      <a:pt x="121" y="147"/>
                    </a:lnTo>
                    <a:lnTo>
                      <a:pt x="132" y="147"/>
                    </a:lnTo>
                    <a:lnTo>
                      <a:pt x="132" y="127"/>
                    </a:lnTo>
                    <a:lnTo>
                      <a:pt x="133" y="108"/>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38" name="Freeform 1537"/>
              <p:cNvSpPr>
                <a:spLocks/>
              </p:cNvSpPr>
              <p:nvPr/>
            </p:nvSpPr>
            <p:spPr bwMode="auto">
              <a:xfrm>
                <a:off x="8688" y="5618"/>
                <a:ext cx="134" cy="152"/>
              </a:xfrm>
              <a:custGeom>
                <a:avLst/>
                <a:gdLst>
                  <a:gd name="T0" fmla="+- 0 8784 8688"/>
                  <a:gd name="T1" fmla="*/ T0 w 134"/>
                  <a:gd name="T2" fmla="+- 0 5634 5618"/>
                  <a:gd name="T3" fmla="*/ 5634 h 152"/>
                  <a:gd name="T4" fmla="+- 0 8782 8688"/>
                  <a:gd name="T5" fmla="*/ T4 w 134"/>
                  <a:gd name="T6" fmla="+- 0 5635 5618"/>
                  <a:gd name="T7" fmla="*/ 5635 h 152"/>
                  <a:gd name="T8" fmla="+- 0 8781 8688"/>
                  <a:gd name="T9" fmla="*/ T8 w 134"/>
                  <a:gd name="T10" fmla="+- 0 5636 5618"/>
                  <a:gd name="T11" fmla="*/ 5636 h 152"/>
                  <a:gd name="T12" fmla="+- 0 8779 8688"/>
                  <a:gd name="T13" fmla="*/ T12 w 134"/>
                  <a:gd name="T14" fmla="+- 0 5637 5618"/>
                  <a:gd name="T15" fmla="*/ 5637 h 152"/>
                  <a:gd name="T16" fmla="+- 0 8806 8688"/>
                  <a:gd name="T17" fmla="*/ T16 w 134"/>
                  <a:gd name="T18" fmla="+- 0 5637 5618"/>
                  <a:gd name="T19" fmla="*/ 5637 h 152"/>
                  <a:gd name="T20" fmla="+- 0 8805 8688"/>
                  <a:gd name="T21" fmla="*/ T20 w 134"/>
                  <a:gd name="T22" fmla="+- 0 5637 5618"/>
                  <a:gd name="T23" fmla="*/ 5637 h 152"/>
                  <a:gd name="T24" fmla="+- 0 8798 8688"/>
                  <a:gd name="T25" fmla="*/ T24 w 134"/>
                  <a:gd name="T26" fmla="+- 0 5635 5618"/>
                  <a:gd name="T27" fmla="*/ 5635 h 152"/>
                  <a:gd name="T28" fmla="+- 0 8784 8688"/>
                  <a:gd name="T29" fmla="*/ T28 w 134"/>
                  <a:gd name="T30" fmla="+- 0 5634 5618"/>
                  <a:gd name="T31" fmla="*/ 5634 h 15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4" h="152">
                    <a:moveTo>
                      <a:pt x="96" y="16"/>
                    </a:moveTo>
                    <a:lnTo>
                      <a:pt x="94" y="17"/>
                    </a:lnTo>
                    <a:lnTo>
                      <a:pt x="93" y="18"/>
                    </a:lnTo>
                    <a:lnTo>
                      <a:pt x="91" y="19"/>
                    </a:lnTo>
                    <a:lnTo>
                      <a:pt x="118" y="19"/>
                    </a:lnTo>
                    <a:lnTo>
                      <a:pt x="117" y="19"/>
                    </a:lnTo>
                    <a:lnTo>
                      <a:pt x="110" y="17"/>
                    </a:lnTo>
                    <a:lnTo>
                      <a:pt x="96" y="16"/>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39" name="Group 938"/>
            <p:cNvGrpSpPr>
              <a:grpSpLocks/>
            </p:cNvGrpSpPr>
            <p:nvPr/>
          </p:nvGrpSpPr>
          <p:grpSpPr bwMode="auto">
            <a:xfrm>
              <a:off x="12803" y="5776"/>
              <a:ext cx="201" cy="148"/>
              <a:chOff x="8683" y="5776"/>
              <a:chExt cx="136" cy="148"/>
            </a:xfrm>
          </p:grpSpPr>
          <p:sp>
            <p:nvSpPr>
              <p:cNvPr id="1534" name="Freeform 1533"/>
              <p:cNvSpPr>
                <a:spLocks/>
              </p:cNvSpPr>
              <p:nvPr/>
            </p:nvSpPr>
            <p:spPr bwMode="auto">
              <a:xfrm>
                <a:off x="8683" y="5776"/>
                <a:ext cx="136" cy="148"/>
              </a:xfrm>
              <a:custGeom>
                <a:avLst/>
                <a:gdLst>
                  <a:gd name="T0" fmla="+- 0 8725 8683"/>
                  <a:gd name="T1" fmla="*/ T0 w 136"/>
                  <a:gd name="T2" fmla="+- 0 5781 5776"/>
                  <a:gd name="T3" fmla="*/ 5781 h 148"/>
                  <a:gd name="T4" fmla="+- 0 8687 8683"/>
                  <a:gd name="T5" fmla="*/ T4 w 136"/>
                  <a:gd name="T6" fmla="+- 0 5783 5776"/>
                  <a:gd name="T7" fmla="*/ 5783 h 148"/>
                  <a:gd name="T8" fmla="+- 0 8687 8683"/>
                  <a:gd name="T9" fmla="*/ T8 w 136"/>
                  <a:gd name="T10" fmla="+- 0 5803 5776"/>
                  <a:gd name="T11" fmla="*/ 5803 h 148"/>
                  <a:gd name="T12" fmla="+- 0 8687 8683"/>
                  <a:gd name="T13" fmla="*/ T12 w 136"/>
                  <a:gd name="T14" fmla="+- 0 5823 5776"/>
                  <a:gd name="T15" fmla="*/ 5823 h 148"/>
                  <a:gd name="T16" fmla="+- 0 8684 8683"/>
                  <a:gd name="T17" fmla="*/ T16 w 136"/>
                  <a:gd name="T18" fmla="+- 0 5904 5776"/>
                  <a:gd name="T19" fmla="*/ 5904 h 148"/>
                  <a:gd name="T20" fmla="+- 0 8683 8683"/>
                  <a:gd name="T21" fmla="*/ T20 w 136"/>
                  <a:gd name="T22" fmla="+- 0 5923 5776"/>
                  <a:gd name="T23" fmla="*/ 5923 h 148"/>
                  <a:gd name="T24" fmla="+- 0 8702 8683"/>
                  <a:gd name="T25" fmla="*/ T24 w 136"/>
                  <a:gd name="T26" fmla="+- 0 5924 5776"/>
                  <a:gd name="T27" fmla="*/ 5924 h 148"/>
                  <a:gd name="T28" fmla="+- 0 8780 8683"/>
                  <a:gd name="T29" fmla="*/ T28 w 136"/>
                  <a:gd name="T30" fmla="+- 0 5910 5776"/>
                  <a:gd name="T31" fmla="*/ 5910 h 148"/>
                  <a:gd name="T32" fmla="+- 0 8811 8683"/>
                  <a:gd name="T33" fmla="*/ T32 w 136"/>
                  <a:gd name="T34" fmla="+- 0 5894 5776"/>
                  <a:gd name="T35" fmla="*/ 5894 h 148"/>
                  <a:gd name="T36" fmla="+- 0 8813 8683"/>
                  <a:gd name="T37" fmla="*/ T36 w 136"/>
                  <a:gd name="T38" fmla="+- 0 5872 5776"/>
                  <a:gd name="T39" fmla="*/ 5872 h 148"/>
                  <a:gd name="T40" fmla="+- 0 8815 8683"/>
                  <a:gd name="T41" fmla="*/ T40 w 136"/>
                  <a:gd name="T42" fmla="+- 0 5852 5776"/>
                  <a:gd name="T43" fmla="*/ 5852 h 148"/>
                  <a:gd name="T44" fmla="+- 0 8816 8683"/>
                  <a:gd name="T45" fmla="*/ T44 w 136"/>
                  <a:gd name="T46" fmla="+- 0 5834 5776"/>
                  <a:gd name="T47" fmla="*/ 5834 h 148"/>
                  <a:gd name="T48" fmla="+- 0 8818 8683"/>
                  <a:gd name="T49" fmla="*/ T48 w 136"/>
                  <a:gd name="T50" fmla="+- 0 5815 5776"/>
                  <a:gd name="T51" fmla="*/ 5815 h 148"/>
                  <a:gd name="T52" fmla="+- 0 8769 8683"/>
                  <a:gd name="T53" fmla="*/ T52 w 136"/>
                  <a:gd name="T54" fmla="+- 0 5815 5776"/>
                  <a:gd name="T55" fmla="*/ 5815 h 148"/>
                  <a:gd name="T56" fmla="+- 0 8745 8683"/>
                  <a:gd name="T57" fmla="*/ T56 w 136"/>
                  <a:gd name="T58" fmla="+- 0 5812 5776"/>
                  <a:gd name="T59" fmla="*/ 5812 h 148"/>
                  <a:gd name="T60" fmla="+- 0 8731 8683"/>
                  <a:gd name="T61" fmla="*/ T60 w 136"/>
                  <a:gd name="T62" fmla="+- 0 5800 5776"/>
                  <a:gd name="T63" fmla="*/ 5800 h 148"/>
                  <a:gd name="T64" fmla="+- 0 8725 8683"/>
                  <a:gd name="T65" fmla="*/ T64 w 136"/>
                  <a:gd name="T66" fmla="+- 0 5781 5776"/>
                  <a:gd name="T67" fmla="*/ 5781 h 14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36" h="148">
                    <a:moveTo>
                      <a:pt x="42" y="5"/>
                    </a:moveTo>
                    <a:lnTo>
                      <a:pt x="4" y="7"/>
                    </a:lnTo>
                    <a:lnTo>
                      <a:pt x="4" y="27"/>
                    </a:lnTo>
                    <a:lnTo>
                      <a:pt x="4" y="47"/>
                    </a:lnTo>
                    <a:lnTo>
                      <a:pt x="1" y="128"/>
                    </a:lnTo>
                    <a:lnTo>
                      <a:pt x="0" y="147"/>
                    </a:lnTo>
                    <a:lnTo>
                      <a:pt x="19" y="148"/>
                    </a:lnTo>
                    <a:lnTo>
                      <a:pt x="97" y="134"/>
                    </a:lnTo>
                    <a:lnTo>
                      <a:pt x="128" y="118"/>
                    </a:lnTo>
                    <a:lnTo>
                      <a:pt x="130" y="96"/>
                    </a:lnTo>
                    <a:lnTo>
                      <a:pt x="132" y="76"/>
                    </a:lnTo>
                    <a:lnTo>
                      <a:pt x="133" y="58"/>
                    </a:lnTo>
                    <a:lnTo>
                      <a:pt x="135" y="39"/>
                    </a:lnTo>
                    <a:lnTo>
                      <a:pt x="86" y="39"/>
                    </a:lnTo>
                    <a:lnTo>
                      <a:pt x="62" y="36"/>
                    </a:lnTo>
                    <a:lnTo>
                      <a:pt x="48" y="24"/>
                    </a:lnTo>
                    <a:lnTo>
                      <a:pt x="42" y="5"/>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535" name="Freeform 1534"/>
              <p:cNvSpPr>
                <a:spLocks/>
              </p:cNvSpPr>
              <p:nvPr/>
            </p:nvSpPr>
            <p:spPr bwMode="auto">
              <a:xfrm>
                <a:off x="8683" y="5776"/>
                <a:ext cx="136" cy="148"/>
              </a:xfrm>
              <a:custGeom>
                <a:avLst/>
                <a:gdLst>
                  <a:gd name="T0" fmla="+- 0 8808 8683"/>
                  <a:gd name="T1" fmla="*/ T0 w 136"/>
                  <a:gd name="T2" fmla="+- 0 5776 5776"/>
                  <a:gd name="T3" fmla="*/ 5776 h 148"/>
                  <a:gd name="T4" fmla="+- 0 8791 8683"/>
                  <a:gd name="T5" fmla="*/ T4 w 136"/>
                  <a:gd name="T6" fmla="+- 0 5777 5776"/>
                  <a:gd name="T7" fmla="*/ 5777 h 148"/>
                  <a:gd name="T8" fmla="+- 0 8784 8683"/>
                  <a:gd name="T9" fmla="*/ T8 w 136"/>
                  <a:gd name="T10" fmla="+- 0 5800 5776"/>
                  <a:gd name="T11" fmla="*/ 5800 h 148"/>
                  <a:gd name="T12" fmla="+- 0 8769 8683"/>
                  <a:gd name="T13" fmla="*/ T12 w 136"/>
                  <a:gd name="T14" fmla="+- 0 5815 5776"/>
                  <a:gd name="T15" fmla="*/ 5815 h 148"/>
                  <a:gd name="T16" fmla="+- 0 8818 8683"/>
                  <a:gd name="T17" fmla="*/ T16 w 136"/>
                  <a:gd name="T18" fmla="+- 0 5815 5776"/>
                  <a:gd name="T19" fmla="*/ 5815 h 148"/>
                  <a:gd name="T20" fmla="+- 0 8819 8683"/>
                  <a:gd name="T21" fmla="*/ T20 w 136"/>
                  <a:gd name="T22" fmla="+- 0 5796 5776"/>
                  <a:gd name="T23" fmla="*/ 5796 h 148"/>
                  <a:gd name="T24" fmla="+- 0 8808 8683"/>
                  <a:gd name="T25" fmla="*/ T24 w 136"/>
                  <a:gd name="T26" fmla="+- 0 5776 5776"/>
                  <a:gd name="T27" fmla="*/ 5776 h 148"/>
                </a:gdLst>
                <a:ahLst/>
                <a:cxnLst>
                  <a:cxn ang="0">
                    <a:pos x="T1" y="T3"/>
                  </a:cxn>
                  <a:cxn ang="0">
                    <a:pos x="T5" y="T7"/>
                  </a:cxn>
                  <a:cxn ang="0">
                    <a:pos x="T9" y="T11"/>
                  </a:cxn>
                  <a:cxn ang="0">
                    <a:pos x="T13" y="T15"/>
                  </a:cxn>
                  <a:cxn ang="0">
                    <a:pos x="T17" y="T19"/>
                  </a:cxn>
                  <a:cxn ang="0">
                    <a:pos x="T21" y="T23"/>
                  </a:cxn>
                  <a:cxn ang="0">
                    <a:pos x="T25" y="T27"/>
                  </a:cxn>
                </a:cxnLst>
                <a:rect l="0" t="0" r="r" b="b"/>
                <a:pathLst>
                  <a:path w="136" h="148">
                    <a:moveTo>
                      <a:pt x="125" y="0"/>
                    </a:moveTo>
                    <a:lnTo>
                      <a:pt x="108" y="1"/>
                    </a:lnTo>
                    <a:lnTo>
                      <a:pt x="101" y="24"/>
                    </a:lnTo>
                    <a:lnTo>
                      <a:pt x="86" y="39"/>
                    </a:lnTo>
                    <a:lnTo>
                      <a:pt x="135" y="39"/>
                    </a:lnTo>
                    <a:lnTo>
                      <a:pt x="136" y="20"/>
                    </a:lnTo>
                    <a:lnTo>
                      <a:pt x="125"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0" name="Group 939"/>
            <p:cNvGrpSpPr>
              <a:grpSpLocks/>
            </p:cNvGrpSpPr>
            <p:nvPr/>
          </p:nvGrpSpPr>
          <p:grpSpPr bwMode="auto">
            <a:xfrm>
              <a:off x="12890" y="5742"/>
              <a:ext cx="60" cy="62"/>
              <a:chOff x="8742" y="5742"/>
              <a:chExt cx="41" cy="62"/>
            </a:xfrm>
          </p:grpSpPr>
          <p:sp>
            <p:nvSpPr>
              <p:cNvPr id="1533" name="Freeform 1532"/>
              <p:cNvSpPr>
                <a:spLocks/>
              </p:cNvSpPr>
              <p:nvPr/>
            </p:nvSpPr>
            <p:spPr bwMode="auto">
              <a:xfrm>
                <a:off x="8742" y="5742"/>
                <a:ext cx="41" cy="62"/>
              </a:xfrm>
              <a:custGeom>
                <a:avLst/>
                <a:gdLst>
                  <a:gd name="T0" fmla="+- 0 8774 8742"/>
                  <a:gd name="T1" fmla="*/ T0 w 41"/>
                  <a:gd name="T2" fmla="+- 0 5742 5742"/>
                  <a:gd name="T3" fmla="*/ 5742 h 62"/>
                  <a:gd name="T4" fmla="+- 0 8752 8742"/>
                  <a:gd name="T5" fmla="*/ T4 w 41"/>
                  <a:gd name="T6" fmla="+- 0 5742 5742"/>
                  <a:gd name="T7" fmla="*/ 5742 h 62"/>
                  <a:gd name="T8" fmla="+- 0 8743 8742"/>
                  <a:gd name="T9" fmla="*/ T8 w 41"/>
                  <a:gd name="T10" fmla="+- 0 5756 5742"/>
                  <a:gd name="T11" fmla="*/ 5756 h 62"/>
                  <a:gd name="T12" fmla="+- 0 8742 8742"/>
                  <a:gd name="T13" fmla="*/ T12 w 41"/>
                  <a:gd name="T14" fmla="+- 0 5790 5742"/>
                  <a:gd name="T15" fmla="*/ 5790 h 62"/>
                  <a:gd name="T16" fmla="+- 0 8750 8742"/>
                  <a:gd name="T17" fmla="*/ T16 w 41"/>
                  <a:gd name="T18" fmla="+- 0 5803 5742"/>
                  <a:gd name="T19" fmla="*/ 5803 h 62"/>
                  <a:gd name="T20" fmla="+- 0 8772 8742"/>
                  <a:gd name="T21" fmla="*/ T20 w 41"/>
                  <a:gd name="T22" fmla="+- 0 5803 5742"/>
                  <a:gd name="T23" fmla="*/ 5803 h 62"/>
                  <a:gd name="T24" fmla="+- 0 8782 8742"/>
                  <a:gd name="T25" fmla="*/ T24 w 41"/>
                  <a:gd name="T26" fmla="+- 0 5790 5742"/>
                  <a:gd name="T27" fmla="*/ 5790 h 62"/>
                  <a:gd name="T28" fmla="+- 0 8783 8742"/>
                  <a:gd name="T29" fmla="*/ T28 w 41"/>
                  <a:gd name="T30" fmla="+- 0 5756 5742"/>
                  <a:gd name="T31" fmla="*/ 5756 h 62"/>
                  <a:gd name="T32" fmla="+- 0 8774 8742"/>
                  <a:gd name="T33" fmla="*/ T32 w 41"/>
                  <a:gd name="T34" fmla="+- 0 5742 5742"/>
                  <a:gd name="T35" fmla="*/ 5742 h 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1" h="62">
                    <a:moveTo>
                      <a:pt x="32" y="0"/>
                    </a:moveTo>
                    <a:lnTo>
                      <a:pt x="10" y="0"/>
                    </a:lnTo>
                    <a:lnTo>
                      <a:pt x="1" y="14"/>
                    </a:lnTo>
                    <a:lnTo>
                      <a:pt x="0" y="48"/>
                    </a:lnTo>
                    <a:lnTo>
                      <a:pt x="8" y="61"/>
                    </a:lnTo>
                    <a:lnTo>
                      <a:pt x="30" y="61"/>
                    </a:lnTo>
                    <a:lnTo>
                      <a:pt x="40" y="48"/>
                    </a:lnTo>
                    <a:lnTo>
                      <a:pt x="41" y="14"/>
                    </a:lnTo>
                    <a:lnTo>
                      <a:pt x="32" y="0"/>
                    </a:lnTo>
                    <a:close/>
                  </a:path>
                </a:pathLst>
              </a:custGeom>
              <a:solidFill>
                <a:srgbClr val="0081C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1" name="Group 940"/>
            <p:cNvGrpSpPr>
              <a:grpSpLocks/>
            </p:cNvGrpSpPr>
            <p:nvPr/>
          </p:nvGrpSpPr>
          <p:grpSpPr bwMode="auto">
            <a:xfrm>
              <a:off x="12802" y="5496"/>
              <a:ext cx="190" cy="41"/>
              <a:chOff x="8682" y="5496"/>
              <a:chExt cx="129" cy="41"/>
            </a:xfrm>
          </p:grpSpPr>
          <p:sp>
            <p:nvSpPr>
              <p:cNvPr id="1532" name="Freeform 1531"/>
              <p:cNvSpPr>
                <a:spLocks/>
              </p:cNvSpPr>
              <p:nvPr/>
            </p:nvSpPr>
            <p:spPr bwMode="auto">
              <a:xfrm>
                <a:off x="8682" y="5496"/>
                <a:ext cx="129" cy="41"/>
              </a:xfrm>
              <a:custGeom>
                <a:avLst/>
                <a:gdLst>
                  <a:gd name="T0" fmla="+- 0 8682 8682"/>
                  <a:gd name="T1" fmla="*/ T0 w 129"/>
                  <a:gd name="T2" fmla="+- 0 5496 5496"/>
                  <a:gd name="T3" fmla="*/ 5496 h 41"/>
                  <a:gd name="T4" fmla="+- 0 8683 8682"/>
                  <a:gd name="T5" fmla="*/ T4 w 129"/>
                  <a:gd name="T6" fmla="+- 0 5499 5496"/>
                  <a:gd name="T7" fmla="*/ 5499 h 41"/>
                  <a:gd name="T8" fmla="+- 0 8811 8682"/>
                  <a:gd name="T9" fmla="*/ T8 w 129"/>
                  <a:gd name="T10" fmla="+- 0 5536 5496"/>
                  <a:gd name="T11" fmla="*/ 5536 h 41"/>
                  <a:gd name="T12" fmla="+- 0 8811 8682"/>
                  <a:gd name="T13" fmla="*/ T12 w 129"/>
                  <a:gd name="T14" fmla="+- 0 5533 5496"/>
                  <a:gd name="T15" fmla="*/ 5533 h 41"/>
                  <a:gd name="T16" fmla="+- 0 8682 8682"/>
                  <a:gd name="T17" fmla="*/ T16 w 129"/>
                  <a:gd name="T18" fmla="+- 0 5496 5496"/>
                  <a:gd name="T19" fmla="*/ 5496 h 41"/>
                </a:gdLst>
                <a:ahLst/>
                <a:cxnLst>
                  <a:cxn ang="0">
                    <a:pos x="T1" y="T3"/>
                  </a:cxn>
                  <a:cxn ang="0">
                    <a:pos x="T5" y="T7"/>
                  </a:cxn>
                  <a:cxn ang="0">
                    <a:pos x="T9" y="T11"/>
                  </a:cxn>
                  <a:cxn ang="0">
                    <a:pos x="T13" y="T15"/>
                  </a:cxn>
                  <a:cxn ang="0">
                    <a:pos x="T17" y="T19"/>
                  </a:cxn>
                </a:cxnLst>
                <a:rect l="0" t="0" r="r" b="b"/>
                <a:pathLst>
                  <a:path w="129" h="41">
                    <a:moveTo>
                      <a:pt x="0" y="0"/>
                    </a:moveTo>
                    <a:lnTo>
                      <a:pt x="1" y="3"/>
                    </a:lnTo>
                    <a:lnTo>
                      <a:pt x="129" y="40"/>
                    </a:lnTo>
                    <a:lnTo>
                      <a:pt x="129" y="37"/>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2" name="Group 941"/>
            <p:cNvGrpSpPr>
              <a:grpSpLocks/>
            </p:cNvGrpSpPr>
            <p:nvPr/>
          </p:nvGrpSpPr>
          <p:grpSpPr bwMode="auto">
            <a:xfrm>
              <a:off x="12803" y="5510"/>
              <a:ext cx="192" cy="38"/>
              <a:chOff x="8683" y="5510"/>
              <a:chExt cx="130" cy="38"/>
            </a:xfrm>
          </p:grpSpPr>
          <p:sp>
            <p:nvSpPr>
              <p:cNvPr id="1531" name="Freeform 1530"/>
              <p:cNvSpPr>
                <a:spLocks/>
              </p:cNvSpPr>
              <p:nvPr/>
            </p:nvSpPr>
            <p:spPr bwMode="auto">
              <a:xfrm>
                <a:off x="8683" y="5510"/>
                <a:ext cx="130" cy="38"/>
              </a:xfrm>
              <a:custGeom>
                <a:avLst/>
                <a:gdLst>
                  <a:gd name="T0" fmla="+- 0 8683 8683"/>
                  <a:gd name="T1" fmla="*/ T0 w 130"/>
                  <a:gd name="T2" fmla="+- 0 5510 5510"/>
                  <a:gd name="T3" fmla="*/ 5510 h 38"/>
                  <a:gd name="T4" fmla="+- 0 8683 8683"/>
                  <a:gd name="T5" fmla="*/ T4 w 130"/>
                  <a:gd name="T6" fmla="+- 0 5512 5510"/>
                  <a:gd name="T7" fmla="*/ 5512 h 38"/>
                  <a:gd name="T8" fmla="+- 0 8812 8683"/>
                  <a:gd name="T9" fmla="*/ T8 w 130"/>
                  <a:gd name="T10" fmla="+- 0 5547 5510"/>
                  <a:gd name="T11" fmla="*/ 5547 h 38"/>
                  <a:gd name="T12" fmla="+- 0 8812 8683"/>
                  <a:gd name="T13" fmla="*/ T12 w 130"/>
                  <a:gd name="T14" fmla="+- 0 5545 5510"/>
                  <a:gd name="T15" fmla="*/ 5545 h 38"/>
                  <a:gd name="T16" fmla="+- 0 8683 8683"/>
                  <a:gd name="T17" fmla="*/ T16 w 130"/>
                  <a:gd name="T18" fmla="+- 0 5510 5510"/>
                  <a:gd name="T19" fmla="*/ 5510 h 38"/>
                </a:gdLst>
                <a:ahLst/>
                <a:cxnLst>
                  <a:cxn ang="0">
                    <a:pos x="T1" y="T3"/>
                  </a:cxn>
                  <a:cxn ang="0">
                    <a:pos x="T5" y="T7"/>
                  </a:cxn>
                  <a:cxn ang="0">
                    <a:pos x="T9" y="T11"/>
                  </a:cxn>
                  <a:cxn ang="0">
                    <a:pos x="T13" y="T15"/>
                  </a:cxn>
                  <a:cxn ang="0">
                    <a:pos x="T17" y="T19"/>
                  </a:cxn>
                </a:cxnLst>
                <a:rect l="0" t="0" r="r" b="b"/>
                <a:pathLst>
                  <a:path w="130" h="38">
                    <a:moveTo>
                      <a:pt x="0" y="0"/>
                    </a:moveTo>
                    <a:lnTo>
                      <a:pt x="0" y="2"/>
                    </a:lnTo>
                    <a:lnTo>
                      <a:pt x="129" y="37"/>
                    </a:lnTo>
                    <a:lnTo>
                      <a:pt x="129" y="35"/>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3" name="Group 942"/>
            <p:cNvGrpSpPr>
              <a:grpSpLocks/>
            </p:cNvGrpSpPr>
            <p:nvPr/>
          </p:nvGrpSpPr>
          <p:grpSpPr bwMode="auto">
            <a:xfrm>
              <a:off x="12926" y="5538"/>
              <a:ext cx="72" cy="29"/>
              <a:chOff x="8766" y="5538"/>
              <a:chExt cx="49" cy="29"/>
            </a:xfrm>
          </p:grpSpPr>
          <p:sp>
            <p:nvSpPr>
              <p:cNvPr id="1530" name="Freeform 1529"/>
              <p:cNvSpPr>
                <a:spLocks/>
              </p:cNvSpPr>
              <p:nvPr/>
            </p:nvSpPr>
            <p:spPr bwMode="auto">
              <a:xfrm>
                <a:off x="8766" y="5538"/>
                <a:ext cx="49" cy="29"/>
              </a:xfrm>
              <a:custGeom>
                <a:avLst/>
                <a:gdLst>
                  <a:gd name="T0" fmla="+- 0 8766 8766"/>
                  <a:gd name="T1" fmla="*/ T0 w 49"/>
                  <a:gd name="T2" fmla="+- 0 5538 5538"/>
                  <a:gd name="T3" fmla="*/ 5538 h 29"/>
                  <a:gd name="T4" fmla="+- 0 8767 8766"/>
                  <a:gd name="T5" fmla="*/ T4 w 49"/>
                  <a:gd name="T6" fmla="+- 0 5550 5538"/>
                  <a:gd name="T7" fmla="*/ 5550 h 29"/>
                  <a:gd name="T8" fmla="+- 0 8767 8766"/>
                  <a:gd name="T9" fmla="*/ T8 w 49"/>
                  <a:gd name="T10" fmla="+- 0 5556 5538"/>
                  <a:gd name="T11" fmla="*/ 5556 h 29"/>
                  <a:gd name="T12" fmla="+- 0 8806 8766"/>
                  <a:gd name="T13" fmla="*/ T12 w 49"/>
                  <a:gd name="T14" fmla="+- 0 5566 5538"/>
                  <a:gd name="T15" fmla="*/ 5566 h 29"/>
                  <a:gd name="T16" fmla="+- 0 8814 8766"/>
                  <a:gd name="T17" fmla="*/ T16 w 49"/>
                  <a:gd name="T18" fmla="+- 0 5562 5538"/>
                  <a:gd name="T19" fmla="*/ 5562 h 29"/>
                  <a:gd name="T20" fmla="+- 0 8813 8766"/>
                  <a:gd name="T21" fmla="*/ T20 w 49"/>
                  <a:gd name="T22" fmla="+- 0 5553 5538"/>
                  <a:gd name="T23" fmla="*/ 5553 h 29"/>
                  <a:gd name="T24" fmla="+- 0 8813 8766"/>
                  <a:gd name="T25" fmla="*/ T24 w 49"/>
                  <a:gd name="T26" fmla="+- 0 5549 5538"/>
                  <a:gd name="T27" fmla="*/ 5549 h 29"/>
                  <a:gd name="T28" fmla="+- 0 8766 8766"/>
                  <a:gd name="T29" fmla="*/ T28 w 49"/>
                  <a:gd name="T30" fmla="+- 0 5538 5538"/>
                  <a:gd name="T31" fmla="*/ 5538 h 2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29">
                    <a:moveTo>
                      <a:pt x="0" y="0"/>
                    </a:moveTo>
                    <a:lnTo>
                      <a:pt x="1" y="12"/>
                    </a:lnTo>
                    <a:lnTo>
                      <a:pt x="1" y="18"/>
                    </a:lnTo>
                    <a:lnTo>
                      <a:pt x="40" y="28"/>
                    </a:lnTo>
                    <a:lnTo>
                      <a:pt x="48" y="24"/>
                    </a:lnTo>
                    <a:lnTo>
                      <a:pt x="47" y="15"/>
                    </a:lnTo>
                    <a:lnTo>
                      <a:pt x="47" y="1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4" name="Group 943"/>
            <p:cNvGrpSpPr>
              <a:grpSpLocks/>
            </p:cNvGrpSpPr>
            <p:nvPr/>
          </p:nvGrpSpPr>
          <p:grpSpPr bwMode="auto">
            <a:xfrm>
              <a:off x="12926" y="5538"/>
              <a:ext cx="72" cy="29"/>
              <a:chOff x="8766" y="5538"/>
              <a:chExt cx="49" cy="29"/>
            </a:xfrm>
          </p:grpSpPr>
          <p:sp>
            <p:nvSpPr>
              <p:cNvPr id="1529" name="Freeform 1528"/>
              <p:cNvSpPr>
                <a:spLocks/>
              </p:cNvSpPr>
              <p:nvPr/>
            </p:nvSpPr>
            <p:spPr bwMode="auto">
              <a:xfrm>
                <a:off x="8766" y="5538"/>
                <a:ext cx="49" cy="29"/>
              </a:xfrm>
              <a:custGeom>
                <a:avLst/>
                <a:gdLst>
                  <a:gd name="T0" fmla="+- 0 8766 8766"/>
                  <a:gd name="T1" fmla="*/ T0 w 49"/>
                  <a:gd name="T2" fmla="+- 0 5538 5538"/>
                  <a:gd name="T3" fmla="*/ 5538 h 29"/>
                  <a:gd name="T4" fmla="+- 0 8767 8766"/>
                  <a:gd name="T5" fmla="*/ T4 w 49"/>
                  <a:gd name="T6" fmla="+- 0 5550 5538"/>
                  <a:gd name="T7" fmla="*/ 5550 h 29"/>
                  <a:gd name="T8" fmla="+- 0 8767 8766"/>
                  <a:gd name="T9" fmla="*/ T8 w 49"/>
                  <a:gd name="T10" fmla="+- 0 5556 5538"/>
                  <a:gd name="T11" fmla="*/ 5556 h 29"/>
                  <a:gd name="T12" fmla="+- 0 8806 8766"/>
                  <a:gd name="T13" fmla="*/ T12 w 49"/>
                  <a:gd name="T14" fmla="+- 0 5566 5538"/>
                  <a:gd name="T15" fmla="*/ 5566 h 29"/>
                  <a:gd name="T16" fmla="+- 0 8814 8766"/>
                  <a:gd name="T17" fmla="*/ T16 w 49"/>
                  <a:gd name="T18" fmla="+- 0 5562 5538"/>
                  <a:gd name="T19" fmla="*/ 5562 h 29"/>
                  <a:gd name="T20" fmla="+- 0 8813 8766"/>
                  <a:gd name="T21" fmla="*/ T20 w 49"/>
                  <a:gd name="T22" fmla="+- 0 5553 5538"/>
                  <a:gd name="T23" fmla="*/ 5553 h 29"/>
                  <a:gd name="T24" fmla="+- 0 8813 8766"/>
                  <a:gd name="T25" fmla="*/ T24 w 49"/>
                  <a:gd name="T26" fmla="+- 0 5549 5538"/>
                  <a:gd name="T27" fmla="*/ 5549 h 29"/>
                  <a:gd name="T28" fmla="+- 0 8766 8766"/>
                  <a:gd name="T29" fmla="*/ T28 w 49"/>
                  <a:gd name="T30" fmla="+- 0 5538 5538"/>
                  <a:gd name="T31" fmla="*/ 5538 h 2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29">
                    <a:moveTo>
                      <a:pt x="0" y="0"/>
                    </a:moveTo>
                    <a:lnTo>
                      <a:pt x="1" y="12"/>
                    </a:lnTo>
                    <a:lnTo>
                      <a:pt x="1" y="18"/>
                    </a:lnTo>
                    <a:lnTo>
                      <a:pt x="40" y="28"/>
                    </a:lnTo>
                    <a:lnTo>
                      <a:pt x="48" y="24"/>
                    </a:lnTo>
                    <a:lnTo>
                      <a:pt x="47" y="15"/>
                    </a:lnTo>
                    <a:lnTo>
                      <a:pt x="47" y="11"/>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5" name="Group 944"/>
            <p:cNvGrpSpPr>
              <a:grpSpLocks/>
            </p:cNvGrpSpPr>
            <p:nvPr/>
          </p:nvGrpSpPr>
          <p:grpSpPr bwMode="auto">
            <a:xfrm>
              <a:off x="12805" y="5539"/>
              <a:ext cx="193" cy="34"/>
              <a:chOff x="8684" y="5539"/>
              <a:chExt cx="131" cy="34"/>
            </a:xfrm>
          </p:grpSpPr>
          <p:sp>
            <p:nvSpPr>
              <p:cNvPr id="1528" name="Freeform 1527"/>
              <p:cNvSpPr>
                <a:spLocks/>
              </p:cNvSpPr>
              <p:nvPr/>
            </p:nvSpPr>
            <p:spPr bwMode="auto">
              <a:xfrm>
                <a:off x="8684" y="5539"/>
                <a:ext cx="131" cy="34"/>
              </a:xfrm>
              <a:custGeom>
                <a:avLst/>
                <a:gdLst>
                  <a:gd name="T0" fmla="+- 0 8684 8684"/>
                  <a:gd name="T1" fmla="*/ T0 w 131"/>
                  <a:gd name="T2" fmla="+- 0 5539 5539"/>
                  <a:gd name="T3" fmla="*/ 5539 h 34"/>
                  <a:gd name="T4" fmla="+- 0 8685 8684"/>
                  <a:gd name="T5" fmla="*/ T4 w 131"/>
                  <a:gd name="T6" fmla="+- 0 5542 5539"/>
                  <a:gd name="T7" fmla="*/ 5542 h 34"/>
                  <a:gd name="T8" fmla="+- 0 8815 8684"/>
                  <a:gd name="T9" fmla="*/ T8 w 131"/>
                  <a:gd name="T10" fmla="+- 0 5573 5539"/>
                  <a:gd name="T11" fmla="*/ 5573 h 34"/>
                  <a:gd name="T12" fmla="+- 0 8815 8684"/>
                  <a:gd name="T13" fmla="*/ T12 w 131"/>
                  <a:gd name="T14" fmla="+- 0 5570 5539"/>
                  <a:gd name="T15" fmla="*/ 5570 h 34"/>
                  <a:gd name="T16" fmla="+- 0 8684 8684"/>
                  <a:gd name="T17" fmla="*/ T16 w 131"/>
                  <a:gd name="T18" fmla="+- 0 5539 5539"/>
                  <a:gd name="T19" fmla="*/ 5539 h 34"/>
                </a:gdLst>
                <a:ahLst/>
                <a:cxnLst>
                  <a:cxn ang="0">
                    <a:pos x="T1" y="T3"/>
                  </a:cxn>
                  <a:cxn ang="0">
                    <a:pos x="T5" y="T7"/>
                  </a:cxn>
                  <a:cxn ang="0">
                    <a:pos x="T9" y="T11"/>
                  </a:cxn>
                  <a:cxn ang="0">
                    <a:pos x="T13" y="T15"/>
                  </a:cxn>
                  <a:cxn ang="0">
                    <a:pos x="T17" y="T19"/>
                  </a:cxn>
                </a:cxnLst>
                <a:rect l="0" t="0" r="r" b="b"/>
                <a:pathLst>
                  <a:path w="131" h="34">
                    <a:moveTo>
                      <a:pt x="0" y="0"/>
                    </a:moveTo>
                    <a:lnTo>
                      <a:pt x="1" y="3"/>
                    </a:lnTo>
                    <a:lnTo>
                      <a:pt x="131" y="34"/>
                    </a:lnTo>
                    <a:lnTo>
                      <a:pt x="131" y="31"/>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6" name="Group 945"/>
            <p:cNvGrpSpPr>
              <a:grpSpLocks/>
            </p:cNvGrpSpPr>
            <p:nvPr/>
          </p:nvGrpSpPr>
          <p:grpSpPr bwMode="auto">
            <a:xfrm>
              <a:off x="12806" y="5553"/>
              <a:ext cx="193" cy="31"/>
              <a:chOff x="8685" y="5553"/>
              <a:chExt cx="131" cy="31"/>
            </a:xfrm>
          </p:grpSpPr>
          <p:sp>
            <p:nvSpPr>
              <p:cNvPr id="1527" name="Freeform 1526"/>
              <p:cNvSpPr>
                <a:spLocks/>
              </p:cNvSpPr>
              <p:nvPr/>
            </p:nvSpPr>
            <p:spPr bwMode="auto">
              <a:xfrm>
                <a:off x="8685" y="5553"/>
                <a:ext cx="131" cy="31"/>
              </a:xfrm>
              <a:custGeom>
                <a:avLst/>
                <a:gdLst>
                  <a:gd name="T0" fmla="+- 0 8685 8685"/>
                  <a:gd name="T1" fmla="*/ T0 w 131"/>
                  <a:gd name="T2" fmla="+- 0 5553 5553"/>
                  <a:gd name="T3" fmla="*/ 5553 h 31"/>
                  <a:gd name="T4" fmla="+- 0 8685 8685"/>
                  <a:gd name="T5" fmla="*/ T4 w 131"/>
                  <a:gd name="T6" fmla="+- 0 5556 5553"/>
                  <a:gd name="T7" fmla="*/ 5556 h 31"/>
                  <a:gd name="T8" fmla="+- 0 8816 8685"/>
                  <a:gd name="T9" fmla="*/ T8 w 131"/>
                  <a:gd name="T10" fmla="+- 0 5584 5553"/>
                  <a:gd name="T11" fmla="*/ 5584 h 31"/>
                  <a:gd name="T12" fmla="+- 0 8816 8685"/>
                  <a:gd name="T13" fmla="*/ T12 w 131"/>
                  <a:gd name="T14" fmla="+- 0 5582 5553"/>
                  <a:gd name="T15" fmla="*/ 5582 h 31"/>
                  <a:gd name="T16" fmla="+- 0 8685 8685"/>
                  <a:gd name="T17" fmla="*/ T16 w 131"/>
                  <a:gd name="T18" fmla="+- 0 5553 5553"/>
                  <a:gd name="T19" fmla="*/ 5553 h 31"/>
                </a:gdLst>
                <a:ahLst/>
                <a:cxnLst>
                  <a:cxn ang="0">
                    <a:pos x="T1" y="T3"/>
                  </a:cxn>
                  <a:cxn ang="0">
                    <a:pos x="T5" y="T7"/>
                  </a:cxn>
                  <a:cxn ang="0">
                    <a:pos x="T9" y="T11"/>
                  </a:cxn>
                  <a:cxn ang="0">
                    <a:pos x="T13" y="T15"/>
                  </a:cxn>
                  <a:cxn ang="0">
                    <a:pos x="T17" y="T19"/>
                  </a:cxn>
                </a:cxnLst>
                <a:rect l="0" t="0" r="r" b="b"/>
                <a:pathLst>
                  <a:path w="131" h="31">
                    <a:moveTo>
                      <a:pt x="0" y="0"/>
                    </a:moveTo>
                    <a:lnTo>
                      <a:pt x="0" y="3"/>
                    </a:lnTo>
                    <a:lnTo>
                      <a:pt x="131" y="31"/>
                    </a:lnTo>
                    <a:lnTo>
                      <a:pt x="131" y="29"/>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7" name="Group 946"/>
            <p:cNvGrpSpPr>
              <a:grpSpLocks/>
            </p:cNvGrpSpPr>
            <p:nvPr/>
          </p:nvGrpSpPr>
          <p:grpSpPr bwMode="auto">
            <a:xfrm>
              <a:off x="12806" y="5567"/>
              <a:ext cx="195" cy="28"/>
              <a:chOff x="8685" y="5567"/>
              <a:chExt cx="132" cy="28"/>
            </a:xfrm>
          </p:grpSpPr>
          <p:sp>
            <p:nvSpPr>
              <p:cNvPr id="1526" name="Freeform 1525"/>
              <p:cNvSpPr>
                <a:spLocks/>
              </p:cNvSpPr>
              <p:nvPr/>
            </p:nvSpPr>
            <p:spPr bwMode="auto">
              <a:xfrm>
                <a:off x="8685" y="5567"/>
                <a:ext cx="132" cy="28"/>
              </a:xfrm>
              <a:custGeom>
                <a:avLst/>
                <a:gdLst>
                  <a:gd name="T0" fmla="+- 0 8685 8685"/>
                  <a:gd name="T1" fmla="*/ T0 w 132"/>
                  <a:gd name="T2" fmla="+- 0 5567 5567"/>
                  <a:gd name="T3" fmla="*/ 5567 h 28"/>
                  <a:gd name="T4" fmla="+- 0 8686 8685"/>
                  <a:gd name="T5" fmla="*/ T4 w 132"/>
                  <a:gd name="T6" fmla="+- 0 5569 5567"/>
                  <a:gd name="T7" fmla="*/ 5569 h 28"/>
                  <a:gd name="T8" fmla="+- 0 8817 8685"/>
                  <a:gd name="T9" fmla="*/ T8 w 132"/>
                  <a:gd name="T10" fmla="+- 0 5595 5567"/>
                  <a:gd name="T11" fmla="*/ 5595 h 28"/>
                  <a:gd name="T12" fmla="+- 0 8816 8685"/>
                  <a:gd name="T13" fmla="*/ T12 w 132"/>
                  <a:gd name="T14" fmla="+- 0 5592 5567"/>
                  <a:gd name="T15" fmla="*/ 5592 h 28"/>
                  <a:gd name="T16" fmla="+- 0 8685 8685"/>
                  <a:gd name="T17" fmla="*/ T16 w 132"/>
                  <a:gd name="T18" fmla="+- 0 5567 5567"/>
                  <a:gd name="T19" fmla="*/ 5567 h 28"/>
                </a:gdLst>
                <a:ahLst/>
                <a:cxnLst>
                  <a:cxn ang="0">
                    <a:pos x="T1" y="T3"/>
                  </a:cxn>
                  <a:cxn ang="0">
                    <a:pos x="T5" y="T7"/>
                  </a:cxn>
                  <a:cxn ang="0">
                    <a:pos x="T9" y="T11"/>
                  </a:cxn>
                  <a:cxn ang="0">
                    <a:pos x="T13" y="T15"/>
                  </a:cxn>
                  <a:cxn ang="0">
                    <a:pos x="T17" y="T19"/>
                  </a:cxn>
                </a:cxnLst>
                <a:rect l="0" t="0" r="r" b="b"/>
                <a:pathLst>
                  <a:path w="132" h="28">
                    <a:moveTo>
                      <a:pt x="0" y="0"/>
                    </a:moveTo>
                    <a:lnTo>
                      <a:pt x="1" y="2"/>
                    </a:lnTo>
                    <a:lnTo>
                      <a:pt x="132" y="28"/>
                    </a:lnTo>
                    <a:lnTo>
                      <a:pt x="131" y="25"/>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8" name="Group 947"/>
            <p:cNvGrpSpPr>
              <a:grpSpLocks/>
            </p:cNvGrpSpPr>
            <p:nvPr/>
          </p:nvGrpSpPr>
          <p:grpSpPr bwMode="auto">
            <a:xfrm>
              <a:off x="12929" y="5594"/>
              <a:ext cx="74" cy="15"/>
              <a:chOff x="8768" y="5594"/>
              <a:chExt cx="50" cy="15"/>
            </a:xfrm>
          </p:grpSpPr>
          <p:sp>
            <p:nvSpPr>
              <p:cNvPr id="1525" name="Freeform 1524"/>
              <p:cNvSpPr>
                <a:spLocks/>
              </p:cNvSpPr>
              <p:nvPr/>
            </p:nvSpPr>
            <p:spPr bwMode="auto">
              <a:xfrm>
                <a:off x="8768" y="5594"/>
                <a:ext cx="50" cy="15"/>
              </a:xfrm>
              <a:custGeom>
                <a:avLst/>
                <a:gdLst>
                  <a:gd name="T0" fmla="+- 0 8768 8768"/>
                  <a:gd name="T1" fmla="*/ T0 w 50"/>
                  <a:gd name="T2" fmla="+- 0 5594 5594"/>
                  <a:gd name="T3" fmla="*/ 5594 h 15"/>
                  <a:gd name="T4" fmla="+- 0 8768 8768"/>
                  <a:gd name="T5" fmla="*/ T4 w 50"/>
                  <a:gd name="T6" fmla="+- 0 5601 5594"/>
                  <a:gd name="T7" fmla="*/ 5601 h 15"/>
                  <a:gd name="T8" fmla="+- 0 8808 8768"/>
                  <a:gd name="T9" fmla="*/ T8 w 50"/>
                  <a:gd name="T10" fmla="+- 0 5608 5594"/>
                  <a:gd name="T11" fmla="*/ 5608 h 15"/>
                  <a:gd name="T12" fmla="+- 0 8817 8768"/>
                  <a:gd name="T13" fmla="*/ T12 w 50"/>
                  <a:gd name="T14" fmla="+- 0 5607 5594"/>
                  <a:gd name="T15" fmla="*/ 5607 h 15"/>
                  <a:gd name="T16" fmla="+- 0 8817 8768"/>
                  <a:gd name="T17" fmla="*/ T16 w 50"/>
                  <a:gd name="T18" fmla="+- 0 5602 5594"/>
                  <a:gd name="T19" fmla="*/ 5602 h 15"/>
                  <a:gd name="T20" fmla="+- 0 8768 8768"/>
                  <a:gd name="T21" fmla="*/ T20 w 50"/>
                  <a:gd name="T22" fmla="+- 0 5594 5594"/>
                  <a:gd name="T23" fmla="*/ 5594 h 15"/>
                </a:gdLst>
                <a:ahLst/>
                <a:cxnLst>
                  <a:cxn ang="0">
                    <a:pos x="T1" y="T3"/>
                  </a:cxn>
                  <a:cxn ang="0">
                    <a:pos x="T5" y="T7"/>
                  </a:cxn>
                  <a:cxn ang="0">
                    <a:pos x="T9" y="T11"/>
                  </a:cxn>
                  <a:cxn ang="0">
                    <a:pos x="T13" y="T15"/>
                  </a:cxn>
                  <a:cxn ang="0">
                    <a:pos x="T17" y="T19"/>
                  </a:cxn>
                  <a:cxn ang="0">
                    <a:pos x="T21" y="T23"/>
                  </a:cxn>
                </a:cxnLst>
                <a:rect l="0" t="0" r="r" b="b"/>
                <a:pathLst>
                  <a:path w="50" h="15">
                    <a:moveTo>
                      <a:pt x="0" y="0"/>
                    </a:moveTo>
                    <a:lnTo>
                      <a:pt x="0" y="7"/>
                    </a:lnTo>
                    <a:lnTo>
                      <a:pt x="40" y="14"/>
                    </a:lnTo>
                    <a:lnTo>
                      <a:pt x="49" y="13"/>
                    </a:lnTo>
                    <a:lnTo>
                      <a:pt x="49"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49" name="Group 948"/>
            <p:cNvGrpSpPr>
              <a:grpSpLocks/>
            </p:cNvGrpSpPr>
            <p:nvPr/>
          </p:nvGrpSpPr>
          <p:grpSpPr bwMode="auto">
            <a:xfrm>
              <a:off x="12929" y="5594"/>
              <a:ext cx="74" cy="15"/>
              <a:chOff x="8768" y="5594"/>
              <a:chExt cx="50" cy="15"/>
            </a:xfrm>
          </p:grpSpPr>
          <p:sp>
            <p:nvSpPr>
              <p:cNvPr id="1524" name="Freeform 1523"/>
              <p:cNvSpPr>
                <a:spLocks/>
              </p:cNvSpPr>
              <p:nvPr/>
            </p:nvSpPr>
            <p:spPr bwMode="auto">
              <a:xfrm>
                <a:off x="8768" y="5594"/>
                <a:ext cx="50" cy="15"/>
              </a:xfrm>
              <a:custGeom>
                <a:avLst/>
                <a:gdLst>
                  <a:gd name="T0" fmla="+- 0 8768 8768"/>
                  <a:gd name="T1" fmla="*/ T0 w 50"/>
                  <a:gd name="T2" fmla="+- 0 5594 5594"/>
                  <a:gd name="T3" fmla="*/ 5594 h 15"/>
                  <a:gd name="T4" fmla="+- 0 8768 8768"/>
                  <a:gd name="T5" fmla="*/ T4 w 50"/>
                  <a:gd name="T6" fmla="+- 0 5601 5594"/>
                  <a:gd name="T7" fmla="*/ 5601 h 15"/>
                  <a:gd name="T8" fmla="+- 0 8808 8768"/>
                  <a:gd name="T9" fmla="*/ T8 w 50"/>
                  <a:gd name="T10" fmla="+- 0 5608 5594"/>
                  <a:gd name="T11" fmla="*/ 5608 h 15"/>
                  <a:gd name="T12" fmla="+- 0 8817 8768"/>
                  <a:gd name="T13" fmla="*/ T12 w 50"/>
                  <a:gd name="T14" fmla="+- 0 5607 5594"/>
                  <a:gd name="T15" fmla="*/ 5607 h 15"/>
                  <a:gd name="T16" fmla="+- 0 8817 8768"/>
                  <a:gd name="T17" fmla="*/ T16 w 50"/>
                  <a:gd name="T18" fmla="+- 0 5602 5594"/>
                  <a:gd name="T19" fmla="*/ 5602 h 15"/>
                  <a:gd name="T20" fmla="+- 0 8768 8768"/>
                  <a:gd name="T21" fmla="*/ T20 w 50"/>
                  <a:gd name="T22" fmla="+- 0 5594 5594"/>
                  <a:gd name="T23" fmla="*/ 5594 h 15"/>
                </a:gdLst>
                <a:ahLst/>
                <a:cxnLst>
                  <a:cxn ang="0">
                    <a:pos x="T1" y="T3"/>
                  </a:cxn>
                  <a:cxn ang="0">
                    <a:pos x="T5" y="T7"/>
                  </a:cxn>
                  <a:cxn ang="0">
                    <a:pos x="T9" y="T11"/>
                  </a:cxn>
                  <a:cxn ang="0">
                    <a:pos x="T13" y="T15"/>
                  </a:cxn>
                  <a:cxn ang="0">
                    <a:pos x="T17" y="T19"/>
                  </a:cxn>
                  <a:cxn ang="0">
                    <a:pos x="T21" y="T23"/>
                  </a:cxn>
                </a:cxnLst>
                <a:rect l="0" t="0" r="r" b="b"/>
                <a:pathLst>
                  <a:path w="50" h="15">
                    <a:moveTo>
                      <a:pt x="0" y="0"/>
                    </a:moveTo>
                    <a:lnTo>
                      <a:pt x="0" y="7"/>
                    </a:lnTo>
                    <a:lnTo>
                      <a:pt x="40" y="14"/>
                    </a:lnTo>
                    <a:lnTo>
                      <a:pt x="49" y="13"/>
                    </a:lnTo>
                    <a:lnTo>
                      <a:pt x="49" y="8"/>
                    </a:lnTo>
                    <a:lnTo>
                      <a:pt x="0"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0" name="Group 949"/>
            <p:cNvGrpSpPr>
              <a:grpSpLocks/>
            </p:cNvGrpSpPr>
            <p:nvPr/>
          </p:nvGrpSpPr>
          <p:grpSpPr bwMode="auto">
            <a:xfrm>
              <a:off x="12808" y="5596"/>
              <a:ext cx="195" cy="25"/>
              <a:chOff x="8686" y="5596"/>
              <a:chExt cx="132" cy="25"/>
            </a:xfrm>
          </p:grpSpPr>
          <p:sp>
            <p:nvSpPr>
              <p:cNvPr id="1523" name="Freeform 1522"/>
              <p:cNvSpPr>
                <a:spLocks/>
              </p:cNvSpPr>
              <p:nvPr/>
            </p:nvSpPr>
            <p:spPr bwMode="auto">
              <a:xfrm>
                <a:off x="8686" y="5596"/>
                <a:ext cx="132" cy="25"/>
              </a:xfrm>
              <a:custGeom>
                <a:avLst/>
                <a:gdLst>
                  <a:gd name="T0" fmla="+- 0 8686 8686"/>
                  <a:gd name="T1" fmla="*/ T0 w 132"/>
                  <a:gd name="T2" fmla="+- 0 5596 5596"/>
                  <a:gd name="T3" fmla="*/ 5596 h 25"/>
                  <a:gd name="T4" fmla="+- 0 8686 8686"/>
                  <a:gd name="T5" fmla="*/ T4 w 132"/>
                  <a:gd name="T6" fmla="+- 0 5599 5596"/>
                  <a:gd name="T7" fmla="*/ 5599 h 25"/>
                  <a:gd name="T8" fmla="+- 0 8818 8686"/>
                  <a:gd name="T9" fmla="*/ T8 w 132"/>
                  <a:gd name="T10" fmla="+- 0 5620 5596"/>
                  <a:gd name="T11" fmla="*/ 5620 h 25"/>
                  <a:gd name="T12" fmla="+- 0 8818 8686"/>
                  <a:gd name="T13" fmla="*/ T12 w 132"/>
                  <a:gd name="T14" fmla="+- 0 5618 5596"/>
                  <a:gd name="T15" fmla="*/ 5618 h 25"/>
                  <a:gd name="T16" fmla="+- 0 8686 8686"/>
                  <a:gd name="T17" fmla="*/ T16 w 132"/>
                  <a:gd name="T18" fmla="+- 0 5596 5596"/>
                  <a:gd name="T19" fmla="*/ 5596 h 25"/>
                </a:gdLst>
                <a:ahLst/>
                <a:cxnLst>
                  <a:cxn ang="0">
                    <a:pos x="T1" y="T3"/>
                  </a:cxn>
                  <a:cxn ang="0">
                    <a:pos x="T5" y="T7"/>
                  </a:cxn>
                  <a:cxn ang="0">
                    <a:pos x="T9" y="T11"/>
                  </a:cxn>
                  <a:cxn ang="0">
                    <a:pos x="T13" y="T15"/>
                  </a:cxn>
                  <a:cxn ang="0">
                    <a:pos x="T17" y="T19"/>
                  </a:cxn>
                </a:cxnLst>
                <a:rect l="0" t="0" r="r" b="b"/>
                <a:pathLst>
                  <a:path w="132" h="25">
                    <a:moveTo>
                      <a:pt x="0" y="0"/>
                    </a:moveTo>
                    <a:lnTo>
                      <a:pt x="0" y="3"/>
                    </a:lnTo>
                    <a:lnTo>
                      <a:pt x="132" y="24"/>
                    </a:lnTo>
                    <a:lnTo>
                      <a:pt x="132" y="22"/>
                    </a:lnTo>
                    <a:lnTo>
                      <a:pt x="0" y="0"/>
                    </a:lnTo>
                    <a:close/>
                  </a:path>
                </a:pathLst>
              </a:custGeom>
              <a:solidFill>
                <a:srgbClr val="00315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1" name="Group 950"/>
            <p:cNvGrpSpPr>
              <a:grpSpLocks/>
            </p:cNvGrpSpPr>
            <p:nvPr/>
          </p:nvGrpSpPr>
          <p:grpSpPr bwMode="auto">
            <a:xfrm>
              <a:off x="12879" y="5839"/>
              <a:ext cx="121" cy="30"/>
              <a:chOff x="8734" y="5839"/>
              <a:chExt cx="82" cy="30"/>
            </a:xfrm>
          </p:grpSpPr>
          <p:sp>
            <p:nvSpPr>
              <p:cNvPr id="1522" name="Freeform 1521"/>
              <p:cNvSpPr>
                <a:spLocks/>
              </p:cNvSpPr>
              <p:nvPr/>
            </p:nvSpPr>
            <p:spPr bwMode="auto">
              <a:xfrm>
                <a:off x="8734" y="5839"/>
                <a:ext cx="82" cy="30"/>
              </a:xfrm>
              <a:custGeom>
                <a:avLst/>
                <a:gdLst>
                  <a:gd name="T0" fmla="+- 0 8816 8734"/>
                  <a:gd name="T1" fmla="*/ T0 w 82"/>
                  <a:gd name="T2" fmla="+- 0 5839 5839"/>
                  <a:gd name="T3" fmla="*/ 5839 h 30"/>
                  <a:gd name="T4" fmla="+- 0 8757 8734"/>
                  <a:gd name="T5" fmla="*/ T4 w 82"/>
                  <a:gd name="T6" fmla="+- 0 5851 5839"/>
                  <a:gd name="T7" fmla="*/ 5851 h 30"/>
                  <a:gd name="T8" fmla="+- 0 8737 8734"/>
                  <a:gd name="T9" fmla="*/ T8 w 82"/>
                  <a:gd name="T10" fmla="+- 0 5860 5839"/>
                  <a:gd name="T11" fmla="*/ 5860 h 30"/>
                  <a:gd name="T12" fmla="+- 0 8734 8734"/>
                  <a:gd name="T13" fmla="*/ T12 w 82"/>
                  <a:gd name="T14" fmla="+- 0 5869 5839"/>
                  <a:gd name="T15" fmla="*/ 5869 h 30"/>
                  <a:gd name="T16" fmla="+- 0 8813 8734"/>
                  <a:gd name="T17" fmla="*/ T16 w 82"/>
                  <a:gd name="T18" fmla="+- 0 5853 5839"/>
                  <a:gd name="T19" fmla="*/ 5853 h 30"/>
                  <a:gd name="T20" fmla="+- 0 8815 8734"/>
                  <a:gd name="T21" fmla="*/ T20 w 82"/>
                  <a:gd name="T22" fmla="+- 0 5848 5839"/>
                  <a:gd name="T23" fmla="*/ 5848 h 30"/>
                  <a:gd name="T24" fmla="+- 0 8816 8734"/>
                  <a:gd name="T25" fmla="*/ T24 w 82"/>
                  <a:gd name="T26" fmla="+- 0 5839 5839"/>
                  <a:gd name="T27" fmla="*/ 5839 h 30"/>
                </a:gdLst>
                <a:ahLst/>
                <a:cxnLst>
                  <a:cxn ang="0">
                    <a:pos x="T1" y="T3"/>
                  </a:cxn>
                  <a:cxn ang="0">
                    <a:pos x="T5" y="T7"/>
                  </a:cxn>
                  <a:cxn ang="0">
                    <a:pos x="T9" y="T11"/>
                  </a:cxn>
                  <a:cxn ang="0">
                    <a:pos x="T13" y="T15"/>
                  </a:cxn>
                  <a:cxn ang="0">
                    <a:pos x="T17" y="T19"/>
                  </a:cxn>
                  <a:cxn ang="0">
                    <a:pos x="T21" y="T23"/>
                  </a:cxn>
                  <a:cxn ang="0">
                    <a:pos x="T25" y="T27"/>
                  </a:cxn>
                </a:cxnLst>
                <a:rect l="0" t="0" r="r" b="b"/>
                <a:pathLst>
                  <a:path w="82" h="30">
                    <a:moveTo>
                      <a:pt x="82" y="0"/>
                    </a:moveTo>
                    <a:lnTo>
                      <a:pt x="23" y="12"/>
                    </a:lnTo>
                    <a:lnTo>
                      <a:pt x="3" y="21"/>
                    </a:lnTo>
                    <a:lnTo>
                      <a:pt x="0" y="30"/>
                    </a:lnTo>
                    <a:lnTo>
                      <a:pt x="79" y="14"/>
                    </a:lnTo>
                    <a:lnTo>
                      <a:pt x="81" y="9"/>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2" name="Group 951"/>
            <p:cNvGrpSpPr>
              <a:grpSpLocks/>
            </p:cNvGrpSpPr>
            <p:nvPr/>
          </p:nvGrpSpPr>
          <p:grpSpPr bwMode="auto">
            <a:xfrm>
              <a:off x="12879" y="5839"/>
              <a:ext cx="121" cy="30"/>
              <a:chOff x="8734" y="5839"/>
              <a:chExt cx="82" cy="30"/>
            </a:xfrm>
          </p:grpSpPr>
          <p:sp>
            <p:nvSpPr>
              <p:cNvPr id="1521" name="Freeform 1520"/>
              <p:cNvSpPr>
                <a:spLocks/>
              </p:cNvSpPr>
              <p:nvPr/>
            </p:nvSpPr>
            <p:spPr bwMode="auto">
              <a:xfrm>
                <a:off x="8734" y="5839"/>
                <a:ext cx="82" cy="30"/>
              </a:xfrm>
              <a:custGeom>
                <a:avLst/>
                <a:gdLst>
                  <a:gd name="T0" fmla="+- 0 8816 8734"/>
                  <a:gd name="T1" fmla="*/ T0 w 82"/>
                  <a:gd name="T2" fmla="+- 0 5839 5839"/>
                  <a:gd name="T3" fmla="*/ 5839 h 30"/>
                  <a:gd name="T4" fmla="+- 0 8757 8734"/>
                  <a:gd name="T5" fmla="*/ T4 w 82"/>
                  <a:gd name="T6" fmla="+- 0 5851 5839"/>
                  <a:gd name="T7" fmla="*/ 5851 h 30"/>
                  <a:gd name="T8" fmla="+- 0 8737 8734"/>
                  <a:gd name="T9" fmla="*/ T8 w 82"/>
                  <a:gd name="T10" fmla="+- 0 5860 5839"/>
                  <a:gd name="T11" fmla="*/ 5860 h 30"/>
                  <a:gd name="T12" fmla="+- 0 8734 8734"/>
                  <a:gd name="T13" fmla="*/ T12 w 82"/>
                  <a:gd name="T14" fmla="+- 0 5869 5839"/>
                  <a:gd name="T15" fmla="*/ 5869 h 30"/>
                  <a:gd name="T16" fmla="+- 0 8813 8734"/>
                  <a:gd name="T17" fmla="*/ T16 w 82"/>
                  <a:gd name="T18" fmla="+- 0 5853 5839"/>
                  <a:gd name="T19" fmla="*/ 5853 h 30"/>
                  <a:gd name="T20" fmla="+- 0 8815 8734"/>
                  <a:gd name="T21" fmla="*/ T20 w 82"/>
                  <a:gd name="T22" fmla="+- 0 5848 5839"/>
                  <a:gd name="T23" fmla="*/ 5848 h 30"/>
                  <a:gd name="T24" fmla="+- 0 8816 8734"/>
                  <a:gd name="T25" fmla="*/ T24 w 82"/>
                  <a:gd name="T26" fmla="+- 0 5839 5839"/>
                  <a:gd name="T27" fmla="*/ 5839 h 30"/>
                </a:gdLst>
                <a:ahLst/>
                <a:cxnLst>
                  <a:cxn ang="0">
                    <a:pos x="T1" y="T3"/>
                  </a:cxn>
                  <a:cxn ang="0">
                    <a:pos x="T5" y="T7"/>
                  </a:cxn>
                  <a:cxn ang="0">
                    <a:pos x="T9" y="T11"/>
                  </a:cxn>
                  <a:cxn ang="0">
                    <a:pos x="T13" y="T15"/>
                  </a:cxn>
                  <a:cxn ang="0">
                    <a:pos x="T17" y="T19"/>
                  </a:cxn>
                  <a:cxn ang="0">
                    <a:pos x="T21" y="T23"/>
                  </a:cxn>
                  <a:cxn ang="0">
                    <a:pos x="T25" y="T27"/>
                  </a:cxn>
                </a:cxnLst>
                <a:rect l="0" t="0" r="r" b="b"/>
                <a:pathLst>
                  <a:path w="82" h="30">
                    <a:moveTo>
                      <a:pt x="82" y="0"/>
                    </a:moveTo>
                    <a:lnTo>
                      <a:pt x="23" y="12"/>
                    </a:lnTo>
                    <a:lnTo>
                      <a:pt x="3" y="21"/>
                    </a:lnTo>
                    <a:lnTo>
                      <a:pt x="0" y="30"/>
                    </a:lnTo>
                    <a:lnTo>
                      <a:pt x="79" y="14"/>
                    </a:lnTo>
                    <a:lnTo>
                      <a:pt x="81" y="9"/>
                    </a:lnTo>
                    <a:lnTo>
                      <a:pt x="82"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3" name="Group 952"/>
            <p:cNvGrpSpPr>
              <a:grpSpLocks/>
            </p:cNvGrpSpPr>
            <p:nvPr/>
          </p:nvGrpSpPr>
          <p:grpSpPr bwMode="auto">
            <a:xfrm>
              <a:off x="12868" y="5861"/>
              <a:ext cx="130" cy="35"/>
              <a:chOff x="8727" y="5861"/>
              <a:chExt cx="88" cy="35"/>
            </a:xfrm>
          </p:grpSpPr>
          <p:sp>
            <p:nvSpPr>
              <p:cNvPr id="1520" name="Freeform 1519"/>
              <p:cNvSpPr>
                <a:spLocks/>
              </p:cNvSpPr>
              <p:nvPr/>
            </p:nvSpPr>
            <p:spPr bwMode="auto">
              <a:xfrm>
                <a:off x="8727" y="5861"/>
                <a:ext cx="88" cy="35"/>
              </a:xfrm>
              <a:custGeom>
                <a:avLst/>
                <a:gdLst>
                  <a:gd name="T0" fmla="+- 0 8814 8727"/>
                  <a:gd name="T1" fmla="*/ T0 w 88"/>
                  <a:gd name="T2" fmla="+- 0 5861 5861"/>
                  <a:gd name="T3" fmla="*/ 5861 h 35"/>
                  <a:gd name="T4" fmla="+- 0 8737 8727"/>
                  <a:gd name="T5" fmla="*/ T4 w 88"/>
                  <a:gd name="T6" fmla="+- 0 5880 5861"/>
                  <a:gd name="T7" fmla="*/ 5880 h 35"/>
                  <a:gd name="T8" fmla="+- 0 8730 8727"/>
                  <a:gd name="T9" fmla="*/ T8 w 88"/>
                  <a:gd name="T10" fmla="+- 0 5886 5861"/>
                  <a:gd name="T11" fmla="*/ 5886 h 35"/>
                  <a:gd name="T12" fmla="+- 0 8727 8727"/>
                  <a:gd name="T13" fmla="*/ T12 w 88"/>
                  <a:gd name="T14" fmla="+- 0 5895 5861"/>
                  <a:gd name="T15" fmla="*/ 5895 h 35"/>
                  <a:gd name="T16" fmla="+- 0 8805 8727"/>
                  <a:gd name="T17" fmla="*/ T16 w 88"/>
                  <a:gd name="T18" fmla="+- 0 5876 5861"/>
                  <a:gd name="T19" fmla="*/ 5876 h 35"/>
                  <a:gd name="T20" fmla="+- 0 8813 8727"/>
                  <a:gd name="T21" fmla="*/ T20 w 88"/>
                  <a:gd name="T22" fmla="+- 0 5869 5861"/>
                  <a:gd name="T23" fmla="*/ 5869 h 35"/>
                  <a:gd name="T24" fmla="+- 0 8814 8727"/>
                  <a:gd name="T25" fmla="*/ T24 w 88"/>
                  <a:gd name="T26" fmla="+- 0 5861 5861"/>
                  <a:gd name="T27" fmla="*/ 5861 h 35"/>
                </a:gdLst>
                <a:ahLst/>
                <a:cxnLst>
                  <a:cxn ang="0">
                    <a:pos x="T1" y="T3"/>
                  </a:cxn>
                  <a:cxn ang="0">
                    <a:pos x="T5" y="T7"/>
                  </a:cxn>
                  <a:cxn ang="0">
                    <a:pos x="T9" y="T11"/>
                  </a:cxn>
                  <a:cxn ang="0">
                    <a:pos x="T13" y="T15"/>
                  </a:cxn>
                  <a:cxn ang="0">
                    <a:pos x="T17" y="T19"/>
                  </a:cxn>
                  <a:cxn ang="0">
                    <a:pos x="T21" y="T23"/>
                  </a:cxn>
                  <a:cxn ang="0">
                    <a:pos x="T25" y="T27"/>
                  </a:cxn>
                </a:cxnLst>
                <a:rect l="0" t="0" r="r" b="b"/>
                <a:pathLst>
                  <a:path w="88" h="35">
                    <a:moveTo>
                      <a:pt x="87" y="0"/>
                    </a:moveTo>
                    <a:lnTo>
                      <a:pt x="10" y="19"/>
                    </a:lnTo>
                    <a:lnTo>
                      <a:pt x="3" y="25"/>
                    </a:lnTo>
                    <a:lnTo>
                      <a:pt x="0" y="34"/>
                    </a:lnTo>
                    <a:lnTo>
                      <a:pt x="78" y="15"/>
                    </a:lnTo>
                    <a:lnTo>
                      <a:pt x="86" y="8"/>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4" name="Group 953"/>
            <p:cNvGrpSpPr>
              <a:grpSpLocks/>
            </p:cNvGrpSpPr>
            <p:nvPr/>
          </p:nvGrpSpPr>
          <p:grpSpPr bwMode="auto">
            <a:xfrm>
              <a:off x="12868" y="5861"/>
              <a:ext cx="130" cy="35"/>
              <a:chOff x="8727" y="5861"/>
              <a:chExt cx="88" cy="35"/>
            </a:xfrm>
          </p:grpSpPr>
          <p:sp>
            <p:nvSpPr>
              <p:cNvPr id="1519" name="Freeform 1518"/>
              <p:cNvSpPr>
                <a:spLocks/>
              </p:cNvSpPr>
              <p:nvPr/>
            </p:nvSpPr>
            <p:spPr bwMode="auto">
              <a:xfrm>
                <a:off x="8727" y="5861"/>
                <a:ext cx="88" cy="35"/>
              </a:xfrm>
              <a:custGeom>
                <a:avLst/>
                <a:gdLst>
                  <a:gd name="T0" fmla="+- 0 8814 8727"/>
                  <a:gd name="T1" fmla="*/ T0 w 88"/>
                  <a:gd name="T2" fmla="+- 0 5861 5861"/>
                  <a:gd name="T3" fmla="*/ 5861 h 35"/>
                  <a:gd name="T4" fmla="+- 0 8737 8727"/>
                  <a:gd name="T5" fmla="*/ T4 w 88"/>
                  <a:gd name="T6" fmla="+- 0 5880 5861"/>
                  <a:gd name="T7" fmla="*/ 5880 h 35"/>
                  <a:gd name="T8" fmla="+- 0 8730 8727"/>
                  <a:gd name="T9" fmla="*/ T8 w 88"/>
                  <a:gd name="T10" fmla="+- 0 5886 5861"/>
                  <a:gd name="T11" fmla="*/ 5886 h 35"/>
                  <a:gd name="T12" fmla="+- 0 8727 8727"/>
                  <a:gd name="T13" fmla="*/ T12 w 88"/>
                  <a:gd name="T14" fmla="+- 0 5895 5861"/>
                  <a:gd name="T15" fmla="*/ 5895 h 35"/>
                  <a:gd name="T16" fmla="+- 0 8805 8727"/>
                  <a:gd name="T17" fmla="*/ T16 w 88"/>
                  <a:gd name="T18" fmla="+- 0 5876 5861"/>
                  <a:gd name="T19" fmla="*/ 5876 h 35"/>
                  <a:gd name="T20" fmla="+- 0 8813 8727"/>
                  <a:gd name="T21" fmla="*/ T20 w 88"/>
                  <a:gd name="T22" fmla="+- 0 5869 5861"/>
                  <a:gd name="T23" fmla="*/ 5869 h 35"/>
                  <a:gd name="T24" fmla="+- 0 8814 8727"/>
                  <a:gd name="T25" fmla="*/ T24 w 88"/>
                  <a:gd name="T26" fmla="+- 0 5861 5861"/>
                  <a:gd name="T27" fmla="*/ 5861 h 35"/>
                </a:gdLst>
                <a:ahLst/>
                <a:cxnLst>
                  <a:cxn ang="0">
                    <a:pos x="T1" y="T3"/>
                  </a:cxn>
                  <a:cxn ang="0">
                    <a:pos x="T5" y="T7"/>
                  </a:cxn>
                  <a:cxn ang="0">
                    <a:pos x="T9" y="T11"/>
                  </a:cxn>
                  <a:cxn ang="0">
                    <a:pos x="T13" y="T15"/>
                  </a:cxn>
                  <a:cxn ang="0">
                    <a:pos x="T17" y="T19"/>
                  </a:cxn>
                  <a:cxn ang="0">
                    <a:pos x="T21" y="T23"/>
                  </a:cxn>
                  <a:cxn ang="0">
                    <a:pos x="T25" y="T27"/>
                  </a:cxn>
                </a:cxnLst>
                <a:rect l="0" t="0" r="r" b="b"/>
                <a:pathLst>
                  <a:path w="88" h="35">
                    <a:moveTo>
                      <a:pt x="87" y="0"/>
                    </a:moveTo>
                    <a:lnTo>
                      <a:pt x="10" y="19"/>
                    </a:lnTo>
                    <a:lnTo>
                      <a:pt x="3" y="25"/>
                    </a:lnTo>
                    <a:lnTo>
                      <a:pt x="0" y="34"/>
                    </a:lnTo>
                    <a:lnTo>
                      <a:pt x="78" y="15"/>
                    </a:lnTo>
                    <a:lnTo>
                      <a:pt x="86" y="8"/>
                    </a:lnTo>
                    <a:lnTo>
                      <a:pt x="87" y="0"/>
                    </a:lnTo>
                    <a:close/>
                  </a:path>
                </a:pathLst>
              </a:custGeom>
              <a:solidFill>
                <a:srgbClr val="3072A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5" name="Group 954"/>
            <p:cNvGrpSpPr>
              <a:grpSpLocks/>
            </p:cNvGrpSpPr>
            <p:nvPr/>
          </p:nvGrpSpPr>
          <p:grpSpPr bwMode="auto">
            <a:xfrm>
              <a:off x="12805" y="5893"/>
              <a:ext cx="3" cy="14"/>
              <a:chOff x="8684" y="5893"/>
              <a:chExt cx="2" cy="14"/>
            </a:xfrm>
          </p:grpSpPr>
          <p:sp>
            <p:nvSpPr>
              <p:cNvPr id="1518" name="Freeform 1517"/>
              <p:cNvSpPr>
                <a:spLocks/>
              </p:cNvSpPr>
              <p:nvPr/>
            </p:nvSpPr>
            <p:spPr bwMode="auto">
              <a:xfrm>
                <a:off x="8684" y="5893"/>
                <a:ext cx="2" cy="14"/>
              </a:xfrm>
              <a:custGeom>
                <a:avLst/>
                <a:gdLst>
                  <a:gd name="T0" fmla="+- 0 8684 8684"/>
                  <a:gd name="T1" fmla="*/ T0 w 1"/>
                  <a:gd name="T2" fmla="+- 0 5899 5893"/>
                  <a:gd name="T3" fmla="*/ 5899 h 14"/>
                  <a:gd name="T4" fmla="+- 0 8684 8684"/>
                  <a:gd name="T5" fmla="*/ T4 w 1"/>
                  <a:gd name="T6" fmla="+- 0 5899 5893"/>
                  <a:gd name="T7" fmla="*/ 5899 h 14"/>
                </a:gdLst>
                <a:ahLst/>
                <a:cxnLst>
                  <a:cxn ang="0">
                    <a:pos x="T1" y="T3"/>
                  </a:cxn>
                  <a:cxn ang="0">
                    <a:pos x="T5" y="T7"/>
                  </a:cxn>
                </a:cxnLst>
                <a:rect l="0" t="0" r="r" b="b"/>
                <a:pathLst>
                  <a:path w="1" h="14">
                    <a:moveTo>
                      <a:pt x="0" y="6"/>
                    </a:moveTo>
                    <a:lnTo>
                      <a:pt x="0" y="6"/>
                    </a:lnTo>
                  </a:path>
                </a:pathLst>
              </a:custGeom>
              <a:noFill/>
              <a:ln w="9665">
                <a:solidFill>
                  <a:srgbClr val="FFFFF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56" name="Group 955"/>
            <p:cNvGrpSpPr>
              <a:grpSpLocks/>
            </p:cNvGrpSpPr>
            <p:nvPr/>
          </p:nvGrpSpPr>
          <p:grpSpPr bwMode="auto">
            <a:xfrm>
              <a:off x="12346" y="5454"/>
              <a:ext cx="596" cy="487"/>
              <a:chOff x="8371" y="5454"/>
              <a:chExt cx="397" cy="487"/>
            </a:xfrm>
          </p:grpSpPr>
          <p:sp>
            <p:nvSpPr>
              <p:cNvPr id="1515" name="Freeform 1514"/>
              <p:cNvSpPr>
                <a:spLocks/>
              </p:cNvSpPr>
              <p:nvPr/>
            </p:nvSpPr>
            <p:spPr bwMode="auto">
              <a:xfrm>
                <a:off x="8684" y="5893"/>
                <a:ext cx="2" cy="14"/>
              </a:xfrm>
              <a:custGeom>
                <a:avLst/>
                <a:gdLst>
                  <a:gd name="T0" fmla="+- 0 8684 8684"/>
                  <a:gd name="T1" fmla="*/ T0 w 1"/>
                  <a:gd name="T2" fmla="+- 0 5899 5893"/>
                  <a:gd name="T3" fmla="*/ 5899 h 14"/>
                  <a:gd name="T4" fmla="+- 0 8684 8684"/>
                  <a:gd name="T5" fmla="*/ T4 w 1"/>
                  <a:gd name="T6" fmla="+- 0 5899 5893"/>
                  <a:gd name="T7" fmla="*/ 5899 h 14"/>
                </a:gdLst>
                <a:ahLst/>
                <a:cxnLst>
                  <a:cxn ang="0">
                    <a:pos x="T1" y="T3"/>
                  </a:cxn>
                  <a:cxn ang="0">
                    <a:pos x="T5" y="T7"/>
                  </a:cxn>
                </a:cxnLst>
                <a:rect l="0" t="0" r="r" b="b"/>
                <a:pathLst>
                  <a:path w="1" h="14">
                    <a:moveTo>
                      <a:pt x="0" y="6"/>
                    </a:moveTo>
                    <a:lnTo>
                      <a:pt x="0" y="6"/>
                    </a:lnTo>
                  </a:path>
                </a:pathLst>
              </a:custGeom>
              <a:noFill/>
              <a:ln w="9665">
                <a:solidFill>
                  <a:srgbClr val="3072A3"/>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516" name="Picture 1515"/>
              <p:cNvPicPr>
                <a:picLocks noChangeAspect="1" noChangeArrowheads="1"/>
              </p:cNvPicPr>
              <p:nvPr/>
            </p:nvPicPr>
            <p:blipFill>
              <a:blip r:embed="rId77" cstate="email">
                <a:extLst>
                  <a:ext uri="{28A0092B-C50C-407E-A947-70E740481C1C}">
                    <a14:useLocalDpi xmlns:a14="http://schemas.microsoft.com/office/drawing/2010/main" val="0"/>
                  </a:ext>
                </a:extLst>
              </a:blip>
              <a:srcRect/>
              <a:stretch>
                <a:fillRect/>
              </a:stretch>
            </p:blipFill>
            <p:spPr bwMode="auto">
              <a:xfrm>
                <a:off x="8371" y="5454"/>
                <a:ext cx="397" cy="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7" name="Picture 1516"/>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8509" y="5835"/>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7" name="Group 956"/>
            <p:cNvGrpSpPr>
              <a:grpSpLocks/>
            </p:cNvGrpSpPr>
            <p:nvPr/>
          </p:nvGrpSpPr>
          <p:grpSpPr bwMode="auto">
            <a:xfrm>
              <a:off x="12459" y="5829"/>
              <a:ext cx="117" cy="21"/>
              <a:chOff x="8448" y="5829"/>
              <a:chExt cx="81" cy="21"/>
            </a:xfrm>
          </p:grpSpPr>
          <p:sp>
            <p:nvSpPr>
              <p:cNvPr id="1512" name="Freeform 1511"/>
              <p:cNvSpPr>
                <a:spLocks/>
              </p:cNvSpPr>
              <p:nvPr/>
            </p:nvSpPr>
            <p:spPr bwMode="auto">
              <a:xfrm>
                <a:off x="8520" y="5838"/>
                <a:ext cx="9" cy="12"/>
              </a:xfrm>
              <a:custGeom>
                <a:avLst/>
                <a:gdLst>
                  <a:gd name="T0" fmla="+- 0 8521 8520"/>
                  <a:gd name="T1" fmla="*/ T0 w 9"/>
                  <a:gd name="T2" fmla="+- 0 5838 5838"/>
                  <a:gd name="T3" fmla="*/ 5838 h 12"/>
                  <a:gd name="T4" fmla="+- 0 8520 8520"/>
                  <a:gd name="T5" fmla="*/ T4 w 9"/>
                  <a:gd name="T6" fmla="+- 0 5840 5838"/>
                  <a:gd name="T7" fmla="*/ 5840 h 12"/>
                  <a:gd name="T8" fmla="+- 0 8520 8520"/>
                  <a:gd name="T9" fmla="*/ T8 w 9"/>
                  <a:gd name="T10" fmla="+- 0 5841 5838"/>
                  <a:gd name="T11" fmla="*/ 5841 h 12"/>
                  <a:gd name="T12" fmla="+- 0 8528 8520"/>
                  <a:gd name="T13" fmla="*/ T12 w 9"/>
                  <a:gd name="T14" fmla="+- 0 5841 5838"/>
                  <a:gd name="T15" fmla="*/ 5841 h 12"/>
                  <a:gd name="T16" fmla="+- 0 8527 8520"/>
                  <a:gd name="T17" fmla="*/ T16 w 9"/>
                  <a:gd name="T18" fmla="+- 0 5839 5838"/>
                  <a:gd name="T19" fmla="*/ 5839 h 12"/>
                  <a:gd name="T20" fmla="+- 0 8524 8520"/>
                  <a:gd name="T21" fmla="*/ T20 w 9"/>
                  <a:gd name="T22" fmla="+- 0 5838 5838"/>
                  <a:gd name="T23" fmla="*/ 5838 h 12"/>
                  <a:gd name="T24" fmla="+- 0 8521 8520"/>
                  <a:gd name="T25" fmla="*/ T24 w 9"/>
                  <a:gd name="T26" fmla="+- 0 5838 5838"/>
                  <a:gd name="T27" fmla="*/ 5838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1" y="0"/>
                    </a:moveTo>
                    <a:lnTo>
                      <a:pt x="0" y="2"/>
                    </a:lnTo>
                    <a:lnTo>
                      <a:pt x="0" y="3"/>
                    </a:lnTo>
                    <a:lnTo>
                      <a:pt x="8" y="3"/>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13" name="Picture 151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448" y="5829"/>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4" name="Picture 1513"/>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8459" y="5833"/>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8" name="Group 957"/>
            <p:cNvGrpSpPr>
              <a:grpSpLocks/>
            </p:cNvGrpSpPr>
            <p:nvPr/>
          </p:nvGrpSpPr>
          <p:grpSpPr bwMode="auto">
            <a:xfrm>
              <a:off x="12489" y="5836"/>
              <a:ext cx="15" cy="12"/>
              <a:chOff x="8470" y="5836"/>
              <a:chExt cx="10" cy="12"/>
            </a:xfrm>
          </p:grpSpPr>
          <p:sp>
            <p:nvSpPr>
              <p:cNvPr id="1511" name="Freeform 1510"/>
              <p:cNvSpPr>
                <a:spLocks/>
              </p:cNvSpPr>
              <p:nvPr/>
            </p:nvSpPr>
            <p:spPr bwMode="auto">
              <a:xfrm>
                <a:off x="8470" y="5836"/>
                <a:ext cx="10" cy="12"/>
              </a:xfrm>
              <a:custGeom>
                <a:avLst/>
                <a:gdLst>
                  <a:gd name="T0" fmla="+- 0 8471 8470"/>
                  <a:gd name="T1" fmla="*/ T0 w 10"/>
                  <a:gd name="T2" fmla="+- 0 5836 5836"/>
                  <a:gd name="T3" fmla="*/ 5836 h 12"/>
                  <a:gd name="T4" fmla="+- 0 8470 8470"/>
                  <a:gd name="T5" fmla="*/ T4 w 10"/>
                  <a:gd name="T6" fmla="+- 0 5838 5836"/>
                  <a:gd name="T7" fmla="*/ 5838 h 12"/>
                  <a:gd name="T8" fmla="+- 0 8470 8470"/>
                  <a:gd name="T9" fmla="*/ T8 w 10"/>
                  <a:gd name="T10" fmla="+- 0 5841 5836"/>
                  <a:gd name="T11" fmla="*/ 5841 h 12"/>
                  <a:gd name="T12" fmla="+- 0 8479 8470"/>
                  <a:gd name="T13" fmla="*/ T12 w 10"/>
                  <a:gd name="T14" fmla="+- 0 5841 5836"/>
                  <a:gd name="T15" fmla="*/ 5841 h 12"/>
                  <a:gd name="T16" fmla="+- 0 8479 8470"/>
                  <a:gd name="T17" fmla="*/ T16 w 10"/>
                  <a:gd name="T18" fmla="+- 0 5840 5836"/>
                  <a:gd name="T19" fmla="*/ 5840 h 12"/>
                  <a:gd name="T20" fmla="+- 0 8477 8470"/>
                  <a:gd name="T21" fmla="*/ T20 w 10"/>
                  <a:gd name="T22" fmla="+- 0 5837 5836"/>
                  <a:gd name="T23" fmla="*/ 5837 h 12"/>
                  <a:gd name="T24" fmla="+- 0 8474 8470"/>
                  <a:gd name="T25" fmla="*/ T24 w 10"/>
                  <a:gd name="T26" fmla="+- 0 5836 5836"/>
                  <a:gd name="T27" fmla="*/ 5836 h 12"/>
                  <a:gd name="T28" fmla="+- 0 8471 8470"/>
                  <a:gd name="T29" fmla="*/ T28 w 10"/>
                  <a:gd name="T30" fmla="+- 0 5836 5836"/>
                  <a:gd name="T31" fmla="*/ 5836 h 1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12">
                    <a:moveTo>
                      <a:pt x="1" y="0"/>
                    </a:moveTo>
                    <a:lnTo>
                      <a:pt x="0" y="2"/>
                    </a:lnTo>
                    <a:lnTo>
                      <a:pt x="0" y="5"/>
                    </a:lnTo>
                    <a:lnTo>
                      <a:pt x="9" y="5"/>
                    </a:lnTo>
                    <a:lnTo>
                      <a:pt x="9" y="4"/>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59" name="Group 958"/>
            <p:cNvGrpSpPr>
              <a:grpSpLocks/>
            </p:cNvGrpSpPr>
            <p:nvPr/>
          </p:nvGrpSpPr>
          <p:grpSpPr bwMode="auto">
            <a:xfrm>
              <a:off x="12570" y="5818"/>
              <a:ext cx="59" cy="33"/>
              <a:chOff x="8452" y="5818"/>
              <a:chExt cx="39" cy="33"/>
            </a:xfrm>
          </p:grpSpPr>
          <p:sp>
            <p:nvSpPr>
              <p:cNvPr id="1507" name="Freeform 1506"/>
              <p:cNvSpPr>
                <a:spLocks/>
              </p:cNvSpPr>
              <p:nvPr/>
            </p:nvSpPr>
            <p:spPr bwMode="auto">
              <a:xfrm>
                <a:off x="8481" y="5839"/>
                <a:ext cx="10" cy="12"/>
              </a:xfrm>
              <a:custGeom>
                <a:avLst/>
                <a:gdLst>
                  <a:gd name="T0" fmla="+- 0 8482 8481"/>
                  <a:gd name="T1" fmla="*/ T0 w 10"/>
                  <a:gd name="T2" fmla="+- 0 5839 5839"/>
                  <a:gd name="T3" fmla="*/ 5839 h 12"/>
                  <a:gd name="T4" fmla="+- 0 8481 8481"/>
                  <a:gd name="T5" fmla="*/ T4 w 10"/>
                  <a:gd name="T6" fmla="+- 0 5841 5839"/>
                  <a:gd name="T7" fmla="*/ 5841 h 12"/>
                  <a:gd name="T8" fmla="+- 0 8488 8481"/>
                  <a:gd name="T9" fmla="*/ T8 w 10"/>
                  <a:gd name="T10" fmla="+- 0 5841 5839"/>
                  <a:gd name="T11" fmla="*/ 5841 h 12"/>
                  <a:gd name="T12" fmla="+- 0 8488 8481"/>
                  <a:gd name="T13" fmla="*/ T12 w 10"/>
                  <a:gd name="T14" fmla="+- 0 5840 5839"/>
                  <a:gd name="T15" fmla="*/ 5840 h 12"/>
                  <a:gd name="T16" fmla="+- 0 8485 8481"/>
                  <a:gd name="T17" fmla="*/ T16 w 10"/>
                  <a:gd name="T18" fmla="+- 0 5839 5839"/>
                  <a:gd name="T19" fmla="*/ 5839 h 12"/>
                  <a:gd name="T20" fmla="+- 0 8482 8481"/>
                  <a:gd name="T21" fmla="*/ T20 w 10"/>
                  <a:gd name="T22" fmla="+- 0 5839 5839"/>
                  <a:gd name="T23" fmla="*/ 5839 h 12"/>
                </a:gdLst>
                <a:ahLst/>
                <a:cxnLst>
                  <a:cxn ang="0">
                    <a:pos x="T1" y="T3"/>
                  </a:cxn>
                  <a:cxn ang="0">
                    <a:pos x="T5" y="T7"/>
                  </a:cxn>
                  <a:cxn ang="0">
                    <a:pos x="T9" y="T11"/>
                  </a:cxn>
                  <a:cxn ang="0">
                    <a:pos x="T13" y="T15"/>
                  </a:cxn>
                  <a:cxn ang="0">
                    <a:pos x="T17" y="T19"/>
                  </a:cxn>
                  <a:cxn ang="0">
                    <a:pos x="T21" y="T23"/>
                  </a:cxn>
                </a:cxnLst>
                <a:rect l="0" t="0" r="r" b="b"/>
                <a:pathLst>
                  <a:path w="10" h="12">
                    <a:moveTo>
                      <a:pt x="1" y="0"/>
                    </a:moveTo>
                    <a:lnTo>
                      <a:pt x="0" y="2"/>
                    </a:lnTo>
                    <a:lnTo>
                      <a:pt x="7" y="2"/>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08" name="Picture 1507"/>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452" y="5818"/>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9" name="Picture 1508"/>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8463" y="582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0" name="Picture 1509"/>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8474" y="5824"/>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0" name="Group 959"/>
            <p:cNvGrpSpPr>
              <a:grpSpLocks/>
            </p:cNvGrpSpPr>
            <p:nvPr/>
          </p:nvGrpSpPr>
          <p:grpSpPr bwMode="auto">
            <a:xfrm>
              <a:off x="9454" y="4365"/>
              <a:ext cx="3089" cy="1500"/>
              <a:chOff x="6446" y="4365"/>
              <a:chExt cx="2059" cy="1500"/>
            </a:xfrm>
          </p:grpSpPr>
          <p:sp>
            <p:nvSpPr>
              <p:cNvPr id="1502" name="Freeform 1501"/>
              <p:cNvSpPr>
                <a:spLocks/>
              </p:cNvSpPr>
              <p:nvPr/>
            </p:nvSpPr>
            <p:spPr bwMode="auto">
              <a:xfrm>
                <a:off x="8485" y="5828"/>
                <a:ext cx="10" cy="12"/>
              </a:xfrm>
              <a:custGeom>
                <a:avLst/>
                <a:gdLst>
                  <a:gd name="T0" fmla="+- 0 8486 8485"/>
                  <a:gd name="T1" fmla="*/ T0 w 10"/>
                  <a:gd name="T2" fmla="+- 0 5828 5828"/>
                  <a:gd name="T3" fmla="*/ 5828 h 12"/>
                  <a:gd name="T4" fmla="+- 0 8485 8485"/>
                  <a:gd name="T5" fmla="*/ T4 w 10"/>
                  <a:gd name="T6" fmla="+- 0 5829 5828"/>
                  <a:gd name="T7" fmla="*/ 5829 h 12"/>
                  <a:gd name="T8" fmla="+- 0 8485 8485"/>
                  <a:gd name="T9" fmla="*/ T8 w 10"/>
                  <a:gd name="T10" fmla="+- 0 5832 5828"/>
                  <a:gd name="T11" fmla="*/ 5832 h 12"/>
                  <a:gd name="T12" fmla="+- 0 8485 8485"/>
                  <a:gd name="T13" fmla="*/ T12 w 10"/>
                  <a:gd name="T14" fmla="+- 0 5835 5828"/>
                  <a:gd name="T15" fmla="*/ 5835 h 12"/>
                  <a:gd name="T16" fmla="+- 0 8487 8485"/>
                  <a:gd name="T17" fmla="*/ T16 w 10"/>
                  <a:gd name="T18" fmla="+- 0 5838 5828"/>
                  <a:gd name="T19" fmla="*/ 5838 h 12"/>
                  <a:gd name="T20" fmla="+- 0 8490 8485"/>
                  <a:gd name="T21" fmla="*/ T20 w 10"/>
                  <a:gd name="T22" fmla="+- 0 5839 5828"/>
                  <a:gd name="T23" fmla="*/ 5839 h 12"/>
                  <a:gd name="T24" fmla="+- 0 8493 8485"/>
                  <a:gd name="T25" fmla="*/ T24 w 10"/>
                  <a:gd name="T26" fmla="+- 0 5839 5828"/>
                  <a:gd name="T27" fmla="*/ 5839 h 12"/>
                  <a:gd name="T28" fmla="+- 0 8494 8485"/>
                  <a:gd name="T29" fmla="*/ T28 w 10"/>
                  <a:gd name="T30" fmla="+- 0 5837 5828"/>
                  <a:gd name="T31" fmla="*/ 5837 h 12"/>
                  <a:gd name="T32" fmla="+- 0 8494 8485"/>
                  <a:gd name="T33" fmla="*/ T32 w 10"/>
                  <a:gd name="T34" fmla="+- 0 5832 5828"/>
                  <a:gd name="T35" fmla="*/ 5832 h 12"/>
                  <a:gd name="T36" fmla="+- 0 8492 8485"/>
                  <a:gd name="T37" fmla="*/ T36 w 10"/>
                  <a:gd name="T38" fmla="+- 0 5829 5828"/>
                  <a:gd name="T39" fmla="*/ 5829 h 12"/>
                  <a:gd name="T40" fmla="+- 0 8489 8485"/>
                  <a:gd name="T41" fmla="*/ T40 w 10"/>
                  <a:gd name="T42" fmla="+- 0 5828 5828"/>
                  <a:gd name="T43" fmla="*/ 5828 h 12"/>
                  <a:gd name="T44" fmla="+- 0 8486 8485"/>
                  <a:gd name="T45" fmla="*/ T44 w 10"/>
                  <a:gd name="T46" fmla="+- 0 5828 5828"/>
                  <a:gd name="T47" fmla="*/ 5828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0" h="12">
                    <a:moveTo>
                      <a:pt x="1" y="0"/>
                    </a:moveTo>
                    <a:lnTo>
                      <a:pt x="0" y="1"/>
                    </a:lnTo>
                    <a:lnTo>
                      <a:pt x="0" y="4"/>
                    </a:lnTo>
                    <a:lnTo>
                      <a:pt x="0" y="7"/>
                    </a:lnTo>
                    <a:lnTo>
                      <a:pt x="2" y="10"/>
                    </a:lnTo>
                    <a:lnTo>
                      <a:pt x="5" y="11"/>
                    </a:lnTo>
                    <a:lnTo>
                      <a:pt x="8" y="11"/>
                    </a:lnTo>
                    <a:lnTo>
                      <a:pt x="9" y="9"/>
                    </a:lnTo>
                    <a:lnTo>
                      <a:pt x="9" y="4"/>
                    </a:lnTo>
                    <a:lnTo>
                      <a:pt x="7" y="1"/>
                    </a:lnTo>
                    <a:lnTo>
                      <a:pt x="4"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503" name="Picture 150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8496" y="5831"/>
                <a:ext cx="9" cy="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4" name="Picture 1503"/>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8421" y="5572"/>
                <a:ext cx="2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 name="Picture 1504"/>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8423" y="5755"/>
                <a:ext cx="1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6" name="Picture 1505"/>
              <p:cNvPicPr>
                <a:picLocks noChangeAspect="1" noChangeArrowheads="1"/>
              </p:cNvPicPr>
              <p:nvPr/>
            </p:nvPicPr>
            <p:blipFill>
              <a:blip r:embed="rId84" cstate="email">
                <a:extLst>
                  <a:ext uri="{28A0092B-C50C-407E-A947-70E740481C1C}">
                    <a14:useLocalDpi xmlns:a14="http://schemas.microsoft.com/office/drawing/2010/main" val="0"/>
                  </a:ext>
                </a:extLst>
              </a:blip>
              <a:srcRect/>
              <a:stretch>
                <a:fillRect/>
              </a:stretch>
            </p:blipFill>
            <p:spPr bwMode="auto">
              <a:xfrm>
                <a:off x="6446" y="4365"/>
                <a:ext cx="259"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1" name="Group 960"/>
            <p:cNvGrpSpPr>
              <a:grpSpLocks/>
            </p:cNvGrpSpPr>
            <p:nvPr/>
          </p:nvGrpSpPr>
          <p:grpSpPr bwMode="auto">
            <a:xfrm>
              <a:off x="9558" y="4392"/>
              <a:ext cx="271" cy="53"/>
              <a:chOff x="6482" y="4392"/>
              <a:chExt cx="184" cy="53"/>
            </a:xfrm>
          </p:grpSpPr>
          <p:sp>
            <p:nvSpPr>
              <p:cNvPr id="1501" name="Freeform 1500"/>
              <p:cNvSpPr>
                <a:spLocks/>
              </p:cNvSpPr>
              <p:nvPr/>
            </p:nvSpPr>
            <p:spPr bwMode="auto">
              <a:xfrm>
                <a:off x="6482" y="4392"/>
                <a:ext cx="184" cy="53"/>
              </a:xfrm>
              <a:custGeom>
                <a:avLst/>
                <a:gdLst>
                  <a:gd name="T0" fmla="+- 0 6552 6482"/>
                  <a:gd name="T1" fmla="*/ T0 w 184"/>
                  <a:gd name="T2" fmla="+- 0 4392 4392"/>
                  <a:gd name="T3" fmla="*/ 4392 h 53"/>
                  <a:gd name="T4" fmla="+- 0 6533 6482"/>
                  <a:gd name="T5" fmla="*/ T4 w 184"/>
                  <a:gd name="T6" fmla="+- 0 4397 4392"/>
                  <a:gd name="T7" fmla="*/ 4397 h 53"/>
                  <a:gd name="T8" fmla="+- 0 6510 6482"/>
                  <a:gd name="T9" fmla="*/ T8 w 184"/>
                  <a:gd name="T10" fmla="+- 0 4407 4392"/>
                  <a:gd name="T11" fmla="*/ 4407 h 53"/>
                  <a:gd name="T12" fmla="+- 0 6491 6482"/>
                  <a:gd name="T13" fmla="*/ T12 w 184"/>
                  <a:gd name="T14" fmla="+- 0 4419 4392"/>
                  <a:gd name="T15" fmla="*/ 4419 h 53"/>
                  <a:gd name="T16" fmla="+- 0 6482 6482"/>
                  <a:gd name="T17" fmla="*/ T16 w 184"/>
                  <a:gd name="T18" fmla="+- 0 4430 4392"/>
                  <a:gd name="T19" fmla="*/ 4430 h 53"/>
                  <a:gd name="T20" fmla="+- 0 6487 6482"/>
                  <a:gd name="T21" fmla="*/ T20 w 184"/>
                  <a:gd name="T22" fmla="+- 0 4435 4392"/>
                  <a:gd name="T23" fmla="*/ 4435 h 53"/>
                  <a:gd name="T24" fmla="+- 0 6507 6482"/>
                  <a:gd name="T25" fmla="*/ T24 w 184"/>
                  <a:gd name="T26" fmla="+- 0 4439 4392"/>
                  <a:gd name="T27" fmla="*/ 4439 h 53"/>
                  <a:gd name="T28" fmla="+- 0 6549 6482"/>
                  <a:gd name="T29" fmla="*/ T28 w 184"/>
                  <a:gd name="T30" fmla="+- 0 4445 4392"/>
                  <a:gd name="T31" fmla="*/ 4445 h 53"/>
                  <a:gd name="T32" fmla="+- 0 6549 6482"/>
                  <a:gd name="T33" fmla="*/ T32 w 184"/>
                  <a:gd name="T34" fmla="+- 0 4445 4392"/>
                  <a:gd name="T35" fmla="*/ 4445 h 53"/>
                  <a:gd name="T36" fmla="+- 0 6631 6482"/>
                  <a:gd name="T37" fmla="*/ T36 w 184"/>
                  <a:gd name="T38" fmla="+- 0 4417 4392"/>
                  <a:gd name="T39" fmla="*/ 4417 h 53"/>
                  <a:gd name="T40" fmla="+- 0 6666 6482"/>
                  <a:gd name="T41" fmla="*/ T40 w 184"/>
                  <a:gd name="T42" fmla="+- 0 4403 4392"/>
                  <a:gd name="T43" fmla="*/ 4403 h 53"/>
                  <a:gd name="T44" fmla="+- 0 6656 6482"/>
                  <a:gd name="T45" fmla="*/ T44 w 184"/>
                  <a:gd name="T46" fmla="+- 0 4401 4392"/>
                  <a:gd name="T47" fmla="*/ 4401 h 53"/>
                  <a:gd name="T48" fmla="+- 0 6636 6482"/>
                  <a:gd name="T49" fmla="*/ T48 w 184"/>
                  <a:gd name="T50" fmla="+- 0 4400 4392"/>
                  <a:gd name="T51" fmla="*/ 4400 h 53"/>
                  <a:gd name="T52" fmla="+- 0 6588 6482"/>
                  <a:gd name="T53" fmla="*/ T52 w 184"/>
                  <a:gd name="T54" fmla="+- 0 4397 4392"/>
                  <a:gd name="T55" fmla="*/ 4397 h 53"/>
                  <a:gd name="T56" fmla="+- 0 6566 6482"/>
                  <a:gd name="T57" fmla="*/ T56 w 184"/>
                  <a:gd name="T58" fmla="+- 0 4395 4392"/>
                  <a:gd name="T59" fmla="*/ 4395 h 53"/>
                  <a:gd name="T60" fmla="+- 0 6552 6482"/>
                  <a:gd name="T61" fmla="*/ T60 w 184"/>
                  <a:gd name="T62" fmla="+- 0 4392 4392"/>
                  <a:gd name="T63" fmla="*/ 4392 h 5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84" h="53">
                    <a:moveTo>
                      <a:pt x="70" y="0"/>
                    </a:moveTo>
                    <a:lnTo>
                      <a:pt x="51" y="5"/>
                    </a:lnTo>
                    <a:lnTo>
                      <a:pt x="28" y="15"/>
                    </a:lnTo>
                    <a:lnTo>
                      <a:pt x="9" y="27"/>
                    </a:lnTo>
                    <a:lnTo>
                      <a:pt x="0" y="38"/>
                    </a:lnTo>
                    <a:lnTo>
                      <a:pt x="5" y="43"/>
                    </a:lnTo>
                    <a:lnTo>
                      <a:pt x="25" y="47"/>
                    </a:lnTo>
                    <a:lnTo>
                      <a:pt x="67" y="53"/>
                    </a:lnTo>
                    <a:lnTo>
                      <a:pt x="149" y="25"/>
                    </a:lnTo>
                    <a:lnTo>
                      <a:pt x="184" y="11"/>
                    </a:lnTo>
                    <a:lnTo>
                      <a:pt x="174" y="9"/>
                    </a:lnTo>
                    <a:lnTo>
                      <a:pt x="154" y="8"/>
                    </a:lnTo>
                    <a:lnTo>
                      <a:pt x="106" y="5"/>
                    </a:lnTo>
                    <a:lnTo>
                      <a:pt x="84" y="3"/>
                    </a:lnTo>
                    <a:lnTo>
                      <a:pt x="7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62" name="Group 961"/>
            <p:cNvGrpSpPr>
              <a:grpSpLocks/>
            </p:cNvGrpSpPr>
            <p:nvPr/>
          </p:nvGrpSpPr>
          <p:grpSpPr bwMode="auto">
            <a:xfrm>
              <a:off x="9556" y="4201"/>
              <a:ext cx="333" cy="251"/>
              <a:chOff x="6481" y="4201"/>
              <a:chExt cx="226" cy="251"/>
            </a:xfrm>
          </p:grpSpPr>
          <p:sp>
            <p:nvSpPr>
              <p:cNvPr id="1466" name="Freeform 1465"/>
              <p:cNvSpPr>
                <a:spLocks/>
              </p:cNvSpPr>
              <p:nvPr/>
            </p:nvSpPr>
            <p:spPr bwMode="auto">
              <a:xfrm>
                <a:off x="6481" y="4201"/>
                <a:ext cx="226" cy="251"/>
              </a:xfrm>
              <a:custGeom>
                <a:avLst/>
                <a:gdLst>
                  <a:gd name="T0" fmla="+- 0 6560 6481"/>
                  <a:gd name="T1" fmla="*/ T0 w 226"/>
                  <a:gd name="T2" fmla="+- 0 4201 4201"/>
                  <a:gd name="T3" fmla="*/ 4201 h 251"/>
                  <a:gd name="T4" fmla="+- 0 6557 6481"/>
                  <a:gd name="T5" fmla="*/ T4 w 226"/>
                  <a:gd name="T6" fmla="+- 0 4201 4201"/>
                  <a:gd name="T7" fmla="*/ 4201 h 251"/>
                  <a:gd name="T8" fmla="+- 0 6556 6481"/>
                  <a:gd name="T9" fmla="*/ T8 w 226"/>
                  <a:gd name="T10" fmla="+- 0 4201 4201"/>
                  <a:gd name="T11" fmla="*/ 4201 h 251"/>
                  <a:gd name="T12" fmla="+- 0 6553 6481"/>
                  <a:gd name="T13" fmla="*/ T12 w 226"/>
                  <a:gd name="T14" fmla="+- 0 4201 4201"/>
                  <a:gd name="T15" fmla="*/ 4201 h 251"/>
                  <a:gd name="T16" fmla="+- 0 6494 6481"/>
                  <a:gd name="T17" fmla="*/ T16 w 226"/>
                  <a:gd name="T18" fmla="+- 0 4228 4201"/>
                  <a:gd name="T19" fmla="*/ 4228 h 251"/>
                  <a:gd name="T20" fmla="+- 0 6492 6481"/>
                  <a:gd name="T21" fmla="*/ T20 w 226"/>
                  <a:gd name="T22" fmla="+- 0 4230 4201"/>
                  <a:gd name="T23" fmla="*/ 4230 h 251"/>
                  <a:gd name="T24" fmla="+- 0 6484 6481"/>
                  <a:gd name="T25" fmla="*/ T24 w 226"/>
                  <a:gd name="T26" fmla="+- 0 4305 4201"/>
                  <a:gd name="T27" fmla="*/ 4305 h 251"/>
                  <a:gd name="T28" fmla="+- 0 6481 6481"/>
                  <a:gd name="T29" fmla="*/ T28 w 226"/>
                  <a:gd name="T30" fmla="+- 0 4366 4201"/>
                  <a:gd name="T31" fmla="*/ 4366 h 251"/>
                  <a:gd name="T32" fmla="+- 0 6481 6481"/>
                  <a:gd name="T33" fmla="*/ T32 w 226"/>
                  <a:gd name="T34" fmla="+- 0 4396 4201"/>
                  <a:gd name="T35" fmla="*/ 4396 h 251"/>
                  <a:gd name="T36" fmla="+- 0 6481 6481"/>
                  <a:gd name="T37" fmla="*/ T36 w 226"/>
                  <a:gd name="T38" fmla="+- 0 4406 4201"/>
                  <a:gd name="T39" fmla="*/ 4406 h 251"/>
                  <a:gd name="T40" fmla="+- 0 6542 6481"/>
                  <a:gd name="T41" fmla="*/ T40 w 226"/>
                  <a:gd name="T42" fmla="+- 0 4451 4201"/>
                  <a:gd name="T43" fmla="*/ 4451 h 251"/>
                  <a:gd name="T44" fmla="+- 0 6546 6481"/>
                  <a:gd name="T45" fmla="*/ T44 w 226"/>
                  <a:gd name="T46" fmla="+- 0 4451 4201"/>
                  <a:gd name="T47" fmla="*/ 4451 h 251"/>
                  <a:gd name="T48" fmla="+- 0 6548 6481"/>
                  <a:gd name="T49" fmla="*/ T48 w 226"/>
                  <a:gd name="T50" fmla="+- 0 4452 4201"/>
                  <a:gd name="T51" fmla="*/ 4452 h 251"/>
                  <a:gd name="T52" fmla="+- 0 6549 6481"/>
                  <a:gd name="T53" fmla="*/ T52 w 226"/>
                  <a:gd name="T54" fmla="+- 0 4452 4201"/>
                  <a:gd name="T55" fmla="*/ 4452 h 251"/>
                  <a:gd name="T56" fmla="+- 0 6551 6481"/>
                  <a:gd name="T57" fmla="*/ T56 w 226"/>
                  <a:gd name="T58" fmla="+- 0 4451 4201"/>
                  <a:gd name="T59" fmla="*/ 4451 h 251"/>
                  <a:gd name="T60" fmla="+- 0 6552 6481"/>
                  <a:gd name="T61" fmla="*/ T60 w 226"/>
                  <a:gd name="T62" fmla="+- 0 4451 4201"/>
                  <a:gd name="T63" fmla="*/ 4451 h 251"/>
                  <a:gd name="T64" fmla="+- 0 6554 6481"/>
                  <a:gd name="T65" fmla="*/ T64 w 226"/>
                  <a:gd name="T66" fmla="+- 0 4451 4201"/>
                  <a:gd name="T67" fmla="*/ 4451 h 251"/>
                  <a:gd name="T68" fmla="+- 0 6555 6481"/>
                  <a:gd name="T69" fmla="*/ T68 w 226"/>
                  <a:gd name="T70" fmla="+- 0 4451 4201"/>
                  <a:gd name="T71" fmla="*/ 4451 h 251"/>
                  <a:gd name="T72" fmla="+- 0 6561 6481"/>
                  <a:gd name="T73" fmla="*/ T72 w 226"/>
                  <a:gd name="T74" fmla="+- 0 4448 4201"/>
                  <a:gd name="T75" fmla="*/ 4448 h 251"/>
                  <a:gd name="T76" fmla="+- 0 6548 6481"/>
                  <a:gd name="T77" fmla="*/ T76 w 226"/>
                  <a:gd name="T78" fmla="+- 0 4448 4201"/>
                  <a:gd name="T79" fmla="*/ 4448 h 251"/>
                  <a:gd name="T80" fmla="+- 0 6548 6481"/>
                  <a:gd name="T81" fmla="*/ T80 w 226"/>
                  <a:gd name="T82" fmla="+- 0 4448 4201"/>
                  <a:gd name="T83" fmla="*/ 4448 h 251"/>
                  <a:gd name="T84" fmla="+- 0 6543 6481"/>
                  <a:gd name="T85" fmla="*/ T84 w 226"/>
                  <a:gd name="T86" fmla="+- 0 4448 4201"/>
                  <a:gd name="T87" fmla="*/ 4448 h 251"/>
                  <a:gd name="T88" fmla="+- 0 6522 6481"/>
                  <a:gd name="T89" fmla="*/ T88 w 226"/>
                  <a:gd name="T90" fmla="+- 0 4441 4201"/>
                  <a:gd name="T91" fmla="*/ 4441 h 251"/>
                  <a:gd name="T92" fmla="+- 0 6502 6481"/>
                  <a:gd name="T93" fmla="*/ T92 w 226"/>
                  <a:gd name="T94" fmla="+- 0 4435 4201"/>
                  <a:gd name="T95" fmla="*/ 4435 h 251"/>
                  <a:gd name="T96" fmla="+- 0 6495 6481"/>
                  <a:gd name="T97" fmla="*/ T96 w 226"/>
                  <a:gd name="T98" fmla="+- 0 4432 4201"/>
                  <a:gd name="T99" fmla="*/ 4432 h 251"/>
                  <a:gd name="T100" fmla="+- 0 6488 6481"/>
                  <a:gd name="T101" fmla="*/ T100 w 226"/>
                  <a:gd name="T102" fmla="+- 0 4432 4201"/>
                  <a:gd name="T103" fmla="*/ 4432 h 251"/>
                  <a:gd name="T104" fmla="+- 0 6490 6481"/>
                  <a:gd name="T105" fmla="*/ T104 w 226"/>
                  <a:gd name="T106" fmla="+- 0 4429 4201"/>
                  <a:gd name="T107" fmla="*/ 4429 h 251"/>
                  <a:gd name="T108" fmla="+- 0 6489 6481"/>
                  <a:gd name="T109" fmla="*/ T108 w 226"/>
                  <a:gd name="T110" fmla="+- 0 4428 4201"/>
                  <a:gd name="T111" fmla="*/ 4428 h 251"/>
                  <a:gd name="T112" fmla="+- 0 6488 6481"/>
                  <a:gd name="T113" fmla="*/ T112 w 226"/>
                  <a:gd name="T114" fmla="+- 0 4428 4201"/>
                  <a:gd name="T115" fmla="*/ 4428 h 251"/>
                  <a:gd name="T116" fmla="+- 0 6485 6481"/>
                  <a:gd name="T117" fmla="*/ T116 w 226"/>
                  <a:gd name="T118" fmla="+- 0 4428 4201"/>
                  <a:gd name="T119" fmla="*/ 4428 h 251"/>
                  <a:gd name="T120" fmla="+- 0 6488 6481"/>
                  <a:gd name="T121" fmla="*/ T120 w 226"/>
                  <a:gd name="T122" fmla="+- 0 4415 4201"/>
                  <a:gd name="T123" fmla="*/ 4415 h 251"/>
                  <a:gd name="T124" fmla="+- 0 6487 6481"/>
                  <a:gd name="T125" fmla="*/ T124 w 226"/>
                  <a:gd name="T126" fmla="+- 0 4398 4201"/>
                  <a:gd name="T127" fmla="*/ 4398 h 251"/>
                  <a:gd name="T128" fmla="+- 0 6488 6481"/>
                  <a:gd name="T129" fmla="*/ T128 w 226"/>
                  <a:gd name="T130" fmla="+- 0 4352 4201"/>
                  <a:gd name="T131" fmla="*/ 4352 h 251"/>
                  <a:gd name="T132" fmla="+- 0 6491 6481"/>
                  <a:gd name="T133" fmla="*/ T132 w 226"/>
                  <a:gd name="T134" fmla="+- 0 4292 4201"/>
                  <a:gd name="T135" fmla="*/ 4292 h 251"/>
                  <a:gd name="T136" fmla="+- 0 6498 6481"/>
                  <a:gd name="T137" fmla="*/ T136 w 226"/>
                  <a:gd name="T138" fmla="+- 0 4234 4201"/>
                  <a:gd name="T139" fmla="*/ 4234 h 251"/>
                  <a:gd name="T140" fmla="+- 0 6497 6481"/>
                  <a:gd name="T141" fmla="*/ T140 w 226"/>
                  <a:gd name="T142" fmla="+- 0 4234 4201"/>
                  <a:gd name="T143" fmla="*/ 4234 h 251"/>
                  <a:gd name="T144" fmla="+- 0 6495 6481"/>
                  <a:gd name="T145" fmla="*/ T144 w 226"/>
                  <a:gd name="T146" fmla="+- 0 4232 4201"/>
                  <a:gd name="T147" fmla="*/ 4232 h 251"/>
                  <a:gd name="T148" fmla="+- 0 6499 6481"/>
                  <a:gd name="T149" fmla="*/ T148 w 226"/>
                  <a:gd name="T150" fmla="+- 0 4232 4201"/>
                  <a:gd name="T151" fmla="*/ 4232 h 251"/>
                  <a:gd name="T152" fmla="+- 0 6502 6481"/>
                  <a:gd name="T153" fmla="*/ T152 w 226"/>
                  <a:gd name="T154" fmla="+- 0 4230 4201"/>
                  <a:gd name="T155" fmla="*/ 4230 h 251"/>
                  <a:gd name="T156" fmla="+- 0 6557 6481"/>
                  <a:gd name="T157" fmla="*/ T156 w 226"/>
                  <a:gd name="T158" fmla="+- 0 4207 4201"/>
                  <a:gd name="T159" fmla="*/ 4207 h 251"/>
                  <a:gd name="T160" fmla="+- 0 6558 6481"/>
                  <a:gd name="T161" fmla="*/ T160 w 226"/>
                  <a:gd name="T162" fmla="+- 0 4207 4201"/>
                  <a:gd name="T163" fmla="*/ 4207 h 251"/>
                  <a:gd name="T164" fmla="+- 0 6560 6481"/>
                  <a:gd name="T165" fmla="*/ T164 w 226"/>
                  <a:gd name="T166" fmla="+- 0 4207 4201"/>
                  <a:gd name="T167" fmla="*/ 4207 h 251"/>
                  <a:gd name="T168" fmla="+- 0 6560 6481"/>
                  <a:gd name="T169" fmla="*/ T168 w 226"/>
                  <a:gd name="T170" fmla="+- 0 4207 4201"/>
                  <a:gd name="T171" fmla="*/ 4207 h 251"/>
                  <a:gd name="T172" fmla="+- 0 6560 6481"/>
                  <a:gd name="T173" fmla="*/ T172 w 226"/>
                  <a:gd name="T174" fmla="+- 0 4204 4201"/>
                  <a:gd name="T175" fmla="*/ 4204 h 251"/>
                  <a:gd name="T176" fmla="+- 0 6581 6481"/>
                  <a:gd name="T177" fmla="*/ T176 w 226"/>
                  <a:gd name="T178" fmla="+- 0 4204 4201"/>
                  <a:gd name="T179" fmla="*/ 4204 h 251"/>
                  <a:gd name="T180" fmla="+- 0 6575 6481"/>
                  <a:gd name="T181" fmla="*/ T180 w 226"/>
                  <a:gd name="T182" fmla="+- 0 4201 4201"/>
                  <a:gd name="T183" fmla="*/ 4201 h 251"/>
                  <a:gd name="T184" fmla="+- 0 6574 6481"/>
                  <a:gd name="T185" fmla="*/ T184 w 226"/>
                  <a:gd name="T186" fmla="+- 0 4201 4201"/>
                  <a:gd name="T187" fmla="*/ 4201 h 251"/>
                  <a:gd name="T188" fmla="+- 0 6572 6481"/>
                  <a:gd name="T189" fmla="*/ T188 w 226"/>
                  <a:gd name="T190" fmla="+- 0 4201 4201"/>
                  <a:gd name="T191" fmla="*/ 4201 h 251"/>
                  <a:gd name="T192" fmla="+- 0 6562 6481"/>
                  <a:gd name="T193" fmla="*/ T192 w 226"/>
                  <a:gd name="T194" fmla="+- 0 4201 4201"/>
                  <a:gd name="T195" fmla="*/ 4201 h 251"/>
                  <a:gd name="T196" fmla="+- 0 6560 6481"/>
                  <a:gd name="T197" fmla="*/ T196 w 226"/>
                  <a:gd name="T198" fmla="+- 0 4201 4201"/>
                  <a:gd name="T199" fmla="*/ 4201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Lst>
                <a:rect l="0" t="0" r="r" b="b"/>
                <a:pathLst>
                  <a:path w="226" h="251">
                    <a:moveTo>
                      <a:pt x="79" y="0"/>
                    </a:moveTo>
                    <a:lnTo>
                      <a:pt x="76" y="0"/>
                    </a:lnTo>
                    <a:lnTo>
                      <a:pt x="75" y="0"/>
                    </a:lnTo>
                    <a:lnTo>
                      <a:pt x="72" y="0"/>
                    </a:lnTo>
                    <a:lnTo>
                      <a:pt x="13" y="27"/>
                    </a:lnTo>
                    <a:lnTo>
                      <a:pt x="11" y="29"/>
                    </a:lnTo>
                    <a:lnTo>
                      <a:pt x="3" y="104"/>
                    </a:lnTo>
                    <a:lnTo>
                      <a:pt x="0" y="165"/>
                    </a:lnTo>
                    <a:lnTo>
                      <a:pt x="0" y="195"/>
                    </a:lnTo>
                    <a:lnTo>
                      <a:pt x="0" y="205"/>
                    </a:lnTo>
                    <a:lnTo>
                      <a:pt x="61" y="250"/>
                    </a:lnTo>
                    <a:lnTo>
                      <a:pt x="65" y="250"/>
                    </a:lnTo>
                    <a:lnTo>
                      <a:pt x="67" y="251"/>
                    </a:lnTo>
                    <a:lnTo>
                      <a:pt x="68" y="251"/>
                    </a:lnTo>
                    <a:lnTo>
                      <a:pt x="70" y="250"/>
                    </a:lnTo>
                    <a:lnTo>
                      <a:pt x="71" y="250"/>
                    </a:lnTo>
                    <a:lnTo>
                      <a:pt x="73" y="250"/>
                    </a:lnTo>
                    <a:lnTo>
                      <a:pt x="74" y="250"/>
                    </a:lnTo>
                    <a:lnTo>
                      <a:pt x="80" y="247"/>
                    </a:lnTo>
                    <a:lnTo>
                      <a:pt x="67" y="247"/>
                    </a:lnTo>
                    <a:lnTo>
                      <a:pt x="62" y="247"/>
                    </a:lnTo>
                    <a:lnTo>
                      <a:pt x="41" y="240"/>
                    </a:lnTo>
                    <a:lnTo>
                      <a:pt x="21" y="234"/>
                    </a:lnTo>
                    <a:lnTo>
                      <a:pt x="14" y="231"/>
                    </a:lnTo>
                    <a:lnTo>
                      <a:pt x="7" y="231"/>
                    </a:lnTo>
                    <a:lnTo>
                      <a:pt x="9" y="228"/>
                    </a:lnTo>
                    <a:lnTo>
                      <a:pt x="8" y="227"/>
                    </a:lnTo>
                    <a:lnTo>
                      <a:pt x="7" y="227"/>
                    </a:lnTo>
                    <a:lnTo>
                      <a:pt x="4" y="227"/>
                    </a:lnTo>
                    <a:lnTo>
                      <a:pt x="7" y="214"/>
                    </a:lnTo>
                    <a:lnTo>
                      <a:pt x="6" y="197"/>
                    </a:lnTo>
                    <a:lnTo>
                      <a:pt x="7" y="151"/>
                    </a:lnTo>
                    <a:lnTo>
                      <a:pt x="10" y="91"/>
                    </a:lnTo>
                    <a:lnTo>
                      <a:pt x="17" y="33"/>
                    </a:lnTo>
                    <a:lnTo>
                      <a:pt x="16" y="33"/>
                    </a:lnTo>
                    <a:lnTo>
                      <a:pt x="14" y="31"/>
                    </a:lnTo>
                    <a:lnTo>
                      <a:pt x="18" y="31"/>
                    </a:lnTo>
                    <a:lnTo>
                      <a:pt x="21" y="29"/>
                    </a:lnTo>
                    <a:lnTo>
                      <a:pt x="76" y="6"/>
                    </a:lnTo>
                    <a:lnTo>
                      <a:pt x="77" y="6"/>
                    </a:lnTo>
                    <a:lnTo>
                      <a:pt x="79" y="6"/>
                    </a:lnTo>
                    <a:lnTo>
                      <a:pt x="79" y="3"/>
                    </a:lnTo>
                    <a:lnTo>
                      <a:pt x="100" y="3"/>
                    </a:lnTo>
                    <a:lnTo>
                      <a:pt x="94" y="0"/>
                    </a:lnTo>
                    <a:lnTo>
                      <a:pt x="93" y="0"/>
                    </a:lnTo>
                    <a:lnTo>
                      <a:pt x="91" y="0"/>
                    </a:lnTo>
                    <a:lnTo>
                      <a:pt x="81" y="0"/>
                    </a:lnTo>
                    <a:lnTo>
                      <a:pt x="79"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7" name="Freeform 1466"/>
              <p:cNvSpPr>
                <a:spLocks/>
              </p:cNvSpPr>
              <p:nvPr/>
            </p:nvSpPr>
            <p:spPr bwMode="auto">
              <a:xfrm>
                <a:off x="6481" y="4201"/>
                <a:ext cx="226" cy="251"/>
              </a:xfrm>
              <a:custGeom>
                <a:avLst/>
                <a:gdLst>
                  <a:gd name="T0" fmla="+- 0 6548 6481"/>
                  <a:gd name="T1" fmla="*/ T0 w 226"/>
                  <a:gd name="T2" fmla="+- 0 4445 4201"/>
                  <a:gd name="T3" fmla="*/ 4445 h 251"/>
                  <a:gd name="T4" fmla="+- 0 6548 6481"/>
                  <a:gd name="T5" fmla="*/ T4 w 226"/>
                  <a:gd name="T6" fmla="+- 0 4445 4201"/>
                  <a:gd name="T7" fmla="*/ 4445 h 251"/>
                  <a:gd name="T8" fmla="+- 0 6548 6481"/>
                  <a:gd name="T9" fmla="*/ T8 w 226"/>
                  <a:gd name="T10" fmla="+- 0 4448 4201"/>
                  <a:gd name="T11" fmla="*/ 4448 h 251"/>
                  <a:gd name="T12" fmla="+- 0 6549 6481"/>
                  <a:gd name="T13" fmla="*/ T12 w 226"/>
                  <a:gd name="T14" fmla="+- 0 4445 4201"/>
                  <a:gd name="T15" fmla="*/ 4445 h 251"/>
                  <a:gd name="T16" fmla="+- 0 6548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67" y="244"/>
                    </a:moveTo>
                    <a:lnTo>
                      <a:pt x="67" y="244"/>
                    </a:lnTo>
                    <a:lnTo>
                      <a:pt x="67" y="247"/>
                    </a:lnTo>
                    <a:lnTo>
                      <a:pt x="68" y="244"/>
                    </a:lnTo>
                    <a:lnTo>
                      <a:pt x="67"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8" name="Freeform 1467"/>
              <p:cNvSpPr>
                <a:spLocks/>
              </p:cNvSpPr>
              <p:nvPr/>
            </p:nvSpPr>
            <p:spPr bwMode="auto">
              <a:xfrm>
                <a:off x="6481" y="4201"/>
                <a:ext cx="226" cy="251"/>
              </a:xfrm>
              <a:custGeom>
                <a:avLst/>
                <a:gdLst>
                  <a:gd name="T0" fmla="+- 0 6553 6481"/>
                  <a:gd name="T1" fmla="*/ T0 w 226"/>
                  <a:gd name="T2" fmla="+- 0 4445 4201"/>
                  <a:gd name="T3" fmla="*/ 4445 h 251"/>
                  <a:gd name="T4" fmla="+- 0 6551 6481"/>
                  <a:gd name="T5" fmla="*/ T4 w 226"/>
                  <a:gd name="T6" fmla="+- 0 4445 4201"/>
                  <a:gd name="T7" fmla="*/ 4445 h 251"/>
                  <a:gd name="T8" fmla="+- 0 6548 6481"/>
                  <a:gd name="T9" fmla="*/ T8 w 226"/>
                  <a:gd name="T10" fmla="+- 0 4445 4201"/>
                  <a:gd name="T11" fmla="*/ 4445 h 251"/>
                  <a:gd name="T12" fmla="+- 0 6549 6481"/>
                  <a:gd name="T13" fmla="*/ T12 w 226"/>
                  <a:gd name="T14" fmla="+- 0 4445 4201"/>
                  <a:gd name="T15" fmla="*/ 4445 h 251"/>
                  <a:gd name="T16" fmla="+- 0 6548 6481"/>
                  <a:gd name="T17" fmla="*/ T16 w 226"/>
                  <a:gd name="T18" fmla="+- 0 4448 4201"/>
                  <a:gd name="T19" fmla="*/ 4448 h 251"/>
                  <a:gd name="T20" fmla="+- 0 6561 6481"/>
                  <a:gd name="T21" fmla="*/ T20 w 226"/>
                  <a:gd name="T22" fmla="+- 0 4448 4201"/>
                  <a:gd name="T23" fmla="*/ 4448 h 251"/>
                  <a:gd name="T24" fmla="+- 0 6563 6481"/>
                  <a:gd name="T25" fmla="*/ T24 w 226"/>
                  <a:gd name="T26" fmla="+- 0 4448 4201"/>
                  <a:gd name="T27" fmla="*/ 4448 h 251"/>
                  <a:gd name="T28" fmla="+- 0 6553 6481"/>
                  <a:gd name="T29" fmla="*/ T28 w 226"/>
                  <a:gd name="T30" fmla="+- 0 4448 4201"/>
                  <a:gd name="T31" fmla="*/ 4448 h 251"/>
                  <a:gd name="T32" fmla="+- 0 6553 6481"/>
                  <a:gd name="T33" fmla="*/ T32 w 226"/>
                  <a:gd name="T34" fmla="+- 0 4445 4201"/>
                  <a:gd name="T35" fmla="*/ 4445 h 251"/>
                  <a:gd name="T36" fmla="+- 0 6553 6481"/>
                  <a:gd name="T37" fmla="*/ T36 w 226"/>
                  <a:gd name="T38" fmla="+- 0 4445 4201"/>
                  <a:gd name="T39" fmla="*/ 4445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6" h="251">
                    <a:moveTo>
                      <a:pt x="72" y="244"/>
                    </a:moveTo>
                    <a:lnTo>
                      <a:pt x="70" y="244"/>
                    </a:lnTo>
                    <a:lnTo>
                      <a:pt x="67" y="244"/>
                    </a:lnTo>
                    <a:lnTo>
                      <a:pt x="68" y="244"/>
                    </a:lnTo>
                    <a:lnTo>
                      <a:pt x="67" y="247"/>
                    </a:lnTo>
                    <a:lnTo>
                      <a:pt x="80" y="247"/>
                    </a:lnTo>
                    <a:lnTo>
                      <a:pt x="82" y="247"/>
                    </a:lnTo>
                    <a:lnTo>
                      <a:pt x="72" y="247"/>
                    </a:lnTo>
                    <a:lnTo>
                      <a:pt x="7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69" name="Freeform 1468"/>
              <p:cNvSpPr>
                <a:spLocks/>
              </p:cNvSpPr>
              <p:nvPr/>
            </p:nvSpPr>
            <p:spPr bwMode="auto">
              <a:xfrm>
                <a:off x="6481" y="4201"/>
                <a:ext cx="226" cy="251"/>
              </a:xfrm>
              <a:custGeom>
                <a:avLst/>
                <a:gdLst>
                  <a:gd name="T0" fmla="+- 0 6543 6481"/>
                  <a:gd name="T1" fmla="*/ T0 w 226"/>
                  <a:gd name="T2" fmla="+- 0 4445 4201"/>
                  <a:gd name="T3" fmla="*/ 4445 h 251"/>
                  <a:gd name="T4" fmla="+- 0 6543 6481"/>
                  <a:gd name="T5" fmla="*/ T4 w 226"/>
                  <a:gd name="T6" fmla="+- 0 4448 4201"/>
                  <a:gd name="T7" fmla="*/ 4448 h 251"/>
                  <a:gd name="T8" fmla="+- 0 6548 6481"/>
                  <a:gd name="T9" fmla="*/ T8 w 226"/>
                  <a:gd name="T10" fmla="+- 0 4448 4201"/>
                  <a:gd name="T11" fmla="*/ 4448 h 251"/>
                  <a:gd name="T12" fmla="+- 0 6548 6481"/>
                  <a:gd name="T13" fmla="*/ T12 w 226"/>
                  <a:gd name="T14" fmla="+- 0 4445 4201"/>
                  <a:gd name="T15" fmla="*/ 4445 h 251"/>
                  <a:gd name="T16" fmla="+- 0 6548 6481"/>
                  <a:gd name="T17" fmla="*/ T16 w 226"/>
                  <a:gd name="T18" fmla="+- 0 4445 4201"/>
                  <a:gd name="T19" fmla="*/ 4445 h 251"/>
                  <a:gd name="T20" fmla="+- 0 6547 6481"/>
                  <a:gd name="T21" fmla="*/ T20 w 226"/>
                  <a:gd name="T22" fmla="+- 0 4445 4201"/>
                  <a:gd name="T23" fmla="*/ 4445 h 251"/>
                  <a:gd name="T24" fmla="+- 0 6545 6481"/>
                  <a:gd name="T25" fmla="*/ T24 w 226"/>
                  <a:gd name="T26" fmla="+- 0 4445 4201"/>
                  <a:gd name="T27" fmla="*/ 4445 h 251"/>
                  <a:gd name="T28" fmla="+- 0 6543 6481"/>
                  <a:gd name="T29" fmla="*/ T28 w 226"/>
                  <a:gd name="T30" fmla="+- 0 4445 4201"/>
                  <a:gd name="T31" fmla="*/ 4445 h 25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26" h="251">
                    <a:moveTo>
                      <a:pt x="62" y="244"/>
                    </a:moveTo>
                    <a:lnTo>
                      <a:pt x="62" y="247"/>
                    </a:lnTo>
                    <a:lnTo>
                      <a:pt x="67" y="247"/>
                    </a:lnTo>
                    <a:lnTo>
                      <a:pt x="67" y="244"/>
                    </a:lnTo>
                    <a:lnTo>
                      <a:pt x="66" y="244"/>
                    </a:lnTo>
                    <a:lnTo>
                      <a:pt x="64" y="244"/>
                    </a:lnTo>
                    <a:lnTo>
                      <a:pt x="6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0" name="Freeform 1469"/>
              <p:cNvSpPr>
                <a:spLocks/>
              </p:cNvSpPr>
              <p:nvPr/>
            </p:nvSpPr>
            <p:spPr bwMode="auto">
              <a:xfrm>
                <a:off x="6481" y="4201"/>
                <a:ext cx="226" cy="251"/>
              </a:xfrm>
              <a:custGeom>
                <a:avLst/>
                <a:gdLst>
                  <a:gd name="T0" fmla="+- 0 6553 6481"/>
                  <a:gd name="T1" fmla="*/ T0 w 226"/>
                  <a:gd name="T2" fmla="+- 0 4445 4201"/>
                  <a:gd name="T3" fmla="*/ 4445 h 251"/>
                  <a:gd name="T4" fmla="+- 0 6553 6481"/>
                  <a:gd name="T5" fmla="*/ T4 w 226"/>
                  <a:gd name="T6" fmla="+- 0 4445 4201"/>
                  <a:gd name="T7" fmla="*/ 4445 h 251"/>
                  <a:gd name="T8" fmla="+- 0 6553 6481"/>
                  <a:gd name="T9" fmla="*/ T8 w 226"/>
                  <a:gd name="T10" fmla="+- 0 4445 4201"/>
                  <a:gd name="T11" fmla="*/ 4445 h 251"/>
                  <a:gd name="T12" fmla="+- 0 6553 6481"/>
                  <a:gd name="T13" fmla="*/ T12 w 226"/>
                  <a:gd name="T14" fmla="+- 0 4448 4201"/>
                  <a:gd name="T15" fmla="*/ 4448 h 251"/>
                  <a:gd name="T16" fmla="+- 0 6553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72" y="244"/>
                    </a:moveTo>
                    <a:lnTo>
                      <a:pt x="72" y="244"/>
                    </a:lnTo>
                    <a:lnTo>
                      <a:pt x="72" y="247"/>
                    </a:lnTo>
                    <a:lnTo>
                      <a:pt x="72"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1" name="Freeform 1470"/>
              <p:cNvSpPr>
                <a:spLocks/>
              </p:cNvSpPr>
              <p:nvPr/>
            </p:nvSpPr>
            <p:spPr bwMode="auto">
              <a:xfrm>
                <a:off x="6481" y="4201"/>
                <a:ext cx="226" cy="251"/>
              </a:xfrm>
              <a:custGeom>
                <a:avLst/>
                <a:gdLst>
                  <a:gd name="T0" fmla="+- 0 6572 6481"/>
                  <a:gd name="T1" fmla="*/ T0 w 226"/>
                  <a:gd name="T2" fmla="+- 0 4445 4201"/>
                  <a:gd name="T3" fmla="*/ 4445 h 251"/>
                  <a:gd name="T4" fmla="+- 0 6553 6481"/>
                  <a:gd name="T5" fmla="*/ T4 w 226"/>
                  <a:gd name="T6" fmla="+- 0 4445 4201"/>
                  <a:gd name="T7" fmla="*/ 4445 h 251"/>
                  <a:gd name="T8" fmla="+- 0 6553 6481"/>
                  <a:gd name="T9" fmla="*/ T8 w 226"/>
                  <a:gd name="T10" fmla="+- 0 4448 4201"/>
                  <a:gd name="T11" fmla="*/ 4448 h 251"/>
                  <a:gd name="T12" fmla="+- 0 6563 6481"/>
                  <a:gd name="T13" fmla="*/ T12 w 226"/>
                  <a:gd name="T14" fmla="+- 0 4448 4201"/>
                  <a:gd name="T15" fmla="*/ 4448 h 251"/>
                  <a:gd name="T16" fmla="+- 0 6572 6481"/>
                  <a:gd name="T17" fmla="*/ T16 w 226"/>
                  <a:gd name="T18" fmla="+- 0 4445 4201"/>
                  <a:gd name="T19" fmla="*/ 4445 h 251"/>
                </a:gdLst>
                <a:ahLst/>
                <a:cxnLst>
                  <a:cxn ang="0">
                    <a:pos x="T1" y="T3"/>
                  </a:cxn>
                  <a:cxn ang="0">
                    <a:pos x="T5" y="T7"/>
                  </a:cxn>
                  <a:cxn ang="0">
                    <a:pos x="T9" y="T11"/>
                  </a:cxn>
                  <a:cxn ang="0">
                    <a:pos x="T13" y="T15"/>
                  </a:cxn>
                  <a:cxn ang="0">
                    <a:pos x="T17" y="T19"/>
                  </a:cxn>
                </a:cxnLst>
                <a:rect l="0" t="0" r="r" b="b"/>
                <a:pathLst>
                  <a:path w="226" h="251">
                    <a:moveTo>
                      <a:pt x="91" y="244"/>
                    </a:moveTo>
                    <a:lnTo>
                      <a:pt x="72" y="244"/>
                    </a:lnTo>
                    <a:lnTo>
                      <a:pt x="72" y="247"/>
                    </a:lnTo>
                    <a:lnTo>
                      <a:pt x="82" y="247"/>
                    </a:lnTo>
                    <a:lnTo>
                      <a:pt x="91" y="24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2" name="Freeform 1471"/>
              <p:cNvSpPr>
                <a:spLocks/>
              </p:cNvSpPr>
              <p:nvPr/>
            </p:nvSpPr>
            <p:spPr bwMode="auto">
              <a:xfrm>
                <a:off x="6481" y="4201"/>
                <a:ext cx="226" cy="251"/>
              </a:xfrm>
              <a:custGeom>
                <a:avLst/>
                <a:gdLst>
                  <a:gd name="T0" fmla="+- 0 6685 6481"/>
                  <a:gd name="T1" fmla="*/ T0 w 226"/>
                  <a:gd name="T2" fmla="+- 0 4400 4201"/>
                  <a:gd name="T3" fmla="*/ 4400 h 251"/>
                  <a:gd name="T4" fmla="+- 0 6597 6481"/>
                  <a:gd name="T5" fmla="*/ T4 w 226"/>
                  <a:gd name="T6" fmla="+- 0 4429 4201"/>
                  <a:gd name="T7" fmla="*/ 4429 h 251"/>
                  <a:gd name="T8" fmla="+- 0 6553 6481"/>
                  <a:gd name="T9" fmla="*/ T8 w 226"/>
                  <a:gd name="T10" fmla="+- 0 4445 4201"/>
                  <a:gd name="T11" fmla="*/ 4445 h 251"/>
                  <a:gd name="T12" fmla="+- 0 6553 6481"/>
                  <a:gd name="T13" fmla="*/ T12 w 226"/>
                  <a:gd name="T14" fmla="+- 0 4445 4201"/>
                  <a:gd name="T15" fmla="*/ 4445 h 251"/>
                  <a:gd name="T16" fmla="+- 0 6572 6481"/>
                  <a:gd name="T17" fmla="*/ T16 w 226"/>
                  <a:gd name="T18" fmla="+- 0 4445 4201"/>
                  <a:gd name="T19" fmla="*/ 4445 h 251"/>
                  <a:gd name="T20" fmla="+- 0 6617 6481"/>
                  <a:gd name="T21" fmla="*/ T20 w 226"/>
                  <a:gd name="T22" fmla="+- 0 4429 4201"/>
                  <a:gd name="T23" fmla="*/ 4429 h 251"/>
                  <a:gd name="T24" fmla="+- 0 6688 6481"/>
                  <a:gd name="T25" fmla="*/ T24 w 226"/>
                  <a:gd name="T26" fmla="+- 0 4406 4201"/>
                  <a:gd name="T27" fmla="*/ 4406 h 251"/>
                  <a:gd name="T28" fmla="+- 0 6688 6481"/>
                  <a:gd name="T29" fmla="*/ T28 w 226"/>
                  <a:gd name="T30" fmla="+- 0 4406 4201"/>
                  <a:gd name="T31" fmla="*/ 4406 h 251"/>
                  <a:gd name="T32" fmla="+- 0 6689 6481"/>
                  <a:gd name="T33" fmla="*/ T32 w 226"/>
                  <a:gd name="T34" fmla="+- 0 4406 4201"/>
                  <a:gd name="T35" fmla="*/ 4406 h 251"/>
                  <a:gd name="T36" fmla="+- 0 6691 6481"/>
                  <a:gd name="T37" fmla="*/ T36 w 226"/>
                  <a:gd name="T38" fmla="+- 0 4403 4201"/>
                  <a:gd name="T39" fmla="*/ 4403 h 251"/>
                  <a:gd name="T40" fmla="+- 0 6687 6481"/>
                  <a:gd name="T41" fmla="*/ T40 w 226"/>
                  <a:gd name="T42" fmla="+- 0 4403 4201"/>
                  <a:gd name="T43" fmla="*/ 4403 h 251"/>
                  <a:gd name="T44" fmla="+- 0 6684 6481"/>
                  <a:gd name="T45" fmla="*/ T44 w 226"/>
                  <a:gd name="T46" fmla="+- 0 4401 4201"/>
                  <a:gd name="T47" fmla="*/ 4401 h 251"/>
                  <a:gd name="T48" fmla="+- 0 6685 6481"/>
                  <a:gd name="T49" fmla="*/ T48 w 226"/>
                  <a:gd name="T50" fmla="+- 0 4400 4201"/>
                  <a:gd name="T51" fmla="*/ 440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6" h="251">
                    <a:moveTo>
                      <a:pt x="204" y="199"/>
                    </a:moveTo>
                    <a:lnTo>
                      <a:pt x="116" y="228"/>
                    </a:lnTo>
                    <a:lnTo>
                      <a:pt x="72" y="244"/>
                    </a:lnTo>
                    <a:lnTo>
                      <a:pt x="91" y="244"/>
                    </a:lnTo>
                    <a:lnTo>
                      <a:pt x="136" y="228"/>
                    </a:lnTo>
                    <a:lnTo>
                      <a:pt x="207" y="205"/>
                    </a:lnTo>
                    <a:lnTo>
                      <a:pt x="208" y="205"/>
                    </a:lnTo>
                    <a:lnTo>
                      <a:pt x="210" y="202"/>
                    </a:lnTo>
                    <a:lnTo>
                      <a:pt x="206" y="202"/>
                    </a:lnTo>
                    <a:lnTo>
                      <a:pt x="203" y="200"/>
                    </a:lnTo>
                    <a:lnTo>
                      <a:pt x="204"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3" name="Freeform 1472"/>
              <p:cNvSpPr>
                <a:spLocks/>
              </p:cNvSpPr>
              <p:nvPr/>
            </p:nvSpPr>
            <p:spPr bwMode="auto">
              <a:xfrm>
                <a:off x="6481" y="4201"/>
                <a:ext cx="226" cy="251"/>
              </a:xfrm>
              <a:custGeom>
                <a:avLst/>
                <a:gdLst>
                  <a:gd name="T0" fmla="+- 0 6490 6481"/>
                  <a:gd name="T1" fmla="*/ T0 w 226"/>
                  <a:gd name="T2" fmla="+- 0 4429 4201"/>
                  <a:gd name="T3" fmla="*/ 4429 h 251"/>
                  <a:gd name="T4" fmla="+- 0 6488 6481"/>
                  <a:gd name="T5" fmla="*/ T4 w 226"/>
                  <a:gd name="T6" fmla="+- 0 4432 4201"/>
                  <a:gd name="T7" fmla="*/ 4432 h 251"/>
                  <a:gd name="T8" fmla="+- 0 6490 6481"/>
                  <a:gd name="T9" fmla="*/ T8 w 226"/>
                  <a:gd name="T10" fmla="+- 0 4429 4201"/>
                  <a:gd name="T11" fmla="*/ 4429 h 251"/>
                </a:gdLst>
                <a:ahLst/>
                <a:cxnLst>
                  <a:cxn ang="0">
                    <a:pos x="T1" y="T3"/>
                  </a:cxn>
                  <a:cxn ang="0">
                    <a:pos x="T5" y="T7"/>
                  </a:cxn>
                  <a:cxn ang="0">
                    <a:pos x="T9" y="T11"/>
                  </a:cxn>
                </a:cxnLst>
                <a:rect l="0" t="0" r="r" b="b"/>
                <a:pathLst>
                  <a:path w="226" h="251">
                    <a:moveTo>
                      <a:pt x="9" y="228"/>
                    </a:moveTo>
                    <a:lnTo>
                      <a:pt x="7" y="231"/>
                    </a:lnTo>
                    <a:lnTo>
                      <a:pt x="9" y="22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4" name="Freeform 1473"/>
              <p:cNvSpPr>
                <a:spLocks/>
              </p:cNvSpPr>
              <p:nvPr/>
            </p:nvSpPr>
            <p:spPr bwMode="auto">
              <a:xfrm>
                <a:off x="6481" y="4201"/>
                <a:ext cx="226" cy="251"/>
              </a:xfrm>
              <a:custGeom>
                <a:avLst/>
                <a:gdLst>
                  <a:gd name="T0" fmla="+- 0 6490 6481"/>
                  <a:gd name="T1" fmla="*/ T0 w 226"/>
                  <a:gd name="T2" fmla="+- 0 4429 4201"/>
                  <a:gd name="T3" fmla="*/ 4429 h 251"/>
                  <a:gd name="T4" fmla="+- 0 6488 6481"/>
                  <a:gd name="T5" fmla="*/ T4 w 226"/>
                  <a:gd name="T6" fmla="+- 0 4432 4201"/>
                  <a:gd name="T7" fmla="*/ 4432 h 251"/>
                  <a:gd name="T8" fmla="+- 0 6495 6481"/>
                  <a:gd name="T9" fmla="*/ T8 w 226"/>
                  <a:gd name="T10" fmla="+- 0 4432 4201"/>
                  <a:gd name="T11" fmla="*/ 4432 h 251"/>
                  <a:gd name="T12" fmla="+- 0 6490 6481"/>
                  <a:gd name="T13" fmla="*/ T12 w 226"/>
                  <a:gd name="T14" fmla="+- 0 4429 4201"/>
                  <a:gd name="T15" fmla="*/ 4429 h 251"/>
                </a:gdLst>
                <a:ahLst/>
                <a:cxnLst>
                  <a:cxn ang="0">
                    <a:pos x="T1" y="T3"/>
                  </a:cxn>
                  <a:cxn ang="0">
                    <a:pos x="T5" y="T7"/>
                  </a:cxn>
                  <a:cxn ang="0">
                    <a:pos x="T9" y="T11"/>
                  </a:cxn>
                  <a:cxn ang="0">
                    <a:pos x="T13" y="T15"/>
                  </a:cxn>
                </a:cxnLst>
                <a:rect l="0" t="0" r="r" b="b"/>
                <a:pathLst>
                  <a:path w="226" h="251">
                    <a:moveTo>
                      <a:pt x="9" y="228"/>
                    </a:moveTo>
                    <a:lnTo>
                      <a:pt x="7" y="231"/>
                    </a:lnTo>
                    <a:lnTo>
                      <a:pt x="14" y="231"/>
                    </a:lnTo>
                    <a:lnTo>
                      <a:pt x="9" y="22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5" name="Freeform 1474"/>
              <p:cNvSpPr>
                <a:spLocks/>
              </p:cNvSpPr>
              <p:nvPr/>
            </p:nvSpPr>
            <p:spPr bwMode="auto">
              <a:xfrm>
                <a:off x="6481" y="4201"/>
                <a:ext cx="226" cy="251"/>
              </a:xfrm>
              <a:custGeom>
                <a:avLst/>
                <a:gdLst>
                  <a:gd name="T0" fmla="+- 0 6488 6481"/>
                  <a:gd name="T1" fmla="*/ T0 w 226"/>
                  <a:gd name="T2" fmla="+- 0 4427 4201"/>
                  <a:gd name="T3" fmla="*/ 4427 h 251"/>
                  <a:gd name="T4" fmla="+- 0 6485 6481"/>
                  <a:gd name="T5" fmla="*/ T4 w 226"/>
                  <a:gd name="T6" fmla="+- 0 4428 4201"/>
                  <a:gd name="T7" fmla="*/ 4428 h 251"/>
                  <a:gd name="T8" fmla="+- 0 6488 6481"/>
                  <a:gd name="T9" fmla="*/ T8 w 226"/>
                  <a:gd name="T10" fmla="+- 0 4428 4201"/>
                  <a:gd name="T11" fmla="*/ 4428 h 251"/>
                  <a:gd name="T12" fmla="+- 0 6488 6481"/>
                  <a:gd name="T13" fmla="*/ T12 w 226"/>
                  <a:gd name="T14" fmla="+- 0 4427 4201"/>
                  <a:gd name="T15" fmla="*/ 4427 h 251"/>
                </a:gdLst>
                <a:ahLst/>
                <a:cxnLst>
                  <a:cxn ang="0">
                    <a:pos x="T1" y="T3"/>
                  </a:cxn>
                  <a:cxn ang="0">
                    <a:pos x="T5" y="T7"/>
                  </a:cxn>
                  <a:cxn ang="0">
                    <a:pos x="T9" y="T11"/>
                  </a:cxn>
                  <a:cxn ang="0">
                    <a:pos x="T13" y="T15"/>
                  </a:cxn>
                </a:cxnLst>
                <a:rect l="0" t="0" r="r" b="b"/>
                <a:pathLst>
                  <a:path w="226" h="251">
                    <a:moveTo>
                      <a:pt x="7" y="226"/>
                    </a:moveTo>
                    <a:lnTo>
                      <a:pt x="4" y="227"/>
                    </a:lnTo>
                    <a:lnTo>
                      <a:pt x="7" y="227"/>
                    </a:lnTo>
                    <a:lnTo>
                      <a:pt x="7" y="22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6" name="Freeform 1475"/>
              <p:cNvSpPr>
                <a:spLocks/>
              </p:cNvSpPr>
              <p:nvPr/>
            </p:nvSpPr>
            <p:spPr bwMode="auto">
              <a:xfrm>
                <a:off x="6481" y="4201"/>
                <a:ext cx="226" cy="251"/>
              </a:xfrm>
              <a:custGeom>
                <a:avLst/>
                <a:gdLst>
                  <a:gd name="T0" fmla="+- 0 6685 6481"/>
                  <a:gd name="T1" fmla="*/ T0 w 226"/>
                  <a:gd name="T2" fmla="+- 0 4400 4201"/>
                  <a:gd name="T3" fmla="*/ 4400 h 251"/>
                  <a:gd name="T4" fmla="+- 0 6685 6481"/>
                  <a:gd name="T5" fmla="*/ T4 w 226"/>
                  <a:gd name="T6" fmla="+- 0 4400 4201"/>
                  <a:gd name="T7" fmla="*/ 4400 h 251"/>
                  <a:gd name="T8" fmla="+- 0 6684 6481"/>
                  <a:gd name="T9" fmla="*/ T8 w 226"/>
                  <a:gd name="T10" fmla="+- 0 4401 4201"/>
                  <a:gd name="T11" fmla="*/ 4401 h 251"/>
                  <a:gd name="T12" fmla="+- 0 6687 6481"/>
                  <a:gd name="T13" fmla="*/ T12 w 226"/>
                  <a:gd name="T14" fmla="+- 0 4403 4201"/>
                  <a:gd name="T15" fmla="*/ 4403 h 251"/>
                  <a:gd name="T16" fmla="+- 0 6685 6481"/>
                  <a:gd name="T17" fmla="*/ T16 w 226"/>
                  <a:gd name="T18" fmla="+- 0 4400 4201"/>
                  <a:gd name="T19" fmla="*/ 4400 h 251"/>
                </a:gdLst>
                <a:ahLst/>
                <a:cxnLst>
                  <a:cxn ang="0">
                    <a:pos x="T1" y="T3"/>
                  </a:cxn>
                  <a:cxn ang="0">
                    <a:pos x="T5" y="T7"/>
                  </a:cxn>
                  <a:cxn ang="0">
                    <a:pos x="T9" y="T11"/>
                  </a:cxn>
                  <a:cxn ang="0">
                    <a:pos x="T13" y="T15"/>
                  </a:cxn>
                  <a:cxn ang="0">
                    <a:pos x="T17" y="T19"/>
                  </a:cxn>
                </a:cxnLst>
                <a:rect l="0" t="0" r="r" b="b"/>
                <a:pathLst>
                  <a:path w="226" h="251">
                    <a:moveTo>
                      <a:pt x="204" y="199"/>
                    </a:moveTo>
                    <a:lnTo>
                      <a:pt x="204" y="199"/>
                    </a:lnTo>
                    <a:lnTo>
                      <a:pt x="203" y="200"/>
                    </a:lnTo>
                    <a:lnTo>
                      <a:pt x="206" y="202"/>
                    </a:lnTo>
                    <a:lnTo>
                      <a:pt x="204"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7" name="Freeform 1476"/>
              <p:cNvSpPr>
                <a:spLocks/>
              </p:cNvSpPr>
              <p:nvPr/>
            </p:nvSpPr>
            <p:spPr bwMode="auto">
              <a:xfrm>
                <a:off x="6481" y="4201"/>
                <a:ext cx="226" cy="251"/>
              </a:xfrm>
              <a:custGeom>
                <a:avLst/>
                <a:gdLst>
                  <a:gd name="T0" fmla="+- 0 6694 6481"/>
                  <a:gd name="T1" fmla="*/ T0 w 226"/>
                  <a:gd name="T2" fmla="+- 0 4400 4201"/>
                  <a:gd name="T3" fmla="*/ 4400 h 251"/>
                  <a:gd name="T4" fmla="+- 0 6685 6481"/>
                  <a:gd name="T5" fmla="*/ T4 w 226"/>
                  <a:gd name="T6" fmla="+- 0 4400 4201"/>
                  <a:gd name="T7" fmla="*/ 4400 h 251"/>
                  <a:gd name="T8" fmla="+- 0 6687 6481"/>
                  <a:gd name="T9" fmla="*/ T8 w 226"/>
                  <a:gd name="T10" fmla="+- 0 4403 4201"/>
                  <a:gd name="T11" fmla="*/ 4403 h 251"/>
                  <a:gd name="T12" fmla="+- 0 6691 6481"/>
                  <a:gd name="T13" fmla="*/ T12 w 226"/>
                  <a:gd name="T14" fmla="+- 0 4403 4201"/>
                  <a:gd name="T15" fmla="*/ 4403 h 251"/>
                  <a:gd name="T16" fmla="+- 0 6692 6481"/>
                  <a:gd name="T17" fmla="*/ T16 w 226"/>
                  <a:gd name="T18" fmla="+- 0 4402 4201"/>
                  <a:gd name="T19" fmla="*/ 4402 h 251"/>
                  <a:gd name="T20" fmla="+- 0 6694 6481"/>
                  <a:gd name="T21" fmla="*/ T20 w 226"/>
                  <a:gd name="T22" fmla="+- 0 4400 4201"/>
                  <a:gd name="T23" fmla="*/ 4400 h 251"/>
                </a:gdLst>
                <a:ahLst/>
                <a:cxnLst>
                  <a:cxn ang="0">
                    <a:pos x="T1" y="T3"/>
                  </a:cxn>
                  <a:cxn ang="0">
                    <a:pos x="T5" y="T7"/>
                  </a:cxn>
                  <a:cxn ang="0">
                    <a:pos x="T9" y="T11"/>
                  </a:cxn>
                  <a:cxn ang="0">
                    <a:pos x="T13" y="T15"/>
                  </a:cxn>
                  <a:cxn ang="0">
                    <a:pos x="T17" y="T19"/>
                  </a:cxn>
                  <a:cxn ang="0">
                    <a:pos x="T21" y="T23"/>
                  </a:cxn>
                </a:cxnLst>
                <a:rect l="0" t="0" r="r" b="b"/>
                <a:pathLst>
                  <a:path w="226" h="251">
                    <a:moveTo>
                      <a:pt x="213" y="199"/>
                    </a:moveTo>
                    <a:lnTo>
                      <a:pt x="204" y="199"/>
                    </a:lnTo>
                    <a:lnTo>
                      <a:pt x="206" y="202"/>
                    </a:lnTo>
                    <a:lnTo>
                      <a:pt x="210" y="202"/>
                    </a:lnTo>
                    <a:lnTo>
                      <a:pt x="211" y="201"/>
                    </a:lnTo>
                    <a:lnTo>
                      <a:pt x="213" y="19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8" name="Freeform 1477"/>
              <p:cNvSpPr>
                <a:spLocks/>
              </p:cNvSpPr>
              <p:nvPr/>
            </p:nvSpPr>
            <p:spPr bwMode="auto">
              <a:xfrm>
                <a:off x="6481" y="4201"/>
                <a:ext cx="226" cy="251"/>
              </a:xfrm>
              <a:custGeom>
                <a:avLst/>
                <a:gdLst>
                  <a:gd name="T0" fmla="+- 0 6689 6481"/>
                  <a:gd name="T1" fmla="*/ T0 w 226"/>
                  <a:gd name="T2" fmla="+- 0 4396 4201"/>
                  <a:gd name="T3" fmla="*/ 4396 h 251"/>
                  <a:gd name="T4" fmla="+- 0 6685 6481"/>
                  <a:gd name="T5" fmla="*/ T4 w 226"/>
                  <a:gd name="T6" fmla="+- 0 4400 4201"/>
                  <a:gd name="T7" fmla="*/ 4400 h 251"/>
                  <a:gd name="T8" fmla="+- 0 6685 6481"/>
                  <a:gd name="T9" fmla="*/ T8 w 226"/>
                  <a:gd name="T10" fmla="+- 0 4400 4201"/>
                  <a:gd name="T11" fmla="*/ 4400 h 251"/>
                  <a:gd name="T12" fmla="+- 0 6694 6481"/>
                  <a:gd name="T13" fmla="*/ T12 w 226"/>
                  <a:gd name="T14" fmla="+- 0 4400 4201"/>
                  <a:gd name="T15" fmla="*/ 4400 h 251"/>
                  <a:gd name="T16" fmla="+- 0 6695 6481"/>
                  <a:gd name="T17" fmla="*/ T16 w 226"/>
                  <a:gd name="T18" fmla="+- 0 4399 4201"/>
                  <a:gd name="T19" fmla="*/ 4399 h 251"/>
                  <a:gd name="T20" fmla="+- 0 6695 6481"/>
                  <a:gd name="T21" fmla="*/ T20 w 226"/>
                  <a:gd name="T22" fmla="+- 0 4398 4201"/>
                  <a:gd name="T23" fmla="*/ 4398 h 251"/>
                  <a:gd name="T24" fmla="+- 0 6692 6481"/>
                  <a:gd name="T25" fmla="*/ T24 w 226"/>
                  <a:gd name="T26" fmla="+- 0 4398 4201"/>
                  <a:gd name="T27" fmla="*/ 4398 h 251"/>
                  <a:gd name="T28" fmla="+- 0 6689 6481"/>
                  <a:gd name="T29" fmla="*/ T28 w 226"/>
                  <a:gd name="T30" fmla="+- 0 4397 4201"/>
                  <a:gd name="T31" fmla="*/ 4397 h 251"/>
                  <a:gd name="T32" fmla="+- 0 6689 6481"/>
                  <a:gd name="T33" fmla="*/ T32 w 226"/>
                  <a:gd name="T34" fmla="+- 0 4396 4201"/>
                  <a:gd name="T35" fmla="*/ 4396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226" h="251">
                    <a:moveTo>
                      <a:pt x="208" y="195"/>
                    </a:moveTo>
                    <a:lnTo>
                      <a:pt x="204" y="199"/>
                    </a:lnTo>
                    <a:lnTo>
                      <a:pt x="213" y="199"/>
                    </a:lnTo>
                    <a:lnTo>
                      <a:pt x="214" y="198"/>
                    </a:lnTo>
                    <a:lnTo>
                      <a:pt x="214" y="197"/>
                    </a:lnTo>
                    <a:lnTo>
                      <a:pt x="211" y="197"/>
                    </a:lnTo>
                    <a:lnTo>
                      <a:pt x="208" y="196"/>
                    </a:lnTo>
                    <a:lnTo>
                      <a:pt x="208"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79" name="Freeform 1478"/>
              <p:cNvSpPr>
                <a:spLocks/>
              </p:cNvSpPr>
              <p:nvPr/>
            </p:nvSpPr>
            <p:spPr bwMode="auto">
              <a:xfrm>
                <a:off x="6481" y="4201"/>
                <a:ext cx="226" cy="251"/>
              </a:xfrm>
              <a:custGeom>
                <a:avLst/>
                <a:gdLst>
                  <a:gd name="T0" fmla="+- 0 6690 6481"/>
                  <a:gd name="T1" fmla="*/ T0 w 226"/>
                  <a:gd name="T2" fmla="+- 0 4396 4201"/>
                  <a:gd name="T3" fmla="*/ 4396 h 251"/>
                  <a:gd name="T4" fmla="+- 0 6689 6481"/>
                  <a:gd name="T5" fmla="*/ T4 w 226"/>
                  <a:gd name="T6" fmla="+- 0 4396 4201"/>
                  <a:gd name="T7" fmla="*/ 4396 h 251"/>
                  <a:gd name="T8" fmla="+- 0 6689 6481"/>
                  <a:gd name="T9" fmla="*/ T8 w 226"/>
                  <a:gd name="T10" fmla="+- 0 4397 4201"/>
                  <a:gd name="T11" fmla="*/ 4397 h 251"/>
                  <a:gd name="T12" fmla="+- 0 6692 6481"/>
                  <a:gd name="T13" fmla="*/ T12 w 226"/>
                  <a:gd name="T14" fmla="+- 0 4398 4201"/>
                  <a:gd name="T15" fmla="*/ 4398 h 251"/>
                  <a:gd name="T16" fmla="+- 0 6690 6481"/>
                  <a:gd name="T17" fmla="*/ T16 w 226"/>
                  <a:gd name="T18" fmla="+- 0 4396 4201"/>
                  <a:gd name="T19" fmla="*/ 4396 h 251"/>
                </a:gdLst>
                <a:ahLst/>
                <a:cxnLst>
                  <a:cxn ang="0">
                    <a:pos x="T1" y="T3"/>
                  </a:cxn>
                  <a:cxn ang="0">
                    <a:pos x="T5" y="T7"/>
                  </a:cxn>
                  <a:cxn ang="0">
                    <a:pos x="T9" y="T11"/>
                  </a:cxn>
                  <a:cxn ang="0">
                    <a:pos x="T13" y="T15"/>
                  </a:cxn>
                  <a:cxn ang="0">
                    <a:pos x="T17" y="T19"/>
                  </a:cxn>
                </a:cxnLst>
                <a:rect l="0" t="0" r="r" b="b"/>
                <a:pathLst>
                  <a:path w="226" h="251">
                    <a:moveTo>
                      <a:pt x="209" y="195"/>
                    </a:moveTo>
                    <a:lnTo>
                      <a:pt x="208" y="195"/>
                    </a:lnTo>
                    <a:lnTo>
                      <a:pt x="208" y="196"/>
                    </a:lnTo>
                    <a:lnTo>
                      <a:pt x="211" y="197"/>
                    </a:lnTo>
                    <a:lnTo>
                      <a:pt x="209"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0" name="Freeform 1479"/>
              <p:cNvSpPr>
                <a:spLocks/>
              </p:cNvSpPr>
              <p:nvPr/>
            </p:nvSpPr>
            <p:spPr bwMode="auto">
              <a:xfrm>
                <a:off x="6481" y="4201"/>
                <a:ext cx="226" cy="251"/>
              </a:xfrm>
              <a:custGeom>
                <a:avLst/>
                <a:gdLst>
                  <a:gd name="T0" fmla="+- 0 6695 6481"/>
                  <a:gd name="T1" fmla="*/ T0 w 226"/>
                  <a:gd name="T2" fmla="+- 0 4396 4201"/>
                  <a:gd name="T3" fmla="*/ 4396 h 251"/>
                  <a:gd name="T4" fmla="+- 0 6690 6481"/>
                  <a:gd name="T5" fmla="*/ T4 w 226"/>
                  <a:gd name="T6" fmla="+- 0 4396 4201"/>
                  <a:gd name="T7" fmla="*/ 4396 h 251"/>
                  <a:gd name="T8" fmla="+- 0 6692 6481"/>
                  <a:gd name="T9" fmla="*/ T8 w 226"/>
                  <a:gd name="T10" fmla="+- 0 4398 4201"/>
                  <a:gd name="T11" fmla="*/ 4398 h 251"/>
                  <a:gd name="T12" fmla="+- 0 6695 6481"/>
                  <a:gd name="T13" fmla="*/ T12 w 226"/>
                  <a:gd name="T14" fmla="+- 0 4398 4201"/>
                  <a:gd name="T15" fmla="*/ 4398 h 251"/>
                  <a:gd name="T16" fmla="+- 0 6695 6481"/>
                  <a:gd name="T17" fmla="*/ T16 w 226"/>
                  <a:gd name="T18" fmla="+- 0 4396 4201"/>
                  <a:gd name="T19" fmla="*/ 4396 h 251"/>
                </a:gdLst>
                <a:ahLst/>
                <a:cxnLst>
                  <a:cxn ang="0">
                    <a:pos x="T1" y="T3"/>
                  </a:cxn>
                  <a:cxn ang="0">
                    <a:pos x="T5" y="T7"/>
                  </a:cxn>
                  <a:cxn ang="0">
                    <a:pos x="T9" y="T11"/>
                  </a:cxn>
                  <a:cxn ang="0">
                    <a:pos x="T13" y="T15"/>
                  </a:cxn>
                  <a:cxn ang="0">
                    <a:pos x="T17" y="T19"/>
                  </a:cxn>
                </a:cxnLst>
                <a:rect l="0" t="0" r="r" b="b"/>
                <a:pathLst>
                  <a:path w="226" h="251">
                    <a:moveTo>
                      <a:pt x="214" y="195"/>
                    </a:moveTo>
                    <a:lnTo>
                      <a:pt x="209" y="195"/>
                    </a:lnTo>
                    <a:lnTo>
                      <a:pt x="211" y="197"/>
                    </a:lnTo>
                    <a:lnTo>
                      <a:pt x="214" y="197"/>
                    </a:lnTo>
                    <a:lnTo>
                      <a:pt x="214" y="195"/>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1" name="Freeform 1480"/>
              <p:cNvSpPr>
                <a:spLocks/>
              </p:cNvSpPr>
              <p:nvPr/>
            </p:nvSpPr>
            <p:spPr bwMode="auto">
              <a:xfrm>
                <a:off x="6481" y="4201"/>
                <a:ext cx="226" cy="251"/>
              </a:xfrm>
              <a:custGeom>
                <a:avLst/>
                <a:gdLst>
                  <a:gd name="T0" fmla="+- 0 6701 6481"/>
                  <a:gd name="T1" fmla="*/ T0 w 226"/>
                  <a:gd name="T2" fmla="+- 0 4320 4201"/>
                  <a:gd name="T3" fmla="*/ 4320 h 251"/>
                  <a:gd name="T4" fmla="+- 0 6697 6481"/>
                  <a:gd name="T5" fmla="*/ T4 w 226"/>
                  <a:gd name="T6" fmla="+- 0 4338 4201"/>
                  <a:gd name="T7" fmla="*/ 4338 h 251"/>
                  <a:gd name="T8" fmla="+- 0 6694 6481"/>
                  <a:gd name="T9" fmla="*/ T8 w 226"/>
                  <a:gd name="T10" fmla="+- 0 4358 4201"/>
                  <a:gd name="T11" fmla="*/ 4358 h 251"/>
                  <a:gd name="T12" fmla="+- 0 6692 6481"/>
                  <a:gd name="T13" fmla="*/ T12 w 226"/>
                  <a:gd name="T14" fmla="+- 0 4377 4201"/>
                  <a:gd name="T15" fmla="*/ 4377 h 251"/>
                  <a:gd name="T16" fmla="+- 0 6689 6481"/>
                  <a:gd name="T17" fmla="*/ T16 w 226"/>
                  <a:gd name="T18" fmla="+- 0 4396 4201"/>
                  <a:gd name="T19" fmla="*/ 4396 h 251"/>
                  <a:gd name="T20" fmla="+- 0 6690 6481"/>
                  <a:gd name="T21" fmla="*/ T20 w 226"/>
                  <a:gd name="T22" fmla="+- 0 4396 4201"/>
                  <a:gd name="T23" fmla="*/ 4396 h 251"/>
                  <a:gd name="T24" fmla="+- 0 6695 6481"/>
                  <a:gd name="T25" fmla="*/ T24 w 226"/>
                  <a:gd name="T26" fmla="+- 0 4396 4201"/>
                  <a:gd name="T27" fmla="*/ 4396 h 251"/>
                  <a:gd name="T28" fmla="+- 0 6698 6481"/>
                  <a:gd name="T29" fmla="*/ T28 w 226"/>
                  <a:gd name="T30" fmla="+- 0 4379 4201"/>
                  <a:gd name="T31" fmla="*/ 4379 h 251"/>
                  <a:gd name="T32" fmla="+- 0 6701 6481"/>
                  <a:gd name="T33" fmla="*/ T32 w 226"/>
                  <a:gd name="T34" fmla="+- 0 4360 4201"/>
                  <a:gd name="T35" fmla="*/ 4360 h 251"/>
                  <a:gd name="T36" fmla="+- 0 6703 6481"/>
                  <a:gd name="T37" fmla="*/ T36 w 226"/>
                  <a:gd name="T38" fmla="+- 0 4340 4201"/>
                  <a:gd name="T39" fmla="*/ 4340 h 251"/>
                  <a:gd name="T40" fmla="+- 0 6704 6481"/>
                  <a:gd name="T41" fmla="*/ T40 w 226"/>
                  <a:gd name="T42" fmla="+- 0 4320 4201"/>
                  <a:gd name="T43" fmla="*/ 4320 h 251"/>
                  <a:gd name="T44" fmla="+- 0 6701 6481"/>
                  <a:gd name="T45" fmla="*/ T44 w 226"/>
                  <a:gd name="T46" fmla="+- 0 4320 4201"/>
                  <a:gd name="T47" fmla="*/ 432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6" h="251">
                    <a:moveTo>
                      <a:pt x="220" y="119"/>
                    </a:moveTo>
                    <a:lnTo>
                      <a:pt x="216" y="137"/>
                    </a:lnTo>
                    <a:lnTo>
                      <a:pt x="213" y="157"/>
                    </a:lnTo>
                    <a:lnTo>
                      <a:pt x="211" y="176"/>
                    </a:lnTo>
                    <a:lnTo>
                      <a:pt x="208" y="195"/>
                    </a:lnTo>
                    <a:lnTo>
                      <a:pt x="209" y="195"/>
                    </a:lnTo>
                    <a:lnTo>
                      <a:pt x="214" y="195"/>
                    </a:lnTo>
                    <a:lnTo>
                      <a:pt x="217" y="178"/>
                    </a:lnTo>
                    <a:lnTo>
                      <a:pt x="220" y="159"/>
                    </a:lnTo>
                    <a:lnTo>
                      <a:pt x="222" y="139"/>
                    </a:lnTo>
                    <a:lnTo>
                      <a:pt x="223" y="119"/>
                    </a:lnTo>
                    <a:lnTo>
                      <a:pt x="220"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2" name="Freeform 1481"/>
              <p:cNvSpPr>
                <a:spLocks/>
              </p:cNvSpPr>
              <p:nvPr/>
            </p:nvSpPr>
            <p:spPr bwMode="auto">
              <a:xfrm>
                <a:off x="6481" y="4201"/>
                <a:ext cx="226" cy="251"/>
              </a:xfrm>
              <a:custGeom>
                <a:avLst/>
                <a:gdLst>
                  <a:gd name="T0" fmla="+- 0 6701 6481"/>
                  <a:gd name="T1" fmla="*/ T0 w 226"/>
                  <a:gd name="T2" fmla="+- 0 4260 4201"/>
                  <a:gd name="T3" fmla="*/ 4260 h 251"/>
                  <a:gd name="T4" fmla="+- 0 6699 6481"/>
                  <a:gd name="T5" fmla="*/ T4 w 226"/>
                  <a:gd name="T6" fmla="+- 0 4304 4201"/>
                  <a:gd name="T7" fmla="*/ 4304 h 251"/>
                  <a:gd name="T8" fmla="+- 0 6699 6481"/>
                  <a:gd name="T9" fmla="*/ T8 w 226"/>
                  <a:gd name="T10" fmla="+- 0 4305 4201"/>
                  <a:gd name="T11" fmla="*/ 4305 h 251"/>
                  <a:gd name="T12" fmla="+- 0 6699 6481"/>
                  <a:gd name="T13" fmla="*/ T12 w 226"/>
                  <a:gd name="T14" fmla="+- 0 4310 4201"/>
                  <a:gd name="T15" fmla="*/ 4310 h 251"/>
                  <a:gd name="T16" fmla="+- 0 6698 6481"/>
                  <a:gd name="T17" fmla="*/ T16 w 226"/>
                  <a:gd name="T18" fmla="+- 0 4315 4201"/>
                  <a:gd name="T19" fmla="*/ 4315 h 251"/>
                  <a:gd name="T20" fmla="+- 0 6698 6481"/>
                  <a:gd name="T21" fmla="*/ T20 w 226"/>
                  <a:gd name="T22" fmla="+- 0 4320 4201"/>
                  <a:gd name="T23" fmla="*/ 4320 h 251"/>
                  <a:gd name="T24" fmla="+- 0 6704 6481"/>
                  <a:gd name="T25" fmla="*/ T24 w 226"/>
                  <a:gd name="T26" fmla="+- 0 4320 4201"/>
                  <a:gd name="T27" fmla="*/ 4320 h 251"/>
                  <a:gd name="T28" fmla="+- 0 6701 6481"/>
                  <a:gd name="T29" fmla="*/ T28 w 226"/>
                  <a:gd name="T30" fmla="+- 0 4320 4201"/>
                  <a:gd name="T31" fmla="*/ 4320 h 251"/>
                  <a:gd name="T32" fmla="+- 0 6704 6481"/>
                  <a:gd name="T33" fmla="*/ T32 w 226"/>
                  <a:gd name="T34" fmla="+- 0 4320 4201"/>
                  <a:gd name="T35" fmla="*/ 4320 h 251"/>
                  <a:gd name="T36" fmla="+- 0 6705 6481"/>
                  <a:gd name="T37" fmla="*/ T36 w 226"/>
                  <a:gd name="T38" fmla="+- 0 4315 4201"/>
                  <a:gd name="T39" fmla="*/ 4315 h 251"/>
                  <a:gd name="T40" fmla="+- 0 6705 6481"/>
                  <a:gd name="T41" fmla="*/ T40 w 226"/>
                  <a:gd name="T42" fmla="+- 0 4310 4201"/>
                  <a:gd name="T43" fmla="*/ 4310 h 251"/>
                  <a:gd name="T44" fmla="+- 0 6706 6481"/>
                  <a:gd name="T45" fmla="*/ T44 w 226"/>
                  <a:gd name="T46" fmla="+- 0 4304 4201"/>
                  <a:gd name="T47" fmla="*/ 4304 h 251"/>
                  <a:gd name="T48" fmla="+- 0 6706 6481"/>
                  <a:gd name="T49" fmla="*/ T48 w 226"/>
                  <a:gd name="T50" fmla="+- 0 4299 4201"/>
                  <a:gd name="T51" fmla="*/ 4299 h 251"/>
                  <a:gd name="T52" fmla="+- 0 6706 6481"/>
                  <a:gd name="T53" fmla="*/ T52 w 226"/>
                  <a:gd name="T54" fmla="+- 0 4295 4201"/>
                  <a:gd name="T55" fmla="*/ 4295 h 251"/>
                  <a:gd name="T56" fmla="+- 0 6706 6481"/>
                  <a:gd name="T57" fmla="*/ T56 w 226"/>
                  <a:gd name="T58" fmla="+- 0 4285 4201"/>
                  <a:gd name="T59" fmla="*/ 4285 h 251"/>
                  <a:gd name="T60" fmla="+- 0 6707 6481"/>
                  <a:gd name="T61" fmla="*/ T60 w 226"/>
                  <a:gd name="T62" fmla="+- 0 4282 4201"/>
                  <a:gd name="T63" fmla="*/ 4282 h 251"/>
                  <a:gd name="T64" fmla="+- 0 6707 6481"/>
                  <a:gd name="T65" fmla="*/ T64 w 226"/>
                  <a:gd name="T66" fmla="+- 0 4275 4201"/>
                  <a:gd name="T67" fmla="*/ 4275 h 251"/>
                  <a:gd name="T68" fmla="+- 0 6707 6481"/>
                  <a:gd name="T69" fmla="*/ T68 w 226"/>
                  <a:gd name="T70" fmla="+- 0 4261 4201"/>
                  <a:gd name="T71" fmla="*/ 4261 h 251"/>
                  <a:gd name="T72" fmla="+- 0 6701 6481"/>
                  <a:gd name="T73" fmla="*/ T72 w 226"/>
                  <a:gd name="T74" fmla="+- 0 4261 4201"/>
                  <a:gd name="T75" fmla="*/ 4261 h 251"/>
                  <a:gd name="T76" fmla="+- 0 6701 6481"/>
                  <a:gd name="T77" fmla="*/ T76 w 226"/>
                  <a:gd name="T78" fmla="+- 0 4260 4201"/>
                  <a:gd name="T79" fmla="*/ 4260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226" h="251">
                    <a:moveTo>
                      <a:pt x="220" y="59"/>
                    </a:moveTo>
                    <a:lnTo>
                      <a:pt x="218" y="103"/>
                    </a:lnTo>
                    <a:lnTo>
                      <a:pt x="218" y="104"/>
                    </a:lnTo>
                    <a:lnTo>
                      <a:pt x="218" y="109"/>
                    </a:lnTo>
                    <a:lnTo>
                      <a:pt x="217" y="114"/>
                    </a:lnTo>
                    <a:lnTo>
                      <a:pt x="217" y="119"/>
                    </a:lnTo>
                    <a:lnTo>
                      <a:pt x="223" y="119"/>
                    </a:lnTo>
                    <a:lnTo>
                      <a:pt x="220" y="119"/>
                    </a:lnTo>
                    <a:lnTo>
                      <a:pt x="223" y="119"/>
                    </a:lnTo>
                    <a:lnTo>
                      <a:pt x="224" y="114"/>
                    </a:lnTo>
                    <a:lnTo>
                      <a:pt x="224" y="109"/>
                    </a:lnTo>
                    <a:lnTo>
                      <a:pt x="225" y="103"/>
                    </a:lnTo>
                    <a:lnTo>
                      <a:pt x="225" y="98"/>
                    </a:lnTo>
                    <a:lnTo>
                      <a:pt x="225" y="94"/>
                    </a:lnTo>
                    <a:lnTo>
                      <a:pt x="225" y="84"/>
                    </a:lnTo>
                    <a:lnTo>
                      <a:pt x="226" y="81"/>
                    </a:lnTo>
                    <a:lnTo>
                      <a:pt x="226" y="74"/>
                    </a:lnTo>
                    <a:lnTo>
                      <a:pt x="226" y="60"/>
                    </a:lnTo>
                    <a:lnTo>
                      <a:pt x="220" y="60"/>
                    </a:lnTo>
                    <a:lnTo>
                      <a:pt x="220" y="5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3" name="Freeform 1482"/>
              <p:cNvSpPr>
                <a:spLocks/>
              </p:cNvSpPr>
              <p:nvPr/>
            </p:nvSpPr>
            <p:spPr bwMode="auto">
              <a:xfrm>
                <a:off x="6481" y="4201"/>
                <a:ext cx="226" cy="251"/>
              </a:xfrm>
              <a:custGeom>
                <a:avLst/>
                <a:gdLst>
                  <a:gd name="T0" fmla="+- 0 6701 6481"/>
                  <a:gd name="T1" fmla="*/ T0 w 226"/>
                  <a:gd name="T2" fmla="+- 0 4320 4201"/>
                  <a:gd name="T3" fmla="*/ 4320 h 251"/>
                  <a:gd name="T4" fmla="+- 0 6704 6481"/>
                  <a:gd name="T5" fmla="*/ T4 w 226"/>
                  <a:gd name="T6" fmla="+- 0 4320 4201"/>
                  <a:gd name="T7" fmla="*/ 4320 h 251"/>
                  <a:gd name="T8" fmla="+- 0 6701 6481"/>
                  <a:gd name="T9" fmla="*/ T8 w 226"/>
                  <a:gd name="T10" fmla="+- 0 4320 4201"/>
                  <a:gd name="T11" fmla="*/ 4320 h 251"/>
                </a:gdLst>
                <a:ahLst/>
                <a:cxnLst>
                  <a:cxn ang="0">
                    <a:pos x="T1" y="T3"/>
                  </a:cxn>
                  <a:cxn ang="0">
                    <a:pos x="T5" y="T7"/>
                  </a:cxn>
                  <a:cxn ang="0">
                    <a:pos x="T9" y="T11"/>
                  </a:cxn>
                </a:cxnLst>
                <a:rect l="0" t="0" r="r" b="b"/>
                <a:pathLst>
                  <a:path w="226" h="251">
                    <a:moveTo>
                      <a:pt x="220" y="119"/>
                    </a:moveTo>
                    <a:lnTo>
                      <a:pt x="223" y="119"/>
                    </a:lnTo>
                    <a:lnTo>
                      <a:pt x="220"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4" name="Freeform 1483"/>
              <p:cNvSpPr>
                <a:spLocks/>
              </p:cNvSpPr>
              <p:nvPr/>
            </p:nvSpPr>
            <p:spPr bwMode="auto">
              <a:xfrm>
                <a:off x="6481" y="4201"/>
                <a:ext cx="226" cy="251"/>
              </a:xfrm>
              <a:custGeom>
                <a:avLst/>
                <a:gdLst>
                  <a:gd name="T0" fmla="+- 0 6704 6481"/>
                  <a:gd name="T1" fmla="*/ T0 w 226"/>
                  <a:gd name="T2" fmla="+- 0 4320 4201"/>
                  <a:gd name="T3" fmla="*/ 4320 h 251"/>
                  <a:gd name="T4" fmla="+- 0 6701 6481"/>
                  <a:gd name="T5" fmla="*/ T4 w 226"/>
                  <a:gd name="T6" fmla="+- 0 4320 4201"/>
                  <a:gd name="T7" fmla="*/ 4320 h 251"/>
                  <a:gd name="T8" fmla="+- 0 6704 6481"/>
                  <a:gd name="T9" fmla="*/ T8 w 226"/>
                  <a:gd name="T10" fmla="+- 0 4320 4201"/>
                  <a:gd name="T11" fmla="*/ 4320 h 251"/>
                </a:gdLst>
                <a:ahLst/>
                <a:cxnLst>
                  <a:cxn ang="0">
                    <a:pos x="T1" y="T3"/>
                  </a:cxn>
                  <a:cxn ang="0">
                    <a:pos x="T5" y="T7"/>
                  </a:cxn>
                  <a:cxn ang="0">
                    <a:pos x="T9" y="T11"/>
                  </a:cxn>
                </a:cxnLst>
                <a:rect l="0" t="0" r="r" b="b"/>
                <a:pathLst>
                  <a:path w="226" h="251">
                    <a:moveTo>
                      <a:pt x="223" y="119"/>
                    </a:moveTo>
                    <a:lnTo>
                      <a:pt x="220" y="119"/>
                    </a:lnTo>
                    <a:lnTo>
                      <a:pt x="223" y="119"/>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5" name="Freeform 1484"/>
              <p:cNvSpPr>
                <a:spLocks/>
              </p:cNvSpPr>
              <p:nvPr/>
            </p:nvSpPr>
            <p:spPr bwMode="auto">
              <a:xfrm>
                <a:off x="6481" y="4201"/>
                <a:ext cx="226" cy="251"/>
              </a:xfrm>
              <a:custGeom>
                <a:avLst/>
                <a:gdLst>
                  <a:gd name="T0" fmla="+- 0 6701 6481"/>
                  <a:gd name="T1" fmla="*/ T0 w 226"/>
                  <a:gd name="T2" fmla="+- 0 4259 4201"/>
                  <a:gd name="T3" fmla="*/ 4259 h 251"/>
                  <a:gd name="T4" fmla="+- 0 6701 6481"/>
                  <a:gd name="T5" fmla="*/ T4 w 226"/>
                  <a:gd name="T6" fmla="+- 0 4260 4201"/>
                  <a:gd name="T7" fmla="*/ 4260 h 251"/>
                  <a:gd name="T8" fmla="+- 0 6701 6481"/>
                  <a:gd name="T9" fmla="*/ T8 w 226"/>
                  <a:gd name="T10" fmla="+- 0 4261 4201"/>
                  <a:gd name="T11" fmla="*/ 4261 h 251"/>
                  <a:gd name="T12" fmla="+- 0 6704 6481"/>
                  <a:gd name="T13" fmla="*/ T12 w 226"/>
                  <a:gd name="T14" fmla="+- 0 4259 4201"/>
                  <a:gd name="T15" fmla="*/ 4259 h 251"/>
                  <a:gd name="T16" fmla="+- 0 6701 6481"/>
                  <a:gd name="T17" fmla="*/ T16 w 226"/>
                  <a:gd name="T18" fmla="+- 0 4259 4201"/>
                  <a:gd name="T19" fmla="*/ 4259 h 251"/>
                </a:gdLst>
                <a:ahLst/>
                <a:cxnLst>
                  <a:cxn ang="0">
                    <a:pos x="T1" y="T3"/>
                  </a:cxn>
                  <a:cxn ang="0">
                    <a:pos x="T5" y="T7"/>
                  </a:cxn>
                  <a:cxn ang="0">
                    <a:pos x="T9" y="T11"/>
                  </a:cxn>
                  <a:cxn ang="0">
                    <a:pos x="T13" y="T15"/>
                  </a:cxn>
                  <a:cxn ang="0">
                    <a:pos x="T17" y="T19"/>
                  </a:cxn>
                </a:cxnLst>
                <a:rect l="0" t="0" r="r" b="b"/>
                <a:pathLst>
                  <a:path w="226" h="251">
                    <a:moveTo>
                      <a:pt x="220" y="58"/>
                    </a:moveTo>
                    <a:lnTo>
                      <a:pt x="220" y="59"/>
                    </a:lnTo>
                    <a:lnTo>
                      <a:pt x="220" y="60"/>
                    </a:lnTo>
                    <a:lnTo>
                      <a:pt x="223" y="58"/>
                    </a:lnTo>
                    <a:lnTo>
                      <a:pt x="220" y="5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6" name="Freeform 1485"/>
              <p:cNvSpPr>
                <a:spLocks/>
              </p:cNvSpPr>
              <p:nvPr/>
            </p:nvSpPr>
            <p:spPr bwMode="auto">
              <a:xfrm>
                <a:off x="6481" y="4201"/>
                <a:ext cx="226" cy="251"/>
              </a:xfrm>
              <a:custGeom>
                <a:avLst/>
                <a:gdLst>
                  <a:gd name="T0" fmla="+- 0 6707 6481"/>
                  <a:gd name="T1" fmla="*/ T0 w 226"/>
                  <a:gd name="T2" fmla="+- 0 4259 4201"/>
                  <a:gd name="T3" fmla="*/ 4259 h 251"/>
                  <a:gd name="T4" fmla="+- 0 6701 6481"/>
                  <a:gd name="T5" fmla="*/ T4 w 226"/>
                  <a:gd name="T6" fmla="+- 0 4259 4201"/>
                  <a:gd name="T7" fmla="*/ 4259 h 251"/>
                  <a:gd name="T8" fmla="+- 0 6704 6481"/>
                  <a:gd name="T9" fmla="*/ T8 w 226"/>
                  <a:gd name="T10" fmla="+- 0 4259 4201"/>
                  <a:gd name="T11" fmla="*/ 4259 h 251"/>
                  <a:gd name="T12" fmla="+- 0 6701 6481"/>
                  <a:gd name="T13" fmla="*/ T12 w 226"/>
                  <a:gd name="T14" fmla="+- 0 4261 4201"/>
                  <a:gd name="T15" fmla="*/ 4261 h 251"/>
                  <a:gd name="T16" fmla="+- 0 6707 6481"/>
                  <a:gd name="T17" fmla="*/ T16 w 226"/>
                  <a:gd name="T18" fmla="+- 0 4261 4201"/>
                  <a:gd name="T19" fmla="*/ 4261 h 251"/>
                  <a:gd name="T20" fmla="+- 0 6707 6481"/>
                  <a:gd name="T21" fmla="*/ T20 w 226"/>
                  <a:gd name="T22" fmla="+- 0 4259 4201"/>
                  <a:gd name="T23" fmla="*/ 4259 h 251"/>
                </a:gdLst>
                <a:ahLst/>
                <a:cxnLst>
                  <a:cxn ang="0">
                    <a:pos x="T1" y="T3"/>
                  </a:cxn>
                  <a:cxn ang="0">
                    <a:pos x="T5" y="T7"/>
                  </a:cxn>
                  <a:cxn ang="0">
                    <a:pos x="T9" y="T11"/>
                  </a:cxn>
                  <a:cxn ang="0">
                    <a:pos x="T13" y="T15"/>
                  </a:cxn>
                  <a:cxn ang="0">
                    <a:pos x="T17" y="T19"/>
                  </a:cxn>
                  <a:cxn ang="0">
                    <a:pos x="T21" y="T23"/>
                  </a:cxn>
                </a:cxnLst>
                <a:rect l="0" t="0" r="r" b="b"/>
                <a:pathLst>
                  <a:path w="226" h="251">
                    <a:moveTo>
                      <a:pt x="226" y="58"/>
                    </a:moveTo>
                    <a:lnTo>
                      <a:pt x="220" y="58"/>
                    </a:lnTo>
                    <a:lnTo>
                      <a:pt x="223" y="58"/>
                    </a:lnTo>
                    <a:lnTo>
                      <a:pt x="220" y="60"/>
                    </a:lnTo>
                    <a:lnTo>
                      <a:pt x="226" y="60"/>
                    </a:lnTo>
                    <a:lnTo>
                      <a:pt x="226" y="58"/>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7" name="Freeform 1486"/>
              <p:cNvSpPr>
                <a:spLocks/>
              </p:cNvSpPr>
              <p:nvPr/>
            </p:nvSpPr>
            <p:spPr bwMode="auto">
              <a:xfrm>
                <a:off x="6481" y="4201"/>
                <a:ext cx="226" cy="251"/>
              </a:xfrm>
              <a:custGeom>
                <a:avLst/>
                <a:gdLst>
                  <a:gd name="T0" fmla="+- 0 6698 6481"/>
                  <a:gd name="T1" fmla="*/ T0 w 226"/>
                  <a:gd name="T2" fmla="+- 0 4257 4201"/>
                  <a:gd name="T3" fmla="*/ 4257 h 251"/>
                  <a:gd name="T4" fmla="+- 0 6701 6481"/>
                  <a:gd name="T5" fmla="*/ T4 w 226"/>
                  <a:gd name="T6" fmla="+- 0 4260 4201"/>
                  <a:gd name="T7" fmla="*/ 4260 h 251"/>
                  <a:gd name="T8" fmla="+- 0 6701 6481"/>
                  <a:gd name="T9" fmla="*/ T8 w 226"/>
                  <a:gd name="T10" fmla="+- 0 4259 4201"/>
                  <a:gd name="T11" fmla="*/ 4259 h 251"/>
                  <a:gd name="T12" fmla="+- 0 6707 6481"/>
                  <a:gd name="T13" fmla="*/ T12 w 226"/>
                  <a:gd name="T14" fmla="+- 0 4259 4201"/>
                  <a:gd name="T15" fmla="*/ 4259 h 251"/>
                  <a:gd name="T16" fmla="+- 0 6707 6481"/>
                  <a:gd name="T17" fmla="*/ T16 w 226"/>
                  <a:gd name="T18" fmla="+- 0 4258 4201"/>
                  <a:gd name="T19" fmla="*/ 4258 h 251"/>
                  <a:gd name="T20" fmla="+- 0 6706 6481"/>
                  <a:gd name="T21" fmla="*/ T20 w 226"/>
                  <a:gd name="T22" fmla="+- 0 4257 4201"/>
                  <a:gd name="T23" fmla="*/ 4257 h 251"/>
                  <a:gd name="T24" fmla="+- 0 6699 6481"/>
                  <a:gd name="T25" fmla="*/ T24 w 226"/>
                  <a:gd name="T26" fmla="+- 0 4257 4201"/>
                  <a:gd name="T27" fmla="*/ 4257 h 251"/>
                  <a:gd name="T28" fmla="+- 0 6698 6481"/>
                  <a:gd name="T29" fmla="*/ T28 w 226"/>
                  <a:gd name="T30" fmla="+- 0 4257 4201"/>
                  <a:gd name="T31" fmla="*/ 4257 h 25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26" h="251">
                    <a:moveTo>
                      <a:pt x="217" y="56"/>
                    </a:moveTo>
                    <a:lnTo>
                      <a:pt x="220" y="59"/>
                    </a:lnTo>
                    <a:lnTo>
                      <a:pt x="220" y="58"/>
                    </a:lnTo>
                    <a:lnTo>
                      <a:pt x="226" y="58"/>
                    </a:lnTo>
                    <a:lnTo>
                      <a:pt x="226" y="57"/>
                    </a:lnTo>
                    <a:lnTo>
                      <a:pt x="225" y="56"/>
                    </a:lnTo>
                    <a:lnTo>
                      <a:pt x="218" y="56"/>
                    </a:lnTo>
                    <a:lnTo>
                      <a:pt x="217" y="56"/>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8" name="Freeform 1487"/>
              <p:cNvSpPr>
                <a:spLocks/>
              </p:cNvSpPr>
              <p:nvPr/>
            </p:nvSpPr>
            <p:spPr bwMode="auto">
              <a:xfrm>
                <a:off x="6481" y="4201"/>
                <a:ext cx="226" cy="251"/>
              </a:xfrm>
              <a:custGeom>
                <a:avLst/>
                <a:gdLst>
                  <a:gd name="T0" fmla="+- 0 6700 6481"/>
                  <a:gd name="T1" fmla="*/ T0 w 226"/>
                  <a:gd name="T2" fmla="+- 0 4254 4201"/>
                  <a:gd name="T3" fmla="*/ 4254 h 251"/>
                  <a:gd name="T4" fmla="+- 0 6698 6481"/>
                  <a:gd name="T5" fmla="*/ T4 w 226"/>
                  <a:gd name="T6" fmla="+- 0 4256 4201"/>
                  <a:gd name="T7" fmla="*/ 4256 h 251"/>
                  <a:gd name="T8" fmla="+- 0 6698 6481"/>
                  <a:gd name="T9" fmla="*/ T8 w 226"/>
                  <a:gd name="T10" fmla="+- 0 4257 4201"/>
                  <a:gd name="T11" fmla="*/ 4257 h 251"/>
                  <a:gd name="T12" fmla="+- 0 6699 6481"/>
                  <a:gd name="T13" fmla="*/ T12 w 226"/>
                  <a:gd name="T14" fmla="+- 0 4257 4201"/>
                  <a:gd name="T15" fmla="*/ 4257 h 251"/>
                  <a:gd name="T16" fmla="+- 0 6700 6481"/>
                  <a:gd name="T17" fmla="*/ T16 w 226"/>
                  <a:gd name="T18" fmla="+- 0 4254 4201"/>
                  <a:gd name="T19" fmla="*/ 4254 h 251"/>
                </a:gdLst>
                <a:ahLst/>
                <a:cxnLst>
                  <a:cxn ang="0">
                    <a:pos x="T1" y="T3"/>
                  </a:cxn>
                  <a:cxn ang="0">
                    <a:pos x="T5" y="T7"/>
                  </a:cxn>
                  <a:cxn ang="0">
                    <a:pos x="T9" y="T11"/>
                  </a:cxn>
                  <a:cxn ang="0">
                    <a:pos x="T13" y="T15"/>
                  </a:cxn>
                  <a:cxn ang="0">
                    <a:pos x="T17" y="T19"/>
                  </a:cxn>
                </a:cxnLst>
                <a:rect l="0" t="0" r="r" b="b"/>
                <a:pathLst>
                  <a:path w="226" h="251">
                    <a:moveTo>
                      <a:pt x="219" y="53"/>
                    </a:moveTo>
                    <a:lnTo>
                      <a:pt x="217" y="55"/>
                    </a:lnTo>
                    <a:lnTo>
                      <a:pt x="217" y="56"/>
                    </a:lnTo>
                    <a:lnTo>
                      <a:pt x="218" y="56"/>
                    </a:lnTo>
                    <a:lnTo>
                      <a:pt x="219" y="5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89" name="Freeform 1488"/>
              <p:cNvSpPr>
                <a:spLocks/>
              </p:cNvSpPr>
              <p:nvPr/>
            </p:nvSpPr>
            <p:spPr bwMode="auto">
              <a:xfrm>
                <a:off x="6481" y="4201"/>
                <a:ext cx="226" cy="251"/>
              </a:xfrm>
              <a:custGeom>
                <a:avLst/>
                <a:gdLst>
                  <a:gd name="T0" fmla="+- 0 6704 6481"/>
                  <a:gd name="T1" fmla="*/ T0 w 226"/>
                  <a:gd name="T2" fmla="+- 0 4254 4201"/>
                  <a:gd name="T3" fmla="*/ 4254 h 251"/>
                  <a:gd name="T4" fmla="+- 0 6700 6481"/>
                  <a:gd name="T5" fmla="*/ T4 w 226"/>
                  <a:gd name="T6" fmla="+- 0 4254 4201"/>
                  <a:gd name="T7" fmla="*/ 4254 h 251"/>
                  <a:gd name="T8" fmla="+- 0 6699 6481"/>
                  <a:gd name="T9" fmla="*/ T8 w 226"/>
                  <a:gd name="T10" fmla="+- 0 4257 4201"/>
                  <a:gd name="T11" fmla="*/ 4257 h 251"/>
                  <a:gd name="T12" fmla="+- 0 6706 6481"/>
                  <a:gd name="T13" fmla="*/ T12 w 226"/>
                  <a:gd name="T14" fmla="+- 0 4257 4201"/>
                  <a:gd name="T15" fmla="*/ 4257 h 251"/>
                  <a:gd name="T16" fmla="+- 0 6705 6481"/>
                  <a:gd name="T17" fmla="*/ T16 w 226"/>
                  <a:gd name="T18" fmla="+- 0 4255 4201"/>
                  <a:gd name="T19" fmla="*/ 4255 h 251"/>
                  <a:gd name="T20" fmla="+- 0 6704 6481"/>
                  <a:gd name="T21" fmla="*/ T20 w 226"/>
                  <a:gd name="T22" fmla="+- 0 4254 4201"/>
                  <a:gd name="T23" fmla="*/ 4254 h 251"/>
                </a:gdLst>
                <a:ahLst/>
                <a:cxnLst>
                  <a:cxn ang="0">
                    <a:pos x="T1" y="T3"/>
                  </a:cxn>
                  <a:cxn ang="0">
                    <a:pos x="T5" y="T7"/>
                  </a:cxn>
                  <a:cxn ang="0">
                    <a:pos x="T9" y="T11"/>
                  </a:cxn>
                  <a:cxn ang="0">
                    <a:pos x="T13" y="T15"/>
                  </a:cxn>
                  <a:cxn ang="0">
                    <a:pos x="T17" y="T19"/>
                  </a:cxn>
                  <a:cxn ang="0">
                    <a:pos x="T21" y="T23"/>
                  </a:cxn>
                </a:cxnLst>
                <a:rect l="0" t="0" r="r" b="b"/>
                <a:pathLst>
                  <a:path w="226" h="251">
                    <a:moveTo>
                      <a:pt x="223" y="53"/>
                    </a:moveTo>
                    <a:lnTo>
                      <a:pt x="219" y="53"/>
                    </a:lnTo>
                    <a:lnTo>
                      <a:pt x="218" y="56"/>
                    </a:lnTo>
                    <a:lnTo>
                      <a:pt x="225" y="56"/>
                    </a:lnTo>
                    <a:lnTo>
                      <a:pt x="224" y="54"/>
                    </a:lnTo>
                    <a:lnTo>
                      <a:pt x="223" y="5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0" name="Freeform 1489"/>
              <p:cNvSpPr>
                <a:spLocks/>
              </p:cNvSpPr>
              <p:nvPr/>
            </p:nvSpPr>
            <p:spPr bwMode="auto">
              <a:xfrm>
                <a:off x="6481" y="4201"/>
                <a:ext cx="226" cy="251"/>
              </a:xfrm>
              <a:custGeom>
                <a:avLst/>
                <a:gdLst>
                  <a:gd name="T0" fmla="+- 0 6582 6481"/>
                  <a:gd name="T1" fmla="*/ T0 w 226"/>
                  <a:gd name="T2" fmla="+- 0 4204 4201"/>
                  <a:gd name="T3" fmla="*/ 4204 h 251"/>
                  <a:gd name="T4" fmla="+- 0 6574 6481"/>
                  <a:gd name="T5" fmla="*/ T4 w 226"/>
                  <a:gd name="T6" fmla="+- 0 4204 4201"/>
                  <a:gd name="T7" fmla="*/ 4204 h 251"/>
                  <a:gd name="T8" fmla="+- 0 6587 6481"/>
                  <a:gd name="T9" fmla="*/ T8 w 226"/>
                  <a:gd name="T10" fmla="+- 0 4213 4201"/>
                  <a:gd name="T11" fmla="*/ 4213 h 251"/>
                  <a:gd name="T12" fmla="+- 0 6624 6481"/>
                  <a:gd name="T13" fmla="*/ T12 w 226"/>
                  <a:gd name="T14" fmla="+- 0 4228 4201"/>
                  <a:gd name="T15" fmla="*/ 4228 h 251"/>
                  <a:gd name="T16" fmla="+- 0 6698 6481"/>
                  <a:gd name="T17" fmla="*/ T16 w 226"/>
                  <a:gd name="T18" fmla="+- 0 4257 4201"/>
                  <a:gd name="T19" fmla="*/ 4257 h 251"/>
                  <a:gd name="T20" fmla="+- 0 6698 6481"/>
                  <a:gd name="T21" fmla="*/ T20 w 226"/>
                  <a:gd name="T22" fmla="+- 0 4256 4201"/>
                  <a:gd name="T23" fmla="*/ 4256 h 251"/>
                  <a:gd name="T24" fmla="+- 0 6700 6481"/>
                  <a:gd name="T25" fmla="*/ T24 w 226"/>
                  <a:gd name="T26" fmla="+- 0 4254 4201"/>
                  <a:gd name="T27" fmla="*/ 4254 h 251"/>
                  <a:gd name="T28" fmla="+- 0 6704 6481"/>
                  <a:gd name="T29" fmla="*/ T28 w 226"/>
                  <a:gd name="T30" fmla="+- 0 4254 4201"/>
                  <a:gd name="T31" fmla="*/ 4254 h 251"/>
                  <a:gd name="T32" fmla="+- 0 6702 6481"/>
                  <a:gd name="T33" fmla="*/ T32 w 226"/>
                  <a:gd name="T34" fmla="+- 0 4252 4201"/>
                  <a:gd name="T35" fmla="*/ 4252 h 251"/>
                  <a:gd name="T36" fmla="+- 0 6702 6481"/>
                  <a:gd name="T37" fmla="*/ T36 w 226"/>
                  <a:gd name="T38" fmla="+- 0 4252 4201"/>
                  <a:gd name="T39" fmla="*/ 4252 h 251"/>
                  <a:gd name="T40" fmla="+- 0 6631 6481"/>
                  <a:gd name="T41" fmla="*/ T40 w 226"/>
                  <a:gd name="T42" fmla="+- 0 4224 4201"/>
                  <a:gd name="T43" fmla="*/ 4224 h 251"/>
                  <a:gd name="T44" fmla="+- 0 6594 6481"/>
                  <a:gd name="T45" fmla="*/ T44 w 226"/>
                  <a:gd name="T46" fmla="+- 0 4209 4201"/>
                  <a:gd name="T47" fmla="*/ 4209 h 251"/>
                  <a:gd name="T48" fmla="+- 0 6582 6481"/>
                  <a:gd name="T49" fmla="*/ T48 w 226"/>
                  <a:gd name="T50" fmla="+- 0 4204 4201"/>
                  <a:gd name="T51" fmla="*/ 4204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26" h="251">
                    <a:moveTo>
                      <a:pt x="101" y="3"/>
                    </a:moveTo>
                    <a:lnTo>
                      <a:pt x="93" y="3"/>
                    </a:lnTo>
                    <a:lnTo>
                      <a:pt x="106" y="12"/>
                    </a:lnTo>
                    <a:lnTo>
                      <a:pt x="143" y="27"/>
                    </a:lnTo>
                    <a:lnTo>
                      <a:pt x="217" y="56"/>
                    </a:lnTo>
                    <a:lnTo>
                      <a:pt x="217" y="55"/>
                    </a:lnTo>
                    <a:lnTo>
                      <a:pt x="219" y="53"/>
                    </a:lnTo>
                    <a:lnTo>
                      <a:pt x="223" y="53"/>
                    </a:lnTo>
                    <a:lnTo>
                      <a:pt x="221" y="51"/>
                    </a:lnTo>
                    <a:lnTo>
                      <a:pt x="150" y="23"/>
                    </a:lnTo>
                    <a:lnTo>
                      <a:pt x="113" y="8"/>
                    </a:lnTo>
                    <a:lnTo>
                      <a:pt x="101"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1" name="Freeform 1490"/>
              <p:cNvSpPr>
                <a:spLocks/>
              </p:cNvSpPr>
              <p:nvPr/>
            </p:nvSpPr>
            <p:spPr bwMode="auto">
              <a:xfrm>
                <a:off x="6481" y="4201"/>
                <a:ext cx="226" cy="251"/>
              </a:xfrm>
              <a:custGeom>
                <a:avLst/>
                <a:gdLst>
                  <a:gd name="T0" fmla="+- 0 6495 6481"/>
                  <a:gd name="T1" fmla="*/ T0 w 226"/>
                  <a:gd name="T2" fmla="+- 0 4232 4201"/>
                  <a:gd name="T3" fmla="*/ 4232 h 251"/>
                  <a:gd name="T4" fmla="+- 0 6497 6481"/>
                  <a:gd name="T5" fmla="*/ T4 w 226"/>
                  <a:gd name="T6" fmla="+- 0 4234 4201"/>
                  <a:gd name="T7" fmla="*/ 4234 h 251"/>
                  <a:gd name="T8" fmla="+- 0 6498 6481"/>
                  <a:gd name="T9" fmla="*/ T8 w 226"/>
                  <a:gd name="T10" fmla="+- 0 4234 4201"/>
                  <a:gd name="T11" fmla="*/ 4234 h 251"/>
                  <a:gd name="T12" fmla="+- 0 6498 6481"/>
                  <a:gd name="T13" fmla="*/ T12 w 226"/>
                  <a:gd name="T14" fmla="+- 0 4233 4201"/>
                  <a:gd name="T15" fmla="*/ 4233 h 251"/>
                  <a:gd name="T16" fmla="+- 0 6495 6481"/>
                  <a:gd name="T17" fmla="*/ T16 w 226"/>
                  <a:gd name="T18" fmla="+- 0 4232 4201"/>
                  <a:gd name="T19" fmla="*/ 4232 h 251"/>
                </a:gdLst>
                <a:ahLst/>
                <a:cxnLst>
                  <a:cxn ang="0">
                    <a:pos x="T1" y="T3"/>
                  </a:cxn>
                  <a:cxn ang="0">
                    <a:pos x="T5" y="T7"/>
                  </a:cxn>
                  <a:cxn ang="0">
                    <a:pos x="T9" y="T11"/>
                  </a:cxn>
                  <a:cxn ang="0">
                    <a:pos x="T13" y="T15"/>
                  </a:cxn>
                  <a:cxn ang="0">
                    <a:pos x="T17" y="T19"/>
                  </a:cxn>
                </a:cxnLst>
                <a:rect l="0" t="0" r="r" b="b"/>
                <a:pathLst>
                  <a:path w="226" h="251">
                    <a:moveTo>
                      <a:pt x="14" y="31"/>
                    </a:moveTo>
                    <a:lnTo>
                      <a:pt x="16" y="33"/>
                    </a:lnTo>
                    <a:lnTo>
                      <a:pt x="17" y="33"/>
                    </a:lnTo>
                    <a:lnTo>
                      <a:pt x="17" y="32"/>
                    </a:lnTo>
                    <a:lnTo>
                      <a:pt x="14" y="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2" name="Freeform 1491"/>
              <p:cNvSpPr>
                <a:spLocks/>
              </p:cNvSpPr>
              <p:nvPr/>
            </p:nvSpPr>
            <p:spPr bwMode="auto">
              <a:xfrm>
                <a:off x="6481" y="4201"/>
                <a:ext cx="226" cy="251"/>
              </a:xfrm>
              <a:custGeom>
                <a:avLst/>
                <a:gdLst>
                  <a:gd name="T0" fmla="+- 0 6498 6481"/>
                  <a:gd name="T1" fmla="*/ T0 w 226"/>
                  <a:gd name="T2" fmla="+- 0 4234 4201"/>
                  <a:gd name="T3" fmla="*/ 4234 h 251"/>
                  <a:gd name="T4" fmla="+- 0 6497 6481"/>
                  <a:gd name="T5" fmla="*/ T4 w 226"/>
                  <a:gd name="T6" fmla="+- 0 4234 4201"/>
                  <a:gd name="T7" fmla="*/ 4234 h 251"/>
                  <a:gd name="T8" fmla="+- 0 6498 6481"/>
                  <a:gd name="T9" fmla="*/ T8 w 226"/>
                  <a:gd name="T10" fmla="+- 0 4234 4201"/>
                  <a:gd name="T11" fmla="*/ 4234 h 251"/>
                  <a:gd name="T12" fmla="+- 0 6498 6481"/>
                  <a:gd name="T13" fmla="*/ T12 w 226"/>
                  <a:gd name="T14" fmla="+- 0 4234 4201"/>
                  <a:gd name="T15" fmla="*/ 4234 h 251"/>
                </a:gdLst>
                <a:ahLst/>
                <a:cxnLst>
                  <a:cxn ang="0">
                    <a:pos x="T1" y="T3"/>
                  </a:cxn>
                  <a:cxn ang="0">
                    <a:pos x="T5" y="T7"/>
                  </a:cxn>
                  <a:cxn ang="0">
                    <a:pos x="T9" y="T11"/>
                  </a:cxn>
                  <a:cxn ang="0">
                    <a:pos x="T13" y="T15"/>
                  </a:cxn>
                </a:cxnLst>
                <a:rect l="0" t="0" r="r" b="b"/>
                <a:pathLst>
                  <a:path w="226" h="251">
                    <a:moveTo>
                      <a:pt x="17" y="33"/>
                    </a:moveTo>
                    <a:lnTo>
                      <a:pt x="16" y="33"/>
                    </a:lnTo>
                    <a:lnTo>
                      <a:pt x="17" y="3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3" name="Freeform 1492"/>
              <p:cNvSpPr>
                <a:spLocks/>
              </p:cNvSpPr>
              <p:nvPr/>
            </p:nvSpPr>
            <p:spPr bwMode="auto">
              <a:xfrm>
                <a:off x="6481" y="4201"/>
                <a:ext cx="226" cy="251"/>
              </a:xfrm>
              <a:custGeom>
                <a:avLst/>
                <a:gdLst>
                  <a:gd name="T0" fmla="+- 0 6499 6481"/>
                  <a:gd name="T1" fmla="*/ T0 w 226"/>
                  <a:gd name="T2" fmla="+- 0 4232 4201"/>
                  <a:gd name="T3" fmla="*/ 4232 h 251"/>
                  <a:gd name="T4" fmla="+- 0 6495 6481"/>
                  <a:gd name="T5" fmla="*/ T4 w 226"/>
                  <a:gd name="T6" fmla="+- 0 4232 4201"/>
                  <a:gd name="T7" fmla="*/ 4232 h 251"/>
                  <a:gd name="T8" fmla="+- 0 6498 6481"/>
                  <a:gd name="T9" fmla="*/ T8 w 226"/>
                  <a:gd name="T10" fmla="+- 0 4233 4201"/>
                  <a:gd name="T11" fmla="*/ 4233 h 251"/>
                  <a:gd name="T12" fmla="+- 0 6498 6481"/>
                  <a:gd name="T13" fmla="*/ T12 w 226"/>
                  <a:gd name="T14" fmla="+- 0 4234 4201"/>
                  <a:gd name="T15" fmla="*/ 4234 h 251"/>
                  <a:gd name="T16" fmla="+- 0 6498 6481"/>
                  <a:gd name="T17" fmla="*/ T16 w 226"/>
                  <a:gd name="T18" fmla="+- 0 4233 4201"/>
                  <a:gd name="T19" fmla="*/ 4233 h 251"/>
                  <a:gd name="T20" fmla="+- 0 6499 6481"/>
                  <a:gd name="T21" fmla="*/ T20 w 226"/>
                  <a:gd name="T22" fmla="+- 0 4232 4201"/>
                  <a:gd name="T23" fmla="*/ 4232 h 251"/>
                </a:gdLst>
                <a:ahLst/>
                <a:cxnLst>
                  <a:cxn ang="0">
                    <a:pos x="T1" y="T3"/>
                  </a:cxn>
                  <a:cxn ang="0">
                    <a:pos x="T5" y="T7"/>
                  </a:cxn>
                  <a:cxn ang="0">
                    <a:pos x="T9" y="T11"/>
                  </a:cxn>
                  <a:cxn ang="0">
                    <a:pos x="T13" y="T15"/>
                  </a:cxn>
                  <a:cxn ang="0">
                    <a:pos x="T17" y="T19"/>
                  </a:cxn>
                  <a:cxn ang="0">
                    <a:pos x="T21" y="T23"/>
                  </a:cxn>
                </a:cxnLst>
                <a:rect l="0" t="0" r="r" b="b"/>
                <a:pathLst>
                  <a:path w="226" h="251">
                    <a:moveTo>
                      <a:pt x="18" y="31"/>
                    </a:moveTo>
                    <a:lnTo>
                      <a:pt x="14" y="31"/>
                    </a:lnTo>
                    <a:lnTo>
                      <a:pt x="17" y="32"/>
                    </a:lnTo>
                    <a:lnTo>
                      <a:pt x="17" y="33"/>
                    </a:lnTo>
                    <a:lnTo>
                      <a:pt x="17" y="32"/>
                    </a:lnTo>
                    <a:lnTo>
                      <a:pt x="18" y="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4" name="Freeform 1493"/>
              <p:cNvSpPr>
                <a:spLocks/>
              </p:cNvSpPr>
              <p:nvPr/>
            </p:nvSpPr>
            <p:spPr bwMode="auto">
              <a:xfrm>
                <a:off x="6481" y="4201"/>
                <a:ext cx="226" cy="251"/>
              </a:xfrm>
              <a:custGeom>
                <a:avLst/>
                <a:gdLst>
                  <a:gd name="T0" fmla="+- 0 6581 6481"/>
                  <a:gd name="T1" fmla="*/ T0 w 226"/>
                  <a:gd name="T2" fmla="+- 0 4204 4201"/>
                  <a:gd name="T3" fmla="*/ 4204 h 251"/>
                  <a:gd name="T4" fmla="+- 0 6560 6481"/>
                  <a:gd name="T5" fmla="*/ T4 w 226"/>
                  <a:gd name="T6" fmla="+- 0 4204 4201"/>
                  <a:gd name="T7" fmla="*/ 4204 h 251"/>
                  <a:gd name="T8" fmla="+- 0 6561 6481"/>
                  <a:gd name="T9" fmla="*/ T8 w 226"/>
                  <a:gd name="T10" fmla="+- 0 4207 4201"/>
                  <a:gd name="T11" fmla="*/ 4207 h 251"/>
                  <a:gd name="T12" fmla="+- 0 6560 6481"/>
                  <a:gd name="T13" fmla="*/ T12 w 226"/>
                  <a:gd name="T14" fmla="+- 0 4207 4201"/>
                  <a:gd name="T15" fmla="*/ 4207 h 251"/>
                  <a:gd name="T16" fmla="+- 0 6563 6481"/>
                  <a:gd name="T17" fmla="*/ T16 w 226"/>
                  <a:gd name="T18" fmla="+- 0 4207 4201"/>
                  <a:gd name="T19" fmla="*/ 4207 h 251"/>
                  <a:gd name="T20" fmla="+- 0 6572 6481"/>
                  <a:gd name="T21" fmla="*/ T20 w 226"/>
                  <a:gd name="T22" fmla="+- 0 4207 4201"/>
                  <a:gd name="T23" fmla="*/ 4207 h 251"/>
                  <a:gd name="T24" fmla="+- 0 6574 6481"/>
                  <a:gd name="T25" fmla="*/ T24 w 226"/>
                  <a:gd name="T26" fmla="+- 0 4208 4201"/>
                  <a:gd name="T27" fmla="*/ 4208 h 251"/>
                  <a:gd name="T28" fmla="+- 0 6574 6481"/>
                  <a:gd name="T29" fmla="*/ T28 w 226"/>
                  <a:gd name="T30" fmla="+- 0 4204 4201"/>
                  <a:gd name="T31" fmla="*/ 4204 h 251"/>
                  <a:gd name="T32" fmla="+- 0 6582 6481"/>
                  <a:gd name="T33" fmla="*/ T32 w 226"/>
                  <a:gd name="T34" fmla="+- 0 4204 4201"/>
                  <a:gd name="T35" fmla="*/ 4204 h 251"/>
                  <a:gd name="T36" fmla="+- 0 6581 6481"/>
                  <a:gd name="T37" fmla="*/ T36 w 226"/>
                  <a:gd name="T38" fmla="+- 0 4204 4201"/>
                  <a:gd name="T39" fmla="*/ 4204 h 2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26" h="251">
                    <a:moveTo>
                      <a:pt x="100" y="3"/>
                    </a:moveTo>
                    <a:lnTo>
                      <a:pt x="79" y="3"/>
                    </a:lnTo>
                    <a:lnTo>
                      <a:pt x="80" y="6"/>
                    </a:lnTo>
                    <a:lnTo>
                      <a:pt x="79" y="6"/>
                    </a:lnTo>
                    <a:lnTo>
                      <a:pt x="82" y="6"/>
                    </a:lnTo>
                    <a:lnTo>
                      <a:pt x="91" y="6"/>
                    </a:lnTo>
                    <a:lnTo>
                      <a:pt x="93" y="7"/>
                    </a:lnTo>
                    <a:lnTo>
                      <a:pt x="93" y="3"/>
                    </a:lnTo>
                    <a:lnTo>
                      <a:pt x="101" y="3"/>
                    </a:lnTo>
                    <a:lnTo>
                      <a:pt x="100"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95" name="Freeform 1494"/>
              <p:cNvSpPr>
                <a:spLocks/>
              </p:cNvSpPr>
              <p:nvPr/>
            </p:nvSpPr>
            <p:spPr bwMode="auto">
              <a:xfrm>
                <a:off x="6481" y="4201"/>
                <a:ext cx="226" cy="251"/>
              </a:xfrm>
              <a:custGeom>
                <a:avLst/>
                <a:gdLst>
                  <a:gd name="T0" fmla="+- 0 6560 6481"/>
                  <a:gd name="T1" fmla="*/ T0 w 226"/>
                  <a:gd name="T2" fmla="+- 0 4204 4201"/>
                  <a:gd name="T3" fmla="*/ 4204 h 251"/>
                  <a:gd name="T4" fmla="+- 0 6560 6481"/>
                  <a:gd name="T5" fmla="*/ T4 w 226"/>
                  <a:gd name="T6" fmla="+- 0 4207 4201"/>
                  <a:gd name="T7" fmla="*/ 4207 h 251"/>
                  <a:gd name="T8" fmla="+- 0 6560 6481"/>
                  <a:gd name="T9" fmla="*/ T8 w 226"/>
                  <a:gd name="T10" fmla="+- 0 4207 4201"/>
                  <a:gd name="T11" fmla="*/ 4207 h 251"/>
                  <a:gd name="T12" fmla="+- 0 6561 6481"/>
                  <a:gd name="T13" fmla="*/ T12 w 226"/>
                  <a:gd name="T14" fmla="+- 0 4207 4201"/>
                  <a:gd name="T15" fmla="*/ 4207 h 251"/>
                  <a:gd name="T16" fmla="+- 0 6560 6481"/>
                  <a:gd name="T17" fmla="*/ T16 w 226"/>
                  <a:gd name="T18" fmla="+- 0 4204 4201"/>
                  <a:gd name="T19" fmla="*/ 4204 h 251"/>
                </a:gdLst>
                <a:ahLst/>
                <a:cxnLst>
                  <a:cxn ang="0">
                    <a:pos x="T1" y="T3"/>
                  </a:cxn>
                  <a:cxn ang="0">
                    <a:pos x="T5" y="T7"/>
                  </a:cxn>
                  <a:cxn ang="0">
                    <a:pos x="T9" y="T11"/>
                  </a:cxn>
                  <a:cxn ang="0">
                    <a:pos x="T13" y="T15"/>
                  </a:cxn>
                  <a:cxn ang="0">
                    <a:pos x="T17" y="T19"/>
                  </a:cxn>
                </a:cxnLst>
                <a:rect l="0" t="0" r="r" b="b"/>
                <a:pathLst>
                  <a:path w="226" h="251">
                    <a:moveTo>
                      <a:pt x="79" y="3"/>
                    </a:moveTo>
                    <a:lnTo>
                      <a:pt x="79" y="6"/>
                    </a:lnTo>
                    <a:lnTo>
                      <a:pt x="80" y="6"/>
                    </a:lnTo>
                    <a:lnTo>
                      <a:pt x="79" y="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96" name="Picture 1495"/>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548" y="4204"/>
                <a:ext cx="98"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7" name="Picture 1496"/>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484" y="4204"/>
                <a:ext cx="76"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8" name="Picture 1497"/>
              <p:cNvPicPr>
                <a:picLocks noChangeAspect="1" noChangeArrowheads="1"/>
              </p:cNvPicPr>
              <p:nvPr/>
            </p:nvPicPr>
            <p:blipFill>
              <a:blip r:embed="rId87" cstate="email">
                <a:extLst>
                  <a:ext uri="{28A0092B-C50C-407E-A947-70E740481C1C}">
                    <a14:useLocalDpi xmlns:a14="http://schemas.microsoft.com/office/drawing/2010/main" val="0"/>
                  </a:ext>
                </a:extLst>
              </a:blip>
              <a:srcRect/>
              <a:stretch>
                <a:fillRect/>
              </a:stretch>
            </p:blipFill>
            <p:spPr bwMode="auto">
              <a:xfrm>
                <a:off x="6494" y="4219"/>
                <a:ext cx="5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9" name="Picture 1498"/>
              <p:cNvPicPr>
                <a:picLocks noChangeAspect="1" noChangeArrowheads="1"/>
              </p:cNvPicPr>
              <p:nvPr/>
            </p:nvPicPr>
            <p:blipFill>
              <a:blip r:embed="rId88" cstate="email">
                <a:extLst>
                  <a:ext uri="{28A0092B-C50C-407E-A947-70E740481C1C}">
                    <a14:useLocalDpi xmlns:a14="http://schemas.microsoft.com/office/drawing/2010/main" val="0"/>
                  </a:ext>
                </a:extLst>
              </a:blip>
              <a:srcRect/>
              <a:stretch>
                <a:fillRect/>
              </a:stretch>
            </p:blipFill>
            <p:spPr bwMode="auto">
              <a:xfrm>
                <a:off x="6490" y="4281"/>
                <a:ext cx="55"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0" name="Picture 1499"/>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490" y="4356"/>
                <a:ext cx="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 name="Group 962"/>
            <p:cNvGrpSpPr>
              <a:grpSpLocks/>
            </p:cNvGrpSpPr>
            <p:nvPr/>
          </p:nvGrpSpPr>
          <p:grpSpPr bwMode="auto">
            <a:xfrm>
              <a:off x="9488" y="4088"/>
              <a:ext cx="557" cy="414"/>
              <a:chOff x="6490" y="4088"/>
              <a:chExt cx="382" cy="414"/>
            </a:xfrm>
          </p:grpSpPr>
          <p:sp>
            <p:nvSpPr>
              <p:cNvPr id="1460" name="Freeform 1459"/>
              <p:cNvSpPr>
                <a:spLocks/>
              </p:cNvSpPr>
              <p:nvPr/>
            </p:nvSpPr>
            <p:spPr bwMode="auto">
              <a:xfrm>
                <a:off x="6506" y="4340"/>
                <a:ext cx="17" cy="29"/>
              </a:xfrm>
              <a:custGeom>
                <a:avLst/>
                <a:gdLst>
                  <a:gd name="T0" fmla="+- 0 6510 6506"/>
                  <a:gd name="T1" fmla="*/ T0 w 17"/>
                  <a:gd name="T2" fmla="+- 0 4340 4340"/>
                  <a:gd name="T3" fmla="*/ 4340 h 29"/>
                  <a:gd name="T4" fmla="+- 0 6506 6506"/>
                  <a:gd name="T5" fmla="*/ T4 w 17"/>
                  <a:gd name="T6" fmla="+- 0 4347 4340"/>
                  <a:gd name="T7" fmla="*/ 4347 h 29"/>
                  <a:gd name="T8" fmla="+- 0 6506 6506"/>
                  <a:gd name="T9" fmla="*/ T8 w 17"/>
                  <a:gd name="T10" fmla="+- 0 4362 4340"/>
                  <a:gd name="T11" fmla="*/ 4362 h 29"/>
                  <a:gd name="T12" fmla="+- 0 6509 6506"/>
                  <a:gd name="T13" fmla="*/ T12 w 17"/>
                  <a:gd name="T14" fmla="+- 0 4369 4340"/>
                  <a:gd name="T15" fmla="*/ 4369 h 29"/>
                  <a:gd name="T16" fmla="+- 0 6518 6506"/>
                  <a:gd name="T17" fmla="*/ T16 w 17"/>
                  <a:gd name="T18" fmla="+- 0 4369 4340"/>
                  <a:gd name="T19" fmla="*/ 4369 h 29"/>
                  <a:gd name="T20" fmla="+- 0 6522 6506"/>
                  <a:gd name="T21" fmla="*/ T20 w 17"/>
                  <a:gd name="T22" fmla="+- 0 4362 4340"/>
                  <a:gd name="T23" fmla="*/ 4362 h 29"/>
                  <a:gd name="T24" fmla="+- 0 6522 6506"/>
                  <a:gd name="T25" fmla="*/ T24 w 17"/>
                  <a:gd name="T26" fmla="+- 0 4347 4340"/>
                  <a:gd name="T27" fmla="*/ 4347 h 29"/>
                  <a:gd name="T28" fmla="+- 0 6519 6506"/>
                  <a:gd name="T29" fmla="*/ T28 w 17"/>
                  <a:gd name="T30" fmla="+- 0 4340 4340"/>
                  <a:gd name="T31" fmla="*/ 4340 h 29"/>
                  <a:gd name="T32" fmla="+- 0 6510 6506"/>
                  <a:gd name="T33" fmla="*/ T32 w 17"/>
                  <a:gd name="T34" fmla="+- 0 4340 4340"/>
                  <a:gd name="T35" fmla="*/ 4340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 h="29">
                    <a:moveTo>
                      <a:pt x="4" y="0"/>
                    </a:moveTo>
                    <a:lnTo>
                      <a:pt x="0" y="7"/>
                    </a:lnTo>
                    <a:lnTo>
                      <a:pt x="0" y="22"/>
                    </a:lnTo>
                    <a:lnTo>
                      <a:pt x="3" y="29"/>
                    </a:lnTo>
                    <a:lnTo>
                      <a:pt x="12" y="29"/>
                    </a:lnTo>
                    <a:lnTo>
                      <a:pt x="16" y="22"/>
                    </a:lnTo>
                    <a:lnTo>
                      <a:pt x="16" y="7"/>
                    </a:lnTo>
                    <a:lnTo>
                      <a:pt x="13" y="0"/>
                    </a:lnTo>
                    <a:lnTo>
                      <a:pt x="4" y="0"/>
                    </a:lnTo>
                    <a:close/>
                  </a:path>
                </a:pathLst>
              </a:custGeom>
              <a:solidFill>
                <a:srgbClr val="C4C6C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61" name="Picture 1460"/>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497" y="4234"/>
                <a:ext cx="52"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2" name="Picture 1461"/>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490" y="4389"/>
                <a:ext cx="50" cy="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3" name="Picture 1462"/>
              <p:cNvPicPr>
                <a:picLocks noChangeAspect="1" noChangeArrowheads="1"/>
              </p:cNvPicPr>
              <p:nvPr/>
            </p:nvPicPr>
            <p:blipFill>
              <a:blip r:embed="rId92" cstate="email">
                <a:extLst>
                  <a:ext uri="{28A0092B-C50C-407E-A947-70E740481C1C}">
                    <a14:useLocalDpi xmlns:a14="http://schemas.microsoft.com/office/drawing/2010/main" val="0"/>
                  </a:ext>
                </a:extLst>
              </a:blip>
              <a:srcRect/>
              <a:stretch>
                <a:fillRect/>
              </a:stretch>
            </p:blipFill>
            <p:spPr bwMode="auto">
              <a:xfrm>
                <a:off x="6580" y="4088"/>
                <a:ext cx="2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 name="Picture 1463"/>
              <p:cNvPicPr>
                <a:picLocks noChangeAspect="1" noChangeArrowheads="1"/>
              </p:cNvPicPr>
              <p:nvPr/>
            </p:nvPicPr>
            <p:blipFill>
              <a:blip r:embed="rId93" cstate="email">
                <a:extLst>
                  <a:ext uri="{28A0092B-C50C-407E-A947-70E740481C1C}">
                    <a14:useLocalDpi xmlns:a14="http://schemas.microsoft.com/office/drawing/2010/main" val="0"/>
                  </a:ext>
                </a:extLst>
              </a:blip>
              <a:srcRect/>
              <a:stretch>
                <a:fillRect/>
              </a:stretch>
            </p:blipFill>
            <p:spPr bwMode="auto">
              <a:xfrm>
                <a:off x="6648" y="4438"/>
                <a:ext cx="151"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5" name="Picture 1464"/>
              <p:cNvPicPr>
                <a:picLocks noChangeAspect="1" noChangeArrowheads="1"/>
              </p:cNvPicPr>
              <p:nvPr/>
            </p:nvPicPr>
            <p:blipFill>
              <a:blip r:embed="rId94" cstate="email">
                <a:extLst>
                  <a:ext uri="{28A0092B-C50C-407E-A947-70E740481C1C}">
                    <a14:useLocalDpi xmlns:a14="http://schemas.microsoft.com/office/drawing/2010/main" val="0"/>
                  </a:ext>
                </a:extLst>
              </a:blip>
              <a:srcRect/>
              <a:stretch>
                <a:fillRect/>
              </a:stretch>
            </p:blipFill>
            <p:spPr bwMode="auto">
              <a:xfrm>
                <a:off x="6648" y="4454"/>
                <a:ext cx="154"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 name="Group 963"/>
            <p:cNvGrpSpPr>
              <a:grpSpLocks/>
            </p:cNvGrpSpPr>
            <p:nvPr/>
          </p:nvGrpSpPr>
          <p:grpSpPr bwMode="auto">
            <a:xfrm>
              <a:off x="9968" y="4093"/>
              <a:ext cx="188" cy="371"/>
              <a:chOff x="6742" y="4093"/>
              <a:chExt cx="125" cy="371"/>
            </a:xfrm>
          </p:grpSpPr>
          <p:sp>
            <p:nvSpPr>
              <p:cNvPr id="1458" name="Freeform 1457"/>
              <p:cNvSpPr>
                <a:spLocks/>
              </p:cNvSpPr>
              <p:nvPr/>
            </p:nvSpPr>
            <p:spPr bwMode="auto">
              <a:xfrm>
                <a:off x="6742" y="4434"/>
                <a:ext cx="16" cy="29"/>
              </a:xfrm>
              <a:custGeom>
                <a:avLst/>
                <a:gdLst>
                  <a:gd name="T0" fmla="+- 0 6742 6742"/>
                  <a:gd name="T1" fmla="*/ T0 w 16"/>
                  <a:gd name="T2" fmla="+- 0 4434 4434"/>
                  <a:gd name="T3" fmla="*/ 4434 h 29"/>
                  <a:gd name="T4" fmla="+- 0 6747 6742"/>
                  <a:gd name="T5" fmla="*/ T4 w 16"/>
                  <a:gd name="T6" fmla="+- 0 4463 4434"/>
                  <a:gd name="T7" fmla="*/ 4463 h 29"/>
                  <a:gd name="T8" fmla="+- 0 6756 6742"/>
                  <a:gd name="T9" fmla="*/ T8 w 16"/>
                  <a:gd name="T10" fmla="+- 0 4458 4434"/>
                  <a:gd name="T11" fmla="*/ 4458 h 29"/>
                  <a:gd name="T12" fmla="+- 0 6757 6742"/>
                  <a:gd name="T13" fmla="*/ T12 w 16"/>
                  <a:gd name="T14" fmla="+- 0 4435 4434"/>
                  <a:gd name="T15" fmla="*/ 4435 h 29"/>
                  <a:gd name="T16" fmla="+- 0 6742 6742"/>
                  <a:gd name="T17" fmla="*/ T16 w 16"/>
                  <a:gd name="T18" fmla="+- 0 4434 4434"/>
                  <a:gd name="T19" fmla="*/ 4434 h 29"/>
                </a:gdLst>
                <a:ahLst/>
                <a:cxnLst>
                  <a:cxn ang="0">
                    <a:pos x="T1" y="T3"/>
                  </a:cxn>
                  <a:cxn ang="0">
                    <a:pos x="T5" y="T7"/>
                  </a:cxn>
                  <a:cxn ang="0">
                    <a:pos x="T9" y="T11"/>
                  </a:cxn>
                  <a:cxn ang="0">
                    <a:pos x="T13" y="T15"/>
                  </a:cxn>
                  <a:cxn ang="0">
                    <a:pos x="T17" y="T19"/>
                  </a:cxn>
                </a:cxnLst>
                <a:rect l="0" t="0" r="r" b="b"/>
                <a:pathLst>
                  <a:path w="16" h="29">
                    <a:moveTo>
                      <a:pt x="0" y="0"/>
                    </a:moveTo>
                    <a:lnTo>
                      <a:pt x="5" y="29"/>
                    </a:lnTo>
                    <a:lnTo>
                      <a:pt x="14" y="24"/>
                    </a:lnTo>
                    <a:lnTo>
                      <a:pt x="15" y="1"/>
                    </a:lnTo>
                    <a:lnTo>
                      <a:pt x="0"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59" name="Picture 1458"/>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6834" y="4093"/>
                <a:ext cx="33"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5" name="Group 964"/>
            <p:cNvGrpSpPr>
              <a:grpSpLocks/>
            </p:cNvGrpSpPr>
            <p:nvPr/>
          </p:nvGrpSpPr>
          <p:grpSpPr bwMode="auto">
            <a:xfrm>
              <a:off x="9698" y="4184"/>
              <a:ext cx="396" cy="280"/>
              <a:chOff x="6584" y="4184"/>
              <a:chExt cx="269" cy="280"/>
            </a:xfrm>
          </p:grpSpPr>
          <p:sp>
            <p:nvSpPr>
              <p:cNvPr id="1455" name="Freeform 1454"/>
              <p:cNvSpPr>
                <a:spLocks/>
              </p:cNvSpPr>
              <p:nvPr/>
            </p:nvSpPr>
            <p:spPr bwMode="auto">
              <a:xfrm>
                <a:off x="6710" y="4427"/>
                <a:ext cx="38" cy="37"/>
              </a:xfrm>
              <a:custGeom>
                <a:avLst/>
                <a:gdLst>
                  <a:gd name="T0" fmla="+- 0 6712 6710"/>
                  <a:gd name="T1" fmla="*/ T0 w 38"/>
                  <a:gd name="T2" fmla="+- 0 4427 4427"/>
                  <a:gd name="T3" fmla="*/ 4427 h 37"/>
                  <a:gd name="T4" fmla="+- 0 6710 6710"/>
                  <a:gd name="T5" fmla="*/ T4 w 38"/>
                  <a:gd name="T6" fmla="+- 0 4449 4427"/>
                  <a:gd name="T7" fmla="*/ 4449 h 37"/>
                  <a:gd name="T8" fmla="+- 0 6714 6710"/>
                  <a:gd name="T9" fmla="*/ T8 w 38"/>
                  <a:gd name="T10" fmla="+- 0 4454 4427"/>
                  <a:gd name="T11" fmla="*/ 4454 h 37"/>
                  <a:gd name="T12" fmla="+- 0 6747 6710"/>
                  <a:gd name="T13" fmla="*/ T12 w 38"/>
                  <a:gd name="T14" fmla="+- 0 4463 4427"/>
                  <a:gd name="T15" fmla="*/ 4463 h 37"/>
                  <a:gd name="T16" fmla="+- 0 6748 6710"/>
                  <a:gd name="T17" fmla="*/ T16 w 38"/>
                  <a:gd name="T18" fmla="+- 0 4438 4427"/>
                  <a:gd name="T19" fmla="*/ 4438 h 37"/>
                  <a:gd name="T20" fmla="+- 0 6712 6710"/>
                  <a:gd name="T21" fmla="*/ T20 w 38"/>
                  <a:gd name="T22" fmla="+- 0 4427 4427"/>
                  <a:gd name="T23" fmla="*/ 4427 h 37"/>
                </a:gdLst>
                <a:ahLst/>
                <a:cxnLst>
                  <a:cxn ang="0">
                    <a:pos x="T1" y="T3"/>
                  </a:cxn>
                  <a:cxn ang="0">
                    <a:pos x="T5" y="T7"/>
                  </a:cxn>
                  <a:cxn ang="0">
                    <a:pos x="T9" y="T11"/>
                  </a:cxn>
                  <a:cxn ang="0">
                    <a:pos x="T13" y="T15"/>
                  </a:cxn>
                  <a:cxn ang="0">
                    <a:pos x="T17" y="T19"/>
                  </a:cxn>
                  <a:cxn ang="0">
                    <a:pos x="T21" y="T23"/>
                  </a:cxn>
                </a:cxnLst>
                <a:rect l="0" t="0" r="r" b="b"/>
                <a:pathLst>
                  <a:path w="38" h="37">
                    <a:moveTo>
                      <a:pt x="2" y="0"/>
                    </a:moveTo>
                    <a:lnTo>
                      <a:pt x="0" y="22"/>
                    </a:lnTo>
                    <a:lnTo>
                      <a:pt x="4" y="27"/>
                    </a:lnTo>
                    <a:lnTo>
                      <a:pt x="37" y="36"/>
                    </a:lnTo>
                    <a:lnTo>
                      <a:pt x="38" y="11"/>
                    </a:lnTo>
                    <a:lnTo>
                      <a:pt x="2" y="0"/>
                    </a:lnTo>
                    <a:close/>
                  </a:path>
                </a:pathLst>
              </a:custGeom>
              <a:solidFill>
                <a:srgbClr val="4C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56" name="Picture 1455"/>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584" y="4184"/>
                <a:ext cx="26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7" name="Picture 1456"/>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6592" y="4270"/>
                <a:ext cx="24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6" name="Group 965"/>
            <p:cNvGrpSpPr>
              <a:grpSpLocks/>
            </p:cNvGrpSpPr>
            <p:nvPr/>
          </p:nvGrpSpPr>
          <p:grpSpPr bwMode="auto">
            <a:xfrm>
              <a:off x="9726" y="4113"/>
              <a:ext cx="358" cy="330"/>
              <a:chOff x="6595" y="4113"/>
              <a:chExt cx="243" cy="330"/>
            </a:xfrm>
          </p:grpSpPr>
          <p:sp>
            <p:nvSpPr>
              <p:cNvPr id="1452" name="Freeform 1451"/>
              <p:cNvSpPr>
                <a:spLocks/>
              </p:cNvSpPr>
              <p:nvPr/>
            </p:nvSpPr>
            <p:spPr bwMode="auto">
              <a:xfrm>
                <a:off x="6597" y="4113"/>
                <a:ext cx="241" cy="285"/>
              </a:xfrm>
              <a:custGeom>
                <a:avLst/>
                <a:gdLst>
                  <a:gd name="T0" fmla="+- 0 6837 6597"/>
                  <a:gd name="T1" fmla="*/ T0 w 241"/>
                  <a:gd name="T2" fmla="+- 0 4113 4113"/>
                  <a:gd name="T3" fmla="*/ 4113 h 285"/>
                  <a:gd name="T4" fmla="+- 0 6773 6597"/>
                  <a:gd name="T5" fmla="*/ T4 w 241"/>
                  <a:gd name="T6" fmla="+- 0 4134 4113"/>
                  <a:gd name="T7" fmla="*/ 4134 h 285"/>
                  <a:gd name="T8" fmla="+- 0 6665 6597"/>
                  <a:gd name="T9" fmla="*/ T8 w 241"/>
                  <a:gd name="T10" fmla="+- 0 4171 4113"/>
                  <a:gd name="T11" fmla="*/ 4171 h 285"/>
                  <a:gd name="T12" fmla="+- 0 6607 6597"/>
                  <a:gd name="T13" fmla="*/ T12 w 241"/>
                  <a:gd name="T14" fmla="+- 0 4193 4113"/>
                  <a:gd name="T15" fmla="*/ 4193 h 285"/>
                  <a:gd name="T16" fmla="+- 0 6601 6597"/>
                  <a:gd name="T17" fmla="*/ T16 w 241"/>
                  <a:gd name="T18" fmla="+- 0 4265 4113"/>
                  <a:gd name="T19" fmla="*/ 4265 h 285"/>
                  <a:gd name="T20" fmla="+- 0 6597 6597"/>
                  <a:gd name="T21" fmla="*/ T20 w 241"/>
                  <a:gd name="T22" fmla="+- 0 4322 4113"/>
                  <a:gd name="T23" fmla="*/ 4322 h 285"/>
                  <a:gd name="T24" fmla="+- 0 6597 6597"/>
                  <a:gd name="T25" fmla="*/ T24 w 241"/>
                  <a:gd name="T26" fmla="+- 0 4346 4113"/>
                  <a:gd name="T27" fmla="*/ 4346 h 285"/>
                  <a:gd name="T28" fmla="+- 0 6731 6597"/>
                  <a:gd name="T29" fmla="*/ T28 w 241"/>
                  <a:gd name="T30" fmla="+- 0 4383 4113"/>
                  <a:gd name="T31" fmla="*/ 4383 h 285"/>
                  <a:gd name="T32" fmla="+- 0 6803 6597"/>
                  <a:gd name="T33" fmla="*/ T32 w 241"/>
                  <a:gd name="T34" fmla="+- 0 4395 4113"/>
                  <a:gd name="T35" fmla="*/ 4395 h 285"/>
                  <a:gd name="T36" fmla="+- 0 6822 6597"/>
                  <a:gd name="T37" fmla="*/ T36 w 241"/>
                  <a:gd name="T38" fmla="+- 0 4397 4113"/>
                  <a:gd name="T39" fmla="*/ 4397 h 285"/>
                  <a:gd name="T40" fmla="+- 0 6823 6597"/>
                  <a:gd name="T41" fmla="*/ T40 w 241"/>
                  <a:gd name="T42" fmla="+- 0 4391 4113"/>
                  <a:gd name="T43" fmla="*/ 4391 h 285"/>
                  <a:gd name="T44" fmla="+- 0 6830 6597"/>
                  <a:gd name="T45" fmla="*/ T44 w 241"/>
                  <a:gd name="T46" fmla="+- 0 4327 4113"/>
                  <a:gd name="T47" fmla="*/ 4327 h 285"/>
                  <a:gd name="T48" fmla="+- 0 6834 6597"/>
                  <a:gd name="T49" fmla="*/ T48 w 241"/>
                  <a:gd name="T50" fmla="+- 0 4264 4113"/>
                  <a:gd name="T51" fmla="*/ 4264 h 285"/>
                  <a:gd name="T52" fmla="+- 0 6837 6597"/>
                  <a:gd name="T53" fmla="*/ T52 w 241"/>
                  <a:gd name="T54" fmla="+- 0 4184 4113"/>
                  <a:gd name="T55" fmla="*/ 4184 h 285"/>
                  <a:gd name="T56" fmla="+- 0 6838 6597"/>
                  <a:gd name="T57" fmla="*/ T56 w 241"/>
                  <a:gd name="T58" fmla="+- 0 4143 4113"/>
                  <a:gd name="T59" fmla="*/ 4143 h 285"/>
                  <a:gd name="T60" fmla="+- 0 6838 6597"/>
                  <a:gd name="T61" fmla="*/ T60 w 241"/>
                  <a:gd name="T62" fmla="+- 0 4117 4113"/>
                  <a:gd name="T63" fmla="*/ 4117 h 285"/>
                  <a:gd name="T64" fmla="+- 0 6837 6597"/>
                  <a:gd name="T65" fmla="*/ T64 w 241"/>
                  <a:gd name="T66" fmla="+- 0 4113 4113"/>
                  <a:gd name="T67" fmla="*/ 4113 h 2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241" h="285">
                    <a:moveTo>
                      <a:pt x="240" y="0"/>
                    </a:moveTo>
                    <a:lnTo>
                      <a:pt x="176" y="21"/>
                    </a:lnTo>
                    <a:lnTo>
                      <a:pt x="68" y="58"/>
                    </a:lnTo>
                    <a:lnTo>
                      <a:pt x="10" y="80"/>
                    </a:lnTo>
                    <a:lnTo>
                      <a:pt x="4" y="152"/>
                    </a:lnTo>
                    <a:lnTo>
                      <a:pt x="0" y="209"/>
                    </a:lnTo>
                    <a:lnTo>
                      <a:pt x="0" y="233"/>
                    </a:lnTo>
                    <a:lnTo>
                      <a:pt x="134" y="270"/>
                    </a:lnTo>
                    <a:lnTo>
                      <a:pt x="206" y="282"/>
                    </a:lnTo>
                    <a:lnTo>
                      <a:pt x="225" y="284"/>
                    </a:lnTo>
                    <a:lnTo>
                      <a:pt x="226" y="278"/>
                    </a:lnTo>
                    <a:lnTo>
                      <a:pt x="233" y="214"/>
                    </a:lnTo>
                    <a:lnTo>
                      <a:pt x="237" y="151"/>
                    </a:lnTo>
                    <a:lnTo>
                      <a:pt x="240" y="71"/>
                    </a:lnTo>
                    <a:lnTo>
                      <a:pt x="241" y="30"/>
                    </a:lnTo>
                    <a:lnTo>
                      <a:pt x="241" y="4"/>
                    </a:lnTo>
                    <a:lnTo>
                      <a:pt x="240" y="0"/>
                    </a:lnTo>
                    <a:close/>
                  </a:path>
                </a:pathLst>
              </a:custGeom>
              <a:solidFill>
                <a:srgbClr val="00528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53" name="Picture 1452"/>
              <p:cNvPicPr>
                <a:picLocks noChangeAspect="1" noChangeArrowheads="1"/>
              </p:cNvPicPr>
              <p:nvPr/>
            </p:nvPicPr>
            <p:blipFill>
              <a:blip r:embed="rId98" cstate="email">
                <a:extLst>
                  <a:ext uri="{28A0092B-C50C-407E-A947-70E740481C1C}">
                    <a14:useLocalDpi xmlns:a14="http://schemas.microsoft.com/office/drawing/2010/main" val="0"/>
                  </a:ext>
                </a:extLst>
              </a:blip>
              <a:srcRect/>
              <a:stretch>
                <a:fillRect/>
              </a:stretch>
            </p:blipFill>
            <p:spPr bwMode="auto">
              <a:xfrm>
                <a:off x="6627" y="4279"/>
                <a:ext cx="189" cy="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 name="Picture 1453"/>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6595" y="4360"/>
                <a:ext cx="229"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7" name="Group 966"/>
            <p:cNvGrpSpPr>
              <a:grpSpLocks/>
            </p:cNvGrpSpPr>
            <p:nvPr/>
          </p:nvGrpSpPr>
          <p:grpSpPr bwMode="auto">
            <a:xfrm>
              <a:off x="9726" y="4364"/>
              <a:ext cx="336" cy="49"/>
              <a:chOff x="6596" y="4364"/>
              <a:chExt cx="228" cy="49"/>
            </a:xfrm>
          </p:grpSpPr>
          <p:sp>
            <p:nvSpPr>
              <p:cNvPr id="1451" name="Freeform 1450"/>
              <p:cNvSpPr>
                <a:spLocks/>
              </p:cNvSpPr>
              <p:nvPr/>
            </p:nvSpPr>
            <p:spPr bwMode="auto">
              <a:xfrm>
                <a:off x="6596" y="4364"/>
                <a:ext cx="228" cy="49"/>
              </a:xfrm>
              <a:custGeom>
                <a:avLst/>
                <a:gdLst>
                  <a:gd name="T0" fmla="+- 0 6596 6596"/>
                  <a:gd name="T1" fmla="*/ T0 w 228"/>
                  <a:gd name="T2" fmla="+- 0 4364 4364"/>
                  <a:gd name="T3" fmla="*/ 4364 h 49"/>
                  <a:gd name="T4" fmla="+- 0 6823 6596"/>
                  <a:gd name="T5" fmla="*/ T4 w 228"/>
                  <a:gd name="T6" fmla="+- 0 4413 4364"/>
                  <a:gd name="T7" fmla="*/ 4413 h 49"/>
                </a:gdLst>
                <a:ahLst/>
                <a:cxnLst>
                  <a:cxn ang="0">
                    <a:pos x="T1" y="T3"/>
                  </a:cxn>
                  <a:cxn ang="0">
                    <a:pos x="T5" y="T7"/>
                  </a:cxn>
                </a:cxnLst>
                <a:rect l="0" t="0" r="r" b="b"/>
                <a:pathLst>
                  <a:path w="228" h="49">
                    <a:moveTo>
                      <a:pt x="0" y="0"/>
                    </a:moveTo>
                    <a:lnTo>
                      <a:pt x="227" y="49"/>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68" name="Group 967"/>
            <p:cNvGrpSpPr>
              <a:grpSpLocks/>
            </p:cNvGrpSpPr>
            <p:nvPr/>
          </p:nvGrpSpPr>
          <p:grpSpPr bwMode="auto">
            <a:xfrm>
              <a:off x="9726" y="4372"/>
              <a:ext cx="332" cy="53"/>
              <a:chOff x="6596" y="4372"/>
              <a:chExt cx="225" cy="53"/>
            </a:xfrm>
          </p:grpSpPr>
          <p:sp>
            <p:nvSpPr>
              <p:cNvPr id="1450" name="Freeform 1449"/>
              <p:cNvSpPr>
                <a:spLocks/>
              </p:cNvSpPr>
              <p:nvPr/>
            </p:nvSpPr>
            <p:spPr bwMode="auto">
              <a:xfrm>
                <a:off x="6596" y="4372"/>
                <a:ext cx="225" cy="53"/>
              </a:xfrm>
              <a:custGeom>
                <a:avLst/>
                <a:gdLst>
                  <a:gd name="T0" fmla="+- 0 6596 6596"/>
                  <a:gd name="T1" fmla="*/ T0 w 225"/>
                  <a:gd name="T2" fmla="+- 0 4372 4372"/>
                  <a:gd name="T3" fmla="*/ 4372 h 53"/>
                  <a:gd name="T4" fmla="+- 0 6821 6596"/>
                  <a:gd name="T5" fmla="*/ T4 w 225"/>
                  <a:gd name="T6" fmla="+- 0 4424 4372"/>
                  <a:gd name="T7" fmla="*/ 4424 h 53"/>
                </a:gdLst>
                <a:ahLst/>
                <a:cxnLst>
                  <a:cxn ang="0">
                    <a:pos x="T1" y="T3"/>
                  </a:cxn>
                  <a:cxn ang="0">
                    <a:pos x="T5" y="T7"/>
                  </a:cxn>
                </a:cxnLst>
                <a:rect l="0" t="0" r="r" b="b"/>
                <a:pathLst>
                  <a:path w="225" h="53">
                    <a:moveTo>
                      <a:pt x="0" y="0"/>
                    </a:moveTo>
                    <a:lnTo>
                      <a:pt x="225" y="52"/>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69" name="Group 968"/>
            <p:cNvGrpSpPr>
              <a:grpSpLocks/>
            </p:cNvGrpSpPr>
            <p:nvPr/>
          </p:nvGrpSpPr>
          <p:grpSpPr bwMode="auto">
            <a:xfrm>
              <a:off x="9703" y="4093"/>
              <a:ext cx="5893" cy="753"/>
              <a:chOff x="6588" y="4093"/>
              <a:chExt cx="3999" cy="753"/>
            </a:xfrm>
          </p:grpSpPr>
          <p:sp>
            <p:nvSpPr>
              <p:cNvPr id="1442" name="Freeform 1441"/>
              <p:cNvSpPr>
                <a:spLocks/>
              </p:cNvSpPr>
              <p:nvPr/>
            </p:nvSpPr>
            <p:spPr bwMode="auto">
              <a:xfrm>
                <a:off x="6597" y="4378"/>
                <a:ext cx="223" cy="57"/>
              </a:xfrm>
              <a:custGeom>
                <a:avLst/>
                <a:gdLst>
                  <a:gd name="T0" fmla="+- 0 6819 6597"/>
                  <a:gd name="T1" fmla="*/ T0 w 223"/>
                  <a:gd name="T2" fmla="+- 0 4435 4378"/>
                  <a:gd name="T3" fmla="*/ 4435 h 57"/>
                  <a:gd name="T4" fmla="+- 0 6597 6597"/>
                  <a:gd name="T5" fmla="*/ T4 w 223"/>
                  <a:gd name="T6" fmla="+- 0 4378 4378"/>
                  <a:gd name="T7" fmla="*/ 4378 h 57"/>
                </a:gdLst>
                <a:ahLst/>
                <a:cxnLst>
                  <a:cxn ang="0">
                    <a:pos x="T1" y="T3"/>
                  </a:cxn>
                  <a:cxn ang="0">
                    <a:pos x="T5" y="T7"/>
                  </a:cxn>
                </a:cxnLst>
                <a:rect l="0" t="0" r="r" b="b"/>
                <a:pathLst>
                  <a:path w="223" h="57">
                    <a:moveTo>
                      <a:pt x="222" y="57"/>
                    </a:moveTo>
                    <a:lnTo>
                      <a:pt x="0" y="0"/>
                    </a:lnTo>
                  </a:path>
                </a:pathLst>
              </a:custGeom>
              <a:noFill/>
              <a:ln w="2311">
                <a:solidFill>
                  <a:srgbClr val="3E3D3F"/>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443" name="Picture 1442"/>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588" y="4202"/>
                <a:ext cx="6" cy="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 name="Picture 1443"/>
              <p:cNvPicPr>
                <a:picLocks noChangeAspect="1" noChangeArrowheads="1"/>
              </p:cNvPicPr>
              <p:nvPr/>
            </p:nvPicPr>
            <p:blipFill>
              <a:blip r:embed="rId101" cstate="email">
                <a:extLst>
                  <a:ext uri="{28A0092B-C50C-407E-A947-70E740481C1C}">
                    <a14:useLocalDpi xmlns:a14="http://schemas.microsoft.com/office/drawing/2010/main" val="0"/>
                  </a:ext>
                </a:extLst>
              </a:blip>
              <a:srcRect/>
              <a:stretch>
                <a:fillRect/>
              </a:stretch>
            </p:blipFill>
            <p:spPr bwMode="auto">
              <a:xfrm>
                <a:off x="6588" y="4093"/>
                <a:ext cx="266" cy="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 name="Picture 1444"/>
              <p:cNvPicPr>
                <a:picLocks noChangeAspect="1" noChangeArrowheads="1"/>
              </p:cNvPicPr>
              <p:nvPr/>
            </p:nvPicPr>
            <p:blipFill>
              <a:blip r:embed="rId102" cstate="email">
                <a:extLst>
                  <a:ext uri="{28A0092B-C50C-407E-A947-70E740481C1C}">
                    <a14:useLocalDpi xmlns:a14="http://schemas.microsoft.com/office/drawing/2010/main" val="0"/>
                  </a:ext>
                </a:extLst>
              </a:blip>
              <a:srcRect/>
              <a:stretch>
                <a:fillRect/>
              </a:stretch>
            </p:blipFill>
            <p:spPr bwMode="auto">
              <a:xfrm>
                <a:off x="6622" y="4156"/>
                <a:ext cx="191"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 name="Picture 1445"/>
              <p:cNvPicPr>
                <a:picLocks noChangeAspect="1" noChangeArrowheads="1"/>
              </p:cNvPicPr>
              <p:nvPr/>
            </p:nvPicPr>
            <p:blipFill>
              <a:blip r:embed="rId103" cstate="email">
                <a:extLst>
                  <a:ext uri="{28A0092B-C50C-407E-A947-70E740481C1C}">
                    <a14:useLocalDpi xmlns:a14="http://schemas.microsoft.com/office/drawing/2010/main" val="0"/>
                  </a:ext>
                </a:extLst>
              </a:blip>
              <a:srcRect/>
              <a:stretch>
                <a:fillRect/>
              </a:stretch>
            </p:blipFill>
            <p:spPr bwMode="auto">
              <a:xfrm>
                <a:off x="9873" y="4542"/>
                <a:ext cx="714"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 name="Picture 1446"/>
              <p:cNvPicPr>
                <a:picLocks noChangeAspect="1" noChangeArrowheads="1"/>
              </p:cNvPicPr>
              <p:nvPr/>
            </p:nvPicPr>
            <p:blipFill>
              <a:blip r:embed="rId104" cstate="email">
                <a:extLst>
                  <a:ext uri="{28A0092B-C50C-407E-A947-70E740481C1C}">
                    <a14:useLocalDpi xmlns:a14="http://schemas.microsoft.com/office/drawing/2010/main" val="0"/>
                  </a:ext>
                </a:extLst>
              </a:blip>
              <a:srcRect/>
              <a:stretch>
                <a:fillRect/>
              </a:stretch>
            </p:blipFill>
            <p:spPr bwMode="auto">
              <a:xfrm>
                <a:off x="9928" y="4366"/>
                <a:ext cx="624"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 name="Picture 1447"/>
              <p:cNvPicPr>
                <a:picLocks noChangeAspect="1" noChangeArrowheads="1"/>
              </p:cNvPicPr>
              <p:nvPr/>
            </p:nvPicPr>
            <p:blipFill>
              <a:blip r:embed="rId105" cstate="email">
                <a:extLst>
                  <a:ext uri="{28A0092B-C50C-407E-A947-70E740481C1C}">
                    <a14:useLocalDpi xmlns:a14="http://schemas.microsoft.com/office/drawing/2010/main" val="0"/>
                  </a:ext>
                </a:extLst>
              </a:blip>
              <a:srcRect/>
              <a:stretch>
                <a:fillRect/>
              </a:stretch>
            </p:blipFill>
            <p:spPr bwMode="auto">
              <a:xfrm>
                <a:off x="9948" y="4370"/>
                <a:ext cx="44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 name="Picture 1448"/>
              <p:cNvPicPr>
                <a:picLocks noChangeAspect="1" noChangeArrowheads="1"/>
              </p:cNvPicPr>
              <p:nvPr/>
            </p:nvPicPr>
            <p:blipFill>
              <a:blip r:embed="rId106" cstate="email">
                <a:extLst>
                  <a:ext uri="{28A0092B-C50C-407E-A947-70E740481C1C}">
                    <a14:useLocalDpi xmlns:a14="http://schemas.microsoft.com/office/drawing/2010/main" val="0"/>
                  </a:ext>
                </a:extLst>
              </a:blip>
              <a:srcRect/>
              <a:stretch>
                <a:fillRect/>
              </a:stretch>
            </p:blipFill>
            <p:spPr bwMode="auto">
              <a:xfrm>
                <a:off x="9977" y="4386"/>
                <a:ext cx="25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0" name="Group 969"/>
            <p:cNvGrpSpPr>
              <a:grpSpLocks/>
            </p:cNvGrpSpPr>
            <p:nvPr/>
          </p:nvGrpSpPr>
          <p:grpSpPr bwMode="auto">
            <a:xfrm>
              <a:off x="14658" y="4395"/>
              <a:ext cx="887" cy="351"/>
              <a:chOff x="9941" y="4395"/>
              <a:chExt cx="602" cy="351"/>
            </a:xfrm>
          </p:grpSpPr>
          <p:sp>
            <p:nvSpPr>
              <p:cNvPr id="1440" name="Freeform 1439"/>
              <p:cNvSpPr>
                <a:spLocks/>
              </p:cNvSpPr>
              <p:nvPr/>
            </p:nvSpPr>
            <p:spPr bwMode="auto">
              <a:xfrm>
                <a:off x="10222" y="4465"/>
                <a:ext cx="321" cy="90"/>
              </a:xfrm>
              <a:custGeom>
                <a:avLst/>
                <a:gdLst>
                  <a:gd name="T0" fmla="+- 0 10518 10222"/>
                  <a:gd name="T1" fmla="*/ T0 w 321"/>
                  <a:gd name="T2" fmla="+- 0 4465 4465"/>
                  <a:gd name="T3" fmla="*/ 4465 h 90"/>
                  <a:gd name="T4" fmla="+- 0 10224 10222"/>
                  <a:gd name="T5" fmla="*/ T4 w 321"/>
                  <a:gd name="T6" fmla="+- 0 4483 4465"/>
                  <a:gd name="T7" fmla="*/ 4483 h 90"/>
                  <a:gd name="T8" fmla="+- 0 10222 10222"/>
                  <a:gd name="T9" fmla="*/ T8 w 321"/>
                  <a:gd name="T10" fmla="+- 0 4483 4465"/>
                  <a:gd name="T11" fmla="*/ 4483 h 90"/>
                  <a:gd name="T12" fmla="+- 0 10224 10222"/>
                  <a:gd name="T13" fmla="*/ T12 w 321"/>
                  <a:gd name="T14" fmla="+- 0 4487 4465"/>
                  <a:gd name="T15" fmla="*/ 4487 h 90"/>
                  <a:gd name="T16" fmla="+- 0 10286 10222"/>
                  <a:gd name="T17" fmla="*/ T16 w 321"/>
                  <a:gd name="T18" fmla="+- 0 4537 4465"/>
                  <a:gd name="T19" fmla="*/ 4537 h 90"/>
                  <a:gd name="T20" fmla="+- 0 10348 10222"/>
                  <a:gd name="T21" fmla="*/ T20 w 321"/>
                  <a:gd name="T22" fmla="+- 0 4554 4465"/>
                  <a:gd name="T23" fmla="*/ 4554 h 90"/>
                  <a:gd name="T24" fmla="+- 0 10372 10222"/>
                  <a:gd name="T25" fmla="*/ T24 w 321"/>
                  <a:gd name="T26" fmla="+- 0 4555 4465"/>
                  <a:gd name="T27" fmla="*/ 4555 h 90"/>
                  <a:gd name="T28" fmla="+- 0 10398 10222"/>
                  <a:gd name="T29" fmla="*/ T28 w 321"/>
                  <a:gd name="T30" fmla="+- 0 4554 4465"/>
                  <a:gd name="T31" fmla="*/ 4554 h 90"/>
                  <a:gd name="T32" fmla="+- 0 10476 10222"/>
                  <a:gd name="T33" fmla="*/ T32 w 321"/>
                  <a:gd name="T34" fmla="+- 0 4549 4465"/>
                  <a:gd name="T35" fmla="*/ 4549 h 90"/>
                  <a:gd name="T36" fmla="+- 0 10542 10222"/>
                  <a:gd name="T37" fmla="*/ T36 w 321"/>
                  <a:gd name="T38" fmla="+- 0 4541 4465"/>
                  <a:gd name="T39" fmla="*/ 4541 h 90"/>
                  <a:gd name="T40" fmla="+- 0 10541 10222"/>
                  <a:gd name="T41" fmla="*/ T40 w 321"/>
                  <a:gd name="T42" fmla="+- 0 4509 4465"/>
                  <a:gd name="T43" fmla="*/ 4509 h 90"/>
                  <a:gd name="T44" fmla="+- 0 10538 10222"/>
                  <a:gd name="T45" fmla="*/ T44 w 321"/>
                  <a:gd name="T46" fmla="+- 0 4490 4465"/>
                  <a:gd name="T47" fmla="*/ 4490 h 90"/>
                  <a:gd name="T48" fmla="+- 0 10531 10222"/>
                  <a:gd name="T49" fmla="*/ T48 w 321"/>
                  <a:gd name="T50" fmla="+- 0 4478 4465"/>
                  <a:gd name="T51" fmla="*/ 4478 h 90"/>
                  <a:gd name="T52" fmla="+- 0 10518 10222"/>
                  <a:gd name="T53" fmla="*/ T52 w 321"/>
                  <a:gd name="T54" fmla="+- 0 4465 4465"/>
                  <a:gd name="T55" fmla="*/ 4465 h 9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21" h="90">
                    <a:moveTo>
                      <a:pt x="296" y="0"/>
                    </a:moveTo>
                    <a:lnTo>
                      <a:pt x="2" y="18"/>
                    </a:lnTo>
                    <a:lnTo>
                      <a:pt x="0" y="18"/>
                    </a:lnTo>
                    <a:lnTo>
                      <a:pt x="2" y="22"/>
                    </a:lnTo>
                    <a:lnTo>
                      <a:pt x="64" y="72"/>
                    </a:lnTo>
                    <a:lnTo>
                      <a:pt x="126" y="89"/>
                    </a:lnTo>
                    <a:lnTo>
                      <a:pt x="150" y="90"/>
                    </a:lnTo>
                    <a:lnTo>
                      <a:pt x="176" y="89"/>
                    </a:lnTo>
                    <a:lnTo>
                      <a:pt x="254" y="84"/>
                    </a:lnTo>
                    <a:lnTo>
                      <a:pt x="320" y="76"/>
                    </a:lnTo>
                    <a:lnTo>
                      <a:pt x="319" y="44"/>
                    </a:lnTo>
                    <a:lnTo>
                      <a:pt x="316" y="25"/>
                    </a:lnTo>
                    <a:lnTo>
                      <a:pt x="309" y="13"/>
                    </a:lnTo>
                    <a:lnTo>
                      <a:pt x="296" y="0"/>
                    </a:lnTo>
                    <a:close/>
                  </a:path>
                </a:pathLst>
              </a:custGeom>
              <a:solidFill>
                <a:srgbClr val="3533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41" name="Picture 1440"/>
              <p:cNvPicPr>
                <a:picLocks noChangeAspect="1" noChangeArrowheads="1"/>
              </p:cNvPicPr>
              <p:nvPr/>
            </p:nvPicPr>
            <p:blipFill>
              <a:blip r:embed="rId107" cstate="email">
                <a:extLst>
                  <a:ext uri="{28A0092B-C50C-407E-A947-70E740481C1C}">
                    <a14:useLocalDpi xmlns:a14="http://schemas.microsoft.com/office/drawing/2010/main" val="0"/>
                  </a:ext>
                </a:extLst>
              </a:blip>
              <a:srcRect/>
              <a:stretch>
                <a:fillRect/>
              </a:stretch>
            </p:blipFill>
            <p:spPr bwMode="auto">
              <a:xfrm>
                <a:off x="9941" y="4395"/>
                <a:ext cx="239" cy="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1" name="Group 970"/>
            <p:cNvGrpSpPr>
              <a:grpSpLocks/>
            </p:cNvGrpSpPr>
            <p:nvPr/>
          </p:nvGrpSpPr>
          <p:grpSpPr bwMode="auto">
            <a:xfrm>
              <a:off x="14672" y="4370"/>
              <a:ext cx="903" cy="371"/>
              <a:chOff x="9934" y="4370"/>
              <a:chExt cx="611" cy="371"/>
            </a:xfrm>
          </p:grpSpPr>
          <p:sp>
            <p:nvSpPr>
              <p:cNvPr id="1434" name="Freeform 1433"/>
              <p:cNvSpPr>
                <a:spLocks/>
              </p:cNvSpPr>
              <p:nvPr/>
            </p:nvSpPr>
            <p:spPr bwMode="auto">
              <a:xfrm>
                <a:off x="9934" y="4477"/>
                <a:ext cx="204" cy="92"/>
              </a:xfrm>
              <a:custGeom>
                <a:avLst/>
                <a:gdLst>
                  <a:gd name="T0" fmla="+- 0 9942 9934"/>
                  <a:gd name="T1" fmla="*/ T0 w 204"/>
                  <a:gd name="T2" fmla="+- 0 4477 4477"/>
                  <a:gd name="T3" fmla="*/ 4477 h 92"/>
                  <a:gd name="T4" fmla="+- 0 9997 9934"/>
                  <a:gd name="T5" fmla="*/ T4 w 204"/>
                  <a:gd name="T6" fmla="+- 0 4510 4477"/>
                  <a:gd name="T7" fmla="*/ 4510 h 92"/>
                  <a:gd name="T8" fmla="+- 0 10137 9934"/>
                  <a:gd name="T9" fmla="*/ T8 w 204"/>
                  <a:gd name="T10" fmla="+- 0 4569 4477"/>
                  <a:gd name="T11" fmla="*/ 4569 h 92"/>
                  <a:gd name="T12" fmla="+- 0 9942 9934"/>
                  <a:gd name="T13" fmla="*/ T12 w 204"/>
                  <a:gd name="T14" fmla="+- 0 4477 4477"/>
                  <a:gd name="T15" fmla="*/ 4477 h 92"/>
                </a:gdLst>
                <a:ahLst/>
                <a:cxnLst>
                  <a:cxn ang="0">
                    <a:pos x="T1" y="T3"/>
                  </a:cxn>
                  <a:cxn ang="0">
                    <a:pos x="T5" y="T7"/>
                  </a:cxn>
                  <a:cxn ang="0">
                    <a:pos x="T9" y="T11"/>
                  </a:cxn>
                  <a:cxn ang="0">
                    <a:pos x="T13" y="T15"/>
                  </a:cxn>
                </a:cxnLst>
                <a:rect l="0" t="0" r="r" b="b"/>
                <a:pathLst>
                  <a:path w="204" h="92">
                    <a:moveTo>
                      <a:pt x="8" y="0"/>
                    </a:moveTo>
                    <a:lnTo>
                      <a:pt x="63" y="33"/>
                    </a:lnTo>
                    <a:lnTo>
                      <a:pt x="203" y="92"/>
                    </a:lnTo>
                    <a:lnTo>
                      <a:pt x="8" y="0"/>
                    </a:lnTo>
                    <a:close/>
                  </a:path>
                </a:pathLst>
              </a:custGeom>
              <a:solidFill>
                <a:srgbClr val="4848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35" name="Picture 1434"/>
              <p:cNvPicPr>
                <a:picLocks noChangeAspect="1" noChangeArrowheads="1"/>
              </p:cNvPicPr>
              <p:nvPr/>
            </p:nvPicPr>
            <p:blipFill>
              <a:blip r:embed="rId108" cstate="email">
                <a:extLst>
                  <a:ext uri="{28A0092B-C50C-407E-A947-70E740481C1C}">
                    <a14:useLocalDpi xmlns:a14="http://schemas.microsoft.com/office/drawing/2010/main" val="0"/>
                  </a:ext>
                </a:extLst>
              </a:blip>
              <a:srcRect/>
              <a:stretch>
                <a:fillRect/>
              </a:stretch>
            </p:blipFill>
            <p:spPr bwMode="auto">
              <a:xfrm>
                <a:off x="9934" y="4479"/>
                <a:ext cx="20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 name="Picture 1435"/>
              <p:cNvPicPr>
                <a:picLocks noChangeAspect="1" noChangeArrowheads="1"/>
              </p:cNvPicPr>
              <p:nvPr/>
            </p:nvPicPr>
            <p:blipFill>
              <a:blip r:embed="rId109">
                <a:extLst>
                  <a:ext uri="{28A0092B-C50C-407E-A947-70E740481C1C}">
                    <a14:useLocalDpi xmlns:a14="http://schemas.microsoft.com/office/drawing/2010/main" val="0"/>
                  </a:ext>
                </a:extLst>
              </a:blip>
              <a:srcRect/>
              <a:stretch>
                <a:fillRect/>
              </a:stretch>
            </p:blipFill>
            <p:spPr bwMode="auto">
              <a:xfrm>
                <a:off x="10135" y="4495"/>
                <a:ext cx="21"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 name="Picture 1436"/>
              <p:cNvPicPr>
                <a:picLocks noChangeAspect="1" noChangeArrowheads="1"/>
              </p:cNvPicPr>
              <p:nvPr/>
            </p:nvPicPr>
            <p:blipFill>
              <a:blip r:embed="rId110" cstate="email">
                <a:extLst>
                  <a:ext uri="{28A0092B-C50C-407E-A947-70E740481C1C}">
                    <a14:useLocalDpi xmlns:a14="http://schemas.microsoft.com/office/drawing/2010/main" val="0"/>
                  </a:ext>
                </a:extLst>
              </a:blip>
              <a:srcRect/>
              <a:stretch>
                <a:fillRect/>
              </a:stretch>
            </p:blipFill>
            <p:spPr bwMode="auto">
              <a:xfrm>
                <a:off x="10179" y="4493"/>
                <a:ext cx="351"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 name="Picture 1437"/>
              <p:cNvPicPr>
                <a:picLocks noChangeAspect="1" noChangeArrowheads="1"/>
              </p:cNvPicPr>
              <p:nvPr/>
            </p:nvPicPr>
            <p:blipFill>
              <a:blip r:embed="rId111" cstate="email">
                <a:extLst>
                  <a:ext uri="{28A0092B-C50C-407E-A947-70E740481C1C}">
                    <a14:useLocalDpi xmlns:a14="http://schemas.microsoft.com/office/drawing/2010/main" val="0"/>
                  </a:ext>
                </a:extLst>
              </a:blip>
              <a:srcRect/>
              <a:stretch>
                <a:fillRect/>
              </a:stretch>
            </p:blipFill>
            <p:spPr bwMode="auto">
              <a:xfrm>
                <a:off x="10104" y="4370"/>
                <a:ext cx="415"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 name="Picture 1438"/>
              <p:cNvPicPr>
                <a:picLocks noChangeAspect="1" noChangeArrowheads="1"/>
              </p:cNvPicPr>
              <p:nvPr/>
            </p:nvPicPr>
            <p:blipFill>
              <a:blip r:embed="rId112" cstate="email">
                <a:extLst>
                  <a:ext uri="{28A0092B-C50C-407E-A947-70E740481C1C}">
                    <a14:useLocalDpi xmlns:a14="http://schemas.microsoft.com/office/drawing/2010/main" val="0"/>
                  </a:ext>
                </a:extLst>
              </a:blip>
              <a:srcRect/>
              <a:stretch>
                <a:fillRect/>
              </a:stretch>
            </p:blipFill>
            <p:spPr bwMode="auto">
              <a:xfrm>
                <a:off x="10224" y="4460"/>
                <a:ext cx="321"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2" name="Group 971"/>
            <p:cNvGrpSpPr>
              <a:grpSpLocks/>
            </p:cNvGrpSpPr>
            <p:nvPr/>
          </p:nvGrpSpPr>
          <p:grpSpPr bwMode="auto">
            <a:xfrm>
              <a:off x="15170" y="4501"/>
              <a:ext cx="40" cy="11"/>
              <a:chOff x="10288" y="4501"/>
              <a:chExt cx="27" cy="11"/>
            </a:xfrm>
          </p:grpSpPr>
          <p:sp>
            <p:nvSpPr>
              <p:cNvPr id="1433" name="Freeform 1432"/>
              <p:cNvSpPr>
                <a:spLocks/>
              </p:cNvSpPr>
              <p:nvPr/>
            </p:nvSpPr>
            <p:spPr bwMode="auto">
              <a:xfrm>
                <a:off x="10288" y="4501"/>
                <a:ext cx="27" cy="11"/>
              </a:xfrm>
              <a:custGeom>
                <a:avLst/>
                <a:gdLst>
                  <a:gd name="T0" fmla="+- 0 10313 10288"/>
                  <a:gd name="T1" fmla="*/ T0 w 27"/>
                  <a:gd name="T2" fmla="+- 0 4501 4501"/>
                  <a:gd name="T3" fmla="*/ 4501 h 11"/>
                  <a:gd name="T4" fmla="+- 0 10288 10288"/>
                  <a:gd name="T5" fmla="*/ T4 w 27"/>
                  <a:gd name="T6" fmla="+- 0 4503 4501"/>
                  <a:gd name="T7" fmla="*/ 4503 h 11"/>
                  <a:gd name="T8" fmla="+- 0 10288 10288"/>
                  <a:gd name="T9" fmla="*/ T8 w 27"/>
                  <a:gd name="T10" fmla="+- 0 4512 4501"/>
                  <a:gd name="T11" fmla="*/ 4512 h 11"/>
                  <a:gd name="T12" fmla="+- 0 10314 10288"/>
                  <a:gd name="T13" fmla="*/ T12 w 27"/>
                  <a:gd name="T14" fmla="+- 0 4509 4501"/>
                  <a:gd name="T15" fmla="*/ 4509 h 11"/>
                  <a:gd name="T16" fmla="+- 0 10313 10288"/>
                  <a:gd name="T17" fmla="*/ T16 w 27"/>
                  <a:gd name="T18" fmla="+- 0 4501 4501"/>
                  <a:gd name="T19" fmla="*/ 4501 h 11"/>
                </a:gdLst>
                <a:ahLst/>
                <a:cxnLst>
                  <a:cxn ang="0">
                    <a:pos x="T1" y="T3"/>
                  </a:cxn>
                  <a:cxn ang="0">
                    <a:pos x="T5" y="T7"/>
                  </a:cxn>
                  <a:cxn ang="0">
                    <a:pos x="T9" y="T11"/>
                  </a:cxn>
                  <a:cxn ang="0">
                    <a:pos x="T13" y="T15"/>
                  </a:cxn>
                  <a:cxn ang="0">
                    <a:pos x="T17" y="T19"/>
                  </a:cxn>
                </a:cxnLst>
                <a:rect l="0" t="0" r="r" b="b"/>
                <a:pathLst>
                  <a:path w="27" h="11">
                    <a:moveTo>
                      <a:pt x="25" y="0"/>
                    </a:moveTo>
                    <a:lnTo>
                      <a:pt x="0" y="2"/>
                    </a:lnTo>
                    <a:lnTo>
                      <a:pt x="0" y="11"/>
                    </a:lnTo>
                    <a:lnTo>
                      <a:pt x="26" y="8"/>
                    </a:lnTo>
                    <a:lnTo>
                      <a:pt x="25"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73" name="Group 972"/>
            <p:cNvGrpSpPr>
              <a:grpSpLocks/>
            </p:cNvGrpSpPr>
            <p:nvPr/>
          </p:nvGrpSpPr>
          <p:grpSpPr bwMode="auto">
            <a:xfrm>
              <a:off x="15273" y="4495"/>
              <a:ext cx="34" cy="11"/>
              <a:chOff x="10358" y="4495"/>
              <a:chExt cx="23" cy="11"/>
            </a:xfrm>
          </p:grpSpPr>
          <p:sp>
            <p:nvSpPr>
              <p:cNvPr id="1432" name="Freeform 1431"/>
              <p:cNvSpPr>
                <a:spLocks/>
              </p:cNvSpPr>
              <p:nvPr/>
            </p:nvSpPr>
            <p:spPr bwMode="auto">
              <a:xfrm>
                <a:off x="10358" y="4495"/>
                <a:ext cx="23" cy="11"/>
              </a:xfrm>
              <a:custGeom>
                <a:avLst/>
                <a:gdLst>
                  <a:gd name="T0" fmla="+- 0 10358 10358"/>
                  <a:gd name="T1" fmla="*/ T0 w 23"/>
                  <a:gd name="T2" fmla="+- 0 4500 4495"/>
                  <a:gd name="T3" fmla="*/ 4500 h 11"/>
                  <a:gd name="T4" fmla="+- 0 10381 10358"/>
                  <a:gd name="T5" fmla="*/ T4 w 23"/>
                  <a:gd name="T6" fmla="+- 0 4500 4495"/>
                  <a:gd name="T7" fmla="*/ 4500 h 11"/>
                </a:gdLst>
                <a:ahLst/>
                <a:cxnLst>
                  <a:cxn ang="0">
                    <a:pos x="T1" y="T3"/>
                  </a:cxn>
                  <a:cxn ang="0">
                    <a:pos x="T5" y="T7"/>
                  </a:cxn>
                </a:cxnLst>
                <a:rect l="0" t="0" r="r" b="b"/>
                <a:pathLst>
                  <a:path w="23" h="11">
                    <a:moveTo>
                      <a:pt x="0" y="5"/>
                    </a:moveTo>
                    <a:lnTo>
                      <a:pt x="23" y="5"/>
                    </a:lnTo>
                  </a:path>
                </a:pathLst>
              </a:custGeom>
              <a:noFill/>
              <a:ln w="7709">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74" name="Group 973"/>
            <p:cNvGrpSpPr>
              <a:grpSpLocks/>
            </p:cNvGrpSpPr>
            <p:nvPr/>
          </p:nvGrpSpPr>
          <p:grpSpPr bwMode="auto">
            <a:xfrm>
              <a:off x="15214" y="4497"/>
              <a:ext cx="53" cy="12"/>
              <a:chOff x="10318" y="4497"/>
              <a:chExt cx="36" cy="12"/>
            </a:xfrm>
          </p:grpSpPr>
          <p:sp>
            <p:nvSpPr>
              <p:cNvPr id="1431" name="Freeform 1430"/>
              <p:cNvSpPr>
                <a:spLocks/>
              </p:cNvSpPr>
              <p:nvPr/>
            </p:nvSpPr>
            <p:spPr bwMode="auto">
              <a:xfrm>
                <a:off x="10318" y="4497"/>
                <a:ext cx="36" cy="12"/>
              </a:xfrm>
              <a:custGeom>
                <a:avLst/>
                <a:gdLst>
                  <a:gd name="T0" fmla="+- 0 10353 10318"/>
                  <a:gd name="T1" fmla="*/ T0 w 36"/>
                  <a:gd name="T2" fmla="+- 0 4497 4497"/>
                  <a:gd name="T3" fmla="*/ 4497 h 12"/>
                  <a:gd name="T4" fmla="+- 0 10318 10318"/>
                  <a:gd name="T5" fmla="*/ T4 w 36"/>
                  <a:gd name="T6" fmla="+- 0 4500 4497"/>
                  <a:gd name="T7" fmla="*/ 4500 h 12"/>
                  <a:gd name="T8" fmla="+- 0 10319 10318"/>
                  <a:gd name="T9" fmla="*/ T8 w 36"/>
                  <a:gd name="T10" fmla="+- 0 4509 4497"/>
                  <a:gd name="T11" fmla="*/ 4509 h 12"/>
                  <a:gd name="T12" fmla="+- 0 10354 10318"/>
                  <a:gd name="T13" fmla="*/ T12 w 36"/>
                  <a:gd name="T14" fmla="+- 0 4506 4497"/>
                  <a:gd name="T15" fmla="*/ 4506 h 12"/>
                  <a:gd name="T16" fmla="+- 0 10353 10318"/>
                  <a:gd name="T17" fmla="*/ T16 w 36"/>
                  <a:gd name="T18" fmla="+- 0 4497 4497"/>
                  <a:gd name="T19" fmla="*/ 4497 h 12"/>
                </a:gdLst>
                <a:ahLst/>
                <a:cxnLst>
                  <a:cxn ang="0">
                    <a:pos x="T1" y="T3"/>
                  </a:cxn>
                  <a:cxn ang="0">
                    <a:pos x="T5" y="T7"/>
                  </a:cxn>
                  <a:cxn ang="0">
                    <a:pos x="T9" y="T11"/>
                  </a:cxn>
                  <a:cxn ang="0">
                    <a:pos x="T13" y="T15"/>
                  </a:cxn>
                  <a:cxn ang="0">
                    <a:pos x="T17" y="T19"/>
                  </a:cxn>
                </a:cxnLst>
                <a:rect l="0" t="0" r="r" b="b"/>
                <a:pathLst>
                  <a:path w="36" h="12">
                    <a:moveTo>
                      <a:pt x="35" y="0"/>
                    </a:moveTo>
                    <a:lnTo>
                      <a:pt x="0" y="3"/>
                    </a:lnTo>
                    <a:lnTo>
                      <a:pt x="1" y="12"/>
                    </a:lnTo>
                    <a:lnTo>
                      <a:pt x="36" y="9"/>
                    </a:lnTo>
                    <a:lnTo>
                      <a:pt x="35"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75" name="Group 974"/>
            <p:cNvGrpSpPr>
              <a:grpSpLocks/>
            </p:cNvGrpSpPr>
            <p:nvPr/>
          </p:nvGrpSpPr>
          <p:grpSpPr bwMode="auto">
            <a:xfrm>
              <a:off x="15409" y="4482"/>
              <a:ext cx="21" cy="26"/>
              <a:chOff x="10450" y="4482"/>
              <a:chExt cx="14" cy="26"/>
            </a:xfrm>
          </p:grpSpPr>
          <p:sp>
            <p:nvSpPr>
              <p:cNvPr id="1430" name="Freeform 1429"/>
              <p:cNvSpPr>
                <a:spLocks/>
              </p:cNvSpPr>
              <p:nvPr/>
            </p:nvSpPr>
            <p:spPr bwMode="auto">
              <a:xfrm>
                <a:off x="10450" y="4482"/>
                <a:ext cx="14" cy="26"/>
              </a:xfrm>
              <a:custGeom>
                <a:avLst/>
                <a:gdLst>
                  <a:gd name="T0" fmla="+- 0 10456 10450"/>
                  <a:gd name="T1" fmla="*/ T0 w 14"/>
                  <a:gd name="T2" fmla="+- 0 4482 4482"/>
                  <a:gd name="T3" fmla="*/ 4482 h 26"/>
                  <a:gd name="T4" fmla="+- 0 10450 10450"/>
                  <a:gd name="T5" fmla="*/ T4 w 14"/>
                  <a:gd name="T6" fmla="+- 0 4482 4482"/>
                  <a:gd name="T7" fmla="*/ 4482 h 26"/>
                  <a:gd name="T8" fmla="+- 0 10455 10450"/>
                  <a:gd name="T9" fmla="*/ T8 w 14"/>
                  <a:gd name="T10" fmla="+- 0 4494 4482"/>
                  <a:gd name="T11" fmla="*/ 4494 h 26"/>
                  <a:gd name="T12" fmla="+- 0 10458 10450"/>
                  <a:gd name="T13" fmla="*/ T12 w 14"/>
                  <a:gd name="T14" fmla="+- 0 4508 4482"/>
                  <a:gd name="T15" fmla="*/ 4508 h 26"/>
                  <a:gd name="T16" fmla="+- 0 10464 10450"/>
                  <a:gd name="T17" fmla="*/ T16 w 14"/>
                  <a:gd name="T18" fmla="+- 0 4507 4482"/>
                  <a:gd name="T19" fmla="*/ 4507 h 26"/>
                  <a:gd name="T20" fmla="+- 0 10461 10450"/>
                  <a:gd name="T21" fmla="*/ T20 w 14"/>
                  <a:gd name="T22" fmla="+- 0 4489 4482"/>
                  <a:gd name="T23" fmla="*/ 4489 h 26"/>
                  <a:gd name="T24" fmla="+- 0 10456 10450"/>
                  <a:gd name="T25" fmla="*/ T24 w 14"/>
                  <a:gd name="T26" fmla="+- 0 4482 4482"/>
                  <a:gd name="T27" fmla="*/ 4482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0"/>
                    </a:lnTo>
                    <a:lnTo>
                      <a:pt x="5" y="12"/>
                    </a:lnTo>
                    <a:lnTo>
                      <a:pt x="8" y="26"/>
                    </a:lnTo>
                    <a:lnTo>
                      <a:pt x="14" y="25"/>
                    </a:lnTo>
                    <a:lnTo>
                      <a:pt x="11"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76" name="Group 975"/>
            <p:cNvGrpSpPr>
              <a:grpSpLocks/>
            </p:cNvGrpSpPr>
            <p:nvPr/>
          </p:nvGrpSpPr>
          <p:grpSpPr bwMode="auto">
            <a:xfrm>
              <a:off x="15434" y="4480"/>
              <a:ext cx="21" cy="26"/>
              <a:chOff x="10467" y="4480"/>
              <a:chExt cx="14" cy="26"/>
            </a:xfrm>
          </p:grpSpPr>
          <p:sp>
            <p:nvSpPr>
              <p:cNvPr id="1429" name="Freeform 1428"/>
              <p:cNvSpPr>
                <a:spLocks/>
              </p:cNvSpPr>
              <p:nvPr/>
            </p:nvSpPr>
            <p:spPr bwMode="auto">
              <a:xfrm>
                <a:off x="10467" y="4480"/>
                <a:ext cx="14" cy="26"/>
              </a:xfrm>
              <a:custGeom>
                <a:avLst/>
                <a:gdLst>
                  <a:gd name="T0" fmla="+- 0 10473 10467"/>
                  <a:gd name="T1" fmla="*/ T0 w 14"/>
                  <a:gd name="T2" fmla="+- 0 4480 4480"/>
                  <a:gd name="T3" fmla="*/ 4480 h 26"/>
                  <a:gd name="T4" fmla="+- 0 10467 10467"/>
                  <a:gd name="T5" fmla="*/ T4 w 14"/>
                  <a:gd name="T6" fmla="+- 0 4481 4480"/>
                  <a:gd name="T7" fmla="*/ 4481 h 26"/>
                  <a:gd name="T8" fmla="+- 0 10472 10467"/>
                  <a:gd name="T9" fmla="*/ T8 w 14"/>
                  <a:gd name="T10" fmla="+- 0 4493 4480"/>
                  <a:gd name="T11" fmla="*/ 4493 h 26"/>
                  <a:gd name="T12" fmla="+- 0 10475 10467"/>
                  <a:gd name="T13" fmla="*/ T12 w 14"/>
                  <a:gd name="T14" fmla="+- 0 4506 4480"/>
                  <a:gd name="T15" fmla="*/ 4506 h 26"/>
                  <a:gd name="T16" fmla="+- 0 10481 10467"/>
                  <a:gd name="T17" fmla="*/ T16 w 14"/>
                  <a:gd name="T18" fmla="+- 0 4506 4480"/>
                  <a:gd name="T19" fmla="*/ 4506 h 26"/>
                  <a:gd name="T20" fmla="+- 0 10478 10467"/>
                  <a:gd name="T21" fmla="*/ T20 w 14"/>
                  <a:gd name="T22" fmla="+- 0 4488 4480"/>
                  <a:gd name="T23" fmla="*/ 4488 h 26"/>
                  <a:gd name="T24" fmla="+- 0 10473 10467"/>
                  <a:gd name="T25" fmla="*/ T24 w 14"/>
                  <a:gd name="T26" fmla="+- 0 4480 4480"/>
                  <a:gd name="T27" fmla="*/ 4480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1"/>
                    </a:lnTo>
                    <a:lnTo>
                      <a:pt x="5" y="13"/>
                    </a:lnTo>
                    <a:lnTo>
                      <a:pt x="8" y="26"/>
                    </a:lnTo>
                    <a:lnTo>
                      <a:pt x="14" y="26"/>
                    </a:lnTo>
                    <a:lnTo>
                      <a:pt x="11" y="8"/>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77" name="Group 976"/>
            <p:cNvGrpSpPr>
              <a:grpSpLocks/>
            </p:cNvGrpSpPr>
            <p:nvPr/>
          </p:nvGrpSpPr>
          <p:grpSpPr bwMode="auto">
            <a:xfrm>
              <a:off x="15460" y="4479"/>
              <a:ext cx="21" cy="26"/>
              <a:chOff x="10485" y="4479"/>
              <a:chExt cx="14" cy="26"/>
            </a:xfrm>
          </p:grpSpPr>
          <p:sp>
            <p:nvSpPr>
              <p:cNvPr id="1428" name="Freeform 1427"/>
              <p:cNvSpPr>
                <a:spLocks/>
              </p:cNvSpPr>
              <p:nvPr/>
            </p:nvSpPr>
            <p:spPr bwMode="auto">
              <a:xfrm>
                <a:off x="10485" y="4479"/>
                <a:ext cx="14" cy="26"/>
              </a:xfrm>
              <a:custGeom>
                <a:avLst/>
                <a:gdLst>
                  <a:gd name="T0" fmla="+- 0 10491 10485"/>
                  <a:gd name="T1" fmla="*/ T0 w 14"/>
                  <a:gd name="T2" fmla="+- 0 4479 4479"/>
                  <a:gd name="T3" fmla="*/ 4479 h 26"/>
                  <a:gd name="T4" fmla="+- 0 10485 10485"/>
                  <a:gd name="T5" fmla="*/ T4 w 14"/>
                  <a:gd name="T6" fmla="+- 0 4479 4479"/>
                  <a:gd name="T7" fmla="*/ 4479 h 26"/>
                  <a:gd name="T8" fmla="+- 0 10490 10485"/>
                  <a:gd name="T9" fmla="*/ T8 w 14"/>
                  <a:gd name="T10" fmla="+- 0 4491 4479"/>
                  <a:gd name="T11" fmla="*/ 4491 h 26"/>
                  <a:gd name="T12" fmla="+- 0 10492 10485"/>
                  <a:gd name="T13" fmla="*/ T12 w 14"/>
                  <a:gd name="T14" fmla="+- 0 4504 4479"/>
                  <a:gd name="T15" fmla="*/ 4504 h 26"/>
                  <a:gd name="T16" fmla="+- 0 10498 10485"/>
                  <a:gd name="T17" fmla="*/ T16 w 14"/>
                  <a:gd name="T18" fmla="+- 0 4504 4479"/>
                  <a:gd name="T19" fmla="*/ 4504 h 26"/>
                  <a:gd name="T20" fmla="+- 0 10495 10485"/>
                  <a:gd name="T21" fmla="*/ T20 w 14"/>
                  <a:gd name="T22" fmla="+- 0 4486 4479"/>
                  <a:gd name="T23" fmla="*/ 4486 h 26"/>
                  <a:gd name="T24" fmla="+- 0 10491 10485"/>
                  <a:gd name="T25" fmla="*/ T24 w 14"/>
                  <a:gd name="T26" fmla="+- 0 4479 4479"/>
                  <a:gd name="T27" fmla="*/ 4479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0"/>
                    </a:lnTo>
                    <a:lnTo>
                      <a:pt x="5" y="12"/>
                    </a:lnTo>
                    <a:lnTo>
                      <a:pt x="7" y="25"/>
                    </a:lnTo>
                    <a:lnTo>
                      <a:pt x="13" y="25"/>
                    </a:lnTo>
                    <a:lnTo>
                      <a:pt x="10"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78" name="Group 977"/>
            <p:cNvGrpSpPr>
              <a:grpSpLocks/>
            </p:cNvGrpSpPr>
            <p:nvPr/>
          </p:nvGrpSpPr>
          <p:grpSpPr bwMode="auto">
            <a:xfrm>
              <a:off x="15495" y="4477"/>
              <a:ext cx="1291" cy="1720"/>
              <a:chOff x="10500" y="4477"/>
              <a:chExt cx="860" cy="1720"/>
            </a:xfrm>
          </p:grpSpPr>
          <p:sp>
            <p:nvSpPr>
              <p:cNvPr id="1423" name="Freeform 1422"/>
              <p:cNvSpPr>
                <a:spLocks/>
              </p:cNvSpPr>
              <p:nvPr/>
            </p:nvSpPr>
            <p:spPr bwMode="auto">
              <a:xfrm>
                <a:off x="10500" y="4477"/>
                <a:ext cx="14" cy="26"/>
              </a:xfrm>
              <a:custGeom>
                <a:avLst/>
                <a:gdLst>
                  <a:gd name="T0" fmla="+- 0 10506 10500"/>
                  <a:gd name="T1" fmla="*/ T0 w 14"/>
                  <a:gd name="T2" fmla="+- 0 4477 4477"/>
                  <a:gd name="T3" fmla="*/ 4477 h 26"/>
                  <a:gd name="T4" fmla="+- 0 10500 10500"/>
                  <a:gd name="T5" fmla="*/ T4 w 14"/>
                  <a:gd name="T6" fmla="+- 0 4478 4477"/>
                  <a:gd name="T7" fmla="*/ 4478 h 26"/>
                  <a:gd name="T8" fmla="+- 0 10506 10500"/>
                  <a:gd name="T9" fmla="*/ T8 w 14"/>
                  <a:gd name="T10" fmla="+- 0 4489 4477"/>
                  <a:gd name="T11" fmla="*/ 4489 h 26"/>
                  <a:gd name="T12" fmla="+- 0 10508 10500"/>
                  <a:gd name="T13" fmla="*/ T12 w 14"/>
                  <a:gd name="T14" fmla="+- 0 4503 4477"/>
                  <a:gd name="T15" fmla="*/ 4503 h 26"/>
                  <a:gd name="T16" fmla="+- 0 10514 10500"/>
                  <a:gd name="T17" fmla="*/ T16 w 14"/>
                  <a:gd name="T18" fmla="+- 0 4502 4477"/>
                  <a:gd name="T19" fmla="*/ 4502 h 26"/>
                  <a:gd name="T20" fmla="+- 0 10511 10500"/>
                  <a:gd name="T21" fmla="*/ T20 w 14"/>
                  <a:gd name="T22" fmla="+- 0 4484 4477"/>
                  <a:gd name="T23" fmla="*/ 4484 h 26"/>
                  <a:gd name="T24" fmla="+- 0 10506 10500"/>
                  <a:gd name="T25" fmla="*/ T24 w 14"/>
                  <a:gd name="T26" fmla="+- 0 4477 4477"/>
                  <a:gd name="T27" fmla="*/ 4477 h 26"/>
                </a:gdLst>
                <a:ahLst/>
                <a:cxnLst>
                  <a:cxn ang="0">
                    <a:pos x="T1" y="T3"/>
                  </a:cxn>
                  <a:cxn ang="0">
                    <a:pos x="T5" y="T7"/>
                  </a:cxn>
                  <a:cxn ang="0">
                    <a:pos x="T9" y="T11"/>
                  </a:cxn>
                  <a:cxn ang="0">
                    <a:pos x="T13" y="T15"/>
                  </a:cxn>
                  <a:cxn ang="0">
                    <a:pos x="T17" y="T19"/>
                  </a:cxn>
                  <a:cxn ang="0">
                    <a:pos x="T21" y="T23"/>
                  </a:cxn>
                  <a:cxn ang="0">
                    <a:pos x="T25" y="T27"/>
                  </a:cxn>
                </a:cxnLst>
                <a:rect l="0" t="0" r="r" b="b"/>
                <a:pathLst>
                  <a:path w="14" h="26">
                    <a:moveTo>
                      <a:pt x="6" y="0"/>
                    </a:moveTo>
                    <a:lnTo>
                      <a:pt x="0" y="1"/>
                    </a:lnTo>
                    <a:lnTo>
                      <a:pt x="6" y="12"/>
                    </a:lnTo>
                    <a:lnTo>
                      <a:pt x="8" y="26"/>
                    </a:lnTo>
                    <a:lnTo>
                      <a:pt x="14" y="25"/>
                    </a:lnTo>
                    <a:lnTo>
                      <a:pt x="11" y="7"/>
                    </a:lnTo>
                    <a:lnTo>
                      <a:pt x="6"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24" name="Picture 1423"/>
              <p:cNvPicPr>
                <a:picLocks noChangeAspect="1" noChangeArrowheads="1"/>
              </p:cNvPicPr>
              <p:nvPr/>
            </p:nvPicPr>
            <p:blipFill>
              <a:blip r:embed="rId113" cstate="email">
                <a:extLst>
                  <a:ext uri="{28A0092B-C50C-407E-A947-70E740481C1C}">
                    <a14:useLocalDpi xmlns:a14="http://schemas.microsoft.com/office/drawing/2010/main" val="0"/>
                  </a:ext>
                </a:extLst>
              </a:blip>
              <a:srcRect/>
              <a:stretch>
                <a:fillRect/>
              </a:stretch>
            </p:blipFill>
            <p:spPr bwMode="auto">
              <a:xfrm>
                <a:off x="10822" y="6125"/>
                <a:ext cx="337"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5" name="Picture 1424"/>
              <p:cNvPicPr>
                <a:picLocks noChangeAspect="1" noChangeArrowheads="1"/>
              </p:cNvPicPr>
              <p:nvPr/>
            </p:nvPicPr>
            <p:blipFill>
              <a:blip r:embed="rId114" cstate="email">
                <a:extLst>
                  <a:ext uri="{28A0092B-C50C-407E-A947-70E740481C1C}">
                    <a14:useLocalDpi xmlns:a14="http://schemas.microsoft.com/office/drawing/2010/main" val="0"/>
                  </a:ext>
                </a:extLst>
              </a:blip>
              <a:srcRect/>
              <a:stretch>
                <a:fillRect/>
              </a:stretch>
            </p:blipFill>
            <p:spPr bwMode="auto">
              <a:xfrm>
                <a:off x="10822" y="5968"/>
                <a:ext cx="53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6" name="Picture 1425"/>
              <p:cNvPicPr>
                <a:picLocks noChangeAspect="1" noChangeArrowheads="1"/>
              </p:cNvPicPr>
              <p:nvPr/>
            </p:nvPicPr>
            <p:blipFill>
              <a:blip r:embed="rId115" cstate="email">
                <a:extLst>
                  <a:ext uri="{28A0092B-C50C-407E-A947-70E740481C1C}">
                    <a14:useLocalDpi xmlns:a14="http://schemas.microsoft.com/office/drawing/2010/main" val="0"/>
                  </a:ext>
                </a:extLst>
              </a:blip>
              <a:srcRect/>
              <a:stretch>
                <a:fillRect/>
              </a:stretch>
            </p:blipFill>
            <p:spPr bwMode="auto">
              <a:xfrm>
                <a:off x="10853" y="5837"/>
                <a:ext cx="470" cy="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7" name="Picture 1426"/>
              <p:cNvPicPr>
                <a:picLocks noChangeAspect="1" noChangeArrowheads="1"/>
              </p:cNvPicPr>
              <p:nvPr/>
            </p:nvPicPr>
            <p:blipFill>
              <a:blip r:embed="rId116" cstate="email">
                <a:extLst>
                  <a:ext uri="{28A0092B-C50C-407E-A947-70E740481C1C}">
                    <a14:useLocalDpi xmlns:a14="http://schemas.microsoft.com/office/drawing/2010/main" val="0"/>
                  </a:ext>
                </a:extLst>
              </a:blip>
              <a:srcRect/>
              <a:stretch>
                <a:fillRect/>
              </a:stretch>
            </p:blipFill>
            <p:spPr bwMode="auto">
              <a:xfrm>
                <a:off x="10869" y="5847"/>
                <a:ext cx="337" cy="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79" name="Group 978"/>
            <p:cNvGrpSpPr>
              <a:grpSpLocks/>
            </p:cNvGrpSpPr>
            <p:nvPr/>
          </p:nvGrpSpPr>
          <p:grpSpPr bwMode="auto">
            <a:xfrm>
              <a:off x="16064" y="5854"/>
              <a:ext cx="22" cy="2"/>
              <a:chOff x="10894" y="5854"/>
              <a:chExt cx="15" cy="2"/>
            </a:xfrm>
          </p:grpSpPr>
          <p:sp>
            <p:nvSpPr>
              <p:cNvPr id="1422" name="Freeform 1421"/>
              <p:cNvSpPr>
                <a:spLocks/>
              </p:cNvSpPr>
              <p:nvPr/>
            </p:nvSpPr>
            <p:spPr bwMode="auto">
              <a:xfrm>
                <a:off x="10894" y="5854"/>
                <a:ext cx="15" cy="2"/>
              </a:xfrm>
              <a:custGeom>
                <a:avLst/>
                <a:gdLst>
                  <a:gd name="T0" fmla="+- 0 10909 10894"/>
                  <a:gd name="T1" fmla="*/ T0 w 15"/>
                  <a:gd name="T2" fmla="+- 0 5854 5854"/>
                  <a:gd name="T3" fmla="*/ 5854 h 2"/>
                  <a:gd name="T4" fmla="+- 0 10899 10894"/>
                  <a:gd name="T5" fmla="*/ T4 w 15"/>
                  <a:gd name="T6" fmla="+- 0 5855 5854"/>
                  <a:gd name="T7" fmla="*/ 5855 h 2"/>
                  <a:gd name="T8" fmla="+- 0 10894 10894"/>
                  <a:gd name="T9" fmla="*/ T8 w 15"/>
                  <a:gd name="T10" fmla="+- 0 5856 5854"/>
                  <a:gd name="T11" fmla="*/ 5856 h 2"/>
                  <a:gd name="T12" fmla="+- 0 10899 10894"/>
                  <a:gd name="T13" fmla="*/ T12 w 15"/>
                  <a:gd name="T14" fmla="+- 0 5855 5854"/>
                  <a:gd name="T15" fmla="*/ 5855 h 2"/>
                  <a:gd name="T16" fmla="+- 0 10909 10894"/>
                  <a:gd name="T17" fmla="*/ T16 w 15"/>
                  <a:gd name="T18" fmla="+- 0 5854 5854"/>
                  <a:gd name="T19" fmla="*/ 5854 h 2"/>
                </a:gdLst>
                <a:ahLst/>
                <a:cxnLst>
                  <a:cxn ang="0">
                    <a:pos x="T1" y="T3"/>
                  </a:cxn>
                  <a:cxn ang="0">
                    <a:pos x="T5" y="T7"/>
                  </a:cxn>
                  <a:cxn ang="0">
                    <a:pos x="T9" y="T11"/>
                  </a:cxn>
                  <a:cxn ang="0">
                    <a:pos x="T13" y="T15"/>
                  </a:cxn>
                  <a:cxn ang="0">
                    <a:pos x="T17" y="T19"/>
                  </a:cxn>
                </a:cxnLst>
                <a:rect l="0" t="0" r="r" b="b"/>
                <a:pathLst>
                  <a:path w="15" h="2">
                    <a:moveTo>
                      <a:pt x="15" y="0"/>
                    </a:moveTo>
                    <a:lnTo>
                      <a:pt x="5" y="1"/>
                    </a:lnTo>
                    <a:lnTo>
                      <a:pt x="0" y="2"/>
                    </a:lnTo>
                    <a:lnTo>
                      <a:pt x="5" y="1"/>
                    </a:lnTo>
                    <a:lnTo>
                      <a:pt x="15" y="0"/>
                    </a:lnTo>
                    <a:close/>
                  </a:path>
                </a:pathLst>
              </a:custGeom>
              <a:solidFill>
                <a:srgbClr val="B8BAB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80" name="Group 979"/>
            <p:cNvGrpSpPr>
              <a:grpSpLocks/>
            </p:cNvGrpSpPr>
            <p:nvPr/>
          </p:nvGrpSpPr>
          <p:grpSpPr bwMode="auto">
            <a:xfrm>
              <a:off x="16082" y="5854"/>
              <a:ext cx="273" cy="73"/>
              <a:chOff x="10891" y="5854"/>
              <a:chExt cx="188" cy="73"/>
            </a:xfrm>
          </p:grpSpPr>
          <p:sp>
            <p:nvSpPr>
              <p:cNvPr id="1419" name="Freeform 1418"/>
              <p:cNvSpPr>
                <a:spLocks/>
              </p:cNvSpPr>
              <p:nvPr/>
            </p:nvSpPr>
            <p:spPr bwMode="auto">
              <a:xfrm>
                <a:off x="10891" y="5854"/>
                <a:ext cx="20" cy="3"/>
              </a:xfrm>
              <a:custGeom>
                <a:avLst/>
                <a:gdLst>
                  <a:gd name="T0" fmla="+- 0 10900 10891"/>
                  <a:gd name="T1" fmla="*/ T0 w 20"/>
                  <a:gd name="T2" fmla="+- 0 5855 5854"/>
                  <a:gd name="T3" fmla="*/ 5855 h 3"/>
                  <a:gd name="T4" fmla="+- 0 10896 10891"/>
                  <a:gd name="T5" fmla="*/ T4 w 20"/>
                  <a:gd name="T6" fmla="+- 0 5856 5854"/>
                  <a:gd name="T7" fmla="*/ 5856 h 3"/>
                  <a:gd name="T8" fmla="+- 0 10891 10891"/>
                  <a:gd name="T9" fmla="*/ T8 w 20"/>
                  <a:gd name="T10" fmla="+- 0 5856 5854"/>
                  <a:gd name="T11" fmla="*/ 5856 h 3"/>
                  <a:gd name="T12" fmla="+- 0 10900 10891"/>
                  <a:gd name="T13" fmla="*/ T12 w 20"/>
                  <a:gd name="T14" fmla="+- 0 5855 5854"/>
                  <a:gd name="T15" fmla="*/ 5855 h 3"/>
                </a:gdLst>
                <a:ahLst/>
                <a:cxnLst>
                  <a:cxn ang="0">
                    <a:pos x="T1" y="T3"/>
                  </a:cxn>
                  <a:cxn ang="0">
                    <a:pos x="T5" y="T7"/>
                  </a:cxn>
                  <a:cxn ang="0">
                    <a:pos x="T9" y="T11"/>
                  </a:cxn>
                  <a:cxn ang="0">
                    <a:pos x="T13" y="T15"/>
                  </a:cxn>
                </a:cxnLst>
                <a:rect l="0" t="0" r="r" b="b"/>
                <a:pathLst>
                  <a:path w="20" h="3">
                    <a:moveTo>
                      <a:pt x="9" y="1"/>
                    </a:moveTo>
                    <a:lnTo>
                      <a:pt x="5" y="2"/>
                    </a:lnTo>
                    <a:lnTo>
                      <a:pt x="0" y="2"/>
                    </a:lnTo>
                    <a:lnTo>
                      <a:pt x="9" y="1"/>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420" name="Freeform 1419"/>
              <p:cNvSpPr>
                <a:spLocks/>
              </p:cNvSpPr>
              <p:nvPr/>
            </p:nvSpPr>
            <p:spPr bwMode="auto">
              <a:xfrm>
                <a:off x="10891" y="5854"/>
                <a:ext cx="20" cy="3"/>
              </a:xfrm>
              <a:custGeom>
                <a:avLst/>
                <a:gdLst>
                  <a:gd name="T0" fmla="+- 0 10910 10891"/>
                  <a:gd name="T1" fmla="*/ T0 w 20"/>
                  <a:gd name="T2" fmla="+- 0 5854 5854"/>
                  <a:gd name="T3" fmla="*/ 5854 h 3"/>
                  <a:gd name="T4" fmla="+- 0 10904 10891"/>
                  <a:gd name="T5" fmla="*/ T4 w 20"/>
                  <a:gd name="T6" fmla="+- 0 5855 5854"/>
                  <a:gd name="T7" fmla="*/ 5855 h 3"/>
                  <a:gd name="T8" fmla="+- 0 10900 10891"/>
                  <a:gd name="T9" fmla="*/ T8 w 20"/>
                  <a:gd name="T10" fmla="+- 0 5855 5854"/>
                  <a:gd name="T11" fmla="*/ 5855 h 3"/>
                  <a:gd name="T12" fmla="+- 0 10903 10891"/>
                  <a:gd name="T13" fmla="*/ T12 w 20"/>
                  <a:gd name="T14" fmla="+- 0 5855 5854"/>
                  <a:gd name="T15" fmla="*/ 5855 h 3"/>
                  <a:gd name="T16" fmla="+- 0 10910 10891"/>
                  <a:gd name="T17" fmla="*/ T16 w 20"/>
                  <a:gd name="T18" fmla="+- 0 5854 5854"/>
                  <a:gd name="T19" fmla="*/ 5854 h 3"/>
                </a:gdLst>
                <a:ahLst/>
                <a:cxnLst>
                  <a:cxn ang="0">
                    <a:pos x="T1" y="T3"/>
                  </a:cxn>
                  <a:cxn ang="0">
                    <a:pos x="T5" y="T7"/>
                  </a:cxn>
                  <a:cxn ang="0">
                    <a:pos x="T9" y="T11"/>
                  </a:cxn>
                  <a:cxn ang="0">
                    <a:pos x="T13" y="T15"/>
                  </a:cxn>
                  <a:cxn ang="0">
                    <a:pos x="T17" y="T19"/>
                  </a:cxn>
                </a:cxnLst>
                <a:rect l="0" t="0" r="r" b="b"/>
                <a:pathLst>
                  <a:path w="20" h="3">
                    <a:moveTo>
                      <a:pt x="19" y="0"/>
                    </a:moveTo>
                    <a:lnTo>
                      <a:pt x="13" y="1"/>
                    </a:lnTo>
                    <a:lnTo>
                      <a:pt x="9" y="1"/>
                    </a:lnTo>
                    <a:lnTo>
                      <a:pt x="12" y="1"/>
                    </a:lnTo>
                    <a:lnTo>
                      <a:pt x="19" y="0"/>
                    </a:lnTo>
                    <a:close/>
                  </a:path>
                </a:pathLst>
              </a:custGeom>
              <a:solidFill>
                <a:srgbClr val="4D4D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21" name="Picture 1420"/>
              <p:cNvPicPr>
                <a:picLocks noChangeAspect="1" noChangeArrowheads="1"/>
              </p:cNvPicPr>
              <p:nvPr/>
            </p:nvPicPr>
            <p:blipFill>
              <a:blip r:embed="rId117" cstate="email">
                <a:extLst>
                  <a:ext uri="{28A0092B-C50C-407E-A947-70E740481C1C}">
                    <a14:useLocalDpi xmlns:a14="http://schemas.microsoft.com/office/drawing/2010/main" val="0"/>
                  </a:ext>
                </a:extLst>
              </a:blip>
              <a:srcRect/>
              <a:stretch>
                <a:fillRect/>
              </a:stretch>
            </p:blipFill>
            <p:spPr bwMode="auto">
              <a:xfrm>
                <a:off x="10891" y="5854"/>
                <a:ext cx="188"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1" name="Group 980"/>
            <p:cNvGrpSpPr>
              <a:grpSpLocks/>
            </p:cNvGrpSpPr>
            <p:nvPr/>
          </p:nvGrpSpPr>
          <p:grpSpPr bwMode="auto">
            <a:xfrm>
              <a:off x="16023" y="5860"/>
              <a:ext cx="670" cy="265"/>
              <a:chOff x="10863" y="5860"/>
              <a:chExt cx="454" cy="265"/>
            </a:xfrm>
          </p:grpSpPr>
          <p:sp>
            <p:nvSpPr>
              <p:cNvPr id="1417" name="Freeform 1416"/>
              <p:cNvSpPr>
                <a:spLocks/>
              </p:cNvSpPr>
              <p:nvPr/>
            </p:nvSpPr>
            <p:spPr bwMode="auto">
              <a:xfrm>
                <a:off x="11075" y="5913"/>
                <a:ext cx="242" cy="70"/>
              </a:xfrm>
              <a:custGeom>
                <a:avLst/>
                <a:gdLst>
                  <a:gd name="T0" fmla="+- 0 11299 11075"/>
                  <a:gd name="T1" fmla="*/ T0 w 242"/>
                  <a:gd name="T2" fmla="+- 0 5913 5913"/>
                  <a:gd name="T3" fmla="*/ 5913 h 70"/>
                  <a:gd name="T4" fmla="+- 0 11075 11075"/>
                  <a:gd name="T5" fmla="*/ T4 w 242"/>
                  <a:gd name="T6" fmla="+- 0 5927 5913"/>
                  <a:gd name="T7" fmla="*/ 5927 h 70"/>
                  <a:gd name="T8" fmla="+- 0 11078 11075"/>
                  <a:gd name="T9" fmla="*/ T8 w 242"/>
                  <a:gd name="T10" fmla="+- 0 5931 5913"/>
                  <a:gd name="T11" fmla="*/ 5931 h 70"/>
                  <a:gd name="T12" fmla="+- 0 11089 11075"/>
                  <a:gd name="T13" fmla="*/ T12 w 242"/>
                  <a:gd name="T14" fmla="+- 0 5942 5913"/>
                  <a:gd name="T15" fmla="*/ 5942 h 70"/>
                  <a:gd name="T16" fmla="+- 0 11106 11075"/>
                  <a:gd name="T17" fmla="*/ T16 w 242"/>
                  <a:gd name="T18" fmla="+- 0 5957 5913"/>
                  <a:gd name="T19" fmla="*/ 5957 h 70"/>
                  <a:gd name="T20" fmla="+- 0 11129 11075"/>
                  <a:gd name="T21" fmla="*/ T20 w 242"/>
                  <a:gd name="T22" fmla="+- 0 5971 5913"/>
                  <a:gd name="T23" fmla="*/ 5971 h 70"/>
                  <a:gd name="T24" fmla="+- 0 11155 11075"/>
                  <a:gd name="T25" fmla="*/ T24 w 242"/>
                  <a:gd name="T26" fmla="+- 0 5981 5913"/>
                  <a:gd name="T27" fmla="*/ 5981 h 70"/>
                  <a:gd name="T28" fmla="+- 0 11170 11075"/>
                  <a:gd name="T29" fmla="*/ T28 w 242"/>
                  <a:gd name="T30" fmla="+- 0 5983 5913"/>
                  <a:gd name="T31" fmla="*/ 5983 h 70"/>
                  <a:gd name="T32" fmla="+- 0 11191 11075"/>
                  <a:gd name="T33" fmla="*/ T32 w 242"/>
                  <a:gd name="T34" fmla="+- 0 5983 5913"/>
                  <a:gd name="T35" fmla="*/ 5983 h 70"/>
                  <a:gd name="T36" fmla="+- 0 11270 11075"/>
                  <a:gd name="T37" fmla="*/ T36 w 242"/>
                  <a:gd name="T38" fmla="+- 0 5976 5913"/>
                  <a:gd name="T39" fmla="*/ 5976 h 70"/>
                  <a:gd name="T40" fmla="+- 0 11316 11075"/>
                  <a:gd name="T41" fmla="*/ T40 w 242"/>
                  <a:gd name="T42" fmla="+- 0 5971 5913"/>
                  <a:gd name="T43" fmla="*/ 5971 h 70"/>
                  <a:gd name="T44" fmla="+- 0 11315 11075"/>
                  <a:gd name="T45" fmla="*/ T44 w 242"/>
                  <a:gd name="T46" fmla="+- 0 5941 5913"/>
                  <a:gd name="T47" fmla="*/ 5941 h 70"/>
                  <a:gd name="T48" fmla="+- 0 11310 11075"/>
                  <a:gd name="T49" fmla="*/ T48 w 242"/>
                  <a:gd name="T50" fmla="+- 0 5926 5913"/>
                  <a:gd name="T51" fmla="*/ 5926 h 70"/>
                  <a:gd name="T52" fmla="+- 0 11299 11075"/>
                  <a:gd name="T53" fmla="*/ T52 w 242"/>
                  <a:gd name="T54" fmla="+- 0 5913 5913"/>
                  <a:gd name="T55" fmla="*/ 5913 h 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42" h="70">
                    <a:moveTo>
                      <a:pt x="224" y="0"/>
                    </a:moveTo>
                    <a:lnTo>
                      <a:pt x="0" y="14"/>
                    </a:lnTo>
                    <a:lnTo>
                      <a:pt x="3" y="18"/>
                    </a:lnTo>
                    <a:lnTo>
                      <a:pt x="14" y="29"/>
                    </a:lnTo>
                    <a:lnTo>
                      <a:pt x="31" y="44"/>
                    </a:lnTo>
                    <a:lnTo>
                      <a:pt x="54" y="58"/>
                    </a:lnTo>
                    <a:lnTo>
                      <a:pt x="80" y="68"/>
                    </a:lnTo>
                    <a:lnTo>
                      <a:pt x="95" y="70"/>
                    </a:lnTo>
                    <a:lnTo>
                      <a:pt x="116" y="70"/>
                    </a:lnTo>
                    <a:lnTo>
                      <a:pt x="195" y="63"/>
                    </a:lnTo>
                    <a:lnTo>
                      <a:pt x="241" y="58"/>
                    </a:lnTo>
                    <a:lnTo>
                      <a:pt x="240" y="28"/>
                    </a:lnTo>
                    <a:lnTo>
                      <a:pt x="235" y="13"/>
                    </a:lnTo>
                    <a:lnTo>
                      <a:pt x="224" y="0"/>
                    </a:lnTo>
                    <a:close/>
                  </a:path>
                </a:pathLst>
              </a:custGeom>
              <a:solidFill>
                <a:srgbClr val="3533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18" name="Picture 1417"/>
              <p:cNvPicPr>
                <a:picLocks noChangeAspect="1" noChangeArrowheads="1"/>
              </p:cNvPicPr>
              <p:nvPr/>
            </p:nvPicPr>
            <p:blipFill>
              <a:blip r:embed="rId118" cstate="email">
                <a:extLst>
                  <a:ext uri="{28A0092B-C50C-407E-A947-70E740481C1C}">
                    <a14:useLocalDpi xmlns:a14="http://schemas.microsoft.com/office/drawing/2010/main" val="0"/>
                  </a:ext>
                </a:extLst>
              </a:blip>
              <a:srcRect/>
              <a:stretch>
                <a:fillRect/>
              </a:stretch>
            </p:blipFill>
            <p:spPr bwMode="auto">
              <a:xfrm>
                <a:off x="10863" y="5860"/>
                <a:ext cx="180"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2" name="Group 981"/>
            <p:cNvGrpSpPr>
              <a:grpSpLocks/>
            </p:cNvGrpSpPr>
            <p:nvPr/>
          </p:nvGrpSpPr>
          <p:grpSpPr bwMode="auto">
            <a:xfrm>
              <a:off x="16039" y="5922"/>
              <a:ext cx="663" cy="199"/>
              <a:chOff x="10858" y="5922"/>
              <a:chExt cx="449" cy="199"/>
            </a:xfrm>
          </p:grpSpPr>
          <p:sp>
            <p:nvSpPr>
              <p:cNvPr id="1413" name="Freeform 1412"/>
              <p:cNvSpPr>
                <a:spLocks/>
              </p:cNvSpPr>
              <p:nvPr/>
            </p:nvSpPr>
            <p:spPr bwMode="auto">
              <a:xfrm>
                <a:off x="10858" y="5922"/>
                <a:ext cx="154" cy="70"/>
              </a:xfrm>
              <a:custGeom>
                <a:avLst/>
                <a:gdLst>
                  <a:gd name="T0" fmla="+- 0 10864 10858"/>
                  <a:gd name="T1" fmla="*/ T0 w 154"/>
                  <a:gd name="T2" fmla="+- 0 5922 5922"/>
                  <a:gd name="T3" fmla="*/ 5922 h 70"/>
                  <a:gd name="T4" fmla="+- 0 10929 10858"/>
                  <a:gd name="T5" fmla="*/ T4 w 154"/>
                  <a:gd name="T6" fmla="+- 0 5957 5922"/>
                  <a:gd name="T7" fmla="*/ 5957 h 70"/>
                  <a:gd name="T8" fmla="+- 0 11011 10858"/>
                  <a:gd name="T9" fmla="*/ T8 w 154"/>
                  <a:gd name="T10" fmla="+- 0 5991 5922"/>
                  <a:gd name="T11" fmla="*/ 5991 h 70"/>
                  <a:gd name="T12" fmla="+- 0 10864 10858"/>
                  <a:gd name="T13" fmla="*/ T12 w 154"/>
                  <a:gd name="T14" fmla="+- 0 5922 5922"/>
                  <a:gd name="T15" fmla="*/ 5922 h 70"/>
                </a:gdLst>
                <a:ahLst/>
                <a:cxnLst>
                  <a:cxn ang="0">
                    <a:pos x="T1" y="T3"/>
                  </a:cxn>
                  <a:cxn ang="0">
                    <a:pos x="T5" y="T7"/>
                  </a:cxn>
                  <a:cxn ang="0">
                    <a:pos x="T9" y="T11"/>
                  </a:cxn>
                  <a:cxn ang="0">
                    <a:pos x="T13" y="T15"/>
                  </a:cxn>
                </a:cxnLst>
                <a:rect l="0" t="0" r="r" b="b"/>
                <a:pathLst>
                  <a:path w="154" h="70">
                    <a:moveTo>
                      <a:pt x="6" y="0"/>
                    </a:moveTo>
                    <a:lnTo>
                      <a:pt x="71" y="35"/>
                    </a:lnTo>
                    <a:lnTo>
                      <a:pt x="153" y="69"/>
                    </a:lnTo>
                    <a:lnTo>
                      <a:pt x="6" y="0"/>
                    </a:lnTo>
                    <a:close/>
                  </a:path>
                </a:pathLst>
              </a:custGeom>
              <a:solidFill>
                <a:srgbClr val="4848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14" name="Picture 1413"/>
              <p:cNvPicPr>
                <a:picLocks noChangeAspect="1" noChangeArrowheads="1"/>
              </p:cNvPicPr>
              <p:nvPr/>
            </p:nvPicPr>
            <p:blipFill>
              <a:blip r:embed="rId119" cstate="email">
                <a:extLst>
                  <a:ext uri="{28A0092B-C50C-407E-A947-70E740481C1C}">
                    <a14:useLocalDpi xmlns:a14="http://schemas.microsoft.com/office/drawing/2010/main" val="0"/>
                  </a:ext>
                </a:extLst>
              </a:blip>
              <a:srcRect/>
              <a:stretch>
                <a:fillRect/>
              </a:stretch>
            </p:blipFill>
            <p:spPr bwMode="auto">
              <a:xfrm>
                <a:off x="10858" y="5924"/>
                <a:ext cx="153"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5" name="Picture 1414"/>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1010" y="5936"/>
                <a:ext cx="1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6" name="Picture 1415"/>
              <p:cNvPicPr>
                <a:picLocks noChangeAspect="1" noChangeArrowheads="1"/>
              </p:cNvPicPr>
              <p:nvPr/>
            </p:nvPicPr>
            <p:blipFill>
              <a:blip r:embed="rId121" cstate="email">
                <a:extLst>
                  <a:ext uri="{28A0092B-C50C-407E-A947-70E740481C1C}">
                    <a14:useLocalDpi xmlns:a14="http://schemas.microsoft.com/office/drawing/2010/main" val="0"/>
                  </a:ext>
                </a:extLst>
              </a:blip>
              <a:srcRect/>
              <a:stretch>
                <a:fillRect/>
              </a:stretch>
            </p:blipFill>
            <p:spPr bwMode="auto">
              <a:xfrm>
                <a:off x="11041" y="5932"/>
                <a:ext cx="266"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3" name="Group 982"/>
            <p:cNvGrpSpPr>
              <a:grpSpLocks/>
            </p:cNvGrpSpPr>
            <p:nvPr/>
          </p:nvGrpSpPr>
          <p:grpSpPr bwMode="auto">
            <a:xfrm>
              <a:off x="16196" y="5842"/>
              <a:ext cx="490" cy="139"/>
              <a:chOff x="10986" y="5842"/>
              <a:chExt cx="333" cy="139"/>
            </a:xfrm>
          </p:grpSpPr>
          <p:sp>
            <p:nvSpPr>
              <p:cNvPr id="1410" name="Freeform 1409"/>
              <p:cNvSpPr>
                <a:spLocks/>
              </p:cNvSpPr>
              <p:nvPr/>
            </p:nvSpPr>
            <p:spPr bwMode="auto">
              <a:xfrm>
                <a:off x="10997" y="5844"/>
                <a:ext cx="106" cy="2"/>
              </a:xfrm>
              <a:custGeom>
                <a:avLst/>
                <a:gdLst>
                  <a:gd name="T0" fmla="+- 0 10997 10997"/>
                  <a:gd name="T1" fmla="*/ T0 w 106"/>
                  <a:gd name="T2" fmla="+- 0 11103 10997"/>
                  <a:gd name="T3" fmla="*/ T2 w 106"/>
                </a:gdLst>
                <a:ahLst/>
                <a:cxnLst>
                  <a:cxn ang="0">
                    <a:pos x="T1" y="0"/>
                  </a:cxn>
                  <a:cxn ang="0">
                    <a:pos x="T3" y="0"/>
                  </a:cxn>
                </a:cxnLst>
                <a:rect l="0" t="0" r="r" b="b"/>
                <a:pathLst>
                  <a:path w="106">
                    <a:moveTo>
                      <a:pt x="0" y="0"/>
                    </a:moveTo>
                    <a:lnTo>
                      <a:pt x="106" y="0"/>
                    </a:lnTo>
                  </a:path>
                </a:pathLst>
              </a:custGeom>
              <a:noFill/>
              <a:ln w="3683">
                <a:solidFill>
                  <a:srgbClr val="949698"/>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411" name="Picture 1410"/>
              <p:cNvPicPr>
                <a:picLocks noChangeAspect="1" noChangeArrowheads="1"/>
              </p:cNvPicPr>
              <p:nvPr/>
            </p:nvPicPr>
            <p:blipFill>
              <a:blip r:embed="rId122" cstate="email">
                <a:extLst>
                  <a:ext uri="{28A0092B-C50C-407E-A947-70E740481C1C}">
                    <a14:useLocalDpi xmlns:a14="http://schemas.microsoft.com/office/drawing/2010/main" val="0"/>
                  </a:ext>
                </a:extLst>
              </a:blip>
              <a:srcRect/>
              <a:stretch>
                <a:fillRect/>
              </a:stretch>
            </p:blipFill>
            <p:spPr bwMode="auto">
              <a:xfrm>
                <a:off x="10986" y="5842"/>
                <a:ext cx="313"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2" name="Picture 1411"/>
              <p:cNvPicPr>
                <a:picLocks noChangeAspect="1" noChangeArrowheads="1"/>
              </p:cNvPicPr>
              <p:nvPr/>
            </p:nvPicPr>
            <p:blipFill>
              <a:blip r:embed="rId123" cstate="email">
                <a:extLst>
                  <a:ext uri="{28A0092B-C50C-407E-A947-70E740481C1C}">
                    <a14:useLocalDpi xmlns:a14="http://schemas.microsoft.com/office/drawing/2010/main" val="0"/>
                  </a:ext>
                </a:extLst>
              </a:blip>
              <a:srcRect/>
              <a:stretch>
                <a:fillRect/>
              </a:stretch>
            </p:blipFill>
            <p:spPr bwMode="auto">
              <a:xfrm>
                <a:off x="11077" y="5909"/>
                <a:ext cx="24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84" name="Group 983"/>
            <p:cNvGrpSpPr>
              <a:grpSpLocks/>
            </p:cNvGrpSpPr>
            <p:nvPr/>
          </p:nvGrpSpPr>
          <p:grpSpPr bwMode="auto">
            <a:xfrm>
              <a:off x="16403" y="5940"/>
              <a:ext cx="29" cy="9"/>
              <a:chOff x="11124" y="5940"/>
              <a:chExt cx="20" cy="9"/>
            </a:xfrm>
          </p:grpSpPr>
          <p:sp>
            <p:nvSpPr>
              <p:cNvPr id="1409" name="Freeform 1408"/>
              <p:cNvSpPr>
                <a:spLocks/>
              </p:cNvSpPr>
              <p:nvPr/>
            </p:nvSpPr>
            <p:spPr bwMode="auto">
              <a:xfrm>
                <a:off x="11124" y="5940"/>
                <a:ext cx="20" cy="9"/>
              </a:xfrm>
              <a:custGeom>
                <a:avLst/>
                <a:gdLst>
                  <a:gd name="T0" fmla="+- 0 11124 11124"/>
                  <a:gd name="T1" fmla="*/ T0 w 20"/>
                  <a:gd name="T2" fmla="+- 0 5944 5940"/>
                  <a:gd name="T3" fmla="*/ 5944 h 9"/>
                  <a:gd name="T4" fmla="+- 0 11144 11124"/>
                  <a:gd name="T5" fmla="*/ T4 w 20"/>
                  <a:gd name="T6" fmla="+- 0 5944 5940"/>
                  <a:gd name="T7" fmla="*/ 5944 h 9"/>
                </a:gdLst>
                <a:ahLst/>
                <a:cxnLst>
                  <a:cxn ang="0">
                    <a:pos x="T1" y="T3"/>
                  </a:cxn>
                  <a:cxn ang="0">
                    <a:pos x="T5" y="T7"/>
                  </a:cxn>
                </a:cxnLst>
                <a:rect l="0" t="0" r="r" b="b"/>
                <a:pathLst>
                  <a:path w="20" h="9">
                    <a:moveTo>
                      <a:pt x="0" y="4"/>
                    </a:moveTo>
                    <a:lnTo>
                      <a:pt x="20" y="4"/>
                    </a:lnTo>
                  </a:path>
                </a:pathLst>
              </a:custGeom>
              <a:noFill/>
              <a:ln w="6464">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85" name="Group 984"/>
            <p:cNvGrpSpPr>
              <a:grpSpLocks/>
            </p:cNvGrpSpPr>
            <p:nvPr/>
          </p:nvGrpSpPr>
          <p:grpSpPr bwMode="auto">
            <a:xfrm>
              <a:off x="16482" y="5936"/>
              <a:ext cx="27" cy="8"/>
              <a:chOff x="11178" y="5936"/>
              <a:chExt cx="18" cy="8"/>
            </a:xfrm>
          </p:grpSpPr>
          <p:sp>
            <p:nvSpPr>
              <p:cNvPr id="1408" name="Freeform 1407"/>
              <p:cNvSpPr>
                <a:spLocks/>
              </p:cNvSpPr>
              <p:nvPr/>
            </p:nvSpPr>
            <p:spPr bwMode="auto">
              <a:xfrm>
                <a:off x="11178" y="5936"/>
                <a:ext cx="18" cy="8"/>
              </a:xfrm>
              <a:custGeom>
                <a:avLst/>
                <a:gdLst>
                  <a:gd name="T0" fmla="+- 0 11178 11178"/>
                  <a:gd name="T1" fmla="*/ T0 w 18"/>
                  <a:gd name="T2" fmla="+- 0 5940 5936"/>
                  <a:gd name="T3" fmla="*/ 5940 h 8"/>
                  <a:gd name="T4" fmla="+- 0 11195 11178"/>
                  <a:gd name="T5" fmla="*/ T4 w 18"/>
                  <a:gd name="T6" fmla="+- 0 5940 5936"/>
                  <a:gd name="T7" fmla="*/ 5940 h 8"/>
                </a:gdLst>
                <a:ahLst/>
                <a:cxnLst>
                  <a:cxn ang="0">
                    <a:pos x="T1" y="T3"/>
                  </a:cxn>
                  <a:cxn ang="0">
                    <a:pos x="T5" y="T7"/>
                  </a:cxn>
                </a:cxnLst>
                <a:rect l="0" t="0" r="r" b="b"/>
                <a:pathLst>
                  <a:path w="18" h="8">
                    <a:moveTo>
                      <a:pt x="0" y="4"/>
                    </a:moveTo>
                    <a:lnTo>
                      <a:pt x="17" y="4"/>
                    </a:lnTo>
                  </a:path>
                </a:pathLst>
              </a:custGeom>
              <a:noFill/>
              <a:ln w="6121">
                <a:solidFill>
                  <a:srgbClr val="BABCBE"/>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86" name="Group 985"/>
            <p:cNvGrpSpPr>
              <a:grpSpLocks/>
            </p:cNvGrpSpPr>
            <p:nvPr/>
          </p:nvGrpSpPr>
          <p:grpSpPr bwMode="auto">
            <a:xfrm>
              <a:off x="16438" y="5938"/>
              <a:ext cx="40" cy="9"/>
              <a:chOff x="11148" y="5938"/>
              <a:chExt cx="27" cy="9"/>
            </a:xfrm>
          </p:grpSpPr>
          <p:sp>
            <p:nvSpPr>
              <p:cNvPr id="1407" name="Freeform 1406"/>
              <p:cNvSpPr>
                <a:spLocks/>
              </p:cNvSpPr>
              <p:nvPr/>
            </p:nvSpPr>
            <p:spPr bwMode="auto">
              <a:xfrm>
                <a:off x="11148" y="5938"/>
                <a:ext cx="27" cy="9"/>
              </a:xfrm>
              <a:custGeom>
                <a:avLst/>
                <a:gdLst>
                  <a:gd name="T0" fmla="+- 0 11174 11148"/>
                  <a:gd name="T1" fmla="*/ T0 w 27"/>
                  <a:gd name="T2" fmla="+- 0 5938 5938"/>
                  <a:gd name="T3" fmla="*/ 5938 h 9"/>
                  <a:gd name="T4" fmla="+- 0 11148 11148"/>
                  <a:gd name="T5" fmla="*/ T4 w 27"/>
                  <a:gd name="T6" fmla="+- 0 5940 5938"/>
                  <a:gd name="T7" fmla="*/ 5940 h 9"/>
                  <a:gd name="T8" fmla="+- 0 11148 11148"/>
                  <a:gd name="T9" fmla="*/ T8 w 27"/>
                  <a:gd name="T10" fmla="+- 0 5946 5938"/>
                  <a:gd name="T11" fmla="*/ 5946 h 9"/>
                  <a:gd name="T12" fmla="+- 0 11175 11148"/>
                  <a:gd name="T13" fmla="*/ T12 w 27"/>
                  <a:gd name="T14" fmla="+- 0 5944 5938"/>
                  <a:gd name="T15" fmla="*/ 5944 h 9"/>
                  <a:gd name="T16" fmla="+- 0 11174 11148"/>
                  <a:gd name="T17" fmla="*/ T16 w 27"/>
                  <a:gd name="T18" fmla="+- 0 5938 5938"/>
                  <a:gd name="T19" fmla="*/ 5938 h 9"/>
                </a:gdLst>
                <a:ahLst/>
                <a:cxnLst>
                  <a:cxn ang="0">
                    <a:pos x="T1" y="T3"/>
                  </a:cxn>
                  <a:cxn ang="0">
                    <a:pos x="T5" y="T7"/>
                  </a:cxn>
                  <a:cxn ang="0">
                    <a:pos x="T9" y="T11"/>
                  </a:cxn>
                  <a:cxn ang="0">
                    <a:pos x="T13" y="T15"/>
                  </a:cxn>
                  <a:cxn ang="0">
                    <a:pos x="T17" y="T19"/>
                  </a:cxn>
                </a:cxnLst>
                <a:rect l="0" t="0" r="r" b="b"/>
                <a:pathLst>
                  <a:path w="27" h="9">
                    <a:moveTo>
                      <a:pt x="26" y="0"/>
                    </a:moveTo>
                    <a:lnTo>
                      <a:pt x="0" y="2"/>
                    </a:lnTo>
                    <a:lnTo>
                      <a:pt x="0" y="8"/>
                    </a:lnTo>
                    <a:lnTo>
                      <a:pt x="27" y="6"/>
                    </a:lnTo>
                    <a:lnTo>
                      <a:pt x="26" y="0"/>
                    </a:lnTo>
                    <a:close/>
                  </a:path>
                </a:pathLst>
              </a:custGeom>
              <a:solidFill>
                <a:srgbClr val="BABCB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87" name="Group 986"/>
            <p:cNvGrpSpPr>
              <a:grpSpLocks/>
            </p:cNvGrpSpPr>
            <p:nvPr/>
          </p:nvGrpSpPr>
          <p:grpSpPr bwMode="auto">
            <a:xfrm>
              <a:off x="16584" y="5926"/>
              <a:ext cx="16" cy="20"/>
              <a:chOff x="11247" y="5926"/>
              <a:chExt cx="11" cy="20"/>
            </a:xfrm>
          </p:grpSpPr>
          <p:sp>
            <p:nvSpPr>
              <p:cNvPr id="1406" name="Freeform 1405"/>
              <p:cNvSpPr>
                <a:spLocks/>
              </p:cNvSpPr>
              <p:nvPr/>
            </p:nvSpPr>
            <p:spPr bwMode="auto">
              <a:xfrm>
                <a:off x="11247" y="5926"/>
                <a:ext cx="11" cy="20"/>
              </a:xfrm>
              <a:custGeom>
                <a:avLst/>
                <a:gdLst>
                  <a:gd name="T0" fmla="+- 0 11251 11247"/>
                  <a:gd name="T1" fmla="*/ T0 w 11"/>
                  <a:gd name="T2" fmla="+- 0 5926 5926"/>
                  <a:gd name="T3" fmla="*/ 5926 h 20"/>
                  <a:gd name="T4" fmla="+- 0 11247 11247"/>
                  <a:gd name="T5" fmla="*/ T4 w 11"/>
                  <a:gd name="T6" fmla="+- 0 5926 5926"/>
                  <a:gd name="T7" fmla="*/ 5926 h 20"/>
                  <a:gd name="T8" fmla="+- 0 11251 11247"/>
                  <a:gd name="T9" fmla="*/ T8 w 11"/>
                  <a:gd name="T10" fmla="+- 0 5935 5926"/>
                  <a:gd name="T11" fmla="*/ 5935 h 20"/>
                  <a:gd name="T12" fmla="+- 0 11253 11247"/>
                  <a:gd name="T13" fmla="*/ T12 w 11"/>
                  <a:gd name="T14" fmla="+- 0 5945 5926"/>
                  <a:gd name="T15" fmla="*/ 5945 h 20"/>
                  <a:gd name="T16" fmla="+- 0 11257 11247"/>
                  <a:gd name="T17" fmla="*/ T16 w 11"/>
                  <a:gd name="T18" fmla="+- 0 5945 5926"/>
                  <a:gd name="T19" fmla="*/ 5945 h 20"/>
                  <a:gd name="T20" fmla="+- 0 11255 11247"/>
                  <a:gd name="T21" fmla="*/ T20 w 11"/>
                  <a:gd name="T22" fmla="+- 0 5932 5926"/>
                  <a:gd name="T23" fmla="*/ 5932 h 20"/>
                  <a:gd name="T24" fmla="+- 0 11251 11247"/>
                  <a:gd name="T25" fmla="*/ T24 w 11"/>
                  <a:gd name="T26" fmla="+- 0 5926 5926"/>
                  <a:gd name="T27" fmla="*/ 5926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0"/>
                    </a:lnTo>
                    <a:lnTo>
                      <a:pt x="4" y="9"/>
                    </a:lnTo>
                    <a:lnTo>
                      <a:pt x="6" y="19"/>
                    </a:lnTo>
                    <a:lnTo>
                      <a:pt x="10" y="19"/>
                    </a:lnTo>
                    <a:lnTo>
                      <a:pt x="8" y="6"/>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88" name="Group 987"/>
            <p:cNvGrpSpPr>
              <a:grpSpLocks/>
            </p:cNvGrpSpPr>
            <p:nvPr/>
          </p:nvGrpSpPr>
          <p:grpSpPr bwMode="auto">
            <a:xfrm>
              <a:off x="16603" y="5925"/>
              <a:ext cx="16" cy="20"/>
              <a:chOff x="11260" y="5925"/>
              <a:chExt cx="11" cy="20"/>
            </a:xfrm>
          </p:grpSpPr>
          <p:sp>
            <p:nvSpPr>
              <p:cNvPr id="1405" name="Freeform 1404"/>
              <p:cNvSpPr>
                <a:spLocks/>
              </p:cNvSpPr>
              <p:nvPr/>
            </p:nvSpPr>
            <p:spPr bwMode="auto">
              <a:xfrm>
                <a:off x="11260" y="5925"/>
                <a:ext cx="11" cy="20"/>
              </a:xfrm>
              <a:custGeom>
                <a:avLst/>
                <a:gdLst>
                  <a:gd name="T0" fmla="+- 0 11264 11260"/>
                  <a:gd name="T1" fmla="*/ T0 w 11"/>
                  <a:gd name="T2" fmla="+- 0 5925 5925"/>
                  <a:gd name="T3" fmla="*/ 5925 h 20"/>
                  <a:gd name="T4" fmla="+- 0 11260 11260"/>
                  <a:gd name="T5" fmla="*/ T4 w 11"/>
                  <a:gd name="T6" fmla="+- 0 5925 5925"/>
                  <a:gd name="T7" fmla="*/ 5925 h 20"/>
                  <a:gd name="T8" fmla="+- 0 11264 11260"/>
                  <a:gd name="T9" fmla="*/ T8 w 11"/>
                  <a:gd name="T10" fmla="+- 0 5934 5925"/>
                  <a:gd name="T11" fmla="*/ 5934 h 20"/>
                  <a:gd name="T12" fmla="+- 0 11265 11260"/>
                  <a:gd name="T13" fmla="*/ T12 w 11"/>
                  <a:gd name="T14" fmla="+- 0 5944 5925"/>
                  <a:gd name="T15" fmla="*/ 5944 h 20"/>
                  <a:gd name="T16" fmla="+- 0 11270 11260"/>
                  <a:gd name="T17" fmla="*/ T16 w 11"/>
                  <a:gd name="T18" fmla="+- 0 5944 5925"/>
                  <a:gd name="T19" fmla="*/ 5944 h 20"/>
                  <a:gd name="T20" fmla="+- 0 11268 11260"/>
                  <a:gd name="T21" fmla="*/ T20 w 11"/>
                  <a:gd name="T22" fmla="+- 0 5930 5925"/>
                  <a:gd name="T23" fmla="*/ 5930 h 20"/>
                  <a:gd name="T24" fmla="+- 0 11264 11260"/>
                  <a:gd name="T25" fmla="*/ T24 w 11"/>
                  <a:gd name="T26" fmla="+- 0 5925 5925"/>
                  <a:gd name="T27" fmla="*/ 5925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0"/>
                    </a:lnTo>
                    <a:lnTo>
                      <a:pt x="4" y="9"/>
                    </a:lnTo>
                    <a:lnTo>
                      <a:pt x="5" y="19"/>
                    </a:lnTo>
                    <a:lnTo>
                      <a:pt x="10" y="19"/>
                    </a:lnTo>
                    <a:lnTo>
                      <a:pt x="8" y="5"/>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89" name="Group 988"/>
            <p:cNvGrpSpPr>
              <a:grpSpLocks/>
            </p:cNvGrpSpPr>
            <p:nvPr/>
          </p:nvGrpSpPr>
          <p:grpSpPr bwMode="auto">
            <a:xfrm>
              <a:off x="16622" y="5923"/>
              <a:ext cx="16" cy="20"/>
              <a:chOff x="11273" y="5923"/>
              <a:chExt cx="11" cy="20"/>
            </a:xfrm>
          </p:grpSpPr>
          <p:sp>
            <p:nvSpPr>
              <p:cNvPr id="1404" name="Freeform 1403"/>
              <p:cNvSpPr>
                <a:spLocks/>
              </p:cNvSpPr>
              <p:nvPr/>
            </p:nvSpPr>
            <p:spPr bwMode="auto">
              <a:xfrm>
                <a:off x="11273" y="5923"/>
                <a:ext cx="11" cy="20"/>
              </a:xfrm>
              <a:custGeom>
                <a:avLst/>
                <a:gdLst>
                  <a:gd name="T0" fmla="+- 0 11278 11273"/>
                  <a:gd name="T1" fmla="*/ T0 w 11"/>
                  <a:gd name="T2" fmla="+- 0 5923 5923"/>
                  <a:gd name="T3" fmla="*/ 5923 h 20"/>
                  <a:gd name="T4" fmla="+- 0 11273 11273"/>
                  <a:gd name="T5" fmla="*/ T4 w 11"/>
                  <a:gd name="T6" fmla="+- 0 5924 5923"/>
                  <a:gd name="T7" fmla="*/ 5924 h 20"/>
                  <a:gd name="T8" fmla="+- 0 11277 11273"/>
                  <a:gd name="T9" fmla="*/ T8 w 11"/>
                  <a:gd name="T10" fmla="+- 0 5933 5923"/>
                  <a:gd name="T11" fmla="*/ 5933 h 20"/>
                  <a:gd name="T12" fmla="+- 0 11279 11273"/>
                  <a:gd name="T13" fmla="*/ T12 w 11"/>
                  <a:gd name="T14" fmla="+- 0 5943 5923"/>
                  <a:gd name="T15" fmla="*/ 5943 h 20"/>
                  <a:gd name="T16" fmla="+- 0 11283 11273"/>
                  <a:gd name="T17" fmla="*/ T16 w 11"/>
                  <a:gd name="T18" fmla="+- 0 5942 5923"/>
                  <a:gd name="T19" fmla="*/ 5942 h 20"/>
                  <a:gd name="T20" fmla="+- 0 11281 11273"/>
                  <a:gd name="T21" fmla="*/ T20 w 11"/>
                  <a:gd name="T22" fmla="+- 0 5929 5923"/>
                  <a:gd name="T23" fmla="*/ 5929 h 20"/>
                  <a:gd name="T24" fmla="+- 0 11278 11273"/>
                  <a:gd name="T25" fmla="*/ T24 w 11"/>
                  <a:gd name="T26" fmla="+- 0 5923 5923"/>
                  <a:gd name="T27" fmla="*/ 5923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5" y="0"/>
                    </a:moveTo>
                    <a:lnTo>
                      <a:pt x="0" y="1"/>
                    </a:lnTo>
                    <a:lnTo>
                      <a:pt x="4" y="10"/>
                    </a:lnTo>
                    <a:lnTo>
                      <a:pt x="6" y="20"/>
                    </a:lnTo>
                    <a:lnTo>
                      <a:pt x="10" y="19"/>
                    </a:lnTo>
                    <a:lnTo>
                      <a:pt x="8" y="6"/>
                    </a:lnTo>
                    <a:lnTo>
                      <a:pt x="5"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90" name="Group 989"/>
            <p:cNvGrpSpPr>
              <a:grpSpLocks/>
            </p:cNvGrpSpPr>
            <p:nvPr/>
          </p:nvGrpSpPr>
          <p:grpSpPr bwMode="auto">
            <a:xfrm>
              <a:off x="11827" y="4299"/>
              <a:ext cx="4831" cy="1643"/>
              <a:chOff x="7975" y="4299"/>
              <a:chExt cx="3321" cy="1643"/>
            </a:xfrm>
          </p:grpSpPr>
          <p:sp>
            <p:nvSpPr>
              <p:cNvPr id="1400" name="Freeform 1399"/>
              <p:cNvSpPr>
                <a:spLocks/>
              </p:cNvSpPr>
              <p:nvPr/>
            </p:nvSpPr>
            <p:spPr bwMode="auto">
              <a:xfrm>
                <a:off x="11285" y="5922"/>
                <a:ext cx="11" cy="20"/>
              </a:xfrm>
              <a:custGeom>
                <a:avLst/>
                <a:gdLst>
                  <a:gd name="T0" fmla="+- 0 11289 11285"/>
                  <a:gd name="T1" fmla="*/ T0 w 11"/>
                  <a:gd name="T2" fmla="+- 0 5922 5922"/>
                  <a:gd name="T3" fmla="*/ 5922 h 20"/>
                  <a:gd name="T4" fmla="+- 0 11285 11285"/>
                  <a:gd name="T5" fmla="*/ T4 w 11"/>
                  <a:gd name="T6" fmla="+- 0 5923 5922"/>
                  <a:gd name="T7" fmla="*/ 5923 h 20"/>
                  <a:gd name="T8" fmla="+- 0 11289 11285"/>
                  <a:gd name="T9" fmla="*/ T8 w 11"/>
                  <a:gd name="T10" fmla="+- 0 5932 5922"/>
                  <a:gd name="T11" fmla="*/ 5932 h 20"/>
                  <a:gd name="T12" fmla="+- 0 11290 11285"/>
                  <a:gd name="T13" fmla="*/ T12 w 11"/>
                  <a:gd name="T14" fmla="+- 0 5942 5922"/>
                  <a:gd name="T15" fmla="*/ 5942 h 20"/>
                  <a:gd name="T16" fmla="+- 0 11295 11285"/>
                  <a:gd name="T17" fmla="*/ T16 w 11"/>
                  <a:gd name="T18" fmla="+- 0 5941 5922"/>
                  <a:gd name="T19" fmla="*/ 5941 h 20"/>
                  <a:gd name="T20" fmla="+- 0 11293 11285"/>
                  <a:gd name="T21" fmla="*/ T20 w 11"/>
                  <a:gd name="T22" fmla="+- 0 5928 5922"/>
                  <a:gd name="T23" fmla="*/ 5928 h 20"/>
                  <a:gd name="T24" fmla="+- 0 11289 11285"/>
                  <a:gd name="T25" fmla="*/ T24 w 11"/>
                  <a:gd name="T26" fmla="+- 0 5922 5922"/>
                  <a:gd name="T27" fmla="*/ 5922 h 20"/>
                </a:gdLst>
                <a:ahLst/>
                <a:cxnLst>
                  <a:cxn ang="0">
                    <a:pos x="T1" y="T3"/>
                  </a:cxn>
                  <a:cxn ang="0">
                    <a:pos x="T5" y="T7"/>
                  </a:cxn>
                  <a:cxn ang="0">
                    <a:pos x="T9" y="T11"/>
                  </a:cxn>
                  <a:cxn ang="0">
                    <a:pos x="T13" y="T15"/>
                  </a:cxn>
                  <a:cxn ang="0">
                    <a:pos x="T17" y="T19"/>
                  </a:cxn>
                  <a:cxn ang="0">
                    <a:pos x="T21" y="T23"/>
                  </a:cxn>
                  <a:cxn ang="0">
                    <a:pos x="T25" y="T27"/>
                  </a:cxn>
                </a:cxnLst>
                <a:rect l="0" t="0" r="r" b="b"/>
                <a:pathLst>
                  <a:path w="11" h="20">
                    <a:moveTo>
                      <a:pt x="4" y="0"/>
                    </a:moveTo>
                    <a:lnTo>
                      <a:pt x="0" y="1"/>
                    </a:lnTo>
                    <a:lnTo>
                      <a:pt x="4" y="10"/>
                    </a:lnTo>
                    <a:lnTo>
                      <a:pt x="5" y="20"/>
                    </a:lnTo>
                    <a:lnTo>
                      <a:pt x="10" y="19"/>
                    </a:lnTo>
                    <a:lnTo>
                      <a:pt x="8" y="6"/>
                    </a:lnTo>
                    <a:lnTo>
                      <a:pt x="4" y="0"/>
                    </a:lnTo>
                    <a:close/>
                  </a:path>
                </a:pathLst>
              </a:custGeom>
              <a:solidFill>
                <a:srgbClr val="9CCB3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401" name="Picture 1400"/>
              <p:cNvPicPr>
                <a:picLocks noChangeAspect="1" noChangeArrowheads="1"/>
              </p:cNvPicPr>
              <p:nvPr/>
            </p:nvPicPr>
            <p:blipFill>
              <a:blip r:embed="rId124" cstate="email">
                <a:extLst>
                  <a:ext uri="{28A0092B-C50C-407E-A947-70E740481C1C}">
                    <a14:useLocalDpi xmlns:a14="http://schemas.microsoft.com/office/drawing/2010/main" val="0"/>
                  </a:ext>
                </a:extLst>
              </a:blip>
              <a:srcRect/>
              <a:stretch>
                <a:fillRect/>
              </a:stretch>
            </p:blipFill>
            <p:spPr bwMode="auto">
              <a:xfrm>
                <a:off x="7975" y="4299"/>
                <a:ext cx="106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2" name="Picture 1401"/>
              <p:cNvPicPr>
                <a:picLocks noChangeAspect="1" noChangeArrowheads="1"/>
              </p:cNvPicPr>
              <p:nvPr/>
            </p:nvPicPr>
            <p:blipFill>
              <a:blip r:embed="rId125" cstate="email">
                <a:extLst>
                  <a:ext uri="{28A0092B-C50C-407E-A947-70E740481C1C}">
                    <a14:useLocalDpi xmlns:a14="http://schemas.microsoft.com/office/drawing/2010/main" val="0"/>
                  </a:ext>
                </a:extLst>
              </a:blip>
              <a:srcRect/>
              <a:stretch>
                <a:fillRect/>
              </a:stretch>
            </p:blipFill>
            <p:spPr bwMode="auto">
              <a:xfrm>
                <a:off x="7985" y="4338"/>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3" name="Picture 1402"/>
              <p:cNvPicPr>
                <a:picLocks noChangeAspect="1" noChangeArrowheads="1"/>
              </p:cNvPicPr>
              <p:nvPr/>
            </p:nvPicPr>
            <p:blipFill>
              <a:blip r:embed="rId126" cstate="email">
                <a:extLst>
                  <a:ext uri="{28A0092B-C50C-407E-A947-70E740481C1C}">
                    <a14:useLocalDpi xmlns:a14="http://schemas.microsoft.com/office/drawing/2010/main" val="0"/>
                  </a:ext>
                </a:extLst>
              </a:blip>
              <a:srcRect/>
              <a:stretch>
                <a:fillRect/>
              </a:stretch>
            </p:blipFill>
            <p:spPr bwMode="auto">
              <a:xfrm>
                <a:off x="7991" y="4359"/>
                <a:ext cx="21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1" name="Group 990"/>
            <p:cNvGrpSpPr>
              <a:grpSpLocks/>
            </p:cNvGrpSpPr>
            <p:nvPr/>
          </p:nvGrpSpPr>
          <p:grpSpPr bwMode="auto">
            <a:xfrm>
              <a:off x="11973" y="4353"/>
              <a:ext cx="992" cy="46"/>
              <a:chOff x="8120" y="4353"/>
              <a:chExt cx="673" cy="46"/>
            </a:xfrm>
          </p:grpSpPr>
          <p:sp>
            <p:nvSpPr>
              <p:cNvPr id="1399" name="Freeform 1398"/>
              <p:cNvSpPr>
                <a:spLocks/>
              </p:cNvSpPr>
              <p:nvPr/>
            </p:nvSpPr>
            <p:spPr bwMode="auto">
              <a:xfrm>
                <a:off x="8120" y="4353"/>
                <a:ext cx="673" cy="46"/>
              </a:xfrm>
              <a:custGeom>
                <a:avLst/>
                <a:gdLst>
                  <a:gd name="T0" fmla="+- 0 8792 8120"/>
                  <a:gd name="T1" fmla="*/ T0 w 673"/>
                  <a:gd name="T2" fmla="+- 0 4353 4353"/>
                  <a:gd name="T3" fmla="*/ 4353 h 46"/>
                  <a:gd name="T4" fmla="+- 0 8120 8120"/>
                  <a:gd name="T5" fmla="*/ T4 w 673"/>
                  <a:gd name="T6" fmla="+- 0 4396 4353"/>
                  <a:gd name="T7" fmla="*/ 4396 h 46"/>
                  <a:gd name="T8" fmla="+- 0 8120 8120"/>
                  <a:gd name="T9" fmla="*/ T8 w 673"/>
                  <a:gd name="T10" fmla="+- 0 4399 4353"/>
                  <a:gd name="T11" fmla="*/ 4399 h 46"/>
                  <a:gd name="T12" fmla="+- 0 8121 8120"/>
                  <a:gd name="T13" fmla="*/ T12 w 673"/>
                  <a:gd name="T14" fmla="+- 0 4399 4353"/>
                  <a:gd name="T15" fmla="*/ 4399 h 46"/>
                  <a:gd name="T16" fmla="+- 0 8121 8120"/>
                  <a:gd name="T17" fmla="*/ T16 w 673"/>
                  <a:gd name="T18" fmla="+- 0 4397 4353"/>
                  <a:gd name="T19" fmla="*/ 4397 h 46"/>
                  <a:gd name="T20" fmla="+- 0 8124 8120"/>
                  <a:gd name="T21" fmla="*/ T20 w 673"/>
                  <a:gd name="T22" fmla="+- 0 4397 4353"/>
                  <a:gd name="T23" fmla="*/ 4397 h 46"/>
                  <a:gd name="T24" fmla="+- 0 8792 8120"/>
                  <a:gd name="T25" fmla="*/ T24 w 673"/>
                  <a:gd name="T26" fmla="+- 0 4354 4353"/>
                  <a:gd name="T27" fmla="*/ 4354 h 46"/>
                  <a:gd name="T28" fmla="+- 0 8792 8120"/>
                  <a:gd name="T29" fmla="*/ T28 w 673"/>
                  <a:gd name="T30" fmla="+- 0 4353 4353"/>
                  <a:gd name="T31" fmla="*/ 4353 h 46"/>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73" h="46">
                    <a:moveTo>
                      <a:pt x="672" y="0"/>
                    </a:moveTo>
                    <a:lnTo>
                      <a:pt x="0" y="43"/>
                    </a:lnTo>
                    <a:lnTo>
                      <a:pt x="0" y="46"/>
                    </a:lnTo>
                    <a:lnTo>
                      <a:pt x="1" y="46"/>
                    </a:lnTo>
                    <a:lnTo>
                      <a:pt x="1" y="44"/>
                    </a:lnTo>
                    <a:lnTo>
                      <a:pt x="4" y="44"/>
                    </a:lnTo>
                    <a:lnTo>
                      <a:pt x="672" y="1"/>
                    </a:lnTo>
                    <a:lnTo>
                      <a:pt x="672" y="0"/>
                    </a:lnTo>
                    <a:close/>
                  </a:path>
                </a:pathLst>
              </a:custGeom>
              <a:solidFill>
                <a:srgbClr val="18222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92" name="Group 991"/>
            <p:cNvGrpSpPr>
              <a:grpSpLocks/>
            </p:cNvGrpSpPr>
            <p:nvPr/>
          </p:nvGrpSpPr>
          <p:grpSpPr bwMode="auto">
            <a:xfrm>
              <a:off x="11969" y="4366"/>
              <a:ext cx="162" cy="2"/>
              <a:chOff x="8117" y="4366"/>
              <a:chExt cx="110" cy="2"/>
            </a:xfrm>
          </p:grpSpPr>
          <p:sp>
            <p:nvSpPr>
              <p:cNvPr id="1398" name="Freeform 1397"/>
              <p:cNvSpPr>
                <a:spLocks/>
              </p:cNvSpPr>
              <p:nvPr/>
            </p:nvSpPr>
            <p:spPr bwMode="auto">
              <a:xfrm>
                <a:off x="8117" y="4366"/>
                <a:ext cx="110" cy="2"/>
              </a:xfrm>
              <a:custGeom>
                <a:avLst/>
                <a:gdLst>
                  <a:gd name="T0" fmla="+- 0 8117 8117"/>
                  <a:gd name="T1" fmla="*/ T0 w 110"/>
                  <a:gd name="T2" fmla="+- 0 8226 8117"/>
                  <a:gd name="T3" fmla="*/ T2 w 110"/>
                </a:gdLst>
                <a:ahLst/>
                <a:cxnLst>
                  <a:cxn ang="0">
                    <a:pos x="T1" y="0"/>
                  </a:cxn>
                  <a:cxn ang="0">
                    <a:pos x="T3" y="0"/>
                  </a:cxn>
                </a:cxnLst>
                <a:rect l="0" t="0" r="r" b="b"/>
                <a:pathLst>
                  <a:path w="110">
                    <a:moveTo>
                      <a:pt x="0" y="0"/>
                    </a:moveTo>
                    <a:lnTo>
                      <a:pt x="109" y="0"/>
                    </a:lnTo>
                  </a:path>
                </a:pathLst>
              </a:custGeom>
              <a:noFill/>
              <a:ln w="6960">
                <a:solidFill>
                  <a:srgbClr val="72727D"/>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93" name="Group 992"/>
            <p:cNvGrpSpPr>
              <a:grpSpLocks/>
            </p:cNvGrpSpPr>
            <p:nvPr/>
          </p:nvGrpSpPr>
          <p:grpSpPr bwMode="auto">
            <a:xfrm>
              <a:off x="11970" y="4368"/>
              <a:ext cx="162" cy="2"/>
              <a:chOff x="8118" y="4368"/>
              <a:chExt cx="110" cy="2"/>
            </a:xfrm>
          </p:grpSpPr>
          <p:sp>
            <p:nvSpPr>
              <p:cNvPr id="1397" name="Freeform 1396"/>
              <p:cNvSpPr>
                <a:spLocks/>
              </p:cNvSpPr>
              <p:nvPr/>
            </p:nvSpPr>
            <p:spPr bwMode="auto">
              <a:xfrm>
                <a:off x="8118" y="4368"/>
                <a:ext cx="110" cy="2"/>
              </a:xfrm>
              <a:custGeom>
                <a:avLst/>
                <a:gdLst>
                  <a:gd name="T0" fmla="+- 0 8118 8118"/>
                  <a:gd name="T1" fmla="*/ T0 w 110"/>
                  <a:gd name="T2" fmla="+- 0 8228 8118"/>
                  <a:gd name="T3" fmla="*/ T2 w 110"/>
                </a:gdLst>
                <a:ahLst/>
                <a:cxnLst>
                  <a:cxn ang="0">
                    <a:pos x="T1" y="0"/>
                  </a:cxn>
                  <a:cxn ang="0">
                    <a:pos x="T3" y="0"/>
                  </a:cxn>
                </a:cxnLst>
                <a:rect l="0" t="0" r="r" b="b"/>
                <a:pathLst>
                  <a:path w="110">
                    <a:moveTo>
                      <a:pt x="0" y="0"/>
                    </a:moveTo>
                    <a:lnTo>
                      <a:pt x="110" y="0"/>
                    </a:lnTo>
                  </a:path>
                </a:pathLst>
              </a:custGeom>
              <a:noFill/>
              <a:ln w="6960">
                <a:solidFill>
                  <a:srgbClr val="283341"/>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94" name="Group 993"/>
            <p:cNvGrpSpPr>
              <a:grpSpLocks/>
            </p:cNvGrpSpPr>
            <p:nvPr/>
          </p:nvGrpSpPr>
          <p:grpSpPr bwMode="auto">
            <a:xfrm>
              <a:off x="13249" y="4393"/>
              <a:ext cx="66" cy="82"/>
              <a:chOff x="8985" y="4393"/>
              <a:chExt cx="45" cy="82"/>
            </a:xfrm>
          </p:grpSpPr>
          <p:sp>
            <p:nvSpPr>
              <p:cNvPr id="1396" name="Freeform 1395"/>
              <p:cNvSpPr>
                <a:spLocks/>
              </p:cNvSpPr>
              <p:nvPr/>
            </p:nvSpPr>
            <p:spPr bwMode="auto">
              <a:xfrm>
                <a:off x="8985" y="4393"/>
                <a:ext cx="45" cy="82"/>
              </a:xfrm>
              <a:custGeom>
                <a:avLst/>
                <a:gdLst>
                  <a:gd name="T0" fmla="+- 0 9014 8985"/>
                  <a:gd name="T1" fmla="*/ T0 w 45"/>
                  <a:gd name="T2" fmla="+- 0 4393 4393"/>
                  <a:gd name="T3" fmla="*/ 4393 h 82"/>
                  <a:gd name="T4" fmla="+- 0 8992 8985"/>
                  <a:gd name="T5" fmla="*/ T4 w 45"/>
                  <a:gd name="T6" fmla="+- 0 4395 4393"/>
                  <a:gd name="T7" fmla="*/ 4395 h 82"/>
                  <a:gd name="T8" fmla="+- 0 8987 8985"/>
                  <a:gd name="T9" fmla="*/ T8 w 45"/>
                  <a:gd name="T10" fmla="+- 0 4396 4393"/>
                  <a:gd name="T11" fmla="*/ 4396 h 82"/>
                  <a:gd name="T12" fmla="+- 0 8987 8985"/>
                  <a:gd name="T13" fmla="*/ T12 w 45"/>
                  <a:gd name="T14" fmla="+- 0 4401 4393"/>
                  <a:gd name="T15" fmla="*/ 4401 h 82"/>
                  <a:gd name="T16" fmla="+- 0 8987 8985"/>
                  <a:gd name="T17" fmla="*/ T16 w 45"/>
                  <a:gd name="T18" fmla="+- 0 4402 4393"/>
                  <a:gd name="T19" fmla="*/ 4402 h 82"/>
                  <a:gd name="T20" fmla="+- 0 8985 8985"/>
                  <a:gd name="T21" fmla="*/ T20 w 45"/>
                  <a:gd name="T22" fmla="+- 0 4465 4393"/>
                  <a:gd name="T23" fmla="*/ 4465 h 82"/>
                  <a:gd name="T24" fmla="+- 0 8985 8985"/>
                  <a:gd name="T25" fmla="*/ T24 w 45"/>
                  <a:gd name="T26" fmla="+- 0 4471 4393"/>
                  <a:gd name="T27" fmla="*/ 4471 h 82"/>
                  <a:gd name="T28" fmla="+- 0 8992 8985"/>
                  <a:gd name="T29" fmla="*/ T28 w 45"/>
                  <a:gd name="T30" fmla="+- 0 4473 4393"/>
                  <a:gd name="T31" fmla="*/ 4473 h 82"/>
                  <a:gd name="T32" fmla="+- 0 8997 8985"/>
                  <a:gd name="T33" fmla="*/ T32 w 45"/>
                  <a:gd name="T34" fmla="+- 0 4474 4393"/>
                  <a:gd name="T35" fmla="*/ 4474 h 82"/>
                  <a:gd name="T36" fmla="+- 0 9001 8985"/>
                  <a:gd name="T37" fmla="*/ T36 w 45"/>
                  <a:gd name="T38" fmla="+- 0 4474 4393"/>
                  <a:gd name="T39" fmla="*/ 4474 h 82"/>
                  <a:gd name="T40" fmla="+- 0 9002 8985"/>
                  <a:gd name="T41" fmla="*/ T40 w 45"/>
                  <a:gd name="T42" fmla="+- 0 4474 4393"/>
                  <a:gd name="T43" fmla="*/ 4474 h 82"/>
                  <a:gd name="T44" fmla="+- 0 9016 8985"/>
                  <a:gd name="T45" fmla="*/ T44 w 45"/>
                  <a:gd name="T46" fmla="+- 0 4473 4393"/>
                  <a:gd name="T47" fmla="*/ 4473 h 82"/>
                  <a:gd name="T48" fmla="+- 0 9022 8985"/>
                  <a:gd name="T49" fmla="*/ T48 w 45"/>
                  <a:gd name="T50" fmla="+- 0 4472 4393"/>
                  <a:gd name="T51" fmla="*/ 4472 h 82"/>
                  <a:gd name="T52" fmla="+- 0 9028 8985"/>
                  <a:gd name="T53" fmla="*/ T52 w 45"/>
                  <a:gd name="T54" fmla="+- 0 4472 4393"/>
                  <a:gd name="T55" fmla="*/ 4472 h 82"/>
                  <a:gd name="T56" fmla="+- 0 9028 8985"/>
                  <a:gd name="T57" fmla="*/ T56 w 45"/>
                  <a:gd name="T58" fmla="+- 0 4470 4393"/>
                  <a:gd name="T59" fmla="*/ 4470 h 82"/>
                  <a:gd name="T60" fmla="+- 0 9028 8985"/>
                  <a:gd name="T61" fmla="*/ T60 w 45"/>
                  <a:gd name="T62" fmla="+- 0 4465 4393"/>
                  <a:gd name="T63" fmla="*/ 4465 h 82"/>
                  <a:gd name="T64" fmla="+- 0 9029 8985"/>
                  <a:gd name="T65" fmla="*/ T64 w 45"/>
                  <a:gd name="T66" fmla="+- 0 4418 4393"/>
                  <a:gd name="T67" fmla="*/ 4418 h 82"/>
                  <a:gd name="T68" fmla="+- 0 9030 8985"/>
                  <a:gd name="T69" fmla="*/ T68 w 45"/>
                  <a:gd name="T70" fmla="+- 0 4402 4393"/>
                  <a:gd name="T71" fmla="*/ 4402 h 82"/>
                  <a:gd name="T72" fmla="+- 0 9030 8985"/>
                  <a:gd name="T73" fmla="*/ T72 w 45"/>
                  <a:gd name="T74" fmla="+- 0 4397 4393"/>
                  <a:gd name="T75" fmla="*/ 4397 h 82"/>
                  <a:gd name="T76" fmla="+- 0 9028 8985"/>
                  <a:gd name="T77" fmla="*/ T76 w 45"/>
                  <a:gd name="T78" fmla="+- 0 4396 4393"/>
                  <a:gd name="T79" fmla="*/ 4396 h 82"/>
                  <a:gd name="T80" fmla="+- 0 9026 8985"/>
                  <a:gd name="T81" fmla="*/ T80 w 45"/>
                  <a:gd name="T82" fmla="+- 0 4396 4393"/>
                  <a:gd name="T83" fmla="*/ 4396 h 82"/>
                  <a:gd name="T84" fmla="+- 0 9018 8985"/>
                  <a:gd name="T85" fmla="*/ T84 w 45"/>
                  <a:gd name="T86" fmla="+- 0 4394 4393"/>
                  <a:gd name="T87" fmla="*/ 4394 h 82"/>
                  <a:gd name="T88" fmla="+- 0 9014 8985"/>
                  <a:gd name="T89" fmla="*/ T88 w 45"/>
                  <a:gd name="T90" fmla="+- 0 4393 4393"/>
                  <a:gd name="T91" fmla="*/ 4393 h 8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Lst>
                <a:rect l="0" t="0" r="r" b="b"/>
                <a:pathLst>
                  <a:path w="45" h="82">
                    <a:moveTo>
                      <a:pt x="29" y="0"/>
                    </a:moveTo>
                    <a:lnTo>
                      <a:pt x="7" y="2"/>
                    </a:lnTo>
                    <a:lnTo>
                      <a:pt x="2" y="3"/>
                    </a:lnTo>
                    <a:lnTo>
                      <a:pt x="2" y="8"/>
                    </a:lnTo>
                    <a:lnTo>
                      <a:pt x="2" y="9"/>
                    </a:lnTo>
                    <a:lnTo>
                      <a:pt x="0" y="72"/>
                    </a:lnTo>
                    <a:lnTo>
                      <a:pt x="0" y="78"/>
                    </a:lnTo>
                    <a:lnTo>
                      <a:pt x="7" y="80"/>
                    </a:lnTo>
                    <a:lnTo>
                      <a:pt x="12" y="81"/>
                    </a:lnTo>
                    <a:lnTo>
                      <a:pt x="16" y="81"/>
                    </a:lnTo>
                    <a:lnTo>
                      <a:pt x="17" y="81"/>
                    </a:lnTo>
                    <a:lnTo>
                      <a:pt x="31" y="80"/>
                    </a:lnTo>
                    <a:lnTo>
                      <a:pt x="37" y="79"/>
                    </a:lnTo>
                    <a:lnTo>
                      <a:pt x="43" y="79"/>
                    </a:lnTo>
                    <a:lnTo>
                      <a:pt x="43" y="77"/>
                    </a:lnTo>
                    <a:lnTo>
                      <a:pt x="43" y="72"/>
                    </a:lnTo>
                    <a:lnTo>
                      <a:pt x="44" y="25"/>
                    </a:lnTo>
                    <a:lnTo>
                      <a:pt x="45" y="9"/>
                    </a:lnTo>
                    <a:lnTo>
                      <a:pt x="45" y="4"/>
                    </a:lnTo>
                    <a:lnTo>
                      <a:pt x="43" y="3"/>
                    </a:lnTo>
                    <a:lnTo>
                      <a:pt x="41" y="3"/>
                    </a:lnTo>
                    <a:lnTo>
                      <a:pt x="33" y="1"/>
                    </a:lnTo>
                    <a:lnTo>
                      <a:pt x="29" y="0"/>
                    </a:lnTo>
                    <a:close/>
                  </a:path>
                </a:pathLst>
              </a:custGeom>
              <a:solidFill>
                <a:srgbClr val="11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95" name="Group 994"/>
            <p:cNvGrpSpPr>
              <a:grpSpLocks/>
            </p:cNvGrpSpPr>
            <p:nvPr/>
          </p:nvGrpSpPr>
          <p:grpSpPr bwMode="auto">
            <a:xfrm>
              <a:off x="12025" y="4397"/>
              <a:ext cx="1160" cy="142"/>
              <a:chOff x="8242" y="4397"/>
              <a:chExt cx="789" cy="142"/>
            </a:xfrm>
          </p:grpSpPr>
          <p:sp>
            <p:nvSpPr>
              <p:cNvPr id="1393" name="Freeform 1392"/>
              <p:cNvSpPr>
                <a:spLocks/>
              </p:cNvSpPr>
              <p:nvPr/>
            </p:nvSpPr>
            <p:spPr bwMode="auto">
              <a:xfrm>
                <a:off x="8997" y="4398"/>
                <a:ext cx="33" cy="77"/>
              </a:xfrm>
              <a:custGeom>
                <a:avLst/>
                <a:gdLst>
                  <a:gd name="T0" fmla="+- 0 9030 8997"/>
                  <a:gd name="T1" fmla="*/ T0 w 33"/>
                  <a:gd name="T2" fmla="+- 0 4398 4398"/>
                  <a:gd name="T3" fmla="*/ 4398 h 77"/>
                  <a:gd name="T4" fmla="+- 0 9023 8997"/>
                  <a:gd name="T5" fmla="*/ T4 w 33"/>
                  <a:gd name="T6" fmla="+- 0 4398 4398"/>
                  <a:gd name="T7" fmla="*/ 4398 h 77"/>
                  <a:gd name="T8" fmla="+- 0 9006 8997"/>
                  <a:gd name="T9" fmla="*/ T8 w 33"/>
                  <a:gd name="T10" fmla="+- 0 4399 4398"/>
                  <a:gd name="T11" fmla="*/ 4399 h 77"/>
                  <a:gd name="T12" fmla="+- 0 9003 8997"/>
                  <a:gd name="T13" fmla="*/ T12 w 33"/>
                  <a:gd name="T14" fmla="+- 0 4399 4398"/>
                  <a:gd name="T15" fmla="*/ 4399 h 77"/>
                  <a:gd name="T16" fmla="+- 0 9001 8997"/>
                  <a:gd name="T17" fmla="*/ T16 w 33"/>
                  <a:gd name="T18" fmla="+- 0 4401 4398"/>
                  <a:gd name="T19" fmla="*/ 4401 h 77"/>
                  <a:gd name="T20" fmla="+- 0 9001 8997"/>
                  <a:gd name="T21" fmla="*/ T20 w 33"/>
                  <a:gd name="T22" fmla="+- 0 4406 4398"/>
                  <a:gd name="T23" fmla="*/ 4406 h 77"/>
                  <a:gd name="T24" fmla="+- 0 8999 8997"/>
                  <a:gd name="T25" fmla="*/ T24 w 33"/>
                  <a:gd name="T26" fmla="+- 0 4431 4398"/>
                  <a:gd name="T27" fmla="*/ 4431 h 77"/>
                  <a:gd name="T28" fmla="+- 0 8997 8997"/>
                  <a:gd name="T29" fmla="*/ T28 w 33"/>
                  <a:gd name="T30" fmla="+- 0 4474 4398"/>
                  <a:gd name="T31" fmla="*/ 4474 h 77"/>
                  <a:gd name="T32" fmla="+- 0 9001 8997"/>
                  <a:gd name="T33" fmla="*/ T32 w 33"/>
                  <a:gd name="T34" fmla="+- 0 4474 4398"/>
                  <a:gd name="T35" fmla="*/ 4474 h 77"/>
                  <a:gd name="T36" fmla="+- 0 9002 8997"/>
                  <a:gd name="T37" fmla="*/ T36 w 33"/>
                  <a:gd name="T38" fmla="+- 0 4474 4398"/>
                  <a:gd name="T39" fmla="*/ 4474 h 77"/>
                  <a:gd name="T40" fmla="+- 0 9016 8997"/>
                  <a:gd name="T41" fmla="*/ T40 w 33"/>
                  <a:gd name="T42" fmla="+- 0 4473 4398"/>
                  <a:gd name="T43" fmla="*/ 4473 h 77"/>
                  <a:gd name="T44" fmla="+- 0 9028 8997"/>
                  <a:gd name="T45" fmla="*/ T44 w 33"/>
                  <a:gd name="T46" fmla="+- 0 4472 4398"/>
                  <a:gd name="T47" fmla="*/ 4472 h 77"/>
                  <a:gd name="T48" fmla="+- 0 9028 8997"/>
                  <a:gd name="T49" fmla="*/ T48 w 33"/>
                  <a:gd name="T50" fmla="+- 0 4468 4398"/>
                  <a:gd name="T51" fmla="*/ 4468 h 77"/>
                  <a:gd name="T52" fmla="+- 0 9028 8997"/>
                  <a:gd name="T53" fmla="*/ T52 w 33"/>
                  <a:gd name="T54" fmla="+- 0 4465 4398"/>
                  <a:gd name="T55" fmla="*/ 4465 h 77"/>
                  <a:gd name="T56" fmla="+- 0 9030 8997"/>
                  <a:gd name="T57" fmla="*/ T56 w 33"/>
                  <a:gd name="T58" fmla="+- 0 4418 4398"/>
                  <a:gd name="T59" fmla="*/ 4418 h 77"/>
                  <a:gd name="T60" fmla="+- 0 9030 8997"/>
                  <a:gd name="T61" fmla="*/ T60 w 33"/>
                  <a:gd name="T62" fmla="+- 0 4406 4398"/>
                  <a:gd name="T63" fmla="*/ 4406 h 77"/>
                  <a:gd name="T64" fmla="+- 0 9030 8997"/>
                  <a:gd name="T65" fmla="*/ T64 w 33"/>
                  <a:gd name="T66" fmla="+- 0 4398 4398"/>
                  <a:gd name="T67" fmla="*/ 4398 h 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3" h="77">
                    <a:moveTo>
                      <a:pt x="33" y="0"/>
                    </a:moveTo>
                    <a:lnTo>
                      <a:pt x="26" y="0"/>
                    </a:lnTo>
                    <a:lnTo>
                      <a:pt x="9" y="1"/>
                    </a:lnTo>
                    <a:lnTo>
                      <a:pt x="6" y="1"/>
                    </a:lnTo>
                    <a:lnTo>
                      <a:pt x="4" y="3"/>
                    </a:lnTo>
                    <a:lnTo>
                      <a:pt x="4" y="8"/>
                    </a:lnTo>
                    <a:lnTo>
                      <a:pt x="2" y="33"/>
                    </a:lnTo>
                    <a:lnTo>
                      <a:pt x="0" y="76"/>
                    </a:lnTo>
                    <a:lnTo>
                      <a:pt x="4" y="76"/>
                    </a:lnTo>
                    <a:lnTo>
                      <a:pt x="5" y="76"/>
                    </a:lnTo>
                    <a:lnTo>
                      <a:pt x="19" y="75"/>
                    </a:lnTo>
                    <a:lnTo>
                      <a:pt x="31" y="74"/>
                    </a:lnTo>
                    <a:lnTo>
                      <a:pt x="31" y="70"/>
                    </a:lnTo>
                    <a:lnTo>
                      <a:pt x="31" y="67"/>
                    </a:lnTo>
                    <a:lnTo>
                      <a:pt x="33" y="20"/>
                    </a:lnTo>
                    <a:lnTo>
                      <a:pt x="33" y="8"/>
                    </a:lnTo>
                    <a:lnTo>
                      <a:pt x="33"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94" name="Picture 1393"/>
              <p:cNvPicPr>
                <a:picLocks noChangeAspect="1" noChangeArrowheads="1"/>
              </p:cNvPicPr>
              <p:nvPr/>
            </p:nvPicPr>
            <p:blipFill>
              <a:blip r:embed="rId127" cstate="email">
                <a:extLst>
                  <a:ext uri="{28A0092B-C50C-407E-A947-70E740481C1C}">
                    <a14:useLocalDpi xmlns:a14="http://schemas.microsoft.com/office/drawing/2010/main" val="0"/>
                  </a:ext>
                </a:extLst>
              </a:blip>
              <a:srcRect/>
              <a:stretch>
                <a:fillRect/>
              </a:stretch>
            </p:blipFill>
            <p:spPr bwMode="auto">
              <a:xfrm>
                <a:off x="9000" y="4397"/>
                <a:ext cx="31" cy="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5" name="Picture 1394"/>
              <p:cNvPicPr>
                <a:picLocks noChangeAspect="1" noChangeArrowheads="1"/>
              </p:cNvPicPr>
              <p:nvPr/>
            </p:nvPicPr>
            <p:blipFill>
              <a:blip r:embed="rId128" cstate="email">
                <a:extLst>
                  <a:ext uri="{28A0092B-C50C-407E-A947-70E740481C1C}">
                    <a14:useLocalDpi xmlns:a14="http://schemas.microsoft.com/office/drawing/2010/main" val="0"/>
                  </a:ext>
                </a:extLst>
              </a:blip>
              <a:srcRect/>
              <a:stretch>
                <a:fillRect/>
              </a:stretch>
            </p:blipFill>
            <p:spPr bwMode="auto">
              <a:xfrm>
                <a:off x="8242" y="4408"/>
                <a:ext cx="741"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6" name="Group 995"/>
            <p:cNvGrpSpPr>
              <a:grpSpLocks/>
            </p:cNvGrpSpPr>
            <p:nvPr/>
          </p:nvGrpSpPr>
          <p:grpSpPr bwMode="auto">
            <a:xfrm>
              <a:off x="13241" y="4398"/>
              <a:ext cx="12" cy="78"/>
              <a:chOff x="8980" y="4398"/>
              <a:chExt cx="8" cy="78"/>
            </a:xfrm>
          </p:grpSpPr>
          <p:sp>
            <p:nvSpPr>
              <p:cNvPr id="1392" name="Freeform 1391"/>
              <p:cNvSpPr>
                <a:spLocks/>
              </p:cNvSpPr>
              <p:nvPr/>
            </p:nvSpPr>
            <p:spPr bwMode="auto">
              <a:xfrm>
                <a:off x="8980" y="4398"/>
                <a:ext cx="8" cy="78"/>
              </a:xfrm>
              <a:custGeom>
                <a:avLst/>
                <a:gdLst>
                  <a:gd name="T0" fmla="+- 0 8980 8980"/>
                  <a:gd name="T1" fmla="*/ T0 w 8"/>
                  <a:gd name="T2" fmla="+- 0 4437 4398"/>
                  <a:gd name="T3" fmla="*/ 4437 h 78"/>
                  <a:gd name="T4" fmla="+- 0 8988 8980"/>
                  <a:gd name="T5" fmla="*/ T4 w 8"/>
                  <a:gd name="T6" fmla="+- 0 4437 4398"/>
                  <a:gd name="T7" fmla="*/ 4437 h 78"/>
                </a:gdLst>
                <a:ahLst/>
                <a:cxnLst>
                  <a:cxn ang="0">
                    <a:pos x="T1" y="T3"/>
                  </a:cxn>
                  <a:cxn ang="0">
                    <a:pos x="T5" y="T7"/>
                  </a:cxn>
                </a:cxnLst>
                <a:rect l="0" t="0" r="r" b="b"/>
                <a:pathLst>
                  <a:path w="8" h="78">
                    <a:moveTo>
                      <a:pt x="0" y="39"/>
                    </a:moveTo>
                    <a:lnTo>
                      <a:pt x="8" y="39"/>
                    </a:lnTo>
                  </a:path>
                </a:pathLst>
              </a:custGeom>
              <a:noFill/>
              <a:ln w="50660">
                <a:solidFill>
                  <a:srgbClr val="10151C"/>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997" name="Group 996"/>
            <p:cNvGrpSpPr>
              <a:grpSpLocks/>
            </p:cNvGrpSpPr>
            <p:nvPr/>
          </p:nvGrpSpPr>
          <p:grpSpPr bwMode="auto">
            <a:xfrm>
              <a:off x="12158" y="4396"/>
              <a:ext cx="1096" cy="144"/>
              <a:chOff x="8242" y="4396"/>
              <a:chExt cx="745" cy="144"/>
            </a:xfrm>
          </p:grpSpPr>
          <p:sp>
            <p:nvSpPr>
              <p:cNvPr id="1390" name="Freeform 1389"/>
              <p:cNvSpPr>
                <a:spLocks/>
              </p:cNvSpPr>
              <p:nvPr/>
            </p:nvSpPr>
            <p:spPr bwMode="auto">
              <a:xfrm>
                <a:off x="8243" y="4453"/>
                <a:ext cx="17" cy="87"/>
              </a:xfrm>
              <a:custGeom>
                <a:avLst/>
                <a:gdLst>
                  <a:gd name="T0" fmla="+- 0 8243 8243"/>
                  <a:gd name="T1" fmla="*/ T0 w 17"/>
                  <a:gd name="T2" fmla="+- 0 4453 4453"/>
                  <a:gd name="T3" fmla="*/ 4453 h 87"/>
                  <a:gd name="T4" fmla="+- 0 8243 8243"/>
                  <a:gd name="T5" fmla="*/ T4 w 17"/>
                  <a:gd name="T6" fmla="+- 0 4467 4453"/>
                  <a:gd name="T7" fmla="*/ 4467 h 87"/>
                  <a:gd name="T8" fmla="+- 0 8246 8243"/>
                  <a:gd name="T9" fmla="*/ T8 w 17"/>
                  <a:gd name="T10" fmla="+- 0 4520 4453"/>
                  <a:gd name="T11" fmla="*/ 4520 h 87"/>
                  <a:gd name="T12" fmla="+- 0 8247 8243"/>
                  <a:gd name="T13" fmla="*/ T12 w 17"/>
                  <a:gd name="T14" fmla="+- 0 4534 4453"/>
                  <a:gd name="T15" fmla="*/ 4534 h 87"/>
                  <a:gd name="T16" fmla="+- 0 8247 8243"/>
                  <a:gd name="T17" fmla="*/ T16 w 17"/>
                  <a:gd name="T18" fmla="+- 0 4538 4453"/>
                  <a:gd name="T19" fmla="*/ 4538 h 87"/>
                  <a:gd name="T20" fmla="+- 0 8256 8243"/>
                  <a:gd name="T21" fmla="*/ T20 w 17"/>
                  <a:gd name="T22" fmla="+- 0 4539 4453"/>
                  <a:gd name="T23" fmla="*/ 4539 h 87"/>
                  <a:gd name="T24" fmla="+- 0 8259 8243"/>
                  <a:gd name="T25" fmla="*/ T24 w 17"/>
                  <a:gd name="T26" fmla="+- 0 4539 4453"/>
                  <a:gd name="T27" fmla="*/ 4539 h 87"/>
                  <a:gd name="T28" fmla="+- 0 8258 8243"/>
                  <a:gd name="T29" fmla="*/ T28 w 17"/>
                  <a:gd name="T30" fmla="+- 0 4517 4453"/>
                  <a:gd name="T31" fmla="*/ 4517 h 87"/>
                  <a:gd name="T32" fmla="+- 0 8258 8243"/>
                  <a:gd name="T33" fmla="*/ T32 w 17"/>
                  <a:gd name="T34" fmla="+- 0 4502 4453"/>
                  <a:gd name="T35" fmla="*/ 4502 h 87"/>
                  <a:gd name="T36" fmla="+- 0 8258 8243"/>
                  <a:gd name="T37" fmla="*/ T36 w 17"/>
                  <a:gd name="T38" fmla="+- 0 4485 4453"/>
                  <a:gd name="T39" fmla="*/ 4485 h 87"/>
                  <a:gd name="T40" fmla="+- 0 8259 8243"/>
                  <a:gd name="T41" fmla="*/ T40 w 17"/>
                  <a:gd name="T42" fmla="+- 0 4457 4453"/>
                  <a:gd name="T43" fmla="*/ 4457 h 87"/>
                  <a:gd name="T44" fmla="+- 0 8251 8243"/>
                  <a:gd name="T45" fmla="*/ T44 w 17"/>
                  <a:gd name="T46" fmla="+- 0 4455 4453"/>
                  <a:gd name="T47" fmla="*/ 4455 h 87"/>
                  <a:gd name="T48" fmla="+- 0 8243 8243"/>
                  <a:gd name="T49" fmla="*/ T48 w 17"/>
                  <a:gd name="T50" fmla="+- 0 4453 4453"/>
                  <a:gd name="T51" fmla="*/ 4453 h 8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7" h="87">
                    <a:moveTo>
                      <a:pt x="0" y="0"/>
                    </a:moveTo>
                    <a:lnTo>
                      <a:pt x="0" y="14"/>
                    </a:lnTo>
                    <a:lnTo>
                      <a:pt x="3" y="67"/>
                    </a:lnTo>
                    <a:lnTo>
                      <a:pt x="4" y="81"/>
                    </a:lnTo>
                    <a:lnTo>
                      <a:pt x="4" y="85"/>
                    </a:lnTo>
                    <a:lnTo>
                      <a:pt x="13" y="86"/>
                    </a:lnTo>
                    <a:lnTo>
                      <a:pt x="16" y="86"/>
                    </a:lnTo>
                    <a:lnTo>
                      <a:pt x="15" y="64"/>
                    </a:lnTo>
                    <a:lnTo>
                      <a:pt x="15" y="49"/>
                    </a:lnTo>
                    <a:lnTo>
                      <a:pt x="15" y="32"/>
                    </a:lnTo>
                    <a:lnTo>
                      <a:pt x="16" y="4"/>
                    </a:lnTo>
                    <a:lnTo>
                      <a:pt x="8" y="2"/>
                    </a:lnTo>
                    <a:lnTo>
                      <a:pt x="0" y="0"/>
                    </a:lnTo>
                    <a:close/>
                  </a:path>
                </a:pathLst>
              </a:custGeom>
              <a:solidFill>
                <a:srgbClr val="0F151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91" name="Picture 1390"/>
              <p:cNvPicPr>
                <a:picLocks noChangeAspect="1" noChangeArrowheads="1"/>
              </p:cNvPicPr>
              <p:nvPr/>
            </p:nvPicPr>
            <p:blipFill>
              <a:blip r:embed="rId129" cstate="email">
                <a:extLst>
                  <a:ext uri="{28A0092B-C50C-407E-A947-70E740481C1C}">
                    <a14:useLocalDpi xmlns:a14="http://schemas.microsoft.com/office/drawing/2010/main" val="0"/>
                  </a:ext>
                </a:extLst>
              </a:blip>
              <a:srcRect/>
              <a:stretch>
                <a:fillRect/>
              </a:stretch>
            </p:blipFill>
            <p:spPr bwMode="auto">
              <a:xfrm>
                <a:off x="8242" y="4396"/>
                <a:ext cx="745"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98" name="Group 997"/>
            <p:cNvGrpSpPr>
              <a:grpSpLocks/>
            </p:cNvGrpSpPr>
            <p:nvPr/>
          </p:nvGrpSpPr>
          <p:grpSpPr bwMode="auto">
            <a:xfrm>
              <a:off x="12267" y="4437"/>
              <a:ext cx="181" cy="34"/>
              <a:chOff x="8319" y="4437"/>
              <a:chExt cx="123" cy="34"/>
            </a:xfrm>
          </p:grpSpPr>
          <p:sp>
            <p:nvSpPr>
              <p:cNvPr id="1389" name="Freeform 1388"/>
              <p:cNvSpPr>
                <a:spLocks/>
              </p:cNvSpPr>
              <p:nvPr/>
            </p:nvSpPr>
            <p:spPr bwMode="auto">
              <a:xfrm>
                <a:off x="8319" y="4437"/>
                <a:ext cx="123" cy="34"/>
              </a:xfrm>
              <a:custGeom>
                <a:avLst/>
                <a:gdLst>
                  <a:gd name="T0" fmla="+- 0 8426 8319"/>
                  <a:gd name="T1" fmla="*/ T0 w 123"/>
                  <a:gd name="T2" fmla="+- 0 4437 4437"/>
                  <a:gd name="T3" fmla="*/ 4437 h 34"/>
                  <a:gd name="T4" fmla="+- 0 8410 8319"/>
                  <a:gd name="T5" fmla="*/ T4 w 123"/>
                  <a:gd name="T6" fmla="+- 0 4438 4437"/>
                  <a:gd name="T7" fmla="*/ 4438 h 34"/>
                  <a:gd name="T8" fmla="+- 0 8323 8319"/>
                  <a:gd name="T9" fmla="*/ T8 w 123"/>
                  <a:gd name="T10" fmla="+- 0 4445 4437"/>
                  <a:gd name="T11" fmla="*/ 4445 h 34"/>
                  <a:gd name="T12" fmla="+- 0 8319 8319"/>
                  <a:gd name="T13" fmla="*/ T12 w 123"/>
                  <a:gd name="T14" fmla="+- 0 4446 4437"/>
                  <a:gd name="T15" fmla="*/ 4446 h 34"/>
                  <a:gd name="T16" fmla="+- 0 8319 8319"/>
                  <a:gd name="T17" fmla="*/ T16 w 123"/>
                  <a:gd name="T18" fmla="+- 0 4448 4437"/>
                  <a:gd name="T19" fmla="*/ 4448 h 34"/>
                  <a:gd name="T20" fmla="+- 0 8322 8319"/>
                  <a:gd name="T21" fmla="*/ T20 w 123"/>
                  <a:gd name="T22" fmla="+- 0 4455 4437"/>
                  <a:gd name="T23" fmla="*/ 4455 h 34"/>
                  <a:gd name="T24" fmla="+- 0 8421 8319"/>
                  <a:gd name="T25" fmla="*/ T24 w 123"/>
                  <a:gd name="T26" fmla="+- 0 4471 4437"/>
                  <a:gd name="T27" fmla="*/ 4471 h 34"/>
                  <a:gd name="T28" fmla="+- 0 8435 8319"/>
                  <a:gd name="T29" fmla="*/ T28 w 123"/>
                  <a:gd name="T30" fmla="+- 0 4471 4437"/>
                  <a:gd name="T31" fmla="*/ 4471 h 34"/>
                  <a:gd name="T32" fmla="+- 0 8438 8319"/>
                  <a:gd name="T33" fmla="*/ T32 w 123"/>
                  <a:gd name="T34" fmla="+- 0 4471 4437"/>
                  <a:gd name="T35" fmla="*/ 4471 h 34"/>
                  <a:gd name="T36" fmla="+- 0 8439 8319"/>
                  <a:gd name="T37" fmla="*/ T36 w 123"/>
                  <a:gd name="T38" fmla="+- 0 4469 4437"/>
                  <a:gd name="T39" fmla="*/ 4469 h 34"/>
                  <a:gd name="T40" fmla="+- 0 8442 8319"/>
                  <a:gd name="T41" fmla="*/ T40 w 123"/>
                  <a:gd name="T42" fmla="+- 0 4464 4437"/>
                  <a:gd name="T43" fmla="*/ 4464 h 34"/>
                  <a:gd name="T44" fmla="+- 0 8442 8319"/>
                  <a:gd name="T45" fmla="*/ T44 w 123"/>
                  <a:gd name="T46" fmla="+- 0 4461 4437"/>
                  <a:gd name="T47" fmla="*/ 4461 h 34"/>
                  <a:gd name="T48" fmla="+- 0 8440 8319"/>
                  <a:gd name="T49" fmla="*/ T48 w 123"/>
                  <a:gd name="T50" fmla="+- 0 4456 4437"/>
                  <a:gd name="T51" fmla="*/ 4456 h 34"/>
                  <a:gd name="T52" fmla="+- 0 8434 8319"/>
                  <a:gd name="T53" fmla="*/ T52 w 123"/>
                  <a:gd name="T54" fmla="+- 0 4444 4437"/>
                  <a:gd name="T55" fmla="*/ 4444 h 34"/>
                  <a:gd name="T56" fmla="+- 0 8431 8319"/>
                  <a:gd name="T57" fmla="*/ T56 w 123"/>
                  <a:gd name="T58" fmla="+- 0 4438 4437"/>
                  <a:gd name="T59" fmla="*/ 4438 h 34"/>
                  <a:gd name="T60" fmla="+- 0 8426 8319"/>
                  <a:gd name="T61" fmla="*/ T60 w 123"/>
                  <a:gd name="T62" fmla="+- 0 4437 4437"/>
                  <a:gd name="T63" fmla="*/ 4437 h 3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23" h="34">
                    <a:moveTo>
                      <a:pt x="107" y="0"/>
                    </a:moveTo>
                    <a:lnTo>
                      <a:pt x="91" y="1"/>
                    </a:lnTo>
                    <a:lnTo>
                      <a:pt x="4" y="8"/>
                    </a:lnTo>
                    <a:lnTo>
                      <a:pt x="0" y="9"/>
                    </a:lnTo>
                    <a:lnTo>
                      <a:pt x="0" y="11"/>
                    </a:lnTo>
                    <a:lnTo>
                      <a:pt x="3" y="18"/>
                    </a:lnTo>
                    <a:lnTo>
                      <a:pt x="102" y="34"/>
                    </a:lnTo>
                    <a:lnTo>
                      <a:pt x="116" y="34"/>
                    </a:lnTo>
                    <a:lnTo>
                      <a:pt x="119" y="34"/>
                    </a:lnTo>
                    <a:lnTo>
                      <a:pt x="120" y="32"/>
                    </a:lnTo>
                    <a:lnTo>
                      <a:pt x="123" y="27"/>
                    </a:lnTo>
                    <a:lnTo>
                      <a:pt x="123" y="24"/>
                    </a:lnTo>
                    <a:lnTo>
                      <a:pt x="121" y="19"/>
                    </a:lnTo>
                    <a:lnTo>
                      <a:pt x="115" y="7"/>
                    </a:lnTo>
                    <a:lnTo>
                      <a:pt x="112" y="1"/>
                    </a:lnTo>
                    <a:lnTo>
                      <a:pt x="107"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999" name="Group 998"/>
            <p:cNvGrpSpPr>
              <a:grpSpLocks/>
            </p:cNvGrpSpPr>
            <p:nvPr/>
          </p:nvGrpSpPr>
          <p:grpSpPr bwMode="auto">
            <a:xfrm>
              <a:off x="12498" y="4426"/>
              <a:ext cx="242" cy="45"/>
              <a:chOff x="8476" y="4426"/>
              <a:chExt cx="164" cy="45"/>
            </a:xfrm>
          </p:grpSpPr>
          <p:sp>
            <p:nvSpPr>
              <p:cNvPr id="1388" name="Freeform 1387"/>
              <p:cNvSpPr>
                <a:spLocks/>
              </p:cNvSpPr>
              <p:nvPr/>
            </p:nvSpPr>
            <p:spPr bwMode="auto">
              <a:xfrm>
                <a:off x="8476" y="4426"/>
                <a:ext cx="164" cy="45"/>
              </a:xfrm>
              <a:custGeom>
                <a:avLst/>
                <a:gdLst>
                  <a:gd name="T0" fmla="+- 0 8575 8476"/>
                  <a:gd name="T1" fmla="*/ T0 w 164"/>
                  <a:gd name="T2" fmla="+- 0 4426 4426"/>
                  <a:gd name="T3" fmla="*/ 4426 h 45"/>
                  <a:gd name="T4" fmla="+- 0 8566 8476"/>
                  <a:gd name="T5" fmla="*/ T4 w 164"/>
                  <a:gd name="T6" fmla="+- 0 4427 4426"/>
                  <a:gd name="T7" fmla="*/ 4427 h 45"/>
                  <a:gd name="T8" fmla="+- 0 8479 8476"/>
                  <a:gd name="T9" fmla="*/ T8 w 164"/>
                  <a:gd name="T10" fmla="+- 0 4434 4426"/>
                  <a:gd name="T11" fmla="*/ 4434 h 45"/>
                  <a:gd name="T12" fmla="+- 0 8476 8476"/>
                  <a:gd name="T13" fmla="*/ T12 w 164"/>
                  <a:gd name="T14" fmla="+- 0 4434 4426"/>
                  <a:gd name="T15" fmla="*/ 4434 h 45"/>
                  <a:gd name="T16" fmla="+- 0 8476 8476"/>
                  <a:gd name="T17" fmla="*/ T16 w 164"/>
                  <a:gd name="T18" fmla="+- 0 4436 4426"/>
                  <a:gd name="T19" fmla="*/ 4436 h 45"/>
                  <a:gd name="T20" fmla="+- 0 8476 8476"/>
                  <a:gd name="T21" fmla="*/ T20 w 164"/>
                  <a:gd name="T22" fmla="+- 0 4440 4426"/>
                  <a:gd name="T23" fmla="*/ 4440 h 45"/>
                  <a:gd name="T24" fmla="+- 0 8478 8476"/>
                  <a:gd name="T25" fmla="*/ T24 w 164"/>
                  <a:gd name="T26" fmla="+- 0 4444 4426"/>
                  <a:gd name="T27" fmla="*/ 4444 h 45"/>
                  <a:gd name="T28" fmla="+- 0 8482 8476"/>
                  <a:gd name="T29" fmla="*/ T28 w 164"/>
                  <a:gd name="T30" fmla="+- 0 4451 4426"/>
                  <a:gd name="T31" fmla="*/ 4451 h 45"/>
                  <a:gd name="T32" fmla="+- 0 8483 8476"/>
                  <a:gd name="T33" fmla="*/ T32 w 164"/>
                  <a:gd name="T34" fmla="+- 0 4453 4426"/>
                  <a:gd name="T35" fmla="*/ 4453 h 45"/>
                  <a:gd name="T36" fmla="+- 0 8484 8476"/>
                  <a:gd name="T37" fmla="*/ T36 w 164"/>
                  <a:gd name="T38" fmla="+- 0 4456 4426"/>
                  <a:gd name="T39" fmla="*/ 4456 h 45"/>
                  <a:gd name="T40" fmla="+- 0 8486 8476"/>
                  <a:gd name="T41" fmla="*/ T40 w 164"/>
                  <a:gd name="T42" fmla="+- 0 4460 4426"/>
                  <a:gd name="T43" fmla="*/ 4460 h 45"/>
                  <a:gd name="T44" fmla="+- 0 8489 8476"/>
                  <a:gd name="T45" fmla="*/ T44 w 164"/>
                  <a:gd name="T46" fmla="+- 0 4464 4426"/>
                  <a:gd name="T47" fmla="*/ 4464 h 45"/>
                  <a:gd name="T48" fmla="+- 0 8496 8476"/>
                  <a:gd name="T49" fmla="*/ T48 w 164"/>
                  <a:gd name="T50" fmla="+- 0 4470 4426"/>
                  <a:gd name="T51" fmla="*/ 4470 h 45"/>
                  <a:gd name="T52" fmla="+- 0 8500 8476"/>
                  <a:gd name="T53" fmla="*/ T52 w 164"/>
                  <a:gd name="T54" fmla="+- 0 4470 4426"/>
                  <a:gd name="T55" fmla="*/ 4470 h 45"/>
                  <a:gd name="T56" fmla="+- 0 8507 8476"/>
                  <a:gd name="T57" fmla="*/ T56 w 164"/>
                  <a:gd name="T58" fmla="+- 0 4469 4426"/>
                  <a:gd name="T59" fmla="*/ 4469 h 45"/>
                  <a:gd name="T60" fmla="+- 0 8605 8476"/>
                  <a:gd name="T61" fmla="*/ T60 w 164"/>
                  <a:gd name="T62" fmla="+- 0 4463 4426"/>
                  <a:gd name="T63" fmla="*/ 4463 h 45"/>
                  <a:gd name="T64" fmla="+- 0 8627 8476"/>
                  <a:gd name="T65" fmla="*/ T64 w 164"/>
                  <a:gd name="T66" fmla="+- 0 4461 4426"/>
                  <a:gd name="T67" fmla="*/ 4461 h 45"/>
                  <a:gd name="T68" fmla="+- 0 8633 8476"/>
                  <a:gd name="T69" fmla="*/ T68 w 164"/>
                  <a:gd name="T70" fmla="+- 0 4460 4426"/>
                  <a:gd name="T71" fmla="*/ 4460 h 45"/>
                  <a:gd name="T72" fmla="+- 0 8639 8476"/>
                  <a:gd name="T73" fmla="*/ T72 w 164"/>
                  <a:gd name="T74" fmla="+- 0 4459 4426"/>
                  <a:gd name="T75" fmla="*/ 4459 h 45"/>
                  <a:gd name="T76" fmla="+- 0 8637 8476"/>
                  <a:gd name="T77" fmla="*/ T76 w 164"/>
                  <a:gd name="T78" fmla="+- 0 4455 4426"/>
                  <a:gd name="T79" fmla="*/ 4455 h 45"/>
                  <a:gd name="T80" fmla="+- 0 8635 8476"/>
                  <a:gd name="T81" fmla="*/ T80 w 164"/>
                  <a:gd name="T82" fmla="+- 0 4453 4426"/>
                  <a:gd name="T83" fmla="*/ 4453 h 45"/>
                  <a:gd name="T84" fmla="+- 0 8613 8476"/>
                  <a:gd name="T85" fmla="*/ T84 w 164"/>
                  <a:gd name="T86" fmla="+- 0 4441 4426"/>
                  <a:gd name="T87" fmla="*/ 4441 h 45"/>
                  <a:gd name="T88" fmla="+- 0 8610 8476"/>
                  <a:gd name="T89" fmla="*/ T88 w 164"/>
                  <a:gd name="T90" fmla="+- 0 4439 4426"/>
                  <a:gd name="T91" fmla="*/ 4439 h 45"/>
                  <a:gd name="T92" fmla="+- 0 8608 8476"/>
                  <a:gd name="T93" fmla="*/ T92 w 164"/>
                  <a:gd name="T94" fmla="+- 0 4438 4426"/>
                  <a:gd name="T95" fmla="*/ 4438 h 45"/>
                  <a:gd name="T96" fmla="+- 0 8599 8476"/>
                  <a:gd name="T97" fmla="*/ T96 w 164"/>
                  <a:gd name="T98" fmla="+- 0 4434 4426"/>
                  <a:gd name="T99" fmla="*/ 4434 h 45"/>
                  <a:gd name="T100" fmla="+- 0 8590 8476"/>
                  <a:gd name="T101" fmla="*/ T100 w 164"/>
                  <a:gd name="T102" fmla="+- 0 4431 4426"/>
                  <a:gd name="T103" fmla="*/ 4431 h 45"/>
                  <a:gd name="T104" fmla="+- 0 8582 8476"/>
                  <a:gd name="T105" fmla="*/ T104 w 164"/>
                  <a:gd name="T106" fmla="+- 0 4428 4426"/>
                  <a:gd name="T107" fmla="*/ 4428 h 45"/>
                  <a:gd name="T108" fmla="+- 0 8575 8476"/>
                  <a:gd name="T109" fmla="*/ T108 w 164"/>
                  <a:gd name="T110" fmla="+- 0 4426 4426"/>
                  <a:gd name="T111" fmla="*/ 4426 h 4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Lst>
                <a:rect l="0" t="0" r="r" b="b"/>
                <a:pathLst>
                  <a:path w="164" h="45">
                    <a:moveTo>
                      <a:pt x="99" y="0"/>
                    </a:moveTo>
                    <a:lnTo>
                      <a:pt x="90" y="1"/>
                    </a:lnTo>
                    <a:lnTo>
                      <a:pt x="3" y="8"/>
                    </a:lnTo>
                    <a:lnTo>
                      <a:pt x="0" y="8"/>
                    </a:lnTo>
                    <a:lnTo>
                      <a:pt x="0" y="10"/>
                    </a:lnTo>
                    <a:lnTo>
                      <a:pt x="0" y="14"/>
                    </a:lnTo>
                    <a:lnTo>
                      <a:pt x="2" y="18"/>
                    </a:lnTo>
                    <a:lnTo>
                      <a:pt x="6" y="25"/>
                    </a:lnTo>
                    <a:lnTo>
                      <a:pt x="7" y="27"/>
                    </a:lnTo>
                    <a:lnTo>
                      <a:pt x="8" y="30"/>
                    </a:lnTo>
                    <a:lnTo>
                      <a:pt x="10" y="34"/>
                    </a:lnTo>
                    <a:lnTo>
                      <a:pt x="13" y="38"/>
                    </a:lnTo>
                    <a:lnTo>
                      <a:pt x="20" y="44"/>
                    </a:lnTo>
                    <a:lnTo>
                      <a:pt x="24" y="44"/>
                    </a:lnTo>
                    <a:lnTo>
                      <a:pt x="31" y="43"/>
                    </a:lnTo>
                    <a:lnTo>
                      <a:pt x="129" y="37"/>
                    </a:lnTo>
                    <a:lnTo>
                      <a:pt x="151" y="35"/>
                    </a:lnTo>
                    <a:lnTo>
                      <a:pt x="157" y="34"/>
                    </a:lnTo>
                    <a:lnTo>
                      <a:pt x="163" y="33"/>
                    </a:lnTo>
                    <a:lnTo>
                      <a:pt x="161" y="29"/>
                    </a:lnTo>
                    <a:lnTo>
                      <a:pt x="159" y="27"/>
                    </a:lnTo>
                    <a:lnTo>
                      <a:pt x="137" y="15"/>
                    </a:lnTo>
                    <a:lnTo>
                      <a:pt x="134" y="13"/>
                    </a:lnTo>
                    <a:lnTo>
                      <a:pt x="132" y="12"/>
                    </a:lnTo>
                    <a:lnTo>
                      <a:pt x="123" y="8"/>
                    </a:lnTo>
                    <a:lnTo>
                      <a:pt x="114" y="5"/>
                    </a:lnTo>
                    <a:lnTo>
                      <a:pt x="106" y="2"/>
                    </a:lnTo>
                    <a:lnTo>
                      <a:pt x="99"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00" name="Group 999"/>
            <p:cNvGrpSpPr>
              <a:grpSpLocks/>
            </p:cNvGrpSpPr>
            <p:nvPr/>
          </p:nvGrpSpPr>
          <p:grpSpPr bwMode="auto">
            <a:xfrm>
              <a:off x="12495" y="4401"/>
              <a:ext cx="690" cy="55"/>
              <a:chOff x="8476" y="4401"/>
              <a:chExt cx="469" cy="55"/>
            </a:xfrm>
          </p:grpSpPr>
          <p:sp>
            <p:nvSpPr>
              <p:cNvPr id="1386" name="Freeform 1385"/>
              <p:cNvSpPr>
                <a:spLocks/>
              </p:cNvSpPr>
              <p:nvPr/>
            </p:nvSpPr>
            <p:spPr bwMode="auto">
              <a:xfrm>
                <a:off x="8839" y="4401"/>
                <a:ext cx="106" cy="39"/>
              </a:xfrm>
              <a:custGeom>
                <a:avLst/>
                <a:gdLst>
                  <a:gd name="T0" fmla="+- 0 8934 8839"/>
                  <a:gd name="T1" fmla="*/ T0 w 106"/>
                  <a:gd name="T2" fmla="+- 0 4401 4401"/>
                  <a:gd name="T3" fmla="*/ 4401 h 39"/>
                  <a:gd name="T4" fmla="+- 0 8929 8839"/>
                  <a:gd name="T5" fmla="*/ T4 w 106"/>
                  <a:gd name="T6" fmla="+- 0 4401 4401"/>
                  <a:gd name="T7" fmla="*/ 4401 h 39"/>
                  <a:gd name="T8" fmla="+- 0 8857 8839"/>
                  <a:gd name="T9" fmla="*/ T8 w 106"/>
                  <a:gd name="T10" fmla="+- 0 4406 4401"/>
                  <a:gd name="T11" fmla="*/ 4406 h 39"/>
                  <a:gd name="T12" fmla="+- 0 8844 8839"/>
                  <a:gd name="T13" fmla="*/ T12 w 106"/>
                  <a:gd name="T14" fmla="+- 0 4407 4401"/>
                  <a:gd name="T15" fmla="*/ 4407 h 39"/>
                  <a:gd name="T16" fmla="+- 0 8839 8839"/>
                  <a:gd name="T17" fmla="*/ T16 w 106"/>
                  <a:gd name="T18" fmla="+- 0 4408 4401"/>
                  <a:gd name="T19" fmla="*/ 4408 h 39"/>
                  <a:gd name="T20" fmla="+- 0 8841 8839"/>
                  <a:gd name="T21" fmla="*/ T20 w 106"/>
                  <a:gd name="T22" fmla="+- 0 4410 4401"/>
                  <a:gd name="T23" fmla="*/ 4410 h 39"/>
                  <a:gd name="T24" fmla="+- 0 8842 8839"/>
                  <a:gd name="T25" fmla="*/ T24 w 106"/>
                  <a:gd name="T26" fmla="+- 0 4412 4401"/>
                  <a:gd name="T27" fmla="*/ 4412 h 39"/>
                  <a:gd name="T28" fmla="+- 0 8842 8839"/>
                  <a:gd name="T29" fmla="*/ T28 w 106"/>
                  <a:gd name="T30" fmla="+- 0 4413 4401"/>
                  <a:gd name="T31" fmla="*/ 4413 h 39"/>
                  <a:gd name="T32" fmla="+- 0 8851 8839"/>
                  <a:gd name="T33" fmla="*/ T32 w 106"/>
                  <a:gd name="T34" fmla="+- 0 4429 4401"/>
                  <a:gd name="T35" fmla="*/ 4429 h 39"/>
                  <a:gd name="T36" fmla="+- 0 8857 8839"/>
                  <a:gd name="T37" fmla="*/ T36 w 106"/>
                  <a:gd name="T38" fmla="+- 0 4434 4401"/>
                  <a:gd name="T39" fmla="*/ 4434 h 39"/>
                  <a:gd name="T40" fmla="+- 0 8863 8839"/>
                  <a:gd name="T41" fmla="*/ T40 w 106"/>
                  <a:gd name="T42" fmla="+- 0 4439 4401"/>
                  <a:gd name="T43" fmla="*/ 4439 h 39"/>
                  <a:gd name="T44" fmla="+- 0 8867 8839"/>
                  <a:gd name="T45" fmla="*/ T44 w 106"/>
                  <a:gd name="T46" fmla="+- 0 4437 4401"/>
                  <a:gd name="T47" fmla="*/ 4437 h 39"/>
                  <a:gd name="T48" fmla="+- 0 8871 8839"/>
                  <a:gd name="T49" fmla="*/ T48 w 106"/>
                  <a:gd name="T50" fmla="+- 0 4436 4401"/>
                  <a:gd name="T51" fmla="*/ 4436 h 39"/>
                  <a:gd name="T52" fmla="+- 0 8888 8839"/>
                  <a:gd name="T53" fmla="*/ T52 w 106"/>
                  <a:gd name="T54" fmla="+- 0 4433 4401"/>
                  <a:gd name="T55" fmla="*/ 4433 h 39"/>
                  <a:gd name="T56" fmla="+- 0 8929 8839"/>
                  <a:gd name="T57" fmla="*/ T56 w 106"/>
                  <a:gd name="T58" fmla="+- 0 4424 4401"/>
                  <a:gd name="T59" fmla="*/ 4424 h 39"/>
                  <a:gd name="T60" fmla="+- 0 8942 8839"/>
                  <a:gd name="T61" fmla="*/ T60 w 106"/>
                  <a:gd name="T62" fmla="+- 0 4420 4401"/>
                  <a:gd name="T63" fmla="*/ 4420 h 39"/>
                  <a:gd name="T64" fmla="+- 0 8944 8839"/>
                  <a:gd name="T65" fmla="*/ T64 w 106"/>
                  <a:gd name="T66" fmla="+- 0 4419 4401"/>
                  <a:gd name="T67" fmla="*/ 4419 h 39"/>
                  <a:gd name="T68" fmla="+- 0 8945 8839"/>
                  <a:gd name="T69" fmla="*/ T68 w 106"/>
                  <a:gd name="T70" fmla="+- 0 4412 4401"/>
                  <a:gd name="T71" fmla="*/ 4412 h 39"/>
                  <a:gd name="T72" fmla="+- 0 8944 8839"/>
                  <a:gd name="T73" fmla="*/ T72 w 106"/>
                  <a:gd name="T74" fmla="+- 0 4411 4401"/>
                  <a:gd name="T75" fmla="*/ 4411 h 39"/>
                  <a:gd name="T76" fmla="+- 0 8934 8839"/>
                  <a:gd name="T77" fmla="*/ T76 w 106"/>
                  <a:gd name="T78" fmla="+- 0 4401 4401"/>
                  <a:gd name="T79" fmla="*/ 4401 h 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106" h="39">
                    <a:moveTo>
                      <a:pt x="95" y="0"/>
                    </a:moveTo>
                    <a:lnTo>
                      <a:pt x="90" y="0"/>
                    </a:lnTo>
                    <a:lnTo>
                      <a:pt x="18" y="5"/>
                    </a:lnTo>
                    <a:lnTo>
                      <a:pt x="5" y="6"/>
                    </a:lnTo>
                    <a:lnTo>
                      <a:pt x="0" y="7"/>
                    </a:lnTo>
                    <a:lnTo>
                      <a:pt x="2" y="9"/>
                    </a:lnTo>
                    <a:lnTo>
                      <a:pt x="3" y="11"/>
                    </a:lnTo>
                    <a:lnTo>
                      <a:pt x="3" y="12"/>
                    </a:lnTo>
                    <a:lnTo>
                      <a:pt x="12" y="28"/>
                    </a:lnTo>
                    <a:lnTo>
                      <a:pt x="18" y="33"/>
                    </a:lnTo>
                    <a:lnTo>
                      <a:pt x="24" y="38"/>
                    </a:lnTo>
                    <a:lnTo>
                      <a:pt x="28" y="36"/>
                    </a:lnTo>
                    <a:lnTo>
                      <a:pt x="32" y="35"/>
                    </a:lnTo>
                    <a:lnTo>
                      <a:pt x="49" y="32"/>
                    </a:lnTo>
                    <a:lnTo>
                      <a:pt x="90" y="23"/>
                    </a:lnTo>
                    <a:lnTo>
                      <a:pt x="103" y="19"/>
                    </a:lnTo>
                    <a:lnTo>
                      <a:pt x="105" y="18"/>
                    </a:lnTo>
                    <a:lnTo>
                      <a:pt x="106" y="11"/>
                    </a:lnTo>
                    <a:lnTo>
                      <a:pt x="105" y="10"/>
                    </a:lnTo>
                    <a:lnTo>
                      <a:pt x="95"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87" name="Picture 1386"/>
              <p:cNvPicPr>
                <a:picLocks noChangeAspect="1" noChangeArrowheads="1"/>
              </p:cNvPicPr>
              <p:nvPr/>
            </p:nvPicPr>
            <p:blipFill>
              <a:blip r:embed="rId130" cstate="email">
                <a:extLst>
                  <a:ext uri="{28A0092B-C50C-407E-A947-70E740481C1C}">
                    <a14:useLocalDpi xmlns:a14="http://schemas.microsoft.com/office/drawing/2010/main" val="0"/>
                  </a:ext>
                </a:extLst>
              </a:blip>
              <a:srcRect/>
              <a:stretch>
                <a:fillRect/>
              </a:stretch>
            </p:blipFill>
            <p:spPr bwMode="auto">
              <a:xfrm>
                <a:off x="8476" y="4430"/>
                <a:ext cx="10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1" name="Group 1000"/>
            <p:cNvGrpSpPr>
              <a:grpSpLocks/>
            </p:cNvGrpSpPr>
            <p:nvPr/>
          </p:nvGrpSpPr>
          <p:grpSpPr bwMode="auto">
            <a:xfrm>
              <a:off x="12260" y="4441"/>
              <a:ext cx="361" cy="26"/>
              <a:chOff x="8320" y="4441"/>
              <a:chExt cx="245" cy="26"/>
            </a:xfrm>
          </p:grpSpPr>
          <p:sp>
            <p:nvSpPr>
              <p:cNvPr id="1384" name="Freeform 1383"/>
              <p:cNvSpPr>
                <a:spLocks/>
              </p:cNvSpPr>
              <p:nvPr/>
            </p:nvSpPr>
            <p:spPr bwMode="auto">
              <a:xfrm>
                <a:off x="8487" y="4455"/>
                <a:ext cx="78" cy="7"/>
              </a:xfrm>
              <a:custGeom>
                <a:avLst/>
                <a:gdLst>
                  <a:gd name="T0" fmla="+- 0 8487 8487"/>
                  <a:gd name="T1" fmla="*/ T0 w 78"/>
                  <a:gd name="T2" fmla="+- 0 4458 4455"/>
                  <a:gd name="T3" fmla="*/ 4458 h 7"/>
                  <a:gd name="T4" fmla="+- 0 8565 8487"/>
                  <a:gd name="T5" fmla="*/ T4 w 78"/>
                  <a:gd name="T6" fmla="+- 0 4458 4455"/>
                  <a:gd name="T7" fmla="*/ 4458 h 7"/>
                </a:gdLst>
                <a:ahLst/>
                <a:cxnLst>
                  <a:cxn ang="0">
                    <a:pos x="T1" y="T3"/>
                  </a:cxn>
                  <a:cxn ang="0">
                    <a:pos x="T5" y="T7"/>
                  </a:cxn>
                </a:cxnLst>
                <a:rect l="0" t="0" r="r" b="b"/>
                <a:pathLst>
                  <a:path w="78" h="7">
                    <a:moveTo>
                      <a:pt x="0" y="3"/>
                    </a:moveTo>
                    <a:lnTo>
                      <a:pt x="78" y="3"/>
                    </a:lnTo>
                  </a:path>
                </a:pathLst>
              </a:custGeom>
              <a:noFill/>
              <a:ln w="534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385" name="Picture 1384"/>
              <p:cNvPicPr>
                <a:picLocks noChangeAspect="1" noChangeArrowheads="1"/>
              </p:cNvPicPr>
              <p:nvPr/>
            </p:nvPicPr>
            <p:blipFill>
              <a:blip r:embed="rId131" cstate="email">
                <a:extLst>
                  <a:ext uri="{28A0092B-C50C-407E-A947-70E740481C1C}">
                    <a14:useLocalDpi xmlns:a14="http://schemas.microsoft.com/office/drawing/2010/main" val="0"/>
                  </a:ext>
                </a:extLst>
              </a:blip>
              <a:srcRect/>
              <a:stretch>
                <a:fillRect/>
              </a:stretch>
            </p:blipFill>
            <p:spPr bwMode="auto">
              <a:xfrm>
                <a:off x="8320" y="4441"/>
                <a:ext cx="118"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2" name="Group 1001"/>
            <p:cNvGrpSpPr>
              <a:grpSpLocks/>
            </p:cNvGrpSpPr>
            <p:nvPr/>
          </p:nvGrpSpPr>
          <p:grpSpPr bwMode="auto">
            <a:xfrm>
              <a:off x="12556" y="4463"/>
              <a:ext cx="7" cy="5"/>
              <a:chOff x="8515" y="4463"/>
              <a:chExt cx="5" cy="5"/>
            </a:xfrm>
          </p:grpSpPr>
          <p:sp>
            <p:nvSpPr>
              <p:cNvPr id="1383" name="Freeform 1382"/>
              <p:cNvSpPr>
                <a:spLocks/>
              </p:cNvSpPr>
              <p:nvPr/>
            </p:nvSpPr>
            <p:spPr bwMode="auto">
              <a:xfrm>
                <a:off x="8515" y="4463"/>
                <a:ext cx="5" cy="5"/>
              </a:xfrm>
              <a:custGeom>
                <a:avLst/>
                <a:gdLst>
                  <a:gd name="T0" fmla="+- 0 8517 8515"/>
                  <a:gd name="T1" fmla="*/ T0 w 5"/>
                  <a:gd name="T2" fmla="+- 0 4463 4463"/>
                  <a:gd name="T3" fmla="*/ 4463 h 5"/>
                  <a:gd name="T4" fmla="+- 0 8515 8515"/>
                  <a:gd name="T5" fmla="*/ T4 w 5"/>
                  <a:gd name="T6" fmla="+- 0 4465 4463"/>
                  <a:gd name="T7" fmla="*/ 4465 h 5"/>
                  <a:gd name="T8" fmla="+- 0 8517 8515"/>
                  <a:gd name="T9" fmla="*/ T8 w 5"/>
                  <a:gd name="T10" fmla="+- 0 4467 4463"/>
                  <a:gd name="T11" fmla="*/ 4467 h 5"/>
                  <a:gd name="T12" fmla="+- 0 8519 8515"/>
                  <a:gd name="T13" fmla="*/ T12 w 5"/>
                  <a:gd name="T14" fmla="+- 0 4465 4463"/>
                  <a:gd name="T15" fmla="*/ 4465 h 5"/>
                  <a:gd name="T16" fmla="+- 0 8517 8515"/>
                  <a:gd name="T17" fmla="*/ T16 w 5"/>
                  <a:gd name="T18" fmla="+- 0 4463 4463"/>
                  <a:gd name="T19" fmla="*/ 4463 h 5"/>
                </a:gdLst>
                <a:ahLst/>
                <a:cxnLst>
                  <a:cxn ang="0">
                    <a:pos x="T1" y="T3"/>
                  </a:cxn>
                  <a:cxn ang="0">
                    <a:pos x="T5" y="T7"/>
                  </a:cxn>
                  <a:cxn ang="0">
                    <a:pos x="T9" y="T11"/>
                  </a:cxn>
                  <a:cxn ang="0">
                    <a:pos x="T13" y="T15"/>
                  </a:cxn>
                  <a:cxn ang="0">
                    <a:pos x="T17" y="T19"/>
                  </a:cxn>
                </a:cxnLst>
                <a:rect l="0" t="0" r="r" b="b"/>
                <a:pathLst>
                  <a:path w="5" h="5">
                    <a:moveTo>
                      <a:pt x="2" y="0"/>
                    </a:moveTo>
                    <a:lnTo>
                      <a:pt x="0" y="2"/>
                    </a:lnTo>
                    <a:lnTo>
                      <a:pt x="2" y="4"/>
                    </a:lnTo>
                    <a:lnTo>
                      <a:pt x="4" y="2"/>
                    </a:lnTo>
                    <a:lnTo>
                      <a:pt x="2"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03" name="Group 1002"/>
            <p:cNvGrpSpPr>
              <a:grpSpLocks/>
            </p:cNvGrpSpPr>
            <p:nvPr/>
          </p:nvGrpSpPr>
          <p:grpSpPr bwMode="auto">
            <a:xfrm>
              <a:off x="12089" y="4450"/>
              <a:ext cx="487" cy="94"/>
              <a:chOff x="8199" y="4450"/>
              <a:chExt cx="335" cy="94"/>
            </a:xfrm>
          </p:grpSpPr>
          <p:sp>
            <p:nvSpPr>
              <p:cNvPr id="1381" name="Freeform 1380"/>
              <p:cNvSpPr>
                <a:spLocks/>
              </p:cNvSpPr>
              <p:nvPr/>
            </p:nvSpPr>
            <p:spPr bwMode="auto">
              <a:xfrm>
                <a:off x="8523" y="4461"/>
                <a:ext cx="11" cy="5"/>
              </a:xfrm>
              <a:custGeom>
                <a:avLst/>
                <a:gdLst>
                  <a:gd name="T0" fmla="+- 0 8531 8523"/>
                  <a:gd name="T1" fmla="*/ T0 w 11"/>
                  <a:gd name="T2" fmla="+- 0 4461 4461"/>
                  <a:gd name="T3" fmla="*/ 4461 h 5"/>
                  <a:gd name="T4" fmla="+- 0 8525 8523"/>
                  <a:gd name="T5" fmla="*/ T4 w 11"/>
                  <a:gd name="T6" fmla="+- 0 4462 4461"/>
                  <a:gd name="T7" fmla="*/ 4462 h 5"/>
                  <a:gd name="T8" fmla="+- 0 8523 8523"/>
                  <a:gd name="T9" fmla="*/ T8 w 11"/>
                  <a:gd name="T10" fmla="+- 0 4464 4461"/>
                  <a:gd name="T11" fmla="*/ 4464 h 5"/>
                  <a:gd name="T12" fmla="+- 0 8525 8523"/>
                  <a:gd name="T13" fmla="*/ T12 w 11"/>
                  <a:gd name="T14" fmla="+- 0 4466 4461"/>
                  <a:gd name="T15" fmla="*/ 4466 h 5"/>
                  <a:gd name="T16" fmla="+- 0 8531 8523"/>
                  <a:gd name="T17" fmla="*/ T16 w 11"/>
                  <a:gd name="T18" fmla="+- 0 4466 4461"/>
                  <a:gd name="T19" fmla="*/ 4466 h 5"/>
                  <a:gd name="T20" fmla="+- 0 8534 8523"/>
                  <a:gd name="T21" fmla="*/ T20 w 11"/>
                  <a:gd name="T22" fmla="+- 0 4463 4461"/>
                  <a:gd name="T23" fmla="*/ 4463 h 5"/>
                  <a:gd name="T24" fmla="+- 0 8531 8523"/>
                  <a:gd name="T25" fmla="*/ T24 w 11"/>
                  <a:gd name="T26" fmla="+- 0 4461 4461"/>
                  <a:gd name="T27" fmla="*/ 4461 h 5"/>
                </a:gdLst>
                <a:ahLst/>
                <a:cxnLst>
                  <a:cxn ang="0">
                    <a:pos x="T1" y="T3"/>
                  </a:cxn>
                  <a:cxn ang="0">
                    <a:pos x="T5" y="T7"/>
                  </a:cxn>
                  <a:cxn ang="0">
                    <a:pos x="T9" y="T11"/>
                  </a:cxn>
                  <a:cxn ang="0">
                    <a:pos x="T13" y="T15"/>
                  </a:cxn>
                  <a:cxn ang="0">
                    <a:pos x="T17" y="T19"/>
                  </a:cxn>
                  <a:cxn ang="0">
                    <a:pos x="T21" y="T23"/>
                  </a:cxn>
                  <a:cxn ang="0">
                    <a:pos x="T25" y="T27"/>
                  </a:cxn>
                </a:cxnLst>
                <a:rect l="0" t="0" r="r" b="b"/>
                <a:pathLst>
                  <a:path w="11" h="5">
                    <a:moveTo>
                      <a:pt x="8" y="0"/>
                    </a:moveTo>
                    <a:lnTo>
                      <a:pt x="2" y="1"/>
                    </a:lnTo>
                    <a:lnTo>
                      <a:pt x="0" y="3"/>
                    </a:lnTo>
                    <a:lnTo>
                      <a:pt x="2" y="5"/>
                    </a:lnTo>
                    <a:lnTo>
                      <a:pt x="8" y="5"/>
                    </a:lnTo>
                    <a:lnTo>
                      <a:pt x="11" y="2"/>
                    </a:lnTo>
                    <a:lnTo>
                      <a:pt x="8"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82" name="Picture 1381"/>
              <p:cNvPicPr>
                <a:picLocks noChangeAspect="1" noChangeArrowheads="1"/>
              </p:cNvPicPr>
              <p:nvPr/>
            </p:nvPicPr>
            <p:blipFill>
              <a:blip r:embed="rId132" cstate="email">
                <a:extLst>
                  <a:ext uri="{28A0092B-C50C-407E-A947-70E740481C1C}">
                    <a14:useLocalDpi xmlns:a14="http://schemas.microsoft.com/office/drawing/2010/main" val="0"/>
                  </a:ext>
                </a:extLst>
              </a:blip>
              <a:srcRect/>
              <a:stretch>
                <a:fillRect/>
              </a:stretch>
            </p:blipFill>
            <p:spPr bwMode="auto">
              <a:xfrm>
                <a:off x="8199" y="4450"/>
                <a:ext cx="50"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4" name="Group 1003"/>
            <p:cNvGrpSpPr>
              <a:grpSpLocks/>
            </p:cNvGrpSpPr>
            <p:nvPr/>
          </p:nvGrpSpPr>
          <p:grpSpPr bwMode="auto">
            <a:xfrm>
              <a:off x="12103" y="4456"/>
              <a:ext cx="60" cy="89"/>
              <a:chOff x="8208" y="4456"/>
              <a:chExt cx="41" cy="89"/>
            </a:xfrm>
          </p:grpSpPr>
          <p:sp>
            <p:nvSpPr>
              <p:cNvPr id="1380" name="Freeform 1379"/>
              <p:cNvSpPr>
                <a:spLocks/>
              </p:cNvSpPr>
              <p:nvPr/>
            </p:nvSpPr>
            <p:spPr bwMode="auto">
              <a:xfrm>
                <a:off x="8208" y="4456"/>
                <a:ext cx="41" cy="89"/>
              </a:xfrm>
              <a:custGeom>
                <a:avLst/>
                <a:gdLst>
                  <a:gd name="T0" fmla="+- 0 8245 8208"/>
                  <a:gd name="T1" fmla="*/ T0 w 41"/>
                  <a:gd name="T2" fmla="+- 0 4456 4456"/>
                  <a:gd name="T3" fmla="*/ 4456 h 89"/>
                  <a:gd name="T4" fmla="+- 0 8236 8208"/>
                  <a:gd name="T5" fmla="*/ T4 w 41"/>
                  <a:gd name="T6" fmla="+- 0 4457 4456"/>
                  <a:gd name="T7" fmla="*/ 4457 h 89"/>
                  <a:gd name="T8" fmla="+- 0 8212 8208"/>
                  <a:gd name="T9" fmla="*/ T8 w 41"/>
                  <a:gd name="T10" fmla="+- 0 4458 4456"/>
                  <a:gd name="T11" fmla="*/ 4458 h 89"/>
                  <a:gd name="T12" fmla="+- 0 8210 8208"/>
                  <a:gd name="T13" fmla="*/ T12 w 41"/>
                  <a:gd name="T14" fmla="+- 0 4458 4456"/>
                  <a:gd name="T15" fmla="*/ 4458 h 89"/>
                  <a:gd name="T16" fmla="+- 0 8208 8208"/>
                  <a:gd name="T17" fmla="*/ T16 w 41"/>
                  <a:gd name="T18" fmla="+- 0 4459 4456"/>
                  <a:gd name="T19" fmla="*/ 4459 h 89"/>
                  <a:gd name="T20" fmla="+- 0 8208 8208"/>
                  <a:gd name="T21" fmla="*/ T20 w 41"/>
                  <a:gd name="T22" fmla="+- 0 4480 4456"/>
                  <a:gd name="T23" fmla="*/ 4480 h 89"/>
                  <a:gd name="T24" fmla="+- 0 8208 8208"/>
                  <a:gd name="T25" fmla="*/ T24 w 41"/>
                  <a:gd name="T26" fmla="+- 0 4507 4456"/>
                  <a:gd name="T27" fmla="*/ 4507 h 89"/>
                  <a:gd name="T28" fmla="+- 0 8209 8208"/>
                  <a:gd name="T29" fmla="*/ T28 w 41"/>
                  <a:gd name="T30" fmla="+- 0 4531 4456"/>
                  <a:gd name="T31" fmla="*/ 4531 h 89"/>
                  <a:gd name="T32" fmla="+- 0 8209 8208"/>
                  <a:gd name="T33" fmla="*/ T32 w 41"/>
                  <a:gd name="T34" fmla="+- 0 4534 4456"/>
                  <a:gd name="T35" fmla="*/ 4534 h 89"/>
                  <a:gd name="T36" fmla="+- 0 8209 8208"/>
                  <a:gd name="T37" fmla="*/ T36 w 41"/>
                  <a:gd name="T38" fmla="+- 0 4542 4456"/>
                  <a:gd name="T39" fmla="*/ 4542 h 89"/>
                  <a:gd name="T40" fmla="+- 0 8210 8208"/>
                  <a:gd name="T41" fmla="*/ T40 w 41"/>
                  <a:gd name="T42" fmla="+- 0 4544 4456"/>
                  <a:gd name="T43" fmla="*/ 4544 h 89"/>
                  <a:gd name="T44" fmla="+- 0 8215 8208"/>
                  <a:gd name="T45" fmla="*/ T44 w 41"/>
                  <a:gd name="T46" fmla="+- 0 4544 4456"/>
                  <a:gd name="T47" fmla="*/ 4544 h 89"/>
                  <a:gd name="T48" fmla="+- 0 8218 8208"/>
                  <a:gd name="T49" fmla="*/ T48 w 41"/>
                  <a:gd name="T50" fmla="+- 0 4544 4456"/>
                  <a:gd name="T51" fmla="*/ 4544 h 89"/>
                  <a:gd name="T52" fmla="+- 0 8238 8208"/>
                  <a:gd name="T53" fmla="*/ T52 w 41"/>
                  <a:gd name="T54" fmla="+- 0 4542 4456"/>
                  <a:gd name="T55" fmla="*/ 4542 h 89"/>
                  <a:gd name="T56" fmla="+- 0 8249 8208"/>
                  <a:gd name="T57" fmla="*/ T56 w 41"/>
                  <a:gd name="T58" fmla="+- 0 4541 4456"/>
                  <a:gd name="T59" fmla="*/ 4541 h 89"/>
                  <a:gd name="T60" fmla="+- 0 8248 8208"/>
                  <a:gd name="T61" fmla="*/ T60 w 41"/>
                  <a:gd name="T62" fmla="+- 0 4536 4456"/>
                  <a:gd name="T63" fmla="*/ 4536 h 89"/>
                  <a:gd name="T64" fmla="+- 0 8248 8208"/>
                  <a:gd name="T65" fmla="*/ T64 w 41"/>
                  <a:gd name="T66" fmla="+- 0 4531 4456"/>
                  <a:gd name="T67" fmla="*/ 4531 h 89"/>
                  <a:gd name="T68" fmla="+- 0 8247 8208"/>
                  <a:gd name="T69" fmla="*/ T68 w 41"/>
                  <a:gd name="T70" fmla="+- 0 4469 4456"/>
                  <a:gd name="T71" fmla="*/ 4469 h 89"/>
                  <a:gd name="T72" fmla="+- 0 8246 8208"/>
                  <a:gd name="T73" fmla="*/ T72 w 41"/>
                  <a:gd name="T74" fmla="+- 0 4458 4456"/>
                  <a:gd name="T75" fmla="*/ 4458 h 89"/>
                  <a:gd name="T76" fmla="+- 0 8245 8208"/>
                  <a:gd name="T77" fmla="*/ T76 w 41"/>
                  <a:gd name="T78" fmla="+- 0 4456 4456"/>
                  <a:gd name="T79" fmla="*/ 4456 h 8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41" h="89">
                    <a:moveTo>
                      <a:pt x="37" y="0"/>
                    </a:moveTo>
                    <a:lnTo>
                      <a:pt x="28" y="1"/>
                    </a:lnTo>
                    <a:lnTo>
                      <a:pt x="4" y="2"/>
                    </a:lnTo>
                    <a:lnTo>
                      <a:pt x="2" y="2"/>
                    </a:lnTo>
                    <a:lnTo>
                      <a:pt x="0" y="3"/>
                    </a:lnTo>
                    <a:lnTo>
                      <a:pt x="0" y="24"/>
                    </a:lnTo>
                    <a:lnTo>
                      <a:pt x="0" y="51"/>
                    </a:lnTo>
                    <a:lnTo>
                      <a:pt x="1" y="75"/>
                    </a:lnTo>
                    <a:lnTo>
                      <a:pt x="1" y="78"/>
                    </a:lnTo>
                    <a:lnTo>
                      <a:pt x="1" y="86"/>
                    </a:lnTo>
                    <a:lnTo>
                      <a:pt x="2" y="88"/>
                    </a:lnTo>
                    <a:lnTo>
                      <a:pt x="7" y="88"/>
                    </a:lnTo>
                    <a:lnTo>
                      <a:pt x="10" y="88"/>
                    </a:lnTo>
                    <a:lnTo>
                      <a:pt x="30" y="86"/>
                    </a:lnTo>
                    <a:lnTo>
                      <a:pt x="41" y="85"/>
                    </a:lnTo>
                    <a:lnTo>
                      <a:pt x="40" y="80"/>
                    </a:lnTo>
                    <a:lnTo>
                      <a:pt x="40" y="75"/>
                    </a:lnTo>
                    <a:lnTo>
                      <a:pt x="39" y="13"/>
                    </a:lnTo>
                    <a:lnTo>
                      <a:pt x="38" y="2"/>
                    </a:lnTo>
                    <a:lnTo>
                      <a:pt x="37" y="0"/>
                    </a:lnTo>
                    <a:close/>
                  </a:path>
                </a:pathLst>
              </a:custGeom>
              <a:solidFill>
                <a:srgbClr val="3A455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05" name="Group 1004"/>
            <p:cNvGrpSpPr>
              <a:grpSpLocks/>
            </p:cNvGrpSpPr>
            <p:nvPr/>
          </p:nvGrpSpPr>
          <p:grpSpPr bwMode="auto">
            <a:xfrm>
              <a:off x="12101" y="4419"/>
              <a:ext cx="739" cy="46"/>
              <a:chOff x="8207" y="4419"/>
              <a:chExt cx="501" cy="46"/>
            </a:xfrm>
          </p:grpSpPr>
          <p:sp>
            <p:nvSpPr>
              <p:cNvPr id="1378" name="Freeform 1377"/>
              <p:cNvSpPr>
                <a:spLocks/>
              </p:cNvSpPr>
              <p:nvPr/>
            </p:nvSpPr>
            <p:spPr bwMode="auto">
              <a:xfrm>
                <a:off x="8207" y="4455"/>
                <a:ext cx="40" cy="10"/>
              </a:xfrm>
              <a:custGeom>
                <a:avLst/>
                <a:gdLst>
                  <a:gd name="T0" fmla="+- 0 8231 8207"/>
                  <a:gd name="T1" fmla="*/ T0 w 40"/>
                  <a:gd name="T2" fmla="+- 0 4457 4455"/>
                  <a:gd name="T3" fmla="*/ 4457 h 10"/>
                  <a:gd name="T4" fmla="+- 0 8231 8207"/>
                  <a:gd name="T5" fmla="*/ T4 w 40"/>
                  <a:gd name="T6" fmla="+- 0 4455 4455"/>
                  <a:gd name="T7" fmla="*/ 4455 h 10"/>
                  <a:gd name="T8" fmla="+- 0 8222 8207"/>
                  <a:gd name="T9" fmla="*/ T8 w 40"/>
                  <a:gd name="T10" fmla="+- 0 4456 4455"/>
                  <a:gd name="T11" fmla="*/ 4456 h 10"/>
                  <a:gd name="T12" fmla="+- 0 8222 8207"/>
                  <a:gd name="T13" fmla="*/ T12 w 40"/>
                  <a:gd name="T14" fmla="+- 0 4457 4455"/>
                  <a:gd name="T15" fmla="*/ 4457 h 10"/>
                  <a:gd name="T16" fmla="+- 0 8231 8207"/>
                  <a:gd name="T17" fmla="*/ T16 w 40"/>
                  <a:gd name="T18" fmla="+- 0 4457 4455"/>
                  <a:gd name="T19" fmla="*/ 4457 h 10"/>
                </a:gdLst>
                <a:ahLst/>
                <a:cxnLst>
                  <a:cxn ang="0">
                    <a:pos x="T1" y="T3"/>
                  </a:cxn>
                  <a:cxn ang="0">
                    <a:pos x="T5" y="T7"/>
                  </a:cxn>
                  <a:cxn ang="0">
                    <a:pos x="T9" y="T11"/>
                  </a:cxn>
                  <a:cxn ang="0">
                    <a:pos x="T13" y="T15"/>
                  </a:cxn>
                  <a:cxn ang="0">
                    <a:pos x="T17" y="T19"/>
                  </a:cxn>
                </a:cxnLst>
                <a:rect l="0" t="0" r="r" b="b"/>
                <a:pathLst>
                  <a:path w="40" h="10">
                    <a:moveTo>
                      <a:pt x="24" y="2"/>
                    </a:moveTo>
                    <a:lnTo>
                      <a:pt x="24" y="0"/>
                    </a:lnTo>
                    <a:lnTo>
                      <a:pt x="15" y="1"/>
                    </a:lnTo>
                    <a:lnTo>
                      <a:pt x="15" y="2"/>
                    </a:lnTo>
                    <a:lnTo>
                      <a:pt x="24"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79" name="Picture 1378"/>
              <p:cNvPicPr>
                <a:picLocks noChangeAspect="1" noChangeArrowheads="1"/>
              </p:cNvPicPr>
              <p:nvPr/>
            </p:nvPicPr>
            <p:blipFill>
              <a:blip r:embed="rId133" cstate="email">
                <a:extLst>
                  <a:ext uri="{28A0092B-C50C-407E-A947-70E740481C1C}">
                    <a14:useLocalDpi xmlns:a14="http://schemas.microsoft.com/office/drawing/2010/main" val="0"/>
                  </a:ext>
                </a:extLst>
              </a:blip>
              <a:srcRect/>
              <a:stretch>
                <a:fillRect/>
              </a:stretch>
            </p:blipFill>
            <p:spPr bwMode="auto">
              <a:xfrm>
                <a:off x="8581" y="4419"/>
                <a:ext cx="127" cy="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06" name="Group 1005"/>
            <p:cNvGrpSpPr>
              <a:grpSpLocks/>
            </p:cNvGrpSpPr>
            <p:nvPr/>
          </p:nvGrpSpPr>
          <p:grpSpPr bwMode="auto">
            <a:xfrm>
              <a:off x="12508" y="4499"/>
              <a:ext cx="224" cy="17"/>
              <a:chOff x="8483" y="4499"/>
              <a:chExt cx="152" cy="17"/>
            </a:xfrm>
          </p:grpSpPr>
          <p:sp>
            <p:nvSpPr>
              <p:cNvPr id="1377" name="Freeform 1376"/>
              <p:cNvSpPr>
                <a:spLocks/>
              </p:cNvSpPr>
              <p:nvPr/>
            </p:nvSpPr>
            <p:spPr bwMode="auto">
              <a:xfrm>
                <a:off x="8483" y="4499"/>
                <a:ext cx="152" cy="17"/>
              </a:xfrm>
              <a:custGeom>
                <a:avLst/>
                <a:gdLst>
                  <a:gd name="T0" fmla="+- 0 8632 8483"/>
                  <a:gd name="T1" fmla="*/ T0 w 152"/>
                  <a:gd name="T2" fmla="+- 0 4499 4499"/>
                  <a:gd name="T3" fmla="*/ 4499 h 17"/>
                  <a:gd name="T4" fmla="+- 0 8628 8483"/>
                  <a:gd name="T5" fmla="*/ T4 w 152"/>
                  <a:gd name="T6" fmla="+- 0 4499 4499"/>
                  <a:gd name="T7" fmla="*/ 4499 h 17"/>
                  <a:gd name="T8" fmla="+- 0 8617 8483"/>
                  <a:gd name="T9" fmla="*/ T8 w 152"/>
                  <a:gd name="T10" fmla="+- 0 4500 4499"/>
                  <a:gd name="T11" fmla="*/ 4500 h 17"/>
                  <a:gd name="T12" fmla="+- 0 8524 8483"/>
                  <a:gd name="T13" fmla="*/ T12 w 152"/>
                  <a:gd name="T14" fmla="+- 0 4509 4499"/>
                  <a:gd name="T15" fmla="*/ 4509 h 17"/>
                  <a:gd name="T16" fmla="+- 0 8519 8483"/>
                  <a:gd name="T17" fmla="*/ T16 w 152"/>
                  <a:gd name="T18" fmla="+- 0 4509 4499"/>
                  <a:gd name="T19" fmla="*/ 4509 h 17"/>
                  <a:gd name="T20" fmla="+- 0 8487 8483"/>
                  <a:gd name="T21" fmla="*/ T20 w 152"/>
                  <a:gd name="T22" fmla="+- 0 4515 4499"/>
                  <a:gd name="T23" fmla="*/ 4515 h 17"/>
                  <a:gd name="T24" fmla="+- 0 8486 8483"/>
                  <a:gd name="T25" fmla="*/ T24 w 152"/>
                  <a:gd name="T26" fmla="+- 0 4515 4499"/>
                  <a:gd name="T27" fmla="*/ 4515 h 17"/>
                  <a:gd name="T28" fmla="+- 0 8483 8483"/>
                  <a:gd name="T29" fmla="*/ T28 w 152"/>
                  <a:gd name="T30" fmla="+- 0 4516 4499"/>
                  <a:gd name="T31" fmla="*/ 4516 h 17"/>
                  <a:gd name="T32" fmla="+- 0 8629 8483"/>
                  <a:gd name="T33" fmla="*/ T32 w 152"/>
                  <a:gd name="T34" fmla="+- 0 4504 4499"/>
                  <a:gd name="T35" fmla="*/ 4504 h 17"/>
                  <a:gd name="T36" fmla="+- 0 8634 8483"/>
                  <a:gd name="T37" fmla="*/ T36 w 152"/>
                  <a:gd name="T38" fmla="+- 0 4501 4499"/>
                  <a:gd name="T39" fmla="*/ 4501 h 17"/>
                  <a:gd name="T40" fmla="+- 0 8634 8483"/>
                  <a:gd name="T41" fmla="*/ T40 w 152"/>
                  <a:gd name="T42" fmla="+- 0 4500 4499"/>
                  <a:gd name="T43" fmla="*/ 4500 h 17"/>
                  <a:gd name="T44" fmla="+- 0 8632 8483"/>
                  <a:gd name="T45" fmla="*/ T44 w 152"/>
                  <a:gd name="T46" fmla="+- 0 4499 4499"/>
                  <a:gd name="T47" fmla="*/ 4499 h 1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52" h="17">
                    <a:moveTo>
                      <a:pt x="149" y="0"/>
                    </a:moveTo>
                    <a:lnTo>
                      <a:pt x="145" y="0"/>
                    </a:lnTo>
                    <a:lnTo>
                      <a:pt x="134" y="1"/>
                    </a:lnTo>
                    <a:lnTo>
                      <a:pt x="41" y="10"/>
                    </a:lnTo>
                    <a:lnTo>
                      <a:pt x="36" y="10"/>
                    </a:lnTo>
                    <a:lnTo>
                      <a:pt x="4" y="16"/>
                    </a:lnTo>
                    <a:lnTo>
                      <a:pt x="3" y="16"/>
                    </a:lnTo>
                    <a:lnTo>
                      <a:pt x="0" y="17"/>
                    </a:lnTo>
                    <a:lnTo>
                      <a:pt x="146" y="5"/>
                    </a:lnTo>
                    <a:lnTo>
                      <a:pt x="151" y="2"/>
                    </a:lnTo>
                    <a:lnTo>
                      <a:pt x="151" y="1"/>
                    </a:lnTo>
                    <a:lnTo>
                      <a:pt x="149" y="0"/>
                    </a:lnTo>
                    <a:close/>
                  </a:path>
                </a:pathLst>
              </a:custGeom>
              <a:solidFill>
                <a:srgbClr val="0F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07" name="Group 1006"/>
            <p:cNvGrpSpPr>
              <a:grpSpLocks/>
            </p:cNvGrpSpPr>
            <p:nvPr/>
          </p:nvGrpSpPr>
          <p:grpSpPr bwMode="auto">
            <a:xfrm>
              <a:off x="12911" y="4484"/>
              <a:ext cx="84" cy="8"/>
              <a:chOff x="8756" y="4484"/>
              <a:chExt cx="57" cy="8"/>
            </a:xfrm>
          </p:grpSpPr>
          <p:sp>
            <p:nvSpPr>
              <p:cNvPr id="1376" name="Freeform 1375"/>
              <p:cNvSpPr>
                <a:spLocks/>
              </p:cNvSpPr>
              <p:nvPr/>
            </p:nvSpPr>
            <p:spPr bwMode="auto">
              <a:xfrm>
                <a:off x="8756" y="4484"/>
                <a:ext cx="57" cy="8"/>
              </a:xfrm>
              <a:custGeom>
                <a:avLst/>
                <a:gdLst>
                  <a:gd name="T0" fmla="+- 0 8812 8756"/>
                  <a:gd name="T1" fmla="*/ T0 w 57"/>
                  <a:gd name="T2" fmla="+- 0 4484 4484"/>
                  <a:gd name="T3" fmla="*/ 4484 h 8"/>
                  <a:gd name="T4" fmla="+- 0 8804 8756"/>
                  <a:gd name="T5" fmla="*/ T4 w 57"/>
                  <a:gd name="T6" fmla="+- 0 4485 4484"/>
                  <a:gd name="T7" fmla="*/ 4485 h 8"/>
                  <a:gd name="T8" fmla="+- 0 8799 8756"/>
                  <a:gd name="T9" fmla="*/ T8 w 57"/>
                  <a:gd name="T10" fmla="+- 0 4485 4484"/>
                  <a:gd name="T11" fmla="*/ 4485 h 8"/>
                  <a:gd name="T12" fmla="+- 0 8772 8756"/>
                  <a:gd name="T13" fmla="*/ T12 w 57"/>
                  <a:gd name="T14" fmla="+- 0 4487 4484"/>
                  <a:gd name="T15" fmla="*/ 4487 h 8"/>
                  <a:gd name="T16" fmla="+- 0 8767 8756"/>
                  <a:gd name="T17" fmla="*/ T16 w 57"/>
                  <a:gd name="T18" fmla="+- 0 4487 4484"/>
                  <a:gd name="T19" fmla="*/ 4487 h 8"/>
                  <a:gd name="T20" fmla="+- 0 8756 8756"/>
                  <a:gd name="T21" fmla="*/ T20 w 57"/>
                  <a:gd name="T22" fmla="+- 0 4491 4484"/>
                  <a:gd name="T23" fmla="*/ 4491 h 8"/>
                  <a:gd name="T24" fmla="+- 0 8771 8756"/>
                  <a:gd name="T25" fmla="*/ T24 w 57"/>
                  <a:gd name="T26" fmla="+- 0 4491 4484"/>
                  <a:gd name="T27" fmla="*/ 4491 h 8"/>
                  <a:gd name="T28" fmla="+- 0 8802 8756"/>
                  <a:gd name="T29" fmla="*/ T28 w 57"/>
                  <a:gd name="T30" fmla="+- 0 4489 4484"/>
                  <a:gd name="T31" fmla="*/ 4489 h 8"/>
                  <a:gd name="T32" fmla="+- 0 8806 8756"/>
                  <a:gd name="T33" fmla="*/ T32 w 57"/>
                  <a:gd name="T34" fmla="+- 0 4489 4484"/>
                  <a:gd name="T35" fmla="*/ 4489 h 8"/>
                  <a:gd name="T36" fmla="+- 0 8812 8756"/>
                  <a:gd name="T37" fmla="*/ T36 w 57"/>
                  <a:gd name="T38" fmla="+- 0 4486 4484"/>
                  <a:gd name="T39" fmla="*/ 4486 h 8"/>
                  <a:gd name="T40" fmla="+- 0 8812 8756"/>
                  <a:gd name="T41" fmla="*/ T40 w 57"/>
                  <a:gd name="T42" fmla="+- 0 4484 4484"/>
                  <a:gd name="T43" fmla="*/ 4484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7" h="8">
                    <a:moveTo>
                      <a:pt x="56" y="0"/>
                    </a:moveTo>
                    <a:lnTo>
                      <a:pt x="48" y="1"/>
                    </a:lnTo>
                    <a:lnTo>
                      <a:pt x="43" y="1"/>
                    </a:lnTo>
                    <a:lnTo>
                      <a:pt x="16" y="3"/>
                    </a:lnTo>
                    <a:lnTo>
                      <a:pt x="11" y="3"/>
                    </a:lnTo>
                    <a:lnTo>
                      <a:pt x="0" y="7"/>
                    </a:lnTo>
                    <a:lnTo>
                      <a:pt x="15" y="7"/>
                    </a:lnTo>
                    <a:lnTo>
                      <a:pt x="46" y="5"/>
                    </a:lnTo>
                    <a:lnTo>
                      <a:pt x="50" y="5"/>
                    </a:lnTo>
                    <a:lnTo>
                      <a:pt x="56" y="2"/>
                    </a:lnTo>
                    <a:lnTo>
                      <a:pt x="56" y="0"/>
                    </a:lnTo>
                    <a:close/>
                  </a:path>
                </a:pathLst>
              </a:custGeom>
              <a:solidFill>
                <a:srgbClr val="0F121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08" name="Group 1007"/>
            <p:cNvGrpSpPr>
              <a:grpSpLocks/>
            </p:cNvGrpSpPr>
            <p:nvPr/>
          </p:nvGrpSpPr>
          <p:grpSpPr bwMode="auto">
            <a:xfrm>
              <a:off x="13057" y="4428"/>
              <a:ext cx="78" cy="5"/>
              <a:chOff x="8855" y="4428"/>
              <a:chExt cx="53" cy="5"/>
            </a:xfrm>
          </p:grpSpPr>
          <p:sp>
            <p:nvSpPr>
              <p:cNvPr id="1375" name="Freeform 1374"/>
              <p:cNvSpPr>
                <a:spLocks/>
              </p:cNvSpPr>
              <p:nvPr/>
            </p:nvSpPr>
            <p:spPr bwMode="auto">
              <a:xfrm>
                <a:off x="8855" y="4428"/>
                <a:ext cx="53" cy="5"/>
              </a:xfrm>
              <a:custGeom>
                <a:avLst/>
                <a:gdLst>
                  <a:gd name="T0" fmla="+- 0 8855 8855"/>
                  <a:gd name="T1" fmla="*/ T0 w 53"/>
                  <a:gd name="T2" fmla="+- 0 4430 4428"/>
                  <a:gd name="T3" fmla="*/ 4430 h 5"/>
                  <a:gd name="T4" fmla="+- 0 8908 8855"/>
                  <a:gd name="T5" fmla="*/ T4 w 53"/>
                  <a:gd name="T6" fmla="+- 0 4430 4428"/>
                  <a:gd name="T7" fmla="*/ 4430 h 5"/>
                </a:gdLst>
                <a:ahLst/>
                <a:cxnLst>
                  <a:cxn ang="0">
                    <a:pos x="T1" y="T3"/>
                  </a:cxn>
                  <a:cxn ang="0">
                    <a:pos x="T5" y="T7"/>
                  </a:cxn>
                </a:cxnLst>
                <a:rect l="0" t="0" r="r" b="b"/>
                <a:pathLst>
                  <a:path w="53" h="5">
                    <a:moveTo>
                      <a:pt x="0" y="2"/>
                    </a:moveTo>
                    <a:lnTo>
                      <a:pt x="53" y="2"/>
                    </a:lnTo>
                  </a:path>
                </a:pathLst>
              </a:custGeom>
              <a:noFill/>
              <a:ln w="393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09" name="Group 1008"/>
            <p:cNvGrpSpPr>
              <a:grpSpLocks/>
            </p:cNvGrpSpPr>
            <p:nvPr/>
          </p:nvGrpSpPr>
          <p:grpSpPr bwMode="auto">
            <a:xfrm>
              <a:off x="12677" y="4455"/>
              <a:ext cx="32" cy="9"/>
              <a:chOff x="8597" y="4455"/>
              <a:chExt cx="22" cy="9"/>
            </a:xfrm>
          </p:grpSpPr>
          <p:sp>
            <p:nvSpPr>
              <p:cNvPr id="1374" name="Freeform 1373"/>
              <p:cNvSpPr>
                <a:spLocks/>
              </p:cNvSpPr>
              <p:nvPr/>
            </p:nvSpPr>
            <p:spPr bwMode="auto">
              <a:xfrm>
                <a:off x="8597" y="4455"/>
                <a:ext cx="22" cy="9"/>
              </a:xfrm>
              <a:custGeom>
                <a:avLst/>
                <a:gdLst>
                  <a:gd name="T0" fmla="+- 0 8597 8597"/>
                  <a:gd name="T1" fmla="*/ T0 w 22"/>
                  <a:gd name="T2" fmla="+- 0 4459 4455"/>
                  <a:gd name="T3" fmla="*/ 4459 h 9"/>
                  <a:gd name="T4" fmla="+- 0 8618 8597"/>
                  <a:gd name="T5" fmla="*/ T4 w 22"/>
                  <a:gd name="T6" fmla="+- 0 4459 4455"/>
                  <a:gd name="T7" fmla="*/ 4459 h 9"/>
                </a:gdLst>
                <a:ahLst/>
                <a:cxnLst>
                  <a:cxn ang="0">
                    <a:pos x="T1" y="T3"/>
                  </a:cxn>
                  <a:cxn ang="0">
                    <a:pos x="T5" y="T7"/>
                  </a:cxn>
                </a:cxnLst>
                <a:rect l="0" t="0" r="r" b="b"/>
                <a:pathLst>
                  <a:path w="22" h="9">
                    <a:moveTo>
                      <a:pt x="0" y="4"/>
                    </a:moveTo>
                    <a:lnTo>
                      <a:pt x="21" y="4"/>
                    </a:lnTo>
                  </a:path>
                </a:pathLst>
              </a:custGeom>
              <a:noFill/>
              <a:ln w="6756">
                <a:solidFill>
                  <a:srgbClr val="2E2E72"/>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10" name="Group 1009"/>
            <p:cNvGrpSpPr>
              <a:grpSpLocks/>
            </p:cNvGrpSpPr>
            <p:nvPr/>
          </p:nvGrpSpPr>
          <p:grpSpPr bwMode="auto">
            <a:xfrm>
              <a:off x="12677" y="4421"/>
              <a:ext cx="124" cy="24"/>
              <a:chOff x="8597" y="4421"/>
              <a:chExt cx="84" cy="24"/>
            </a:xfrm>
          </p:grpSpPr>
          <p:sp>
            <p:nvSpPr>
              <p:cNvPr id="1373" name="Freeform 1372"/>
              <p:cNvSpPr>
                <a:spLocks/>
              </p:cNvSpPr>
              <p:nvPr/>
            </p:nvSpPr>
            <p:spPr bwMode="auto">
              <a:xfrm>
                <a:off x="8597" y="4421"/>
                <a:ext cx="84" cy="24"/>
              </a:xfrm>
              <a:custGeom>
                <a:avLst/>
                <a:gdLst>
                  <a:gd name="T0" fmla="+- 0 8681 8597"/>
                  <a:gd name="T1" fmla="*/ T0 w 84"/>
                  <a:gd name="T2" fmla="+- 0 4421 4421"/>
                  <a:gd name="T3" fmla="*/ 4421 h 24"/>
                  <a:gd name="T4" fmla="+- 0 8597 8597"/>
                  <a:gd name="T5" fmla="*/ T4 w 84"/>
                  <a:gd name="T6" fmla="+- 0 4427 4421"/>
                  <a:gd name="T7" fmla="*/ 4427 h 24"/>
                  <a:gd name="T8" fmla="+- 0 8609 8597"/>
                  <a:gd name="T9" fmla="*/ T8 w 84"/>
                  <a:gd name="T10" fmla="+- 0 4444 4421"/>
                  <a:gd name="T11" fmla="*/ 4444 h 24"/>
                  <a:gd name="T12" fmla="+- 0 8676 8597"/>
                  <a:gd name="T13" fmla="*/ T12 w 84"/>
                  <a:gd name="T14" fmla="+- 0 4439 4421"/>
                  <a:gd name="T15" fmla="*/ 4439 h 24"/>
                  <a:gd name="T16" fmla="+- 0 8680 8597"/>
                  <a:gd name="T17" fmla="*/ T16 w 84"/>
                  <a:gd name="T18" fmla="+- 0 4439 4421"/>
                  <a:gd name="T19" fmla="*/ 4439 h 24"/>
                  <a:gd name="T20" fmla="+- 0 8681 8597"/>
                  <a:gd name="T21" fmla="*/ T20 w 84"/>
                  <a:gd name="T22" fmla="+- 0 4437 4421"/>
                  <a:gd name="T23" fmla="*/ 4437 h 24"/>
                  <a:gd name="T24" fmla="+- 0 8681 8597"/>
                  <a:gd name="T25" fmla="*/ T24 w 84"/>
                  <a:gd name="T26" fmla="+- 0 4421 4421"/>
                  <a:gd name="T27" fmla="*/ 4421 h 24"/>
                </a:gdLst>
                <a:ahLst/>
                <a:cxnLst>
                  <a:cxn ang="0">
                    <a:pos x="T1" y="T3"/>
                  </a:cxn>
                  <a:cxn ang="0">
                    <a:pos x="T5" y="T7"/>
                  </a:cxn>
                  <a:cxn ang="0">
                    <a:pos x="T9" y="T11"/>
                  </a:cxn>
                  <a:cxn ang="0">
                    <a:pos x="T13" y="T15"/>
                  </a:cxn>
                  <a:cxn ang="0">
                    <a:pos x="T17" y="T19"/>
                  </a:cxn>
                  <a:cxn ang="0">
                    <a:pos x="T21" y="T23"/>
                  </a:cxn>
                  <a:cxn ang="0">
                    <a:pos x="T25" y="T27"/>
                  </a:cxn>
                </a:cxnLst>
                <a:rect l="0" t="0" r="r" b="b"/>
                <a:pathLst>
                  <a:path w="84" h="24">
                    <a:moveTo>
                      <a:pt x="84" y="0"/>
                    </a:moveTo>
                    <a:lnTo>
                      <a:pt x="0" y="6"/>
                    </a:lnTo>
                    <a:lnTo>
                      <a:pt x="12" y="23"/>
                    </a:lnTo>
                    <a:lnTo>
                      <a:pt x="79" y="18"/>
                    </a:lnTo>
                    <a:lnTo>
                      <a:pt x="83" y="18"/>
                    </a:lnTo>
                    <a:lnTo>
                      <a:pt x="84" y="16"/>
                    </a:lnTo>
                    <a:lnTo>
                      <a:pt x="84" y="0"/>
                    </a:lnTo>
                    <a:close/>
                  </a:path>
                </a:pathLst>
              </a:custGeom>
              <a:solidFill>
                <a:srgbClr val="1D26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1" name="Group 1010"/>
            <p:cNvGrpSpPr>
              <a:grpSpLocks/>
            </p:cNvGrpSpPr>
            <p:nvPr/>
          </p:nvGrpSpPr>
          <p:grpSpPr bwMode="auto">
            <a:xfrm>
              <a:off x="12794" y="4411"/>
              <a:ext cx="206" cy="46"/>
              <a:chOff x="8677" y="4411"/>
              <a:chExt cx="140" cy="46"/>
            </a:xfrm>
          </p:grpSpPr>
          <p:sp>
            <p:nvSpPr>
              <p:cNvPr id="1372" name="Freeform 1371"/>
              <p:cNvSpPr>
                <a:spLocks/>
              </p:cNvSpPr>
              <p:nvPr/>
            </p:nvSpPr>
            <p:spPr bwMode="auto">
              <a:xfrm>
                <a:off x="8677" y="4411"/>
                <a:ext cx="140" cy="46"/>
              </a:xfrm>
              <a:custGeom>
                <a:avLst/>
                <a:gdLst>
                  <a:gd name="T0" fmla="+- 0 8800 8677"/>
                  <a:gd name="T1" fmla="*/ T0 w 140"/>
                  <a:gd name="T2" fmla="+- 0 4411 4411"/>
                  <a:gd name="T3" fmla="*/ 4411 h 46"/>
                  <a:gd name="T4" fmla="+- 0 8705 8677"/>
                  <a:gd name="T5" fmla="*/ T4 w 140"/>
                  <a:gd name="T6" fmla="+- 0 4418 4411"/>
                  <a:gd name="T7" fmla="*/ 4418 h 46"/>
                  <a:gd name="T8" fmla="+- 0 8705 8677"/>
                  <a:gd name="T9" fmla="*/ T8 w 140"/>
                  <a:gd name="T10" fmla="+- 0 4434 4411"/>
                  <a:gd name="T11" fmla="*/ 4434 h 46"/>
                  <a:gd name="T12" fmla="+- 0 8708 8677"/>
                  <a:gd name="T13" fmla="*/ T12 w 140"/>
                  <a:gd name="T14" fmla="+- 0 4442 4411"/>
                  <a:gd name="T15" fmla="*/ 4442 h 46"/>
                  <a:gd name="T16" fmla="+- 0 8677 8677"/>
                  <a:gd name="T17" fmla="*/ T16 w 140"/>
                  <a:gd name="T18" fmla="+- 0 4450 4411"/>
                  <a:gd name="T19" fmla="*/ 4450 h 46"/>
                  <a:gd name="T20" fmla="+- 0 8683 8677"/>
                  <a:gd name="T21" fmla="*/ T20 w 140"/>
                  <a:gd name="T22" fmla="+- 0 4457 4411"/>
                  <a:gd name="T23" fmla="*/ 4457 h 46"/>
                  <a:gd name="T24" fmla="+- 0 8768 8677"/>
                  <a:gd name="T25" fmla="*/ T24 w 140"/>
                  <a:gd name="T26" fmla="+- 0 4450 4411"/>
                  <a:gd name="T27" fmla="*/ 4450 h 46"/>
                  <a:gd name="T28" fmla="+- 0 8774 8677"/>
                  <a:gd name="T29" fmla="*/ T28 w 140"/>
                  <a:gd name="T30" fmla="+- 0 4449 4411"/>
                  <a:gd name="T31" fmla="*/ 4449 h 46"/>
                  <a:gd name="T32" fmla="+- 0 8788 8677"/>
                  <a:gd name="T33" fmla="*/ T32 w 140"/>
                  <a:gd name="T34" fmla="+- 0 4448 4411"/>
                  <a:gd name="T35" fmla="*/ 4448 h 46"/>
                  <a:gd name="T36" fmla="+- 0 8809 8677"/>
                  <a:gd name="T37" fmla="*/ T36 w 140"/>
                  <a:gd name="T38" fmla="+- 0 4445 4411"/>
                  <a:gd name="T39" fmla="*/ 4445 h 46"/>
                  <a:gd name="T40" fmla="+- 0 8810 8677"/>
                  <a:gd name="T41" fmla="*/ T40 w 140"/>
                  <a:gd name="T42" fmla="+- 0 4445 4411"/>
                  <a:gd name="T43" fmla="*/ 4445 h 46"/>
                  <a:gd name="T44" fmla="+- 0 8811 8677"/>
                  <a:gd name="T45" fmla="*/ T44 w 140"/>
                  <a:gd name="T46" fmla="+- 0 4445 4411"/>
                  <a:gd name="T47" fmla="*/ 4445 h 46"/>
                  <a:gd name="T48" fmla="+- 0 8816 8677"/>
                  <a:gd name="T49" fmla="*/ T48 w 140"/>
                  <a:gd name="T50" fmla="+- 0 4439 4411"/>
                  <a:gd name="T51" fmla="*/ 4439 h 46"/>
                  <a:gd name="T52" fmla="+- 0 8810 8677"/>
                  <a:gd name="T53" fmla="*/ T52 w 140"/>
                  <a:gd name="T54" fmla="+- 0 4428 4411"/>
                  <a:gd name="T55" fmla="*/ 4428 h 46"/>
                  <a:gd name="T56" fmla="+- 0 8801 8677"/>
                  <a:gd name="T57" fmla="*/ T56 w 140"/>
                  <a:gd name="T58" fmla="+- 0 4412 4411"/>
                  <a:gd name="T59" fmla="*/ 4412 h 46"/>
                  <a:gd name="T60" fmla="+- 0 8800 8677"/>
                  <a:gd name="T61" fmla="*/ T60 w 140"/>
                  <a:gd name="T62" fmla="+- 0 4411 4411"/>
                  <a:gd name="T63" fmla="*/ 4411 h 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40" h="46">
                    <a:moveTo>
                      <a:pt x="123" y="0"/>
                    </a:moveTo>
                    <a:lnTo>
                      <a:pt x="28" y="7"/>
                    </a:lnTo>
                    <a:lnTo>
                      <a:pt x="28" y="23"/>
                    </a:lnTo>
                    <a:lnTo>
                      <a:pt x="31" y="31"/>
                    </a:lnTo>
                    <a:lnTo>
                      <a:pt x="0" y="39"/>
                    </a:lnTo>
                    <a:lnTo>
                      <a:pt x="6" y="46"/>
                    </a:lnTo>
                    <a:lnTo>
                      <a:pt x="91" y="39"/>
                    </a:lnTo>
                    <a:lnTo>
                      <a:pt x="97" y="38"/>
                    </a:lnTo>
                    <a:lnTo>
                      <a:pt x="111" y="37"/>
                    </a:lnTo>
                    <a:lnTo>
                      <a:pt x="132" y="34"/>
                    </a:lnTo>
                    <a:lnTo>
                      <a:pt x="133" y="34"/>
                    </a:lnTo>
                    <a:lnTo>
                      <a:pt x="134" y="34"/>
                    </a:lnTo>
                    <a:lnTo>
                      <a:pt x="139" y="28"/>
                    </a:lnTo>
                    <a:lnTo>
                      <a:pt x="133" y="17"/>
                    </a:lnTo>
                    <a:lnTo>
                      <a:pt x="124" y="1"/>
                    </a:lnTo>
                    <a:lnTo>
                      <a:pt x="123" y="0"/>
                    </a:lnTo>
                    <a:close/>
                  </a:path>
                </a:pathLst>
              </a:custGeom>
              <a:solidFill>
                <a:srgbClr val="0E0E0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2" name="Group 1011"/>
            <p:cNvGrpSpPr>
              <a:grpSpLocks/>
            </p:cNvGrpSpPr>
            <p:nvPr/>
          </p:nvGrpSpPr>
          <p:grpSpPr bwMode="auto">
            <a:xfrm>
              <a:off x="12789" y="4429"/>
              <a:ext cx="7" cy="4"/>
              <a:chOff x="8673" y="4429"/>
              <a:chExt cx="5" cy="4"/>
            </a:xfrm>
          </p:grpSpPr>
          <p:sp>
            <p:nvSpPr>
              <p:cNvPr id="1371" name="Freeform 1370"/>
              <p:cNvSpPr>
                <a:spLocks/>
              </p:cNvSpPr>
              <p:nvPr/>
            </p:nvSpPr>
            <p:spPr bwMode="auto">
              <a:xfrm>
                <a:off x="8673" y="4429"/>
                <a:ext cx="5" cy="4"/>
              </a:xfrm>
              <a:custGeom>
                <a:avLst/>
                <a:gdLst>
                  <a:gd name="T0" fmla="+- 0 8675 8673"/>
                  <a:gd name="T1" fmla="*/ T0 w 5"/>
                  <a:gd name="T2" fmla="+- 0 4429 4429"/>
                  <a:gd name="T3" fmla="*/ 4429 h 4"/>
                  <a:gd name="T4" fmla="+- 0 8673 8673"/>
                  <a:gd name="T5" fmla="*/ T4 w 5"/>
                  <a:gd name="T6" fmla="+- 0 4430 4429"/>
                  <a:gd name="T7" fmla="*/ 4430 h 4"/>
                  <a:gd name="T8" fmla="+- 0 8675 8673"/>
                  <a:gd name="T9" fmla="*/ T8 w 5"/>
                  <a:gd name="T10" fmla="+- 0 4433 4429"/>
                  <a:gd name="T11" fmla="*/ 4433 h 4"/>
                  <a:gd name="T12" fmla="+- 0 8677 8673"/>
                  <a:gd name="T13" fmla="*/ T12 w 5"/>
                  <a:gd name="T14" fmla="+- 0 4430 4429"/>
                  <a:gd name="T15" fmla="*/ 4430 h 4"/>
                  <a:gd name="T16" fmla="+- 0 8675 8673"/>
                  <a:gd name="T17" fmla="*/ T16 w 5"/>
                  <a:gd name="T18" fmla="+- 0 4429 4429"/>
                  <a:gd name="T19" fmla="*/ 4429 h 4"/>
                </a:gdLst>
                <a:ahLst/>
                <a:cxnLst>
                  <a:cxn ang="0">
                    <a:pos x="T1" y="T3"/>
                  </a:cxn>
                  <a:cxn ang="0">
                    <a:pos x="T5" y="T7"/>
                  </a:cxn>
                  <a:cxn ang="0">
                    <a:pos x="T9" y="T11"/>
                  </a:cxn>
                  <a:cxn ang="0">
                    <a:pos x="T13" y="T15"/>
                  </a:cxn>
                  <a:cxn ang="0">
                    <a:pos x="T17" y="T19"/>
                  </a:cxn>
                </a:cxnLst>
                <a:rect l="0" t="0" r="r" b="b"/>
                <a:pathLst>
                  <a:path w="5" h="4">
                    <a:moveTo>
                      <a:pt x="2" y="0"/>
                    </a:moveTo>
                    <a:lnTo>
                      <a:pt x="0" y="1"/>
                    </a:lnTo>
                    <a:lnTo>
                      <a:pt x="2" y="4"/>
                    </a:lnTo>
                    <a:lnTo>
                      <a:pt x="4" y="1"/>
                    </a:lnTo>
                    <a:lnTo>
                      <a:pt x="2" y="0"/>
                    </a:lnTo>
                    <a:close/>
                  </a:path>
                </a:pathLst>
              </a:custGeom>
              <a:solidFill>
                <a:srgbClr val="1249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3" name="Group 1012"/>
            <p:cNvGrpSpPr>
              <a:grpSpLocks/>
            </p:cNvGrpSpPr>
            <p:nvPr/>
          </p:nvGrpSpPr>
          <p:grpSpPr bwMode="auto">
            <a:xfrm>
              <a:off x="12696" y="4433"/>
              <a:ext cx="7" cy="6"/>
              <a:chOff x="8610" y="4433"/>
              <a:chExt cx="5" cy="6"/>
            </a:xfrm>
          </p:grpSpPr>
          <p:sp>
            <p:nvSpPr>
              <p:cNvPr id="1370" name="Freeform 1369"/>
              <p:cNvSpPr>
                <a:spLocks/>
              </p:cNvSpPr>
              <p:nvPr/>
            </p:nvSpPr>
            <p:spPr bwMode="auto">
              <a:xfrm>
                <a:off x="8610" y="4433"/>
                <a:ext cx="5" cy="6"/>
              </a:xfrm>
              <a:custGeom>
                <a:avLst/>
                <a:gdLst>
                  <a:gd name="T0" fmla="+- 0 8613 8610"/>
                  <a:gd name="T1" fmla="*/ T0 w 5"/>
                  <a:gd name="T2" fmla="+- 0 4433 4433"/>
                  <a:gd name="T3" fmla="*/ 4433 h 6"/>
                  <a:gd name="T4" fmla="+- 0 8610 8610"/>
                  <a:gd name="T5" fmla="*/ T4 w 5"/>
                  <a:gd name="T6" fmla="+- 0 4435 4433"/>
                  <a:gd name="T7" fmla="*/ 4435 h 6"/>
                  <a:gd name="T8" fmla="+- 0 8613 8610"/>
                  <a:gd name="T9" fmla="*/ T8 w 5"/>
                  <a:gd name="T10" fmla="+- 0 4438 4433"/>
                  <a:gd name="T11" fmla="*/ 4438 h 6"/>
                  <a:gd name="T12" fmla="+- 0 8615 8610"/>
                  <a:gd name="T13" fmla="*/ T12 w 5"/>
                  <a:gd name="T14" fmla="+- 0 4435 4433"/>
                  <a:gd name="T15" fmla="*/ 4435 h 6"/>
                  <a:gd name="T16" fmla="+- 0 8613 8610"/>
                  <a:gd name="T17" fmla="*/ T16 w 5"/>
                  <a:gd name="T18" fmla="+- 0 4433 4433"/>
                  <a:gd name="T19" fmla="*/ 4433 h 6"/>
                </a:gdLst>
                <a:ahLst/>
                <a:cxnLst>
                  <a:cxn ang="0">
                    <a:pos x="T1" y="T3"/>
                  </a:cxn>
                  <a:cxn ang="0">
                    <a:pos x="T5" y="T7"/>
                  </a:cxn>
                  <a:cxn ang="0">
                    <a:pos x="T9" y="T11"/>
                  </a:cxn>
                  <a:cxn ang="0">
                    <a:pos x="T13" y="T15"/>
                  </a:cxn>
                  <a:cxn ang="0">
                    <a:pos x="T17" y="T19"/>
                  </a:cxn>
                </a:cxnLst>
                <a:rect l="0" t="0" r="r" b="b"/>
                <a:pathLst>
                  <a:path w="5" h="6">
                    <a:moveTo>
                      <a:pt x="3" y="0"/>
                    </a:moveTo>
                    <a:lnTo>
                      <a:pt x="0" y="2"/>
                    </a:lnTo>
                    <a:lnTo>
                      <a:pt x="3" y="5"/>
                    </a:lnTo>
                    <a:lnTo>
                      <a:pt x="5" y="2"/>
                    </a:lnTo>
                    <a:lnTo>
                      <a:pt x="3"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4" name="Group 1013"/>
            <p:cNvGrpSpPr>
              <a:grpSpLocks/>
            </p:cNvGrpSpPr>
            <p:nvPr/>
          </p:nvGrpSpPr>
          <p:grpSpPr bwMode="auto">
            <a:xfrm>
              <a:off x="12677" y="4434"/>
              <a:ext cx="7" cy="6"/>
              <a:chOff x="8597" y="4434"/>
              <a:chExt cx="5" cy="6"/>
            </a:xfrm>
          </p:grpSpPr>
          <p:sp>
            <p:nvSpPr>
              <p:cNvPr id="1369" name="Freeform 1368"/>
              <p:cNvSpPr>
                <a:spLocks/>
              </p:cNvSpPr>
              <p:nvPr/>
            </p:nvSpPr>
            <p:spPr bwMode="auto">
              <a:xfrm>
                <a:off x="8597" y="4434"/>
                <a:ext cx="5" cy="6"/>
              </a:xfrm>
              <a:custGeom>
                <a:avLst/>
                <a:gdLst>
                  <a:gd name="T0" fmla="+- 0 8599 8597"/>
                  <a:gd name="T1" fmla="*/ T0 w 5"/>
                  <a:gd name="T2" fmla="+- 0 4434 4434"/>
                  <a:gd name="T3" fmla="*/ 4434 h 6"/>
                  <a:gd name="T4" fmla="+- 0 8597 8597"/>
                  <a:gd name="T5" fmla="*/ T4 w 5"/>
                  <a:gd name="T6" fmla="+- 0 4436 4434"/>
                  <a:gd name="T7" fmla="*/ 4436 h 6"/>
                  <a:gd name="T8" fmla="+- 0 8599 8597"/>
                  <a:gd name="T9" fmla="*/ T8 w 5"/>
                  <a:gd name="T10" fmla="+- 0 4439 4434"/>
                  <a:gd name="T11" fmla="*/ 4439 h 6"/>
                  <a:gd name="T12" fmla="+- 0 8601 8597"/>
                  <a:gd name="T13" fmla="*/ T12 w 5"/>
                  <a:gd name="T14" fmla="+- 0 4436 4434"/>
                  <a:gd name="T15" fmla="*/ 4436 h 6"/>
                  <a:gd name="T16" fmla="+- 0 8599 8597"/>
                  <a:gd name="T17" fmla="*/ T16 w 5"/>
                  <a:gd name="T18" fmla="+- 0 4434 4434"/>
                  <a:gd name="T19" fmla="*/ 4434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4" y="2"/>
                    </a:lnTo>
                    <a:lnTo>
                      <a:pt x="2"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5" name="Group 1014"/>
            <p:cNvGrpSpPr>
              <a:grpSpLocks/>
            </p:cNvGrpSpPr>
            <p:nvPr/>
          </p:nvGrpSpPr>
          <p:grpSpPr bwMode="auto">
            <a:xfrm>
              <a:off x="12771" y="4429"/>
              <a:ext cx="7" cy="6"/>
              <a:chOff x="8661" y="4429"/>
              <a:chExt cx="5" cy="6"/>
            </a:xfrm>
          </p:grpSpPr>
          <p:sp>
            <p:nvSpPr>
              <p:cNvPr id="1368" name="Freeform 1367"/>
              <p:cNvSpPr>
                <a:spLocks/>
              </p:cNvSpPr>
              <p:nvPr/>
            </p:nvSpPr>
            <p:spPr bwMode="auto">
              <a:xfrm>
                <a:off x="8661" y="4429"/>
                <a:ext cx="5" cy="6"/>
              </a:xfrm>
              <a:custGeom>
                <a:avLst/>
                <a:gdLst>
                  <a:gd name="T0" fmla="+- 0 8663 8661"/>
                  <a:gd name="T1" fmla="*/ T0 w 5"/>
                  <a:gd name="T2" fmla="+- 0 4429 4429"/>
                  <a:gd name="T3" fmla="*/ 4429 h 6"/>
                  <a:gd name="T4" fmla="+- 0 8661 8661"/>
                  <a:gd name="T5" fmla="*/ T4 w 5"/>
                  <a:gd name="T6" fmla="+- 0 4431 4429"/>
                  <a:gd name="T7" fmla="*/ 4431 h 6"/>
                  <a:gd name="T8" fmla="+- 0 8663 8661"/>
                  <a:gd name="T9" fmla="*/ T8 w 5"/>
                  <a:gd name="T10" fmla="+- 0 4434 4429"/>
                  <a:gd name="T11" fmla="*/ 4434 h 6"/>
                  <a:gd name="T12" fmla="+- 0 8666 8661"/>
                  <a:gd name="T13" fmla="*/ T12 w 5"/>
                  <a:gd name="T14" fmla="+- 0 4431 4429"/>
                  <a:gd name="T15" fmla="*/ 4431 h 6"/>
                  <a:gd name="T16" fmla="+- 0 8663 8661"/>
                  <a:gd name="T17" fmla="*/ T16 w 5"/>
                  <a:gd name="T18" fmla="+- 0 4429 4429"/>
                  <a:gd name="T19" fmla="*/ 4429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5" y="2"/>
                    </a:lnTo>
                    <a:lnTo>
                      <a:pt x="2"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6" name="Group 1015"/>
            <p:cNvGrpSpPr>
              <a:grpSpLocks/>
            </p:cNvGrpSpPr>
            <p:nvPr/>
          </p:nvGrpSpPr>
          <p:grpSpPr bwMode="auto">
            <a:xfrm>
              <a:off x="12736" y="4430"/>
              <a:ext cx="22" cy="6"/>
              <a:chOff x="8637" y="4430"/>
              <a:chExt cx="15" cy="6"/>
            </a:xfrm>
          </p:grpSpPr>
          <p:sp>
            <p:nvSpPr>
              <p:cNvPr id="1367" name="Freeform 1366"/>
              <p:cNvSpPr>
                <a:spLocks/>
              </p:cNvSpPr>
              <p:nvPr/>
            </p:nvSpPr>
            <p:spPr bwMode="auto">
              <a:xfrm>
                <a:off x="8637" y="4430"/>
                <a:ext cx="15" cy="6"/>
              </a:xfrm>
              <a:custGeom>
                <a:avLst/>
                <a:gdLst>
                  <a:gd name="T0" fmla="+- 0 8649 8637"/>
                  <a:gd name="T1" fmla="*/ T0 w 15"/>
                  <a:gd name="T2" fmla="+- 0 4430 4430"/>
                  <a:gd name="T3" fmla="*/ 4430 h 6"/>
                  <a:gd name="T4" fmla="+- 0 8639 8637"/>
                  <a:gd name="T5" fmla="*/ T4 w 15"/>
                  <a:gd name="T6" fmla="+- 0 4431 4430"/>
                  <a:gd name="T7" fmla="*/ 4431 h 6"/>
                  <a:gd name="T8" fmla="+- 0 8637 8637"/>
                  <a:gd name="T9" fmla="*/ T8 w 15"/>
                  <a:gd name="T10" fmla="+- 0 4433 4430"/>
                  <a:gd name="T11" fmla="*/ 4433 h 6"/>
                  <a:gd name="T12" fmla="+- 0 8639 8637"/>
                  <a:gd name="T13" fmla="*/ T12 w 15"/>
                  <a:gd name="T14" fmla="+- 0 4436 4430"/>
                  <a:gd name="T15" fmla="*/ 4436 h 6"/>
                  <a:gd name="T16" fmla="+- 0 8649 8637"/>
                  <a:gd name="T17" fmla="*/ T16 w 15"/>
                  <a:gd name="T18" fmla="+- 0 4435 4430"/>
                  <a:gd name="T19" fmla="*/ 4435 h 6"/>
                  <a:gd name="T20" fmla="+- 0 8651 8637"/>
                  <a:gd name="T21" fmla="*/ T20 w 15"/>
                  <a:gd name="T22" fmla="+- 0 4432 4430"/>
                  <a:gd name="T23" fmla="*/ 4432 h 6"/>
                  <a:gd name="T24" fmla="+- 0 8649 8637"/>
                  <a:gd name="T25" fmla="*/ T24 w 15"/>
                  <a:gd name="T26" fmla="+- 0 4430 4430"/>
                  <a:gd name="T27" fmla="*/ 4430 h 6"/>
                </a:gdLst>
                <a:ahLst/>
                <a:cxnLst>
                  <a:cxn ang="0">
                    <a:pos x="T1" y="T3"/>
                  </a:cxn>
                  <a:cxn ang="0">
                    <a:pos x="T5" y="T7"/>
                  </a:cxn>
                  <a:cxn ang="0">
                    <a:pos x="T9" y="T11"/>
                  </a:cxn>
                  <a:cxn ang="0">
                    <a:pos x="T13" y="T15"/>
                  </a:cxn>
                  <a:cxn ang="0">
                    <a:pos x="T17" y="T19"/>
                  </a:cxn>
                  <a:cxn ang="0">
                    <a:pos x="T21" y="T23"/>
                  </a:cxn>
                  <a:cxn ang="0">
                    <a:pos x="T25" y="T27"/>
                  </a:cxn>
                </a:cxnLst>
                <a:rect l="0" t="0" r="r" b="b"/>
                <a:pathLst>
                  <a:path w="15" h="6">
                    <a:moveTo>
                      <a:pt x="12" y="0"/>
                    </a:moveTo>
                    <a:lnTo>
                      <a:pt x="2" y="1"/>
                    </a:lnTo>
                    <a:lnTo>
                      <a:pt x="0" y="3"/>
                    </a:lnTo>
                    <a:lnTo>
                      <a:pt x="2" y="6"/>
                    </a:lnTo>
                    <a:lnTo>
                      <a:pt x="12" y="5"/>
                    </a:lnTo>
                    <a:lnTo>
                      <a:pt x="14" y="2"/>
                    </a:lnTo>
                    <a:lnTo>
                      <a:pt x="12" y="0"/>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7" name="Group 1016"/>
            <p:cNvGrpSpPr>
              <a:grpSpLocks/>
            </p:cNvGrpSpPr>
            <p:nvPr/>
          </p:nvGrpSpPr>
          <p:grpSpPr bwMode="auto">
            <a:xfrm>
              <a:off x="12646" y="4425"/>
              <a:ext cx="86" cy="33"/>
              <a:chOff x="8576" y="4425"/>
              <a:chExt cx="58" cy="33"/>
            </a:xfrm>
          </p:grpSpPr>
          <p:sp>
            <p:nvSpPr>
              <p:cNvPr id="1366" name="Freeform 1365"/>
              <p:cNvSpPr>
                <a:spLocks/>
              </p:cNvSpPr>
              <p:nvPr/>
            </p:nvSpPr>
            <p:spPr bwMode="auto">
              <a:xfrm>
                <a:off x="8576" y="4425"/>
                <a:ext cx="58" cy="33"/>
              </a:xfrm>
              <a:custGeom>
                <a:avLst/>
                <a:gdLst>
                  <a:gd name="T0" fmla="+- 0 8576 8576"/>
                  <a:gd name="T1" fmla="*/ T0 w 58"/>
                  <a:gd name="T2" fmla="+- 0 4425 4425"/>
                  <a:gd name="T3" fmla="*/ 4425 h 33"/>
                  <a:gd name="T4" fmla="+- 0 8576 8576"/>
                  <a:gd name="T5" fmla="*/ T4 w 58"/>
                  <a:gd name="T6" fmla="+- 0 4436 4425"/>
                  <a:gd name="T7" fmla="*/ 4436 h 33"/>
                  <a:gd name="T8" fmla="+- 0 8576 8576"/>
                  <a:gd name="T9" fmla="*/ T8 w 58"/>
                  <a:gd name="T10" fmla="+- 0 4442 4425"/>
                  <a:gd name="T11" fmla="*/ 4442 h 33"/>
                  <a:gd name="T12" fmla="+- 0 8576 8576"/>
                  <a:gd name="T13" fmla="*/ T12 w 58"/>
                  <a:gd name="T14" fmla="+- 0 4448 4425"/>
                  <a:gd name="T15" fmla="*/ 4448 h 33"/>
                  <a:gd name="T16" fmla="+- 0 8576 8576"/>
                  <a:gd name="T17" fmla="*/ T16 w 58"/>
                  <a:gd name="T18" fmla="+- 0 4452 4425"/>
                  <a:gd name="T19" fmla="*/ 4452 h 33"/>
                  <a:gd name="T20" fmla="+- 0 8577 8576"/>
                  <a:gd name="T21" fmla="*/ T20 w 58"/>
                  <a:gd name="T22" fmla="+- 0 4454 4425"/>
                  <a:gd name="T23" fmla="*/ 4454 h 33"/>
                  <a:gd name="T24" fmla="+- 0 8578 8576"/>
                  <a:gd name="T25" fmla="*/ T24 w 58"/>
                  <a:gd name="T26" fmla="+- 0 4457 4425"/>
                  <a:gd name="T27" fmla="*/ 4457 h 33"/>
                  <a:gd name="T28" fmla="+- 0 8582 8576"/>
                  <a:gd name="T29" fmla="*/ T28 w 58"/>
                  <a:gd name="T30" fmla="+- 0 4457 4425"/>
                  <a:gd name="T31" fmla="*/ 4457 h 33"/>
                  <a:gd name="T32" fmla="+- 0 8633 8576"/>
                  <a:gd name="T33" fmla="*/ T32 w 58"/>
                  <a:gd name="T34" fmla="+- 0 4458 4425"/>
                  <a:gd name="T35" fmla="*/ 4458 h 33"/>
                  <a:gd name="T36" fmla="+- 0 8633 8576"/>
                  <a:gd name="T37" fmla="*/ T36 w 58"/>
                  <a:gd name="T38" fmla="+- 0 4452 4425"/>
                  <a:gd name="T39" fmla="*/ 4452 h 33"/>
                  <a:gd name="T40" fmla="+- 0 8582 8576"/>
                  <a:gd name="T41" fmla="*/ T40 w 58"/>
                  <a:gd name="T42" fmla="+- 0 4451 4425"/>
                  <a:gd name="T43" fmla="*/ 4451 h 33"/>
                  <a:gd name="T44" fmla="+- 0 8581 8576"/>
                  <a:gd name="T45" fmla="*/ T44 w 58"/>
                  <a:gd name="T46" fmla="+- 0 4451 4425"/>
                  <a:gd name="T47" fmla="*/ 4451 h 33"/>
                  <a:gd name="T48" fmla="+- 0 8579 8576"/>
                  <a:gd name="T49" fmla="*/ T48 w 58"/>
                  <a:gd name="T50" fmla="+- 0 4448 4425"/>
                  <a:gd name="T51" fmla="*/ 4448 h 33"/>
                  <a:gd name="T52" fmla="+- 0 8579 8576"/>
                  <a:gd name="T53" fmla="*/ T52 w 58"/>
                  <a:gd name="T54" fmla="+- 0 4439 4425"/>
                  <a:gd name="T55" fmla="*/ 4439 h 33"/>
                  <a:gd name="T56" fmla="+- 0 8579 8576"/>
                  <a:gd name="T57" fmla="*/ T56 w 58"/>
                  <a:gd name="T58" fmla="+- 0 4436 4425"/>
                  <a:gd name="T59" fmla="*/ 4436 h 33"/>
                  <a:gd name="T60" fmla="+- 0 8580 8576"/>
                  <a:gd name="T61" fmla="*/ T60 w 58"/>
                  <a:gd name="T62" fmla="+- 0 4426 4425"/>
                  <a:gd name="T63" fmla="*/ 4426 h 33"/>
                  <a:gd name="T64" fmla="+- 0 8576 8576"/>
                  <a:gd name="T65" fmla="*/ T64 w 58"/>
                  <a:gd name="T66" fmla="+- 0 4425 4425"/>
                  <a:gd name="T67" fmla="*/ 4425 h 3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58" h="33">
                    <a:moveTo>
                      <a:pt x="0" y="0"/>
                    </a:moveTo>
                    <a:lnTo>
                      <a:pt x="0" y="11"/>
                    </a:lnTo>
                    <a:lnTo>
                      <a:pt x="0" y="17"/>
                    </a:lnTo>
                    <a:lnTo>
                      <a:pt x="0" y="23"/>
                    </a:lnTo>
                    <a:lnTo>
                      <a:pt x="0" y="27"/>
                    </a:lnTo>
                    <a:lnTo>
                      <a:pt x="1" y="29"/>
                    </a:lnTo>
                    <a:lnTo>
                      <a:pt x="2" y="32"/>
                    </a:lnTo>
                    <a:lnTo>
                      <a:pt x="6" y="32"/>
                    </a:lnTo>
                    <a:lnTo>
                      <a:pt x="57" y="33"/>
                    </a:lnTo>
                    <a:lnTo>
                      <a:pt x="57" y="27"/>
                    </a:lnTo>
                    <a:lnTo>
                      <a:pt x="6" y="26"/>
                    </a:lnTo>
                    <a:lnTo>
                      <a:pt x="5" y="26"/>
                    </a:lnTo>
                    <a:lnTo>
                      <a:pt x="3" y="23"/>
                    </a:lnTo>
                    <a:lnTo>
                      <a:pt x="3" y="14"/>
                    </a:lnTo>
                    <a:lnTo>
                      <a:pt x="3" y="11"/>
                    </a:lnTo>
                    <a:lnTo>
                      <a:pt x="4" y="1"/>
                    </a:lnTo>
                    <a:lnTo>
                      <a:pt x="0" y="0"/>
                    </a:lnTo>
                    <a:close/>
                  </a:path>
                </a:pathLst>
              </a:custGeom>
              <a:solidFill>
                <a:srgbClr val="1C26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18" name="Group 1017"/>
            <p:cNvGrpSpPr>
              <a:grpSpLocks/>
            </p:cNvGrpSpPr>
            <p:nvPr/>
          </p:nvGrpSpPr>
          <p:grpSpPr bwMode="auto">
            <a:xfrm>
              <a:off x="12810" y="4416"/>
              <a:ext cx="149" cy="33"/>
              <a:chOff x="8706" y="4416"/>
              <a:chExt cx="103" cy="33"/>
            </a:xfrm>
          </p:grpSpPr>
          <p:sp>
            <p:nvSpPr>
              <p:cNvPr id="1364" name="Freeform 1363"/>
              <p:cNvSpPr>
                <a:spLocks/>
              </p:cNvSpPr>
              <p:nvPr/>
            </p:nvSpPr>
            <p:spPr bwMode="auto">
              <a:xfrm>
                <a:off x="8774" y="4441"/>
                <a:ext cx="20" cy="8"/>
              </a:xfrm>
              <a:custGeom>
                <a:avLst/>
                <a:gdLst>
                  <a:gd name="T0" fmla="+- 0 8790 8774"/>
                  <a:gd name="T1" fmla="*/ T0 w 20"/>
                  <a:gd name="T2" fmla="+- 0 4441 4441"/>
                  <a:gd name="T3" fmla="*/ 4441 h 8"/>
                  <a:gd name="T4" fmla="+- 0 8789 8774"/>
                  <a:gd name="T5" fmla="*/ T4 w 20"/>
                  <a:gd name="T6" fmla="+- 0 4441 4441"/>
                  <a:gd name="T7" fmla="*/ 4441 h 8"/>
                  <a:gd name="T8" fmla="+- 0 8780 8774"/>
                  <a:gd name="T9" fmla="*/ T8 w 20"/>
                  <a:gd name="T10" fmla="+- 0 4442 4441"/>
                  <a:gd name="T11" fmla="*/ 4442 h 8"/>
                  <a:gd name="T12" fmla="+- 0 8776 8774"/>
                  <a:gd name="T13" fmla="*/ T12 w 20"/>
                  <a:gd name="T14" fmla="+- 0 4442 4441"/>
                  <a:gd name="T15" fmla="*/ 4442 h 8"/>
                  <a:gd name="T16" fmla="+- 0 8774 8774"/>
                  <a:gd name="T17" fmla="*/ T16 w 20"/>
                  <a:gd name="T18" fmla="+- 0 4443 4441"/>
                  <a:gd name="T19" fmla="*/ 4443 h 8"/>
                  <a:gd name="T20" fmla="+- 0 8774 8774"/>
                  <a:gd name="T21" fmla="*/ T20 w 20"/>
                  <a:gd name="T22" fmla="+- 0 4449 4441"/>
                  <a:gd name="T23" fmla="*/ 4449 h 8"/>
                  <a:gd name="T24" fmla="+- 0 8788 8774"/>
                  <a:gd name="T25" fmla="*/ T24 w 20"/>
                  <a:gd name="T26" fmla="+- 0 4448 4441"/>
                  <a:gd name="T27" fmla="*/ 4448 h 8"/>
                  <a:gd name="T28" fmla="+- 0 8794 8774"/>
                  <a:gd name="T29" fmla="*/ T28 w 20"/>
                  <a:gd name="T30" fmla="+- 0 4447 4441"/>
                  <a:gd name="T31" fmla="*/ 4447 h 8"/>
                  <a:gd name="T32" fmla="+- 0 8794 8774"/>
                  <a:gd name="T33" fmla="*/ T32 w 20"/>
                  <a:gd name="T34" fmla="+- 0 4442 4441"/>
                  <a:gd name="T35" fmla="*/ 4442 h 8"/>
                  <a:gd name="T36" fmla="+- 0 8790 8774"/>
                  <a:gd name="T37" fmla="*/ T36 w 20"/>
                  <a:gd name="T38" fmla="+- 0 4441 4441"/>
                  <a:gd name="T39" fmla="*/ 4441 h 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0" h="8">
                    <a:moveTo>
                      <a:pt x="16" y="0"/>
                    </a:moveTo>
                    <a:lnTo>
                      <a:pt x="15" y="0"/>
                    </a:lnTo>
                    <a:lnTo>
                      <a:pt x="6" y="1"/>
                    </a:lnTo>
                    <a:lnTo>
                      <a:pt x="2" y="1"/>
                    </a:lnTo>
                    <a:lnTo>
                      <a:pt x="0" y="2"/>
                    </a:lnTo>
                    <a:lnTo>
                      <a:pt x="0" y="8"/>
                    </a:lnTo>
                    <a:lnTo>
                      <a:pt x="14" y="7"/>
                    </a:lnTo>
                    <a:lnTo>
                      <a:pt x="20" y="6"/>
                    </a:lnTo>
                    <a:lnTo>
                      <a:pt x="20" y="1"/>
                    </a:lnTo>
                    <a:lnTo>
                      <a:pt x="16" y="0"/>
                    </a:lnTo>
                    <a:close/>
                  </a:path>
                </a:pathLst>
              </a:custGeom>
              <a:solidFill>
                <a:srgbClr val="2E2E7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65" name="Picture 1364"/>
              <p:cNvPicPr>
                <a:picLocks noChangeAspect="1" noChangeArrowheads="1"/>
              </p:cNvPicPr>
              <p:nvPr/>
            </p:nvPicPr>
            <p:blipFill>
              <a:blip r:embed="rId134">
                <a:extLst>
                  <a:ext uri="{28A0092B-C50C-407E-A947-70E740481C1C}">
                    <a14:useLocalDpi xmlns:a14="http://schemas.microsoft.com/office/drawing/2010/main" val="0"/>
                  </a:ext>
                </a:extLst>
              </a:blip>
              <a:srcRect/>
              <a:stretch>
                <a:fillRect/>
              </a:stretch>
            </p:blipFill>
            <p:spPr bwMode="auto">
              <a:xfrm>
                <a:off x="8706" y="4416"/>
                <a:ext cx="103" cy="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19" name="Group 1018"/>
            <p:cNvGrpSpPr>
              <a:grpSpLocks/>
            </p:cNvGrpSpPr>
            <p:nvPr/>
          </p:nvGrpSpPr>
          <p:grpSpPr bwMode="auto">
            <a:xfrm>
              <a:off x="12827" y="4448"/>
              <a:ext cx="7" cy="5"/>
              <a:chOff x="8699" y="4448"/>
              <a:chExt cx="5" cy="5"/>
            </a:xfrm>
          </p:grpSpPr>
          <p:sp>
            <p:nvSpPr>
              <p:cNvPr id="1363" name="Freeform 1362"/>
              <p:cNvSpPr>
                <a:spLocks/>
              </p:cNvSpPr>
              <p:nvPr/>
            </p:nvSpPr>
            <p:spPr bwMode="auto">
              <a:xfrm>
                <a:off x="8699" y="4448"/>
                <a:ext cx="5" cy="5"/>
              </a:xfrm>
              <a:custGeom>
                <a:avLst/>
                <a:gdLst>
                  <a:gd name="T0" fmla="+- 0 8701 8699"/>
                  <a:gd name="T1" fmla="*/ T0 w 5"/>
                  <a:gd name="T2" fmla="+- 0 4448 4448"/>
                  <a:gd name="T3" fmla="*/ 4448 h 5"/>
                  <a:gd name="T4" fmla="+- 0 8699 8699"/>
                  <a:gd name="T5" fmla="*/ T4 w 5"/>
                  <a:gd name="T6" fmla="+- 0 4450 4448"/>
                  <a:gd name="T7" fmla="*/ 4450 h 5"/>
                  <a:gd name="T8" fmla="+- 0 8701 8699"/>
                  <a:gd name="T9" fmla="*/ T8 w 5"/>
                  <a:gd name="T10" fmla="+- 0 4452 4448"/>
                  <a:gd name="T11" fmla="*/ 4452 h 5"/>
                  <a:gd name="T12" fmla="+- 0 8703 8699"/>
                  <a:gd name="T13" fmla="*/ T12 w 5"/>
                  <a:gd name="T14" fmla="+- 0 4450 4448"/>
                  <a:gd name="T15" fmla="*/ 4450 h 5"/>
                  <a:gd name="T16" fmla="+- 0 8701 8699"/>
                  <a:gd name="T17" fmla="*/ T16 w 5"/>
                  <a:gd name="T18" fmla="+- 0 4448 4448"/>
                  <a:gd name="T19" fmla="*/ 4448 h 5"/>
                </a:gdLst>
                <a:ahLst/>
                <a:cxnLst>
                  <a:cxn ang="0">
                    <a:pos x="T1" y="T3"/>
                  </a:cxn>
                  <a:cxn ang="0">
                    <a:pos x="T5" y="T7"/>
                  </a:cxn>
                  <a:cxn ang="0">
                    <a:pos x="T9" y="T11"/>
                  </a:cxn>
                  <a:cxn ang="0">
                    <a:pos x="T13" y="T15"/>
                  </a:cxn>
                  <a:cxn ang="0">
                    <a:pos x="T17" y="T19"/>
                  </a:cxn>
                </a:cxnLst>
                <a:rect l="0" t="0" r="r" b="b"/>
                <a:pathLst>
                  <a:path w="5" h="5">
                    <a:moveTo>
                      <a:pt x="2" y="0"/>
                    </a:moveTo>
                    <a:lnTo>
                      <a:pt x="0" y="2"/>
                    </a:lnTo>
                    <a:lnTo>
                      <a:pt x="2" y="4"/>
                    </a:lnTo>
                    <a:lnTo>
                      <a:pt x="4" y="2"/>
                    </a:lnTo>
                    <a:lnTo>
                      <a:pt x="2" y="0"/>
                    </a:lnTo>
                    <a:close/>
                  </a:path>
                </a:pathLst>
              </a:custGeom>
              <a:solidFill>
                <a:srgbClr val="121B2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0" name="Group 1019"/>
            <p:cNvGrpSpPr>
              <a:grpSpLocks/>
            </p:cNvGrpSpPr>
            <p:nvPr/>
          </p:nvGrpSpPr>
          <p:grpSpPr bwMode="auto">
            <a:xfrm>
              <a:off x="12839" y="4447"/>
              <a:ext cx="16" cy="5"/>
              <a:chOff x="8707" y="4447"/>
              <a:chExt cx="11" cy="5"/>
            </a:xfrm>
          </p:grpSpPr>
          <p:sp>
            <p:nvSpPr>
              <p:cNvPr id="1362" name="Freeform 1361"/>
              <p:cNvSpPr>
                <a:spLocks/>
              </p:cNvSpPr>
              <p:nvPr/>
            </p:nvSpPr>
            <p:spPr bwMode="auto">
              <a:xfrm>
                <a:off x="8707" y="4447"/>
                <a:ext cx="11" cy="5"/>
              </a:xfrm>
              <a:custGeom>
                <a:avLst/>
                <a:gdLst>
                  <a:gd name="T0" fmla="+- 0 8715 8707"/>
                  <a:gd name="T1" fmla="*/ T0 w 11"/>
                  <a:gd name="T2" fmla="+- 0 4447 4447"/>
                  <a:gd name="T3" fmla="*/ 4447 h 5"/>
                  <a:gd name="T4" fmla="+- 0 8709 8707"/>
                  <a:gd name="T5" fmla="*/ T4 w 11"/>
                  <a:gd name="T6" fmla="+- 0 4448 4447"/>
                  <a:gd name="T7" fmla="*/ 4448 h 5"/>
                  <a:gd name="T8" fmla="+- 0 8707 8707"/>
                  <a:gd name="T9" fmla="*/ T8 w 11"/>
                  <a:gd name="T10" fmla="+- 0 4450 4447"/>
                  <a:gd name="T11" fmla="*/ 4450 h 5"/>
                  <a:gd name="T12" fmla="+- 0 8709 8707"/>
                  <a:gd name="T13" fmla="*/ T12 w 11"/>
                  <a:gd name="T14" fmla="+- 0 4452 4447"/>
                  <a:gd name="T15" fmla="*/ 4452 h 5"/>
                  <a:gd name="T16" fmla="+- 0 8715 8707"/>
                  <a:gd name="T17" fmla="*/ T16 w 11"/>
                  <a:gd name="T18" fmla="+- 0 4452 4447"/>
                  <a:gd name="T19" fmla="*/ 4452 h 5"/>
                  <a:gd name="T20" fmla="+- 0 8717 8707"/>
                  <a:gd name="T21" fmla="*/ T20 w 11"/>
                  <a:gd name="T22" fmla="+- 0 4449 4447"/>
                  <a:gd name="T23" fmla="*/ 4449 h 5"/>
                  <a:gd name="T24" fmla="+- 0 8715 8707"/>
                  <a:gd name="T25" fmla="*/ T24 w 11"/>
                  <a:gd name="T26" fmla="+- 0 4447 4447"/>
                  <a:gd name="T27" fmla="*/ 4447 h 5"/>
                </a:gdLst>
                <a:ahLst/>
                <a:cxnLst>
                  <a:cxn ang="0">
                    <a:pos x="T1" y="T3"/>
                  </a:cxn>
                  <a:cxn ang="0">
                    <a:pos x="T5" y="T7"/>
                  </a:cxn>
                  <a:cxn ang="0">
                    <a:pos x="T9" y="T11"/>
                  </a:cxn>
                  <a:cxn ang="0">
                    <a:pos x="T13" y="T15"/>
                  </a:cxn>
                  <a:cxn ang="0">
                    <a:pos x="T17" y="T19"/>
                  </a:cxn>
                  <a:cxn ang="0">
                    <a:pos x="T21" y="T23"/>
                  </a:cxn>
                  <a:cxn ang="0">
                    <a:pos x="T25" y="T27"/>
                  </a:cxn>
                </a:cxnLst>
                <a:rect l="0" t="0" r="r" b="b"/>
                <a:pathLst>
                  <a:path w="11" h="5">
                    <a:moveTo>
                      <a:pt x="8" y="0"/>
                    </a:moveTo>
                    <a:lnTo>
                      <a:pt x="2" y="1"/>
                    </a:lnTo>
                    <a:lnTo>
                      <a:pt x="0" y="3"/>
                    </a:lnTo>
                    <a:lnTo>
                      <a:pt x="2" y="5"/>
                    </a:lnTo>
                    <a:lnTo>
                      <a:pt x="8" y="5"/>
                    </a:lnTo>
                    <a:lnTo>
                      <a:pt x="10" y="2"/>
                    </a:lnTo>
                    <a:lnTo>
                      <a:pt x="8" y="0"/>
                    </a:lnTo>
                    <a:close/>
                  </a:path>
                </a:pathLst>
              </a:custGeom>
              <a:solidFill>
                <a:srgbClr val="6BB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1" name="Group 1020"/>
            <p:cNvGrpSpPr>
              <a:grpSpLocks/>
            </p:cNvGrpSpPr>
            <p:nvPr/>
          </p:nvGrpSpPr>
          <p:grpSpPr bwMode="auto">
            <a:xfrm>
              <a:off x="12232" y="4401"/>
              <a:ext cx="925" cy="66"/>
              <a:chOff x="8319" y="4401"/>
              <a:chExt cx="626" cy="66"/>
            </a:xfrm>
          </p:grpSpPr>
          <p:sp>
            <p:nvSpPr>
              <p:cNvPr id="1353" name="Freeform 1352"/>
              <p:cNvSpPr>
                <a:spLocks/>
              </p:cNvSpPr>
              <p:nvPr/>
            </p:nvSpPr>
            <p:spPr bwMode="auto">
              <a:xfrm>
                <a:off x="8709" y="4439"/>
                <a:ext cx="54" cy="5"/>
              </a:xfrm>
              <a:custGeom>
                <a:avLst/>
                <a:gdLst>
                  <a:gd name="T0" fmla="+- 0 8709 8709"/>
                  <a:gd name="T1" fmla="*/ T0 w 54"/>
                  <a:gd name="T2" fmla="+- 0 4441 4439"/>
                  <a:gd name="T3" fmla="*/ 4441 h 5"/>
                  <a:gd name="T4" fmla="+- 0 8762 8709"/>
                  <a:gd name="T5" fmla="*/ T4 w 54"/>
                  <a:gd name="T6" fmla="+- 0 4441 4439"/>
                  <a:gd name="T7" fmla="*/ 4441 h 5"/>
                </a:gdLst>
                <a:ahLst/>
                <a:cxnLst>
                  <a:cxn ang="0">
                    <a:pos x="T1" y="T3"/>
                  </a:cxn>
                  <a:cxn ang="0">
                    <a:pos x="T5" y="T7"/>
                  </a:cxn>
                </a:cxnLst>
                <a:rect l="0" t="0" r="r" b="b"/>
                <a:pathLst>
                  <a:path w="54" h="5">
                    <a:moveTo>
                      <a:pt x="0" y="2"/>
                    </a:moveTo>
                    <a:lnTo>
                      <a:pt x="53" y="2"/>
                    </a:lnTo>
                  </a:path>
                </a:pathLst>
              </a:custGeom>
              <a:noFill/>
              <a:ln w="4267">
                <a:solidFill>
                  <a:srgbClr val="4F5B64"/>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354" name="Picture 1353"/>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8686" y="4418"/>
                <a:ext cx="24"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5" name="Picture 1354"/>
              <p:cNvPicPr>
                <a:picLocks noChangeAspect="1" noChangeArrowheads="1"/>
              </p:cNvPicPr>
              <p:nvPr/>
            </p:nvPicPr>
            <p:blipFill>
              <a:blip r:embed="rId136">
                <a:extLst>
                  <a:ext uri="{28A0092B-C50C-407E-A947-70E740481C1C}">
                    <a14:useLocalDpi xmlns:a14="http://schemas.microsoft.com/office/drawing/2010/main" val="0"/>
                  </a:ext>
                </a:extLst>
              </a:blip>
              <a:srcRect/>
              <a:stretch>
                <a:fillRect/>
              </a:stretch>
            </p:blipFill>
            <p:spPr bwMode="auto">
              <a:xfrm>
                <a:off x="8677" y="4441"/>
                <a:ext cx="33"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6" name="Picture 1355"/>
              <p:cNvPicPr>
                <a:picLocks noChangeAspect="1" noChangeArrowheads="1"/>
              </p:cNvPicPr>
              <p:nvPr/>
            </p:nvPicPr>
            <p:blipFill>
              <a:blip r:embed="rId137" cstate="email">
                <a:extLst>
                  <a:ext uri="{28A0092B-C50C-407E-A947-70E740481C1C}">
                    <a14:useLocalDpi xmlns:a14="http://schemas.microsoft.com/office/drawing/2010/main" val="0"/>
                  </a:ext>
                </a:extLst>
              </a:blip>
              <a:srcRect/>
              <a:stretch>
                <a:fillRect/>
              </a:stretch>
            </p:blipFill>
            <p:spPr bwMode="auto">
              <a:xfrm>
                <a:off x="8319" y="4438"/>
                <a:ext cx="12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7" name="Picture 1356"/>
              <p:cNvPicPr>
                <a:picLocks noChangeAspect="1" noChangeArrowheads="1"/>
              </p:cNvPicPr>
              <p:nvPr/>
            </p:nvPicPr>
            <p:blipFill>
              <a:blip r:embed="rId138">
                <a:extLst>
                  <a:ext uri="{28A0092B-C50C-407E-A947-70E740481C1C}">
                    <a14:useLocalDpi xmlns:a14="http://schemas.microsoft.com/office/drawing/2010/main" val="0"/>
                  </a:ext>
                </a:extLst>
              </a:blip>
              <a:srcRect/>
              <a:stretch>
                <a:fillRect/>
              </a:stretch>
            </p:blipFill>
            <p:spPr bwMode="auto">
              <a:xfrm>
                <a:off x="8476" y="4426"/>
                <a:ext cx="102" cy="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8" name="Picture 1357"/>
              <p:cNvPicPr>
                <a:picLocks noChangeAspect="1" noChangeArrowheads="1"/>
              </p:cNvPicPr>
              <p:nvPr/>
            </p:nvPicPr>
            <p:blipFill>
              <a:blip r:embed="rId139">
                <a:extLst>
                  <a:ext uri="{28A0092B-C50C-407E-A947-70E740481C1C}">
                    <a14:useLocalDpi xmlns:a14="http://schemas.microsoft.com/office/drawing/2010/main" val="0"/>
                  </a:ext>
                </a:extLst>
              </a:blip>
              <a:srcRect/>
              <a:stretch>
                <a:fillRect/>
              </a:stretch>
            </p:blipFill>
            <p:spPr bwMode="auto">
              <a:xfrm>
                <a:off x="8841" y="4401"/>
                <a:ext cx="104" cy="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9" name="Picture 1358"/>
              <p:cNvPicPr>
                <a:picLocks noChangeAspect="1" noChangeArrowheads="1"/>
              </p:cNvPicPr>
              <p:nvPr/>
            </p:nvPicPr>
            <p:blipFill>
              <a:blip r:embed="rId140" cstate="email">
                <a:extLst>
                  <a:ext uri="{28A0092B-C50C-407E-A947-70E740481C1C}">
                    <a14:useLocalDpi xmlns:a14="http://schemas.microsoft.com/office/drawing/2010/main" val="0"/>
                  </a:ext>
                </a:extLst>
              </a:blip>
              <a:srcRect/>
              <a:stretch>
                <a:fillRect/>
              </a:stretch>
            </p:blipFill>
            <p:spPr bwMode="auto">
              <a:xfrm>
                <a:off x="8704" y="4411"/>
                <a:ext cx="111" cy="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0" name="Picture 1359"/>
              <p:cNvPicPr>
                <a:picLocks noChangeAspect="1" noChangeArrowheads="1"/>
              </p:cNvPicPr>
              <p:nvPr/>
            </p:nvPicPr>
            <p:blipFill>
              <a:blip r:embed="rId141" cstate="email">
                <a:extLst>
                  <a:ext uri="{28A0092B-C50C-407E-A947-70E740481C1C}">
                    <a14:useLocalDpi xmlns:a14="http://schemas.microsoft.com/office/drawing/2010/main" val="0"/>
                  </a:ext>
                </a:extLst>
              </a:blip>
              <a:srcRect/>
              <a:stretch>
                <a:fillRect/>
              </a:stretch>
            </p:blipFill>
            <p:spPr bwMode="auto">
              <a:xfrm>
                <a:off x="8576" y="4424"/>
                <a:ext cx="24"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 name="Picture 1360"/>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8842" y="4407"/>
                <a:ext cx="94" cy="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2" name="Group 1021"/>
            <p:cNvGrpSpPr>
              <a:grpSpLocks/>
            </p:cNvGrpSpPr>
            <p:nvPr/>
          </p:nvGrpSpPr>
          <p:grpSpPr bwMode="auto">
            <a:xfrm>
              <a:off x="12333" y="4307"/>
              <a:ext cx="628" cy="68"/>
              <a:chOff x="8364" y="4307"/>
              <a:chExt cx="426" cy="68"/>
            </a:xfrm>
          </p:grpSpPr>
          <p:sp>
            <p:nvSpPr>
              <p:cNvPr id="1351" name="Freeform 1350"/>
              <p:cNvSpPr>
                <a:spLocks/>
              </p:cNvSpPr>
              <p:nvPr/>
            </p:nvSpPr>
            <p:spPr bwMode="auto">
              <a:xfrm>
                <a:off x="8364" y="4307"/>
                <a:ext cx="426" cy="68"/>
              </a:xfrm>
              <a:custGeom>
                <a:avLst/>
                <a:gdLst>
                  <a:gd name="T0" fmla="+- 0 8580 8364"/>
                  <a:gd name="T1" fmla="*/ T0 w 426"/>
                  <a:gd name="T2" fmla="+- 0 4307 4307"/>
                  <a:gd name="T3" fmla="*/ 4307 h 68"/>
                  <a:gd name="T4" fmla="+- 0 8365 8364"/>
                  <a:gd name="T5" fmla="*/ T4 w 426"/>
                  <a:gd name="T6" fmla="+- 0 4318 4307"/>
                  <a:gd name="T7" fmla="*/ 4318 h 68"/>
                  <a:gd name="T8" fmla="+- 0 8364 8364"/>
                  <a:gd name="T9" fmla="*/ T8 w 426"/>
                  <a:gd name="T10" fmla="+- 0 4331 4307"/>
                  <a:gd name="T11" fmla="*/ 4331 h 68"/>
                  <a:gd name="T12" fmla="+- 0 8371 8364"/>
                  <a:gd name="T13" fmla="*/ T12 w 426"/>
                  <a:gd name="T14" fmla="+- 0 4343 4307"/>
                  <a:gd name="T15" fmla="*/ 4343 h 68"/>
                  <a:gd name="T16" fmla="+- 0 8384 8364"/>
                  <a:gd name="T17" fmla="*/ T16 w 426"/>
                  <a:gd name="T18" fmla="+- 0 4355 4307"/>
                  <a:gd name="T19" fmla="*/ 4355 h 68"/>
                  <a:gd name="T20" fmla="+- 0 8404 8364"/>
                  <a:gd name="T21" fmla="*/ T20 w 426"/>
                  <a:gd name="T22" fmla="+- 0 4365 4307"/>
                  <a:gd name="T23" fmla="*/ 4365 h 68"/>
                  <a:gd name="T24" fmla="+- 0 8428 8364"/>
                  <a:gd name="T25" fmla="*/ T24 w 426"/>
                  <a:gd name="T26" fmla="+- 0 4375 4307"/>
                  <a:gd name="T27" fmla="*/ 4375 h 68"/>
                  <a:gd name="T28" fmla="+- 0 8790 8364"/>
                  <a:gd name="T29" fmla="*/ T28 w 426"/>
                  <a:gd name="T30" fmla="+- 0 4354 4307"/>
                  <a:gd name="T31" fmla="*/ 4354 h 68"/>
                  <a:gd name="T32" fmla="+- 0 8744 8364"/>
                  <a:gd name="T33" fmla="*/ T32 w 426"/>
                  <a:gd name="T34" fmla="+- 0 4343 4307"/>
                  <a:gd name="T35" fmla="*/ 4343 h 68"/>
                  <a:gd name="T36" fmla="+- 0 8584 8364"/>
                  <a:gd name="T37" fmla="*/ T36 w 426"/>
                  <a:gd name="T38" fmla="+- 0 4343 4307"/>
                  <a:gd name="T39" fmla="*/ 4343 h 68"/>
                  <a:gd name="T40" fmla="+- 0 8583 8364"/>
                  <a:gd name="T41" fmla="*/ T40 w 426"/>
                  <a:gd name="T42" fmla="+- 0 4343 4307"/>
                  <a:gd name="T43" fmla="*/ 4343 h 68"/>
                  <a:gd name="T44" fmla="+- 0 8583 8364"/>
                  <a:gd name="T45" fmla="*/ T44 w 426"/>
                  <a:gd name="T46" fmla="+- 0 4342 4307"/>
                  <a:gd name="T47" fmla="*/ 4342 h 68"/>
                  <a:gd name="T48" fmla="+- 0 8581 8364"/>
                  <a:gd name="T49" fmla="*/ T48 w 426"/>
                  <a:gd name="T50" fmla="+- 0 4341 4307"/>
                  <a:gd name="T51" fmla="*/ 4341 h 68"/>
                  <a:gd name="T52" fmla="+- 0 8581 8364"/>
                  <a:gd name="T53" fmla="*/ T52 w 426"/>
                  <a:gd name="T54" fmla="+- 0 4340 4307"/>
                  <a:gd name="T55" fmla="*/ 4340 h 68"/>
                  <a:gd name="T56" fmla="+- 0 8648 8364"/>
                  <a:gd name="T57" fmla="*/ T56 w 426"/>
                  <a:gd name="T58" fmla="+- 0 4337 4307"/>
                  <a:gd name="T59" fmla="*/ 4337 h 68"/>
                  <a:gd name="T60" fmla="+- 0 8712 8364"/>
                  <a:gd name="T61" fmla="*/ T60 w 426"/>
                  <a:gd name="T62" fmla="+- 0 4336 4307"/>
                  <a:gd name="T63" fmla="*/ 4336 h 68"/>
                  <a:gd name="T64" fmla="+- 0 8580 8364"/>
                  <a:gd name="T65" fmla="*/ T64 w 426"/>
                  <a:gd name="T66" fmla="+- 0 4307 4307"/>
                  <a:gd name="T67" fmla="*/ 4307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426" h="68">
                    <a:moveTo>
                      <a:pt x="216" y="0"/>
                    </a:moveTo>
                    <a:lnTo>
                      <a:pt x="1" y="11"/>
                    </a:lnTo>
                    <a:lnTo>
                      <a:pt x="0" y="24"/>
                    </a:lnTo>
                    <a:lnTo>
                      <a:pt x="7" y="36"/>
                    </a:lnTo>
                    <a:lnTo>
                      <a:pt x="20" y="48"/>
                    </a:lnTo>
                    <a:lnTo>
                      <a:pt x="40" y="58"/>
                    </a:lnTo>
                    <a:lnTo>
                      <a:pt x="64" y="68"/>
                    </a:lnTo>
                    <a:lnTo>
                      <a:pt x="426" y="47"/>
                    </a:lnTo>
                    <a:lnTo>
                      <a:pt x="380" y="36"/>
                    </a:lnTo>
                    <a:lnTo>
                      <a:pt x="220" y="36"/>
                    </a:lnTo>
                    <a:lnTo>
                      <a:pt x="219" y="36"/>
                    </a:lnTo>
                    <a:lnTo>
                      <a:pt x="219" y="35"/>
                    </a:lnTo>
                    <a:lnTo>
                      <a:pt x="217" y="34"/>
                    </a:lnTo>
                    <a:lnTo>
                      <a:pt x="217" y="33"/>
                    </a:lnTo>
                    <a:lnTo>
                      <a:pt x="284" y="30"/>
                    </a:lnTo>
                    <a:lnTo>
                      <a:pt x="348" y="29"/>
                    </a:lnTo>
                    <a:lnTo>
                      <a:pt x="216" y="0"/>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52" name="Freeform 1351"/>
              <p:cNvSpPr>
                <a:spLocks/>
              </p:cNvSpPr>
              <p:nvPr/>
            </p:nvSpPr>
            <p:spPr bwMode="auto">
              <a:xfrm>
                <a:off x="8364" y="4307"/>
                <a:ext cx="426" cy="68"/>
              </a:xfrm>
              <a:custGeom>
                <a:avLst/>
                <a:gdLst>
                  <a:gd name="T0" fmla="+- 0 8712 8364"/>
                  <a:gd name="T1" fmla="*/ T0 w 426"/>
                  <a:gd name="T2" fmla="+- 0 4336 4307"/>
                  <a:gd name="T3" fmla="*/ 4336 h 68"/>
                  <a:gd name="T4" fmla="+- 0 8664 8364"/>
                  <a:gd name="T5" fmla="*/ T4 w 426"/>
                  <a:gd name="T6" fmla="+- 0 4336 4307"/>
                  <a:gd name="T7" fmla="*/ 4336 h 68"/>
                  <a:gd name="T8" fmla="+- 0 8666 8364"/>
                  <a:gd name="T9" fmla="*/ T8 w 426"/>
                  <a:gd name="T10" fmla="+- 0 4337 4307"/>
                  <a:gd name="T11" fmla="*/ 4337 h 68"/>
                  <a:gd name="T12" fmla="+- 0 8666 8364"/>
                  <a:gd name="T13" fmla="*/ T12 w 426"/>
                  <a:gd name="T14" fmla="+- 0 4338 4307"/>
                  <a:gd name="T15" fmla="*/ 4338 h 68"/>
                  <a:gd name="T16" fmla="+- 0 8668 8364"/>
                  <a:gd name="T17" fmla="*/ T16 w 426"/>
                  <a:gd name="T18" fmla="+- 0 4339 4307"/>
                  <a:gd name="T19" fmla="*/ 4339 h 68"/>
                  <a:gd name="T20" fmla="+- 0 8667 8364"/>
                  <a:gd name="T21" fmla="*/ T20 w 426"/>
                  <a:gd name="T22" fmla="+- 0 4340 4307"/>
                  <a:gd name="T23" fmla="*/ 4340 h 68"/>
                  <a:gd name="T24" fmla="+- 0 8663 8364"/>
                  <a:gd name="T25" fmla="*/ T24 w 426"/>
                  <a:gd name="T26" fmla="+- 0 4340 4307"/>
                  <a:gd name="T27" fmla="*/ 4340 h 68"/>
                  <a:gd name="T28" fmla="+- 0 8587 8364"/>
                  <a:gd name="T29" fmla="*/ T28 w 426"/>
                  <a:gd name="T30" fmla="+- 0 4343 4307"/>
                  <a:gd name="T31" fmla="*/ 4343 h 68"/>
                  <a:gd name="T32" fmla="+- 0 8744 8364"/>
                  <a:gd name="T33" fmla="*/ T32 w 426"/>
                  <a:gd name="T34" fmla="+- 0 4343 4307"/>
                  <a:gd name="T35" fmla="*/ 4343 h 68"/>
                  <a:gd name="T36" fmla="+- 0 8712 8364"/>
                  <a:gd name="T37" fmla="*/ T36 w 426"/>
                  <a:gd name="T38" fmla="+- 0 4336 4307"/>
                  <a:gd name="T39" fmla="*/ 4336 h 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426" h="68">
                    <a:moveTo>
                      <a:pt x="348" y="29"/>
                    </a:moveTo>
                    <a:lnTo>
                      <a:pt x="300" y="29"/>
                    </a:lnTo>
                    <a:lnTo>
                      <a:pt x="302" y="30"/>
                    </a:lnTo>
                    <a:lnTo>
                      <a:pt x="302" y="31"/>
                    </a:lnTo>
                    <a:lnTo>
                      <a:pt x="304" y="32"/>
                    </a:lnTo>
                    <a:lnTo>
                      <a:pt x="303" y="33"/>
                    </a:lnTo>
                    <a:lnTo>
                      <a:pt x="299" y="33"/>
                    </a:lnTo>
                    <a:lnTo>
                      <a:pt x="223" y="36"/>
                    </a:lnTo>
                    <a:lnTo>
                      <a:pt x="380" y="36"/>
                    </a:lnTo>
                    <a:lnTo>
                      <a:pt x="348" y="29"/>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3" name="Group 1022"/>
            <p:cNvGrpSpPr>
              <a:grpSpLocks/>
            </p:cNvGrpSpPr>
            <p:nvPr/>
          </p:nvGrpSpPr>
          <p:grpSpPr bwMode="auto">
            <a:xfrm>
              <a:off x="12477" y="4354"/>
              <a:ext cx="771" cy="66"/>
              <a:chOff x="8462" y="4354"/>
              <a:chExt cx="523" cy="66"/>
            </a:xfrm>
          </p:grpSpPr>
          <p:sp>
            <p:nvSpPr>
              <p:cNvPr id="1349" name="Freeform 1348"/>
              <p:cNvSpPr>
                <a:spLocks/>
              </p:cNvSpPr>
              <p:nvPr/>
            </p:nvSpPr>
            <p:spPr bwMode="auto">
              <a:xfrm>
                <a:off x="8462" y="4354"/>
                <a:ext cx="523" cy="66"/>
              </a:xfrm>
              <a:custGeom>
                <a:avLst/>
                <a:gdLst>
                  <a:gd name="T0" fmla="+- 0 8792 8462"/>
                  <a:gd name="T1" fmla="*/ T0 w 523"/>
                  <a:gd name="T2" fmla="+- 0 4354 4354"/>
                  <a:gd name="T3" fmla="*/ 4354 h 66"/>
                  <a:gd name="T4" fmla="+- 0 8792 8462"/>
                  <a:gd name="T5" fmla="*/ T4 w 523"/>
                  <a:gd name="T6" fmla="+- 0 4354 4354"/>
                  <a:gd name="T7" fmla="*/ 4354 h 66"/>
                  <a:gd name="T8" fmla="+- 0 8462 8462"/>
                  <a:gd name="T9" fmla="*/ T8 w 523"/>
                  <a:gd name="T10" fmla="+- 0 4375 4354"/>
                  <a:gd name="T11" fmla="*/ 4375 h 66"/>
                  <a:gd name="T12" fmla="+- 0 8473 8462"/>
                  <a:gd name="T13" fmla="*/ T12 w 523"/>
                  <a:gd name="T14" fmla="+- 0 4382 4354"/>
                  <a:gd name="T15" fmla="*/ 4382 h 66"/>
                  <a:gd name="T16" fmla="+- 0 8548 8462"/>
                  <a:gd name="T17" fmla="*/ T16 w 523"/>
                  <a:gd name="T18" fmla="+- 0 4406 4354"/>
                  <a:gd name="T19" fmla="*/ 4406 h 66"/>
                  <a:gd name="T20" fmla="+- 0 8615 8462"/>
                  <a:gd name="T21" fmla="*/ T20 w 523"/>
                  <a:gd name="T22" fmla="+- 0 4418 4354"/>
                  <a:gd name="T23" fmla="*/ 4418 h 66"/>
                  <a:gd name="T24" fmla="+- 0 8635 8462"/>
                  <a:gd name="T25" fmla="*/ T24 w 523"/>
                  <a:gd name="T26" fmla="+- 0 4420 4354"/>
                  <a:gd name="T27" fmla="*/ 4420 h 66"/>
                  <a:gd name="T28" fmla="+- 0 8972 8462"/>
                  <a:gd name="T29" fmla="*/ T28 w 523"/>
                  <a:gd name="T30" fmla="+- 0 4396 4354"/>
                  <a:gd name="T31" fmla="*/ 4396 h 66"/>
                  <a:gd name="T32" fmla="+- 0 8977 8462"/>
                  <a:gd name="T33" fmla="*/ T32 w 523"/>
                  <a:gd name="T34" fmla="+- 0 4396 4354"/>
                  <a:gd name="T35" fmla="*/ 4396 h 66"/>
                  <a:gd name="T36" fmla="+- 0 8983 8462"/>
                  <a:gd name="T37" fmla="*/ T36 w 523"/>
                  <a:gd name="T38" fmla="+- 0 4396 4354"/>
                  <a:gd name="T39" fmla="*/ 4396 h 66"/>
                  <a:gd name="T40" fmla="+- 0 8792 8462"/>
                  <a:gd name="T41" fmla="*/ T40 w 523"/>
                  <a:gd name="T42" fmla="+- 0 4354 4354"/>
                  <a:gd name="T43" fmla="*/ 4354 h 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523" h="66">
                    <a:moveTo>
                      <a:pt x="330" y="0"/>
                    </a:moveTo>
                    <a:lnTo>
                      <a:pt x="330" y="0"/>
                    </a:lnTo>
                    <a:lnTo>
                      <a:pt x="0" y="21"/>
                    </a:lnTo>
                    <a:lnTo>
                      <a:pt x="11" y="28"/>
                    </a:lnTo>
                    <a:lnTo>
                      <a:pt x="86" y="52"/>
                    </a:lnTo>
                    <a:lnTo>
                      <a:pt x="153" y="64"/>
                    </a:lnTo>
                    <a:lnTo>
                      <a:pt x="173" y="66"/>
                    </a:lnTo>
                    <a:lnTo>
                      <a:pt x="510" y="42"/>
                    </a:lnTo>
                    <a:lnTo>
                      <a:pt x="515" y="42"/>
                    </a:lnTo>
                    <a:lnTo>
                      <a:pt x="521" y="42"/>
                    </a:lnTo>
                    <a:lnTo>
                      <a:pt x="330" y="0"/>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50" name="Freeform 1349"/>
              <p:cNvSpPr>
                <a:spLocks/>
              </p:cNvSpPr>
              <p:nvPr/>
            </p:nvSpPr>
            <p:spPr bwMode="auto">
              <a:xfrm>
                <a:off x="8462" y="4354"/>
                <a:ext cx="523" cy="66"/>
              </a:xfrm>
              <a:custGeom>
                <a:avLst/>
                <a:gdLst>
                  <a:gd name="T0" fmla="+- 0 8983 8462"/>
                  <a:gd name="T1" fmla="*/ T0 w 523"/>
                  <a:gd name="T2" fmla="+- 0 4396 4354"/>
                  <a:gd name="T3" fmla="*/ 4396 h 66"/>
                  <a:gd name="T4" fmla="+- 0 8977 8462"/>
                  <a:gd name="T5" fmla="*/ T4 w 523"/>
                  <a:gd name="T6" fmla="+- 0 4396 4354"/>
                  <a:gd name="T7" fmla="*/ 4396 h 66"/>
                  <a:gd name="T8" fmla="+- 0 8983 8462"/>
                  <a:gd name="T9" fmla="*/ T8 w 523"/>
                  <a:gd name="T10" fmla="+- 0 4396 4354"/>
                  <a:gd name="T11" fmla="*/ 4396 h 66"/>
                  <a:gd name="T12" fmla="+- 0 8984 8462"/>
                  <a:gd name="T13" fmla="*/ T12 w 523"/>
                  <a:gd name="T14" fmla="+- 0 4396 4354"/>
                  <a:gd name="T15" fmla="*/ 4396 h 66"/>
                  <a:gd name="T16" fmla="+- 0 8983 8462"/>
                  <a:gd name="T17" fmla="*/ T16 w 523"/>
                  <a:gd name="T18" fmla="+- 0 4396 4354"/>
                  <a:gd name="T19" fmla="*/ 4396 h 66"/>
                </a:gdLst>
                <a:ahLst/>
                <a:cxnLst>
                  <a:cxn ang="0">
                    <a:pos x="T1" y="T3"/>
                  </a:cxn>
                  <a:cxn ang="0">
                    <a:pos x="T5" y="T7"/>
                  </a:cxn>
                  <a:cxn ang="0">
                    <a:pos x="T9" y="T11"/>
                  </a:cxn>
                  <a:cxn ang="0">
                    <a:pos x="T13" y="T15"/>
                  </a:cxn>
                  <a:cxn ang="0">
                    <a:pos x="T17" y="T19"/>
                  </a:cxn>
                </a:cxnLst>
                <a:rect l="0" t="0" r="r" b="b"/>
                <a:pathLst>
                  <a:path w="523" h="66">
                    <a:moveTo>
                      <a:pt x="521" y="42"/>
                    </a:moveTo>
                    <a:lnTo>
                      <a:pt x="515" y="42"/>
                    </a:lnTo>
                    <a:lnTo>
                      <a:pt x="521" y="42"/>
                    </a:lnTo>
                    <a:lnTo>
                      <a:pt x="522" y="42"/>
                    </a:lnTo>
                    <a:lnTo>
                      <a:pt x="521" y="42"/>
                    </a:lnTo>
                    <a:close/>
                  </a:path>
                </a:pathLst>
              </a:custGeom>
              <a:solidFill>
                <a:srgbClr val="444D5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4" name="Group 1023"/>
            <p:cNvGrpSpPr>
              <a:grpSpLocks/>
            </p:cNvGrpSpPr>
            <p:nvPr/>
          </p:nvGrpSpPr>
          <p:grpSpPr bwMode="auto">
            <a:xfrm>
              <a:off x="12437" y="4365"/>
              <a:ext cx="819" cy="57"/>
              <a:chOff x="8431" y="4365"/>
              <a:chExt cx="555" cy="57"/>
            </a:xfrm>
          </p:grpSpPr>
          <p:sp>
            <p:nvSpPr>
              <p:cNvPr id="1347" name="Freeform 1346"/>
              <p:cNvSpPr>
                <a:spLocks/>
              </p:cNvSpPr>
              <p:nvPr/>
            </p:nvSpPr>
            <p:spPr bwMode="auto">
              <a:xfrm>
                <a:off x="8431" y="4365"/>
                <a:ext cx="362" cy="2"/>
              </a:xfrm>
              <a:custGeom>
                <a:avLst/>
                <a:gdLst>
                  <a:gd name="T0" fmla="+- 0 8431 8431"/>
                  <a:gd name="T1" fmla="*/ T0 w 362"/>
                  <a:gd name="T2" fmla="+- 0 8792 8431"/>
                  <a:gd name="T3" fmla="*/ T2 w 362"/>
                </a:gdLst>
                <a:ahLst/>
                <a:cxnLst>
                  <a:cxn ang="0">
                    <a:pos x="T1" y="0"/>
                  </a:cxn>
                  <a:cxn ang="0">
                    <a:pos x="T3" y="0"/>
                  </a:cxn>
                </a:cxnLst>
                <a:rect l="0" t="0" r="r" b="b"/>
                <a:pathLst>
                  <a:path w="362">
                    <a:moveTo>
                      <a:pt x="0" y="0"/>
                    </a:moveTo>
                    <a:lnTo>
                      <a:pt x="361" y="0"/>
                    </a:lnTo>
                  </a:path>
                </a:pathLst>
              </a:custGeom>
              <a:noFill/>
              <a:ln w="16192">
                <a:solidFill>
                  <a:srgbClr val="2A303C"/>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pic>
            <p:nvPicPr>
              <p:cNvPr id="1348" name="Picture 1347"/>
              <p:cNvPicPr>
                <a:picLocks noChangeAspect="1" noChangeArrowheads="1"/>
              </p:cNvPicPr>
              <p:nvPr/>
            </p:nvPicPr>
            <p:blipFill>
              <a:blip r:embed="rId143" cstate="email">
                <a:extLst>
                  <a:ext uri="{28A0092B-C50C-407E-A947-70E740481C1C}">
                    <a14:useLocalDpi xmlns:a14="http://schemas.microsoft.com/office/drawing/2010/main" val="0"/>
                  </a:ext>
                </a:extLst>
              </a:blip>
              <a:srcRect/>
              <a:stretch>
                <a:fillRect/>
              </a:stretch>
            </p:blipFill>
            <p:spPr bwMode="auto">
              <a:xfrm>
                <a:off x="8629" y="4396"/>
                <a:ext cx="357"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 name="Group 1024"/>
            <p:cNvGrpSpPr>
              <a:grpSpLocks/>
            </p:cNvGrpSpPr>
            <p:nvPr/>
          </p:nvGrpSpPr>
          <p:grpSpPr bwMode="auto">
            <a:xfrm>
              <a:off x="12743" y="4419"/>
              <a:ext cx="59" cy="3"/>
              <a:chOff x="8642" y="4419"/>
              <a:chExt cx="40" cy="3"/>
            </a:xfrm>
          </p:grpSpPr>
          <p:sp>
            <p:nvSpPr>
              <p:cNvPr id="1346" name="Freeform 1345"/>
              <p:cNvSpPr>
                <a:spLocks/>
              </p:cNvSpPr>
              <p:nvPr/>
            </p:nvSpPr>
            <p:spPr bwMode="auto">
              <a:xfrm>
                <a:off x="8642" y="4419"/>
                <a:ext cx="40" cy="3"/>
              </a:xfrm>
              <a:custGeom>
                <a:avLst/>
                <a:gdLst>
                  <a:gd name="T0" fmla="+- 0 8677 8642"/>
                  <a:gd name="T1" fmla="*/ T0 w 40"/>
                  <a:gd name="T2" fmla="+- 0 4419 4419"/>
                  <a:gd name="T3" fmla="*/ 4419 h 3"/>
                  <a:gd name="T4" fmla="+- 0 8676 8642"/>
                  <a:gd name="T5" fmla="*/ T4 w 40"/>
                  <a:gd name="T6" fmla="+- 0 4420 4419"/>
                  <a:gd name="T7" fmla="*/ 4420 h 3"/>
                  <a:gd name="T8" fmla="+- 0 8642 8642"/>
                  <a:gd name="T9" fmla="*/ T8 w 40"/>
                  <a:gd name="T10" fmla="+- 0 4422 4419"/>
                  <a:gd name="T11" fmla="*/ 4422 h 3"/>
                  <a:gd name="T12" fmla="+- 0 8679 8642"/>
                  <a:gd name="T13" fmla="*/ T12 w 40"/>
                  <a:gd name="T14" fmla="+- 0 4419 4419"/>
                  <a:gd name="T15" fmla="*/ 4419 h 3"/>
                  <a:gd name="T16" fmla="+- 0 8677 8642"/>
                  <a:gd name="T17" fmla="*/ T16 w 40"/>
                  <a:gd name="T18" fmla="+- 0 4419 4419"/>
                  <a:gd name="T19" fmla="*/ 4419 h 3"/>
                </a:gdLst>
                <a:ahLst/>
                <a:cxnLst>
                  <a:cxn ang="0">
                    <a:pos x="T1" y="T3"/>
                  </a:cxn>
                  <a:cxn ang="0">
                    <a:pos x="T5" y="T7"/>
                  </a:cxn>
                  <a:cxn ang="0">
                    <a:pos x="T9" y="T11"/>
                  </a:cxn>
                  <a:cxn ang="0">
                    <a:pos x="T13" y="T15"/>
                  </a:cxn>
                  <a:cxn ang="0">
                    <a:pos x="T17" y="T19"/>
                  </a:cxn>
                </a:cxnLst>
                <a:rect l="0" t="0" r="r" b="b"/>
                <a:pathLst>
                  <a:path w="40" h="3">
                    <a:moveTo>
                      <a:pt x="35" y="0"/>
                    </a:moveTo>
                    <a:lnTo>
                      <a:pt x="34" y="1"/>
                    </a:lnTo>
                    <a:lnTo>
                      <a:pt x="0" y="3"/>
                    </a:lnTo>
                    <a:lnTo>
                      <a:pt x="37" y="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6" name="Group 1025"/>
            <p:cNvGrpSpPr>
              <a:grpSpLocks/>
            </p:cNvGrpSpPr>
            <p:nvPr/>
          </p:nvGrpSpPr>
          <p:grpSpPr bwMode="auto">
            <a:xfrm>
              <a:off x="12812" y="4401"/>
              <a:ext cx="361" cy="19"/>
              <a:chOff x="8682" y="4401"/>
              <a:chExt cx="248" cy="19"/>
            </a:xfrm>
          </p:grpSpPr>
          <p:sp>
            <p:nvSpPr>
              <p:cNvPr id="1343" name="Freeform 1342"/>
              <p:cNvSpPr>
                <a:spLocks/>
              </p:cNvSpPr>
              <p:nvPr/>
            </p:nvSpPr>
            <p:spPr bwMode="auto">
              <a:xfrm>
                <a:off x="8682" y="4417"/>
                <a:ext cx="22" cy="3"/>
              </a:xfrm>
              <a:custGeom>
                <a:avLst/>
                <a:gdLst>
                  <a:gd name="T0" fmla="+- 0 8703 8682"/>
                  <a:gd name="T1" fmla="*/ T0 w 22"/>
                  <a:gd name="T2" fmla="+- 0 4417 4417"/>
                  <a:gd name="T3" fmla="*/ 4417 h 3"/>
                  <a:gd name="T4" fmla="+- 0 8682 8682"/>
                  <a:gd name="T5" fmla="*/ T4 w 22"/>
                  <a:gd name="T6" fmla="+- 0 4418 4417"/>
                  <a:gd name="T7" fmla="*/ 4418 h 3"/>
                  <a:gd name="T8" fmla="+- 0 8684 8682"/>
                  <a:gd name="T9" fmla="*/ T8 w 22"/>
                  <a:gd name="T10" fmla="+- 0 4418 4417"/>
                  <a:gd name="T11" fmla="*/ 4418 h 3"/>
                  <a:gd name="T12" fmla="+- 0 8686 8682"/>
                  <a:gd name="T13" fmla="*/ T12 w 22"/>
                  <a:gd name="T14" fmla="+- 0 4419 4417"/>
                  <a:gd name="T15" fmla="*/ 4419 h 3"/>
                  <a:gd name="T16" fmla="+- 0 8704 8682"/>
                  <a:gd name="T17" fmla="*/ T16 w 22"/>
                  <a:gd name="T18" fmla="+- 0 4418 4417"/>
                  <a:gd name="T19" fmla="*/ 4418 h 3"/>
                  <a:gd name="T20" fmla="+- 0 8703 8682"/>
                  <a:gd name="T21" fmla="*/ T20 w 22"/>
                  <a:gd name="T22" fmla="+- 0 4417 4417"/>
                  <a:gd name="T23" fmla="*/ 4417 h 3"/>
                  <a:gd name="T24" fmla="+- 0 8704 8682"/>
                  <a:gd name="T25" fmla="*/ T24 w 22"/>
                  <a:gd name="T26" fmla="+- 0 4417 4417"/>
                  <a:gd name="T27" fmla="*/ 4417 h 3"/>
                  <a:gd name="T28" fmla="+- 0 8704 8682"/>
                  <a:gd name="T29" fmla="*/ T28 w 22"/>
                  <a:gd name="T30" fmla="+- 0 4417 4417"/>
                  <a:gd name="T31" fmla="*/ 4417 h 3"/>
                  <a:gd name="T32" fmla="+- 0 8704 8682"/>
                  <a:gd name="T33" fmla="*/ T32 w 22"/>
                  <a:gd name="T34" fmla="+- 0 4417 4417"/>
                  <a:gd name="T35" fmla="*/ 4417 h 3"/>
                  <a:gd name="T36" fmla="+- 0 8703 8682"/>
                  <a:gd name="T37" fmla="*/ T36 w 22"/>
                  <a:gd name="T38" fmla="+- 0 4417 4417"/>
                  <a:gd name="T39" fmla="*/ 4417 h 3"/>
                  <a:gd name="T40" fmla="+- 0 8703 8682"/>
                  <a:gd name="T41" fmla="*/ T40 w 22"/>
                  <a:gd name="T42" fmla="+- 0 4417 4417"/>
                  <a:gd name="T43" fmla="*/ 4417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2" h="3">
                    <a:moveTo>
                      <a:pt x="21" y="0"/>
                    </a:moveTo>
                    <a:lnTo>
                      <a:pt x="0" y="1"/>
                    </a:lnTo>
                    <a:lnTo>
                      <a:pt x="2" y="1"/>
                    </a:lnTo>
                    <a:lnTo>
                      <a:pt x="4" y="2"/>
                    </a:lnTo>
                    <a:lnTo>
                      <a:pt x="22" y="1"/>
                    </a:lnTo>
                    <a:lnTo>
                      <a:pt x="21" y="0"/>
                    </a:lnTo>
                    <a:lnTo>
                      <a:pt x="22" y="0"/>
                    </a:lnTo>
                    <a:lnTo>
                      <a:pt x="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344" name="Picture 1343"/>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8842" y="4401"/>
                <a:ext cx="88" cy="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5" name="Picture 1344"/>
              <p:cNvPicPr>
                <a:picLocks noChangeAspect="1" noChangeArrowheads="1"/>
              </p:cNvPicPr>
              <p:nvPr/>
            </p:nvPicPr>
            <p:blipFill>
              <a:blip r:embed="rId145">
                <a:extLst>
                  <a:ext uri="{28A0092B-C50C-407E-A947-70E740481C1C}">
                    <a14:useLocalDpi xmlns:a14="http://schemas.microsoft.com/office/drawing/2010/main" val="0"/>
                  </a:ext>
                </a:extLst>
              </a:blip>
              <a:srcRect/>
              <a:stretch>
                <a:fillRect/>
              </a:stretch>
            </p:blipFill>
            <p:spPr bwMode="auto">
              <a:xfrm>
                <a:off x="8703" y="4411"/>
                <a:ext cx="95" cy="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7" name="Group 1026"/>
            <p:cNvGrpSpPr>
              <a:grpSpLocks/>
            </p:cNvGrpSpPr>
            <p:nvPr/>
          </p:nvGrpSpPr>
          <p:grpSpPr bwMode="auto">
            <a:xfrm>
              <a:off x="12706" y="4477"/>
              <a:ext cx="15" cy="12"/>
              <a:chOff x="8617" y="4477"/>
              <a:chExt cx="10" cy="12"/>
            </a:xfrm>
          </p:grpSpPr>
          <p:sp>
            <p:nvSpPr>
              <p:cNvPr id="1338" name="Freeform 1337"/>
              <p:cNvSpPr>
                <a:spLocks/>
              </p:cNvSpPr>
              <p:nvPr/>
            </p:nvSpPr>
            <p:spPr bwMode="auto">
              <a:xfrm>
                <a:off x="8617" y="4477"/>
                <a:ext cx="10" cy="12"/>
              </a:xfrm>
              <a:custGeom>
                <a:avLst/>
                <a:gdLst>
                  <a:gd name="T0" fmla="+- 0 8620 8617"/>
                  <a:gd name="T1" fmla="*/ T0 w 10"/>
                  <a:gd name="T2" fmla="+- 0 4485 4477"/>
                  <a:gd name="T3" fmla="*/ 4485 h 12"/>
                  <a:gd name="T4" fmla="+- 0 8617 8617"/>
                  <a:gd name="T5" fmla="*/ T4 w 10"/>
                  <a:gd name="T6" fmla="+- 0 4485 4477"/>
                  <a:gd name="T7" fmla="*/ 4485 h 12"/>
                  <a:gd name="T8" fmla="+- 0 8617 8617"/>
                  <a:gd name="T9" fmla="*/ T8 w 10"/>
                  <a:gd name="T10" fmla="+- 0 4488 4477"/>
                  <a:gd name="T11" fmla="*/ 4488 h 12"/>
                  <a:gd name="T12" fmla="+- 0 8619 8617"/>
                  <a:gd name="T13" fmla="*/ T12 w 10"/>
                  <a:gd name="T14" fmla="+- 0 4488 4477"/>
                  <a:gd name="T15" fmla="*/ 4488 h 12"/>
                  <a:gd name="T16" fmla="+- 0 8624 8617"/>
                  <a:gd name="T17" fmla="*/ T16 w 10"/>
                  <a:gd name="T18" fmla="+- 0 4488 4477"/>
                  <a:gd name="T19" fmla="*/ 4488 h 12"/>
                  <a:gd name="T20" fmla="+- 0 8626 8617"/>
                  <a:gd name="T21" fmla="*/ T20 w 10"/>
                  <a:gd name="T22" fmla="+- 0 4487 4477"/>
                  <a:gd name="T23" fmla="*/ 4487 h 12"/>
                  <a:gd name="T24" fmla="+- 0 8626 8617"/>
                  <a:gd name="T25" fmla="*/ T24 w 10"/>
                  <a:gd name="T26" fmla="+- 0 4486 4477"/>
                  <a:gd name="T27" fmla="*/ 4486 h 12"/>
                  <a:gd name="T28" fmla="+- 0 8622 8617"/>
                  <a:gd name="T29" fmla="*/ T28 w 10"/>
                  <a:gd name="T30" fmla="+- 0 4486 4477"/>
                  <a:gd name="T31" fmla="*/ 4486 h 12"/>
                  <a:gd name="T32" fmla="+- 0 8620 8617"/>
                  <a:gd name="T33" fmla="*/ T32 w 10"/>
                  <a:gd name="T34" fmla="+- 0 4485 4477"/>
                  <a:gd name="T35" fmla="*/ 4485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12">
                    <a:moveTo>
                      <a:pt x="3" y="8"/>
                    </a:moveTo>
                    <a:lnTo>
                      <a:pt x="0" y="8"/>
                    </a:lnTo>
                    <a:lnTo>
                      <a:pt x="0" y="11"/>
                    </a:lnTo>
                    <a:lnTo>
                      <a:pt x="2" y="11"/>
                    </a:lnTo>
                    <a:lnTo>
                      <a:pt x="7" y="11"/>
                    </a:lnTo>
                    <a:lnTo>
                      <a:pt x="9" y="10"/>
                    </a:lnTo>
                    <a:lnTo>
                      <a:pt x="9" y="9"/>
                    </a:lnTo>
                    <a:lnTo>
                      <a:pt x="5" y="9"/>
                    </a:ln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9" name="Freeform 1338"/>
              <p:cNvSpPr>
                <a:spLocks/>
              </p:cNvSpPr>
              <p:nvPr/>
            </p:nvSpPr>
            <p:spPr bwMode="auto">
              <a:xfrm>
                <a:off x="8617" y="4477"/>
                <a:ext cx="10" cy="12"/>
              </a:xfrm>
              <a:custGeom>
                <a:avLst/>
                <a:gdLst>
                  <a:gd name="T0" fmla="+- 0 8626 8617"/>
                  <a:gd name="T1" fmla="*/ T0 w 10"/>
                  <a:gd name="T2" fmla="+- 0 4484 4477"/>
                  <a:gd name="T3" fmla="*/ 4484 h 12"/>
                  <a:gd name="T4" fmla="+- 0 8621 8617"/>
                  <a:gd name="T5" fmla="*/ T4 w 10"/>
                  <a:gd name="T6" fmla="+- 0 4484 4477"/>
                  <a:gd name="T7" fmla="*/ 4484 h 12"/>
                  <a:gd name="T8" fmla="+- 0 8623 8617"/>
                  <a:gd name="T9" fmla="*/ T8 w 10"/>
                  <a:gd name="T10" fmla="+- 0 4485 4477"/>
                  <a:gd name="T11" fmla="*/ 4485 h 12"/>
                  <a:gd name="T12" fmla="+- 0 8622 8617"/>
                  <a:gd name="T13" fmla="*/ T12 w 10"/>
                  <a:gd name="T14" fmla="+- 0 4486 4477"/>
                  <a:gd name="T15" fmla="*/ 4486 h 12"/>
                  <a:gd name="T16" fmla="+- 0 8626 8617"/>
                  <a:gd name="T17" fmla="*/ T16 w 10"/>
                  <a:gd name="T18" fmla="+- 0 4486 4477"/>
                  <a:gd name="T19" fmla="*/ 4486 h 12"/>
                  <a:gd name="T20" fmla="+- 0 8626 8617"/>
                  <a:gd name="T21" fmla="*/ T20 w 10"/>
                  <a:gd name="T22" fmla="+- 0 4484 4477"/>
                  <a:gd name="T23" fmla="*/ 4484 h 12"/>
                </a:gdLst>
                <a:ahLst/>
                <a:cxnLst>
                  <a:cxn ang="0">
                    <a:pos x="T1" y="T3"/>
                  </a:cxn>
                  <a:cxn ang="0">
                    <a:pos x="T5" y="T7"/>
                  </a:cxn>
                  <a:cxn ang="0">
                    <a:pos x="T9" y="T11"/>
                  </a:cxn>
                  <a:cxn ang="0">
                    <a:pos x="T13" y="T15"/>
                  </a:cxn>
                  <a:cxn ang="0">
                    <a:pos x="T17" y="T19"/>
                  </a:cxn>
                  <a:cxn ang="0">
                    <a:pos x="T21" y="T23"/>
                  </a:cxn>
                </a:cxnLst>
                <a:rect l="0" t="0" r="r" b="b"/>
                <a:pathLst>
                  <a:path w="10" h="12">
                    <a:moveTo>
                      <a:pt x="9" y="7"/>
                    </a:moveTo>
                    <a:lnTo>
                      <a:pt x="4" y="7"/>
                    </a:lnTo>
                    <a:lnTo>
                      <a:pt x="6" y="8"/>
                    </a:lnTo>
                    <a:lnTo>
                      <a:pt x="5" y="9"/>
                    </a:lnTo>
                    <a:lnTo>
                      <a:pt x="9" y="9"/>
                    </a:lnTo>
                    <a:lnTo>
                      <a:pt x="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0" name="Freeform 1339"/>
              <p:cNvSpPr>
                <a:spLocks/>
              </p:cNvSpPr>
              <p:nvPr/>
            </p:nvSpPr>
            <p:spPr bwMode="auto">
              <a:xfrm>
                <a:off x="8617" y="4477"/>
                <a:ext cx="10" cy="12"/>
              </a:xfrm>
              <a:custGeom>
                <a:avLst/>
                <a:gdLst>
                  <a:gd name="T0" fmla="+- 0 8625 8617"/>
                  <a:gd name="T1" fmla="*/ T0 w 10"/>
                  <a:gd name="T2" fmla="+- 0 4477 4477"/>
                  <a:gd name="T3" fmla="*/ 4477 h 12"/>
                  <a:gd name="T4" fmla="+- 0 8621 8617"/>
                  <a:gd name="T5" fmla="*/ T4 w 10"/>
                  <a:gd name="T6" fmla="+- 0 4477 4477"/>
                  <a:gd name="T7" fmla="*/ 4477 h 12"/>
                  <a:gd name="T8" fmla="+- 0 8617 8617"/>
                  <a:gd name="T9" fmla="*/ T8 w 10"/>
                  <a:gd name="T10" fmla="+- 0 4478 4477"/>
                  <a:gd name="T11" fmla="*/ 4478 h 12"/>
                  <a:gd name="T12" fmla="+- 0 8617 8617"/>
                  <a:gd name="T13" fmla="*/ T12 w 10"/>
                  <a:gd name="T14" fmla="+- 0 4483 4477"/>
                  <a:gd name="T15" fmla="*/ 4483 h 12"/>
                  <a:gd name="T16" fmla="+- 0 8618 8617"/>
                  <a:gd name="T17" fmla="*/ T16 w 10"/>
                  <a:gd name="T18" fmla="+- 0 4484 4477"/>
                  <a:gd name="T19" fmla="*/ 4484 h 12"/>
                  <a:gd name="T20" fmla="+- 0 8621 8617"/>
                  <a:gd name="T21" fmla="*/ T20 w 10"/>
                  <a:gd name="T22" fmla="+- 0 4484 4477"/>
                  <a:gd name="T23" fmla="*/ 4484 h 12"/>
                  <a:gd name="T24" fmla="+- 0 8626 8617"/>
                  <a:gd name="T25" fmla="*/ T24 w 10"/>
                  <a:gd name="T26" fmla="+- 0 4484 4477"/>
                  <a:gd name="T27" fmla="*/ 4484 h 12"/>
                  <a:gd name="T28" fmla="+- 0 8626 8617"/>
                  <a:gd name="T29" fmla="*/ T28 w 10"/>
                  <a:gd name="T30" fmla="+- 0 4481 4477"/>
                  <a:gd name="T31" fmla="*/ 4481 h 12"/>
                  <a:gd name="T32" fmla="+- 0 8621 8617"/>
                  <a:gd name="T33" fmla="*/ T32 w 10"/>
                  <a:gd name="T34" fmla="+- 0 4481 4477"/>
                  <a:gd name="T35" fmla="*/ 4481 h 12"/>
                  <a:gd name="T36" fmla="+- 0 8620 8617"/>
                  <a:gd name="T37" fmla="*/ T36 w 10"/>
                  <a:gd name="T38" fmla="+- 0 4480 4477"/>
                  <a:gd name="T39" fmla="*/ 4480 h 12"/>
                  <a:gd name="T40" fmla="+- 0 8621 8617"/>
                  <a:gd name="T41" fmla="*/ T40 w 10"/>
                  <a:gd name="T42" fmla="+- 0 4480 4477"/>
                  <a:gd name="T43" fmla="*/ 4480 h 12"/>
                  <a:gd name="T44" fmla="+- 0 8625 8617"/>
                  <a:gd name="T45" fmla="*/ T44 w 10"/>
                  <a:gd name="T46" fmla="+- 0 4480 4477"/>
                  <a:gd name="T47" fmla="*/ 4480 h 12"/>
                  <a:gd name="T48" fmla="+- 0 8625 8617"/>
                  <a:gd name="T49" fmla="*/ T48 w 10"/>
                  <a:gd name="T50" fmla="+- 0 4477 4477"/>
                  <a:gd name="T51" fmla="*/ 4477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0" h="12">
                    <a:moveTo>
                      <a:pt x="8" y="0"/>
                    </a:moveTo>
                    <a:lnTo>
                      <a:pt x="4" y="0"/>
                    </a:lnTo>
                    <a:lnTo>
                      <a:pt x="0" y="1"/>
                    </a:lnTo>
                    <a:lnTo>
                      <a:pt x="0" y="6"/>
                    </a:lnTo>
                    <a:lnTo>
                      <a:pt x="1" y="7"/>
                    </a:lnTo>
                    <a:lnTo>
                      <a:pt x="4" y="7"/>
                    </a:lnTo>
                    <a:lnTo>
                      <a:pt x="9" y="7"/>
                    </a:lnTo>
                    <a:lnTo>
                      <a:pt x="9" y="4"/>
                    </a:lnTo>
                    <a:lnTo>
                      <a:pt x="4" y="4"/>
                    </a:lnTo>
                    <a:lnTo>
                      <a:pt x="3" y="3"/>
                    </a:lnTo>
                    <a:lnTo>
                      <a:pt x="4" y="3"/>
                    </a:lnTo>
                    <a:lnTo>
                      <a:pt x="8" y="3"/>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1" name="Freeform 1340"/>
              <p:cNvSpPr>
                <a:spLocks/>
              </p:cNvSpPr>
              <p:nvPr/>
            </p:nvSpPr>
            <p:spPr bwMode="auto">
              <a:xfrm>
                <a:off x="8617" y="4477"/>
                <a:ext cx="10" cy="12"/>
              </a:xfrm>
              <a:custGeom>
                <a:avLst/>
                <a:gdLst>
                  <a:gd name="T0" fmla="+- 0 8626 8617"/>
                  <a:gd name="T1" fmla="*/ T0 w 10"/>
                  <a:gd name="T2" fmla="+- 0 4481 4477"/>
                  <a:gd name="T3" fmla="*/ 4481 h 12"/>
                  <a:gd name="T4" fmla="+- 0 8621 8617"/>
                  <a:gd name="T5" fmla="*/ T4 w 10"/>
                  <a:gd name="T6" fmla="+- 0 4481 4477"/>
                  <a:gd name="T7" fmla="*/ 4481 h 12"/>
                  <a:gd name="T8" fmla="+- 0 8626 8617"/>
                  <a:gd name="T9" fmla="*/ T8 w 10"/>
                  <a:gd name="T10" fmla="+- 0 4481 4477"/>
                  <a:gd name="T11" fmla="*/ 4481 h 12"/>
                </a:gdLst>
                <a:ahLst/>
                <a:cxnLst>
                  <a:cxn ang="0">
                    <a:pos x="T1" y="T3"/>
                  </a:cxn>
                  <a:cxn ang="0">
                    <a:pos x="T5" y="T7"/>
                  </a:cxn>
                  <a:cxn ang="0">
                    <a:pos x="T9" y="T11"/>
                  </a:cxn>
                </a:cxnLst>
                <a:rect l="0" t="0" r="r" b="b"/>
                <a:pathLst>
                  <a:path w="10" h="12">
                    <a:moveTo>
                      <a:pt x="9" y="4"/>
                    </a:moveTo>
                    <a:lnTo>
                      <a:pt x="4" y="4"/>
                    </a:lnTo>
                    <a:lnTo>
                      <a:pt x="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42" name="Freeform 1341"/>
              <p:cNvSpPr>
                <a:spLocks/>
              </p:cNvSpPr>
              <p:nvPr/>
            </p:nvSpPr>
            <p:spPr bwMode="auto">
              <a:xfrm>
                <a:off x="8617" y="4477"/>
                <a:ext cx="10" cy="12"/>
              </a:xfrm>
              <a:custGeom>
                <a:avLst/>
                <a:gdLst>
                  <a:gd name="T0" fmla="+- 0 8625 8617"/>
                  <a:gd name="T1" fmla="*/ T0 w 10"/>
                  <a:gd name="T2" fmla="+- 0 4480 4477"/>
                  <a:gd name="T3" fmla="*/ 4480 h 12"/>
                  <a:gd name="T4" fmla="+- 0 8621 8617"/>
                  <a:gd name="T5" fmla="*/ T4 w 10"/>
                  <a:gd name="T6" fmla="+- 0 4480 4477"/>
                  <a:gd name="T7" fmla="*/ 4480 h 12"/>
                  <a:gd name="T8" fmla="+- 0 8622 8617"/>
                  <a:gd name="T9" fmla="*/ T8 w 10"/>
                  <a:gd name="T10" fmla="+- 0 4480 4477"/>
                  <a:gd name="T11" fmla="*/ 4480 h 12"/>
                  <a:gd name="T12" fmla="+- 0 8623 8617"/>
                  <a:gd name="T13" fmla="*/ T12 w 10"/>
                  <a:gd name="T14" fmla="+- 0 4480 4477"/>
                  <a:gd name="T15" fmla="*/ 4480 h 12"/>
                  <a:gd name="T16" fmla="+- 0 8625 8617"/>
                  <a:gd name="T17" fmla="*/ T16 w 10"/>
                  <a:gd name="T18" fmla="+- 0 4480 4477"/>
                  <a:gd name="T19" fmla="*/ 4480 h 12"/>
                  <a:gd name="T20" fmla="+- 0 8625 8617"/>
                  <a:gd name="T21" fmla="*/ T20 w 10"/>
                  <a:gd name="T22" fmla="+- 0 4480 4477"/>
                  <a:gd name="T23" fmla="*/ 4480 h 12"/>
                </a:gdLst>
                <a:ahLst/>
                <a:cxnLst>
                  <a:cxn ang="0">
                    <a:pos x="T1" y="T3"/>
                  </a:cxn>
                  <a:cxn ang="0">
                    <a:pos x="T5" y="T7"/>
                  </a:cxn>
                  <a:cxn ang="0">
                    <a:pos x="T9" y="T11"/>
                  </a:cxn>
                  <a:cxn ang="0">
                    <a:pos x="T13" y="T15"/>
                  </a:cxn>
                  <a:cxn ang="0">
                    <a:pos x="T17" y="T19"/>
                  </a:cxn>
                  <a:cxn ang="0">
                    <a:pos x="T21" y="T23"/>
                  </a:cxn>
                </a:cxnLst>
                <a:rect l="0" t="0" r="r" b="b"/>
                <a:pathLst>
                  <a:path w="10" h="12">
                    <a:moveTo>
                      <a:pt x="8" y="3"/>
                    </a:moveTo>
                    <a:lnTo>
                      <a:pt x="4" y="3"/>
                    </a:lnTo>
                    <a:lnTo>
                      <a:pt x="5" y="3"/>
                    </a:lnTo>
                    <a:lnTo>
                      <a:pt x="6" y="3"/>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8" name="Group 1027"/>
            <p:cNvGrpSpPr>
              <a:grpSpLocks/>
            </p:cNvGrpSpPr>
            <p:nvPr/>
          </p:nvGrpSpPr>
          <p:grpSpPr bwMode="auto">
            <a:xfrm>
              <a:off x="12719" y="4477"/>
              <a:ext cx="15" cy="11"/>
              <a:chOff x="8626" y="4477"/>
              <a:chExt cx="10" cy="11"/>
            </a:xfrm>
          </p:grpSpPr>
          <p:sp>
            <p:nvSpPr>
              <p:cNvPr id="1335" name="Freeform 1334"/>
              <p:cNvSpPr>
                <a:spLocks/>
              </p:cNvSpPr>
              <p:nvPr/>
            </p:nvSpPr>
            <p:spPr bwMode="auto">
              <a:xfrm>
                <a:off x="8626" y="4477"/>
                <a:ext cx="10" cy="11"/>
              </a:xfrm>
              <a:custGeom>
                <a:avLst/>
                <a:gdLst>
                  <a:gd name="T0" fmla="+- 0 8629 8626"/>
                  <a:gd name="T1" fmla="*/ T0 w 10"/>
                  <a:gd name="T2" fmla="+- 0 4477 4477"/>
                  <a:gd name="T3" fmla="*/ 4477 h 11"/>
                  <a:gd name="T4" fmla="+- 0 8626 8626"/>
                  <a:gd name="T5" fmla="*/ T4 w 10"/>
                  <a:gd name="T6" fmla="+- 0 4477 4477"/>
                  <a:gd name="T7" fmla="*/ 4477 h 11"/>
                  <a:gd name="T8" fmla="+- 0 8627 8626"/>
                  <a:gd name="T9" fmla="*/ T8 w 10"/>
                  <a:gd name="T10" fmla="+- 0 4487 4477"/>
                  <a:gd name="T11" fmla="*/ 4487 h 11"/>
                  <a:gd name="T12" fmla="+- 0 8630 8626"/>
                  <a:gd name="T13" fmla="*/ T12 w 10"/>
                  <a:gd name="T14" fmla="+- 0 4487 4477"/>
                  <a:gd name="T15" fmla="*/ 4487 h 11"/>
                  <a:gd name="T16" fmla="+- 0 8630 8626"/>
                  <a:gd name="T17" fmla="*/ T16 w 10"/>
                  <a:gd name="T18" fmla="+- 0 4482 4477"/>
                  <a:gd name="T19" fmla="*/ 4482 h 11"/>
                  <a:gd name="T20" fmla="+- 0 8631 8626"/>
                  <a:gd name="T21" fmla="*/ T20 w 10"/>
                  <a:gd name="T22" fmla="+- 0 4479 4477"/>
                  <a:gd name="T23" fmla="*/ 4479 h 11"/>
                  <a:gd name="T24" fmla="+- 0 8636 8626"/>
                  <a:gd name="T25" fmla="*/ T24 w 10"/>
                  <a:gd name="T26" fmla="+- 0 4479 4477"/>
                  <a:gd name="T27" fmla="*/ 4479 h 11"/>
                  <a:gd name="T28" fmla="+- 0 8636 8626"/>
                  <a:gd name="T29" fmla="*/ T28 w 10"/>
                  <a:gd name="T30" fmla="+- 0 4479 4477"/>
                  <a:gd name="T31" fmla="*/ 4479 h 11"/>
                  <a:gd name="T32" fmla="+- 0 8630 8626"/>
                  <a:gd name="T33" fmla="*/ T32 w 10"/>
                  <a:gd name="T34" fmla="+- 0 4479 4477"/>
                  <a:gd name="T35" fmla="*/ 4479 h 11"/>
                  <a:gd name="T36" fmla="+- 0 8629 8626"/>
                  <a:gd name="T37" fmla="*/ T36 w 10"/>
                  <a:gd name="T38" fmla="+- 0 4477 4477"/>
                  <a:gd name="T39" fmla="*/ 4477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0" h="11">
                    <a:moveTo>
                      <a:pt x="3" y="0"/>
                    </a:moveTo>
                    <a:lnTo>
                      <a:pt x="0" y="0"/>
                    </a:lnTo>
                    <a:lnTo>
                      <a:pt x="1" y="10"/>
                    </a:lnTo>
                    <a:lnTo>
                      <a:pt x="4" y="10"/>
                    </a:lnTo>
                    <a:lnTo>
                      <a:pt x="4" y="5"/>
                    </a:lnTo>
                    <a:lnTo>
                      <a:pt x="5" y="2"/>
                    </a:lnTo>
                    <a:lnTo>
                      <a:pt x="10" y="2"/>
                    </a:lnTo>
                    <a:lnTo>
                      <a:pt x="4"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6" name="Freeform 1335"/>
              <p:cNvSpPr>
                <a:spLocks/>
              </p:cNvSpPr>
              <p:nvPr/>
            </p:nvSpPr>
            <p:spPr bwMode="auto">
              <a:xfrm>
                <a:off x="8626" y="4477"/>
                <a:ext cx="10" cy="11"/>
              </a:xfrm>
              <a:custGeom>
                <a:avLst/>
                <a:gdLst>
                  <a:gd name="T0" fmla="+- 0 8636 8626"/>
                  <a:gd name="T1" fmla="*/ T0 w 10"/>
                  <a:gd name="T2" fmla="+- 0 4479 4477"/>
                  <a:gd name="T3" fmla="*/ 4479 h 11"/>
                  <a:gd name="T4" fmla="+- 0 8631 8626"/>
                  <a:gd name="T5" fmla="*/ T4 w 10"/>
                  <a:gd name="T6" fmla="+- 0 4479 4477"/>
                  <a:gd name="T7" fmla="*/ 4479 h 11"/>
                  <a:gd name="T8" fmla="+- 0 8633 8626"/>
                  <a:gd name="T9" fmla="*/ T8 w 10"/>
                  <a:gd name="T10" fmla="+- 0 4481 4477"/>
                  <a:gd name="T11" fmla="*/ 4481 h 11"/>
                  <a:gd name="T12" fmla="+- 0 8633 8626"/>
                  <a:gd name="T13" fmla="*/ T12 w 10"/>
                  <a:gd name="T14" fmla="+- 0 4487 4477"/>
                  <a:gd name="T15" fmla="*/ 4487 h 11"/>
                  <a:gd name="T16" fmla="+- 0 8636 8626"/>
                  <a:gd name="T17" fmla="*/ T16 w 10"/>
                  <a:gd name="T18" fmla="+- 0 4487 4477"/>
                  <a:gd name="T19" fmla="*/ 4487 h 11"/>
                  <a:gd name="T20" fmla="+- 0 8636 8626"/>
                  <a:gd name="T21" fmla="*/ T20 w 10"/>
                  <a:gd name="T22" fmla="+- 0 4479 4477"/>
                  <a:gd name="T23" fmla="*/ 4479 h 11"/>
                </a:gdLst>
                <a:ahLst/>
                <a:cxnLst>
                  <a:cxn ang="0">
                    <a:pos x="T1" y="T3"/>
                  </a:cxn>
                  <a:cxn ang="0">
                    <a:pos x="T5" y="T7"/>
                  </a:cxn>
                  <a:cxn ang="0">
                    <a:pos x="T9" y="T11"/>
                  </a:cxn>
                  <a:cxn ang="0">
                    <a:pos x="T13" y="T15"/>
                  </a:cxn>
                  <a:cxn ang="0">
                    <a:pos x="T17" y="T19"/>
                  </a:cxn>
                  <a:cxn ang="0">
                    <a:pos x="T21" y="T23"/>
                  </a:cxn>
                </a:cxnLst>
                <a:rect l="0" t="0" r="r" b="b"/>
                <a:pathLst>
                  <a:path w="10" h="11">
                    <a:moveTo>
                      <a:pt x="10" y="2"/>
                    </a:moveTo>
                    <a:lnTo>
                      <a:pt x="5" y="2"/>
                    </a:lnTo>
                    <a:lnTo>
                      <a:pt x="7" y="4"/>
                    </a:lnTo>
                    <a:lnTo>
                      <a:pt x="7" y="10"/>
                    </a:lnTo>
                    <a:lnTo>
                      <a:pt x="10" y="10"/>
                    </a:lnTo>
                    <a:lnTo>
                      <a:pt x="1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7" name="Freeform 1336"/>
              <p:cNvSpPr>
                <a:spLocks/>
              </p:cNvSpPr>
              <p:nvPr/>
            </p:nvSpPr>
            <p:spPr bwMode="auto">
              <a:xfrm>
                <a:off x="8626" y="4477"/>
                <a:ext cx="10" cy="11"/>
              </a:xfrm>
              <a:custGeom>
                <a:avLst/>
                <a:gdLst>
                  <a:gd name="T0" fmla="+- 0 8635 8626"/>
                  <a:gd name="T1" fmla="*/ T0 w 10"/>
                  <a:gd name="T2" fmla="+- 0 4477 4477"/>
                  <a:gd name="T3" fmla="*/ 4477 h 11"/>
                  <a:gd name="T4" fmla="+- 0 8632 8626"/>
                  <a:gd name="T5" fmla="*/ T4 w 10"/>
                  <a:gd name="T6" fmla="+- 0 4477 4477"/>
                  <a:gd name="T7" fmla="*/ 4477 h 11"/>
                  <a:gd name="T8" fmla="+- 0 8631 8626"/>
                  <a:gd name="T9" fmla="*/ T8 w 10"/>
                  <a:gd name="T10" fmla="+- 0 4477 4477"/>
                  <a:gd name="T11" fmla="*/ 4477 h 11"/>
                  <a:gd name="T12" fmla="+- 0 8630 8626"/>
                  <a:gd name="T13" fmla="*/ T12 w 10"/>
                  <a:gd name="T14" fmla="+- 0 4479 4477"/>
                  <a:gd name="T15" fmla="*/ 4479 h 11"/>
                  <a:gd name="T16" fmla="+- 0 8636 8626"/>
                  <a:gd name="T17" fmla="*/ T16 w 10"/>
                  <a:gd name="T18" fmla="+- 0 4479 4477"/>
                  <a:gd name="T19" fmla="*/ 4479 h 11"/>
                  <a:gd name="T20" fmla="+- 0 8636 8626"/>
                  <a:gd name="T21" fmla="*/ T20 w 10"/>
                  <a:gd name="T22" fmla="+- 0 4478 4477"/>
                  <a:gd name="T23" fmla="*/ 4478 h 11"/>
                  <a:gd name="T24" fmla="+- 0 8635 8626"/>
                  <a:gd name="T25" fmla="*/ T24 w 10"/>
                  <a:gd name="T26" fmla="+- 0 4477 4477"/>
                  <a:gd name="T27" fmla="*/ 4477 h 11"/>
                </a:gdLst>
                <a:ahLst/>
                <a:cxnLst>
                  <a:cxn ang="0">
                    <a:pos x="T1" y="T3"/>
                  </a:cxn>
                  <a:cxn ang="0">
                    <a:pos x="T5" y="T7"/>
                  </a:cxn>
                  <a:cxn ang="0">
                    <a:pos x="T9" y="T11"/>
                  </a:cxn>
                  <a:cxn ang="0">
                    <a:pos x="T13" y="T15"/>
                  </a:cxn>
                  <a:cxn ang="0">
                    <a:pos x="T17" y="T19"/>
                  </a:cxn>
                  <a:cxn ang="0">
                    <a:pos x="T21" y="T23"/>
                  </a:cxn>
                  <a:cxn ang="0">
                    <a:pos x="T25" y="T27"/>
                  </a:cxn>
                </a:cxnLst>
                <a:rect l="0" t="0" r="r" b="b"/>
                <a:pathLst>
                  <a:path w="10" h="11">
                    <a:moveTo>
                      <a:pt x="9" y="0"/>
                    </a:moveTo>
                    <a:lnTo>
                      <a:pt x="6" y="0"/>
                    </a:lnTo>
                    <a:lnTo>
                      <a:pt x="5" y="0"/>
                    </a:lnTo>
                    <a:lnTo>
                      <a:pt x="4" y="2"/>
                    </a:lnTo>
                    <a:lnTo>
                      <a:pt x="10" y="2"/>
                    </a:lnTo>
                    <a:lnTo>
                      <a:pt x="10" y="1"/>
                    </a:lnTo>
                    <a:lnTo>
                      <a:pt x="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29" name="Group 1028"/>
            <p:cNvGrpSpPr>
              <a:grpSpLocks/>
            </p:cNvGrpSpPr>
            <p:nvPr/>
          </p:nvGrpSpPr>
          <p:grpSpPr bwMode="auto">
            <a:xfrm>
              <a:off x="12734" y="4476"/>
              <a:ext cx="15" cy="11"/>
              <a:chOff x="8636" y="4476"/>
              <a:chExt cx="10" cy="11"/>
            </a:xfrm>
          </p:grpSpPr>
          <p:sp>
            <p:nvSpPr>
              <p:cNvPr id="1330" name="Freeform 1329"/>
              <p:cNvSpPr>
                <a:spLocks/>
              </p:cNvSpPr>
              <p:nvPr/>
            </p:nvSpPr>
            <p:spPr bwMode="auto">
              <a:xfrm>
                <a:off x="8636" y="4476"/>
                <a:ext cx="10" cy="11"/>
              </a:xfrm>
              <a:custGeom>
                <a:avLst/>
                <a:gdLst>
                  <a:gd name="T0" fmla="+- 0 8640 8636"/>
                  <a:gd name="T1" fmla="*/ T0 w 10"/>
                  <a:gd name="T2" fmla="+- 0 4480 4476"/>
                  <a:gd name="T3" fmla="*/ 4480 h 11"/>
                  <a:gd name="T4" fmla="+- 0 8637 8636"/>
                  <a:gd name="T5" fmla="*/ T4 w 10"/>
                  <a:gd name="T6" fmla="+- 0 4480 4476"/>
                  <a:gd name="T7" fmla="*/ 4480 h 11"/>
                  <a:gd name="T8" fmla="+- 0 8636 8636"/>
                  <a:gd name="T9" fmla="*/ T8 w 10"/>
                  <a:gd name="T10" fmla="+- 0 4481 4476"/>
                  <a:gd name="T11" fmla="*/ 4481 h 11"/>
                  <a:gd name="T12" fmla="+- 0 8636 8636"/>
                  <a:gd name="T13" fmla="*/ T12 w 10"/>
                  <a:gd name="T14" fmla="+- 0 4486 4476"/>
                  <a:gd name="T15" fmla="*/ 4486 h 11"/>
                  <a:gd name="T16" fmla="+- 0 8637 8636"/>
                  <a:gd name="T17" fmla="*/ T16 w 10"/>
                  <a:gd name="T18" fmla="+- 0 4486 4476"/>
                  <a:gd name="T19" fmla="*/ 4486 h 11"/>
                  <a:gd name="T20" fmla="+- 0 8638 8636"/>
                  <a:gd name="T21" fmla="*/ T20 w 10"/>
                  <a:gd name="T22" fmla="+- 0 4487 4476"/>
                  <a:gd name="T23" fmla="*/ 4487 h 11"/>
                  <a:gd name="T24" fmla="+- 0 8640 8636"/>
                  <a:gd name="T25" fmla="*/ T24 w 10"/>
                  <a:gd name="T26" fmla="+- 0 4487 4476"/>
                  <a:gd name="T27" fmla="*/ 4487 h 11"/>
                  <a:gd name="T28" fmla="+- 0 8642 8636"/>
                  <a:gd name="T29" fmla="*/ T28 w 10"/>
                  <a:gd name="T30" fmla="+- 0 4485 4476"/>
                  <a:gd name="T31" fmla="*/ 4485 h 11"/>
                  <a:gd name="T32" fmla="+- 0 8646 8636"/>
                  <a:gd name="T33" fmla="*/ T32 w 10"/>
                  <a:gd name="T34" fmla="+- 0 4485 4476"/>
                  <a:gd name="T35" fmla="*/ 4485 h 11"/>
                  <a:gd name="T36" fmla="+- 0 8646 8636"/>
                  <a:gd name="T37" fmla="*/ T36 w 10"/>
                  <a:gd name="T38" fmla="+- 0 4485 4476"/>
                  <a:gd name="T39" fmla="*/ 4485 h 11"/>
                  <a:gd name="T40" fmla="+- 0 8641 8636"/>
                  <a:gd name="T41" fmla="*/ T40 w 10"/>
                  <a:gd name="T42" fmla="+- 0 4485 4476"/>
                  <a:gd name="T43" fmla="*/ 4485 h 11"/>
                  <a:gd name="T44" fmla="+- 0 8639 8636"/>
                  <a:gd name="T45" fmla="*/ T44 w 10"/>
                  <a:gd name="T46" fmla="+- 0 4483 4476"/>
                  <a:gd name="T47" fmla="*/ 4483 h 11"/>
                  <a:gd name="T48" fmla="+- 0 8641 8636"/>
                  <a:gd name="T49" fmla="*/ T48 w 10"/>
                  <a:gd name="T50" fmla="+- 0 4482 4476"/>
                  <a:gd name="T51" fmla="*/ 4482 h 11"/>
                  <a:gd name="T52" fmla="+- 0 8645 8636"/>
                  <a:gd name="T53" fmla="*/ T52 w 10"/>
                  <a:gd name="T54" fmla="+- 0 4482 4476"/>
                  <a:gd name="T55" fmla="*/ 4482 h 11"/>
                  <a:gd name="T56" fmla="+- 0 8645 8636"/>
                  <a:gd name="T57" fmla="*/ T56 w 10"/>
                  <a:gd name="T58" fmla="+- 0 4481 4476"/>
                  <a:gd name="T59" fmla="*/ 4481 h 11"/>
                  <a:gd name="T60" fmla="+- 0 8642 8636"/>
                  <a:gd name="T61" fmla="*/ T60 w 10"/>
                  <a:gd name="T62" fmla="+- 0 4481 4476"/>
                  <a:gd name="T63" fmla="*/ 4481 h 11"/>
                  <a:gd name="T64" fmla="+- 0 8640 8636"/>
                  <a:gd name="T65" fmla="*/ T64 w 10"/>
                  <a:gd name="T66" fmla="+- 0 4480 4476"/>
                  <a:gd name="T67" fmla="*/ 4480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 h="11">
                    <a:moveTo>
                      <a:pt x="4" y="4"/>
                    </a:moveTo>
                    <a:lnTo>
                      <a:pt x="1" y="4"/>
                    </a:lnTo>
                    <a:lnTo>
                      <a:pt x="0" y="5"/>
                    </a:lnTo>
                    <a:lnTo>
                      <a:pt x="0" y="10"/>
                    </a:lnTo>
                    <a:lnTo>
                      <a:pt x="1" y="10"/>
                    </a:lnTo>
                    <a:lnTo>
                      <a:pt x="2" y="11"/>
                    </a:lnTo>
                    <a:lnTo>
                      <a:pt x="4" y="11"/>
                    </a:lnTo>
                    <a:lnTo>
                      <a:pt x="6" y="9"/>
                    </a:lnTo>
                    <a:lnTo>
                      <a:pt x="10" y="9"/>
                    </a:lnTo>
                    <a:lnTo>
                      <a:pt x="5" y="9"/>
                    </a:lnTo>
                    <a:lnTo>
                      <a:pt x="3" y="7"/>
                    </a:lnTo>
                    <a:lnTo>
                      <a:pt x="5" y="6"/>
                    </a:lnTo>
                    <a:lnTo>
                      <a:pt x="9" y="6"/>
                    </a:lnTo>
                    <a:lnTo>
                      <a:pt x="9" y="5"/>
                    </a:lnTo>
                    <a:lnTo>
                      <a:pt x="6" y="5"/>
                    </a:lnTo>
                    <a:lnTo>
                      <a:pt x="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1" name="Freeform 1330"/>
              <p:cNvSpPr>
                <a:spLocks/>
              </p:cNvSpPr>
              <p:nvPr/>
            </p:nvSpPr>
            <p:spPr bwMode="auto">
              <a:xfrm>
                <a:off x="8636" y="4476"/>
                <a:ext cx="10" cy="11"/>
              </a:xfrm>
              <a:custGeom>
                <a:avLst/>
                <a:gdLst>
                  <a:gd name="T0" fmla="+- 0 8646 8636"/>
                  <a:gd name="T1" fmla="*/ T0 w 10"/>
                  <a:gd name="T2" fmla="+- 0 4485 4476"/>
                  <a:gd name="T3" fmla="*/ 4485 h 11"/>
                  <a:gd name="T4" fmla="+- 0 8643 8636"/>
                  <a:gd name="T5" fmla="*/ T4 w 10"/>
                  <a:gd name="T6" fmla="+- 0 4485 4476"/>
                  <a:gd name="T7" fmla="*/ 4485 h 11"/>
                  <a:gd name="T8" fmla="+- 0 8643 8636"/>
                  <a:gd name="T9" fmla="*/ T8 w 10"/>
                  <a:gd name="T10" fmla="+- 0 4486 4476"/>
                  <a:gd name="T11" fmla="*/ 4486 h 11"/>
                  <a:gd name="T12" fmla="+- 0 8646 8636"/>
                  <a:gd name="T13" fmla="*/ T12 w 10"/>
                  <a:gd name="T14" fmla="+- 0 4486 4476"/>
                  <a:gd name="T15" fmla="*/ 4486 h 11"/>
                  <a:gd name="T16" fmla="+- 0 8646 8636"/>
                  <a:gd name="T17" fmla="*/ T16 w 10"/>
                  <a:gd name="T18" fmla="+- 0 4485 4476"/>
                  <a:gd name="T19" fmla="*/ 4485 h 11"/>
                </a:gdLst>
                <a:ahLst/>
                <a:cxnLst>
                  <a:cxn ang="0">
                    <a:pos x="T1" y="T3"/>
                  </a:cxn>
                  <a:cxn ang="0">
                    <a:pos x="T5" y="T7"/>
                  </a:cxn>
                  <a:cxn ang="0">
                    <a:pos x="T9" y="T11"/>
                  </a:cxn>
                  <a:cxn ang="0">
                    <a:pos x="T13" y="T15"/>
                  </a:cxn>
                  <a:cxn ang="0">
                    <a:pos x="T17" y="T19"/>
                  </a:cxn>
                </a:cxnLst>
                <a:rect l="0" t="0" r="r" b="b"/>
                <a:pathLst>
                  <a:path w="10" h="11">
                    <a:moveTo>
                      <a:pt x="10" y="9"/>
                    </a:moveTo>
                    <a:lnTo>
                      <a:pt x="7" y="9"/>
                    </a:lnTo>
                    <a:lnTo>
                      <a:pt x="7" y="10"/>
                    </a:lnTo>
                    <a:lnTo>
                      <a:pt x="10" y="10"/>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2" name="Freeform 1331"/>
              <p:cNvSpPr>
                <a:spLocks/>
              </p:cNvSpPr>
              <p:nvPr/>
            </p:nvSpPr>
            <p:spPr bwMode="auto">
              <a:xfrm>
                <a:off x="8636" y="4476"/>
                <a:ext cx="10" cy="11"/>
              </a:xfrm>
              <a:custGeom>
                <a:avLst/>
                <a:gdLst>
                  <a:gd name="T0" fmla="+- 0 8645 8636"/>
                  <a:gd name="T1" fmla="*/ T0 w 10"/>
                  <a:gd name="T2" fmla="+- 0 4482 4476"/>
                  <a:gd name="T3" fmla="*/ 4482 h 11"/>
                  <a:gd name="T4" fmla="+- 0 8641 8636"/>
                  <a:gd name="T5" fmla="*/ T4 w 10"/>
                  <a:gd name="T6" fmla="+- 0 4482 4476"/>
                  <a:gd name="T7" fmla="*/ 4482 h 11"/>
                  <a:gd name="T8" fmla="+- 0 8642 8636"/>
                  <a:gd name="T9" fmla="*/ T8 w 10"/>
                  <a:gd name="T10" fmla="+- 0 4483 4476"/>
                  <a:gd name="T11" fmla="*/ 4483 h 11"/>
                  <a:gd name="T12" fmla="+- 0 8641 8636"/>
                  <a:gd name="T13" fmla="*/ T12 w 10"/>
                  <a:gd name="T14" fmla="+- 0 4485 4476"/>
                  <a:gd name="T15" fmla="*/ 4485 h 11"/>
                  <a:gd name="T16" fmla="+- 0 8646 8636"/>
                  <a:gd name="T17" fmla="*/ T16 w 10"/>
                  <a:gd name="T18" fmla="+- 0 4485 4476"/>
                  <a:gd name="T19" fmla="*/ 4485 h 11"/>
                  <a:gd name="T20" fmla="+- 0 8645 8636"/>
                  <a:gd name="T21" fmla="*/ T20 w 10"/>
                  <a:gd name="T22" fmla="+- 0 4482 4476"/>
                  <a:gd name="T23" fmla="*/ 4482 h 11"/>
                </a:gdLst>
                <a:ahLst/>
                <a:cxnLst>
                  <a:cxn ang="0">
                    <a:pos x="T1" y="T3"/>
                  </a:cxn>
                  <a:cxn ang="0">
                    <a:pos x="T5" y="T7"/>
                  </a:cxn>
                  <a:cxn ang="0">
                    <a:pos x="T9" y="T11"/>
                  </a:cxn>
                  <a:cxn ang="0">
                    <a:pos x="T13" y="T15"/>
                  </a:cxn>
                  <a:cxn ang="0">
                    <a:pos x="T17" y="T19"/>
                  </a:cxn>
                  <a:cxn ang="0">
                    <a:pos x="T21" y="T23"/>
                  </a:cxn>
                </a:cxnLst>
                <a:rect l="0" t="0" r="r" b="b"/>
                <a:pathLst>
                  <a:path w="10" h="11">
                    <a:moveTo>
                      <a:pt x="9" y="6"/>
                    </a:moveTo>
                    <a:lnTo>
                      <a:pt x="5" y="6"/>
                    </a:lnTo>
                    <a:lnTo>
                      <a:pt x="6" y="7"/>
                    </a:lnTo>
                    <a:lnTo>
                      <a:pt x="5" y="9"/>
                    </a:lnTo>
                    <a:lnTo>
                      <a:pt x="10" y="9"/>
                    </a:lnTo>
                    <a:lnTo>
                      <a:pt x="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3" name="Freeform 1332"/>
              <p:cNvSpPr>
                <a:spLocks/>
              </p:cNvSpPr>
              <p:nvPr/>
            </p:nvSpPr>
            <p:spPr bwMode="auto">
              <a:xfrm>
                <a:off x="8636" y="4476"/>
                <a:ext cx="10" cy="11"/>
              </a:xfrm>
              <a:custGeom>
                <a:avLst/>
                <a:gdLst>
                  <a:gd name="T0" fmla="+- 0 8645 8636"/>
                  <a:gd name="T1" fmla="*/ T0 w 10"/>
                  <a:gd name="T2" fmla="+- 0 4478 4476"/>
                  <a:gd name="T3" fmla="*/ 4478 h 11"/>
                  <a:gd name="T4" fmla="+- 0 8641 8636"/>
                  <a:gd name="T5" fmla="*/ T4 w 10"/>
                  <a:gd name="T6" fmla="+- 0 4478 4476"/>
                  <a:gd name="T7" fmla="*/ 4478 h 11"/>
                  <a:gd name="T8" fmla="+- 0 8642 8636"/>
                  <a:gd name="T9" fmla="*/ T8 w 10"/>
                  <a:gd name="T10" fmla="+- 0 4480 4476"/>
                  <a:gd name="T11" fmla="*/ 4480 h 11"/>
                  <a:gd name="T12" fmla="+- 0 8642 8636"/>
                  <a:gd name="T13" fmla="*/ T12 w 10"/>
                  <a:gd name="T14" fmla="+- 0 4481 4476"/>
                  <a:gd name="T15" fmla="*/ 4481 h 11"/>
                  <a:gd name="T16" fmla="+- 0 8645 8636"/>
                  <a:gd name="T17" fmla="*/ T16 w 10"/>
                  <a:gd name="T18" fmla="+- 0 4481 4476"/>
                  <a:gd name="T19" fmla="*/ 4481 h 11"/>
                  <a:gd name="T20" fmla="+- 0 8645 8636"/>
                  <a:gd name="T21" fmla="*/ T20 w 10"/>
                  <a:gd name="T22" fmla="+- 0 4478 4476"/>
                  <a:gd name="T23" fmla="*/ 4478 h 11"/>
                </a:gdLst>
                <a:ahLst/>
                <a:cxnLst>
                  <a:cxn ang="0">
                    <a:pos x="T1" y="T3"/>
                  </a:cxn>
                  <a:cxn ang="0">
                    <a:pos x="T5" y="T7"/>
                  </a:cxn>
                  <a:cxn ang="0">
                    <a:pos x="T9" y="T11"/>
                  </a:cxn>
                  <a:cxn ang="0">
                    <a:pos x="T13" y="T15"/>
                  </a:cxn>
                  <a:cxn ang="0">
                    <a:pos x="T17" y="T19"/>
                  </a:cxn>
                  <a:cxn ang="0">
                    <a:pos x="T21" y="T23"/>
                  </a:cxn>
                </a:cxnLst>
                <a:rect l="0" t="0" r="r" b="b"/>
                <a:pathLst>
                  <a:path w="10" h="11">
                    <a:moveTo>
                      <a:pt x="9" y="2"/>
                    </a:moveTo>
                    <a:lnTo>
                      <a:pt x="5" y="2"/>
                    </a:lnTo>
                    <a:lnTo>
                      <a:pt x="6" y="4"/>
                    </a:lnTo>
                    <a:lnTo>
                      <a:pt x="6" y="5"/>
                    </a:lnTo>
                    <a:lnTo>
                      <a:pt x="9" y="5"/>
                    </a:lnTo>
                    <a:lnTo>
                      <a:pt x="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34" name="Freeform 1333"/>
              <p:cNvSpPr>
                <a:spLocks/>
              </p:cNvSpPr>
              <p:nvPr/>
            </p:nvSpPr>
            <p:spPr bwMode="auto">
              <a:xfrm>
                <a:off x="8636" y="4476"/>
                <a:ext cx="10" cy="11"/>
              </a:xfrm>
              <a:custGeom>
                <a:avLst/>
                <a:gdLst>
                  <a:gd name="T0" fmla="+- 0 8644 8636"/>
                  <a:gd name="T1" fmla="*/ T0 w 10"/>
                  <a:gd name="T2" fmla="+- 0 4476 4476"/>
                  <a:gd name="T3" fmla="*/ 4476 h 11"/>
                  <a:gd name="T4" fmla="+- 0 8636 8636"/>
                  <a:gd name="T5" fmla="*/ T4 w 10"/>
                  <a:gd name="T6" fmla="+- 0 4476 4476"/>
                  <a:gd name="T7" fmla="*/ 4476 h 11"/>
                  <a:gd name="T8" fmla="+- 0 8636 8636"/>
                  <a:gd name="T9" fmla="*/ T8 w 10"/>
                  <a:gd name="T10" fmla="+- 0 4480 4476"/>
                  <a:gd name="T11" fmla="*/ 4480 h 11"/>
                  <a:gd name="T12" fmla="+- 0 8640 8636"/>
                  <a:gd name="T13" fmla="*/ T12 w 10"/>
                  <a:gd name="T14" fmla="+- 0 4479 4476"/>
                  <a:gd name="T15" fmla="*/ 4479 h 11"/>
                  <a:gd name="T16" fmla="+- 0 8641 8636"/>
                  <a:gd name="T17" fmla="*/ T16 w 10"/>
                  <a:gd name="T18" fmla="+- 0 4478 4476"/>
                  <a:gd name="T19" fmla="*/ 4478 h 11"/>
                  <a:gd name="T20" fmla="+- 0 8645 8636"/>
                  <a:gd name="T21" fmla="*/ T20 w 10"/>
                  <a:gd name="T22" fmla="+- 0 4478 4476"/>
                  <a:gd name="T23" fmla="*/ 4478 h 11"/>
                  <a:gd name="T24" fmla="+- 0 8645 8636"/>
                  <a:gd name="T25" fmla="*/ T24 w 10"/>
                  <a:gd name="T26" fmla="+- 0 4476 4476"/>
                  <a:gd name="T27" fmla="*/ 4476 h 11"/>
                  <a:gd name="T28" fmla="+- 0 8644 8636"/>
                  <a:gd name="T29" fmla="*/ T28 w 10"/>
                  <a:gd name="T30" fmla="+- 0 4476 4476"/>
                  <a:gd name="T31" fmla="*/ 4476 h 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0" h="11">
                    <a:moveTo>
                      <a:pt x="8" y="0"/>
                    </a:moveTo>
                    <a:lnTo>
                      <a:pt x="0" y="0"/>
                    </a:lnTo>
                    <a:lnTo>
                      <a:pt x="0" y="4"/>
                    </a:lnTo>
                    <a:lnTo>
                      <a:pt x="4" y="3"/>
                    </a:lnTo>
                    <a:lnTo>
                      <a:pt x="5" y="2"/>
                    </a:lnTo>
                    <a:lnTo>
                      <a:pt x="9" y="2"/>
                    </a:lnTo>
                    <a:lnTo>
                      <a:pt x="9"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0" name="Group 1029"/>
            <p:cNvGrpSpPr>
              <a:grpSpLocks/>
            </p:cNvGrpSpPr>
            <p:nvPr/>
          </p:nvGrpSpPr>
          <p:grpSpPr bwMode="auto">
            <a:xfrm>
              <a:off x="12749" y="4475"/>
              <a:ext cx="15" cy="16"/>
              <a:chOff x="8646" y="4475"/>
              <a:chExt cx="10" cy="16"/>
            </a:xfrm>
          </p:grpSpPr>
          <p:sp>
            <p:nvSpPr>
              <p:cNvPr id="1326" name="Freeform 1325"/>
              <p:cNvSpPr>
                <a:spLocks/>
              </p:cNvSpPr>
              <p:nvPr/>
            </p:nvSpPr>
            <p:spPr bwMode="auto">
              <a:xfrm>
                <a:off x="8646" y="4475"/>
                <a:ext cx="10" cy="16"/>
              </a:xfrm>
              <a:custGeom>
                <a:avLst/>
                <a:gdLst>
                  <a:gd name="T0" fmla="+- 0 8649 8646"/>
                  <a:gd name="T1" fmla="*/ T0 w 10"/>
                  <a:gd name="T2" fmla="+- 0 4476 4475"/>
                  <a:gd name="T3" fmla="*/ 4476 h 16"/>
                  <a:gd name="T4" fmla="+- 0 8646 8646"/>
                  <a:gd name="T5" fmla="*/ T4 w 10"/>
                  <a:gd name="T6" fmla="+- 0 4476 4475"/>
                  <a:gd name="T7" fmla="*/ 4476 h 16"/>
                  <a:gd name="T8" fmla="+- 0 8647 8646"/>
                  <a:gd name="T9" fmla="*/ T8 w 10"/>
                  <a:gd name="T10" fmla="+- 0 4491 4475"/>
                  <a:gd name="T11" fmla="*/ 4491 h 16"/>
                  <a:gd name="T12" fmla="+- 0 8650 8646"/>
                  <a:gd name="T13" fmla="*/ T12 w 10"/>
                  <a:gd name="T14" fmla="+- 0 4490 4475"/>
                  <a:gd name="T15" fmla="*/ 4490 h 16"/>
                  <a:gd name="T16" fmla="+- 0 8650 8646"/>
                  <a:gd name="T17" fmla="*/ T16 w 10"/>
                  <a:gd name="T18" fmla="+- 0 4486 4475"/>
                  <a:gd name="T19" fmla="*/ 4486 h 16"/>
                  <a:gd name="T20" fmla="+- 0 8650 8646"/>
                  <a:gd name="T21" fmla="*/ T20 w 10"/>
                  <a:gd name="T22" fmla="+- 0 4484 4475"/>
                  <a:gd name="T23" fmla="*/ 4484 h 16"/>
                  <a:gd name="T24" fmla="+- 0 8656 8646"/>
                  <a:gd name="T25" fmla="*/ T24 w 10"/>
                  <a:gd name="T26" fmla="+- 0 4484 4475"/>
                  <a:gd name="T27" fmla="*/ 4484 h 16"/>
                  <a:gd name="T28" fmla="+- 0 8656 8646"/>
                  <a:gd name="T29" fmla="*/ T28 w 10"/>
                  <a:gd name="T30" fmla="+- 0 4483 4475"/>
                  <a:gd name="T31" fmla="*/ 4483 h 16"/>
                  <a:gd name="T32" fmla="+- 0 8651 8646"/>
                  <a:gd name="T33" fmla="*/ T32 w 10"/>
                  <a:gd name="T34" fmla="+- 0 4483 4475"/>
                  <a:gd name="T35" fmla="*/ 4483 h 16"/>
                  <a:gd name="T36" fmla="+- 0 8649 8646"/>
                  <a:gd name="T37" fmla="*/ T36 w 10"/>
                  <a:gd name="T38" fmla="+- 0 4481 4475"/>
                  <a:gd name="T39" fmla="*/ 4481 h 16"/>
                  <a:gd name="T40" fmla="+- 0 8649 8646"/>
                  <a:gd name="T41" fmla="*/ T40 w 10"/>
                  <a:gd name="T42" fmla="+- 0 4479 4475"/>
                  <a:gd name="T43" fmla="*/ 4479 h 16"/>
                  <a:gd name="T44" fmla="+- 0 8650 8646"/>
                  <a:gd name="T45" fmla="*/ T44 w 10"/>
                  <a:gd name="T46" fmla="+- 0 4478 4475"/>
                  <a:gd name="T47" fmla="*/ 4478 h 16"/>
                  <a:gd name="T48" fmla="+- 0 8652 8646"/>
                  <a:gd name="T49" fmla="*/ T48 w 10"/>
                  <a:gd name="T50" fmla="+- 0 4478 4475"/>
                  <a:gd name="T51" fmla="*/ 4478 h 16"/>
                  <a:gd name="T52" fmla="+- 0 8656 8646"/>
                  <a:gd name="T53" fmla="*/ T52 w 10"/>
                  <a:gd name="T54" fmla="+- 0 4478 4475"/>
                  <a:gd name="T55" fmla="*/ 4478 h 16"/>
                  <a:gd name="T56" fmla="+- 0 8656 8646"/>
                  <a:gd name="T57" fmla="*/ T56 w 10"/>
                  <a:gd name="T58" fmla="+- 0 4477 4475"/>
                  <a:gd name="T59" fmla="*/ 4477 h 16"/>
                  <a:gd name="T60" fmla="+- 0 8649 8646"/>
                  <a:gd name="T61" fmla="*/ T60 w 10"/>
                  <a:gd name="T62" fmla="+- 0 4477 4475"/>
                  <a:gd name="T63" fmla="*/ 4477 h 16"/>
                  <a:gd name="T64" fmla="+- 0 8649 8646"/>
                  <a:gd name="T65" fmla="*/ T64 w 10"/>
                  <a:gd name="T66" fmla="+- 0 4476 4475"/>
                  <a:gd name="T67" fmla="*/ 4476 h 1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0" h="16">
                    <a:moveTo>
                      <a:pt x="3" y="1"/>
                    </a:moveTo>
                    <a:lnTo>
                      <a:pt x="0" y="1"/>
                    </a:lnTo>
                    <a:lnTo>
                      <a:pt x="1" y="16"/>
                    </a:lnTo>
                    <a:lnTo>
                      <a:pt x="4" y="15"/>
                    </a:lnTo>
                    <a:lnTo>
                      <a:pt x="4" y="11"/>
                    </a:lnTo>
                    <a:lnTo>
                      <a:pt x="4" y="9"/>
                    </a:lnTo>
                    <a:lnTo>
                      <a:pt x="10" y="9"/>
                    </a:lnTo>
                    <a:lnTo>
                      <a:pt x="10" y="8"/>
                    </a:lnTo>
                    <a:lnTo>
                      <a:pt x="5" y="8"/>
                    </a:lnTo>
                    <a:lnTo>
                      <a:pt x="3" y="6"/>
                    </a:lnTo>
                    <a:lnTo>
                      <a:pt x="3" y="4"/>
                    </a:lnTo>
                    <a:lnTo>
                      <a:pt x="4" y="3"/>
                    </a:lnTo>
                    <a:lnTo>
                      <a:pt x="6" y="3"/>
                    </a:lnTo>
                    <a:lnTo>
                      <a:pt x="10" y="3"/>
                    </a:lnTo>
                    <a:lnTo>
                      <a:pt x="10"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7" name="Freeform 1326"/>
              <p:cNvSpPr>
                <a:spLocks/>
              </p:cNvSpPr>
              <p:nvPr/>
            </p:nvSpPr>
            <p:spPr bwMode="auto">
              <a:xfrm>
                <a:off x="8646" y="4475"/>
                <a:ext cx="10" cy="16"/>
              </a:xfrm>
              <a:custGeom>
                <a:avLst/>
                <a:gdLst>
                  <a:gd name="T0" fmla="+- 0 8656 8646"/>
                  <a:gd name="T1" fmla="*/ T0 w 10"/>
                  <a:gd name="T2" fmla="+- 0 4484 4475"/>
                  <a:gd name="T3" fmla="*/ 4484 h 16"/>
                  <a:gd name="T4" fmla="+- 0 8650 8646"/>
                  <a:gd name="T5" fmla="*/ T4 w 10"/>
                  <a:gd name="T6" fmla="+- 0 4484 4475"/>
                  <a:gd name="T7" fmla="*/ 4484 h 16"/>
                  <a:gd name="T8" fmla="+- 0 8652 8646"/>
                  <a:gd name="T9" fmla="*/ T8 w 10"/>
                  <a:gd name="T10" fmla="+- 0 4486 4475"/>
                  <a:gd name="T11" fmla="*/ 4486 h 16"/>
                  <a:gd name="T12" fmla="+- 0 8655 8646"/>
                  <a:gd name="T13" fmla="*/ T12 w 10"/>
                  <a:gd name="T14" fmla="+- 0 4486 4475"/>
                  <a:gd name="T15" fmla="*/ 4486 h 16"/>
                  <a:gd name="T16" fmla="+- 0 8656 8646"/>
                  <a:gd name="T17" fmla="*/ T16 w 10"/>
                  <a:gd name="T18" fmla="+- 0 4484 4475"/>
                  <a:gd name="T19" fmla="*/ 4484 h 16"/>
                </a:gdLst>
                <a:ahLst/>
                <a:cxnLst>
                  <a:cxn ang="0">
                    <a:pos x="T1" y="T3"/>
                  </a:cxn>
                  <a:cxn ang="0">
                    <a:pos x="T5" y="T7"/>
                  </a:cxn>
                  <a:cxn ang="0">
                    <a:pos x="T9" y="T11"/>
                  </a:cxn>
                  <a:cxn ang="0">
                    <a:pos x="T13" y="T15"/>
                  </a:cxn>
                  <a:cxn ang="0">
                    <a:pos x="T17" y="T19"/>
                  </a:cxn>
                </a:cxnLst>
                <a:rect l="0" t="0" r="r" b="b"/>
                <a:pathLst>
                  <a:path w="10" h="16">
                    <a:moveTo>
                      <a:pt x="10" y="9"/>
                    </a:moveTo>
                    <a:lnTo>
                      <a:pt x="4" y="9"/>
                    </a:lnTo>
                    <a:lnTo>
                      <a:pt x="6" y="11"/>
                    </a:lnTo>
                    <a:lnTo>
                      <a:pt x="9" y="11"/>
                    </a:lnTo>
                    <a:lnTo>
                      <a:pt x="1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8" name="Freeform 1327"/>
              <p:cNvSpPr>
                <a:spLocks/>
              </p:cNvSpPr>
              <p:nvPr/>
            </p:nvSpPr>
            <p:spPr bwMode="auto">
              <a:xfrm>
                <a:off x="8646" y="4475"/>
                <a:ext cx="10" cy="16"/>
              </a:xfrm>
              <a:custGeom>
                <a:avLst/>
                <a:gdLst>
                  <a:gd name="T0" fmla="+- 0 8656 8646"/>
                  <a:gd name="T1" fmla="*/ T0 w 10"/>
                  <a:gd name="T2" fmla="+- 0 4478 4475"/>
                  <a:gd name="T3" fmla="*/ 4478 h 16"/>
                  <a:gd name="T4" fmla="+- 0 8652 8646"/>
                  <a:gd name="T5" fmla="*/ T4 w 10"/>
                  <a:gd name="T6" fmla="+- 0 4478 4475"/>
                  <a:gd name="T7" fmla="*/ 4478 h 16"/>
                  <a:gd name="T8" fmla="+- 0 8653 8646"/>
                  <a:gd name="T9" fmla="*/ T8 w 10"/>
                  <a:gd name="T10" fmla="+- 0 4483 4475"/>
                  <a:gd name="T11" fmla="*/ 4483 h 16"/>
                  <a:gd name="T12" fmla="+- 0 8652 8646"/>
                  <a:gd name="T13" fmla="*/ T12 w 10"/>
                  <a:gd name="T14" fmla="+- 0 4483 4475"/>
                  <a:gd name="T15" fmla="*/ 4483 h 16"/>
                  <a:gd name="T16" fmla="+- 0 8651 8646"/>
                  <a:gd name="T17" fmla="*/ T16 w 10"/>
                  <a:gd name="T18" fmla="+- 0 4483 4475"/>
                  <a:gd name="T19" fmla="*/ 4483 h 16"/>
                  <a:gd name="T20" fmla="+- 0 8656 8646"/>
                  <a:gd name="T21" fmla="*/ T20 w 10"/>
                  <a:gd name="T22" fmla="+- 0 4483 4475"/>
                  <a:gd name="T23" fmla="*/ 4483 h 16"/>
                  <a:gd name="T24" fmla="+- 0 8656 8646"/>
                  <a:gd name="T25" fmla="*/ T24 w 10"/>
                  <a:gd name="T26" fmla="+- 0 4478 4475"/>
                  <a:gd name="T27" fmla="*/ 4478 h 16"/>
                </a:gdLst>
                <a:ahLst/>
                <a:cxnLst>
                  <a:cxn ang="0">
                    <a:pos x="T1" y="T3"/>
                  </a:cxn>
                  <a:cxn ang="0">
                    <a:pos x="T5" y="T7"/>
                  </a:cxn>
                  <a:cxn ang="0">
                    <a:pos x="T9" y="T11"/>
                  </a:cxn>
                  <a:cxn ang="0">
                    <a:pos x="T13" y="T15"/>
                  </a:cxn>
                  <a:cxn ang="0">
                    <a:pos x="T17" y="T19"/>
                  </a:cxn>
                  <a:cxn ang="0">
                    <a:pos x="T21" y="T23"/>
                  </a:cxn>
                  <a:cxn ang="0">
                    <a:pos x="T25" y="T27"/>
                  </a:cxn>
                </a:cxnLst>
                <a:rect l="0" t="0" r="r" b="b"/>
                <a:pathLst>
                  <a:path w="10" h="16">
                    <a:moveTo>
                      <a:pt x="10" y="3"/>
                    </a:moveTo>
                    <a:lnTo>
                      <a:pt x="6" y="3"/>
                    </a:lnTo>
                    <a:lnTo>
                      <a:pt x="7" y="8"/>
                    </a:lnTo>
                    <a:lnTo>
                      <a:pt x="6" y="8"/>
                    </a:lnTo>
                    <a:lnTo>
                      <a:pt x="5" y="8"/>
                    </a:lnTo>
                    <a:lnTo>
                      <a:pt x="10" y="8"/>
                    </a:lnTo>
                    <a:lnTo>
                      <a:pt x="1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9" name="Freeform 1328"/>
              <p:cNvSpPr>
                <a:spLocks/>
              </p:cNvSpPr>
              <p:nvPr/>
            </p:nvSpPr>
            <p:spPr bwMode="auto">
              <a:xfrm>
                <a:off x="8646" y="4475"/>
                <a:ext cx="10" cy="16"/>
              </a:xfrm>
              <a:custGeom>
                <a:avLst/>
                <a:gdLst>
                  <a:gd name="T0" fmla="+- 0 8654 8646"/>
                  <a:gd name="T1" fmla="*/ T0 w 10"/>
                  <a:gd name="T2" fmla="+- 0 4475 4475"/>
                  <a:gd name="T3" fmla="*/ 4475 h 16"/>
                  <a:gd name="T4" fmla="+- 0 8652 8646"/>
                  <a:gd name="T5" fmla="*/ T4 w 10"/>
                  <a:gd name="T6" fmla="+- 0 4475 4475"/>
                  <a:gd name="T7" fmla="*/ 4475 h 16"/>
                  <a:gd name="T8" fmla="+- 0 8649 8646"/>
                  <a:gd name="T9" fmla="*/ T8 w 10"/>
                  <a:gd name="T10" fmla="+- 0 4477 4475"/>
                  <a:gd name="T11" fmla="*/ 4477 h 16"/>
                  <a:gd name="T12" fmla="+- 0 8656 8646"/>
                  <a:gd name="T13" fmla="*/ T12 w 10"/>
                  <a:gd name="T14" fmla="+- 0 4477 4475"/>
                  <a:gd name="T15" fmla="*/ 4477 h 16"/>
                  <a:gd name="T16" fmla="+- 0 8656 8646"/>
                  <a:gd name="T17" fmla="*/ T16 w 10"/>
                  <a:gd name="T18" fmla="+- 0 4476 4475"/>
                  <a:gd name="T19" fmla="*/ 4476 h 16"/>
                  <a:gd name="T20" fmla="+- 0 8654 8646"/>
                  <a:gd name="T21" fmla="*/ T20 w 10"/>
                  <a:gd name="T22" fmla="+- 0 4475 4475"/>
                  <a:gd name="T23" fmla="*/ 4475 h 16"/>
                </a:gdLst>
                <a:ahLst/>
                <a:cxnLst>
                  <a:cxn ang="0">
                    <a:pos x="T1" y="T3"/>
                  </a:cxn>
                  <a:cxn ang="0">
                    <a:pos x="T5" y="T7"/>
                  </a:cxn>
                  <a:cxn ang="0">
                    <a:pos x="T9" y="T11"/>
                  </a:cxn>
                  <a:cxn ang="0">
                    <a:pos x="T13" y="T15"/>
                  </a:cxn>
                  <a:cxn ang="0">
                    <a:pos x="T17" y="T19"/>
                  </a:cxn>
                  <a:cxn ang="0">
                    <a:pos x="T21" y="T23"/>
                  </a:cxn>
                </a:cxnLst>
                <a:rect l="0" t="0" r="r" b="b"/>
                <a:pathLst>
                  <a:path w="10" h="16">
                    <a:moveTo>
                      <a:pt x="8" y="0"/>
                    </a:moveTo>
                    <a:lnTo>
                      <a:pt x="6" y="0"/>
                    </a:lnTo>
                    <a:lnTo>
                      <a:pt x="3" y="2"/>
                    </a:lnTo>
                    <a:lnTo>
                      <a:pt x="10" y="2"/>
                    </a:lnTo>
                    <a:lnTo>
                      <a:pt x="10"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1" name="Group 1030"/>
            <p:cNvGrpSpPr>
              <a:grpSpLocks/>
            </p:cNvGrpSpPr>
            <p:nvPr/>
          </p:nvGrpSpPr>
          <p:grpSpPr bwMode="auto">
            <a:xfrm>
              <a:off x="12765" y="4475"/>
              <a:ext cx="13" cy="11"/>
              <a:chOff x="8657" y="4475"/>
              <a:chExt cx="9" cy="11"/>
            </a:xfrm>
          </p:grpSpPr>
          <p:sp>
            <p:nvSpPr>
              <p:cNvPr id="1320" name="Freeform 1319"/>
              <p:cNvSpPr>
                <a:spLocks/>
              </p:cNvSpPr>
              <p:nvPr/>
            </p:nvSpPr>
            <p:spPr bwMode="auto">
              <a:xfrm>
                <a:off x="8657" y="4475"/>
                <a:ext cx="9" cy="11"/>
              </a:xfrm>
              <a:custGeom>
                <a:avLst/>
                <a:gdLst>
                  <a:gd name="T0" fmla="+- 0 8659 8657"/>
                  <a:gd name="T1" fmla="*/ T0 w 9"/>
                  <a:gd name="T2" fmla="+- 0 4482 4475"/>
                  <a:gd name="T3" fmla="*/ 4482 h 11"/>
                  <a:gd name="T4" fmla="+- 0 8657 8657"/>
                  <a:gd name="T5" fmla="*/ T4 w 9"/>
                  <a:gd name="T6" fmla="+- 0 4482 4475"/>
                  <a:gd name="T7" fmla="*/ 4482 h 11"/>
                  <a:gd name="T8" fmla="+- 0 8657 8657"/>
                  <a:gd name="T9" fmla="*/ T8 w 9"/>
                  <a:gd name="T10" fmla="+- 0 4486 4475"/>
                  <a:gd name="T11" fmla="*/ 4486 h 11"/>
                  <a:gd name="T12" fmla="+- 0 8660 8657"/>
                  <a:gd name="T13" fmla="*/ T12 w 9"/>
                  <a:gd name="T14" fmla="+- 0 4485 4475"/>
                  <a:gd name="T15" fmla="*/ 4485 h 11"/>
                  <a:gd name="T16" fmla="+- 0 8664 8657"/>
                  <a:gd name="T17" fmla="*/ T16 w 9"/>
                  <a:gd name="T18" fmla="+- 0 4485 4475"/>
                  <a:gd name="T19" fmla="*/ 4485 h 11"/>
                  <a:gd name="T20" fmla="+- 0 8666 8657"/>
                  <a:gd name="T21" fmla="*/ T20 w 9"/>
                  <a:gd name="T22" fmla="+- 0 4485 4475"/>
                  <a:gd name="T23" fmla="*/ 4485 h 11"/>
                  <a:gd name="T24" fmla="+- 0 8666 8657"/>
                  <a:gd name="T25" fmla="*/ T24 w 9"/>
                  <a:gd name="T26" fmla="+- 0 4484 4475"/>
                  <a:gd name="T27" fmla="*/ 4484 h 11"/>
                  <a:gd name="T28" fmla="+- 0 8664 8657"/>
                  <a:gd name="T29" fmla="*/ T28 w 9"/>
                  <a:gd name="T30" fmla="+- 0 4484 4475"/>
                  <a:gd name="T31" fmla="*/ 4484 h 11"/>
                  <a:gd name="T32" fmla="+- 0 8659 8657"/>
                  <a:gd name="T33" fmla="*/ T32 w 9"/>
                  <a:gd name="T34" fmla="+- 0 4484 4475"/>
                  <a:gd name="T35" fmla="*/ 4484 h 11"/>
                  <a:gd name="T36" fmla="+- 0 8659 8657"/>
                  <a:gd name="T37" fmla="*/ T36 w 9"/>
                  <a:gd name="T38" fmla="+- 0 4482 4475"/>
                  <a:gd name="T39" fmla="*/ 448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 h="11">
                    <a:moveTo>
                      <a:pt x="2" y="7"/>
                    </a:moveTo>
                    <a:lnTo>
                      <a:pt x="0" y="7"/>
                    </a:lnTo>
                    <a:lnTo>
                      <a:pt x="0" y="11"/>
                    </a:lnTo>
                    <a:lnTo>
                      <a:pt x="3" y="10"/>
                    </a:lnTo>
                    <a:lnTo>
                      <a:pt x="7" y="10"/>
                    </a:lnTo>
                    <a:lnTo>
                      <a:pt x="9" y="10"/>
                    </a:lnTo>
                    <a:lnTo>
                      <a:pt x="9" y="9"/>
                    </a:lnTo>
                    <a:lnTo>
                      <a:pt x="7" y="9"/>
                    </a:lnTo>
                    <a:lnTo>
                      <a:pt x="2" y="9"/>
                    </a:lnTo>
                    <a:lnTo>
                      <a:pt x="2"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1" name="Freeform 1320"/>
              <p:cNvSpPr>
                <a:spLocks/>
              </p:cNvSpPr>
              <p:nvPr/>
            </p:nvSpPr>
            <p:spPr bwMode="auto">
              <a:xfrm>
                <a:off x="8657" y="4475"/>
                <a:ext cx="9" cy="11"/>
              </a:xfrm>
              <a:custGeom>
                <a:avLst/>
                <a:gdLst>
                  <a:gd name="T0" fmla="+- 0 8665 8657"/>
                  <a:gd name="T1" fmla="*/ T0 w 9"/>
                  <a:gd name="T2" fmla="+- 0 4480 4475"/>
                  <a:gd name="T3" fmla="*/ 4480 h 11"/>
                  <a:gd name="T4" fmla="+- 0 8664 8657"/>
                  <a:gd name="T5" fmla="*/ T4 w 9"/>
                  <a:gd name="T6" fmla="+- 0 4480 4475"/>
                  <a:gd name="T7" fmla="*/ 4480 h 11"/>
                  <a:gd name="T8" fmla="+- 0 8664 8657"/>
                  <a:gd name="T9" fmla="*/ T8 w 9"/>
                  <a:gd name="T10" fmla="+- 0 4484 4475"/>
                  <a:gd name="T11" fmla="*/ 4484 h 11"/>
                  <a:gd name="T12" fmla="+- 0 8666 8657"/>
                  <a:gd name="T13" fmla="*/ T12 w 9"/>
                  <a:gd name="T14" fmla="+- 0 4484 4475"/>
                  <a:gd name="T15" fmla="*/ 4484 h 11"/>
                  <a:gd name="T16" fmla="+- 0 8665 8657"/>
                  <a:gd name="T17" fmla="*/ T16 w 9"/>
                  <a:gd name="T18" fmla="+- 0 4480 4475"/>
                  <a:gd name="T19" fmla="*/ 4480 h 11"/>
                </a:gdLst>
                <a:ahLst/>
                <a:cxnLst>
                  <a:cxn ang="0">
                    <a:pos x="T1" y="T3"/>
                  </a:cxn>
                  <a:cxn ang="0">
                    <a:pos x="T5" y="T7"/>
                  </a:cxn>
                  <a:cxn ang="0">
                    <a:pos x="T9" y="T11"/>
                  </a:cxn>
                  <a:cxn ang="0">
                    <a:pos x="T13" y="T15"/>
                  </a:cxn>
                  <a:cxn ang="0">
                    <a:pos x="T17" y="T19"/>
                  </a:cxn>
                </a:cxnLst>
                <a:rect l="0" t="0" r="r" b="b"/>
                <a:pathLst>
                  <a:path w="9" h="11">
                    <a:moveTo>
                      <a:pt x="8" y="5"/>
                    </a:moveTo>
                    <a:lnTo>
                      <a:pt x="7" y="5"/>
                    </a:lnTo>
                    <a:lnTo>
                      <a:pt x="7" y="9"/>
                    </a:lnTo>
                    <a:lnTo>
                      <a:pt x="9" y="9"/>
                    </a:ln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2" name="Freeform 1321"/>
              <p:cNvSpPr>
                <a:spLocks/>
              </p:cNvSpPr>
              <p:nvPr/>
            </p:nvSpPr>
            <p:spPr bwMode="auto">
              <a:xfrm>
                <a:off x="8657" y="4475"/>
                <a:ext cx="9" cy="11"/>
              </a:xfrm>
              <a:custGeom>
                <a:avLst/>
                <a:gdLst>
                  <a:gd name="T0" fmla="+- 0 8665 8657"/>
                  <a:gd name="T1" fmla="*/ T0 w 9"/>
                  <a:gd name="T2" fmla="+- 0 4475 4475"/>
                  <a:gd name="T3" fmla="*/ 4475 h 11"/>
                  <a:gd name="T4" fmla="+- 0 8661 8657"/>
                  <a:gd name="T5" fmla="*/ T4 w 9"/>
                  <a:gd name="T6" fmla="+- 0 4475 4475"/>
                  <a:gd name="T7" fmla="*/ 4475 h 11"/>
                  <a:gd name="T8" fmla="+- 0 8657 8657"/>
                  <a:gd name="T9" fmla="*/ T8 w 9"/>
                  <a:gd name="T10" fmla="+- 0 4475 4475"/>
                  <a:gd name="T11" fmla="*/ 4475 h 11"/>
                  <a:gd name="T12" fmla="+- 0 8657 8657"/>
                  <a:gd name="T13" fmla="*/ T12 w 9"/>
                  <a:gd name="T14" fmla="+- 0 4481 4475"/>
                  <a:gd name="T15" fmla="*/ 4481 h 11"/>
                  <a:gd name="T16" fmla="+- 0 8659 8657"/>
                  <a:gd name="T17" fmla="*/ T16 w 9"/>
                  <a:gd name="T18" fmla="+- 0 4481 4475"/>
                  <a:gd name="T19" fmla="*/ 4481 h 11"/>
                  <a:gd name="T20" fmla="+- 0 8663 8657"/>
                  <a:gd name="T21" fmla="*/ T20 w 9"/>
                  <a:gd name="T22" fmla="+- 0 4481 4475"/>
                  <a:gd name="T23" fmla="*/ 4481 h 11"/>
                  <a:gd name="T24" fmla="+- 0 8664 8657"/>
                  <a:gd name="T25" fmla="*/ T24 w 9"/>
                  <a:gd name="T26" fmla="+- 0 4480 4475"/>
                  <a:gd name="T27" fmla="*/ 4480 h 11"/>
                  <a:gd name="T28" fmla="+- 0 8665 8657"/>
                  <a:gd name="T29" fmla="*/ T28 w 9"/>
                  <a:gd name="T30" fmla="+- 0 4480 4475"/>
                  <a:gd name="T31" fmla="*/ 4480 h 11"/>
                  <a:gd name="T32" fmla="+- 0 8665 8657"/>
                  <a:gd name="T33" fmla="*/ T32 w 9"/>
                  <a:gd name="T34" fmla="+- 0 4479 4475"/>
                  <a:gd name="T35" fmla="*/ 4479 h 11"/>
                  <a:gd name="T36" fmla="+- 0 8659 8657"/>
                  <a:gd name="T37" fmla="*/ T36 w 9"/>
                  <a:gd name="T38" fmla="+- 0 4479 4475"/>
                  <a:gd name="T39" fmla="*/ 4479 h 11"/>
                  <a:gd name="T40" fmla="+- 0 8659 8657"/>
                  <a:gd name="T41" fmla="*/ T40 w 9"/>
                  <a:gd name="T42" fmla="+- 0 4478 4475"/>
                  <a:gd name="T43" fmla="*/ 4478 h 11"/>
                  <a:gd name="T44" fmla="+- 0 8661 8657"/>
                  <a:gd name="T45" fmla="*/ T44 w 9"/>
                  <a:gd name="T46" fmla="+- 0 4476 4475"/>
                  <a:gd name="T47" fmla="*/ 4476 h 11"/>
                  <a:gd name="T48" fmla="+- 0 8665 8657"/>
                  <a:gd name="T49" fmla="*/ T48 w 9"/>
                  <a:gd name="T50" fmla="+- 0 4476 4475"/>
                  <a:gd name="T51" fmla="*/ 4476 h 11"/>
                  <a:gd name="T52" fmla="+- 0 8665 8657"/>
                  <a:gd name="T53" fmla="*/ T52 w 9"/>
                  <a:gd name="T54" fmla="+- 0 4475 4475"/>
                  <a:gd name="T55" fmla="*/ 4475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9" h="11">
                    <a:moveTo>
                      <a:pt x="8" y="0"/>
                    </a:moveTo>
                    <a:lnTo>
                      <a:pt x="4" y="0"/>
                    </a:lnTo>
                    <a:lnTo>
                      <a:pt x="0" y="0"/>
                    </a:lnTo>
                    <a:lnTo>
                      <a:pt x="0" y="6"/>
                    </a:lnTo>
                    <a:lnTo>
                      <a:pt x="2" y="6"/>
                    </a:lnTo>
                    <a:lnTo>
                      <a:pt x="6" y="6"/>
                    </a:lnTo>
                    <a:lnTo>
                      <a:pt x="7" y="5"/>
                    </a:lnTo>
                    <a:lnTo>
                      <a:pt x="8" y="5"/>
                    </a:lnTo>
                    <a:lnTo>
                      <a:pt x="8" y="4"/>
                    </a:lnTo>
                    <a:lnTo>
                      <a:pt x="2" y="4"/>
                    </a:lnTo>
                    <a:lnTo>
                      <a:pt x="2" y="3"/>
                    </a:lnTo>
                    <a:lnTo>
                      <a:pt x="4" y="1"/>
                    </a:lnTo>
                    <a:lnTo>
                      <a:pt x="8"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3" name="Freeform 1322"/>
              <p:cNvSpPr>
                <a:spLocks/>
              </p:cNvSpPr>
              <p:nvPr/>
            </p:nvSpPr>
            <p:spPr bwMode="auto">
              <a:xfrm>
                <a:off x="8657" y="4475"/>
                <a:ext cx="9" cy="11"/>
              </a:xfrm>
              <a:custGeom>
                <a:avLst/>
                <a:gdLst>
                  <a:gd name="T0" fmla="+- 0 8663 8657"/>
                  <a:gd name="T1" fmla="*/ T0 w 9"/>
                  <a:gd name="T2" fmla="+- 0 4481 4475"/>
                  <a:gd name="T3" fmla="*/ 4481 h 11"/>
                  <a:gd name="T4" fmla="+- 0 8659 8657"/>
                  <a:gd name="T5" fmla="*/ T4 w 9"/>
                  <a:gd name="T6" fmla="+- 0 4481 4475"/>
                  <a:gd name="T7" fmla="*/ 4481 h 11"/>
                  <a:gd name="T8" fmla="+- 0 8663 8657"/>
                  <a:gd name="T9" fmla="*/ T8 w 9"/>
                  <a:gd name="T10" fmla="+- 0 4481 4475"/>
                  <a:gd name="T11" fmla="*/ 4481 h 11"/>
                </a:gdLst>
                <a:ahLst/>
                <a:cxnLst>
                  <a:cxn ang="0">
                    <a:pos x="T1" y="T3"/>
                  </a:cxn>
                  <a:cxn ang="0">
                    <a:pos x="T5" y="T7"/>
                  </a:cxn>
                  <a:cxn ang="0">
                    <a:pos x="T9" y="T11"/>
                  </a:cxn>
                </a:cxnLst>
                <a:rect l="0" t="0" r="r" b="b"/>
                <a:pathLst>
                  <a:path w="9" h="11">
                    <a:moveTo>
                      <a:pt x="6" y="6"/>
                    </a:moveTo>
                    <a:lnTo>
                      <a:pt x="2" y="6"/>
                    </a:lnTo>
                    <a:lnTo>
                      <a:pt x="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4" name="Freeform 1323"/>
              <p:cNvSpPr>
                <a:spLocks/>
              </p:cNvSpPr>
              <p:nvPr/>
            </p:nvSpPr>
            <p:spPr bwMode="auto">
              <a:xfrm>
                <a:off x="8657" y="4475"/>
                <a:ext cx="9" cy="11"/>
              </a:xfrm>
              <a:custGeom>
                <a:avLst/>
                <a:gdLst>
                  <a:gd name="T0" fmla="+- 0 8665 8657"/>
                  <a:gd name="T1" fmla="*/ T0 w 9"/>
                  <a:gd name="T2" fmla="+- 0 4479 4475"/>
                  <a:gd name="T3" fmla="*/ 4479 h 11"/>
                  <a:gd name="T4" fmla="+- 0 8663 8657"/>
                  <a:gd name="T5" fmla="*/ T4 w 9"/>
                  <a:gd name="T6" fmla="+- 0 4479 4475"/>
                  <a:gd name="T7" fmla="*/ 4479 h 11"/>
                  <a:gd name="T8" fmla="+- 0 8659 8657"/>
                  <a:gd name="T9" fmla="*/ T8 w 9"/>
                  <a:gd name="T10" fmla="+- 0 4479 4475"/>
                  <a:gd name="T11" fmla="*/ 4479 h 11"/>
                  <a:gd name="T12" fmla="+- 0 8665 8657"/>
                  <a:gd name="T13" fmla="*/ T12 w 9"/>
                  <a:gd name="T14" fmla="+- 0 4479 4475"/>
                  <a:gd name="T15" fmla="*/ 4479 h 11"/>
                  <a:gd name="T16" fmla="+- 0 8665 8657"/>
                  <a:gd name="T17" fmla="*/ T16 w 9"/>
                  <a:gd name="T18" fmla="+- 0 4479 4475"/>
                  <a:gd name="T19" fmla="*/ 4479 h 11"/>
                </a:gdLst>
                <a:ahLst/>
                <a:cxnLst>
                  <a:cxn ang="0">
                    <a:pos x="T1" y="T3"/>
                  </a:cxn>
                  <a:cxn ang="0">
                    <a:pos x="T5" y="T7"/>
                  </a:cxn>
                  <a:cxn ang="0">
                    <a:pos x="T9" y="T11"/>
                  </a:cxn>
                  <a:cxn ang="0">
                    <a:pos x="T13" y="T15"/>
                  </a:cxn>
                  <a:cxn ang="0">
                    <a:pos x="T17" y="T19"/>
                  </a:cxn>
                </a:cxnLst>
                <a:rect l="0" t="0" r="r" b="b"/>
                <a:pathLst>
                  <a:path w="9" h="11">
                    <a:moveTo>
                      <a:pt x="8" y="4"/>
                    </a:moveTo>
                    <a:lnTo>
                      <a:pt x="6" y="4"/>
                    </a:lnTo>
                    <a:lnTo>
                      <a:pt x="2" y="4"/>
                    </a:lnTo>
                    <a:lnTo>
                      <a:pt x="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25" name="Freeform 1324"/>
              <p:cNvSpPr>
                <a:spLocks/>
              </p:cNvSpPr>
              <p:nvPr/>
            </p:nvSpPr>
            <p:spPr bwMode="auto">
              <a:xfrm>
                <a:off x="8657" y="4475"/>
                <a:ext cx="9" cy="11"/>
              </a:xfrm>
              <a:custGeom>
                <a:avLst/>
                <a:gdLst>
                  <a:gd name="T0" fmla="+- 0 8665 8657"/>
                  <a:gd name="T1" fmla="*/ T0 w 9"/>
                  <a:gd name="T2" fmla="+- 0 4476 4475"/>
                  <a:gd name="T3" fmla="*/ 4476 h 11"/>
                  <a:gd name="T4" fmla="+- 0 8661 8657"/>
                  <a:gd name="T5" fmla="*/ T4 w 9"/>
                  <a:gd name="T6" fmla="+- 0 4476 4475"/>
                  <a:gd name="T7" fmla="*/ 4476 h 11"/>
                  <a:gd name="T8" fmla="+- 0 8664 8657"/>
                  <a:gd name="T9" fmla="*/ T8 w 9"/>
                  <a:gd name="T10" fmla="+- 0 4477 4475"/>
                  <a:gd name="T11" fmla="*/ 4477 h 11"/>
                  <a:gd name="T12" fmla="+- 0 8664 8657"/>
                  <a:gd name="T13" fmla="*/ T12 w 9"/>
                  <a:gd name="T14" fmla="+- 0 4477 4475"/>
                  <a:gd name="T15" fmla="*/ 4477 h 11"/>
                  <a:gd name="T16" fmla="+- 0 8665 8657"/>
                  <a:gd name="T17" fmla="*/ T16 w 9"/>
                  <a:gd name="T18" fmla="+- 0 4477 4475"/>
                  <a:gd name="T19" fmla="*/ 4477 h 11"/>
                  <a:gd name="T20" fmla="+- 0 8665 8657"/>
                  <a:gd name="T21" fmla="*/ T20 w 9"/>
                  <a:gd name="T22" fmla="+- 0 4476 4475"/>
                  <a:gd name="T23" fmla="*/ 4476 h 11"/>
                </a:gdLst>
                <a:ahLst/>
                <a:cxnLst>
                  <a:cxn ang="0">
                    <a:pos x="T1" y="T3"/>
                  </a:cxn>
                  <a:cxn ang="0">
                    <a:pos x="T5" y="T7"/>
                  </a:cxn>
                  <a:cxn ang="0">
                    <a:pos x="T9" y="T11"/>
                  </a:cxn>
                  <a:cxn ang="0">
                    <a:pos x="T13" y="T15"/>
                  </a:cxn>
                  <a:cxn ang="0">
                    <a:pos x="T17" y="T19"/>
                  </a:cxn>
                  <a:cxn ang="0">
                    <a:pos x="T21" y="T23"/>
                  </a:cxn>
                </a:cxnLst>
                <a:rect l="0" t="0" r="r" b="b"/>
                <a:pathLst>
                  <a:path w="9" h="11">
                    <a:moveTo>
                      <a:pt x="8" y="1"/>
                    </a:moveTo>
                    <a:lnTo>
                      <a:pt x="4" y="1"/>
                    </a:lnTo>
                    <a:lnTo>
                      <a:pt x="7" y="2"/>
                    </a:lnTo>
                    <a:lnTo>
                      <a:pt x="8" y="2"/>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2" name="Group 1031"/>
            <p:cNvGrpSpPr>
              <a:grpSpLocks/>
            </p:cNvGrpSpPr>
            <p:nvPr/>
          </p:nvGrpSpPr>
          <p:grpSpPr bwMode="auto">
            <a:xfrm>
              <a:off x="12780" y="4474"/>
              <a:ext cx="13" cy="12"/>
              <a:chOff x="8667" y="4474"/>
              <a:chExt cx="9" cy="12"/>
            </a:xfrm>
          </p:grpSpPr>
          <p:sp>
            <p:nvSpPr>
              <p:cNvPr id="1317" name="Freeform 1316"/>
              <p:cNvSpPr>
                <a:spLocks/>
              </p:cNvSpPr>
              <p:nvPr/>
            </p:nvSpPr>
            <p:spPr bwMode="auto">
              <a:xfrm>
                <a:off x="8667" y="4474"/>
                <a:ext cx="9" cy="12"/>
              </a:xfrm>
              <a:custGeom>
                <a:avLst/>
                <a:gdLst>
                  <a:gd name="T0" fmla="+- 0 8674 8667"/>
                  <a:gd name="T1" fmla="*/ T0 w 9"/>
                  <a:gd name="T2" fmla="+- 0 4474 4474"/>
                  <a:gd name="T3" fmla="*/ 4474 h 12"/>
                  <a:gd name="T4" fmla="+- 0 8668 8667"/>
                  <a:gd name="T5" fmla="*/ T4 w 9"/>
                  <a:gd name="T6" fmla="+- 0 4474 4474"/>
                  <a:gd name="T7" fmla="*/ 4474 h 12"/>
                  <a:gd name="T8" fmla="+- 0 8667 8667"/>
                  <a:gd name="T9" fmla="*/ T8 w 9"/>
                  <a:gd name="T10" fmla="+- 0 4475 4474"/>
                  <a:gd name="T11" fmla="*/ 4475 h 12"/>
                  <a:gd name="T12" fmla="+- 0 8667 8667"/>
                  <a:gd name="T13" fmla="*/ T12 w 9"/>
                  <a:gd name="T14" fmla="+- 0 4484 4474"/>
                  <a:gd name="T15" fmla="*/ 4484 h 12"/>
                  <a:gd name="T16" fmla="+- 0 8668 8667"/>
                  <a:gd name="T17" fmla="*/ T16 w 9"/>
                  <a:gd name="T18" fmla="+- 0 4485 4474"/>
                  <a:gd name="T19" fmla="*/ 4485 h 12"/>
                  <a:gd name="T20" fmla="+- 0 8674 8667"/>
                  <a:gd name="T21" fmla="*/ T20 w 9"/>
                  <a:gd name="T22" fmla="+- 0 4485 4474"/>
                  <a:gd name="T23" fmla="*/ 4485 h 12"/>
                  <a:gd name="T24" fmla="+- 0 8675 8667"/>
                  <a:gd name="T25" fmla="*/ T24 w 9"/>
                  <a:gd name="T26" fmla="+- 0 4484 4474"/>
                  <a:gd name="T27" fmla="*/ 4484 h 12"/>
                  <a:gd name="T28" fmla="+- 0 8675 8667"/>
                  <a:gd name="T29" fmla="*/ T28 w 9"/>
                  <a:gd name="T30" fmla="+- 0 4484 4474"/>
                  <a:gd name="T31" fmla="*/ 4484 h 12"/>
                  <a:gd name="T32" fmla="+- 0 8669 8667"/>
                  <a:gd name="T33" fmla="*/ T32 w 9"/>
                  <a:gd name="T34" fmla="+- 0 4484 4474"/>
                  <a:gd name="T35" fmla="*/ 4484 h 12"/>
                  <a:gd name="T36" fmla="+- 0 8669 8667"/>
                  <a:gd name="T37" fmla="*/ T36 w 9"/>
                  <a:gd name="T38" fmla="+- 0 4483 4474"/>
                  <a:gd name="T39" fmla="*/ 4483 h 12"/>
                  <a:gd name="T40" fmla="+- 0 8668 8667"/>
                  <a:gd name="T41" fmla="*/ T40 w 9"/>
                  <a:gd name="T42" fmla="+- 0 4480 4474"/>
                  <a:gd name="T43" fmla="*/ 4480 h 12"/>
                  <a:gd name="T44" fmla="+- 0 8675 8667"/>
                  <a:gd name="T45" fmla="*/ T44 w 9"/>
                  <a:gd name="T46" fmla="+- 0 4480 4474"/>
                  <a:gd name="T47" fmla="*/ 4480 h 12"/>
                  <a:gd name="T48" fmla="+- 0 8675 8667"/>
                  <a:gd name="T49" fmla="*/ T48 w 9"/>
                  <a:gd name="T50" fmla="+- 0 4479 4474"/>
                  <a:gd name="T51" fmla="*/ 4479 h 12"/>
                  <a:gd name="T52" fmla="+- 0 8668 8667"/>
                  <a:gd name="T53" fmla="*/ T52 w 9"/>
                  <a:gd name="T54" fmla="+- 0 4479 4474"/>
                  <a:gd name="T55" fmla="*/ 4479 h 12"/>
                  <a:gd name="T56" fmla="+- 0 8669 8667"/>
                  <a:gd name="T57" fmla="*/ T56 w 9"/>
                  <a:gd name="T58" fmla="+- 0 4476 4474"/>
                  <a:gd name="T59" fmla="*/ 4476 h 12"/>
                  <a:gd name="T60" fmla="+- 0 8674 8667"/>
                  <a:gd name="T61" fmla="*/ T60 w 9"/>
                  <a:gd name="T62" fmla="+- 0 4475 4474"/>
                  <a:gd name="T63" fmla="*/ 4475 h 12"/>
                  <a:gd name="T64" fmla="+- 0 8675 8667"/>
                  <a:gd name="T65" fmla="*/ T64 w 9"/>
                  <a:gd name="T66" fmla="+- 0 4475 4474"/>
                  <a:gd name="T67" fmla="*/ 4475 h 12"/>
                  <a:gd name="T68" fmla="+- 0 8675 8667"/>
                  <a:gd name="T69" fmla="*/ T68 w 9"/>
                  <a:gd name="T70" fmla="+- 0 4475 4474"/>
                  <a:gd name="T71" fmla="*/ 4475 h 12"/>
                  <a:gd name="T72" fmla="+- 0 8674 8667"/>
                  <a:gd name="T73" fmla="*/ T72 w 9"/>
                  <a:gd name="T74" fmla="+- 0 4474 4474"/>
                  <a:gd name="T75" fmla="*/ 4474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9" h="12">
                    <a:moveTo>
                      <a:pt x="7" y="0"/>
                    </a:moveTo>
                    <a:lnTo>
                      <a:pt x="1" y="0"/>
                    </a:lnTo>
                    <a:lnTo>
                      <a:pt x="0" y="1"/>
                    </a:lnTo>
                    <a:lnTo>
                      <a:pt x="0" y="10"/>
                    </a:lnTo>
                    <a:lnTo>
                      <a:pt x="1" y="11"/>
                    </a:lnTo>
                    <a:lnTo>
                      <a:pt x="7" y="11"/>
                    </a:lnTo>
                    <a:lnTo>
                      <a:pt x="8" y="10"/>
                    </a:lnTo>
                    <a:lnTo>
                      <a:pt x="2" y="10"/>
                    </a:lnTo>
                    <a:lnTo>
                      <a:pt x="2" y="9"/>
                    </a:lnTo>
                    <a:lnTo>
                      <a:pt x="1" y="6"/>
                    </a:lnTo>
                    <a:lnTo>
                      <a:pt x="8" y="6"/>
                    </a:lnTo>
                    <a:lnTo>
                      <a:pt x="8" y="5"/>
                    </a:lnTo>
                    <a:lnTo>
                      <a:pt x="1" y="5"/>
                    </a:lnTo>
                    <a:lnTo>
                      <a:pt x="2" y="2"/>
                    </a:lnTo>
                    <a:lnTo>
                      <a:pt x="7" y="1"/>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8" name="Freeform 1317"/>
              <p:cNvSpPr>
                <a:spLocks/>
              </p:cNvSpPr>
              <p:nvPr/>
            </p:nvSpPr>
            <p:spPr bwMode="auto">
              <a:xfrm>
                <a:off x="8667" y="4474"/>
                <a:ext cx="9" cy="12"/>
              </a:xfrm>
              <a:custGeom>
                <a:avLst/>
                <a:gdLst>
                  <a:gd name="T0" fmla="+- 0 8675 8667"/>
                  <a:gd name="T1" fmla="*/ T0 w 9"/>
                  <a:gd name="T2" fmla="+- 0 4481 4474"/>
                  <a:gd name="T3" fmla="*/ 4481 h 12"/>
                  <a:gd name="T4" fmla="+- 0 8674 8667"/>
                  <a:gd name="T5" fmla="*/ T4 w 9"/>
                  <a:gd name="T6" fmla="+- 0 4481 4474"/>
                  <a:gd name="T7" fmla="*/ 4481 h 12"/>
                  <a:gd name="T8" fmla="+- 0 8674 8667"/>
                  <a:gd name="T9" fmla="*/ T8 w 9"/>
                  <a:gd name="T10" fmla="+- 0 4483 4474"/>
                  <a:gd name="T11" fmla="*/ 4483 h 12"/>
                  <a:gd name="T12" fmla="+- 0 8673 8667"/>
                  <a:gd name="T13" fmla="*/ T12 w 9"/>
                  <a:gd name="T14" fmla="+- 0 4483 4474"/>
                  <a:gd name="T15" fmla="*/ 4483 h 12"/>
                  <a:gd name="T16" fmla="+- 0 8669 8667"/>
                  <a:gd name="T17" fmla="*/ T16 w 9"/>
                  <a:gd name="T18" fmla="+- 0 4484 4474"/>
                  <a:gd name="T19" fmla="*/ 4484 h 12"/>
                  <a:gd name="T20" fmla="+- 0 8675 8667"/>
                  <a:gd name="T21" fmla="*/ T20 w 9"/>
                  <a:gd name="T22" fmla="+- 0 4484 4474"/>
                  <a:gd name="T23" fmla="*/ 4484 h 12"/>
                  <a:gd name="T24" fmla="+- 0 8675 8667"/>
                  <a:gd name="T25" fmla="*/ T24 w 9"/>
                  <a:gd name="T26" fmla="+- 0 4481 4474"/>
                  <a:gd name="T27" fmla="*/ 4481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8" y="7"/>
                    </a:moveTo>
                    <a:lnTo>
                      <a:pt x="7" y="7"/>
                    </a:lnTo>
                    <a:lnTo>
                      <a:pt x="7" y="9"/>
                    </a:lnTo>
                    <a:lnTo>
                      <a:pt x="6" y="9"/>
                    </a:lnTo>
                    <a:lnTo>
                      <a:pt x="2" y="10"/>
                    </a:lnTo>
                    <a:lnTo>
                      <a:pt x="8" y="10"/>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9" name="Freeform 1318"/>
              <p:cNvSpPr>
                <a:spLocks/>
              </p:cNvSpPr>
              <p:nvPr/>
            </p:nvSpPr>
            <p:spPr bwMode="auto">
              <a:xfrm>
                <a:off x="8667" y="4474"/>
                <a:ext cx="9" cy="12"/>
              </a:xfrm>
              <a:custGeom>
                <a:avLst/>
                <a:gdLst>
                  <a:gd name="T0" fmla="+- 0 8675 8667"/>
                  <a:gd name="T1" fmla="*/ T0 w 9"/>
                  <a:gd name="T2" fmla="+- 0 4475 4474"/>
                  <a:gd name="T3" fmla="*/ 4475 h 12"/>
                  <a:gd name="T4" fmla="+- 0 8674 8667"/>
                  <a:gd name="T5" fmla="*/ T4 w 9"/>
                  <a:gd name="T6" fmla="+- 0 4475 4474"/>
                  <a:gd name="T7" fmla="*/ 4475 h 12"/>
                  <a:gd name="T8" fmla="+- 0 8674 8667"/>
                  <a:gd name="T9" fmla="*/ T8 w 9"/>
                  <a:gd name="T10" fmla="+- 0 4478 4474"/>
                  <a:gd name="T11" fmla="*/ 4478 h 12"/>
                  <a:gd name="T12" fmla="+- 0 8668 8667"/>
                  <a:gd name="T13" fmla="*/ T12 w 9"/>
                  <a:gd name="T14" fmla="+- 0 4479 4474"/>
                  <a:gd name="T15" fmla="*/ 4479 h 12"/>
                  <a:gd name="T16" fmla="+- 0 8675 8667"/>
                  <a:gd name="T17" fmla="*/ T16 w 9"/>
                  <a:gd name="T18" fmla="+- 0 4479 4474"/>
                  <a:gd name="T19" fmla="*/ 4479 h 12"/>
                  <a:gd name="T20" fmla="+- 0 8675 8667"/>
                  <a:gd name="T21" fmla="*/ T20 w 9"/>
                  <a:gd name="T22" fmla="+- 0 4475 4474"/>
                  <a:gd name="T23" fmla="*/ 4475 h 12"/>
                </a:gdLst>
                <a:ahLst/>
                <a:cxnLst>
                  <a:cxn ang="0">
                    <a:pos x="T1" y="T3"/>
                  </a:cxn>
                  <a:cxn ang="0">
                    <a:pos x="T5" y="T7"/>
                  </a:cxn>
                  <a:cxn ang="0">
                    <a:pos x="T9" y="T11"/>
                  </a:cxn>
                  <a:cxn ang="0">
                    <a:pos x="T13" y="T15"/>
                  </a:cxn>
                  <a:cxn ang="0">
                    <a:pos x="T17" y="T19"/>
                  </a:cxn>
                  <a:cxn ang="0">
                    <a:pos x="T21" y="T23"/>
                  </a:cxn>
                </a:cxnLst>
                <a:rect l="0" t="0" r="r" b="b"/>
                <a:pathLst>
                  <a:path w="9" h="12">
                    <a:moveTo>
                      <a:pt x="8" y="1"/>
                    </a:moveTo>
                    <a:lnTo>
                      <a:pt x="7" y="1"/>
                    </a:lnTo>
                    <a:lnTo>
                      <a:pt x="7" y="4"/>
                    </a:lnTo>
                    <a:lnTo>
                      <a:pt x="1" y="5"/>
                    </a:lnTo>
                    <a:lnTo>
                      <a:pt x="8" y="5"/>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3" name="Group 1032"/>
            <p:cNvGrpSpPr>
              <a:grpSpLocks/>
            </p:cNvGrpSpPr>
            <p:nvPr/>
          </p:nvGrpSpPr>
          <p:grpSpPr bwMode="auto">
            <a:xfrm>
              <a:off x="12794" y="4473"/>
              <a:ext cx="10" cy="11"/>
              <a:chOff x="8677" y="4473"/>
              <a:chExt cx="7" cy="11"/>
            </a:xfrm>
          </p:grpSpPr>
          <p:sp>
            <p:nvSpPr>
              <p:cNvPr id="1314" name="Freeform 1313"/>
              <p:cNvSpPr>
                <a:spLocks/>
              </p:cNvSpPr>
              <p:nvPr/>
            </p:nvSpPr>
            <p:spPr bwMode="auto">
              <a:xfrm>
                <a:off x="8677" y="4473"/>
                <a:ext cx="7" cy="11"/>
              </a:xfrm>
              <a:custGeom>
                <a:avLst/>
                <a:gdLst>
                  <a:gd name="T0" fmla="+- 0 8678 8677"/>
                  <a:gd name="T1" fmla="*/ T0 w 7"/>
                  <a:gd name="T2" fmla="+- 0 4474 4473"/>
                  <a:gd name="T3" fmla="*/ 4474 h 11"/>
                  <a:gd name="T4" fmla="+- 0 8677 8677"/>
                  <a:gd name="T5" fmla="*/ T4 w 7"/>
                  <a:gd name="T6" fmla="+- 0 4474 4473"/>
                  <a:gd name="T7" fmla="*/ 4474 h 11"/>
                  <a:gd name="T8" fmla="+- 0 8677 8677"/>
                  <a:gd name="T9" fmla="*/ T8 w 7"/>
                  <a:gd name="T10" fmla="+- 0 4484 4473"/>
                  <a:gd name="T11" fmla="*/ 4484 h 11"/>
                  <a:gd name="T12" fmla="+- 0 8679 8677"/>
                  <a:gd name="T13" fmla="*/ T12 w 7"/>
                  <a:gd name="T14" fmla="+- 0 4484 4473"/>
                  <a:gd name="T15" fmla="*/ 4484 h 11"/>
                  <a:gd name="T16" fmla="+- 0 8679 8677"/>
                  <a:gd name="T17" fmla="*/ T16 w 7"/>
                  <a:gd name="T18" fmla="+- 0 4476 4473"/>
                  <a:gd name="T19" fmla="*/ 4476 h 11"/>
                  <a:gd name="T20" fmla="+- 0 8679 8677"/>
                  <a:gd name="T21" fmla="*/ T20 w 7"/>
                  <a:gd name="T22" fmla="+- 0 4475 4473"/>
                  <a:gd name="T23" fmla="*/ 4475 h 11"/>
                  <a:gd name="T24" fmla="+- 0 8678 8677"/>
                  <a:gd name="T25" fmla="*/ T24 w 7"/>
                  <a:gd name="T26" fmla="+- 0 4475 4473"/>
                  <a:gd name="T27" fmla="*/ 4475 h 11"/>
                  <a:gd name="T28" fmla="+- 0 8678 8677"/>
                  <a:gd name="T29" fmla="*/ T28 w 7"/>
                  <a:gd name="T30" fmla="+- 0 4474 4473"/>
                  <a:gd name="T31" fmla="*/ 4474 h 1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1">
                    <a:moveTo>
                      <a:pt x="1" y="1"/>
                    </a:moveTo>
                    <a:lnTo>
                      <a:pt x="0" y="1"/>
                    </a:lnTo>
                    <a:lnTo>
                      <a:pt x="0" y="11"/>
                    </a:lnTo>
                    <a:lnTo>
                      <a:pt x="2" y="11"/>
                    </a:lnTo>
                    <a:lnTo>
                      <a:pt x="2" y="3"/>
                    </a:lnTo>
                    <a:lnTo>
                      <a:pt x="2" y="2"/>
                    </a:lnTo>
                    <a:lnTo>
                      <a:pt x="1" y="2"/>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5" name="Freeform 1314"/>
              <p:cNvSpPr>
                <a:spLocks/>
              </p:cNvSpPr>
              <p:nvPr/>
            </p:nvSpPr>
            <p:spPr bwMode="auto">
              <a:xfrm>
                <a:off x="8677" y="4473"/>
                <a:ext cx="7" cy="11"/>
              </a:xfrm>
              <a:custGeom>
                <a:avLst/>
                <a:gdLst>
                  <a:gd name="T0" fmla="+- 0 8684 8677"/>
                  <a:gd name="T1" fmla="*/ T0 w 7"/>
                  <a:gd name="T2" fmla="+- 0 4475 4473"/>
                  <a:gd name="T3" fmla="*/ 4475 h 11"/>
                  <a:gd name="T4" fmla="+- 0 8681 8677"/>
                  <a:gd name="T5" fmla="*/ T4 w 7"/>
                  <a:gd name="T6" fmla="+- 0 4475 4473"/>
                  <a:gd name="T7" fmla="*/ 4475 h 11"/>
                  <a:gd name="T8" fmla="+- 0 8682 8677"/>
                  <a:gd name="T9" fmla="*/ T8 w 7"/>
                  <a:gd name="T10" fmla="+- 0 4476 4473"/>
                  <a:gd name="T11" fmla="*/ 4476 h 11"/>
                  <a:gd name="T12" fmla="+- 0 8683 8677"/>
                  <a:gd name="T13" fmla="*/ T12 w 7"/>
                  <a:gd name="T14" fmla="+- 0 4477 4473"/>
                  <a:gd name="T15" fmla="*/ 4477 h 11"/>
                  <a:gd name="T16" fmla="+- 0 8684 8677"/>
                  <a:gd name="T17" fmla="*/ T16 w 7"/>
                  <a:gd name="T18" fmla="+- 0 4477 4473"/>
                  <a:gd name="T19" fmla="*/ 4477 h 11"/>
                  <a:gd name="T20" fmla="+- 0 8684 8677"/>
                  <a:gd name="T21" fmla="*/ T20 w 7"/>
                  <a:gd name="T22" fmla="+- 0 4475 4473"/>
                  <a:gd name="T23" fmla="*/ 4475 h 11"/>
                </a:gdLst>
                <a:ahLst/>
                <a:cxnLst>
                  <a:cxn ang="0">
                    <a:pos x="T1" y="T3"/>
                  </a:cxn>
                  <a:cxn ang="0">
                    <a:pos x="T5" y="T7"/>
                  </a:cxn>
                  <a:cxn ang="0">
                    <a:pos x="T9" y="T11"/>
                  </a:cxn>
                  <a:cxn ang="0">
                    <a:pos x="T13" y="T15"/>
                  </a:cxn>
                  <a:cxn ang="0">
                    <a:pos x="T17" y="T19"/>
                  </a:cxn>
                  <a:cxn ang="0">
                    <a:pos x="T21" y="T23"/>
                  </a:cxn>
                </a:cxnLst>
                <a:rect l="0" t="0" r="r" b="b"/>
                <a:pathLst>
                  <a:path w="7" h="11">
                    <a:moveTo>
                      <a:pt x="7" y="2"/>
                    </a:moveTo>
                    <a:lnTo>
                      <a:pt x="4" y="2"/>
                    </a:lnTo>
                    <a:lnTo>
                      <a:pt x="5" y="3"/>
                    </a:lnTo>
                    <a:lnTo>
                      <a:pt x="6" y="4"/>
                    </a:lnTo>
                    <a:lnTo>
                      <a:pt x="7" y="4"/>
                    </a:lnTo>
                    <a:lnTo>
                      <a:pt x="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6" name="Freeform 1315"/>
              <p:cNvSpPr>
                <a:spLocks/>
              </p:cNvSpPr>
              <p:nvPr/>
            </p:nvSpPr>
            <p:spPr bwMode="auto">
              <a:xfrm>
                <a:off x="8677" y="4473"/>
                <a:ext cx="7" cy="11"/>
              </a:xfrm>
              <a:custGeom>
                <a:avLst/>
                <a:gdLst>
                  <a:gd name="T0" fmla="+- 0 8683 8677"/>
                  <a:gd name="T1" fmla="*/ T0 w 7"/>
                  <a:gd name="T2" fmla="+- 0 4473 4473"/>
                  <a:gd name="T3" fmla="*/ 4473 h 11"/>
                  <a:gd name="T4" fmla="+- 0 8681 8677"/>
                  <a:gd name="T5" fmla="*/ T4 w 7"/>
                  <a:gd name="T6" fmla="+- 0 4473 4473"/>
                  <a:gd name="T7" fmla="*/ 4473 h 11"/>
                  <a:gd name="T8" fmla="+- 0 8678 8677"/>
                  <a:gd name="T9" fmla="*/ T8 w 7"/>
                  <a:gd name="T10" fmla="+- 0 4475 4473"/>
                  <a:gd name="T11" fmla="*/ 4475 h 11"/>
                  <a:gd name="T12" fmla="+- 0 8679 8677"/>
                  <a:gd name="T13" fmla="*/ T12 w 7"/>
                  <a:gd name="T14" fmla="+- 0 4475 4473"/>
                  <a:gd name="T15" fmla="*/ 4475 h 11"/>
                  <a:gd name="T16" fmla="+- 0 8679 8677"/>
                  <a:gd name="T17" fmla="*/ T16 w 7"/>
                  <a:gd name="T18" fmla="+- 0 4475 4473"/>
                  <a:gd name="T19" fmla="*/ 4475 h 11"/>
                  <a:gd name="T20" fmla="+- 0 8681 8677"/>
                  <a:gd name="T21" fmla="*/ T20 w 7"/>
                  <a:gd name="T22" fmla="+- 0 4475 4473"/>
                  <a:gd name="T23" fmla="*/ 4475 h 11"/>
                  <a:gd name="T24" fmla="+- 0 8684 8677"/>
                  <a:gd name="T25" fmla="*/ T24 w 7"/>
                  <a:gd name="T26" fmla="+- 0 4475 4473"/>
                  <a:gd name="T27" fmla="*/ 4475 h 11"/>
                  <a:gd name="T28" fmla="+- 0 8684 8677"/>
                  <a:gd name="T29" fmla="*/ T28 w 7"/>
                  <a:gd name="T30" fmla="+- 0 4474 4473"/>
                  <a:gd name="T31" fmla="*/ 4474 h 11"/>
                  <a:gd name="T32" fmla="+- 0 8683 8677"/>
                  <a:gd name="T33" fmla="*/ T32 w 7"/>
                  <a:gd name="T34" fmla="+- 0 4473 4473"/>
                  <a:gd name="T35" fmla="*/ 4473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6" y="0"/>
                    </a:moveTo>
                    <a:lnTo>
                      <a:pt x="4" y="0"/>
                    </a:lnTo>
                    <a:lnTo>
                      <a:pt x="1" y="2"/>
                    </a:lnTo>
                    <a:lnTo>
                      <a:pt x="2" y="2"/>
                    </a:lnTo>
                    <a:lnTo>
                      <a:pt x="4" y="2"/>
                    </a:lnTo>
                    <a:lnTo>
                      <a:pt x="7" y="2"/>
                    </a:lnTo>
                    <a:lnTo>
                      <a:pt x="7"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4" name="Group 1033"/>
            <p:cNvGrpSpPr>
              <a:grpSpLocks/>
            </p:cNvGrpSpPr>
            <p:nvPr/>
          </p:nvGrpSpPr>
          <p:grpSpPr bwMode="auto">
            <a:xfrm>
              <a:off x="12806" y="4473"/>
              <a:ext cx="13" cy="11"/>
              <a:chOff x="8685" y="4473"/>
              <a:chExt cx="9" cy="11"/>
            </a:xfrm>
          </p:grpSpPr>
          <p:sp>
            <p:nvSpPr>
              <p:cNvPr id="1312" name="Freeform 1311"/>
              <p:cNvSpPr>
                <a:spLocks/>
              </p:cNvSpPr>
              <p:nvPr/>
            </p:nvSpPr>
            <p:spPr bwMode="auto">
              <a:xfrm>
                <a:off x="8685" y="4473"/>
                <a:ext cx="9" cy="11"/>
              </a:xfrm>
              <a:custGeom>
                <a:avLst/>
                <a:gdLst>
                  <a:gd name="T0" fmla="+- 0 8686 8685"/>
                  <a:gd name="T1" fmla="*/ T0 w 9"/>
                  <a:gd name="T2" fmla="+- 0 4473 4473"/>
                  <a:gd name="T3" fmla="*/ 4473 h 11"/>
                  <a:gd name="T4" fmla="+- 0 8685 8685"/>
                  <a:gd name="T5" fmla="*/ T4 w 9"/>
                  <a:gd name="T6" fmla="+- 0 4473 4473"/>
                  <a:gd name="T7" fmla="*/ 4473 h 11"/>
                  <a:gd name="T8" fmla="+- 0 8688 8685"/>
                  <a:gd name="T9" fmla="*/ T8 w 9"/>
                  <a:gd name="T10" fmla="+- 0 4484 4473"/>
                  <a:gd name="T11" fmla="*/ 4484 h 11"/>
                  <a:gd name="T12" fmla="+- 0 8690 8685"/>
                  <a:gd name="T13" fmla="*/ T12 w 9"/>
                  <a:gd name="T14" fmla="+- 0 4483 4473"/>
                  <a:gd name="T15" fmla="*/ 4483 h 11"/>
                  <a:gd name="T16" fmla="+- 0 8690 8685"/>
                  <a:gd name="T17" fmla="*/ T16 w 9"/>
                  <a:gd name="T18" fmla="+- 0 4482 4473"/>
                  <a:gd name="T19" fmla="*/ 4482 h 11"/>
                  <a:gd name="T20" fmla="+- 0 8689 8685"/>
                  <a:gd name="T21" fmla="*/ T20 w 9"/>
                  <a:gd name="T22" fmla="+- 0 4482 4473"/>
                  <a:gd name="T23" fmla="*/ 4482 h 11"/>
                  <a:gd name="T24" fmla="+- 0 8686 8685"/>
                  <a:gd name="T25" fmla="*/ T24 w 9"/>
                  <a:gd name="T26" fmla="+- 0 4473 4473"/>
                  <a:gd name="T27" fmla="*/ 4473 h 11"/>
                </a:gdLst>
                <a:ahLst/>
                <a:cxnLst>
                  <a:cxn ang="0">
                    <a:pos x="T1" y="T3"/>
                  </a:cxn>
                  <a:cxn ang="0">
                    <a:pos x="T5" y="T7"/>
                  </a:cxn>
                  <a:cxn ang="0">
                    <a:pos x="T9" y="T11"/>
                  </a:cxn>
                  <a:cxn ang="0">
                    <a:pos x="T13" y="T15"/>
                  </a:cxn>
                  <a:cxn ang="0">
                    <a:pos x="T17" y="T19"/>
                  </a:cxn>
                  <a:cxn ang="0">
                    <a:pos x="T21" y="T23"/>
                  </a:cxn>
                  <a:cxn ang="0">
                    <a:pos x="T25" y="T27"/>
                  </a:cxn>
                </a:cxnLst>
                <a:rect l="0" t="0" r="r" b="b"/>
                <a:pathLst>
                  <a:path w="9" h="11">
                    <a:moveTo>
                      <a:pt x="1" y="0"/>
                    </a:moveTo>
                    <a:lnTo>
                      <a:pt x="0" y="0"/>
                    </a:lnTo>
                    <a:lnTo>
                      <a:pt x="3" y="11"/>
                    </a:lnTo>
                    <a:lnTo>
                      <a:pt x="5" y="10"/>
                    </a:lnTo>
                    <a:lnTo>
                      <a:pt x="5" y="9"/>
                    </a:lnTo>
                    <a:lnTo>
                      <a:pt x="4" y="9"/>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3" name="Freeform 1312"/>
              <p:cNvSpPr>
                <a:spLocks/>
              </p:cNvSpPr>
              <p:nvPr/>
            </p:nvSpPr>
            <p:spPr bwMode="auto">
              <a:xfrm>
                <a:off x="8685" y="4473"/>
                <a:ext cx="9" cy="11"/>
              </a:xfrm>
              <a:custGeom>
                <a:avLst/>
                <a:gdLst>
                  <a:gd name="T0" fmla="+- 0 8693 8685"/>
                  <a:gd name="T1" fmla="*/ T0 w 9"/>
                  <a:gd name="T2" fmla="+- 0 4473 4473"/>
                  <a:gd name="T3" fmla="*/ 4473 h 11"/>
                  <a:gd name="T4" fmla="+- 0 8691 8685"/>
                  <a:gd name="T5" fmla="*/ T4 w 9"/>
                  <a:gd name="T6" fmla="+- 0 4473 4473"/>
                  <a:gd name="T7" fmla="*/ 4473 h 11"/>
                  <a:gd name="T8" fmla="+- 0 8689 8685"/>
                  <a:gd name="T9" fmla="*/ T8 w 9"/>
                  <a:gd name="T10" fmla="+- 0 4482 4473"/>
                  <a:gd name="T11" fmla="*/ 4482 h 11"/>
                  <a:gd name="T12" fmla="+- 0 8690 8685"/>
                  <a:gd name="T13" fmla="*/ T12 w 9"/>
                  <a:gd name="T14" fmla="+- 0 4482 4473"/>
                  <a:gd name="T15" fmla="*/ 4482 h 11"/>
                  <a:gd name="T16" fmla="+- 0 8693 8685"/>
                  <a:gd name="T17" fmla="*/ T16 w 9"/>
                  <a:gd name="T18" fmla="+- 0 4473 4473"/>
                  <a:gd name="T19" fmla="*/ 4473 h 11"/>
                </a:gdLst>
                <a:ahLst/>
                <a:cxnLst>
                  <a:cxn ang="0">
                    <a:pos x="T1" y="T3"/>
                  </a:cxn>
                  <a:cxn ang="0">
                    <a:pos x="T5" y="T7"/>
                  </a:cxn>
                  <a:cxn ang="0">
                    <a:pos x="T9" y="T11"/>
                  </a:cxn>
                  <a:cxn ang="0">
                    <a:pos x="T13" y="T15"/>
                  </a:cxn>
                  <a:cxn ang="0">
                    <a:pos x="T17" y="T19"/>
                  </a:cxn>
                </a:cxnLst>
                <a:rect l="0" t="0" r="r" b="b"/>
                <a:pathLst>
                  <a:path w="9" h="11">
                    <a:moveTo>
                      <a:pt x="8" y="0"/>
                    </a:moveTo>
                    <a:lnTo>
                      <a:pt x="6" y="0"/>
                    </a:lnTo>
                    <a:lnTo>
                      <a:pt x="4" y="9"/>
                    </a:lnTo>
                    <a:lnTo>
                      <a:pt x="5" y="9"/>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5" name="Group 1034"/>
            <p:cNvGrpSpPr>
              <a:grpSpLocks/>
            </p:cNvGrpSpPr>
            <p:nvPr/>
          </p:nvGrpSpPr>
          <p:grpSpPr bwMode="auto">
            <a:xfrm>
              <a:off x="12820" y="4472"/>
              <a:ext cx="13" cy="12"/>
              <a:chOff x="8694" y="4472"/>
              <a:chExt cx="9" cy="12"/>
            </a:xfrm>
          </p:grpSpPr>
          <p:sp>
            <p:nvSpPr>
              <p:cNvPr id="1309" name="Freeform 1308"/>
              <p:cNvSpPr>
                <a:spLocks/>
              </p:cNvSpPr>
              <p:nvPr/>
            </p:nvSpPr>
            <p:spPr bwMode="auto">
              <a:xfrm>
                <a:off x="8694" y="4472"/>
                <a:ext cx="9" cy="12"/>
              </a:xfrm>
              <a:custGeom>
                <a:avLst/>
                <a:gdLst>
                  <a:gd name="T0" fmla="+- 0 8701 8694"/>
                  <a:gd name="T1" fmla="*/ T0 w 9"/>
                  <a:gd name="T2" fmla="+- 0 4472 4472"/>
                  <a:gd name="T3" fmla="*/ 4472 h 12"/>
                  <a:gd name="T4" fmla="+- 0 8694 8694"/>
                  <a:gd name="T5" fmla="*/ T4 w 9"/>
                  <a:gd name="T6" fmla="+- 0 4473 4472"/>
                  <a:gd name="T7" fmla="*/ 4473 h 12"/>
                  <a:gd name="T8" fmla="+- 0 8694 8694"/>
                  <a:gd name="T9" fmla="*/ T8 w 9"/>
                  <a:gd name="T10" fmla="+- 0 4474 4472"/>
                  <a:gd name="T11" fmla="*/ 4474 h 12"/>
                  <a:gd name="T12" fmla="+- 0 8694 8694"/>
                  <a:gd name="T13" fmla="*/ T12 w 9"/>
                  <a:gd name="T14" fmla="+- 0 4482 4472"/>
                  <a:gd name="T15" fmla="*/ 4482 h 12"/>
                  <a:gd name="T16" fmla="+- 0 8695 8694"/>
                  <a:gd name="T17" fmla="*/ T16 w 9"/>
                  <a:gd name="T18" fmla="+- 0 4483 4472"/>
                  <a:gd name="T19" fmla="*/ 4483 h 12"/>
                  <a:gd name="T20" fmla="+- 0 8700 8694"/>
                  <a:gd name="T21" fmla="*/ T20 w 9"/>
                  <a:gd name="T22" fmla="+- 0 4483 4472"/>
                  <a:gd name="T23" fmla="*/ 4483 h 12"/>
                  <a:gd name="T24" fmla="+- 0 8702 8694"/>
                  <a:gd name="T25" fmla="*/ T24 w 9"/>
                  <a:gd name="T26" fmla="+- 0 4483 4472"/>
                  <a:gd name="T27" fmla="*/ 4483 h 12"/>
                  <a:gd name="T28" fmla="+- 0 8702 8694"/>
                  <a:gd name="T29" fmla="*/ T28 w 9"/>
                  <a:gd name="T30" fmla="+- 0 4482 4472"/>
                  <a:gd name="T31" fmla="*/ 4482 h 12"/>
                  <a:gd name="T32" fmla="+- 0 8696 8694"/>
                  <a:gd name="T33" fmla="*/ T32 w 9"/>
                  <a:gd name="T34" fmla="+- 0 4482 4472"/>
                  <a:gd name="T35" fmla="*/ 4482 h 12"/>
                  <a:gd name="T36" fmla="+- 0 8696 8694"/>
                  <a:gd name="T37" fmla="*/ T36 w 9"/>
                  <a:gd name="T38" fmla="+- 0 4482 4472"/>
                  <a:gd name="T39" fmla="*/ 4482 h 12"/>
                  <a:gd name="T40" fmla="+- 0 8695 8694"/>
                  <a:gd name="T41" fmla="*/ T40 w 9"/>
                  <a:gd name="T42" fmla="+- 0 4479 4472"/>
                  <a:gd name="T43" fmla="*/ 4479 h 12"/>
                  <a:gd name="T44" fmla="+- 0 8695 8694"/>
                  <a:gd name="T45" fmla="*/ T44 w 9"/>
                  <a:gd name="T46" fmla="+- 0 4478 4472"/>
                  <a:gd name="T47" fmla="*/ 4478 h 12"/>
                  <a:gd name="T48" fmla="+- 0 8702 8694"/>
                  <a:gd name="T49" fmla="*/ T48 w 9"/>
                  <a:gd name="T50" fmla="+- 0 4478 4472"/>
                  <a:gd name="T51" fmla="*/ 4478 h 12"/>
                  <a:gd name="T52" fmla="+- 0 8702 8694"/>
                  <a:gd name="T53" fmla="*/ T52 w 9"/>
                  <a:gd name="T54" fmla="+- 0 4477 4472"/>
                  <a:gd name="T55" fmla="*/ 4477 h 12"/>
                  <a:gd name="T56" fmla="+- 0 8695 8694"/>
                  <a:gd name="T57" fmla="*/ T56 w 9"/>
                  <a:gd name="T58" fmla="+- 0 4477 4472"/>
                  <a:gd name="T59" fmla="*/ 4477 h 12"/>
                  <a:gd name="T60" fmla="+- 0 8695 8694"/>
                  <a:gd name="T61" fmla="*/ T60 w 9"/>
                  <a:gd name="T62" fmla="+- 0 4474 4472"/>
                  <a:gd name="T63" fmla="*/ 4474 h 12"/>
                  <a:gd name="T64" fmla="+- 0 8700 8694"/>
                  <a:gd name="T65" fmla="*/ T64 w 9"/>
                  <a:gd name="T66" fmla="+- 0 4474 4472"/>
                  <a:gd name="T67" fmla="*/ 4474 h 12"/>
                  <a:gd name="T68" fmla="+- 0 8702 8694"/>
                  <a:gd name="T69" fmla="*/ T68 w 9"/>
                  <a:gd name="T70" fmla="+- 0 4474 4472"/>
                  <a:gd name="T71" fmla="*/ 4474 h 12"/>
                  <a:gd name="T72" fmla="+- 0 8702 8694"/>
                  <a:gd name="T73" fmla="*/ T72 w 9"/>
                  <a:gd name="T74" fmla="+- 0 4473 4472"/>
                  <a:gd name="T75" fmla="*/ 4473 h 12"/>
                  <a:gd name="T76" fmla="+- 0 8701 8694"/>
                  <a:gd name="T77" fmla="*/ T76 w 9"/>
                  <a:gd name="T78" fmla="+- 0 4472 4472"/>
                  <a:gd name="T79" fmla="*/ 4472 h 1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9" h="12">
                    <a:moveTo>
                      <a:pt x="7" y="0"/>
                    </a:moveTo>
                    <a:lnTo>
                      <a:pt x="0" y="1"/>
                    </a:lnTo>
                    <a:lnTo>
                      <a:pt x="0" y="2"/>
                    </a:lnTo>
                    <a:lnTo>
                      <a:pt x="0" y="10"/>
                    </a:lnTo>
                    <a:lnTo>
                      <a:pt x="1" y="11"/>
                    </a:lnTo>
                    <a:lnTo>
                      <a:pt x="6" y="11"/>
                    </a:lnTo>
                    <a:lnTo>
                      <a:pt x="8" y="11"/>
                    </a:lnTo>
                    <a:lnTo>
                      <a:pt x="8" y="10"/>
                    </a:lnTo>
                    <a:lnTo>
                      <a:pt x="2" y="10"/>
                    </a:lnTo>
                    <a:lnTo>
                      <a:pt x="1" y="7"/>
                    </a:lnTo>
                    <a:lnTo>
                      <a:pt x="1" y="6"/>
                    </a:lnTo>
                    <a:lnTo>
                      <a:pt x="8" y="6"/>
                    </a:lnTo>
                    <a:lnTo>
                      <a:pt x="8" y="5"/>
                    </a:lnTo>
                    <a:lnTo>
                      <a:pt x="1" y="5"/>
                    </a:lnTo>
                    <a:lnTo>
                      <a:pt x="1" y="2"/>
                    </a:lnTo>
                    <a:lnTo>
                      <a:pt x="6"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0" name="Freeform 1309"/>
              <p:cNvSpPr>
                <a:spLocks/>
              </p:cNvSpPr>
              <p:nvPr/>
            </p:nvSpPr>
            <p:spPr bwMode="auto">
              <a:xfrm>
                <a:off x="8694" y="4472"/>
                <a:ext cx="9" cy="12"/>
              </a:xfrm>
              <a:custGeom>
                <a:avLst/>
                <a:gdLst>
                  <a:gd name="T0" fmla="+- 0 8702 8694"/>
                  <a:gd name="T1" fmla="*/ T0 w 9"/>
                  <a:gd name="T2" fmla="+- 0 4479 4472"/>
                  <a:gd name="T3" fmla="*/ 4479 h 12"/>
                  <a:gd name="T4" fmla="+- 0 8701 8694"/>
                  <a:gd name="T5" fmla="*/ T4 w 9"/>
                  <a:gd name="T6" fmla="+- 0 4480 4472"/>
                  <a:gd name="T7" fmla="*/ 4480 h 12"/>
                  <a:gd name="T8" fmla="+- 0 8701 8694"/>
                  <a:gd name="T9" fmla="*/ T8 w 9"/>
                  <a:gd name="T10" fmla="+- 0 4481 4472"/>
                  <a:gd name="T11" fmla="*/ 4481 h 12"/>
                  <a:gd name="T12" fmla="+- 0 8700 8694"/>
                  <a:gd name="T13" fmla="*/ T12 w 9"/>
                  <a:gd name="T14" fmla="+- 0 4482 4472"/>
                  <a:gd name="T15" fmla="*/ 4482 h 12"/>
                  <a:gd name="T16" fmla="+- 0 8696 8694"/>
                  <a:gd name="T17" fmla="*/ T16 w 9"/>
                  <a:gd name="T18" fmla="+- 0 4482 4472"/>
                  <a:gd name="T19" fmla="*/ 4482 h 12"/>
                  <a:gd name="T20" fmla="+- 0 8702 8694"/>
                  <a:gd name="T21" fmla="*/ T20 w 9"/>
                  <a:gd name="T22" fmla="+- 0 4482 4472"/>
                  <a:gd name="T23" fmla="*/ 4482 h 12"/>
                  <a:gd name="T24" fmla="+- 0 8702 8694"/>
                  <a:gd name="T25" fmla="*/ T24 w 9"/>
                  <a:gd name="T26" fmla="+- 0 4479 4472"/>
                  <a:gd name="T27" fmla="*/ 4479 h 12"/>
                </a:gdLst>
                <a:ahLst/>
                <a:cxnLst>
                  <a:cxn ang="0">
                    <a:pos x="T1" y="T3"/>
                  </a:cxn>
                  <a:cxn ang="0">
                    <a:pos x="T5" y="T7"/>
                  </a:cxn>
                  <a:cxn ang="0">
                    <a:pos x="T9" y="T11"/>
                  </a:cxn>
                  <a:cxn ang="0">
                    <a:pos x="T13" y="T15"/>
                  </a:cxn>
                  <a:cxn ang="0">
                    <a:pos x="T17" y="T19"/>
                  </a:cxn>
                  <a:cxn ang="0">
                    <a:pos x="T21" y="T23"/>
                  </a:cxn>
                  <a:cxn ang="0">
                    <a:pos x="T25" y="T27"/>
                  </a:cxn>
                </a:cxnLst>
                <a:rect l="0" t="0" r="r" b="b"/>
                <a:pathLst>
                  <a:path w="9" h="12">
                    <a:moveTo>
                      <a:pt x="8" y="7"/>
                    </a:moveTo>
                    <a:lnTo>
                      <a:pt x="7" y="8"/>
                    </a:lnTo>
                    <a:lnTo>
                      <a:pt x="7" y="9"/>
                    </a:lnTo>
                    <a:lnTo>
                      <a:pt x="6" y="10"/>
                    </a:lnTo>
                    <a:lnTo>
                      <a:pt x="2" y="10"/>
                    </a:lnTo>
                    <a:lnTo>
                      <a:pt x="8" y="10"/>
                    </a:lnTo>
                    <a:lnTo>
                      <a:pt x="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11" name="Freeform 1310"/>
              <p:cNvSpPr>
                <a:spLocks/>
              </p:cNvSpPr>
              <p:nvPr/>
            </p:nvSpPr>
            <p:spPr bwMode="auto">
              <a:xfrm>
                <a:off x="8694" y="4472"/>
                <a:ext cx="9" cy="12"/>
              </a:xfrm>
              <a:custGeom>
                <a:avLst/>
                <a:gdLst>
                  <a:gd name="T0" fmla="+- 0 8702 8694"/>
                  <a:gd name="T1" fmla="*/ T0 w 9"/>
                  <a:gd name="T2" fmla="+- 0 4474 4472"/>
                  <a:gd name="T3" fmla="*/ 4474 h 12"/>
                  <a:gd name="T4" fmla="+- 0 8700 8694"/>
                  <a:gd name="T5" fmla="*/ T4 w 9"/>
                  <a:gd name="T6" fmla="+- 0 4474 4472"/>
                  <a:gd name="T7" fmla="*/ 4474 h 12"/>
                  <a:gd name="T8" fmla="+- 0 8701 8694"/>
                  <a:gd name="T9" fmla="*/ T8 w 9"/>
                  <a:gd name="T10" fmla="+- 0 4477 4472"/>
                  <a:gd name="T11" fmla="*/ 4477 h 12"/>
                  <a:gd name="T12" fmla="+- 0 8695 8694"/>
                  <a:gd name="T13" fmla="*/ T12 w 9"/>
                  <a:gd name="T14" fmla="+- 0 4477 4472"/>
                  <a:gd name="T15" fmla="*/ 4477 h 12"/>
                  <a:gd name="T16" fmla="+- 0 8702 8694"/>
                  <a:gd name="T17" fmla="*/ T16 w 9"/>
                  <a:gd name="T18" fmla="+- 0 4477 4472"/>
                  <a:gd name="T19" fmla="*/ 4477 h 12"/>
                  <a:gd name="T20" fmla="+- 0 8702 8694"/>
                  <a:gd name="T21" fmla="*/ T20 w 9"/>
                  <a:gd name="T22" fmla="+- 0 4474 4472"/>
                  <a:gd name="T23" fmla="*/ 4474 h 12"/>
                </a:gdLst>
                <a:ahLst/>
                <a:cxnLst>
                  <a:cxn ang="0">
                    <a:pos x="T1" y="T3"/>
                  </a:cxn>
                  <a:cxn ang="0">
                    <a:pos x="T5" y="T7"/>
                  </a:cxn>
                  <a:cxn ang="0">
                    <a:pos x="T9" y="T11"/>
                  </a:cxn>
                  <a:cxn ang="0">
                    <a:pos x="T13" y="T15"/>
                  </a:cxn>
                  <a:cxn ang="0">
                    <a:pos x="T17" y="T19"/>
                  </a:cxn>
                  <a:cxn ang="0">
                    <a:pos x="T21" y="T23"/>
                  </a:cxn>
                </a:cxnLst>
                <a:rect l="0" t="0" r="r" b="b"/>
                <a:pathLst>
                  <a:path w="9" h="12">
                    <a:moveTo>
                      <a:pt x="8" y="2"/>
                    </a:moveTo>
                    <a:lnTo>
                      <a:pt x="6" y="2"/>
                    </a:lnTo>
                    <a:lnTo>
                      <a:pt x="7" y="5"/>
                    </a:lnTo>
                    <a:lnTo>
                      <a:pt x="1" y="5"/>
                    </a:lnTo>
                    <a:lnTo>
                      <a:pt x="8" y="5"/>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6" name="Group 1035"/>
            <p:cNvGrpSpPr>
              <a:grpSpLocks/>
            </p:cNvGrpSpPr>
            <p:nvPr/>
          </p:nvGrpSpPr>
          <p:grpSpPr bwMode="auto">
            <a:xfrm>
              <a:off x="12834" y="4472"/>
              <a:ext cx="10" cy="11"/>
              <a:chOff x="8704" y="4472"/>
              <a:chExt cx="7" cy="11"/>
            </a:xfrm>
          </p:grpSpPr>
          <p:sp>
            <p:nvSpPr>
              <p:cNvPr id="1306" name="Freeform 1305"/>
              <p:cNvSpPr>
                <a:spLocks/>
              </p:cNvSpPr>
              <p:nvPr/>
            </p:nvSpPr>
            <p:spPr bwMode="auto">
              <a:xfrm>
                <a:off x="8704" y="4472"/>
                <a:ext cx="7" cy="11"/>
              </a:xfrm>
              <a:custGeom>
                <a:avLst/>
                <a:gdLst>
                  <a:gd name="T0" fmla="+- 0 8705 8704"/>
                  <a:gd name="T1" fmla="*/ T0 w 7"/>
                  <a:gd name="T2" fmla="+- 0 4472 4472"/>
                  <a:gd name="T3" fmla="*/ 4472 h 11"/>
                  <a:gd name="T4" fmla="+- 0 8704 8704"/>
                  <a:gd name="T5" fmla="*/ T4 w 7"/>
                  <a:gd name="T6" fmla="+- 0 4472 4472"/>
                  <a:gd name="T7" fmla="*/ 4472 h 11"/>
                  <a:gd name="T8" fmla="+- 0 8704 8704"/>
                  <a:gd name="T9" fmla="*/ T8 w 7"/>
                  <a:gd name="T10" fmla="+- 0 4482 4472"/>
                  <a:gd name="T11" fmla="*/ 4482 h 11"/>
                  <a:gd name="T12" fmla="+- 0 8706 8704"/>
                  <a:gd name="T13" fmla="*/ T12 w 7"/>
                  <a:gd name="T14" fmla="+- 0 4482 4472"/>
                  <a:gd name="T15" fmla="*/ 4482 h 11"/>
                  <a:gd name="T16" fmla="+- 0 8705 8704"/>
                  <a:gd name="T17" fmla="*/ T16 w 7"/>
                  <a:gd name="T18" fmla="+- 0 4476 4472"/>
                  <a:gd name="T19" fmla="*/ 4476 h 11"/>
                  <a:gd name="T20" fmla="+- 0 8705 8704"/>
                  <a:gd name="T21" fmla="*/ T20 w 7"/>
                  <a:gd name="T22" fmla="+- 0 4474 4472"/>
                  <a:gd name="T23" fmla="*/ 4474 h 11"/>
                  <a:gd name="T24" fmla="+- 0 8706 8704"/>
                  <a:gd name="T25" fmla="*/ T24 w 7"/>
                  <a:gd name="T26" fmla="+- 0 4473 4472"/>
                  <a:gd name="T27" fmla="*/ 4473 h 11"/>
                  <a:gd name="T28" fmla="+- 0 8705 8704"/>
                  <a:gd name="T29" fmla="*/ T28 w 7"/>
                  <a:gd name="T30" fmla="+- 0 4473 4472"/>
                  <a:gd name="T31" fmla="*/ 4473 h 11"/>
                  <a:gd name="T32" fmla="+- 0 8705 8704"/>
                  <a:gd name="T33" fmla="*/ T32 w 7"/>
                  <a:gd name="T34" fmla="+- 0 4472 4472"/>
                  <a:gd name="T35" fmla="*/ 447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1" y="0"/>
                    </a:moveTo>
                    <a:lnTo>
                      <a:pt x="0" y="0"/>
                    </a:lnTo>
                    <a:lnTo>
                      <a:pt x="0" y="10"/>
                    </a:lnTo>
                    <a:lnTo>
                      <a:pt x="2" y="10"/>
                    </a:lnTo>
                    <a:lnTo>
                      <a:pt x="1" y="4"/>
                    </a:lnTo>
                    <a:lnTo>
                      <a:pt x="1" y="2"/>
                    </a:lnTo>
                    <a:lnTo>
                      <a:pt x="2"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7" name="Freeform 1306"/>
              <p:cNvSpPr>
                <a:spLocks/>
              </p:cNvSpPr>
              <p:nvPr/>
            </p:nvSpPr>
            <p:spPr bwMode="auto">
              <a:xfrm>
                <a:off x="8704" y="4472"/>
                <a:ext cx="7" cy="11"/>
              </a:xfrm>
              <a:custGeom>
                <a:avLst/>
                <a:gdLst>
                  <a:gd name="T0" fmla="+- 0 8711 8704"/>
                  <a:gd name="T1" fmla="*/ T0 w 7"/>
                  <a:gd name="T2" fmla="+- 0 4473 4472"/>
                  <a:gd name="T3" fmla="*/ 4473 h 11"/>
                  <a:gd name="T4" fmla="+- 0 8708 8704"/>
                  <a:gd name="T5" fmla="*/ T4 w 7"/>
                  <a:gd name="T6" fmla="+- 0 4473 4472"/>
                  <a:gd name="T7" fmla="*/ 4473 h 11"/>
                  <a:gd name="T8" fmla="+- 0 8709 8704"/>
                  <a:gd name="T9" fmla="*/ T8 w 7"/>
                  <a:gd name="T10" fmla="+- 0 4475 4472"/>
                  <a:gd name="T11" fmla="*/ 4475 h 11"/>
                  <a:gd name="T12" fmla="+- 0 8709 8704"/>
                  <a:gd name="T13" fmla="*/ T12 w 7"/>
                  <a:gd name="T14" fmla="+- 0 4475 4472"/>
                  <a:gd name="T15" fmla="*/ 4475 h 11"/>
                  <a:gd name="T16" fmla="+- 0 8711 8704"/>
                  <a:gd name="T17" fmla="*/ T16 w 7"/>
                  <a:gd name="T18" fmla="+- 0 4475 4472"/>
                  <a:gd name="T19" fmla="*/ 4475 h 11"/>
                  <a:gd name="T20" fmla="+- 0 8711 8704"/>
                  <a:gd name="T21" fmla="*/ T20 w 7"/>
                  <a:gd name="T22" fmla="+- 0 4473 4472"/>
                  <a:gd name="T23" fmla="*/ 4473 h 11"/>
                </a:gdLst>
                <a:ahLst/>
                <a:cxnLst>
                  <a:cxn ang="0">
                    <a:pos x="T1" y="T3"/>
                  </a:cxn>
                  <a:cxn ang="0">
                    <a:pos x="T5" y="T7"/>
                  </a:cxn>
                  <a:cxn ang="0">
                    <a:pos x="T9" y="T11"/>
                  </a:cxn>
                  <a:cxn ang="0">
                    <a:pos x="T13" y="T15"/>
                  </a:cxn>
                  <a:cxn ang="0">
                    <a:pos x="T17" y="T19"/>
                  </a:cxn>
                  <a:cxn ang="0">
                    <a:pos x="T21" y="T23"/>
                  </a:cxn>
                </a:cxnLst>
                <a:rect l="0" t="0" r="r" b="b"/>
                <a:pathLst>
                  <a:path w="7" h="11">
                    <a:moveTo>
                      <a:pt x="7" y="1"/>
                    </a:moveTo>
                    <a:lnTo>
                      <a:pt x="4" y="1"/>
                    </a:lnTo>
                    <a:lnTo>
                      <a:pt x="5" y="3"/>
                    </a:lnTo>
                    <a:lnTo>
                      <a:pt x="7" y="3"/>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8" name="Freeform 1307"/>
              <p:cNvSpPr>
                <a:spLocks/>
              </p:cNvSpPr>
              <p:nvPr/>
            </p:nvSpPr>
            <p:spPr bwMode="auto">
              <a:xfrm>
                <a:off x="8704" y="4472"/>
                <a:ext cx="7" cy="11"/>
              </a:xfrm>
              <a:custGeom>
                <a:avLst/>
                <a:gdLst>
                  <a:gd name="T0" fmla="+- 0 8710 8704"/>
                  <a:gd name="T1" fmla="*/ T0 w 7"/>
                  <a:gd name="T2" fmla="+- 0 4472 4472"/>
                  <a:gd name="T3" fmla="*/ 4472 h 11"/>
                  <a:gd name="T4" fmla="+- 0 8708 8704"/>
                  <a:gd name="T5" fmla="*/ T4 w 7"/>
                  <a:gd name="T6" fmla="+- 0 4472 4472"/>
                  <a:gd name="T7" fmla="*/ 4472 h 11"/>
                  <a:gd name="T8" fmla="+- 0 8705 8704"/>
                  <a:gd name="T9" fmla="*/ T8 w 7"/>
                  <a:gd name="T10" fmla="+- 0 4473 4472"/>
                  <a:gd name="T11" fmla="*/ 4473 h 11"/>
                  <a:gd name="T12" fmla="+- 0 8706 8704"/>
                  <a:gd name="T13" fmla="*/ T12 w 7"/>
                  <a:gd name="T14" fmla="+- 0 4473 4472"/>
                  <a:gd name="T15" fmla="*/ 4473 h 11"/>
                  <a:gd name="T16" fmla="+- 0 8706 8704"/>
                  <a:gd name="T17" fmla="*/ T16 w 7"/>
                  <a:gd name="T18" fmla="+- 0 4473 4472"/>
                  <a:gd name="T19" fmla="*/ 4473 h 11"/>
                  <a:gd name="T20" fmla="+- 0 8708 8704"/>
                  <a:gd name="T21" fmla="*/ T20 w 7"/>
                  <a:gd name="T22" fmla="+- 0 4473 4472"/>
                  <a:gd name="T23" fmla="*/ 4473 h 11"/>
                  <a:gd name="T24" fmla="+- 0 8711 8704"/>
                  <a:gd name="T25" fmla="*/ T24 w 7"/>
                  <a:gd name="T26" fmla="+- 0 4473 4472"/>
                  <a:gd name="T27" fmla="*/ 4473 h 11"/>
                  <a:gd name="T28" fmla="+- 0 8711 8704"/>
                  <a:gd name="T29" fmla="*/ T28 w 7"/>
                  <a:gd name="T30" fmla="+- 0 4473 4472"/>
                  <a:gd name="T31" fmla="*/ 4473 h 11"/>
                  <a:gd name="T32" fmla="+- 0 8710 8704"/>
                  <a:gd name="T33" fmla="*/ T32 w 7"/>
                  <a:gd name="T34" fmla="+- 0 4472 4472"/>
                  <a:gd name="T35" fmla="*/ 4472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7" h="11">
                    <a:moveTo>
                      <a:pt x="6" y="0"/>
                    </a:moveTo>
                    <a:lnTo>
                      <a:pt x="4" y="0"/>
                    </a:lnTo>
                    <a:lnTo>
                      <a:pt x="1" y="1"/>
                    </a:lnTo>
                    <a:lnTo>
                      <a:pt x="2" y="1"/>
                    </a:lnTo>
                    <a:lnTo>
                      <a:pt x="4" y="1"/>
                    </a:lnTo>
                    <a:lnTo>
                      <a:pt x="7" y="1"/>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7" name="Group 1036"/>
            <p:cNvGrpSpPr>
              <a:grpSpLocks/>
            </p:cNvGrpSpPr>
            <p:nvPr/>
          </p:nvGrpSpPr>
          <p:grpSpPr bwMode="auto">
            <a:xfrm>
              <a:off x="12845" y="4472"/>
              <a:ext cx="3" cy="2"/>
              <a:chOff x="8711" y="4472"/>
              <a:chExt cx="2" cy="2"/>
            </a:xfrm>
          </p:grpSpPr>
          <p:sp>
            <p:nvSpPr>
              <p:cNvPr id="1295" name="Freeform 1294"/>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6" name="Freeform 1295"/>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7" name="Freeform 1296"/>
              <p:cNvSpPr>
                <a:spLocks/>
              </p:cNvSpPr>
              <p:nvPr/>
            </p:nvSpPr>
            <p:spPr bwMode="auto">
              <a:xfrm>
                <a:off x="8711" y="4472"/>
                <a:ext cx="2" cy="2"/>
              </a:xfrm>
              <a:custGeom>
                <a:avLst/>
                <a:gdLst>
                  <a:gd name="T0" fmla="+- 0 8713 8711"/>
                  <a:gd name="T1" fmla="*/ T0 w 2"/>
                  <a:gd name="T2" fmla="+- 0 4473 4472"/>
                  <a:gd name="T3" fmla="*/ 4473 h 2"/>
                  <a:gd name="T4" fmla="+- 0 8712 8711"/>
                  <a:gd name="T5" fmla="*/ T4 w 2"/>
                  <a:gd name="T6" fmla="+- 0 4473 4472"/>
                  <a:gd name="T7" fmla="*/ 4473 h 2"/>
                  <a:gd name="T8" fmla="+- 0 8713 8711"/>
                  <a:gd name="T9" fmla="*/ T8 w 2"/>
                  <a:gd name="T10" fmla="+- 0 4473 4472"/>
                  <a:gd name="T11" fmla="*/ 4473 h 2"/>
                </a:gdLst>
                <a:ahLst/>
                <a:cxnLst>
                  <a:cxn ang="0">
                    <a:pos x="T1" y="T3"/>
                  </a:cxn>
                  <a:cxn ang="0">
                    <a:pos x="T5" y="T7"/>
                  </a:cxn>
                  <a:cxn ang="0">
                    <a:pos x="T9" y="T11"/>
                  </a:cxn>
                </a:cxnLst>
                <a:rect l="0" t="0" r="r" b="b"/>
                <a:pathLst>
                  <a:path w="2" h="2">
                    <a:moveTo>
                      <a:pt x="2" y="1"/>
                    </a:moveTo>
                    <a:lnTo>
                      <a:pt x="1" y="1"/>
                    </a:ln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8" name="Freeform 1297"/>
              <p:cNvSpPr>
                <a:spLocks/>
              </p:cNvSpPr>
              <p:nvPr/>
            </p:nvSpPr>
            <p:spPr bwMode="auto">
              <a:xfrm>
                <a:off x="8711" y="4472"/>
                <a:ext cx="2" cy="2"/>
              </a:xfrm>
              <a:custGeom>
                <a:avLst/>
                <a:gdLst>
                  <a:gd name="T0" fmla="+- 0 8712 8711"/>
                  <a:gd name="T1" fmla="*/ T0 w 2"/>
                  <a:gd name="T2" fmla="+- 0 4472 4472"/>
                  <a:gd name="T3" fmla="*/ 4472 h 2"/>
                  <a:gd name="T4" fmla="+- 0 8711 8711"/>
                  <a:gd name="T5" fmla="*/ T4 w 2"/>
                  <a:gd name="T6" fmla="+- 0 4472 4472"/>
                  <a:gd name="T7" fmla="*/ 4472 h 2"/>
                  <a:gd name="T8" fmla="+- 0 8712 8711"/>
                  <a:gd name="T9" fmla="*/ T8 w 2"/>
                  <a:gd name="T10" fmla="+- 0 4473 4472"/>
                  <a:gd name="T11" fmla="*/ 4473 h 2"/>
                  <a:gd name="T12" fmla="+- 0 8712 8711"/>
                  <a:gd name="T13" fmla="*/ T12 w 2"/>
                  <a:gd name="T14" fmla="+- 0 4473 4472"/>
                  <a:gd name="T15" fmla="*/ 4473 h 2"/>
                  <a:gd name="T16" fmla="+- 0 8712 8711"/>
                  <a:gd name="T17" fmla="*/ T16 w 2"/>
                  <a:gd name="T18" fmla="+- 0 4472 4472"/>
                  <a:gd name="T19" fmla="*/ 4472 h 2"/>
                  <a:gd name="T20" fmla="+- 0 8712 8711"/>
                  <a:gd name="T21" fmla="*/ T20 w 2"/>
                  <a:gd name="T22" fmla="+- 0 4472 4472"/>
                  <a:gd name="T23" fmla="*/ 4472 h 2"/>
                  <a:gd name="T24" fmla="+- 0 8712 8711"/>
                  <a:gd name="T25" fmla="*/ T24 w 2"/>
                  <a:gd name="T26" fmla="+- 0 4472 4472"/>
                  <a:gd name="T27" fmla="*/ 4472 h 2"/>
                </a:gdLst>
                <a:ahLst/>
                <a:cxnLst>
                  <a:cxn ang="0">
                    <a:pos x="T1" y="T3"/>
                  </a:cxn>
                  <a:cxn ang="0">
                    <a:pos x="T5" y="T7"/>
                  </a:cxn>
                  <a:cxn ang="0">
                    <a:pos x="T9" y="T11"/>
                  </a:cxn>
                  <a:cxn ang="0">
                    <a:pos x="T13" y="T15"/>
                  </a:cxn>
                  <a:cxn ang="0">
                    <a:pos x="T17" y="T19"/>
                  </a:cxn>
                  <a:cxn ang="0">
                    <a:pos x="T21" y="T23"/>
                  </a:cxn>
                  <a:cxn ang="0">
                    <a:pos x="T25" y="T27"/>
                  </a:cxn>
                </a:cxnLst>
                <a:rect l="0" t="0" r="r" b="b"/>
                <a:pathLst>
                  <a:path w="2" h="2">
                    <a:moveTo>
                      <a:pt x="1" y="0"/>
                    </a:moveTo>
                    <a:lnTo>
                      <a:pt x="0" y="0"/>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9" name="Freeform 1298"/>
              <p:cNvSpPr>
                <a:spLocks/>
              </p:cNvSpPr>
              <p:nvPr/>
            </p:nvSpPr>
            <p:spPr bwMode="auto">
              <a:xfrm>
                <a:off x="8711" y="4472"/>
                <a:ext cx="2" cy="2"/>
              </a:xfrm>
              <a:custGeom>
                <a:avLst/>
                <a:gdLst>
                  <a:gd name="T0" fmla="+- 0 8712 8711"/>
                  <a:gd name="T1" fmla="*/ T0 w 2"/>
                  <a:gd name="T2" fmla="+- 0 4473 4472"/>
                  <a:gd name="T3" fmla="*/ 4473 h 2"/>
                  <a:gd name="T4" fmla="+- 0 8712 8711"/>
                  <a:gd name="T5" fmla="*/ T4 w 2"/>
                  <a:gd name="T6" fmla="+- 0 4473 4472"/>
                  <a:gd name="T7" fmla="*/ 4473 h 2"/>
                </a:gdLst>
                <a:ahLst/>
                <a:cxnLst>
                  <a:cxn ang="0">
                    <a:pos x="T1" y="T3"/>
                  </a:cxn>
                  <a:cxn ang="0">
                    <a:pos x="T5" y="T7"/>
                  </a:cxn>
                </a:cxnLst>
                <a:rect l="0" t="0" r="r" b="b"/>
                <a:pathLst>
                  <a:path w="2" h="2">
                    <a:moveTo>
                      <a:pt x="1" y="1"/>
                    </a:move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0" name="Freeform 1299"/>
              <p:cNvSpPr>
                <a:spLocks/>
              </p:cNvSpPr>
              <p:nvPr/>
            </p:nvSpPr>
            <p:spPr bwMode="auto">
              <a:xfrm>
                <a:off x="8711" y="4472"/>
                <a:ext cx="2" cy="2"/>
              </a:xfrm>
              <a:custGeom>
                <a:avLst/>
                <a:gdLst>
                  <a:gd name="T0" fmla="+- 0 8713 8711"/>
                  <a:gd name="T1" fmla="*/ T0 w 2"/>
                  <a:gd name="T2" fmla="+- 0 4473 4472"/>
                  <a:gd name="T3" fmla="*/ 4473 h 2"/>
                  <a:gd name="T4" fmla="+- 0 8713 8711"/>
                  <a:gd name="T5" fmla="*/ T4 w 2"/>
                  <a:gd name="T6" fmla="+- 0 4473 4472"/>
                  <a:gd name="T7" fmla="*/ 4473 h 2"/>
                </a:gdLst>
                <a:ahLst/>
                <a:cxnLst>
                  <a:cxn ang="0">
                    <a:pos x="T1" y="T3"/>
                  </a:cxn>
                  <a:cxn ang="0">
                    <a:pos x="T5" y="T7"/>
                  </a:cxn>
                </a:cxnLst>
                <a:rect l="0" t="0" r="r" b="b"/>
                <a:pathLst>
                  <a:path w="2" h="2">
                    <a:moveTo>
                      <a:pt x="2" y="1"/>
                    </a:move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1" name="Freeform 1300"/>
              <p:cNvSpPr>
                <a:spLocks/>
              </p:cNvSpPr>
              <p:nvPr/>
            </p:nvSpPr>
            <p:spPr bwMode="auto">
              <a:xfrm>
                <a:off x="8711" y="4472"/>
                <a:ext cx="2" cy="2"/>
              </a:xfrm>
              <a:custGeom>
                <a:avLst/>
                <a:gdLst>
                  <a:gd name="T0" fmla="+- 0 8713 8711"/>
                  <a:gd name="T1" fmla="*/ T0 w 2"/>
                  <a:gd name="T2" fmla="+- 0 4473 4472"/>
                  <a:gd name="T3" fmla="*/ 4473 h 2"/>
                  <a:gd name="T4" fmla="+- 0 8713 8711"/>
                  <a:gd name="T5" fmla="*/ T4 w 2"/>
                  <a:gd name="T6" fmla="+- 0 4473 4472"/>
                  <a:gd name="T7" fmla="*/ 4473 h 2"/>
                </a:gdLst>
                <a:ahLst/>
                <a:cxnLst>
                  <a:cxn ang="0">
                    <a:pos x="T1" y="T3"/>
                  </a:cxn>
                  <a:cxn ang="0">
                    <a:pos x="T5" y="T7"/>
                  </a:cxn>
                </a:cxnLst>
                <a:rect l="0" t="0" r="r" b="b"/>
                <a:pathLst>
                  <a:path w="2" h="2">
                    <a:moveTo>
                      <a:pt x="2" y="1"/>
                    </a:move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2" name="Freeform 1301"/>
              <p:cNvSpPr>
                <a:spLocks/>
              </p:cNvSpPr>
              <p:nvPr/>
            </p:nvSpPr>
            <p:spPr bwMode="auto">
              <a:xfrm>
                <a:off x="8711" y="4472"/>
                <a:ext cx="2" cy="2"/>
              </a:xfrm>
              <a:custGeom>
                <a:avLst/>
                <a:gdLst>
                  <a:gd name="T0" fmla="+- 0 8712 8711"/>
                  <a:gd name="T1" fmla="*/ T0 w 2"/>
                  <a:gd name="T2" fmla="+- 0 4473 4472"/>
                  <a:gd name="T3" fmla="*/ 4473 h 2"/>
                  <a:gd name="T4" fmla="+- 0 8713 8711"/>
                  <a:gd name="T5" fmla="*/ T4 w 2"/>
                  <a:gd name="T6" fmla="+- 0 4473 4472"/>
                  <a:gd name="T7" fmla="*/ 4473 h 2"/>
                  <a:gd name="T8" fmla="+- 0 8712 8711"/>
                  <a:gd name="T9" fmla="*/ T8 w 2"/>
                  <a:gd name="T10" fmla="+- 0 4473 4472"/>
                  <a:gd name="T11" fmla="*/ 4473 h 2"/>
                </a:gdLst>
                <a:ahLst/>
                <a:cxnLst>
                  <a:cxn ang="0">
                    <a:pos x="T1" y="T3"/>
                  </a:cxn>
                  <a:cxn ang="0">
                    <a:pos x="T5" y="T7"/>
                  </a:cxn>
                  <a:cxn ang="0">
                    <a:pos x="T9" y="T11"/>
                  </a:cxn>
                </a:cxnLst>
                <a:rect l="0" t="0" r="r" b="b"/>
                <a:pathLst>
                  <a:path w="2" h="2">
                    <a:moveTo>
                      <a:pt x="1" y="1"/>
                    </a:moveTo>
                    <a:lnTo>
                      <a:pt x="2" y="1"/>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3" name="Freeform 1302"/>
              <p:cNvSpPr>
                <a:spLocks/>
              </p:cNvSpPr>
              <p:nvPr/>
            </p:nvSpPr>
            <p:spPr bwMode="auto">
              <a:xfrm>
                <a:off x="8711" y="4472"/>
                <a:ext cx="2" cy="2"/>
              </a:xfrm>
              <a:custGeom>
                <a:avLst/>
                <a:gdLst>
                  <a:gd name="T0" fmla="+- 0 8713 8711"/>
                  <a:gd name="T1" fmla="*/ T0 w 2"/>
                  <a:gd name="T2" fmla="+- 0 4472 4472"/>
                  <a:gd name="T3" fmla="*/ 4472 h 2"/>
                  <a:gd name="T4" fmla="+- 0 8712 8711"/>
                  <a:gd name="T5" fmla="*/ T4 w 2"/>
                  <a:gd name="T6" fmla="+- 0 4472 4472"/>
                  <a:gd name="T7" fmla="*/ 4472 h 2"/>
                  <a:gd name="T8" fmla="+- 0 8713 8711"/>
                  <a:gd name="T9" fmla="*/ T8 w 2"/>
                  <a:gd name="T10" fmla="+- 0 4472 4472"/>
                  <a:gd name="T11" fmla="*/ 4472 h 2"/>
                  <a:gd name="T12" fmla="+- 0 8712 8711"/>
                  <a:gd name="T13" fmla="*/ T12 w 2"/>
                  <a:gd name="T14" fmla="+- 0 4472 4472"/>
                  <a:gd name="T15" fmla="*/ 4472 h 2"/>
                  <a:gd name="T16" fmla="+- 0 8712 8711"/>
                  <a:gd name="T17" fmla="*/ T16 w 2"/>
                  <a:gd name="T18" fmla="+- 0 4473 4472"/>
                  <a:gd name="T19" fmla="*/ 4473 h 2"/>
                  <a:gd name="T20" fmla="+- 0 8712 8711"/>
                  <a:gd name="T21" fmla="*/ T20 w 2"/>
                  <a:gd name="T22" fmla="+- 0 4473 4472"/>
                  <a:gd name="T23" fmla="*/ 4473 h 2"/>
                  <a:gd name="T24" fmla="+- 0 8712 8711"/>
                  <a:gd name="T25" fmla="*/ T24 w 2"/>
                  <a:gd name="T26" fmla="+- 0 4473 4472"/>
                  <a:gd name="T27" fmla="*/ 4473 h 2"/>
                  <a:gd name="T28" fmla="+- 0 8713 8711"/>
                  <a:gd name="T29" fmla="*/ T28 w 2"/>
                  <a:gd name="T30" fmla="+- 0 4472 4472"/>
                  <a:gd name="T31" fmla="*/ 4472 h 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 h="2">
                    <a:moveTo>
                      <a:pt x="2" y="0"/>
                    </a:moveTo>
                    <a:lnTo>
                      <a:pt x="1" y="0"/>
                    </a:lnTo>
                    <a:lnTo>
                      <a:pt x="2" y="0"/>
                    </a:lnTo>
                    <a:lnTo>
                      <a:pt x="1" y="0"/>
                    </a:lnTo>
                    <a:lnTo>
                      <a:pt x="1" y="1"/>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4" name="Freeform 1303"/>
              <p:cNvSpPr>
                <a:spLocks/>
              </p:cNvSpPr>
              <p:nvPr/>
            </p:nvSpPr>
            <p:spPr bwMode="auto">
              <a:xfrm>
                <a:off x="8711" y="4472"/>
                <a:ext cx="2" cy="2"/>
              </a:xfrm>
              <a:custGeom>
                <a:avLst/>
                <a:gdLst>
                  <a:gd name="T0" fmla="+- 0 8712 8711"/>
                  <a:gd name="T1" fmla="*/ T0 w 2"/>
                  <a:gd name="T2" fmla="+- 0 4472 4472"/>
                  <a:gd name="T3" fmla="*/ 4472 h 2"/>
                  <a:gd name="T4" fmla="+- 0 8713 8711"/>
                  <a:gd name="T5" fmla="*/ T4 w 2"/>
                  <a:gd name="T6" fmla="+- 0 4472 4472"/>
                  <a:gd name="T7" fmla="*/ 4472 h 2"/>
                  <a:gd name="T8" fmla="+- 0 8713 8711"/>
                  <a:gd name="T9" fmla="*/ T8 w 2"/>
                  <a:gd name="T10" fmla="+- 0 4473 4472"/>
                  <a:gd name="T11" fmla="*/ 4473 h 2"/>
                  <a:gd name="T12" fmla="+- 0 8713 8711"/>
                  <a:gd name="T13" fmla="*/ T12 w 2"/>
                  <a:gd name="T14" fmla="+- 0 4473 4472"/>
                  <a:gd name="T15" fmla="*/ 4473 h 2"/>
                  <a:gd name="T16" fmla="+- 0 8713 8711"/>
                  <a:gd name="T17" fmla="*/ T16 w 2"/>
                  <a:gd name="T18" fmla="+- 0 4472 4472"/>
                  <a:gd name="T19" fmla="*/ 4472 h 2"/>
                  <a:gd name="T20" fmla="+- 0 8712 8711"/>
                  <a:gd name="T21" fmla="*/ T20 w 2"/>
                  <a:gd name="T22" fmla="+- 0 4472 4472"/>
                  <a:gd name="T23" fmla="*/ 4472 h 2"/>
                </a:gdLst>
                <a:ahLst/>
                <a:cxnLst>
                  <a:cxn ang="0">
                    <a:pos x="T1" y="T3"/>
                  </a:cxn>
                  <a:cxn ang="0">
                    <a:pos x="T5" y="T7"/>
                  </a:cxn>
                  <a:cxn ang="0">
                    <a:pos x="T9" y="T11"/>
                  </a:cxn>
                  <a:cxn ang="0">
                    <a:pos x="T13" y="T15"/>
                  </a:cxn>
                  <a:cxn ang="0">
                    <a:pos x="T17" y="T19"/>
                  </a:cxn>
                  <a:cxn ang="0">
                    <a:pos x="T21" y="T23"/>
                  </a:cxn>
                </a:cxnLst>
                <a:rect l="0" t="0" r="r" b="b"/>
                <a:pathLst>
                  <a:path w="2" h="2">
                    <a:moveTo>
                      <a:pt x="1" y="0"/>
                    </a:moveTo>
                    <a:lnTo>
                      <a:pt x="2" y="0"/>
                    </a:lnTo>
                    <a:lnTo>
                      <a:pt x="2" y="1"/>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305" name="Freeform 1304"/>
              <p:cNvSpPr>
                <a:spLocks/>
              </p:cNvSpPr>
              <p:nvPr/>
            </p:nvSpPr>
            <p:spPr bwMode="auto">
              <a:xfrm>
                <a:off x="8711" y="4472"/>
                <a:ext cx="2" cy="2"/>
              </a:xfrm>
              <a:custGeom>
                <a:avLst/>
                <a:gdLst>
                  <a:gd name="T0" fmla="+- 0 8712 8711"/>
                  <a:gd name="T1" fmla="*/ T0 w 2"/>
                  <a:gd name="T2" fmla="+- 0 4472 4472"/>
                  <a:gd name="T3" fmla="*/ 4472 h 2"/>
                  <a:gd name="T4" fmla="+- 0 8712 8711"/>
                  <a:gd name="T5" fmla="*/ T4 w 2"/>
                  <a:gd name="T6" fmla="+- 0 4472 4472"/>
                  <a:gd name="T7" fmla="*/ 4472 h 2"/>
                  <a:gd name="T8" fmla="+- 0 8712 8711"/>
                  <a:gd name="T9" fmla="*/ T8 w 2"/>
                  <a:gd name="T10" fmla="+- 0 4472 4472"/>
                  <a:gd name="T11" fmla="*/ 4472 h 2"/>
                  <a:gd name="T12" fmla="+- 0 8712 8711"/>
                  <a:gd name="T13" fmla="*/ T12 w 2"/>
                  <a:gd name="T14" fmla="+- 0 4472 4472"/>
                  <a:gd name="T15" fmla="*/ 4472 h 2"/>
                  <a:gd name="T16" fmla="+- 0 8713 8711"/>
                  <a:gd name="T17" fmla="*/ T16 w 2"/>
                  <a:gd name="T18" fmla="+- 0 4472 4472"/>
                  <a:gd name="T19" fmla="*/ 4472 h 2"/>
                  <a:gd name="T20" fmla="+- 0 8712 8711"/>
                  <a:gd name="T21" fmla="*/ T20 w 2"/>
                  <a:gd name="T22" fmla="+- 0 4472 4472"/>
                  <a:gd name="T23" fmla="*/ 4472 h 2"/>
                </a:gdLst>
                <a:ahLst/>
                <a:cxnLst>
                  <a:cxn ang="0">
                    <a:pos x="T1" y="T3"/>
                  </a:cxn>
                  <a:cxn ang="0">
                    <a:pos x="T5" y="T7"/>
                  </a:cxn>
                  <a:cxn ang="0">
                    <a:pos x="T9" y="T11"/>
                  </a:cxn>
                  <a:cxn ang="0">
                    <a:pos x="T13" y="T15"/>
                  </a:cxn>
                  <a:cxn ang="0">
                    <a:pos x="T17" y="T19"/>
                  </a:cxn>
                  <a:cxn ang="0">
                    <a:pos x="T21" y="T23"/>
                  </a:cxn>
                </a:cxnLst>
                <a:rect l="0" t="0" r="r" b="b"/>
                <a:pathLst>
                  <a:path w="2" h="2">
                    <a:moveTo>
                      <a:pt x="1" y="0"/>
                    </a:moveTo>
                    <a:lnTo>
                      <a:pt x="1" y="0"/>
                    </a:lnTo>
                    <a:lnTo>
                      <a:pt x="2"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8" name="Group 1037"/>
            <p:cNvGrpSpPr>
              <a:grpSpLocks/>
            </p:cNvGrpSpPr>
            <p:nvPr/>
          </p:nvGrpSpPr>
          <p:grpSpPr bwMode="auto">
            <a:xfrm>
              <a:off x="8218" y="4245"/>
              <a:ext cx="1626" cy="341"/>
              <a:chOff x="5573" y="4245"/>
              <a:chExt cx="1103" cy="341"/>
            </a:xfrm>
          </p:grpSpPr>
          <p:sp>
            <p:nvSpPr>
              <p:cNvPr id="1290" name="Freeform 1289"/>
              <p:cNvSpPr>
                <a:spLocks/>
              </p:cNvSpPr>
              <p:nvPr/>
            </p:nvSpPr>
            <p:spPr bwMode="auto">
              <a:xfrm>
                <a:off x="5573" y="4245"/>
                <a:ext cx="1103" cy="341"/>
              </a:xfrm>
              <a:custGeom>
                <a:avLst/>
                <a:gdLst>
                  <a:gd name="T0" fmla="+- 0 6116 5573"/>
                  <a:gd name="T1" fmla="*/ T0 w 1103"/>
                  <a:gd name="T2" fmla="+- 0 4245 4245"/>
                  <a:gd name="T3" fmla="*/ 4245 h 341"/>
                  <a:gd name="T4" fmla="+- 0 5573 5573"/>
                  <a:gd name="T5" fmla="*/ T4 w 1103"/>
                  <a:gd name="T6" fmla="+- 0 4270 4245"/>
                  <a:gd name="T7" fmla="*/ 4270 h 341"/>
                  <a:gd name="T8" fmla="+- 0 5573 5573"/>
                  <a:gd name="T9" fmla="*/ T8 w 1103"/>
                  <a:gd name="T10" fmla="+- 0 4285 4245"/>
                  <a:gd name="T11" fmla="*/ 4285 h 341"/>
                  <a:gd name="T12" fmla="+- 0 5574 5573"/>
                  <a:gd name="T13" fmla="*/ T12 w 1103"/>
                  <a:gd name="T14" fmla="+- 0 4285 4245"/>
                  <a:gd name="T15" fmla="*/ 4285 h 341"/>
                  <a:gd name="T16" fmla="+- 0 5577 5573"/>
                  <a:gd name="T17" fmla="*/ T16 w 1103"/>
                  <a:gd name="T18" fmla="+- 0 4385 4245"/>
                  <a:gd name="T19" fmla="*/ 4385 h 341"/>
                  <a:gd name="T20" fmla="+- 0 5749 5573"/>
                  <a:gd name="T21" fmla="*/ T20 w 1103"/>
                  <a:gd name="T22" fmla="+- 0 4487 4245"/>
                  <a:gd name="T23" fmla="*/ 4487 h 341"/>
                  <a:gd name="T24" fmla="+- 0 5750 5573"/>
                  <a:gd name="T25" fmla="*/ T24 w 1103"/>
                  <a:gd name="T26" fmla="+- 0 4490 4245"/>
                  <a:gd name="T27" fmla="*/ 4490 h 341"/>
                  <a:gd name="T28" fmla="+- 0 5848 5573"/>
                  <a:gd name="T29" fmla="*/ T28 w 1103"/>
                  <a:gd name="T30" fmla="+- 0 4548 4245"/>
                  <a:gd name="T31" fmla="*/ 4548 h 341"/>
                  <a:gd name="T32" fmla="+- 0 5865 5573"/>
                  <a:gd name="T33" fmla="*/ T32 w 1103"/>
                  <a:gd name="T34" fmla="+- 0 4585 4245"/>
                  <a:gd name="T35" fmla="*/ 4585 h 341"/>
                  <a:gd name="T36" fmla="+- 0 5867 5573"/>
                  <a:gd name="T37" fmla="*/ T36 w 1103"/>
                  <a:gd name="T38" fmla="+- 0 4585 4245"/>
                  <a:gd name="T39" fmla="*/ 4585 h 341"/>
                  <a:gd name="T40" fmla="+- 0 5890 5573"/>
                  <a:gd name="T41" fmla="*/ T40 w 1103"/>
                  <a:gd name="T42" fmla="+- 0 4584 4245"/>
                  <a:gd name="T43" fmla="*/ 4584 h 341"/>
                  <a:gd name="T44" fmla="+- 0 5893 5573"/>
                  <a:gd name="T45" fmla="*/ T44 w 1103"/>
                  <a:gd name="T46" fmla="+- 0 4584 4245"/>
                  <a:gd name="T47" fmla="*/ 4584 h 341"/>
                  <a:gd name="T48" fmla="+- 0 5896 5573"/>
                  <a:gd name="T49" fmla="*/ T48 w 1103"/>
                  <a:gd name="T50" fmla="+- 0 4581 4245"/>
                  <a:gd name="T51" fmla="*/ 4581 h 341"/>
                  <a:gd name="T52" fmla="+- 0 5896 5573"/>
                  <a:gd name="T53" fmla="*/ T52 w 1103"/>
                  <a:gd name="T54" fmla="+- 0 4576 4245"/>
                  <a:gd name="T55" fmla="*/ 4576 h 341"/>
                  <a:gd name="T56" fmla="+- 0 5916 5573"/>
                  <a:gd name="T57" fmla="*/ T56 w 1103"/>
                  <a:gd name="T58" fmla="+- 0 4576 4245"/>
                  <a:gd name="T59" fmla="*/ 4576 h 341"/>
                  <a:gd name="T60" fmla="+- 0 6241 5573"/>
                  <a:gd name="T61" fmla="*/ T60 w 1103"/>
                  <a:gd name="T62" fmla="+- 0 4543 4245"/>
                  <a:gd name="T63" fmla="*/ 4543 h 341"/>
                  <a:gd name="T64" fmla="+- 0 6622 5573"/>
                  <a:gd name="T65" fmla="*/ T64 w 1103"/>
                  <a:gd name="T66" fmla="+- 0 4504 4245"/>
                  <a:gd name="T67" fmla="*/ 4504 h 341"/>
                  <a:gd name="T68" fmla="+- 0 6627 5573"/>
                  <a:gd name="T69" fmla="*/ T68 w 1103"/>
                  <a:gd name="T70" fmla="+- 0 4499 4245"/>
                  <a:gd name="T71" fmla="*/ 4499 h 341"/>
                  <a:gd name="T72" fmla="+- 0 6672 5573"/>
                  <a:gd name="T73" fmla="*/ T72 w 1103"/>
                  <a:gd name="T74" fmla="+- 0 4499 4245"/>
                  <a:gd name="T75" fmla="*/ 4499 h 341"/>
                  <a:gd name="T76" fmla="+- 0 6676 5573"/>
                  <a:gd name="T77" fmla="*/ T76 w 1103"/>
                  <a:gd name="T78" fmla="+- 0 4359 4245"/>
                  <a:gd name="T79" fmla="*/ 4359 h 341"/>
                  <a:gd name="T80" fmla="+- 0 6676 5573"/>
                  <a:gd name="T81" fmla="*/ T80 w 1103"/>
                  <a:gd name="T82" fmla="+- 0 4354 4245"/>
                  <a:gd name="T83" fmla="*/ 4354 h 341"/>
                  <a:gd name="T84" fmla="+- 0 6674 5573"/>
                  <a:gd name="T85" fmla="*/ T84 w 1103"/>
                  <a:gd name="T86" fmla="+- 0 4353 4245"/>
                  <a:gd name="T87" fmla="*/ 4353 h 341"/>
                  <a:gd name="T88" fmla="+- 0 6673 5573"/>
                  <a:gd name="T89" fmla="*/ T88 w 1103"/>
                  <a:gd name="T90" fmla="+- 0 4352 4245"/>
                  <a:gd name="T91" fmla="*/ 4352 h 341"/>
                  <a:gd name="T92" fmla="+- 0 6672 5573"/>
                  <a:gd name="T93" fmla="*/ T92 w 1103"/>
                  <a:gd name="T94" fmla="+- 0 4352 4245"/>
                  <a:gd name="T95" fmla="*/ 4352 h 341"/>
                  <a:gd name="T96" fmla="+- 0 6629 5573"/>
                  <a:gd name="T97" fmla="*/ T96 w 1103"/>
                  <a:gd name="T98" fmla="+- 0 4352 4245"/>
                  <a:gd name="T99" fmla="*/ 4352 h 341"/>
                  <a:gd name="T100" fmla="+- 0 6625 5573"/>
                  <a:gd name="T101" fmla="*/ T100 w 1103"/>
                  <a:gd name="T102" fmla="+- 0 4351 4245"/>
                  <a:gd name="T103" fmla="*/ 4351 h 341"/>
                  <a:gd name="T104" fmla="+- 0 6503 5573"/>
                  <a:gd name="T105" fmla="*/ T104 w 1103"/>
                  <a:gd name="T106" fmla="+- 0 4325 4245"/>
                  <a:gd name="T107" fmla="*/ 4325 h 341"/>
                  <a:gd name="T108" fmla="+- 0 6497 5573"/>
                  <a:gd name="T109" fmla="*/ T108 w 1103"/>
                  <a:gd name="T110" fmla="+- 0 4325 4245"/>
                  <a:gd name="T111" fmla="*/ 4325 h 341"/>
                  <a:gd name="T112" fmla="+- 0 6116 5573"/>
                  <a:gd name="T113" fmla="*/ T112 w 1103"/>
                  <a:gd name="T114" fmla="+- 0 4245 4245"/>
                  <a:gd name="T115" fmla="*/ 4245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Lst>
                <a:rect l="0" t="0" r="r" b="b"/>
                <a:pathLst>
                  <a:path w="1103" h="341">
                    <a:moveTo>
                      <a:pt x="543" y="0"/>
                    </a:moveTo>
                    <a:lnTo>
                      <a:pt x="0" y="25"/>
                    </a:lnTo>
                    <a:lnTo>
                      <a:pt x="0" y="40"/>
                    </a:lnTo>
                    <a:lnTo>
                      <a:pt x="1" y="40"/>
                    </a:lnTo>
                    <a:lnTo>
                      <a:pt x="4" y="140"/>
                    </a:lnTo>
                    <a:lnTo>
                      <a:pt x="176" y="242"/>
                    </a:lnTo>
                    <a:lnTo>
                      <a:pt x="177" y="245"/>
                    </a:lnTo>
                    <a:lnTo>
                      <a:pt x="275" y="303"/>
                    </a:lnTo>
                    <a:lnTo>
                      <a:pt x="292" y="340"/>
                    </a:lnTo>
                    <a:lnTo>
                      <a:pt x="294" y="340"/>
                    </a:lnTo>
                    <a:lnTo>
                      <a:pt x="317" y="339"/>
                    </a:lnTo>
                    <a:lnTo>
                      <a:pt x="320" y="339"/>
                    </a:lnTo>
                    <a:lnTo>
                      <a:pt x="323" y="336"/>
                    </a:lnTo>
                    <a:lnTo>
                      <a:pt x="323" y="331"/>
                    </a:lnTo>
                    <a:lnTo>
                      <a:pt x="343" y="331"/>
                    </a:lnTo>
                    <a:lnTo>
                      <a:pt x="668" y="298"/>
                    </a:lnTo>
                    <a:lnTo>
                      <a:pt x="1049" y="259"/>
                    </a:lnTo>
                    <a:lnTo>
                      <a:pt x="1054" y="254"/>
                    </a:lnTo>
                    <a:lnTo>
                      <a:pt x="1099" y="254"/>
                    </a:lnTo>
                    <a:lnTo>
                      <a:pt x="1103" y="114"/>
                    </a:lnTo>
                    <a:lnTo>
                      <a:pt x="1103" y="109"/>
                    </a:lnTo>
                    <a:lnTo>
                      <a:pt x="1101" y="108"/>
                    </a:lnTo>
                    <a:lnTo>
                      <a:pt x="1100" y="107"/>
                    </a:lnTo>
                    <a:lnTo>
                      <a:pt x="1099" y="107"/>
                    </a:lnTo>
                    <a:lnTo>
                      <a:pt x="1056" y="107"/>
                    </a:lnTo>
                    <a:lnTo>
                      <a:pt x="1052" y="106"/>
                    </a:lnTo>
                    <a:lnTo>
                      <a:pt x="930" y="80"/>
                    </a:lnTo>
                    <a:lnTo>
                      <a:pt x="924" y="80"/>
                    </a:lnTo>
                    <a:lnTo>
                      <a:pt x="543" y="0"/>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1" name="Freeform 1290"/>
              <p:cNvSpPr>
                <a:spLocks/>
              </p:cNvSpPr>
              <p:nvPr/>
            </p:nvSpPr>
            <p:spPr bwMode="auto">
              <a:xfrm>
                <a:off x="5573" y="4245"/>
                <a:ext cx="1103" cy="341"/>
              </a:xfrm>
              <a:custGeom>
                <a:avLst/>
                <a:gdLst>
                  <a:gd name="T0" fmla="+- 0 5916 5573"/>
                  <a:gd name="T1" fmla="*/ T0 w 1103"/>
                  <a:gd name="T2" fmla="+- 0 4576 4245"/>
                  <a:gd name="T3" fmla="*/ 4576 h 341"/>
                  <a:gd name="T4" fmla="+- 0 5896 5573"/>
                  <a:gd name="T5" fmla="*/ T4 w 1103"/>
                  <a:gd name="T6" fmla="+- 0 4576 4245"/>
                  <a:gd name="T7" fmla="*/ 4576 h 341"/>
                  <a:gd name="T8" fmla="+- 0 5900 5573"/>
                  <a:gd name="T9" fmla="*/ T8 w 1103"/>
                  <a:gd name="T10" fmla="+- 0 4577 4245"/>
                  <a:gd name="T11" fmla="*/ 4577 h 341"/>
                  <a:gd name="T12" fmla="+- 0 5900 5573"/>
                  <a:gd name="T13" fmla="*/ T12 w 1103"/>
                  <a:gd name="T14" fmla="+- 0 4577 4245"/>
                  <a:gd name="T15" fmla="*/ 4577 h 341"/>
                  <a:gd name="T16" fmla="+- 0 5902 5573"/>
                  <a:gd name="T17" fmla="*/ T16 w 1103"/>
                  <a:gd name="T18" fmla="+- 0 4577 4245"/>
                  <a:gd name="T19" fmla="*/ 4577 h 341"/>
                  <a:gd name="T20" fmla="+- 0 5916 5573"/>
                  <a:gd name="T21" fmla="*/ T20 w 1103"/>
                  <a:gd name="T22" fmla="+- 0 4576 4245"/>
                  <a:gd name="T23" fmla="*/ 4576 h 341"/>
                </a:gdLst>
                <a:ahLst/>
                <a:cxnLst>
                  <a:cxn ang="0">
                    <a:pos x="T1" y="T3"/>
                  </a:cxn>
                  <a:cxn ang="0">
                    <a:pos x="T5" y="T7"/>
                  </a:cxn>
                  <a:cxn ang="0">
                    <a:pos x="T9" y="T11"/>
                  </a:cxn>
                  <a:cxn ang="0">
                    <a:pos x="T13" y="T15"/>
                  </a:cxn>
                  <a:cxn ang="0">
                    <a:pos x="T17" y="T19"/>
                  </a:cxn>
                  <a:cxn ang="0">
                    <a:pos x="T21" y="T23"/>
                  </a:cxn>
                </a:cxnLst>
                <a:rect l="0" t="0" r="r" b="b"/>
                <a:pathLst>
                  <a:path w="1103" h="341">
                    <a:moveTo>
                      <a:pt x="343" y="331"/>
                    </a:moveTo>
                    <a:lnTo>
                      <a:pt x="323" y="331"/>
                    </a:lnTo>
                    <a:lnTo>
                      <a:pt x="327" y="332"/>
                    </a:lnTo>
                    <a:lnTo>
                      <a:pt x="329" y="332"/>
                    </a:lnTo>
                    <a:lnTo>
                      <a:pt x="343" y="331"/>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2" name="Freeform 1291"/>
              <p:cNvSpPr>
                <a:spLocks/>
              </p:cNvSpPr>
              <p:nvPr/>
            </p:nvSpPr>
            <p:spPr bwMode="auto">
              <a:xfrm>
                <a:off x="5573" y="4245"/>
                <a:ext cx="1103" cy="341"/>
              </a:xfrm>
              <a:custGeom>
                <a:avLst/>
                <a:gdLst>
                  <a:gd name="T0" fmla="+- 0 5902 5573"/>
                  <a:gd name="T1" fmla="*/ T0 w 1103"/>
                  <a:gd name="T2" fmla="+- 0 4577 4245"/>
                  <a:gd name="T3" fmla="*/ 4577 h 341"/>
                  <a:gd name="T4" fmla="+- 0 5900 5573"/>
                  <a:gd name="T5" fmla="*/ T4 w 1103"/>
                  <a:gd name="T6" fmla="+- 0 4577 4245"/>
                  <a:gd name="T7" fmla="*/ 4577 h 341"/>
                  <a:gd name="T8" fmla="+- 0 5900 5573"/>
                  <a:gd name="T9" fmla="*/ T8 w 1103"/>
                  <a:gd name="T10" fmla="+- 0 4577 4245"/>
                  <a:gd name="T11" fmla="*/ 4577 h 341"/>
                  <a:gd name="T12" fmla="+- 0 5902 5573"/>
                  <a:gd name="T13" fmla="*/ T12 w 1103"/>
                  <a:gd name="T14" fmla="+- 0 4577 4245"/>
                  <a:gd name="T15" fmla="*/ 4577 h 341"/>
                </a:gdLst>
                <a:ahLst/>
                <a:cxnLst>
                  <a:cxn ang="0">
                    <a:pos x="T1" y="T3"/>
                  </a:cxn>
                  <a:cxn ang="0">
                    <a:pos x="T5" y="T7"/>
                  </a:cxn>
                  <a:cxn ang="0">
                    <a:pos x="T9" y="T11"/>
                  </a:cxn>
                  <a:cxn ang="0">
                    <a:pos x="T13" y="T15"/>
                  </a:cxn>
                </a:cxnLst>
                <a:rect l="0" t="0" r="r" b="b"/>
                <a:pathLst>
                  <a:path w="1103" h="341">
                    <a:moveTo>
                      <a:pt x="329" y="332"/>
                    </a:moveTo>
                    <a:lnTo>
                      <a:pt x="327" y="332"/>
                    </a:lnTo>
                    <a:lnTo>
                      <a:pt x="329" y="332"/>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3" name="Freeform 1292"/>
              <p:cNvSpPr>
                <a:spLocks/>
              </p:cNvSpPr>
              <p:nvPr/>
            </p:nvSpPr>
            <p:spPr bwMode="auto">
              <a:xfrm>
                <a:off x="5573" y="4245"/>
                <a:ext cx="1103" cy="341"/>
              </a:xfrm>
              <a:custGeom>
                <a:avLst/>
                <a:gdLst>
                  <a:gd name="T0" fmla="+- 0 6672 5573"/>
                  <a:gd name="T1" fmla="*/ T0 w 1103"/>
                  <a:gd name="T2" fmla="+- 0 4499 4245"/>
                  <a:gd name="T3" fmla="*/ 4499 h 341"/>
                  <a:gd name="T4" fmla="+- 0 6627 5573"/>
                  <a:gd name="T5" fmla="*/ T4 w 1103"/>
                  <a:gd name="T6" fmla="+- 0 4499 4245"/>
                  <a:gd name="T7" fmla="*/ 4499 h 341"/>
                  <a:gd name="T8" fmla="+- 0 6636 5573"/>
                  <a:gd name="T9" fmla="*/ T8 w 1103"/>
                  <a:gd name="T10" fmla="+- 0 4503 4245"/>
                  <a:gd name="T11" fmla="*/ 4503 h 341"/>
                  <a:gd name="T12" fmla="+- 0 6637 5573"/>
                  <a:gd name="T13" fmla="*/ T12 w 1103"/>
                  <a:gd name="T14" fmla="+- 0 4504 4245"/>
                  <a:gd name="T15" fmla="*/ 4504 h 341"/>
                  <a:gd name="T16" fmla="+- 0 6640 5573"/>
                  <a:gd name="T17" fmla="*/ T16 w 1103"/>
                  <a:gd name="T18" fmla="+- 0 4504 4245"/>
                  <a:gd name="T19" fmla="*/ 4504 h 341"/>
                  <a:gd name="T20" fmla="+- 0 6641 5573"/>
                  <a:gd name="T21" fmla="*/ T20 w 1103"/>
                  <a:gd name="T22" fmla="+- 0 4504 4245"/>
                  <a:gd name="T23" fmla="*/ 4504 h 341"/>
                  <a:gd name="T24" fmla="+- 0 6669 5573"/>
                  <a:gd name="T25" fmla="*/ T24 w 1103"/>
                  <a:gd name="T26" fmla="+- 0 4504 4245"/>
                  <a:gd name="T27" fmla="*/ 4504 h 341"/>
                  <a:gd name="T28" fmla="+- 0 6672 5573"/>
                  <a:gd name="T29" fmla="*/ T28 w 1103"/>
                  <a:gd name="T30" fmla="+- 0 4501 4245"/>
                  <a:gd name="T31" fmla="*/ 4501 h 341"/>
                  <a:gd name="T32" fmla="+- 0 6672 5573"/>
                  <a:gd name="T33" fmla="*/ T32 w 1103"/>
                  <a:gd name="T34" fmla="+- 0 4499 4245"/>
                  <a:gd name="T35" fmla="*/ 4499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103" h="341">
                    <a:moveTo>
                      <a:pt x="1099" y="254"/>
                    </a:moveTo>
                    <a:lnTo>
                      <a:pt x="1054" y="254"/>
                    </a:lnTo>
                    <a:lnTo>
                      <a:pt x="1063" y="258"/>
                    </a:lnTo>
                    <a:lnTo>
                      <a:pt x="1064" y="259"/>
                    </a:lnTo>
                    <a:lnTo>
                      <a:pt x="1067" y="259"/>
                    </a:lnTo>
                    <a:lnTo>
                      <a:pt x="1068" y="259"/>
                    </a:lnTo>
                    <a:lnTo>
                      <a:pt x="1096" y="259"/>
                    </a:lnTo>
                    <a:lnTo>
                      <a:pt x="1099" y="256"/>
                    </a:lnTo>
                    <a:lnTo>
                      <a:pt x="1099" y="254"/>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94" name="Freeform 1293"/>
              <p:cNvSpPr>
                <a:spLocks/>
              </p:cNvSpPr>
              <p:nvPr/>
            </p:nvSpPr>
            <p:spPr bwMode="auto">
              <a:xfrm>
                <a:off x="5573" y="4245"/>
                <a:ext cx="1103" cy="341"/>
              </a:xfrm>
              <a:custGeom>
                <a:avLst/>
                <a:gdLst>
                  <a:gd name="T0" fmla="+- 0 6660 5573"/>
                  <a:gd name="T1" fmla="*/ T0 w 1103"/>
                  <a:gd name="T2" fmla="+- 0 4348 4245"/>
                  <a:gd name="T3" fmla="*/ 4348 h 341"/>
                  <a:gd name="T4" fmla="+- 0 6634 5573"/>
                  <a:gd name="T5" fmla="*/ T4 w 1103"/>
                  <a:gd name="T6" fmla="+- 0 4348 4245"/>
                  <a:gd name="T7" fmla="*/ 4348 h 341"/>
                  <a:gd name="T8" fmla="+- 0 6632 5573"/>
                  <a:gd name="T9" fmla="*/ T8 w 1103"/>
                  <a:gd name="T10" fmla="+- 0 4348 4245"/>
                  <a:gd name="T11" fmla="*/ 4348 h 341"/>
                  <a:gd name="T12" fmla="+- 0 6630 5573"/>
                  <a:gd name="T13" fmla="*/ T12 w 1103"/>
                  <a:gd name="T14" fmla="+- 0 4350 4245"/>
                  <a:gd name="T15" fmla="*/ 4350 h 341"/>
                  <a:gd name="T16" fmla="+- 0 6629 5573"/>
                  <a:gd name="T17" fmla="*/ T16 w 1103"/>
                  <a:gd name="T18" fmla="+- 0 4352 4245"/>
                  <a:gd name="T19" fmla="*/ 4352 h 341"/>
                  <a:gd name="T20" fmla="+- 0 6672 5573"/>
                  <a:gd name="T21" fmla="*/ T20 w 1103"/>
                  <a:gd name="T22" fmla="+- 0 4352 4245"/>
                  <a:gd name="T23" fmla="*/ 4352 h 341"/>
                  <a:gd name="T24" fmla="+- 0 6670 5573"/>
                  <a:gd name="T25" fmla="*/ T24 w 1103"/>
                  <a:gd name="T26" fmla="+- 0 4350 4245"/>
                  <a:gd name="T27" fmla="*/ 4350 h 341"/>
                  <a:gd name="T28" fmla="+- 0 6666 5573"/>
                  <a:gd name="T29" fmla="*/ T28 w 1103"/>
                  <a:gd name="T30" fmla="+- 0 4348 4245"/>
                  <a:gd name="T31" fmla="*/ 4348 h 341"/>
                  <a:gd name="T32" fmla="+- 0 6664 5573"/>
                  <a:gd name="T33" fmla="*/ T32 w 1103"/>
                  <a:gd name="T34" fmla="+- 0 4348 4245"/>
                  <a:gd name="T35" fmla="*/ 4348 h 341"/>
                  <a:gd name="T36" fmla="+- 0 6660 5573"/>
                  <a:gd name="T37" fmla="*/ T36 w 1103"/>
                  <a:gd name="T38" fmla="+- 0 4348 4245"/>
                  <a:gd name="T39" fmla="*/ 4348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1103" h="341">
                    <a:moveTo>
                      <a:pt x="1087" y="103"/>
                    </a:moveTo>
                    <a:lnTo>
                      <a:pt x="1061" y="103"/>
                    </a:lnTo>
                    <a:lnTo>
                      <a:pt x="1059" y="103"/>
                    </a:lnTo>
                    <a:lnTo>
                      <a:pt x="1057" y="105"/>
                    </a:lnTo>
                    <a:lnTo>
                      <a:pt x="1056" y="107"/>
                    </a:lnTo>
                    <a:lnTo>
                      <a:pt x="1099" y="107"/>
                    </a:lnTo>
                    <a:lnTo>
                      <a:pt x="1097" y="105"/>
                    </a:lnTo>
                    <a:lnTo>
                      <a:pt x="1093" y="103"/>
                    </a:lnTo>
                    <a:lnTo>
                      <a:pt x="1091" y="103"/>
                    </a:lnTo>
                    <a:lnTo>
                      <a:pt x="1087" y="103"/>
                    </a:lnTo>
                    <a:close/>
                  </a:path>
                </a:pathLst>
              </a:custGeom>
              <a:solidFill>
                <a:srgbClr val="C7C8C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39" name="Group 1038"/>
            <p:cNvGrpSpPr>
              <a:grpSpLocks/>
            </p:cNvGrpSpPr>
            <p:nvPr/>
          </p:nvGrpSpPr>
          <p:grpSpPr bwMode="auto">
            <a:xfrm>
              <a:off x="8218" y="4245"/>
              <a:ext cx="1626" cy="341"/>
              <a:chOff x="5573" y="4245"/>
              <a:chExt cx="1103" cy="341"/>
            </a:xfrm>
          </p:grpSpPr>
          <p:sp>
            <p:nvSpPr>
              <p:cNvPr id="1289" name="Freeform 1288"/>
              <p:cNvSpPr>
                <a:spLocks/>
              </p:cNvSpPr>
              <p:nvPr/>
            </p:nvSpPr>
            <p:spPr bwMode="auto">
              <a:xfrm>
                <a:off x="5573" y="4245"/>
                <a:ext cx="1103" cy="341"/>
              </a:xfrm>
              <a:custGeom>
                <a:avLst/>
                <a:gdLst>
                  <a:gd name="T0" fmla="+- 0 6676 5573"/>
                  <a:gd name="T1" fmla="*/ T0 w 1103"/>
                  <a:gd name="T2" fmla="+- 0 4356 4245"/>
                  <a:gd name="T3" fmla="*/ 4356 h 341"/>
                  <a:gd name="T4" fmla="+- 0 6676 5573"/>
                  <a:gd name="T5" fmla="*/ T4 w 1103"/>
                  <a:gd name="T6" fmla="+- 0 4354 4245"/>
                  <a:gd name="T7" fmla="*/ 4354 h 341"/>
                  <a:gd name="T8" fmla="+- 0 6674 5573"/>
                  <a:gd name="T9" fmla="*/ T8 w 1103"/>
                  <a:gd name="T10" fmla="+- 0 4353 4245"/>
                  <a:gd name="T11" fmla="*/ 4353 h 341"/>
                  <a:gd name="T12" fmla="+- 0 6673 5573"/>
                  <a:gd name="T13" fmla="*/ T12 w 1103"/>
                  <a:gd name="T14" fmla="+- 0 4352 4245"/>
                  <a:gd name="T15" fmla="*/ 4352 h 341"/>
                  <a:gd name="T16" fmla="+- 0 6672 5573"/>
                  <a:gd name="T17" fmla="*/ T16 w 1103"/>
                  <a:gd name="T18" fmla="+- 0 4352 4245"/>
                  <a:gd name="T19" fmla="*/ 4352 h 341"/>
                  <a:gd name="T20" fmla="+- 0 6670 5573"/>
                  <a:gd name="T21" fmla="*/ T20 w 1103"/>
                  <a:gd name="T22" fmla="+- 0 4350 4245"/>
                  <a:gd name="T23" fmla="*/ 4350 h 341"/>
                  <a:gd name="T24" fmla="+- 0 6666 5573"/>
                  <a:gd name="T25" fmla="*/ T24 w 1103"/>
                  <a:gd name="T26" fmla="+- 0 4348 4245"/>
                  <a:gd name="T27" fmla="*/ 4348 h 341"/>
                  <a:gd name="T28" fmla="+- 0 6664 5573"/>
                  <a:gd name="T29" fmla="*/ T28 w 1103"/>
                  <a:gd name="T30" fmla="+- 0 4348 4245"/>
                  <a:gd name="T31" fmla="*/ 4348 h 341"/>
                  <a:gd name="T32" fmla="+- 0 6660 5573"/>
                  <a:gd name="T33" fmla="*/ T32 w 1103"/>
                  <a:gd name="T34" fmla="+- 0 4348 4245"/>
                  <a:gd name="T35" fmla="*/ 4348 h 341"/>
                  <a:gd name="T36" fmla="+- 0 6634 5573"/>
                  <a:gd name="T37" fmla="*/ T36 w 1103"/>
                  <a:gd name="T38" fmla="+- 0 4348 4245"/>
                  <a:gd name="T39" fmla="*/ 4348 h 341"/>
                  <a:gd name="T40" fmla="+- 0 6632 5573"/>
                  <a:gd name="T41" fmla="*/ T40 w 1103"/>
                  <a:gd name="T42" fmla="+- 0 4348 4245"/>
                  <a:gd name="T43" fmla="*/ 4348 h 341"/>
                  <a:gd name="T44" fmla="+- 0 6630 5573"/>
                  <a:gd name="T45" fmla="*/ T44 w 1103"/>
                  <a:gd name="T46" fmla="+- 0 4350 4245"/>
                  <a:gd name="T47" fmla="*/ 4350 h 341"/>
                  <a:gd name="T48" fmla="+- 0 6629 5573"/>
                  <a:gd name="T49" fmla="*/ T48 w 1103"/>
                  <a:gd name="T50" fmla="+- 0 4352 4245"/>
                  <a:gd name="T51" fmla="*/ 4352 h 341"/>
                  <a:gd name="T52" fmla="+- 0 6625 5573"/>
                  <a:gd name="T53" fmla="*/ T52 w 1103"/>
                  <a:gd name="T54" fmla="+- 0 4351 4245"/>
                  <a:gd name="T55" fmla="*/ 4351 h 341"/>
                  <a:gd name="T56" fmla="+- 0 6503 5573"/>
                  <a:gd name="T57" fmla="*/ T56 w 1103"/>
                  <a:gd name="T58" fmla="+- 0 4325 4245"/>
                  <a:gd name="T59" fmla="*/ 4325 h 341"/>
                  <a:gd name="T60" fmla="+- 0 6497 5573"/>
                  <a:gd name="T61" fmla="*/ T60 w 1103"/>
                  <a:gd name="T62" fmla="+- 0 4325 4245"/>
                  <a:gd name="T63" fmla="*/ 4325 h 341"/>
                  <a:gd name="T64" fmla="+- 0 6116 5573"/>
                  <a:gd name="T65" fmla="*/ T64 w 1103"/>
                  <a:gd name="T66" fmla="+- 0 4245 4245"/>
                  <a:gd name="T67" fmla="*/ 4245 h 341"/>
                  <a:gd name="T68" fmla="+- 0 5936 5573"/>
                  <a:gd name="T69" fmla="*/ T68 w 1103"/>
                  <a:gd name="T70" fmla="+- 0 4253 4245"/>
                  <a:gd name="T71" fmla="*/ 4253 h 341"/>
                  <a:gd name="T72" fmla="+- 0 5573 5573"/>
                  <a:gd name="T73" fmla="*/ T72 w 1103"/>
                  <a:gd name="T74" fmla="+- 0 4270 4245"/>
                  <a:gd name="T75" fmla="*/ 4270 h 341"/>
                  <a:gd name="T76" fmla="+- 0 5573 5573"/>
                  <a:gd name="T77" fmla="*/ T76 w 1103"/>
                  <a:gd name="T78" fmla="+- 0 4285 4245"/>
                  <a:gd name="T79" fmla="*/ 4285 h 341"/>
                  <a:gd name="T80" fmla="+- 0 5574 5573"/>
                  <a:gd name="T81" fmla="*/ T80 w 1103"/>
                  <a:gd name="T82" fmla="+- 0 4285 4245"/>
                  <a:gd name="T83" fmla="*/ 4285 h 341"/>
                  <a:gd name="T84" fmla="+- 0 5577 5573"/>
                  <a:gd name="T85" fmla="*/ T84 w 1103"/>
                  <a:gd name="T86" fmla="+- 0 4385 4245"/>
                  <a:gd name="T87" fmla="*/ 4385 h 341"/>
                  <a:gd name="T88" fmla="+- 0 5749 5573"/>
                  <a:gd name="T89" fmla="*/ T88 w 1103"/>
                  <a:gd name="T90" fmla="+- 0 4487 4245"/>
                  <a:gd name="T91" fmla="*/ 4487 h 341"/>
                  <a:gd name="T92" fmla="+- 0 5750 5573"/>
                  <a:gd name="T93" fmla="*/ T92 w 1103"/>
                  <a:gd name="T94" fmla="+- 0 4490 4245"/>
                  <a:gd name="T95" fmla="*/ 4490 h 341"/>
                  <a:gd name="T96" fmla="+- 0 5848 5573"/>
                  <a:gd name="T97" fmla="*/ T96 w 1103"/>
                  <a:gd name="T98" fmla="+- 0 4548 4245"/>
                  <a:gd name="T99" fmla="*/ 4548 h 341"/>
                  <a:gd name="T100" fmla="+- 0 5865 5573"/>
                  <a:gd name="T101" fmla="*/ T100 w 1103"/>
                  <a:gd name="T102" fmla="+- 0 4585 4245"/>
                  <a:gd name="T103" fmla="*/ 4585 h 341"/>
                  <a:gd name="T104" fmla="+- 0 5866 5573"/>
                  <a:gd name="T105" fmla="*/ T104 w 1103"/>
                  <a:gd name="T106" fmla="+- 0 4585 4245"/>
                  <a:gd name="T107" fmla="*/ 4585 h 341"/>
                  <a:gd name="T108" fmla="+- 0 5867 5573"/>
                  <a:gd name="T109" fmla="*/ T108 w 1103"/>
                  <a:gd name="T110" fmla="+- 0 4585 4245"/>
                  <a:gd name="T111" fmla="*/ 4585 h 341"/>
                  <a:gd name="T112" fmla="+- 0 5890 5573"/>
                  <a:gd name="T113" fmla="*/ T112 w 1103"/>
                  <a:gd name="T114" fmla="+- 0 4584 4245"/>
                  <a:gd name="T115" fmla="*/ 4584 h 341"/>
                  <a:gd name="T116" fmla="+- 0 5893 5573"/>
                  <a:gd name="T117" fmla="*/ T116 w 1103"/>
                  <a:gd name="T118" fmla="+- 0 4584 4245"/>
                  <a:gd name="T119" fmla="*/ 4584 h 341"/>
                  <a:gd name="T120" fmla="+- 0 5896 5573"/>
                  <a:gd name="T121" fmla="*/ T120 w 1103"/>
                  <a:gd name="T122" fmla="+- 0 4581 4245"/>
                  <a:gd name="T123" fmla="*/ 4581 h 341"/>
                  <a:gd name="T124" fmla="+- 0 5896 5573"/>
                  <a:gd name="T125" fmla="*/ T124 w 1103"/>
                  <a:gd name="T126" fmla="+- 0 4577 4245"/>
                  <a:gd name="T127" fmla="*/ 4577 h 341"/>
                  <a:gd name="T128" fmla="+- 0 5896 5573"/>
                  <a:gd name="T129" fmla="*/ T128 w 1103"/>
                  <a:gd name="T130" fmla="+- 0 4577 4245"/>
                  <a:gd name="T131" fmla="*/ 4577 h 341"/>
                  <a:gd name="T132" fmla="+- 0 5896 5573"/>
                  <a:gd name="T133" fmla="*/ T132 w 1103"/>
                  <a:gd name="T134" fmla="+- 0 4576 4245"/>
                  <a:gd name="T135" fmla="*/ 4576 h 341"/>
                  <a:gd name="T136" fmla="+- 0 5900 5573"/>
                  <a:gd name="T137" fmla="*/ T136 w 1103"/>
                  <a:gd name="T138" fmla="+- 0 4577 4245"/>
                  <a:gd name="T139" fmla="*/ 4577 h 341"/>
                  <a:gd name="T140" fmla="+- 0 5900 5573"/>
                  <a:gd name="T141" fmla="*/ T140 w 1103"/>
                  <a:gd name="T142" fmla="+- 0 4577 4245"/>
                  <a:gd name="T143" fmla="*/ 4577 h 341"/>
                  <a:gd name="T144" fmla="+- 0 5900 5573"/>
                  <a:gd name="T145" fmla="*/ T144 w 1103"/>
                  <a:gd name="T146" fmla="+- 0 4577 4245"/>
                  <a:gd name="T147" fmla="*/ 4577 h 341"/>
                  <a:gd name="T148" fmla="+- 0 5941 5573"/>
                  <a:gd name="T149" fmla="*/ T148 w 1103"/>
                  <a:gd name="T150" fmla="+- 0 4573 4245"/>
                  <a:gd name="T151" fmla="*/ 4573 h 341"/>
                  <a:gd name="T152" fmla="+- 0 6011 5573"/>
                  <a:gd name="T153" fmla="*/ T152 w 1103"/>
                  <a:gd name="T154" fmla="+- 0 4566 4245"/>
                  <a:gd name="T155" fmla="*/ 4566 h 341"/>
                  <a:gd name="T156" fmla="+- 0 6092 5573"/>
                  <a:gd name="T157" fmla="*/ T156 w 1103"/>
                  <a:gd name="T158" fmla="+- 0 4558 4245"/>
                  <a:gd name="T159" fmla="*/ 4558 h 341"/>
                  <a:gd name="T160" fmla="+- 0 6165 5573"/>
                  <a:gd name="T161" fmla="*/ T160 w 1103"/>
                  <a:gd name="T162" fmla="+- 0 4550 4245"/>
                  <a:gd name="T163" fmla="*/ 4550 h 341"/>
                  <a:gd name="T164" fmla="+- 0 6229 5573"/>
                  <a:gd name="T165" fmla="*/ T164 w 1103"/>
                  <a:gd name="T166" fmla="+- 0 4544 4245"/>
                  <a:gd name="T167" fmla="*/ 4544 h 341"/>
                  <a:gd name="T168" fmla="+- 0 6281 5573"/>
                  <a:gd name="T169" fmla="*/ T168 w 1103"/>
                  <a:gd name="T170" fmla="+- 0 4539 4245"/>
                  <a:gd name="T171" fmla="*/ 4539 h 341"/>
                  <a:gd name="T172" fmla="+- 0 6303 5573"/>
                  <a:gd name="T173" fmla="*/ T172 w 1103"/>
                  <a:gd name="T174" fmla="+- 0 4537 4245"/>
                  <a:gd name="T175" fmla="*/ 4537 h 341"/>
                  <a:gd name="T176" fmla="+- 0 6378 5573"/>
                  <a:gd name="T177" fmla="*/ T176 w 1103"/>
                  <a:gd name="T178" fmla="+- 0 4530 4245"/>
                  <a:gd name="T179" fmla="*/ 4530 h 341"/>
                  <a:gd name="T180" fmla="+- 0 6457 5573"/>
                  <a:gd name="T181" fmla="*/ T180 w 1103"/>
                  <a:gd name="T182" fmla="+- 0 4522 4245"/>
                  <a:gd name="T183" fmla="*/ 4522 h 341"/>
                  <a:gd name="T184" fmla="+- 0 6531 5573"/>
                  <a:gd name="T185" fmla="*/ T184 w 1103"/>
                  <a:gd name="T186" fmla="+- 0 4514 4245"/>
                  <a:gd name="T187" fmla="*/ 4514 h 341"/>
                  <a:gd name="T188" fmla="+- 0 6604 5573"/>
                  <a:gd name="T189" fmla="*/ T188 w 1103"/>
                  <a:gd name="T190" fmla="+- 0 4506 4245"/>
                  <a:gd name="T191" fmla="*/ 4506 h 341"/>
                  <a:gd name="T192" fmla="+- 0 6627 5573"/>
                  <a:gd name="T193" fmla="*/ T192 w 1103"/>
                  <a:gd name="T194" fmla="+- 0 4502 4245"/>
                  <a:gd name="T195" fmla="*/ 4502 h 341"/>
                  <a:gd name="T196" fmla="+- 0 6627 5573"/>
                  <a:gd name="T197" fmla="*/ T196 w 1103"/>
                  <a:gd name="T198" fmla="+- 0 4499 4245"/>
                  <a:gd name="T199" fmla="*/ 4499 h 341"/>
                  <a:gd name="T200" fmla="+- 0 6636 5573"/>
                  <a:gd name="T201" fmla="*/ T200 w 1103"/>
                  <a:gd name="T202" fmla="+- 0 4503 4245"/>
                  <a:gd name="T203" fmla="*/ 4503 h 341"/>
                  <a:gd name="T204" fmla="+- 0 6637 5573"/>
                  <a:gd name="T205" fmla="*/ T204 w 1103"/>
                  <a:gd name="T206" fmla="+- 0 4504 4245"/>
                  <a:gd name="T207" fmla="*/ 4504 h 341"/>
                  <a:gd name="T208" fmla="+- 0 6640 5573"/>
                  <a:gd name="T209" fmla="*/ T208 w 1103"/>
                  <a:gd name="T210" fmla="+- 0 4504 4245"/>
                  <a:gd name="T211" fmla="*/ 4504 h 341"/>
                  <a:gd name="T212" fmla="+- 0 6641 5573"/>
                  <a:gd name="T213" fmla="*/ T212 w 1103"/>
                  <a:gd name="T214" fmla="+- 0 4504 4245"/>
                  <a:gd name="T215" fmla="*/ 4504 h 341"/>
                  <a:gd name="T216" fmla="+- 0 6641 5573"/>
                  <a:gd name="T217" fmla="*/ T216 w 1103"/>
                  <a:gd name="T218" fmla="+- 0 4504 4245"/>
                  <a:gd name="T219" fmla="*/ 4504 h 341"/>
                  <a:gd name="T220" fmla="+- 0 6666 5573"/>
                  <a:gd name="T221" fmla="*/ T220 w 1103"/>
                  <a:gd name="T222" fmla="+- 0 4504 4245"/>
                  <a:gd name="T223" fmla="*/ 4504 h 341"/>
                  <a:gd name="T224" fmla="+- 0 6669 5573"/>
                  <a:gd name="T225" fmla="*/ T224 w 1103"/>
                  <a:gd name="T226" fmla="+- 0 4504 4245"/>
                  <a:gd name="T227" fmla="*/ 4504 h 341"/>
                  <a:gd name="T228" fmla="+- 0 6672 5573"/>
                  <a:gd name="T229" fmla="*/ T228 w 1103"/>
                  <a:gd name="T230" fmla="+- 0 4501 4245"/>
                  <a:gd name="T231" fmla="*/ 4501 h 341"/>
                  <a:gd name="T232" fmla="+- 0 6672 5573"/>
                  <a:gd name="T233" fmla="*/ T232 w 1103"/>
                  <a:gd name="T234" fmla="+- 0 4498 4245"/>
                  <a:gd name="T235" fmla="*/ 4498 h 341"/>
                  <a:gd name="T236" fmla="+- 0 6676 5573"/>
                  <a:gd name="T237" fmla="*/ T236 w 1103"/>
                  <a:gd name="T238" fmla="+- 0 4359 4245"/>
                  <a:gd name="T239" fmla="*/ 4359 h 341"/>
                  <a:gd name="T240" fmla="+- 0 6676 5573"/>
                  <a:gd name="T241" fmla="*/ T240 w 1103"/>
                  <a:gd name="T242" fmla="+- 0 4356 4245"/>
                  <a:gd name="T243" fmla="*/ 4356 h 3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Lst>
                <a:rect l="0" t="0" r="r" b="b"/>
                <a:pathLst>
                  <a:path w="1103" h="341">
                    <a:moveTo>
                      <a:pt x="1103" y="111"/>
                    </a:moveTo>
                    <a:lnTo>
                      <a:pt x="1103" y="109"/>
                    </a:lnTo>
                    <a:lnTo>
                      <a:pt x="1101" y="108"/>
                    </a:lnTo>
                    <a:lnTo>
                      <a:pt x="1100" y="107"/>
                    </a:lnTo>
                    <a:lnTo>
                      <a:pt x="1099" y="107"/>
                    </a:lnTo>
                    <a:lnTo>
                      <a:pt x="1097" y="105"/>
                    </a:lnTo>
                    <a:lnTo>
                      <a:pt x="1093" y="103"/>
                    </a:lnTo>
                    <a:lnTo>
                      <a:pt x="1091" y="103"/>
                    </a:lnTo>
                    <a:lnTo>
                      <a:pt x="1087" y="103"/>
                    </a:lnTo>
                    <a:lnTo>
                      <a:pt x="1061" y="103"/>
                    </a:lnTo>
                    <a:lnTo>
                      <a:pt x="1059" y="103"/>
                    </a:lnTo>
                    <a:lnTo>
                      <a:pt x="1057" y="105"/>
                    </a:lnTo>
                    <a:lnTo>
                      <a:pt x="1056" y="107"/>
                    </a:lnTo>
                    <a:lnTo>
                      <a:pt x="1052" y="106"/>
                    </a:lnTo>
                    <a:lnTo>
                      <a:pt x="930" y="80"/>
                    </a:lnTo>
                    <a:lnTo>
                      <a:pt x="924" y="80"/>
                    </a:lnTo>
                    <a:lnTo>
                      <a:pt x="543" y="0"/>
                    </a:lnTo>
                    <a:lnTo>
                      <a:pt x="363" y="8"/>
                    </a:lnTo>
                    <a:lnTo>
                      <a:pt x="0" y="25"/>
                    </a:lnTo>
                    <a:lnTo>
                      <a:pt x="0" y="40"/>
                    </a:lnTo>
                    <a:lnTo>
                      <a:pt x="1" y="40"/>
                    </a:lnTo>
                    <a:lnTo>
                      <a:pt x="4" y="140"/>
                    </a:lnTo>
                    <a:lnTo>
                      <a:pt x="176" y="242"/>
                    </a:lnTo>
                    <a:lnTo>
                      <a:pt x="177" y="245"/>
                    </a:lnTo>
                    <a:lnTo>
                      <a:pt x="275" y="303"/>
                    </a:lnTo>
                    <a:lnTo>
                      <a:pt x="292" y="340"/>
                    </a:lnTo>
                    <a:lnTo>
                      <a:pt x="293" y="340"/>
                    </a:lnTo>
                    <a:lnTo>
                      <a:pt x="294" y="340"/>
                    </a:lnTo>
                    <a:lnTo>
                      <a:pt x="317" y="339"/>
                    </a:lnTo>
                    <a:lnTo>
                      <a:pt x="320" y="339"/>
                    </a:lnTo>
                    <a:lnTo>
                      <a:pt x="323" y="336"/>
                    </a:lnTo>
                    <a:lnTo>
                      <a:pt x="323" y="332"/>
                    </a:lnTo>
                    <a:lnTo>
                      <a:pt x="323" y="331"/>
                    </a:lnTo>
                    <a:lnTo>
                      <a:pt x="327" y="332"/>
                    </a:lnTo>
                    <a:lnTo>
                      <a:pt x="368" y="328"/>
                    </a:lnTo>
                    <a:lnTo>
                      <a:pt x="438" y="321"/>
                    </a:lnTo>
                    <a:lnTo>
                      <a:pt x="519" y="313"/>
                    </a:lnTo>
                    <a:lnTo>
                      <a:pt x="592" y="305"/>
                    </a:lnTo>
                    <a:lnTo>
                      <a:pt x="656" y="299"/>
                    </a:lnTo>
                    <a:lnTo>
                      <a:pt x="708" y="294"/>
                    </a:lnTo>
                    <a:lnTo>
                      <a:pt x="730" y="292"/>
                    </a:lnTo>
                    <a:lnTo>
                      <a:pt x="805" y="285"/>
                    </a:lnTo>
                    <a:lnTo>
                      <a:pt x="884" y="277"/>
                    </a:lnTo>
                    <a:lnTo>
                      <a:pt x="958" y="269"/>
                    </a:lnTo>
                    <a:lnTo>
                      <a:pt x="1031" y="261"/>
                    </a:lnTo>
                    <a:lnTo>
                      <a:pt x="1054" y="257"/>
                    </a:lnTo>
                    <a:lnTo>
                      <a:pt x="1054" y="254"/>
                    </a:lnTo>
                    <a:lnTo>
                      <a:pt x="1063" y="258"/>
                    </a:lnTo>
                    <a:lnTo>
                      <a:pt x="1064" y="259"/>
                    </a:lnTo>
                    <a:lnTo>
                      <a:pt x="1067" y="259"/>
                    </a:lnTo>
                    <a:lnTo>
                      <a:pt x="1068" y="259"/>
                    </a:lnTo>
                    <a:lnTo>
                      <a:pt x="1093" y="259"/>
                    </a:lnTo>
                    <a:lnTo>
                      <a:pt x="1096" y="259"/>
                    </a:lnTo>
                    <a:lnTo>
                      <a:pt x="1099" y="256"/>
                    </a:lnTo>
                    <a:lnTo>
                      <a:pt x="1099" y="253"/>
                    </a:lnTo>
                    <a:lnTo>
                      <a:pt x="1103" y="114"/>
                    </a:lnTo>
                    <a:lnTo>
                      <a:pt x="1103" y="111"/>
                    </a:lnTo>
                    <a:close/>
                  </a:path>
                </a:pathLst>
              </a:custGeom>
              <a:noFill/>
              <a:ln w="12459">
                <a:solidFill>
                  <a:srgbClr val="C7C8CA"/>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40" name="Group 1039"/>
            <p:cNvGrpSpPr>
              <a:grpSpLocks/>
            </p:cNvGrpSpPr>
            <p:nvPr/>
          </p:nvGrpSpPr>
          <p:grpSpPr bwMode="auto">
            <a:xfrm>
              <a:off x="8218" y="4245"/>
              <a:ext cx="1551" cy="158"/>
              <a:chOff x="5573" y="4245"/>
              <a:chExt cx="1052" cy="158"/>
            </a:xfrm>
          </p:grpSpPr>
          <p:sp>
            <p:nvSpPr>
              <p:cNvPr id="1288" name="Freeform 1287"/>
              <p:cNvSpPr>
                <a:spLocks/>
              </p:cNvSpPr>
              <p:nvPr/>
            </p:nvSpPr>
            <p:spPr bwMode="auto">
              <a:xfrm>
                <a:off x="5573" y="4245"/>
                <a:ext cx="1052" cy="158"/>
              </a:xfrm>
              <a:custGeom>
                <a:avLst/>
                <a:gdLst>
                  <a:gd name="T0" fmla="+- 0 6116 5573"/>
                  <a:gd name="T1" fmla="*/ T0 w 1052"/>
                  <a:gd name="T2" fmla="+- 0 4245 4245"/>
                  <a:gd name="T3" fmla="*/ 4245 h 158"/>
                  <a:gd name="T4" fmla="+- 0 5573 5573"/>
                  <a:gd name="T5" fmla="*/ T4 w 1052"/>
                  <a:gd name="T6" fmla="+- 0 4270 4245"/>
                  <a:gd name="T7" fmla="*/ 4270 h 158"/>
                  <a:gd name="T8" fmla="+- 0 5895 5573"/>
                  <a:gd name="T9" fmla="*/ T8 w 1052"/>
                  <a:gd name="T10" fmla="+- 0 4403 4245"/>
                  <a:gd name="T11" fmla="*/ 4403 h 158"/>
                  <a:gd name="T12" fmla="+- 0 6624 5573"/>
                  <a:gd name="T13" fmla="*/ T12 w 1052"/>
                  <a:gd name="T14" fmla="+- 0 4351 4245"/>
                  <a:gd name="T15" fmla="*/ 4351 h 158"/>
                  <a:gd name="T16" fmla="+- 0 6503 5573"/>
                  <a:gd name="T17" fmla="*/ T16 w 1052"/>
                  <a:gd name="T18" fmla="+- 0 4325 4245"/>
                  <a:gd name="T19" fmla="*/ 4325 h 158"/>
                  <a:gd name="T20" fmla="+- 0 6497 5573"/>
                  <a:gd name="T21" fmla="*/ T20 w 1052"/>
                  <a:gd name="T22" fmla="+- 0 4325 4245"/>
                  <a:gd name="T23" fmla="*/ 4325 h 158"/>
                  <a:gd name="T24" fmla="+- 0 6116 5573"/>
                  <a:gd name="T25" fmla="*/ T24 w 1052"/>
                  <a:gd name="T26" fmla="+- 0 4245 4245"/>
                  <a:gd name="T27" fmla="*/ 4245 h 158"/>
                </a:gdLst>
                <a:ahLst/>
                <a:cxnLst>
                  <a:cxn ang="0">
                    <a:pos x="T1" y="T3"/>
                  </a:cxn>
                  <a:cxn ang="0">
                    <a:pos x="T5" y="T7"/>
                  </a:cxn>
                  <a:cxn ang="0">
                    <a:pos x="T9" y="T11"/>
                  </a:cxn>
                  <a:cxn ang="0">
                    <a:pos x="T13" y="T15"/>
                  </a:cxn>
                  <a:cxn ang="0">
                    <a:pos x="T17" y="T19"/>
                  </a:cxn>
                  <a:cxn ang="0">
                    <a:pos x="T21" y="T23"/>
                  </a:cxn>
                  <a:cxn ang="0">
                    <a:pos x="T25" y="T27"/>
                  </a:cxn>
                </a:cxnLst>
                <a:rect l="0" t="0" r="r" b="b"/>
                <a:pathLst>
                  <a:path w="1052" h="158">
                    <a:moveTo>
                      <a:pt x="543" y="0"/>
                    </a:moveTo>
                    <a:lnTo>
                      <a:pt x="0" y="25"/>
                    </a:lnTo>
                    <a:lnTo>
                      <a:pt x="322" y="158"/>
                    </a:lnTo>
                    <a:lnTo>
                      <a:pt x="1051" y="106"/>
                    </a:lnTo>
                    <a:lnTo>
                      <a:pt x="930" y="80"/>
                    </a:lnTo>
                    <a:lnTo>
                      <a:pt x="924" y="80"/>
                    </a:lnTo>
                    <a:lnTo>
                      <a:pt x="543" y="0"/>
                    </a:lnTo>
                    <a:close/>
                  </a:path>
                </a:pathLst>
              </a:custGeom>
              <a:solidFill>
                <a:srgbClr val="34415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1" name="Group 1040"/>
            <p:cNvGrpSpPr>
              <a:grpSpLocks/>
            </p:cNvGrpSpPr>
            <p:nvPr/>
          </p:nvGrpSpPr>
          <p:grpSpPr bwMode="auto">
            <a:xfrm>
              <a:off x="8753" y="4245"/>
              <a:ext cx="1013" cy="124"/>
              <a:chOff x="5936" y="4245"/>
              <a:chExt cx="687" cy="124"/>
            </a:xfrm>
          </p:grpSpPr>
          <p:sp>
            <p:nvSpPr>
              <p:cNvPr id="1287" name="Freeform 1286"/>
              <p:cNvSpPr>
                <a:spLocks/>
              </p:cNvSpPr>
              <p:nvPr/>
            </p:nvSpPr>
            <p:spPr bwMode="auto">
              <a:xfrm>
                <a:off x="5936" y="4245"/>
                <a:ext cx="687" cy="124"/>
              </a:xfrm>
              <a:custGeom>
                <a:avLst/>
                <a:gdLst>
                  <a:gd name="T0" fmla="+- 0 6116 5936"/>
                  <a:gd name="T1" fmla="*/ T0 w 687"/>
                  <a:gd name="T2" fmla="+- 0 4245 4245"/>
                  <a:gd name="T3" fmla="*/ 4245 h 124"/>
                  <a:gd name="T4" fmla="+- 0 5936 5936"/>
                  <a:gd name="T5" fmla="*/ T4 w 687"/>
                  <a:gd name="T6" fmla="+- 0 4253 4245"/>
                  <a:gd name="T7" fmla="*/ 4253 h 124"/>
                  <a:gd name="T8" fmla="+- 0 5945 5936"/>
                  <a:gd name="T9" fmla="*/ T8 w 687"/>
                  <a:gd name="T10" fmla="+- 0 4261 4245"/>
                  <a:gd name="T11" fmla="*/ 4261 h 124"/>
                  <a:gd name="T12" fmla="+- 0 5956 5936"/>
                  <a:gd name="T13" fmla="*/ T12 w 687"/>
                  <a:gd name="T14" fmla="+- 0 4269 4245"/>
                  <a:gd name="T15" fmla="*/ 4269 h 124"/>
                  <a:gd name="T16" fmla="+- 0 6009 5936"/>
                  <a:gd name="T17" fmla="*/ T16 w 687"/>
                  <a:gd name="T18" fmla="+- 0 4299 4245"/>
                  <a:gd name="T19" fmla="*/ 4299 h 124"/>
                  <a:gd name="T20" fmla="+- 0 6080 5936"/>
                  <a:gd name="T21" fmla="*/ T20 w 687"/>
                  <a:gd name="T22" fmla="+- 0 4326 4245"/>
                  <a:gd name="T23" fmla="*/ 4326 h 124"/>
                  <a:gd name="T24" fmla="+- 0 6145 5936"/>
                  <a:gd name="T25" fmla="*/ T24 w 687"/>
                  <a:gd name="T26" fmla="+- 0 4344 4245"/>
                  <a:gd name="T27" fmla="*/ 4344 h 124"/>
                  <a:gd name="T28" fmla="+- 0 6217 5936"/>
                  <a:gd name="T29" fmla="*/ T28 w 687"/>
                  <a:gd name="T30" fmla="+- 0 4360 4245"/>
                  <a:gd name="T31" fmla="*/ 4360 h 124"/>
                  <a:gd name="T32" fmla="+- 0 6270 5936"/>
                  <a:gd name="T33" fmla="*/ T32 w 687"/>
                  <a:gd name="T34" fmla="+- 0 4369 4245"/>
                  <a:gd name="T35" fmla="*/ 4369 h 124"/>
                  <a:gd name="T36" fmla="+- 0 6446 5936"/>
                  <a:gd name="T37" fmla="*/ T36 w 687"/>
                  <a:gd name="T38" fmla="+- 0 4361 4245"/>
                  <a:gd name="T39" fmla="*/ 4361 h 124"/>
                  <a:gd name="T40" fmla="+- 0 6623 5936"/>
                  <a:gd name="T41" fmla="*/ T40 w 687"/>
                  <a:gd name="T42" fmla="+- 0 4351 4245"/>
                  <a:gd name="T43" fmla="*/ 4351 h 124"/>
                  <a:gd name="T44" fmla="+- 0 6503 5936"/>
                  <a:gd name="T45" fmla="*/ T44 w 687"/>
                  <a:gd name="T46" fmla="+- 0 4325 4245"/>
                  <a:gd name="T47" fmla="*/ 4325 h 124"/>
                  <a:gd name="T48" fmla="+- 0 6497 5936"/>
                  <a:gd name="T49" fmla="*/ T48 w 687"/>
                  <a:gd name="T50" fmla="+- 0 4325 4245"/>
                  <a:gd name="T51" fmla="*/ 4325 h 124"/>
                  <a:gd name="T52" fmla="+- 0 6116 5936"/>
                  <a:gd name="T53" fmla="*/ T52 w 687"/>
                  <a:gd name="T54" fmla="+- 0 4245 4245"/>
                  <a:gd name="T55" fmla="*/ 4245 h 12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687" h="124">
                    <a:moveTo>
                      <a:pt x="180" y="0"/>
                    </a:moveTo>
                    <a:lnTo>
                      <a:pt x="0" y="8"/>
                    </a:lnTo>
                    <a:lnTo>
                      <a:pt x="9" y="16"/>
                    </a:lnTo>
                    <a:lnTo>
                      <a:pt x="20" y="24"/>
                    </a:lnTo>
                    <a:lnTo>
                      <a:pt x="73" y="54"/>
                    </a:lnTo>
                    <a:lnTo>
                      <a:pt x="144" y="81"/>
                    </a:lnTo>
                    <a:lnTo>
                      <a:pt x="209" y="99"/>
                    </a:lnTo>
                    <a:lnTo>
                      <a:pt x="281" y="115"/>
                    </a:lnTo>
                    <a:lnTo>
                      <a:pt x="334" y="124"/>
                    </a:lnTo>
                    <a:lnTo>
                      <a:pt x="510" y="116"/>
                    </a:lnTo>
                    <a:lnTo>
                      <a:pt x="687" y="106"/>
                    </a:lnTo>
                    <a:lnTo>
                      <a:pt x="567" y="80"/>
                    </a:lnTo>
                    <a:lnTo>
                      <a:pt x="561" y="80"/>
                    </a:lnTo>
                    <a:lnTo>
                      <a:pt x="180" y="0"/>
                    </a:lnTo>
                    <a:close/>
                  </a:path>
                </a:pathLst>
              </a:custGeom>
              <a:solidFill>
                <a:srgbClr val="4854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2" name="Group 1041"/>
            <p:cNvGrpSpPr>
              <a:grpSpLocks/>
            </p:cNvGrpSpPr>
            <p:nvPr/>
          </p:nvGrpSpPr>
          <p:grpSpPr bwMode="auto">
            <a:xfrm>
              <a:off x="8681" y="4348"/>
              <a:ext cx="1162" cy="229"/>
              <a:chOff x="5889" y="4348"/>
              <a:chExt cx="785" cy="229"/>
            </a:xfrm>
          </p:grpSpPr>
          <p:sp>
            <p:nvSpPr>
              <p:cNvPr id="1284" name="Freeform 1283"/>
              <p:cNvSpPr>
                <a:spLocks/>
              </p:cNvSpPr>
              <p:nvPr/>
            </p:nvSpPr>
            <p:spPr bwMode="auto">
              <a:xfrm>
                <a:off x="6624" y="4348"/>
                <a:ext cx="50" cy="156"/>
              </a:xfrm>
              <a:custGeom>
                <a:avLst/>
                <a:gdLst>
                  <a:gd name="T0" fmla="+- 0 6660 6624"/>
                  <a:gd name="T1" fmla="*/ T0 w 50"/>
                  <a:gd name="T2" fmla="+- 0 4348 4348"/>
                  <a:gd name="T3" fmla="*/ 4348 h 156"/>
                  <a:gd name="T4" fmla="+- 0 6631 6624"/>
                  <a:gd name="T5" fmla="*/ T4 w 50"/>
                  <a:gd name="T6" fmla="+- 0 4348 4348"/>
                  <a:gd name="T7" fmla="*/ 4348 h 156"/>
                  <a:gd name="T8" fmla="+- 0 6628 6624"/>
                  <a:gd name="T9" fmla="*/ T8 w 50"/>
                  <a:gd name="T10" fmla="+- 0 4351 4348"/>
                  <a:gd name="T11" fmla="*/ 4351 h 156"/>
                  <a:gd name="T12" fmla="+- 0 6624 6624"/>
                  <a:gd name="T13" fmla="*/ T12 w 50"/>
                  <a:gd name="T14" fmla="+- 0 4497 4348"/>
                  <a:gd name="T15" fmla="*/ 4497 h 156"/>
                  <a:gd name="T16" fmla="+- 0 6626 6624"/>
                  <a:gd name="T17" fmla="*/ T16 w 50"/>
                  <a:gd name="T18" fmla="+- 0 4498 4348"/>
                  <a:gd name="T19" fmla="*/ 4498 h 156"/>
                  <a:gd name="T20" fmla="+- 0 6627 6624"/>
                  <a:gd name="T21" fmla="*/ T20 w 50"/>
                  <a:gd name="T22" fmla="+- 0 4499 4348"/>
                  <a:gd name="T23" fmla="*/ 4499 h 156"/>
                  <a:gd name="T24" fmla="+- 0 6638 6624"/>
                  <a:gd name="T25" fmla="*/ T24 w 50"/>
                  <a:gd name="T26" fmla="+- 0 4504 4348"/>
                  <a:gd name="T27" fmla="*/ 4504 h 156"/>
                  <a:gd name="T28" fmla="+- 0 6636 6624"/>
                  <a:gd name="T29" fmla="*/ T28 w 50"/>
                  <a:gd name="T30" fmla="+- 0 4503 4348"/>
                  <a:gd name="T31" fmla="*/ 4503 h 156"/>
                  <a:gd name="T32" fmla="+- 0 6635 6624"/>
                  <a:gd name="T33" fmla="*/ T32 w 50"/>
                  <a:gd name="T34" fmla="+- 0 4501 4348"/>
                  <a:gd name="T35" fmla="*/ 4501 h 156"/>
                  <a:gd name="T36" fmla="+- 0 6639 6624"/>
                  <a:gd name="T37" fmla="*/ T36 w 50"/>
                  <a:gd name="T38" fmla="+- 0 4355 4348"/>
                  <a:gd name="T39" fmla="*/ 4355 h 156"/>
                  <a:gd name="T40" fmla="+- 0 6641 6624"/>
                  <a:gd name="T41" fmla="*/ T40 w 50"/>
                  <a:gd name="T42" fmla="+- 0 4353 4348"/>
                  <a:gd name="T43" fmla="*/ 4353 h 156"/>
                  <a:gd name="T44" fmla="+- 0 6670 6624"/>
                  <a:gd name="T45" fmla="*/ T44 w 50"/>
                  <a:gd name="T46" fmla="+- 0 4352 4348"/>
                  <a:gd name="T47" fmla="*/ 4352 h 156"/>
                  <a:gd name="T48" fmla="+- 0 6673 6624"/>
                  <a:gd name="T49" fmla="*/ T48 w 50"/>
                  <a:gd name="T50" fmla="+- 0 4352 4348"/>
                  <a:gd name="T51" fmla="*/ 4352 h 156"/>
                  <a:gd name="T52" fmla="+- 0 6667 6624"/>
                  <a:gd name="T53" fmla="*/ T52 w 50"/>
                  <a:gd name="T54" fmla="+- 0 4349 4348"/>
                  <a:gd name="T55" fmla="*/ 4349 h 156"/>
                  <a:gd name="T56" fmla="+- 0 6664 6624"/>
                  <a:gd name="T57" fmla="*/ T56 w 50"/>
                  <a:gd name="T58" fmla="+- 0 4348 4348"/>
                  <a:gd name="T59" fmla="*/ 4348 h 156"/>
                  <a:gd name="T60" fmla="+- 0 6660 6624"/>
                  <a:gd name="T61" fmla="*/ T60 w 50"/>
                  <a:gd name="T62" fmla="+- 0 4348 4348"/>
                  <a:gd name="T63" fmla="*/ 4348 h 15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50" h="156">
                    <a:moveTo>
                      <a:pt x="36" y="0"/>
                    </a:moveTo>
                    <a:lnTo>
                      <a:pt x="7" y="0"/>
                    </a:lnTo>
                    <a:lnTo>
                      <a:pt x="4" y="3"/>
                    </a:lnTo>
                    <a:lnTo>
                      <a:pt x="0" y="149"/>
                    </a:lnTo>
                    <a:lnTo>
                      <a:pt x="2" y="150"/>
                    </a:lnTo>
                    <a:lnTo>
                      <a:pt x="3" y="151"/>
                    </a:lnTo>
                    <a:lnTo>
                      <a:pt x="14" y="156"/>
                    </a:lnTo>
                    <a:lnTo>
                      <a:pt x="12" y="155"/>
                    </a:lnTo>
                    <a:lnTo>
                      <a:pt x="11" y="153"/>
                    </a:lnTo>
                    <a:lnTo>
                      <a:pt x="15" y="7"/>
                    </a:lnTo>
                    <a:lnTo>
                      <a:pt x="17" y="5"/>
                    </a:lnTo>
                    <a:lnTo>
                      <a:pt x="46" y="4"/>
                    </a:lnTo>
                    <a:lnTo>
                      <a:pt x="49" y="4"/>
                    </a:lnTo>
                    <a:lnTo>
                      <a:pt x="43" y="1"/>
                    </a:lnTo>
                    <a:lnTo>
                      <a:pt x="40" y="0"/>
                    </a:lnTo>
                    <a:lnTo>
                      <a:pt x="36" y="0"/>
                    </a:lnTo>
                    <a:close/>
                  </a:path>
                </a:pathLst>
              </a:custGeom>
              <a:solidFill>
                <a:srgbClr val="0D12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85" name="Freeform 1284"/>
              <p:cNvSpPr>
                <a:spLocks/>
              </p:cNvSpPr>
              <p:nvPr/>
            </p:nvSpPr>
            <p:spPr bwMode="auto">
              <a:xfrm>
                <a:off x="6624" y="4348"/>
                <a:ext cx="50" cy="156"/>
              </a:xfrm>
              <a:custGeom>
                <a:avLst/>
                <a:gdLst>
                  <a:gd name="T0" fmla="+- 0 6673 6624"/>
                  <a:gd name="T1" fmla="*/ T0 w 50"/>
                  <a:gd name="T2" fmla="+- 0 4352 4348"/>
                  <a:gd name="T3" fmla="*/ 4352 h 156"/>
                  <a:gd name="T4" fmla="+- 0 6672 6624"/>
                  <a:gd name="T5" fmla="*/ T4 w 50"/>
                  <a:gd name="T6" fmla="+- 0 4352 4348"/>
                  <a:gd name="T7" fmla="*/ 4352 h 156"/>
                  <a:gd name="T8" fmla="+- 0 6674 6624"/>
                  <a:gd name="T9" fmla="*/ T8 w 50"/>
                  <a:gd name="T10" fmla="+- 0 4353 4348"/>
                  <a:gd name="T11" fmla="*/ 4353 h 156"/>
                  <a:gd name="T12" fmla="+- 0 6673 6624"/>
                  <a:gd name="T13" fmla="*/ T12 w 50"/>
                  <a:gd name="T14" fmla="+- 0 4352 4348"/>
                  <a:gd name="T15" fmla="*/ 4352 h 156"/>
                </a:gdLst>
                <a:ahLst/>
                <a:cxnLst>
                  <a:cxn ang="0">
                    <a:pos x="T1" y="T3"/>
                  </a:cxn>
                  <a:cxn ang="0">
                    <a:pos x="T5" y="T7"/>
                  </a:cxn>
                  <a:cxn ang="0">
                    <a:pos x="T9" y="T11"/>
                  </a:cxn>
                  <a:cxn ang="0">
                    <a:pos x="T13" y="T15"/>
                  </a:cxn>
                </a:cxnLst>
                <a:rect l="0" t="0" r="r" b="b"/>
                <a:pathLst>
                  <a:path w="50" h="156">
                    <a:moveTo>
                      <a:pt x="49" y="4"/>
                    </a:moveTo>
                    <a:lnTo>
                      <a:pt x="48" y="4"/>
                    </a:lnTo>
                    <a:lnTo>
                      <a:pt x="50" y="5"/>
                    </a:lnTo>
                    <a:lnTo>
                      <a:pt x="49" y="4"/>
                    </a:lnTo>
                    <a:close/>
                  </a:path>
                </a:pathLst>
              </a:custGeom>
              <a:solidFill>
                <a:srgbClr val="0D121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86" name="Picture 1285"/>
              <p:cNvPicPr>
                <a:picLocks noChangeAspect="1" noChangeArrowheads="1"/>
              </p:cNvPicPr>
              <p:nvPr/>
            </p:nvPicPr>
            <p:blipFill>
              <a:blip r:embed="rId146" cstate="email">
                <a:extLst>
                  <a:ext uri="{28A0092B-C50C-407E-A947-70E740481C1C}">
                    <a14:useLocalDpi xmlns:a14="http://schemas.microsoft.com/office/drawing/2010/main" val="0"/>
                  </a:ext>
                </a:extLst>
              </a:blip>
              <a:srcRect/>
              <a:stretch>
                <a:fillRect/>
              </a:stretch>
            </p:blipFill>
            <p:spPr bwMode="auto">
              <a:xfrm>
                <a:off x="5889" y="4359"/>
                <a:ext cx="742"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3" name="Group 1042"/>
            <p:cNvGrpSpPr>
              <a:grpSpLocks/>
            </p:cNvGrpSpPr>
            <p:nvPr/>
          </p:nvGrpSpPr>
          <p:grpSpPr bwMode="auto">
            <a:xfrm>
              <a:off x="8689" y="4357"/>
              <a:ext cx="1093" cy="221"/>
              <a:chOff x="5889" y="4357"/>
              <a:chExt cx="743" cy="221"/>
            </a:xfrm>
          </p:grpSpPr>
          <p:sp>
            <p:nvSpPr>
              <p:cNvPr id="1282" name="Freeform 1281"/>
              <p:cNvSpPr>
                <a:spLocks/>
              </p:cNvSpPr>
              <p:nvPr/>
            </p:nvSpPr>
            <p:spPr bwMode="auto">
              <a:xfrm>
                <a:off x="6615" y="4357"/>
                <a:ext cx="17" cy="146"/>
              </a:xfrm>
              <a:custGeom>
                <a:avLst/>
                <a:gdLst>
                  <a:gd name="T0" fmla="+- 0 6632 6615"/>
                  <a:gd name="T1" fmla="*/ T0 w 17"/>
                  <a:gd name="T2" fmla="+- 0 4357 4357"/>
                  <a:gd name="T3" fmla="*/ 4357 h 146"/>
                  <a:gd name="T4" fmla="+- 0 6631 6615"/>
                  <a:gd name="T5" fmla="*/ T4 w 17"/>
                  <a:gd name="T6" fmla="+- 0 4377 4357"/>
                  <a:gd name="T7" fmla="*/ 4377 h 146"/>
                  <a:gd name="T8" fmla="+- 0 6623 6615"/>
                  <a:gd name="T9" fmla="*/ T8 w 17"/>
                  <a:gd name="T10" fmla="+- 0 4394 4357"/>
                  <a:gd name="T11" fmla="*/ 4394 h 146"/>
                  <a:gd name="T12" fmla="+- 0 6619 6615"/>
                  <a:gd name="T13" fmla="*/ T12 w 17"/>
                  <a:gd name="T14" fmla="+- 0 4431 4357"/>
                  <a:gd name="T15" fmla="*/ 4431 h 146"/>
                  <a:gd name="T16" fmla="+- 0 6617 6615"/>
                  <a:gd name="T17" fmla="*/ T16 w 17"/>
                  <a:gd name="T18" fmla="+- 0 4454 4357"/>
                  <a:gd name="T19" fmla="*/ 4454 h 146"/>
                  <a:gd name="T20" fmla="+- 0 6616 6615"/>
                  <a:gd name="T21" fmla="*/ T20 w 17"/>
                  <a:gd name="T22" fmla="+- 0 4469 4357"/>
                  <a:gd name="T23" fmla="*/ 4469 h 146"/>
                  <a:gd name="T24" fmla="+- 0 6615 6615"/>
                  <a:gd name="T25" fmla="*/ T24 w 17"/>
                  <a:gd name="T26" fmla="+- 0 4480 4357"/>
                  <a:gd name="T27" fmla="*/ 4480 h 146"/>
                  <a:gd name="T28" fmla="+- 0 6615 6615"/>
                  <a:gd name="T29" fmla="*/ T28 w 17"/>
                  <a:gd name="T30" fmla="+- 0 4489 4357"/>
                  <a:gd name="T31" fmla="*/ 4489 h 146"/>
                  <a:gd name="T32" fmla="+- 0 6626 6615"/>
                  <a:gd name="T33" fmla="*/ T32 w 17"/>
                  <a:gd name="T34" fmla="+- 0 4495 4357"/>
                  <a:gd name="T35" fmla="*/ 4495 h 146"/>
                  <a:gd name="T36" fmla="+- 0 6626 6615"/>
                  <a:gd name="T37" fmla="*/ T36 w 17"/>
                  <a:gd name="T38" fmla="+- 0 4503 4357"/>
                  <a:gd name="T39" fmla="*/ 4503 h 146"/>
                  <a:gd name="T40" fmla="+- 0 6629 6615"/>
                  <a:gd name="T41" fmla="*/ T40 w 17"/>
                  <a:gd name="T42" fmla="+- 0 4500 4357"/>
                  <a:gd name="T43" fmla="*/ 4500 h 146"/>
                  <a:gd name="T44" fmla="+- 0 6629 6615"/>
                  <a:gd name="T45" fmla="*/ T44 w 17"/>
                  <a:gd name="T46" fmla="+- 0 4467 4357"/>
                  <a:gd name="T47" fmla="*/ 4467 h 146"/>
                  <a:gd name="T48" fmla="+- 0 6629 6615"/>
                  <a:gd name="T49" fmla="*/ T48 w 17"/>
                  <a:gd name="T50" fmla="+- 0 4444 4357"/>
                  <a:gd name="T51" fmla="*/ 4444 h 146"/>
                  <a:gd name="T52" fmla="+- 0 6631 6615"/>
                  <a:gd name="T53" fmla="*/ T52 w 17"/>
                  <a:gd name="T54" fmla="+- 0 4390 4357"/>
                  <a:gd name="T55" fmla="*/ 4390 h 146"/>
                  <a:gd name="T56" fmla="+- 0 6632 6615"/>
                  <a:gd name="T57" fmla="*/ T56 w 17"/>
                  <a:gd name="T58" fmla="+- 0 4357 4357"/>
                  <a:gd name="T59" fmla="*/ 4357 h 14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7" h="146">
                    <a:moveTo>
                      <a:pt x="17" y="0"/>
                    </a:moveTo>
                    <a:lnTo>
                      <a:pt x="16" y="20"/>
                    </a:lnTo>
                    <a:lnTo>
                      <a:pt x="8" y="37"/>
                    </a:lnTo>
                    <a:lnTo>
                      <a:pt x="4" y="74"/>
                    </a:lnTo>
                    <a:lnTo>
                      <a:pt x="2" y="97"/>
                    </a:lnTo>
                    <a:lnTo>
                      <a:pt x="1" y="112"/>
                    </a:lnTo>
                    <a:lnTo>
                      <a:pt x="0" y="123"/>
                    </a:lnTo>
                    <a:lnTo>
                      <a:pt x="0" y="132"/>
                    </a:lnTo>
                    <a:lnTo>
                      <a:pt x="11" y="138"/>
                    </a:lnTo>
                    <a:lnTo>
                      <a:pt x="11" y="146"/>
                    </a:lnTo>
                    <a:lnTo>
                      <a:pt x="14" y="143"/>
                    </a:lnTo>
                    <a:lnTo>
                      <a:pt x="14" y="110"/>
                    </a:lnTo>
                    <a:lnTo>
                      <a:pt x="14" y="87"/>
                    </a:lnTo>
                    <a:lnTo>
                      <a:pt x="16" y="33"/>
                    </a:lnTo>
                    <a:lnTo>
                      <a:pt x="17" y="0"/>
                    </a:lnTo>
                    <a:close/>
                  </a:path>
                </a:pathLst>
              </a:custGeom>
              <a:solidFill>
                <a:srgbClr val="121D2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83" name="Picture 1282"/>
              <p:cNvPicPr>
                <a:picLocks noChangeAspect="1" noChangeArrowheads="1"/>
              </p:cNvPicPr>
              <p:nvPr/>
            </p:nvPicPr>
            <p:blipFill>
              <a:blip r:embed="rId147" cstate="email">
                <a:extLst>
                  <a:ext uri="{28A0092B-C50C-407E-A947-70E740481C1C}">
                    <a14:useLocalDpi xmlns:a14="http://schemas.microsoft.com/office/drawing/2010/main" val="0"/>
                  </a:ext>
                </a:extLst>
              </a:blip>
              <a:srcRect/>
              <a:stretch>
                <a:fillRect/>
              </a:stretch>
            </p:blipFill>
            <p:spPr bwMode="auto">
              <a:xfrm>
                <a:off x="5889" y="4403"/>
                <a:ext cx="29"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4" name="Group 1043"/>
            <p:cNvGrpSpPr>
              <a:grpSpLocks/>
            </p:cNvGrpSpPr>
            <p:nvPr/>
          </p:nvGrpSpPr>
          <p:grpSpPr bwMode="auto">
            <a:xfrm>
              <a:off x="8695" y="4351"/>
              <a:ext cx="1086" cy="226"/>
              <a:chOff x="5895" y="4351"/>
              <a:chExt cx="736" cy="226"/>
            </a:xfrm>
          </p:grpSpPr>
          <p:sp>
            <p:nvSpPr>
              <p:cNvPr id="1280" name="Freeform 1279"/>
              <p:cNvSpPr>
                <a:spLocks/>
              </p:cNvSpPr>
              <p:nvPr/>
            </p:nvSpPr>
            <p:spPr bwMode="auto">
              <a:xfrm>
                <a:off x="5900" y="4482"/>
                <a:ext cx="726" cy="95"/>
              </a:xfrm>
              <a:custGeom>
                <a:avLst/>
                <a:gdLst>
                  <a:gd name="T0" fmla="+- 0 6600 5900"/>
                  <a:gd name="T1" fmla="*/ T0 w 726"/>
                  <a:gd name="T2" fmla="+- 0 4482 4482"/>
                  <a:gd name="T3" fmla="*/ 4482 h 95"/>
                  <a:gd name="T4" fmla="+- 0 6486 5900"/>
                  <a:gd name="T5" fmla="*/ T4 w 726"/>
                  <a:gd name="T6" fmla="+- 0 4486 4482"/>
                  <a:gd name="T7" fmla="*/ 4486 h 95"/>
                  <a:gd name="T8" fmla="+- 0 6416 5900"/>
                  <a:gd name="T9" fmla="*/ T8 w 726"/>
                  <a:gd name="T10" fmla="+- 0 4490 4482"/>
                  <a:gd name="T11" fmla="*/ 4490 h 95"/>
                  <a:gd name="T12" fmla="+- 0 6318 5900"/>
                  <a:gd name="T13" fmla="*/ T12 w 726"/>
                  <a:gd name="T14" fmla="+- 0 4497 4482"/>
                  <a:gd name="T15" fmla="*/ 4497 h 95"/>
                  <a:gd name="T16" fmla="+- 0 6207 5900"/>
                  <a:gd name="T17" fmla="*/ T16 w 726"/>
                  <a:gd name="T18" fmla="+- 0 4508 4482"/>
                  <a:gd name="T19" fmla="*/ 4508 h 95"/>
                  <a:gd name="T20" fmla="+- 0 6115 5900"/>
                  <a:gd name="T21" fmla="*/ T20 w 726"/>
                  <a:gd name="T22" fmla="+- 0 4519 4482"/>
                  <a:gd name="T23" fmla="*/ 4519 h 95"/>
                  <a:gd name="T24" fmla="+- 0 6050 5900"/>
                  <a:gd name="T25" fmla="*/ T24 w 726"/>
                  <a:gd name="T26" fmla="+- 0 4528 4482"/>
                  <a:gd name="T27" fmla="*/ 4528 h 95"/>
                  <a:gd name="T28" fmla="+- 0 5961 5900"/>
                  <a:gd name="T29" fmla="*/ T28 w 726"/>
                  <a:gd name="T30" fmla="+- 0 4548 4482"/>
                  <a:gd name="T31" fmla="*/ 4548 h 95"/>
                  <a:gd name="T32" fmla="+- 0 5905 5900"/>
                  <a:gd name="T33" fmla="*/ T32 w 726"/>
                  <a:gd name="T34" fmla="+- 0 4574 4482"/>
                  <a:gd name="T35" fmla="*/ 4574 h 95"/>
                  <a:gd name="T36" fmla="+- 0 5900 5900"/>
                  <a:gd name="T37" fmla="*/ T36 w 726"/>
                  <a:gd name="T38" fmla="+- 0 4577 4482"/>
                  <a:gd name="T39" fmla="*/ 4577 h 95"/>
                  <a:gd name="T40" fmla="+- 0 6626 5900"/>
                  <a:gd name="T41" fmla="*/ T40 w 726"/>
                  <a:gd name="T42" fmla="+- 0 4503 4482"/>
                  <a:gd name="T43" fmla="*/ 4503 h 95"/>
                  <a:gd name="T44" fmla="+- 0 6622 5900"/>
                  <a:gd name="T45" fmla="*/ T44 w 726"/>
                  <a:gd name="T46" fmla="+- 0 4486 4482"/>
                  <a:gd name="T47" fmla="*/ 4486 h 95"/>
                  <a:gd name="T48" fmla="+- 0 6600 5900"/>
                  <a:gd name="T49" fmla="*/ T48 w 726"/>
                  <a:gd name="T50" fmla="+- 0 4482 4482"/>
                  <a:gd name="T51" fmla="*/ 4482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726" h="95">
                    <a:moveTo>
                      <a:pt x="700" y="0"/>
                    </a:moveTo>
                    <a:lnTo>
                      <a:pt x="586" y="4"/>
                    </a:lnTo>
                    <a:lnTo>
                      <a:pt x="516" y="8"/>
                    </a:lnTo>
                    <a:lnTo>
                      <a:pt x="418" y="15"/>
                    </a:lnTo>
                    <a:lnTo>
                      <a:pt x="307" y="26"/>
                    </a:lnTo>
                    <a:lnTo>
                      <a:pt x="215" y="37"/>
                    </a:lnTo>
                    <a:lnTo>
                      <a:pt x="150" y="46"/>
                    </a:lnTo>
                    <a:lnTo>
                      <a:pt x="61" y="66"/>
                    </a:lnTo>
                    <a:lnTo>
                      <a:pt x="5" y="92"/>
                    </a:lnTo>
                    <a:lnTo>
                      <a:pt x="0" y="95"/>
                    </a:lnTo>
                    <a:lnTo>
                      <a:pt x="726" y="21"/>
                    </a:lnTo>
                    <a:lnTo>
                      <a:pt x="722" y="4"/>
                    </a:lnTo>
                    <a:lnTo>
                      <a:pt x="700" y="0"/>
                    </a:lnTo>
                    <a:close/>
                  </a:path>
                </a:pathLst>
              </a:custGeom>
              <a:solidFill>
                <a:srgbClr val="1B23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81" name="Picture 1280"/>
              <p:cNvPicPr>
                <a:picLocks noChangeAspect="1" noChangeArrowheads="1"/>
              </p:cNvPicPr>
              <p:nvPr/>
            </p:nvPicPr>
            <p:blipFill>
              <a:blip r:embed="rId148" cstate="email">
                <a:extLst>
                  <a:ext uri="{28A0092B-C50C-407E-A947-70E740481C1C}">
                    <a14:useLocalDpi xmlns:a14="http://schemas.microsoft.com/office/drawing/2010/main" val="0"/>
                  </a:ext>
                </a:extLst>
              </a:blip>
              <a:srcRect/>
              <a:stretch>
                <a:fillRect/>
              </a:stretch>
            </p:blipFill>
            <p:spPr bwMode="auto">
              <a:xfrm>
                <a:off x="5895" y="4351"/>
                <a:ext cx="73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45" name="Group 1044"/>
            <p:cNvGrpSpPr>
              <a:grpSpLocks/>
            </p:cNvGrpSpPr>
            <p:nvPr/>
          </p:nvGrpSpPr>
          <p:grpSpPr bwMode="auto">
            <a:xfrm>
              <a:off x="8218" y="4270"/>
              <a:ext cx="476" cy="154"/>
              <a:chOff x="5573" y="4270"/>
              <a:chExt cx="323" cy="154"/>
            </a:xfrm>
          </p:grpSpPr>
          <p:sp>
            <p:nvSpPr>
              <p:cNvPr id="1279" name="Freeform 1278"/>
              <p:cNvSpPr>
                <a:spLocks/>
              </p:cNvSpPr>
              <p:nvPr/>
            </p:nvSpPr>
            <p:spPr bwMode="auto">
              <a:xfrm>
                <a:off x="5573" y="4270"/>
                <a:ext cx="323" cy="154"/>
              </a:xfrm>
              <a:custGeom>
                <a:avLst/>
                <a:gdLst>
                  <a:gd name="T0" fmla="+- 0 5573 5573"/>
                  <a:gd name="T1" fmla="*/ T0 w 323"/>
                  <a:gd name="T2" fmla="+- 0 4270 4270"/>
                  <a:gd name="T3" fmla="*/ 4270 h 154"/>
                  <a:gd name="T4" fmla="+- 0 5573 5573"/>
                  <a:gd name="T5" fmla="*/ T4 w 323"/>
                  <a:gd name="T6" fmla="+- 0 4285 4270"/>
                  <a:gd name="T7" fmla="*/ 4285 h 154"/>
                  <a:gd name="T8" fmla="+- 0 5892 5573"/>
                  <a:gd name="T9" fmla="*/ T8 w 323"/>
                  <a:gd name="T10" fmla="+- 0 4424 4270"/>
                  <a:gd name="T11" fmla="*/ 4424 h 154"/>
                  <a:gd name="T12" fmla="+- 0 5895 5573"/>
                  <a:gd name="T13" fmla="*/ T12 w 323"/>
                  <a:gd name="T14" fmla="+- 0 4403 4270"/>
                  <a:gd name="T15" fmla="*/ 4403 h 154"/>
                  <a:gd name="T16" fmla="+- 0 5573 5573"/>
                  <a:gd name="T17" fmla="*/ T16 w 323"/>
                  <a:gd name="T18" fmla="+- 0 4270 4270"/>
                  <a:gd name="T19" fmla="*/ 4270 h 154"/>
                </a:gdLst>
                <a:ahLst/>
                <a:cxnLst>
                  <a:cxn ang="0">
                    <a:pos x="T1" y="T3"/>
                  </a:cxn>
                  <a:cxn ang="0">
                    <a:pos x="T5" y="T7"/>
                  </a:cxn>
                  <a:cxn ang="0">
                    <a:pos x="T9" y="T11"/>
                  </a:cxn>
                  <a:cxn ang="0">
                    <a:pos x="T13" y="T15"/>
                  </a:cxn>
                  <a:cxn ang="0">
                    <a:pos x="T17" y="T19"/>
                  </a:cxn>
                </a:cxnLst>
                <a:rect l="0" t="0" r="r" b="b"/>
                <a:pathLst>
                  <a:path w="323" h="154">
                    <a:moveTo>
                      <a:pt x="0" y="0"/>
                    </a:moveTo>
                    <a:lnTo>
                      <a:pt x="0" y="15"/>
                    </a:lnTo>
                    <a:lnTo>
                      <a:pt x="319" y="154"/>
                    </a:lnTo>
                    <a:lnTo>
                      <a:pt x="322" y="133"/>
                    </a:lnTo>
                    <a:lnTo>
                      <a:pt x="0" y="0"/>
                    </a:lnTo>
                    <a:close/>
                  </a:path>
                </a:pathLst>
              </a:custGeom>
              <a:solidFill>
                <a:srgbClr val="0B15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6" name="Group 1045"/>
            <p:cNvGrpSpPr>
              <a:grpSpLocks/>
            </p:cNvGrpSpPr>
            <p:nvPr/>
          </p:nvGrpSpPr>
          <p:grpSpPr bwMode="auto">
            <a:xfrm>
              <a:off x="8781" y="4532"/>
              <a:ext cx="201" cy="38"/>
              <a:chOff x="5955" y="4532"/>
              <a:chExt cx="136" cy="38"/>
            </a:xfrm>
          </p:grpSpPr>
          <p:sp>
            <p:nvSpPr>
              <p:cNvPr id="1278" name="Freeform 1277"/>
              <p:cNvSpPr>
                <a:spLocks/>
              </p:cNvSpPr>
              <p:nvPr/>
            </p:nvSpPr>
            <p:spPr bwMode="auto">
              <a:xfrm>
                <a:off x="5955" y="4532"/>
                <a:ext cx="136" cy="38"/>
              </a:xfrm>
              <a:custGeom>
                <a:avLst/>
                <a:gdLst>
                  <a:gd name="T0" fmla="+- 0 6087 5955"/>
                  <a:gd name="T1" fmla="*/ T0 w 136"/>
                  <a:gd name="T2" fmla="+- 0 4532 4532"/>
                  <a:gd name="T3" fmla="*/ 4532 h 38"/>
                  <a:gd name="T4" fmla="+- 0 6025 5955"/>
                  <a:gd name="T5" fmla="*/ T4 w 136"/>
                  <a:gd name="T6" fmla="+- 0 4540 4532"/>
                  <a:gd name="T7" fmla="*/ 4540 h 38"/>
                  <a:gd name="T8" fmla="+- 0 5955 5955"/>
                  <a:gd name="T9" fmla="*/ T8 w 136"/>
                  <a:gd name="T10" fmla="+- 0 4569 4532"/>
                  <a:gd name="T11" fmla="*/ 4569 h 38"/>
                  <a:gd name="T12" fmla="+- 0 6052 5955"/>
                  <a:gd name="T13" fmla="*/ T12 w 136"/>
                  <a:gd name="T14" fmla="+- 0 4560 4532"/>
                  <a:gd name="T15" fmla="*/ 4560 h 38"/>
                  <a:gd name="T16" fmla="+- 0 6091 5955"/>
                  <a:gd name="T17" fmla="*/ T16 w 136"/>
                  <a:gd name="T18" fmla="+- 0 4534 4532"/>
                  <a:gd name="T19" fmla="*/ 4534 h 38"/>
                  <a:gd name="T20" fmla="+- 0 6087 5955"/>
                  <a:gd name="T21" fmla="*/ T20 w 136"/>
                  <a:gd name="T22" fmla="+- 0 4532 4532"/>
                  <a:gd name="T23" fmla="*/ 4532 h 38"/>
                </a:gdLst>
                <a:ahLst/>
                <a:cxnLst>
                  <a:cxn ang="0">
                    <a:pos x="T1" y="T3"/>
                  </a:cxn>
                  <a:cxn ang="0">
                    <a:pos x="T5" y="T7"/>
                  </a:cxn>
                  <a:cxn ang="0">
                    <a:pos x="T9" y="T11"/>
                  </a:cxn>
                  <a:cxn ang="0">
                    <a:pos x="T13" y="T15"/>
                  </a:cxn>
                  <a:cxn ang="0">
                    <a:pos x="T17" y="T19"/>
                  </a:cxn>
                  <a:cxn ang="0">
                    <a:pos x="T21" y="T23"/>
                  </a:cxn>
                </a:cxnLst>
                <a:rect l="0" t="0" r="r" b="b"/>
                <a:pathLst>
                  <a:path w="136" h="38">
                    <a:moveTo>
                      <a:pt x="132" y="0"/>
                    </a:moveTo>
                    <a:lnTo>
                      <a:pt x="70" y="8"/>
                    </a:lnTo>
                    <a:lnTo>
                      <a:pt x="0" y="37"/>
                    </a:lnTo>
                    <a:lnTo>
                      <a:pt x="97" y="28"/>
                    </a:lnTo>
                    <a:lnTo>
                      <a:pt x="136" y="2"/>
                    </a:lnTo>
                    <a:lnTo>
                      <a:pt x="132" y="0"/>
                    </a:lnTo>
                    <a:close/>
                  </a:path>
                </a:pathLst>
              </a:custGeom>
              <a:solidFill>
                <a:srgbClr val="090C0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7" name="Group 1046"/>
            <p:cNvGrpSpPr>
              <a:grpSpLocks/>
            </p:cNvGrpSpPr>
            <p:nvPr/>
          </p:nvGrpSpPr>
          <p:grpSpPr bwMode="auto">
            <a:xfrm>
              <a:off x="9036" y="4510"/>
              <a:ext cx="230" cy="43"/>
              <a:chOff x="6128" y="4510"/>
              <a:chExt cx="156" cy="43"/>
            </a:xfrm>
          </p:grpSpPr>
          <p:sp>
            <p:nvSpPr>
              <p:cNvPr id="1277" name="Freeform 1276"/>
              <p:cNvSpPr>
                <a:spLocks/>
              </p:cNvSpPr>
              <p:nvPr/>
            </p:nvSpPr>
            <p:spPr bwMode="auto">
              <a:xfrm>
                <a:off x="6128" y="4510"/>
                <a:ext cx="156" cy="43"/>
              </a:xfrm>
              <a:custGeom>
                <a:avLst/>
                <a:gdLst>
                  <a:gd name="T0" fmla="+- 0 6280 6128"/>
                  <a:gd name="T1" fmla="*/ T0 w 156"/>
                  <a:gd name="T2" fmla="+- 0 4510 4510"/>
                  <a:gd name="T3" fmla="*/ 4510 h 43"/>
                  <a:gd name="T4" fmla="+- 0 6143 6128"/>
                  <a:gd name="T5" fmla="*/ T4 w 156"/>
                  <a:gd name="T6" fmla="+- 0 4525 4510"/>
                  <a:gd name="T7" fmla="*/ 4525 h 43"/>
                  <a:gd name="T8" fmla="+- 0 6128 6128"/>
                  <a:gd name="T9" fmla="*/ T8 w 156"/>
                  <a:gd name="T10" fmla="+- 0 4552 4510"/>
                  <a:gd name="T11" fmla="*/ 4552 h 43"/>
                  <a:gd name="T12" fmla="+- 0 6270 6128"/>
                  <a:gd name="T13" fmla="*/ T12 w 156"/>
                  <a:gd name="T14" fmla="+- 0 4537 4510"/>
                  <a:gd name="T15" fmla="*/ 4537 h 43"/>
                  <a:gd name="T16" fmla="+- 0 6272 6128"/>
                  <a:gd name="T17" fmla="*/ T16 w 156"/>
                  <a:gd name="T18" fmla="+- 0 4536 4510"/>
                  <a:gd name="T19" fmla="*/ 4536 h 43"/>
                  <a:gd name="T20" fmla="+- 0 6279 6128"/>
                  <a:gd name="T21" fmla="*/ T20 w 156"/>
                  <a:gd name="T22" fmla="+- 0 4522 4510"/>
                  <a:gd name="T23" fmla="*/ 4522 h 43"/>
                  <a:gd name="T24" fmla="+- 0 6283 6128"/>
                  <a:gd name="T25" fmla="*/ T24 w 156"/>
                  <a:gd name="T26" fmla="+- 0 4512 4510"/>
                  <a:gd name="T27" fmla="*/ 4512 h 43"/>
                  <a:gd name="T28" fmla="+- 0 6280 6128"/>
                  <a:gd name="T29" fmla="*/ T28 w 156"/>
                  <a:gd name="T30" fmla="+- 0 4510 4510"/>
                  <a:gd name="T31" fmla="*/ 4510 h 4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56" h="43">
                    <a:moveTo>
                      <a:pt x="152" y="0"/>
                    </a:moveTo>
                    <a:lnTo>
                      <a:pt x="15" y="15"/>
                    </a:lnTo>
                    <a:lnTo>
                      <a:pt x="0" y="42"/>
                    </a:lnTo>
                    <a:lnTo>
                      <a:pt x="142" y="27"/>
                    </a:lnTo>
                    <a:lnTo>
                      <a:pt x="144" y="26"/>
                    </a:lnTo>
                    <a:lnTo>
                      <a:pt x="151" y="12"/>
                    </a:lnTo>
                    <a:lnTo>
                      <a:pt x="155" y="2"/>
                    </a:lnTo>
                    <a:lnTo>
                      <a:pt x="152" y="0"/>
                    </a:lnTo>
                    <a:close/>
                  </a:path>
                </a:pathLst>
              </a:custGeom>
              <a:solidFill>
                <a:srgbClr val="090B0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8" name="Group 1047"/>
            <p:cNvGrpSpPr>
              <a:grpSpLocks/>
            </p:cNvGrpSpPr>
            <p:nvPr/>
          </p:nvGrpSpPr>
          <p:grpSpPr bwMode="auto">
            <a:xfrm>
              <a:off x="9310" y="4494"/>
              <a:ext cx="218" cy="40"/>
              <a:chOff x="6314" y="4494"/>
              <a:chExt cx="148" cy="40"/>
            </a:xfrm>
          </p:grpSpPr>
          <p:sp>
            <p:nvSpPr>
              <p:cNvPr id="1276" name="Freeform 1275"/>
              <p:cNvSpPr>
                <a:spLocks/>
              </p:cNvSpPr>
              <p:nvPr/>
            </p:nvSpPr>
            <p:spPr bwMode="auto">
              <a:xfrm>
                <a:off x="6314" y="4494"/>
                <a:ext cx="148" cy="40"/>
              </a:xfrm>
              <a:custGeom>
                <a:avLst/>
                <a:gdLst>
                  <a:gd name="T0" fmla="+- 0 6455 6314"/>
                  <a:gd name="T1" fmla="*/ T0 w 148"/>
                  <a:gd name="T2" fmla="+- 0 4494 4494"/>
                  <a:gd name="T3" fmla="*/ 4494 h 40"/>
                  <a:gd name="T4" fmla="+- 0 6443 6314"/>
                  <a:gd name="T5" fmla="*/ T4 w 148"/>
                  <a:gd name="T6" fmla="+- 0 4494 4494"/>
                  <a:gd name="T7" fmla="*/ 4494 h 40"/>
                  <a:gd name="T8" fmla="+- 0 6329 6314"/>
                  <a:gd name="T9" fmla="*/ T8 w 148"/>
                  <a:gd name="T10" fmla="+- 0 4503 4494"/>
                  <a:gd name="T11" fmla="*/ 4503 h 40"/>
                  <a:gd name="T12" fmla="+- 0 6327 6314"/>
                  <a:gd name="T13" fmla="*/ T12 w 148"/>
                  <a:gd name="T14" fmla="+- 0 4509 4494"/>
                  <a:gd name="T15" fmla="*/ 4509 h 40"/>
                  <a:gd name="T16" fmla="+- 0 6322 6314"/>
                  <a:gd name="T17" fmla="*/ T16 w 148"/>
                  <a:gd name="T18" fmla="+- 0 4517 4494"/>
                  <a:gd name="T19" fmla="*/ 4517 h 40"/>
                  <a:gd name="T20" fmla="+- 0 6314 6314"/>
                  <a:gd name="T21" fmla="*/ T20 w 148"/>
                  <a:gd name="T22" fmla="+- 0 4534 4494"/>
                  <a:gd name="T23" fmla="*/ 4534 h 40"/>
                  <a:gd name="T24" fmla="+- 0 6419 6314"/>
                  <a:gd name="T25" fmla="*/ T24 w 148"/>
                  <a:gd name="T26" fmla="+- 0 4523 4494"/>
                  <a:gd name="T27" fmla="*/ 4523 h 40"/>
                  <a:gd name="T28" fmla="+- 0 6439 6314"/>
                  <a:gd name="T29" fmla="*/ T28 w 148"/>
                  <a:gd name="T30" fmla="+- 0 4521 4494"/>
                  <a:gd name="T31" fmla="*/ 4521 h 40"/>
                  <a:gd name="T32" fmla="+- 0 6448 6314"/>
                  <a:gd name="T33" fmla="*/ T32 w 148"/>
                  <a:gd name="T34" fmla="+- 0 4519 4494"/>
                  <a:gd name="T35" fmla="*/ 4519 h 40"/>
                  <a:gd name="T36" fmla="+- 0 6450 6314"/>
                  <a:gd name="T37" fmla="*/ T36 w 148"/>
                  <a:gd name="T38" fmla="+- 0 4518 4494"/>
                  <a:gd name="T39" fmla="*/ 4518 h 40"/>
                  <a:gd name="T40" fmla="+- 0 6454 6314"/>
                  <a:gd name="T41" fmla="*/ T40 w 148"/>
                  <a:gd name="T42" fmla="+- 0 4509 4494"/>
                  <a:gd name="T43" fmla="*/ 4509 h 40"/>
                  <a:gd name="T44" fmla="+- 0 6461 6314"/>
                  <a:gd name="T45" fmla="*/ T44 w 148"/>
                  <a:gd name="T46" fmla="+- 0 4496 4494"/>
                  <a:gd name="T47" fmla="*/ 4496 h 40"/>
                  <a:gd name="T48" fmla="+- 0 6455 6314"/>
                  <a:gd name="T49" fmla="*/ T48 w 148"/>
                  <a:gd name="T50" fmla="+- 0 4494 4494"/>
                  <a:gd name="T51" fmla="*/ 4494 h 4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8" h="40">
                    <a:moveTo>
                      <a:pt x="141" y="0"/>
                    </a:moveTo>
                    <a:lnTo>
                      <a:pt x="129" y="0"/>
                    </a:lnTo>
                    <a:lnTo>
                      <a:pt x="15" y="9"/>
                    </a:lnTo>
                    <a:lnTo>
                      <a:pt x="13" y="15"/>
                    </a:lnTo>
                    <a:lnTo>
                      <a:pt x="8" y="23"/>
                    </a:lnTo>
                    <a:lnTo>
                      <a:pt x="0" y="40"/>
                    </a:lnTo>
                    <a:lnTo>
                      <a:pt x="105" y="29"/>
                    </a:lnTo>
                    <a:lnTo>
                      <a:pt x="125" y="27"/>
                    </a:lnTo>
                    <a:lnTo>
                      <a:pt x="134" y="25"/>
                    </a:lnTo>
                    <a:lnTo>
                      <a:pt x="136" y="24"/>
                    </a:lnTo>
                    <a:lnTo>
                      <a:pt x="140" y="15"/>
                    </a:lnTo>
                    <a:lnTo>
                      <a:pt x="147" y="2"/>
                    </a:lnTo>
                    <a:lnTo>
                      <a:pt x="141" y="0"/>
                    </a:lnTo>
                    <a:close/>
                  </a:path>
                </a:pathLst>
              </a:custGeom>
              <a:solidFill>
                <a:srgbClr val="080A0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49" name="Group 1048"/>
            <p:cNvGrpSpPr>
              <a:grpSpLocks/>
            </p:cNvGrpSpPr>
            <p:nvPr/>
          </p:nvGrpSpPr>
          <p:grpSpPr bwMode="auto">
            <a:xfrm>
              <a:off x="9565" y="4488"/>
              <a:ext cx="153" cy="29"/>
              <a:chOff x="6487" y="4488"/>
              <a:chExt cx="104" cy="29"/>
            </a:xfrm>
          </p:grpSpPr>
          <p:sp>
            <p:nvSpPr>
              <p:cNvPr id="1275" name="Freeform 1274"/>
              <p:cNvSpPr>
                <a:spLocks/>
              </p:cNvSpPr>
              <p:nvPr/>
            </p:nvSpPr>
            <p:spPr bwMode="auto">
              <a:xfrm>
                <a:off x="6487" y="4488"/>
                <a:ext cx="104" cy="29"/>
              </a:xfrm>
              <a:custGeom>
                <a:avLst/>
                <a:gdLst>
                  <a:gd name="T0" fmla="+- 0 6586 6487"/>
                  <a:gd name="T1" fmla="*/ T0 w 104"/>
                  <a:gd name="T2" fmla="+- 0 4488 4488"/>
                  <a:gd name="T3" fmla="*/ 4488 h 29"/>
                  <a:gd name="T4" fmla="+- 0 6579 6487"/>
                  <a:gd name="T5" fmla="*/ T4 w 104"/>
                  <a:gd name="T6" fmla="+- 0 4488 4488"/>
                  <a:gd name="T7" fmla="*/ 4488 h 29"/>
                  <a:gd name="T8" fmla="+- 0 6533 6487"/>
                  <a:gd name="T9" fmla="*/ T8 w 104"/>
                  <a:gd name="T10" fmla="+- 0 4490 4488"/>
                  <a:gd name="T11" fmla="*/ 4490 h 29"/>
                  <a:gd name="T12" fmla="+- 0 6514 6487"/>
                  <a:gd name="T13" fmla="*/ T12 w 104"/>
                  <a:gd name="T14" fmla="+- 0 4491 4488"/>
                  <a:gd name="T15" fmla="*/ 4491 h 29"/>
                  <a:gd name="T16" fmla="+- 0 6502 6487"/>
                  <a:gd name="T17" fmla="*/ T16 w 104"/>
                  <a:gd name="T18" fmla="+- 0 4491 4488"/>
                  <a:gd name="T19" fmla="*/ 4491 h 29"/>
                  <a:gd name="T20" fmla="+- 0 6501 6487"/>
                  <a:gd name="T21" fmla="*/ T20 w 104"/>
                  <a:gd name="T22" fmla="+- 0 4495 4488"/>
                  <a:gd name="T23" fmla="*/ 4495 h 29"/>
                  <a:gd name="T24" fmla="+- 0 6495 6487"/>
                  <a:gd name="T25" fmla="*/ T24 w 104"/>
                  <a:gd name="T26" fmla="+- 0 4502 4488"/>
                  <a:gd name="T27" fmla="*/ 4502 h 29"/>
                  <a:gd name="T28" fmla="+- 0 6487 6487"/>
                  <a:gd name="T29" fmla="*/ T28 w 104"/>
                  <a:gd name="T30" fmla="+- 0 4516 4488"/>
                  <a:gd name="T31" fmla="*/ 4516 h 29"/>
                  <a:gd name="T32" fmla="+- 0 6590 6487"/>
                  <a:gd name="T33" fmla="*/ T32 w 104"/>
                  <a:gd name="T34" fmla="+- 0 4504 4488"/>
                  <a:gd name="T35" fmla="*/ 4504 h 29"/>
                  <a:gd name="T36" fmla="+- 0 6590 6487"/>
                  <a:gd name="T37" fmla="*/ T36 w 104"/>
                  <a:gd name="T38" fmla="+- 0 4497 4488"/>
                  <a:gd name="T39" fmla="*/ 4497 h 29"/>
                  <a:gd name="T40" fmla="+- 0 6586 6487"/>
                  <a:gd name="T41" fmla="*/ T40 w 104"/>
                  <a:gd name="T42" fmla="+- 0 4488 4488"/>
                  <a:gd name="T43" fmla="*/ 448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4" h="29">
                    <a:moveTo>
                      <a:pt x="99" y="0"/>
                    </a:moveTo>
                    <a:lnTo>
                      <a:pt x="92" y="0"/>
                    </a:lnTo>
                    <a:lnTo>
                      <a:pt x="46" y="2"/>
                    </a:lnTo>
                    <a:lnTo>
                      <a:pt x="27" y="3"/>
                    </a:lnTo>
                    <a:lnTo>
                      <a:pt x="15" y="3"/>
                    </a:lnTo>
                    <a:lnTo>
                      <a:pt x="14" y="7"/>
                    </a:lnTo>
                    <a:lnTo>
                      <a:pt x="8" y="14"/>
                    </a:lnTo>
                    <a:lnTo>
                      <a:pt x="0" y="28"/>
                    </a:lnTo>
                    <a:lnTo>
                      <a:pt x="103" y="16"/>
                    </a:lnTo>
                    <a:lnTo>
                      <a:pt x="103" y="9"/>
                    </a:lnTo>
                    <a:lnTo>
                      <a:pt x="99" y="0"/>
                    </a:lnTo>
                    <a:close/>
                  </a:path>
                </a:pathLst>
              </a:custGeom>
              <a:solidFill>
                <a:srgbClr val="0E101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0" name="Group 1049"/>
            <p:cNvGrpSpPr>
              <a:grpSpLocks/>
            </p:cNvGrpSpPr>
            <p:nvPr/>
          </p:nvGrpSpPr>
          <p:grpSpPr bwMode="auto">
            <a:xfrm>
              <a:off x="8779" y="4392"/>
              <a:ext cx="202" cy="85"/>
              <a:chOff x="5954" y="4392"/>
              <a:chExt cx="137" cy="85"/>
            </a:xfrm>
          </p:grpSpPr>
          <p:sp>
            <p:nvSpPr>
              <p:cNvPr id="1273" name="Freeform 1272"/>
              <p:cNvSpPr>
                <a:spLocks/>
              </p:cNvSpPr>
              <p:nvPr/>
            </p:nvSpPr>
            <p:spPr bwMode="auto">
              <a:xfrm>
                <a:off x="5954" y="4392"/>
                <a:ext cx="137" cy="85"/>
              </a:xfrm>
              <a:custGeom>
                <a:avLst/>
                <a:gdLst>
                  <a:gd name="T0" fmla="+- 0 6087 5954"/>
                  <a:gd name="T1" fmla="*/ T0 w 137"/>
                  <a:gd name="T2" fmla="+- 0 4473 4392"/>
                  <a:gd name="T3" fmla="*/ 4473 h 85"/>
                  <a:gd name="T4" fmla="+- 0 6003 5954"/>
                  <a:gd name="T5" fmla="*/ T4 w 137"/>
                  <a:gd name="T6" fmla="+- 0 4473 4392"/>
                  <a:gd name="T7" fmla="*/ 4473 h 85"/>
                  <a:gd name="T8" fmla="+- 0 6015 5954"/>
                  <a:gd name="T9" fmla="*/ T8 w 137"/>
                  <a:gd name="T10" fmla="+- 0 4474 4392"/>
                  <a:gd name="T11" fmla="*/ 4474 h 85"/>
                  <a:gd name="T12" fmla="+- 0 6035 5954"/>
                  <a:gd name="T13" fmla="*/ T12 w 137"/>
                  <a:gd name="T14" fmla="+- 0 4475 4392"/>
                  <a:gd name="T15" fmla="*/ 4475 h 85"/>
                  <a:gd name="T16" fmla="+- 0 6060 5954"/>
                  <a:gd name="T17" fmla="*/ T16 w 137"/>
                  <a:gd name="T18" fmla="+- 0 4476 4392"/>
                  <a:gd name="T19" fmla="*/ 4476 h 85"/>
                  <a:gd name="T20" fmla="+- 0 6076 5954"/>
                  <a:gd name="T21" fmla="*/ T20 w 137"/>
                  <a:gd name="T22" fmla="+- 0 4476 4392"/>
                  <a:gd name="T23" fmla="*/ 4476 h 85"/>
                  <a:gd name="T24" fmla="+- 0 6086 5954"/>
                  <a:gd name="T25" fmla="*/ T24 w 137"/>
                  <a:gd name="T26" fmla="+- 0 4475 4392"/>
                  <a:gd name="T27" fmla="*/ 4475 h 85"/>
                  <a:gd name="T28" fmla="+- 0 6087 5954"/>
                  <a:gd name="T29" fmla="*/ T28 w 137"/>
                  <a:gd name="T30" fmla="+- 0 4473 4392"/>
                  <a:gd name="T31" fmla="*/ 4473 h 8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137" h="85">
                    <a:moveTo>
                      <a:pt x="133" y="81"/>
                    </a:moveTo>
                    <a:lnTo>
                      <a:pt x="49" y="81"/>
                    </a:lnTo>
                    <a:lnTo>
                      <a:pt x="61" y="82"/>
                    </a:lnTo>
                    <a:lnTo>
                      <a:pt x="81" y="83"/>
                    </a:lnTo>
                    <a:lnTo>
                      <a:pt x="106" y="84"/>
                    </a:lnTo>
                    <a:lnTo>
                      <a:pt x="122" y="84"/>
                    </a:lnTo>
                    <a:lnTo>
                      <a:pt x="132" y="83"/>
                    </a:lnTo>
                    <a:lnTo>
                      <a:pt x="133" y="81"/>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74" name="Freeform 1273"/>
              <p:cNvSpPr>
                <a:spLocks/>
              </p:cNvSpPr>
              <p:nvPr/>
            </p:nvSpPr>
            <p:spPr bwMode="auto">
              <a:xfrm>
                <a:off x="5954" y="4392"/>
                <a:ext cx="137" cy="85"/>
              </a:xfrm>
              <a:custGeom>
                <a:avLst/>
                <a:gdLst>
                  <a:gd name="T0" fmla="+- 0 6078 5954"/>
                  <a:gd name="T1" fmla="*/ T0 w 137"/>
                  <a:gd name="T2" fmla="+- 0 4392 4392"/>
                  <a:gd name="T3" fmla="*/ 4392 h 85"/>
                  <a:gd name="T4" fmla="+- 0 6076 5954"/>
                  <a:gd name="T5" fmla="*/ T4 w 137"/>
                  <a:gd name="T6" fmla="+- 0 4392 4392"/>
                  <a:gd name="T7" fmla="*/ 4392 h 85"/>
                  <a:gd name="T8" fmla="+- 0 6069 5954"/>
                  <a:gd name="T9" fmla="*/ T8 w 137"/>
                  <a:gd name="T10" fmla="+- 0 4392 4392"/>
                  <a:gd name="T11" fmla="*/ 4392 h 85"/>
                  <a:gd name="T12" fmla="+- 0 5963 5954"/>
                  <a:gd name="T13" fmla="*/ T12 w 137"/>
                  <a:gd name="T14" fmla="+- 0 4400 4392"/>
                  <a:gd name="T15" fmla="*/ 4400 h 85"/>
                  <a:gd name="T16" fmla="+- 0 5958 5954"/>
                  <a:gd name="T17" fmla="*/ T16 w 137"/>
                  <a:gd name="T18" fmla="+- 0 4401 4392"/>
                  <a:gd name="T19" fmla="*/ 4401 h 85"/>
                  <a:gd name="T20" fmla="+- 0 5954 5954"/>
                  <a:gd name="T21" fmla="*/ T20 w 137"/>
                  <a:gd name="T22" fmla="+- 0 4401 4392"/>
                  <a:gd name="T23" fmla="*/ 4401 h 85"/>
                  <a:gd name="T24" fmla="+- 0 5954 5954"/>
                  <a:gd name="T25" fmla="*/ T24 w 137"/>
                  <a:gd name="T26" fmla="+- 0 4404 4392"/>
                  <a:gd name="T27" fmla="*/ 4404 h 85"/>
                  <a:gd name="T28" fmla="+- 0 5959 5954"/>
                  <a:gd name="T29" fmla="*/ T28 w 137"/>
                  <a:gd name="T30" fmla="+- 0 4418 4392"/>
                  <a:gd name="T31" fmla="*/ 4418 h 85"/>
                  <a:gd name="T32" fmla="+- 0 5970 5954"/>
                  <a:gd name="T33" fmla="*/ T32 w 137"/>
                  <a:gd name="T34" fmla="+- 0 4440 4392"/>
                  <a:gd name="T35" fmla="*/ 4440 h 85"/>
                  <a:gd name="T36" fmla="+- 0 5982 5954"/>
                  <a:gd name="T37" fmla="*/ T36 w 137"/>
                  <a:gd name="T38" fmla="+- 0 4458 4392"/>
                  <a:gd name="T39" fmla="*/ 4458 h 85"/>
                  <a:gd name="T40" fmla="+- 0 5993 5954"/>
                  <a:gd name="T41" fmla="*/ T40 w 137"/>
                  <a:gd name="T42" fmla="+- 0 4473 4392"/>
                  <a:gd name="T43" fmla="*/ 4473 h 85"/>
                  <a:gd name="T44" fmla="+- 0 6003 5954"/>
                  <a:gd name="T45" fmla="*/ T44 w 137"/>
                  <a:gd name="T46" fmla="+- 0 4473 4392"/>
                  <a:gd name="T47" fmla="*/ 4473 h 85"/>
                  <a:gd name="T48" fmla="+- 0 6087 5954"/>
                  <a:gd name="T49" fmla="*/ T48 w 137"/>
                  <a:gd name="T50" fmla="+- 0 4473 4392"/>
                  <a:gd name="T51" fmla="*/ 4473 h 85"/>
                  <a:gd name="T52" fmla="+- 0 6091 5954"/>
                  <a:gd name="T53" fmla="*/ T52 w 137"/>
                  <a:gd name="T54" fmla="+- 0 4465 4392"/>
                  <a:gd name="T55" fmla="*/ 4465 h 85"/>
                  <a:gd name="T56" fmla="+- 0 6090 5954"/>
                  <a:gd name="T57" fmla="*/ T56 w 137"/>
                  <a:gd name="T58" fmla="+- 0 4457 4392"/>
                  <a:gd name="T59" fmla="*/ 4457 h 85"/>
                  <a:gd name="T60" fmla="+- 0 6087 5954"/>
                  <a:gd name="T61" fmla="*/ T60 w 137"/>
                  <a:gd name="T62" fmla="+- 0 4438 4392"/>
                  <a:gd name="T63" fmla="*/ 4438 h 85"/>
                  <a:gd name="T64" fmla="+- 0 6083 5954"/>
                  <a:gd name="T65" fmla="*/ T64 w 137"/>
                  <a:gd name="T66" fmla="+- 0 4412 4392"/>
                  <a:gd name="T67" fmla="*/ 4412 h 85"/>
                  <a:gd name="T68" fmla="+- 0 6079 5954"/>
                  <a:gd name="T69" fmla="*/ T68 w 137"/>
                  <a:gd name="T70" fmla="+- 0 4397 4392"/>
                  <a:gd name="T71" fmla="*/ 4397 h 85"/>
                  <a:gd name="T72" fmla="+- 0 6078 5954"/>
                  <a:gd name="T73" fmla="*/ T72 w 137"/>
                  <a:gd name="T74" fmla="+- 0 4392 4392"/>
                  <a:gd name="T75" fmla="*/ 4392 h 8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37" h="85">
                    <a:moveTo>
                      <a:pt x="124" y="0"/>
                    </a:moveTo>
                    <a:lnTo>
                      <a:pt x="122" y="0"/>
                    </a:lnTo>
                    <a:lnTo>
                      <a:pt x="115" y="0"/>
                    </a:lnTo>
                    <a:lnTo>
                      <a:pt x="9" y="8"/>
                    </a:lnTo>
                    <a:lnTo>
                      <a:pt x="4" y="9"/>
                    </a:lnTo>
                    <a:lnTo>
                      <a:pt x="0" y="9"/>
                    </a:lnTo>
                    <a:lnTo>
                      <a:pt x="0" y="12"/>
                    </a:lnTo>
                    <a:lnTo>
                      <a:pt x="5" y="26"/>
                    </a:lnTo>
                    <a:lnTo>
                      <a:pt x="16" y="48"/>
                    </a:lnTo>
                    <a:lnTo>
                      <a:pt x="28" y="66"/>
                    </a:lnTo>
                    <a:lnTo>
                      <a:pt x="39" y="81"/>
                    </a:lnTo>
                    <a:lnTo>
                      <a:pt x="49" y="81"/>
                    </a:lnTo>
                    <a:lnTo>
                      <a:pt x="133" y="81"/>
                    </a:lnTo>
                    <a:lnTo>
                      <a:pt x="137" y="73"/>
                    </a:lnTo>
                    <a:lnTo>
                      <a:pt x="136" y="65"/>
                    </a:lnTo>
                    <a:lnTo>
                      <a:pt x="133" y="46"/>
                    </a:lnTo>
                    <a:lnTo>
                      <a:pt x="129" y="20"/>
                    </a:lnTo>
                    <a:lnTo>
                      <a:pt x="125" y="5"/>
                    </a:lnTo>
                    <a:lnTo>
                      <a:pt x="124"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1" name="Group 1050"/>
            <p:cNvGrpSpPr>
              <a:grpSpLocks/>
            </p:cNvGrpSpPr>
            <p:nvPr/>
          </p:nvGrpSpPr>
          <p:grpSpPr bwMode="auto">
            <a:xfrm>
              <a:off x="9034" y="4378"/>
              <a:ext cx="233" cy="98"/>
              <a:chOff x="6127" y="4378"/>
              <a:chExt cx="158" cy="98"/>
            </a:xfrm>
          </p:grpSpPr>
          <p:sp>
            <p:nvSpPr>
              <p:cNvPr id="1271" name="Freeform 1270"/>
              <p:cNvSpPr>
                <a:spLocks/>
              </p:cNvSpPr>
              <p:nvPr/>
            </p:nvSpPr>
            <p:spPr bwMode="auto">
              <a:xfrm>
                <a:off x="6127" y="4378"/>
                <a:ext cx="158" cy="98"/>
              </a:xfrm>
              <a:custGeom>
                <a:avLst/>
                <a:gdLst>
                  <a:gd name="T0" fmla="+- 0 6260 6127"/>
                  <a:gd name="T1" fmla="*/ T0 w 158"/>
                  <a:gd name="T2" fmla="+- 0 4378 4378"/>
                  <a:gd name="T3" fmla="*/ 4378 h 98"/>
                  <a:gd name="T4" fmla="+- 0 6135 6127"/>
                  <a:gd name="T5" fmla="*/ T4 w 158"/>
                  <a:gd name="T6" fmla="+- 0 4387 4378"/>
                  <a:gd name="T7" fmla="*/ 4387 h 98"/>
                  <a:gd name="T8" fmla="+- 0 6128 6127"/>
                  <a:gd name="T9" fmla="*/ T8 w 158"/>
                  <a:gd name="T10" fmla="+- 0 4388 4378"/>
                  <a:gd name="T11" fmla="*/ 4388 h 98"/>
                  <a:gd name="T12" fmla="+- 0 6127 6127"/>
                  <a:gd name="T13" fmla="*/ T12 w 158"/>
                  <a:gd name="T14" fmla="+- 0 4389 4378"/>
                  <a:gd name="T15" fmla="*/ 4389 h 98"/>
                  <a:gd name="T16" fmla="+- 0 6138 6127"/>
                  <a:gd name="T17" fmla="*/ T16 w 158"/>
                  <a:gd name="T18" fmla="+- 0 4454 4378"/>
                  <a:gd name="T19" fmla="*/ 4454 h 98"/>
                  <a:gd name="T20" fmla="+- 0 6152 6127"/>
                  <a:gd name="T21" fmla="*/ T20 w 158"/>
                  <a:gd name="T22" fmla="+- 0 4475 4378"/>
                  <a:gd name="T23" fmla="*/ 4475 h 98"/>
                  <a:gd name="T24" fmla="+- 0 6166 6127"/>
                  <a:gd name="T25" fmla="*/ T24 w 158"/>
                  <a:gd name="T26" fmla="+- 0 4474 4378"/>
                  <a:gd name="T27" fmla="*/ 4474 h 98"/>
                  <a:gd name="T28" fmla="+- 0 6233 6127"/>
                  <a:gd name="T29" fmla="*/ T28 w 158"/>
                  <a:gd name="T30" fmla="+- 0 4470 4378"/>
                  <a:gd name="T31" fmla="*/ 4470 h 98"/>
                  <a:gd name="T32" fmla="+- 0 6284 6127"/>
                  <a:gd name="T33" fmla="*/ T32 w 158"/>
                  <a:gd name="T34" fmla="+- 0 4453 4378"/>
                  <a:gd name="T35" fmla="*/ 4453 h 98"/>
                  <a:gd name="T36" fmla="+- 0 6283 6127"/>
                  <a:gd name="T37" fmla="*/ T36 w 158"/>
                  <a:gd name="T38" fmla="+- 0 4442 4378"/>
                  <a:gd name="T39" fmla="*/ 4442 h 98"/>
                  <a:gd name="T40" fmla="+- 0 6278 6127"/>
                  <a:gd name="T41" fmla="*/ T40 w 158"/>
                  <a:gd name="T42" fmla="+- 0 4421 4378"/>
                  <a:gd name="T43" fmla="*/ 4421 h 98"/>
                  <a:gd name="T44" fmla="+- 0 6272 6127"/>
                  <a:gd name="T45" fmla="*/ T44 w 158"/>
                  <a:gd name="T46" fmla="+- 0 4395 4378"/>
                  <a:gd name="T47" fmla="*/ 4395 h 98"/>
                  <a:gd name="T48" fmla="+- 0 6269 6127"/>
                  <a:gd name="T49" fmla="*/ T48 w 158"/>
                  <a:gd name="T50" fmla="+- 0 4381 4378"/>
                  <a:gd name="T51" fmla="*/ 4381 h 98"/>
                  <a:gd name="T52" fmla="+- 0 6268 6127"/>
                  <a:gd name="T53" fmla="*/ T52 w 158"/>
                  <a:gd name="T54" fmla="+- 0 4378 4378"/>
                  <a:gd name="T55" fmla="*/ 4378 h 98"/>
                  <a:gd name="T56" fmla="+- 0 6266 6127"/>
                  <a:gd name="T57" fmla="*/ T56 w 158"/>
                  <a:gd name="T58" fmla="+- 0 4378 4378"/>
                  <a:gd name="T59" fmla="*/ 4378 h 98"/>
                  <a:gd name="T60" fmla="+- 0 6260 6127"/>
                  <a:gd name="T61" fmla="*/ T60 w 158"/>
                  <a:gd name="T62" fmla="+- 0 4378 4378"/>
                  <a:gd name="T63" fmla="*/ 4378 h 9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158" h="98">
                    <a:moveTo>
                      <a:pt x="133" y="0"/>
                    </a:moveTo>
                    <a:lnTo>
                      <a:pt x="8" y="9"/>
                    </a:lnTo>
                    <a:lnTo>
                      <a:pt x="1" y="10"/>
                    </a:lnTo>
                    <a:lnTo>
                      <a:pt x="0" y="11"/>
                    </a:lnTo>
                    <a:lnTo>
                      <a:pt x="11" y="76"/>
                    </a:lnTo>
                    <a:lnTo>
                      <a:pt x="25" y="97"/>
                    </a:lnTo>
                    <a:lnTo>
                      <a:pt x="39" y="96"/>
                    </a:lnTo>
                    <a:lnTo>
                      <a:pt x="106" y="92"/>
                    </a:lnTo>
                    <a:lnTo>
                      <a:pt x="157" y="75"/>
                    </a:lnTo>
                    <a:lnTo>
                      <a:pt x="156" y="64"/>
                    </a:lnTo>
                    <a:lnTo>
                      <a:pt x="151" y="43"/>
                    </a:lnTo>
                    <a:lnTo>
                      <a:pt x="145" y="17"/>
                    </a:lnTo>
                    <a:lnTo>
                      <a:pt x="142" y="3"/>
                    </a:lnTo>
                    <a:lnTo>
                      <a:pt x="141" y="0"/>
                    </a:lnTo>
                    <a:lnTo>
                      <a:pt x="139" y="0"/>
                    </a:lnTo>
                    <a:lnTo>
                      <a:pt x="133"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72" name="Freeform 1271"/>
              <p:cNvSpPr>
                <a:spLocks/>
              </p:cNvSpPr>
              <p:nvPr/>
            </p:nvSpPr>
            <p:spPr bwMode="auto">
              <a:xfrm>
                <a:off x="6127" y="4378"/>
                <a:ext cx="158" cy="98"/>
              </a:xfrm>
              <a:custGeom>
                <a:avLst/>
                <a:gdLst>
                  <a:gd name="T0" fmla="+- 0 6268 6127"/>
                  <a:gd name="T1" fmla="*/ T0 w 158"/>
                  <a:gd name="T2" fmla="+- 0 4378 4378"/>
                  <a:gd name="T3" fmla="*/ 4378 h 98"/>
                  <a:gd name="T4" fmla="+- 0 6266 6127"/>
                  <a:gd name="T5" fmla="*/ T4 w 158"/>
                  <a:gd name="T6" fmla="+- 0 4378 4378"/>
                  <a:gd name="T7" fmla="*/ 4378 h 98"/>
                  <a:gd name="T8" fmla="+- 0 6268 6127"/>
                  <a:gd name="T9" fmla="*/ T8 w 158"/>
                  <a:gd name="T10" fmla="+- 0 4378 4378"/>
                  <a:gd name="T11" fmla="*/ 4378 h 98"/>
                  <a:gd name="T12" fmla="+- 0 6268 6127"/>
                  <a:gd name="T13" fmla="*/ T12 w 158"/>
                  <a:gd name="T14" fmla="+- 0 4378 4378"/>
                  <a:gd name="T15" fmla="*/ 4378 h 98"/>
                </a:gdLst>
                <a:ahLst/>
                <a:cxnLst>
                  <a:cxn ang="0">
                    <a:pos x="T1" y="T3"/>
                  </a:cxn>
                  <a:cxn ang="0">
                    <a:pos x="T5" y="T7"/>
                  </a:cxn>
                  <a:cxn ang="0">
                    <a:pos x="T9" y="T11"/>
                  </a:cxn>
                  <a:cxn ang="0">
                    <a:pos x="T13" y="T15"/>
                  </a:cxn>
                </a:cxnLst>
                <a:rect l="0" t="0" r="r" b="b"/>
                <a:pathLst>
                  <a:path w="158" h="98">
                    <a:moveTo>
                      <a:pt x="141" y="0"/>
                    </a:moveTo>
                    <a:lnTo>
                      <a:pt x="139" y="0"/>
                    </a:lnTo>
                    <a:lnTo>
                      <a:pt x="141"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2" name="Group 1051"/>
            <p:cNvGrpSpPr>
              <a:grpSpLocks/>
            </p:cNvGrpSpPr>
            <p:nvPr/>
          </p:nvGrpSpPr>
          <p:grpSpPr bwMode="auto">
            <a:xfrm>
              <a:off x="9310" y="4366"/>
              <a:ext cx="220" cy="95"/>
              <a:chOff x="6314" y="4366"/>
              <a:chExt cx="149" cy="95"/>
            </a:xfrm>
          </p:grpSpPr>
          <p:sp>
            <p:nvSpPr>
              <p:cNvPr id="1270" name="Freeform 1269"/>
              <p:cNvSpPr>
                <a:spLocks/>
              </p:cNvSpPr>
              <p:nvPr/>
            </p:nvSpPr>
            <p:spPr bwMode="auto">
              <a:xfrm>
                <a:off x="6314" y="4366"/>
                <a:ext cx="149" cy="95"/>
              </a:xfrm>
              <a:custGeom>
                <a:avLst/>
                <a:gdLst>
                  <a:gd name="T0" fmla="+- 0 6444 6314"/>
                  <a:gd name="T1" fmla="*/ T0 w 149"/>
                  <a:gd name="T2" fmla="+- 0 4366 4366"/>
                  <a:gd name="T3" fmla="*/ 4366 h 95"/>
                  <a:gd name="T4" fmla="+- 0 6441 6314"/>
                  <a:gd name="T5" fmla="*/ T4 w 149"/>
                  <a:gd name="T6" fmla="+- 0 4366 4366"/>
                  <a:gd name="T7" fmla="*/ 4366 h 95"/>
                  <a:gd name="T8" fmla="+- 0 6317 6314"/>
                  <a:gd name="T9" fmla="*/ T8 w 149"/>
                  <a:gd name="T10" fmla="+- 0 4374 4366"/>
                  <a:gd name="T11" fmla="*/ 4374 h 95"/>
                  <a:gd name="T12" fmla="+- 0 6314 6314"/>
                  <a:gd name="T13" fmla="*/ T12 w 149"/>
                  <a:gd name="T14" fmla="+- 0 4375 4366"/>
                  <a:gd name="T15" fmla="*/ 4375 h 95"/>
                  <a:gd name="T16" fmla="+- 0 6314 6314"/>
                  <a:gd name="T17" fmla="*/ T16 w 149"/>
                  <a:gd name="T18" fmla="+- 0 4377 4366"/>
                  <a:gd name="T19" fmla="*/ 4377 h 95"/>
                  <a:gd name="T20" fmla="+- 0 6328 6314"/>
                  <a:gd name="T21" fmla="*/ T20 w 149"/>
                  <a:gd name="T22" fmla="+- 0 4444 4366"/>
                  <a:gd name="T23" fmla="*/ 4444 h 95"/>
                  <a:gd name="T24" fmla="+- 0 6344 6314"/>
                  <a:gd name="T25" fmla="*/ T24 w 149"/>
                  <a:gd name="T26" fmla="+- 0 4460 4366"/>
                  <a:gd name="T27" fmla="*/ 4460 h 95"/>
                  <a:gd name="T28" fmla="+- 0 6362 6314"/>
                  <a:gd name="T29" fmla="*/ T28 w 149"/>
                  <a:gd name="T30" fmla="+- 0 4458 4366"/>
                  <a:gd name="T31" fmla="*/ 4458 h 95"/>
                  <a:gd name="T32" fmla="+- 0 6436 6314"/>
                  <a:gd name="T33" fmla="*/ T32 w 149"/>
                  <a:gd name="T34" fmla="+- 0 4451 4366"/>
                  <a:gd name="T35" fmla="*/ 4451 h 95"/>
                  <a:gd name="T36" fmla="+- 0 6462 6314"/>
                  <a:gd name="T37" fmla="*/ T36 w 149"/>
                  <a:gd name="T38" fmla="+- 0 4436 4366"/>
                  <a:gd name="T39" fmla="*/ 4436 h 95"/>
                  <a:gd name="T40" fmla="+- 0 6461 6314"/>
                  <a:gd name="T41" fmla="*/ T40 w 149"/>
                  <a:gd name="T42" fmla="+- 0 4430 4366"/>
                  <a:gd name="T43" fmla="*/ 4430 h 95"/>
                  <a:gd name="T44" fmla="+- 0 6448 6314"/>
                  <a:gd name="T45" fmla="*/ T44 w 149"/>
                  <a:gd name="T46" fmla="+- 0 4370 4366"/>
                  <a:gd name="T47" fmla="*/ 4370 h 95"/>
                  <a:gd name="T48" fmla="+- 0 6444 6314"/>
                  <a:gd name="T49" fmla="*/ T48 w 149"/>
                  <a:gd name="T50" fmla="+- 0 4366 4366"/>
                  <a:gd name="T51" fmla="*/ 4366 h 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49" h="95">
                    <a:moveTo>
                      <a:pt x="130" y="0"/>
                    </a:moveTo>
                    <a:lnTo>
                      <a:pt x="127" y="0"/>
                    </a:lnTo>
                    <a:lnTo>
                      <a:pt x="3" y="8"/>
                    </a:lnTo>
                    <a:lnTo>
                      <a:pt x="0" y="9"/>
                    </a:lnTo>
                    <a:lnTo>
                      <a:pt x="0" y="11"/>
                    </a:lnTo>
                    <a:lnTo>
                      <a:pt x="14" y="78"/>
                    </a:lnTo>
                    <a:lnTo>
                      <a:pt x="30" y="94"/>
                    </a:lnTo>
                    <a:lnTo>
                      <a:pt x="48" y="92"/>
                    </a:lnTo>
                    <a:lnTo>
                      <a:pt x="122" y="85"/>
                    </a:lnTo>
                    <a:lnTo>
                      <a:pt x="148" y="70"/>
                    </a:lnTo>
                    <a:lnTo>
                      <a:pt x="147" y="64"/>
                    </a:lnTo>
                    <a:lnTo>
                      <a:pt x="134" y="4"/>
                    </a:lnTo>
                    <a:lnTo>
                      <a:pt x="130"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3" name="Group 1052"/>
            <p:cNvGrpSpPr>
              <a:grpSpLocks/>
            </p:cNvGrpSpPr>
            <p:nvPr/>
          </p:nvGrpSpPr>
          <p:grpSpPr bwMode="auto">
            <a:xfrm>
              <a:off x="8219" y="4285"/>
              <a:ext cx="1506" cy="265"/>
              <a:chOff x="5574" y="4285"/>
              <a:chExt cx="1020" cy="265"/>
            </a:xfrm>
          </p:grpSpPr>
          <p:sp>
            <p:nvSpPr>
              <p:cNvPr id="1268" name="Freeform 1267"/>
              <p:cNvSpPr>
                <a:spLocks/>
              </p:cNvSpPr>
              <p:nvPr/>
            </p:nvSpPr>
            <p:spPr bwMode="auto">
              <a:xfrm>
                <a:off x="6489" y="4356"/>
                <a:ext cx="105" cy="80"/>
              </a:xfrm>
              <a:custGeom>
                <a:avLst/>
                <a:gdLst>
                  <a:gd name="T0" fmla="+- 0 6592 6489"/>
                  <a:gd name="T1" fmla="*/ T0 w 105"/>
                  <a:gd name="T2" fmla="+- 0 4356 4356"/>
                  <a:gd name="T3" fmla="*/ 4356 h 80"/>
                  <a:gd name="T4" fmla="+- 0 6583 6489"/>
                  <a:gd name="T5" fmla="*/ T4 w 105"/>
                  <a:gd name="T6" fmla="+- 0 4356 4356"/>
                  <a:gd name="T7" fmla="*/ 4356 h 80"/>
                  <a:gd name="T8" fmla="+- 0 6497 6489"/>
                  <a:gd name="T9" fmla="*/ T8 w 105"/>
                  <a:gd name="T10" fmla="+- 0 4362 4356"/>
                  <a:gd name="T11" fmla="*/ 4362 h 80"/>
                  <a:gd name="T12" fmla="+- 0 6491 6489"/>
                  <a:gd name="T13" fmla="*/ T12 w 105"/>
                  <a:gd name="T14" fmla="+- 0 4363 4356"/>
                  <a:gd name="T15" fmla="*/ 4363 h 80"/>
                  <a:gd name="T16" fmla="+- 0 6489 6489"/>
                  <a:gd name="T17" fmla="*/ T16 w 105"/>
                  <a:gd name="T18" fmla="+- 0 4363 4356"/>
                  <a:gd name="T19" fmla="*/ 4363 h 80"/>
                  <a:gd name="T20" fmla="+- 0 6489 6489"/>
                  <a:gd name="T21" fmla="*/ T20 w 105"/>
                  <a:gd name="T22" fmla="+- 0 4365 4356"/>
                  <a:gd name="T23" fmla="*/ 4365 h 80"/>
                  <a:gd name="T24" fmla="+- 0 6491 6489"/>
                  <a:gd name="T25" fmla="*/ T24 w 105"/>
                  <a:gd name="T26" fmla="+- 0 4377 4356"/>
                  <a:gd name="T27" fmla="*/ 4377 h 80"/>
                  <a:gd name="T28" fmla="+- 0 6496 6489"/>
                  <a:gd name="T29" fmla="*/ T28 w 105"/>
                  <a:gd name="T30" fmla="+- 0 4398 4356"/>
                  <a:gd name="T31" fmla="*/ 4398 h 80"/>
                  <a:gd name="T32" fmla="+- 0 6502 6489"/>
                  <a:gd name="T33" fmla="*/ T32 w 105"/>
                  <a:gd name="T34" fmla="+- 0 4424 4356"/>
                  <a:gd name="T35" fmla="*/ 4424 h 80"/>
                  <a:gd name="T36" fmla="+- 0 6515 6489"/>
                  <a:gd name="T37" fmla="*/ T36 w 105"/>
                  <a:gd name="T38" fmla="+- 0 4435 4356"/>
                  <a:gd name="T39" fmla="*/ 4435 h 80"/>
                  <a:gd name="T40" fmla="+- 0 6538 6489"/>
                  <a:gd name="T41" fmla="*/ T40 w 105"/>
                  <a:gd name="T42" fmla="+- 0 4434 4356"/>
                  <a:gd name="T43" fmla="*/ 4434 h 80"/>
                  <a:gd name="T44" fmla="+- 0 6591 6489"/>
                  <a:gd name="T45" fmla="*/ T44 w 105"/>
                  <a:gd name="T46" fmla="+- 0 4405 4356"/>
                  <a:gd name="T47" fmla="*/ 4405 h 80"/>
                  <a:gd name="T48" fmla="+- 0 6593 6489"/>
                  <a:gd name="T49" fmla="*/ T48 w 105"/>
                  <a:gd name="T50" fmla="+- 0 4365 4356"/>
                  <a:gd name="T51" fmla="*/ 4365 h 80"/>
                  <a:gd name="T52" fmla="+- 0 6593 6489"/>
                  <a:gd name="T53" fmla="*/ T52 w 105"/>
                  <a:gd name="T54" fmla="+- 0 4360 4356"/>
                  <a:gd name="T55" fmla="*/ 4360 h 80"/>
                  <a:gd name="T56" fmla="+- 0 6592 6489"/>
                  <a:gd name="T57" fmla="*/ T56 w 105"/>
                  <a:gd name="T58" fmla="+- 0 4356 4356"/>
                  <a:gd name="T59" fmla="*/ 4356 h 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105" h="80">
                    <a:moveTo>
                      <a:pt x="103" y="0"/>
                    </a:moveTo>
                    <a:lnTo>
                      <a:pt x="94" y="0"/>
                    </a:lnTo>
                    <a:lnTo>
                      <a:pt x="8" y="6"/>
                    </a:lnTo>
                    <a:lnTo>
                      <a:pt x="2" y="7"/>
                    </a:lnTo>
                    <a:lnTo>
                      <a:pt x="0" y="7"/>
                    </a:lnTo>
                    <a:lnTo>
                      <a:pt x="0" y="9"/>
                    </a:lnTo>
                    <a:lnTo>
                      <a:pt x="2" y="21"/>
                    </a:lnTo>
                    <a:lnTo>
                      <a:pt x="7" y="42"/>
                    </a:lnTo>
                    <a:lnTo>
                      <a:pt x="13" y="68"/>
                    </a:lnTo>
                    <a:lnTo>
                      <a:pt x="26" y="79"/>
                    </a:lnTo>
                    <a:lnTo>
                      <a:pt x="49" y="78"/>
                    </a:lnTo>
                    <a:lnTo>
                      <a:pt x="102" y="49"/>
                    </a:lnTo>
                    <a:lnTo>
                      <a:pt x="104" y="9"/>
                    </a:lnTo>
                    <a:lnTo>
                      <a:pt x="104" y="4"/>
                    </a:lnTo>
                    <a:lnTo>
                      <a:pt x="103" y="0"/>
                    </a:lnTo>
                    <a:close/>
                  </a:path>
                </a:pathLst>
              </a:custGeom>
              <a:solidFill>
                <a:srgbClr val="0A0E1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69" name="Picture 1268"/>
              <p:cNvPicPr>
                <a:picLocks noChangeAspect="1" noChangeArrowheads="1"/>
              </p:cNvPicPr>
              <p:nvPr/>
            </p:nvPicPr>
            <p:blipFill>
              <a:blip r:embed="rId149" cstate="email">
                <a:extLst>
                  <a:ext uri="{28A0092B-C50C-407E-A947-70E740481C1C}">
                    <a14:useLocalDpi xmlns:a14="http://schemas.microsoft.com/office/drawing/2010/main" val="0"/>
                  </a:ext>
                </a:extLst>
              </a:blip>
              <a:srcRect/>
              <a:stretch>
                <a:fillRect/>
              </a:stretch>
            </p:blipFill>
            <p:spPr bwMode="auto">
              <a:xfrm>
                <a:off x="5574" y="4285"/>
                <a:ext cx="281"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4" name="Group 1053"/>
            <p:cNvGrpSpPr>
              <a:grpSpLocks/>
            </p:cNvGrpSpPr>
            <p:nvPr/>
          </p:nvGrpSpPr>
          <p:grpSpPr bwMode="auto">
            <a:xfrm>
              <a:off x="8930" y="4399"/>
              <a:ext cx="34" cy="32"/>
              <a:chOff x="6056" y="4399"/>
              <a:chExt cx="23" cy="32"/>
            </a:xfrm>
          </p:grpSpPr>
          <p:sp>
            <p:nvSpPr>
              <p:cNvPr id="1267" name="Freeform 1266"/>
              <p:cNvSpPr>
                <a:spLocks/>
              </p:cNvSpPr>
              <p:nvPr/>
            </p:nvSpPr>
            <p:spPr bwMode="auto">
              <a:xfrm>
                <a:off x="6056" y="4399"/>
                <a:ext cx="23" cy="32"/>
              </a:xfrm>
              <a:custGeom>
                <a:avLst/>
                <a:gdLst>
                  <a:gd name="T0" fmla="+- 0 6075 6056"/>
                  <a:gd name="T1" fmla="*/ T0 w 23"/>
                  <a:gd name="T2" fmla="+- 0 4399 4399"/>
                  <a:gd name="T3" fmla="*/ 4399 h 32"/>
                  <a:gd name="T4" fmla="+- 0 6068 6056"/>
                  <a:gd name="T5" fmla="*/ T4 w 23"/>
                  <a:gd name="T6" fmla="+- 0 4399 4399"/>
                  <a:gd name="T7" fmla="*/ 4399 h 32"/>
                  <a:gd name="T8" fmla="+- 0 6063 6056"/>
                  <a:gd name="T9" fmla="*/ T8 w 23"/>
                  <a:gd name="T10" fmla="+- 0 4400 4399"/>
                  <a:gd name="T11" fmla="*/ 4400 h 32"/>
                  <a:gd name="T12" fmla="+- 0 6058 6056"/>
                  <a:gd name="T13" fmla="*/ T12 w 23"/>
                  <a:gd name="T14" fmla="+- 0 4401 4399"/>
                  <a:gd name="T15" fmla="*/ 4401 h 32"/>
                  <a:gd name="T16" fmla="+- 0 6056 6056"/>
                  <a:gd name="T17" fmla="*/ T16 w 23"/>
                  <a:gd name="T18" fmla="+- 0 4402 4399"/>
                  <a:gd name="T19" fmla="*/ 4402 h 32"/>
                  <a:gd name="T20" fmla="+- 0 6056 6056"/>
                  <a:gd name="T21" fmla="*/ T20 w 23"/>
                  <a:gd name="T22" fmla="+- 0 4410 4399"/>
                  <a:gd name="T23" fmla="*/ 4410 h 32"/>
                  <a:gd name="T24" fmla="+- 0 6056 6056"/>
                  <a:gd name="T25" fmla="*/ T24 w 23"/>
                  <a:gd name="T26" fmla="+- 0 4431 4399"/>
                  <a:gd name="T27" fmla="*/ 4431 h 32"/>
                  <a:gd name="T28" fmla="+- 0 6062 6056"/>
                  <a:gd name="T29" fmla="*/ T28 w 23"/>
                  <a:gd name="T30" fmla="+- 0 4431 4399"/>
                  <a:gd name="T31" fmla="*/ 4431 h 32"/>
                  <a:gd name="T32" fmla="+- 0 6063 6056"/>
                  <a:gd name="T33" fmla="*/ T32 w 23"/>
                  <a:gd name="T34" fmla="+- 0 4428 4399"/>
                  <a:gd name="T35" fmla="*/ 4428 h 32"/>
                  <a:gd name="T36" fmla="+- 0 6077 6056"/>
                  <a:gd name="T37" fmla="*/ T36 w 23"/>
                  <a:gd name="T38" fmla="+- 0 4428 4399"/>
                  <a:gd name="T39" fmla="*/ 4428 h 32"/>
                  <a:gd name="T40" fmla="+- 0 6078 6056"/>
                  <a:gd name="T41" fmla="*/ T40 w 23"/>
                  <a:gd name="T42" fmla="+- 0 4428 4399"/>
                  <a:gd name="T43" fmla="*/ 4428 h 32"/>
                  <a:gd name="T44" fmla="+- 0 6078 6056"/>
                  <a:gd name="T45" fmla="*/ T44 w 23"/>
                  <a:gd name="T46" fmla="+- 0 4414 4399"/>
                  <a:gd name="T47" fmla="*/ 4414 h 32"/>
                  <a:gd name="T48" fmla="+- 0 6078 6056"/>
                  <a:gd name="T49" fmla="*/ T48 w 23"/>
                  <a:gd name="T50" fmla="+- 0 4402 4399"/>
                  <a:gd name="T51" fmla="*/ 4402 h 32"/>
                  <a:gd name="T52" fmla="+- 0 6075 6056"/>
                  <a:gd name="T53" fmla="*/ T52 w 23"/>
                  <a:gd name="T54" fmla="+- 0 4399 4399"/>
                  <a:gd name="T55" fmla="*/ 4399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23" h="32">
                    <a:moveTo>
                      <a:pt x="19" y="0"/>
                    </a:moveTo>
                    <a:lnTo>
                      <a:pt x="12" y="0"/>
                    </a:lnTo>
                    <a:lnTo>
                      <a:pt x="7" y="1"/>
                    </a:lnTo>
                    <a:lnTo>
                      <a:pt x="2" y="2"/>
                    </a:lnTo>
                    <a:lnTo>
                      <a:pt x="0" y="3"/>
                    </a:lnTo>
                    <a:lnTo>
                      <a:pt x="0" y="11"/>
                    </a:lnTo>
                    <a:lnTo>
                      <a:pt x="0" y="32"/>
                    </a:lnTo>
                    <a:lnTo>
                      <a:pt x="6" y="32"/>
                    </a:lnTo>
                    <a:lnTo>
                      <a:pt x="7" y="29"/>
                    </a:lnTo>
                    <a:lnTo>
                      <a:pt x="21" y="29"/>
                    </a:lnTo>
                    <a:lnTo>
                      <a:pt x="22" y="29"/>
                    </a:lnTo>
                    <a:lnTo>
                      <a:pt x="22" y="15"/>
                    </a:lnTo>
                    <a:lnTo>
                      <a:pt x="22"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5" name="Group 1054"/>
            <p:cNvGrpSpPr>
              <a:grpSpLocks/>
            </p:cNvGrpSpPr>
            <p:nvPr/>
          </p:nvGrpSpPr>
          <p:grpSpPr bwMode="auto">
            <a:xfrm>
              <a:off x="9048" y="4437"/>
              <a:ext cx="136" cy="21"/>
              <a:chOff x="6136" y="4437"/>
              <a:chExt cx="92" cy="21"/>
            </a:xfrm>
          </p:grpSpPr>
          <p:sp>
            <p:nvSpPr>
              <p:cNvPr id="1266" name="Freeform 1265"/>
              <p:cNvSpPr>
                <a:spLocks/>
              </p:cNvSpPr>
              <p:nvPr/>
            </p:nvSpPr>
            <p:spPr bwMode="auto">
              <a:xfrm>
                <a:off x="6136" y="4437"/>
                <a:ext cx="92" cy="21"/>
              </a:xfrm>
              <a:custGeom>
                <a:avLst/>
                <a:gdLst>
                  <a:gd name="T0" fmla="+- 0 6227 6136"/>
                  <a:gd name="T1" fmla="*/ T0 w 92"/>
                  <a:gd name="T2" fmla="+- 0 4437 4437"/>
                  <a:gd name="T3" fmla="*/ 4437 h 21"/>
                  <a:gd name="T4" fmla="+- 0 6136 6136"/>
                  <a:gd name="T5" fmla="*/ T4 w 92"/>
                  <a:gd name="T6" fmla="+- 0 4445 4437"/>
                  <a:gd name="T7" fmla="*/ 4445 h 21"/>
                  <a:gd name="T8" fmla="+- 0 6137 6136"/>
                  <a:gd name="T9" fmla="*/ T8 w 92"/>
                  <a:gd name="T10" fmla="+- 0 4451 4437"/>
                  <a:gd name="T11" fmla="*/ 4451 h 21"/>
                  <a:gd name="T12" fmla="+- 0 6138 6136"/>
                  <a:gd name="T13" fmla="*/ T12 w 92"/>
                  <a:gd name="T14" fmla="+- 0 4454 4437"/>
                  <a:gd name="T15" fmla="*/ 4454 h 21"/>
                  <a:gd name="T16" fmla="+- 0 6139 6136"/>
                  <a:gd name="T17" fmla="*/ T16 w 92"/>
                  <a:gd name="T18" fmla="+- 0 4457 4437"/>
                  <a:gd name="T19" fmla="*/ 4457 h 21"/>
                  <a:gd name="T20" fmla="+- 0 6208 6136"/>
                  <a:gd name="T21" fmla="*/ T20 w 92"/>
                  <a:gd name="T22" fmla="+- 0 4453 4437"/>
                  <a:gd name="T23" fmla="*/ 4453 h 21"/>
                  <a:gd name="T24" fmla="+- 0 6224 6136"/>
                  <a:gd name="T25" fmla="*/ T24 w 92"/>
                  <a:gd name="T26" fmla="+- 0 4451 4437"/>
                  <a:gd name="T27" fmla="*/ 4451 h 21"/>
                  <a:gd name="T28" fmla="+- 0 6227 6136"/>
                  <a:gd name="T29" fmla="*/ T28 w 92"/>
                  <a:gd name="T30" fmla="+- 0 4437 4437"/>
                  <a:gd name="T31" fmla="*/ 4437 h 21"/>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2" h="21">
                    <a:moveTo>
                      <a:pt x="91" y="0"/>
                    </a:moveTo>
                    <a:lnTo>
                      <a:pt x="0" y="8"/>
                    </a:lnTo>
                    <a:lnTo>
                      <a:pt x="1" y="14"/>
                    </a:lnTo>
                    <a:lnTo>
                      <a:pt x="2" y="17"/>
                    </a:lnTo>
                    <a:lnTo>
                      <a:pt x="3" y="20"/>
                    </a:lnTo>
                    <a:lnTo>
                      <a:pt x="72" y="16"/>
                    </a:lnTo>
                    <a:lnTo>
                      <a:pt x="88" y="14"/>
                    </a:lnTo>
                    <a:lnTo>
                      <a:pt x="91"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6" name="Group 1055"/>
            <p:cNvGrpSpPr>
              <a:grpSpLocks/>
            </p:cNvGrpSpPr>
            <p:nvPr/>
          </p:nvGrpSpPr>
          <p:grpSpPr bwMode="auto">
            <a:xfrm>
              <a:off x="9043" y="4419"/>
              <a:ext cx="134" cy="17"/>
              <a:chOff x="6133" y="4419"/>
              <a:chExt cx="91" cy="17"/>
            </a:xfrm>
          </p:grpSpPr>
          <p:sp>
            <p:nvSpPr>
              <p:cNvPr id="1265" name="Freeform 1264"/>
              <p:cNvSpPr>
                <a:spLocks/>
              </p:cNvSpPr>
              <p:nvPr/>
            </p:nvSpPr>
            <p:spPr bwMode="auto">
              <a:xfrm>
                <a:off x="6133" y="4419"/>
                <a:ext cx="91" cy="17"/>
              </a:xfrm>
              <a:custGeom>
                <a:avLst/>
                <a:gdLst>
                  <a:gd name="T0" fmla="+- 0 6219 6133"/>
                  <a:gd name="T1" fmla="*/ T0 w 91"/>
                  <a:gd name="T2" fmla="+- 0 4419 4419"/>
                  <a:gd name="T3" fmla="*/ 4419 h 17"/>
                  <a:gd name="T4" fmla="+- 0 6136 6133"/>
                  <a:gd name="T5" fmla="*/ T4 w 91"/>
                  <a:gd name="T6" fmla="+- 0 4425 4419"/>
                  <a:gd name="T7" fmla="*/ 4425 h 17"/>
                  <a:gd name="T8" fmla="+- 0 6133 6133"/>
                  <a:gd name="T9" fmla="*/ T8 w 91"/>
                  <a:gd name="T10" fmla="+- 0 4429 4419"/>
                  <a:gd name="T11" fmla="*/ 4429 h 17"/>
                  <a:gd name="T12" fmla="+- 0 6134 6133"/>
                  <a:gd name="T13" fmla="*/ T12 w 91"/>
                  <a:gd name="T14" fmla="+- 0 4435 4419"/>
                  <a:gd name="T15" fmla="*/ 4435 h 17"/>
                  <a:gd name="T16" fmla="+- 0 6221 6133"/>
                  <a:gd name="T17" fmla="*/ T16 w 91"/>
                  <a:gd name="T18" fmla="+- 0 4428 4419"/>
                  <a:gd name="T19" fmla="*/ 4428 h 17"/>
                  <a:gd name="T20" fmla="+- 0 6224 6133"/>
                  <a:gd name="T21" fmla="*/ T20 w 91"/>
                  <a:gd name="T22" fmla="+- 0 4420 4419"/>
                  <a:gd name="T23" fmla="*/ 4420 h 17"/>
                  <a:gd name="T24" fmla="+- 0 6219 6133"/>
                  <a:gd name="T25" fmla="*/ T24 w 91"/>
                  <a:gd name="T26" fmla="+- 0 4419 4419"/>
                  <a:gd name="T27" fmla="*/ 4419 h 17"/>
                </a:gdLst>
                <a:ahLst/>
                <a:cxnLst>
                  <a:cxn ang="0">
                    <a:pos x="T1" y="T3"/>
                  </a:cxn>
                  <a:cxn ang="0">
                    <a:pos x="T5" y="T7"/>
                  </a:cxn>
                  <a:cxn ang="0">
                    <a:pos x="T9" y="T11"/>
                  </a:cxn>
                  <a:cxn ang="0">
                    <a:pos x="T13" y="T15"/>
                  </a:cxn>
                  <a:cxn ang="0">
                    <a:pos x="T17" y="T19"/>
                  </a:cxn>
                  <a:cxn ang="0">
                    <a:pos x="T21" y="T23"/>
                  </a:cxn>
                  <a:cxn ang="0">
                    <a:pos x="T25" y="T27"/>
                  </a:cxn>
                </a:cxnLst>
                <a:rect l="0" t="0" r="r" b="b"/>
                <a:pathLst>
                  <a:path w="91" h="17">
                    <a:moveTo>
                      <a:pt x="86" y="0"/>
                    </a:moveTo>
                    <a:lnTo>
                      <a:pt x="3" y="6"/>
                    </a:lnTo>
                    <a:lnTo>
                      <a:pt x="0" y="10"/>
                    </a:lnTo>
                    <a:lnTo>
                      <a:pt x="1" y="16"/>
                    </a:lnTo>
                    <a:lnTo>
                      <a:pt x="88" y="9"/>
                    </a:lnTo>
                    <a:lnTo>
                      <a:pt x="91" y="1"/>
                    </a:lnTo>
                    <a:lnTo>
                      <a:pt x="86"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7" name="Group 1056"/>
            <p:cNvGrpSpPr>
              <a:grpSpLocks/>
            </p:cNvGrpSpPr>
            <p:nvPr/>
          </p:nvGrpSpPr>
          <p:grpSpPr bwMode="auto">
            <a:xfrm>
              <a:off x="9034" y="4380"/>
              <a:ext cx="153" cy="32"/>
              <a:chOff x="6127" y="4380"/>
              <a:chExt cx="104" cy="32"/>
            </a:xfrm>
          </p:grpSpPr>
          <p:sp>
            <p:nvSpPr>
              <p:cNvPr id="1263" name="Freeform 1262"/>
              <p:cNvSpPr>
                <a:spLocks/>
              </p:cNvSpPr>
              <p:nvPr/>
            </p:nvSpPr>
            <p:spPr bwMode="auto">
              <a:xfrm>
                <a:off x="6127" y="4380"/>
                <a:ext cx="104" cy="32"/>
              </a:xfrm>
              <a:custGeom>
                <a:avLst/>
                <a:gdLst>
                  <a:gd name="T0" fmla="+- 0 6231 6127"/>
                  <a:gd name="T1" fmla="*/ T0 w 104"/>
                  <a:gd name="T2" fmla="+- 0 4380 4380"/>
                  <a:gd name="T3" fmla="*/ 4380 h 32"/>
                  <a:gd name="T4" fmla="+- 0 6141 6127"/>
                  <a:gd name="T5" fmla="*/ T4 w 104"/>
                  <a:gd name="T6" fmla="+- 0 4387 4380"/>
                  <a:gd name="T7" fmla="*/ 4387 h 32"/>
                  <a:gd name="T8" fmla="+- 0 6128 6127"/>
                  <a:gd name="T9" fmla="*/ T8 w 104"/>
                  <a:gd name="T10" fmla="+- 0 4388 4380"/>
                  <a:gd name="T11" fmla="*/ 4388 h 32"/>
                  <a:gd name="T12" fmla="+- 0 6127 6127"/>
                  <a:gd name="T13" fmla="*/ T12 w 104"/>
                  <a:gd name="T14" fmla="+- 0 4389 4380"/>
                  <a:gd name="T15" fmla="*/ 4389 h 32"/>
                  <a:gd name="T16" fmla="+- 0 6127 6127"/>
                  <a:gd name="T17" fmla="*/ T16 w 104"/>
                  <a:gd name="T18" fmla="+- 0 4394 4380"/>
                  <a:gd name="T19" fmla="*/ 4394 h 32"/>
                  <a:gd name="T20" fmla="+- 0 6129 6127"/>
                  <a:gd name="T21" fmla="*/ T20 w 104"/>
                  <a:gd name="T22" fmla="+- 0 4402 4380"/>
                  <a:gd name="T23" fmla="*/ 4402 h 32"/>
                  <a:gd name="T24" fmla="+- 0 6130 6127"/>
                  <a:gd name="T25" fmla="*/ T24 w 104"/>
                  <a:gd name="T26" fmla="+- 0 4411 4380"/>
                  <a:gd name="T27" fmla="*/ 4411 h 32"/>
                  <a:gd name="T28" fmla="+- 0 6218 6127"/>
                  <a:gd name="T29" fmla="*/ T28 w 104"/>
                  <a:gd name="T30" fmla="+- 0 4404 4380"/>
                  <a:gd name="T31" fmla="*/ 4404 h 32"/>
                  <a:gd name="T32" fmla="+- 0 6226 6127"/>
                  <a:gd name="T33" fmla="*/ T32 w 104"/>
                  <a:gd name="T34" fmla="+- 0 4404 4380"/>
                  <a:gd name="T35" fmla="*/ 4404 h 32"/>
                  <a:gd name="T36" fmla="+- 0 6230 6127"/>
                  <a:gd name="T37" fmla="*/ T36 w 104"/>
                  <a:gd name="T38" fmla="+- 0 4404 4380"/>
                  <a:gd name="T39" fmla="*/ 4404 h 32"/>
                  <a:gd name="T40" fmla="+- 0 6231 6127"/>
                  <a:gd name="T41" fmla="*/ T40 w 104"/>
                  <a:gd name="T42" fmla="+- 0 4380 4380"/>
                  <a:gd name="T43" fmla="*/ 4380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104" h="32">
                    <a:moveTo>
                      <a:pt x="104" y="0"/>
                    </a:moveTo>
                    <a:lnTo>
                      <a:pt x="14" y="7"/>
                    </a:lnTo>
                    <a:lnTo>
                      <a:pt x="1" y="8"/>
                    </a:lnTo>
                    <a:lnTo>
                      <a:pt x="0" y="9"/>
                    </a:lnTo>
                    <a:lnTo>
                      <a:pt x="0" y="14"/>
                    </a:lnTo>
                    <a:lnTo>
                      <a:pt x="2" y="22"/>
                    </a:lnTo>
                    <a:lnTo>
                      <a:pt x="3" y="31"/>
                    </a:lnTo>
                    <a:lnTo>
                      <a:pt x="91" y="24"/>
                    </a:lnTo>
                    <a:lnTo>
                      <a:pt x="99" y="24"/>
                    </a:lnTo>
                    <a:lnTo>
                      <a:pt x="103" y="24"/>
                    </a:lnTo>
                    <a:lnTo>
                      <a:pt x="104"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64" name="Freeform 1263"/>
              <p:cNvSpPr>
                <a:spLocks/>
              </p:cNvSpPr>
              <p:nvPr/>
            </p:nvSpPr>
            <p:spPr bwMode="auto">
              <a:xfrm>
                <a:off x="6127" y="4380"/>
                <a:ext cx="104" cy="32"/>
              </a:xfrm>
              <a:custGeom>
                <a:avLst/>
                <a:gdLst>
                  <a:gd name="T0" fmla="+- 0 6230 6127"/>
                  <a:gd name="T1" fmla="*/ T0 w 104"/>
                  <a:gd name="T2" fmla="+- 0 4404 4380"/>
                  <a:gd name="T3" fmla="*/ 4404 h 32"/>
                  <a:gd name="T4" fmla="+- 0 6226 6127"/>
                  <a:gd name="T5" fmla="*/ T4 w 104"/>
                  <a:gd name="T6" fmla="+- 0 4404 4380"/>
                  <a:gd name="T7" fmla="*/ 4404 h 32"/>
                  <a:gd name="T8" fmla="+- 0 6230 6127"/>
                  <a:gd name="T9" fmla="*/ T8 w 104"/>
                  <a:gd name="T10" fmla="+- 0 4404 4380"/>
                  <a:gd name="T11" fmla="*/ 4404 h 32"/>
                  <a:gd name="T12" fmla="+- 0 6230 6127"/>
                  <a:gd name="T13" fmla="*/ T12 w 104"/>
                  <a:gd name="T14" fmla="+- 0 4404 4380"/>
                  <a:gd name="T15" fmla="*/ 4404 h 32"/>
                </a:gdLst>
                <a:ahLst/>
                <a:cxnLst>
                  <a:cxn ang="0">
                    <a:pos x="T1" y="T3"/>
                  </a:cxn>
                  <a:cxn ang="0">
                    <a:pos x="T5" y="T7"/>
                  </a:cxn>
                  <a:cxn ang="0">
                    <a:pos x="T9" y="T11"/>
                  </a:cxn>
                  <a:cxn ang="0">
                    <a:pos x="T13" y="T15"/>
                  </a:cxn>
                </a:cxnLst>
                <a:rect l="0" t="0" r="r" b="b"/>
                <a:pathLst>
                  <a:path w="104" h="32">
                    <a:moveTo>
                      <a:pt x="103" y="24"/>
                    </a:moveTo>
                    <a:lnTo>
                      <a:pt x="99" y="24"/>
                    </a:lnTo>
                    <a:lnTo>
                      <a:pt x="103" y="24"/>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8" name="Group 1057"/>
            <p:cNvGrpSpPr>
              <a:grpSpLocks/>
            </p:cNvGrpSpPr>
            <p:nvPr/>
          </p:nvGrpSpPr>
          <p:grpSpPr bwMode="auto">
            <a:xfrm>
              <a:off x="9208" y="4385"/>
              <a:ext cx="31" cy="31"/>
              <a:chOff x="6245" y="4385"/>
              <a:chExt cx="21" cy="31"/>
            </a:xfrm>
          </p:grpSpPr>
          <p:sp>
            <p:nvSpPr>
              <p:cNvPr id="1262" name="Freeform 1261"/>
              <p:cNvSpPr>
                <a:spLocks/>
              </p:cNvSpPr>
              <p:nvPr/>
            </p:nvSpPr>
            <p:spPr bwMode="auto">
              <a:xfrm>
                <a:off x="6245" y="4385"/>
                <a:ext cx="21" cy="31"/>
              </a:xfrm>
              <a:custGeom>
                <a:avLst/>
                <a:gdLst>
                  <a:gd name="T0" fmla="+- 0 6266 6245"/>
                  <a:gd name="T1" fmla="*/ T0 w 21"/>
                  <a:gd name="T2" fmla="+- 0 4385 4385"/>
                  <a:gd name="T3" fmla="*/ 4385 h 31"/>
                  <a:gd name="T4" fmla="+- 0 6253 6245"/>
                  <a:gd name="T5" fmla="*/ T4 w 21"/>
                  <a:gd name="T6" fmla="+- 0 4386 4385"/>
                  <a:gd name="T7" fmla="*/ 4386 h 31"/>
                  <a:gd name="T8" fmla="+- 0 6246 6245"/>
                  <a:gd name="T9" fmla="*/ T8 w 21"/>
                  <a:gd name="T10" fmla="+- 0 4387 4385"/>
                  <a:gd name="T11" fmla="*/ 4387 h 31"/>
                  <a:gd name="T12" fmla="+- 0 6246 6245"/>
                  <a:gd name="T13" fmla="*/ T12 w 21"/>
                  <a:gd name="T14" fmla="+- 0 4388 4385"/>
                  <a:gd name="T15" fmla="*/ 4388 h 31"/>
                  <a:gd name="T16" fmla="+- 0 6245 6245"/>
                  <a:gd name="T17" fmla="*/ T16 w 21"/>
                  <a:gd name="T18" fmla="+- 0 4416 4385"/>
                  <a:gd name="T19" fmla="*/ 4416 h 31"/>
                  <a:gd name="T20" fmla="+- 0 6252 6245"/>
                  <a:gd name="T21" fmla="*/ T20 w 21"/>
                  <a:gd name="T22" fmla="+- 0 4416 4385"/>
                  <a:gd name="T23" fmla="*/ 4416 h 31"/>
                  <a:gd name="T24" fmla="+- 0 6252 6245"/>
                  <a:gd name="T25" fmla="*/ T24 w 21"/>
                  <a:gd name="T26" fmla="+- 0 4413 4385"/>
                  <a:gd name="T27" fmla="*/ 4413 h 31"/>
                  <a:gd name="T28" fmla="+- 0 6265 6245"/>
                  <a:gd name="T29" fmla="*/ T28 w 21"/>
                  <a:gd name="T30" fmla="+- 0 4412 4385"/>
                  <a:gd name="T31" fmla="*/ 4412 h 31"/>
                  <a:gd name="T32" fmla="+- 0 6266 6245"/>
                  <a:gd name="T33" fmla="*/ T32 w 21"/>
                  <a:gd name="T34" fmla="+- 0 4388 4385"/>
                  <a:gd name="T35" fmla="*/ 4388 h 31"/>
                  <a:gd name="T36" fmla="+- 0 6266 6245"/>
                  <a:gd name="T37" fmla="*/ T36 w 21"/>
                  <a:gd name="T38" fmla="+- 0 4387 4385"/>
                  <a:gd name="T39" fmla="*/ 4387 h 31"/>
                  <a:gd name="T40" fmla="+- 0 6266 6245"/>
                  <a:gd name="T41" fmla="*/ T40 w 21"/>
                  <a:gd name="T42" fmla="+- 0 4385 4385"/>
                  <a:gd name="T43" fmla="*/ 4385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1">
                    <a:moveTo>
                      <a:pt x="21" y="0"/>
                    </a:moveTo>
                    <a:lnTo>
                      <a:pt x="8" y="1"/>
                    </a:lnTo>
                    <a:lnTo>
                      <a:pt x="1" y="2"/>
                    </a:lnTo>
                    <a:lnTo>
                      <a:pt x="1" y="3"/>
                    </a:lnTo>
                    <a:lnTo>
                      <a:pt x="0" y="31"/>
                    </a:lnTo>
                    <a:lnTo>
                      <a:pt x="7" y="31"/>
                    </a:lnTo>
                    <a:lnTo>
                      <a:pt x="7" y="28"/>
                    </a:lnTo>
                    <a:lnTo>
                      <a:pt x="20" y="27"/>
                    </a:lnTo>
                    <a:lnTo>
                      <a:pt x="21" y="3"/>
                    </a:lnTo>
                    <a:lnTo>
                      <a:pt x="21" y="2"/>
                    </a:lnTo>
                    <a:lnTo>
                      <a:pt x="21"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59" name="Group 1058"/>
            <p:cNvGrpSpPr>
              <a:grpSpLocks/>
            </p:cNvGrpSpPr>
            <p:nvPr/>
          </p:nvGrpSpPr>
          <p:grpSpPr bwMode="auto">
            <a:xfrm>
              <a:off x="9310" y="4368"/>
              <a:ext cx="143" cy="29"/>
              <a:chOff x="6314" y="4368"/>
              <a:chExt cx="97" cy="29"/>
            </a:xfrm>
          </p:grpSpPr>
          <p:sp>
            <p:nvSpPr>
              <p:cNvPr id="1261" name="Freeform 1260"/>
              <p:cNvSpPr>
                <a:spLocks/>
              </p:cNvSpPr>
              <p:nvPr/>
            </p:nvSpPr>
            <p:spPr bwMode="auto">
              <a:xfrm>
                <a:off x="6314" y="4368"/>
                <a:ext cx="97" cy="29"/>
              </a:xfrm>
              <a:custGeom>
                <a:avLst/>
                <a:gdLst>
                  <a:gd name="T0" fmla="+- 0 6411 6314"/>
                  <a:gd name="T1" fmla="*/ T0 w 97"/>
                  <a:gd name="T2" fmla="+- 0 4368 4368"/>
                  <a:gd name="T3" fmla="*/ 4368 h 29"/>
                  <a:gd name="T4" fmla="+- 0 6324 6314"/>
                  <a:gd name="T5" fmla="*/ T4 w 97"/>
                  <a:gd name="T6" fmla="+- 0 4374 4368"/>
                  <a:gd name="T7" fmla="*/ 4374 h 29"/>
                  <a:gd name="T8" fmla="+- 0 6317 6314"/>
                  <a:gd name="T9" fmla="*/ T8 w 97"/>
                  <a:gd name="T10" fmla="+- 0 4374 4368"/>
                  <a:gd name="T11" fmla="*/ 4374 h 29"/>
                  <a:gd name="T12" fmla="+- 0 6314 6314"/>
                  <a:gd name="T13" fmla="*/ T12 w 97"/>
                  <a:gd name="T14" fmla="+- 0 4375 4368"/>
                  <a:gd name="T15" fmla="*/ 4375 h 29"/>
                  <a:gd name="T16" fmla="+- 0 6314 6314"/>
                  <a:gd name="T17" fmla="*/ T16 w 97"/>
                  <a:gd name="T18" fmla="+- 0 4377 4368"/>
                  <a:gd name="T19" fmla="*/ 4377 h 29"/>
                  <a:gd name="T20" fmla="+- 0 6315 6314"/>
                  <a:gd name="T21" fmla="*/ T20 w 97"/>
                  <a:gd name="T22" fmla="+- 0 4381 4368"/>
                  <a:gd name="T23" fmla="*/ 4381 h 29"/>
                  <a:gd name="T24" fmla="+- 0 6318 6314"/>
                  <a:gd name="T25" fmla="*/ T24 w 97"/>
                  <a:gd name="T26" fmla="+- 0 4396 4368"/>
                  <a:gd name="T27" fmla="*/ 4396 h 29"/>
                  <a:gd name="T28" fmla="+- 0 6408 6314"/>
                  <a:gd name="T29" fmla="*/ T28 w 97"/>
                  <a:gd name="T30" fmla="+- 0 4390 4368"/>
                  <a:gd name="T31" fmla="*/ 4390 h 29"/>
                  <a:gd name="T32" fmla="+- 0 6411 6314"/>
                  <a:gd name="T33" fmla="*/ T32 w 97"/>
                  <a:gd name="T34" fmla="+- 0 4368 4368"/>
                  <a:gd name="T35" fmla="*/ 4368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7" h="29">
                    <a:moveTo>
                      <a:pt x="97" y="0"/>
                    </a:moveTo>
                    <a:lnTo>
                      <a:pt x="10" y="6"/>
                    </a:lnTo>
                    <a:lnTo>
                      <a:pt x="3" y="6"/>
                    </a:lnTo>
                    <a:lnTo>
                      <a:pt x="0" y="7"/>
                    </a:lnTo>
                    <a:lnTo>
                      <a:pt x="0" y="9"/>
                    </a:lnTo>
                    <a:lnTo>
                      <a:pt x="1" y="13"/>
                    </a:lnTo>
                    <a:lnTo>
                      <a:pt x="4" y="28"/>
                    </a:lnTo>
                    <a:lnTo>
                      <a:pt x="94" y="22"/>
                    </a:lnTo>
                    <a:lnTo>
                      <a:pt x="97"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0" name="Group 1059"/>
            <p:cNvGrpSpPr>
              <a:grpSpLocks/>
            </p:cNvGrpSpPr>
            <p:nvPr/>
          </p:nvGrpSpPr>
          <p:grpSpPr bwMode="auto">
            <a:xfrm>
              <a:off x="9322" y="4405"/>
              <a:ext cx="112" cy="15"/>
              <a:chOff x="6322" y="4405"/>
              <a:chExt cx="76" cy="15"/>
            </a:xfrm>
          </p:grpSpPr>
          <p:sp>
            <p:nvSpPr>
              <p:cNvPr id="1260" name="Freeform 1259"/>
              <p:cNvSpPr>
                <a:spLocks/>
              </p:cNvSpPr>
              <p:nvPr/>
            </p:nvSpPr>
            <p:spPr bwMode="auto">
              <a:xfrm>
                <a:off x="6322" y="4405"/>
                <a:ext cx="76" cy="15"/>
              </a:xfrm>
              <a:custGeom>
                <a:avLst/>
                <a:gdLst>
                  <a:gd name="T0" fmla="+- 0 6397 6322"/>
                  <a:gd name="T1" fmla="*/ T0 w 76"/>
                  <a:gd name="T2" fmla="+- 0 4405 4405"/>
                  <a:gd name="T3" fmla="*/ 4405 h 15"/>
                  <a:gd name="T4" fmla="+- 0 6386 6322"/>
                  <a:gd name="T5" fmla="*/ T4 w 76"/>
                  <a:gd name="T6" fmla="+- 0 4406 4405"/>
                  <a:gd name="T7" fmla="*/ 4406 h 15"/>
                  <a:gd name="T8" fmla="+- 0 6335 6322"/>
                  <a:gd name="T9" fmla="*/ T8 w 76"/>
                  <a:gd name="T10" fmla="+- 0 4410 4405"/>
                  <a:gd name="T11" fmla="*/ 4410 h 15"/>
                  <a:gd name="T12" fmla="+- 0 6322 6322"/>
                  <a:gd name="T13" fmla="*/ T12 w 76"/>
                  <a:gd name="T14" fmla="+- 0 4414 4405"/>
                  <a:gd name="T15" fmla="*/ 4414 h 15"/>
                  <a:gd name="T16" fmla="+- 0 6323 6322"/>
                  <a:gd name="T17" fmla="*/ T16 w 76"/>
                  <a:gd name="T18" fmla="+- 0 4420 4405"/>
                  <a:gd name="T19" fmla="*/ 4420 h 15"/>
                  <a:gd name="T20" fmla="+- 0 6395 6322"/>
                  <a:gd name="T21" fmla="*/ T20 w 76"/>
                  <a:gd name="T22" fmla="+- 0 4414 4405"/>
                  <a:gd name="T23" fmla="*/ 4414 h 15"/>
                  <a:gd name="T24" fmla="+- 0 6397 6322"/>
                  <a:gd name="T25" fmla="*/ T24 w 76"/>
                  <a:gd name="T26" fmla="+- 0 4405 4405"/>
                  <a:gd name="T27" fmla="*/ 4405 h 15"/>
                </a:gdLst>
                <a:ahLst/>
                <a:cxnLst>
                  <a:cxn ang="0">
                    <a:pos x="T1" y="T3"/>
                  </a:cxn>
                  <a:cxn ang="0">
                    <a:pos x="T5" y="T7"/>
                  </a:cxn>
                  <a:cxn ang="0">
                    <a:pos x="T9" y="T11"/>
                  </a:cxn>
                  <a:cxn ang="0">
                    <a:pos x="T13" y="T15"/>
                  </a:cxn>
                  <a:cxn ang="0">
                    <a:pos x="T17" y="T19"/>
                  </a:cxn>
                  <a:cxn ang="0">
                    <a:pos x="T21" y="T23"/>
                  </a:cxn>
                  <a:cxn ang="0">
                    <a:pos x="T25" y="T27"/>
                  </a:cxn>
                </a:cxnLst>
                <a:rect l="0" t="0" r="r" b="b"/>
                <a:pathLst>
                  <a:path w="76" h="15">
                    <a:moveTo>
                      <a:pt x="75" y="0"/>
                    </a:moveTo>
                    <a:lnTo>
                      <a:pt x="64" y="1"/>
                    </a:lnTo>
                    <a:lnTo>
                      <a:pt x="13" y="5"/>
                    </a:lnTo>
                    <a:lnTo>
                      <a:pt x="0" y="9"/>
                    </a:lnTo>
                    <a:lnTo>
                      <a:pt x="1" y="15"/>
                    </a:lnTo>
                    <a:lnTo>
                      <a:pt x="73" y="9"/>
                    </a:lnTo>
                    <a:lnTo>
                      <a:pt x="75"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1" name="Group 1060"/>
            <p:cNvGrpSpPr>
              <a:grpSpLocks/>
            </p:cNvGrpSpPr>
            <p:nvPr/>
          </p:nvGrpSpPr>
          <p:grpSpPr bwMode="auto">
            <a:xfrm>
              <a:off x="9328" y="4423"/>
              <a:ext cx="119" cy="22"/>
              <a:chOff x="6326" y="4423"/>
              <a:chExt cx="81" cy="22"/>
            </a:xfrm>
          </p:grpSpPr>
          <p:sp>
            <p:nvSpPr>
              <p:cNvPr id="1259" name="Freeform 1258"/>
              <p:cNvSpPr>
                <a:spLocks/>
              </p:cNvSpPr>
              <p:nvPr/>
            </p:nvSpPr>
            <p:spPr bwMode="auto">
              <a:xfrm>
                <a:off x="6326" y="4423"/>
                <a:ext cx="81" cy="22"/>
              </a:xfrm>
              <a:custGeom>
                <a:avLst/>
                <a:gdLst>
                  <a:gd name="T0" fmla="+- 0 6406 6326"/>
                  <a:gd name="T1" fmla="*/ T0 w 81"/>
                  <a:gd name="T2" fmla="+- 0 4423 4423"/>
                  <a:gd name="T3" fmla="*/ 4423 h 22"/>
                  <a:gd name="T4" fmla="+- 0 6326 6326"/>
                  <a:gd name="T5" fmla="*/ T4 w 81"/>
                  <a:gd name="T6" fmla="+- 0 4429 4423"/>
                  <a:gd name="T7" fmla="*/ 4429 h 22"/>
                  <a:gd name="T8" fmla="+- 0 6326 6326"/>
                  <a:gd name="T9" fmla="*/ T8 w 81"/>
                  <a:gd name="T10" fmla="+- 0 4436 4423"/>
                  <a:gd name="T11" fmla="*/ 4436 h 22"/>
                  <a:gd name="T12" fmla="+- 0 6327 6326"/>
                  <a:gd name="T13" fmla="*/ T12 w 81"/>
                  <a:gd name="T14" fmla="+- 0 4441 4423"/>
                  <a:gd name="T15" fmla="*/ 4441 h 22"/>
                  <a:gd name="T16" fmla="+- 0 6328 6326"/>
                  <a:gd name="T17" fmla="*/ T16 w 81"/>
                  <a:gd name="T18" fmla="+- 0 4444 4423"/>
                  <a:gd name="T19" fmla="*/ 4444 h 22"/>
                  <a:gd name="T20" fmla="+- 0 6394 6326"/>
                  <a:gd name="T21" fmla="*/ T20 w 81"/>
                  <a:gd name="T22" fmla="+- 0 4438 4423"/>
                  <a:gd name="T23" fmla="*/ 4438 h 22"/>
                  <a:gd name="T24" fmla="+- 0 6405 6326"/>
                  <a:gd name="T25" fmla="*/ T24 w 81"/>
                  <a:gd name="T26" fmla="+- 0 4436 4423"/>
                  <a:gd name="T27" fmla="*/ 4436 h 22"/>
                  <a:gd name="T28" fmla="+- 0 6406 6326"/>
                  <a:gd name="T29" fmla="*/ T28 w 81"/>
                  <a:gd name="T30" fmla="+- 0 4423 4423"/>
                  <a:gd name="T31" fmla="*/ 4423 h 22"/>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81" h="22">
                    <a:moveTo>
                      <a:pt x="80" y="0"/>
                    </a:moveTo>
                    <a:lnTo>
                      <a:pt x="0" y="6"/>
                    </a:lnTo>
                    <a:lnTo>
                      <a:pt x="0" y="13"/>
                    </a:lnTo>
                    <a:lnTo>
                      <a:pt x="1" y="18"/>
                    </a:lnTo>
                    <a:lnTo>
                      <a:pt x="2" y="21"/>
                    </a:lnTo>
                    <a:lnTo>
                      <a:pt x="68" y="15"/>
                    </a:lnTo>
                    <a:lnTo>
                      <a:pt x="79" y="13"/>
                    </a:lnTo>
                    <a:lnTo>
                      <a:pt x="80"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2" name="Group 1061"/>
            <p:cNvGrpSpPr>
              <a:grpSpLocks/>
            </p:cNvGrpSpPr>
            <p:nvPr/>
          </p:nvGrpSpPr>
          <p:grpSpPr bwMode="auto">
            <a:xfrm>
              <a:off x="9466" y="4373"/>
              <a:ext cx="31" cy="30"/>
              <a:chOff x="6420" y="4373"/>
              <a:chExt cx="21" cy="30"/>
            </a:xfrm>
          </p:grpSpPr>
          <p:sp>
            <p:nvSpPr>
              <p:cNvPr id="1258" name="Freeform 1257"/>
              <p:cNvSpPr>
                <a:spLocks/>
              </p:cNvSpPr>
              <p:nvPr/>
            </p:nvSpPr>
            <p:spPr bwMode="auto">
              <a:xfrm>
                <a:off x="6420" y="4373"/>
                <a:ext cx="21" cy="30"/>
              </a:xfrm>
              <a:custGeom>
                <a:avLst/>
                <a:gdLst>
                  <a:gd name="T0" fmla="+- 0 6430 6420"/>
                  <a:gd name="T1" fmla="*/ T0 w 21"/>
                  <a:gd name="T2" fmla="+- 0 4373 4373"/>
                  <a:gd name="T3" fmla="*/ 4373 h 30"/>
                  <a:gd name="T4" fmla="+- 0 6424 6420"/>
                  <a:gd name="T5" fmla="*/ T4 w 21"/>
                  <a:gd name="T6" fmla="+- 0 4373 4373"/>
                  <a:gd name="T7" fmla="*/ 4373 h 30"/>
                  <a:gd name="T8" fmla="+- 0 6422 6420"/>
                  <a:gd name="T9" fmla="*/ T8 w 21"/>
                  <a:gd name="T10" fmla="+- 0 4374 4373"/>
                  <a:gd name="T11" fmla="*/ 4374 h 30"/>
                  <a:gd name="T12" fmla="+- 0 6422 6420"/>
                  <a:gd name="T13" fmla="*/ T12 w 21"/>
                  <a:gd name="T14" fmla="+- 0 4381 4373"/>
                  <a:gd name="T15" fmla="*/ 4381 h 30"/>
                  <a:gd name="T16" fmla="+- 0 6420 6420"/>
                  <a:gd name="T17" fmla="*/ T16 w 21"/>
                  <a:gd name="T18" fmla="+- 0 4402 4373"/>
                  <a:gd name="T19" fmla="*/ 4402 h 30"/>
                  <a:gd name="T20" fmla="+- 0 6423 6420"/>
                  <a:gd name="T21" fmla="*/ T20 w 21"/>
                  <a:gd name="T22" fmla="+- 0 4402 4373"/>
                  <a:gd name="T23" fmla="*/ 4402 h 30"/>
                  <a:gd name="T24" fmla="+- 0 6428 6420"/>
                  <a:gd name="T25" fmla="*/ T24 w 21"/>
                  <a:gd name="T26" fmla="+- 0 4403 4373"/>
                  <a:gd name="T27" fmla="*/ 4403 h 30"/>
                  <a:gd name="T28" fmla="+- 0 6428 6420"/>
                  <a:gd name="T29" fmla="*/ T28 w 21"/>
                  <a:gd name="T30" fmla="+- 0 4400 4373"/>
                  <a:gd name="T31" fmla="*/ 4400 h 30"/>
                  <a:gd name="T32" fmla="+- 0 6441 6420"/>
                  <a:gd name="T33" fmla="*/ T32 w 21"/>
                  <a:gd name="T34" fmla="+- 0 4399 4373"/>
                  <a:gd name="T35" fmla="*/ 4399 h 30"/>
                  <a:gd name="T36" fmla="+- 0 6441 6420"/>
                  <a:gd name="T37" fmla="*/ T36 w 21"/>
                  <a:gd name="T38" fmla="+- 0 4373 4373"/>
                  <a:gd name="T39" fmla="*/ 4373 h 30"/>
                  <a:gd name="T40" fmla="+- 0 6430 6420"/>
                  <a:gd name="T41" fmla="*/ T40 w 21"/>
                  <a:gd name="T42" fmla="+- 0 4373 4373"/>
                  <a:gd name="T43" fmla="*/ 4373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1" h="30">
                    <a:moveTo>
                      <a:pt x="10" y="0"/>
                    </a:moveTo>
                    <a:lnTo>
                      <a:pt x="4" y="0"/>
                    </a:lnTo>
                    <a:lnTo>
                      <a:pt x="2" y="1"/>
                    </a:lnTo>
                    <a:lnTo>
                      <a:pt x="2" y="8"/>
                    </a:lnTo>
                    <a:lnTo>
                      <a:pt x="0" y="29"/>
                    </a:lnTo>
                    <a:lnTo>
                      <a:pt x="3" y="29"/>
                    </a:lnTo>
                    <a:lnTo>
                      <a:pt x="8" y="30"/>
                    </a:lnTo>
                    <a:lnTo>
                      <a:pt x="8" y="27"/>
                    </a:lnTo>
                    <a:lnTo>
                      <a:pt x="21" y="26"/>
                    </a:lnTo>
                    <a:lnTo>
                      <a:pt x="21" y="0"/>
                    </a:lnTo>
                    <a:lnTo>
                      <a:pt x="10"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3" name="Group 1062"/>
            <p:cNvGrpSpPr>
              <a:grpSpLocks/>
            </p:cNvGrpSpPr>
            <p:nvPr/>
          </p:nvGrpSpPr>
          <p:grpSpPr bwMode="auto">
            <a:xfrm>
              <a:off x="9466" y="4424"/>
              <a:ext cx="31" cy="29"/>
              <a:chOff x="6420" y="4424"/>
              <a:chExt cx="21" cy="29"/>
            </a:xfrm>
          </p:grpSpPr>
          <p:sp>
            <p:nvSpPr>
              <p:cNvPr id="1257" name="Freeform 1256"/>
              <p:cNvSpPr>
                <a:spLocks/>
              </p:cNvSpPr>
              <p:nvPr/>
            </p:nvSpPr>
            <p:spPr bwMode="auto">
              <a:xfrm>
                <a:off x="6420" y="4424"/>
                <a:ext cx="21" cy="29"/>
              </a:xfrm>
              <a:custGeom>
                <a:avLst/>
                <a:gdLst>
                  <a:gd name="T0" fmla="+- 0 6439 6420"/>
                  <a:gd name="T1" fmla="*/ T0 w 21"/>
                  <a:gd name="T2" fmla="+- 0 4424 4424"/>
                  <a:gd name="T3" fmla="*/ 4424 h 29"/>
                  <a:gd name="T4" fmla="+- 0 6437 6420"/>
                  <a:gd name="T5" fmla="*/ T4 w 21"/>
                  <a:gd name="T6" fmla="+- 0 4424 4424"/>
                  <a:gd name="T7" fmla="*/ 4424 h 29"/>
                  <a:gd name="T8" fmla="+- 0 6420 6420"/>
                  <a:gd name="T9" fmla="*/ T8 w 21"/>
                  <a:gd name="T10" fmla="+- 0 4428 4424"/>
                  <a:gd name="T11" fmla="*/ 4428 h 29"/>
                  <a:gd name="T12" fmla="+- 0 6420 6420"/>
                  <a:gd name="T13" fmla="*/ T12 w 21"/>
                  <a:gd name="T14" fmla="+- 0 4429 4424"/>
                  <a:gd name="T15" fmla="*/ 4429 h 29"/>
                  <a:gd name="T16" fmla="+- 0 6420 6420"/>
                  <a:gd name="T17" fmla="*/ T16 w 21"/>
                  <a:gd name="T18" fmla="+- 0 4453 4424"/>
                  <a:gd name="T19" fmla="*/ 4453 h 29"/>
                  <a:gd name="T20" fmla="+- 0 6434 6420"/>
                  <a:gd name="T21" fmla="*/ T20 w 21"/>
                  <a:gd name="T22" fmla="+- 0 4451 4424"/>
                  <a:gd name="T23" fmla="*/ 4451 h 29"/>
                  <a:gd name="T24" fmla="+- 0 6440 6420"/>
                  <a:gd name="T25" fmla="*/ T24 w 21"/>
                  <a:gd name="T26" fmla="+- 0 4451 4424"/>
                  <a:gd name="T27" fmla="*/ 4451 h 29"/>
                  <a:gd name="T28" fmla="+- 0 6440 6420"/>
                  <a:gd name="T29" fmla="*/ T28 w 21"/>
                  <a:gd name="T30" fmla="+- 0 4432 4424"/>
                  <a:gd name="T31" fmla="*/ 4432 h 29"/>
                  <a:gd name="T32" fmla="+- 0 6440 6420"/>
                  <a:gd name="T33" fmla="*/ T32 w 21"/>
                  <a:gd name="T34" fmla="+- 0 4427 4424"/>
                  <a:gd name="T35" fmla="*/ 4427 h 29"/>
                  <a:gd name="T36" fmla="+- 0 6439 6420"/>
                  <a:gd name="T37" fmla="*/ T36 w 21"/>
                  <a:gd name="T38" fmla="+- 0 4424 4424"/>
                  <a:gd name="T39" fmla="*/ 4424 h 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29">
                    <a:moveTo>
                      <a:pt x="19" y="0"/>
                    </a:moveTo>
                    <a:lnTo>
                      <a:pt x="17" y="0"/>
                    </a:lnTo>
                    <a:lnTo>
                      <a:pt x="0" y="4"/>
                    </a:lnTo>
                    <a:lnTo>
                      <a:pt x="0" y="5"/>
                    </a:lnTo>
                    <a:lnTo>
                      <a:pt x="0" y="29"/>
                    </a:lnTo>
                    <a:lnTo>
                      <a:pt x="14" y="27"/>
                    </a:lnTo>
                    <a:lnTo>
                      <a:pt x="20" y="27"/>
                    </a:lnTo>
                    <a:lnTo>
                      <a:pt x="20" y="8"/>
                    </a:lnTo>
                    <a:lnTo>
                      <a:pt x="20"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4" name="Group 1063"/>
            <p:cNvGrpSpPr>
              <a:grpSpLocks/>
            </p:cNvGrpSpPr>
            <p:nvPr/>
          </p:nvGrpSpPr>
          <p:grpSpPr bwMode="auto">
            <a:xfrm>
              <a:off x="9568" y="4357"/>
              <a:ext cx="128" cy="27"/>
              <a:chOff x="6489" y="4357"/>
              <a:chExt cx="87" cy="27"/>
            </a:xfrm>
          </p:grpSpPr>
          <p:sp>
            <p:nvSpPr>
              <p:cNvPr id="1256" name="Freeform 1255"/>
              <p:cNvSpPr>
                <a:spLocks/>
              </p:cNvSpPr>
              <p:nvPr/>
            </p:nvSpPr>
            <p:spPr bwMode="auto">
              <a:xfrm>
                <a:off x="6489" y="4357"/>
                <a:ext cx="87" cy="27"/>
              </a:xfrm>
              <a:custGeom>
                <a:avLst/>
                <a:gdLst>
                  <a:gd name="T0" fmla="+- 0 6575 6489"/>
                  <a:gd name="T1" fmla="*/ T0 w 87"/>
                  <a:gd name="T2" fmla="+- 0 4357 4357"/>
                  <a:gd name="T3" fmla="*/ 4357 h 27"/>
                  <a:gd name="T4" fmla="+- 0 6491 6489"/>
                  <a:gd name="T5" fmla="*/ T4 w 87"/>
                  <a:gd name="T6" fmla="+- 0 4363 4357"/>
                  <a:gd name="T7" fmla="*/ 4363 h 27"/>
                  <a:gd name="T8" fmla="+- 0 6489 6489"/>
                  <a:gd name="T9" fmla="*/ T8 w 87"/>
                  <a:gd name="T10" fmla="+- 0 4363 4357"/>
                  <a:gd name="T11" fmla="*/ 4363 h 27"/>
                  <a:gd name="T12" fmla="+- 0 6489 6489"/>
                  <a:gd name="T13" fmla="*/ T12 w 87"/>
                  <a:gd name="T14" fmla="+- 0 4368 4357"/>
                  <a:gd name="T15" fmla="*/ 4368 h 27"/>
                  <a:gd name="T16" fmla="+- 0 6491 6489"/>
                  <a:gd name="T17" fmla="*/ T16 w 87"/>
                  <a:gd name="T18" fmla="+- 0 4375 4357"/>
                  <a:gd name="T19" fmla="*/ 4375 h 27"/>
                  <a:gd name="T20" fmla="+- 0 6493 6489"/>
                  <a:gd name="T21" fmla="*/ T20 w 87"/>
                  <a:gd name="T22" fmla="+- 0 4383 4357"/>
                  <a:gd name="T23" fmla="*/ 4383 h 27"/>
                  <a:gd name="T24" fmla="+- 0 6559 6489"/>
                  <a:gd name="T25" fmla="*/ T24 w 87"/>
                  <a:gd name="T26" fmla="+- 0 4378 4357"/>
                  <a:gd name="T27" fmla="*/ 4378 h 27"/>
                  <a:gd name="T28" fmla="+- 0 6574 6489"/>
                  <a:gd name="T29" fmla="*/ T28 w 87"/>
                  <a:gd name="T30" fmla="+- 0 4362 4357"/>
                  <a:gd name="T31" fmla="*/ 4362 h 27"/>
                  <a:gd name="T32" fmla="+- 0 6575 6489"/>
                  <a:gd name="T33" fmla="*/ T32 w 87"/>
                  <a:gd name="T34" fmla="+- 0 4362 4357"/>
                  <a:gd name="T35" fmla="*/ 4362 h 27"/>
                  <a:gd name="T36" fmla="+- 0 6575 6489"/>
                  <a:gd name="T37" fmla="*/ T36 w 87"/>
                  <a:gd name="T38" fmla="+- 0 4357 4357"/>
                  <a:gd name="T39" fmla="*/ 4357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7" h="27">
                    <a:moveTo>
                      <a:pt x="86" y="0"/>
                    </a:moveTo>
                    <a:lnTo>
                      <a:pt x="2" y="6"/>
                    </a:lnTo>
                    <a:lnTo>
                      <a:pt x="0" y="6"/>
                    </a:lnTo>
                    <a:lnTo>
                      <a:pt x="0" y="11"/>
                    </a:lnTo>
                    <a:lnTo>
                      <a:pt x="2" y="18"/>
                    </a:lnTo>
                    <a:lnTo>
                      <a:pt x="4" y="26"/>
                    </a:lnTo>
                    <a:lnTo>
                      <a:pt x="70" y="21"/>
                    </a:lnTo>
                    <a:lnTo>
                      <a:pt x="85" y="5"/>
                    </a:lnTo>
                    <a:lnTo>
                      <a:pt x="86" y="5"/>
                    </a:lnTo>
                    <a:lnTo>
                      <a:pt x="86"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5" name="Group 1064"/>
            <p:cNvGrpSpPr>
              <a:grpSpLocks/>
            </p:cNvGrpSpPr>
            <p:nvPr/>
          </p:nvGrpSpPr>
          <p:grpSpPr bwMode="auto">
            <a:xfrm>
              <a:off x="9624" y="4366"/>
              <a:ext cx="15" cy="5"/>
              <a:chOff x="6527" y="4366"/>
              <a:chExt cx="10" cy="5"/>
            </a:xfrm>
          </p:grpSpPr>
          <p:sp>
            <p:nvSpPr>
              <p:cNvPr id="1255" name="Freeform 1254"/>
              <p:cNvSpPr>
                <a:spLocks/>
              </p:cNvSpPr>
              <p:nvPr/>
            </p:nvSpPr>
            <p:spPr bwMode="auto">
              <a:xfrm>
                <a:off x="6527" y="4366"/>
                <a:ext cx="10" cy="5"/>
              </a:xfrm>
              <a:custGeom>
                <a:avLst/>
                <a:gdLst>
                  <a:gd name="T0" fmla="+- 0 6533 6527"/>
                  <a:gd name="T1" fmla="*/ T0 w 10"/>
                  <a:gd name="T2" fmla="+- 0 4366 4366"/>
                  <a:gd name="T3" fmla="*/ 4366 h 5"/>
                  <a:gd name="T4" fmla="+- 0 6529 6527"/>
                  <a:gd name="T5" fmla="*/ T4 w 10"/>
                  <a:gd name="T6" fmla="+- 0 4366 4366"/>
                  <a:gd name="T7" fmla="*/ 4366 h 5"/>
                  <a:gd name="T8" fmla="+- 0 6527 6527"/>
                  <a:gd name="T9" fmla="*/ T8 w 10"/>
                  <a:gd name="T10" fmla="+- 0 4368 4366"/>
                  <a:gd name="T11" fmla="*/ 4368 h 5"/>
                  <a:gd name="T12" fmla="+- 0 6527 6527"/>
                  <a:gd name="T13" fmla="*/ T12 w 10"/>
                  <a:gd name="T14" fmla="+- 0 4368 4366"/>
                  <a:gd name="T15" fmla="*/ 4368 h 5"/>
                  <a:gd name="T16" fmla="+- 0 6529 6527"/>
                  <a:gd name="T17" fmla="*/ T16 w 10"/>
                  <a:gd name="T18" fmla="+- 0 4370 4366"/>
                  <a:gd name="T19" fmla="*/ 4370 h 5"/>
                  <a:gd name="T20" fmla="+- 0 6534 6527"/>
                  <a:gd name="T21" fmla="*/ T20 w 10"/>
                  <a:gd name="T22" fmla="+- 0 4370 4366"/>
                  <a:gd name="T23" fmla="*/ 4370 h 5"/>
                  <a:gd name="T24" fmla="+- 0 6536 6527"/>
                  <a:gd name="T25" fmla="*/ T24 w 10"/>
                  <a:gd name="T26" fmla="+- 0 4368 4366"/>
                  <a:gd name="T27" fmla="*/ 4368 h 5"/>
                  <a:gd name="T28" fmla="+- 0 6536 6527"/>
                  <a:gd name="T29" fmla="*/ T28 w 10"/>
                  <a:gd name="T30" fmla="+- 0 4368 4366"/>
                  <a:gd name="T31" fmla="*/ 4368 h 5"/>
                  <a:gd name="T32" fmla="+- 0 6533 6527"/>
                  <a:gd name="T33" fmla="*/ T32 w 10"/>
                  <a:gd name="T34" fmla="+- 0 4366 4366"/>
                  <a:gd name="T35" fmla="*/ 4366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6" y="0"/>
                    </a:moveTo>
                    <a:lnTo>
                      <a:pt x="2" y="0"/>
                    </a:lnTo>
                    <a:lnTo>
                      <a:pt x="0" y="2"/>
                    </a:lnTo>
                    <a:lnTo>
                      <a:pt x="2" y="4"/>
                    </a:lnTo>
                    <a:lnTo>
                      <a:pt x="7" y="4"/>
                    </a:lnTo>
                    <a:lnTo>
                      <a:pt x="9" y="2"/>
                    </a:lnTo>
                    <a:lnTo>
                      <a:pt x="6"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6" name="Group 1065"/>
            <p:cNvGrpSpPr>
              <a:grpSpLocks/>
            </p:cNvGrpSpPr>
            <p:nvPr/>
          </p:nvGrpSpPr>
          <p:grpSpPr bwMode="auto">
            <a:xfrm>
              <a:off x="9623" y="4420"/>
              <a:ext cx="15" cy="5"/>
              <a:chOff x="6526" y="4420"/>
              <a:chExt cx="10" cy="5"/>
            </a:xfrm>
          </p:grpSpPr>
          <p:sp>
            <p:nvSpPr>
              <p:cNvPr id="1254" name="Freeform 1253"/>
              <p:cNvSpPr>
                <a:spLocks/>
              </p:cNvSpPr>
              <p:nvPr/>
            </p:nvSpPr>
            <p:spPr bwMode="auto">
              <a:xfrm>
                <a:off x="6526" y="4420"/>
                <a:ext cx="10" cy="5"/>
              </a:xfrm>
              <a:custGeom>
                <a:avLst/>
                <a:gdLst>
                  <a:gd name="T0" fmla="+- 0 6533 6526"/>
                  <a:gd name="T1" fmla="*/ T0 w 10"/>
                  <a:gd name="T2" fmla="+- 0 4420 4420"/>
                  <a:gd name="T3" fmla="*/ 4420 h 5"/>
                  <a:gd name="T4" fmla="+- 0 6528 6526"/>
                  <a:gd name="T5" fmla="*/ T4 w 10"/>
                  <a:gd name="T6" fmla="+- 0 4420 4420"/>
                  <a:gd name="T7" fmla="*/ 4420 h 5"/>
                  <a:gd name="T8" fmla="+- 0 6526 6526"/>
                  <a:gd name="T9" fmla="*/ T8 w 10"/>
                  <a:gd name="T10" fmla="+- 0 4422 4420"/>
                  <a:gd name="T11" fmla="*/ 4422 h 5"/>
                  <a:gd name="T12" fmla="+- 0 6526 6526"/>
                  <a:gd name="T13" fmla="*/ T12 w 10"/>
                  <a:gd name="T14" fmla="+- 0 4422 4420"/>
                  <a:gd name="T15" fmla="*/ 4422 h 5"/>
                  <a:gd name="T16" fmla="+- 0 6528 6526"/>
                  <a:gd name="T17" fmla="*/ T16 w 10"/>
                  <a:gd name="T18" fmla="+- 0 4424 4420"/>
                  <a:gd name="T19" fmla="*/ 4424 h 5"/>
                  <a:gd name="T20" fmla="+- 0 6533 6526"/>
                  <a:gd name="T21" fmla="*/ T20 w 10"/>
                  <a:gd name="T22" fmla="+- 0 4424 4420"/>
                  <a:gd name="T23" fmla="*/ 4424 h 5"/>
                  <a:gd name="T24" fmla="+- 0 6535 6526"/>
                  <a:gd name="T25" fmla="*/ T24 w 10"/>
                  <a:gd name="T26" fmla="+- 0 4422 4420"/>
                  <a:gd name="T27" fmla="*/ 4422 h 5"/>
                  <a:gd name="T28" fmla="+- 0 6535 6526"/>
                  <a:gd name="T29" fmla="*/ T28 w 10"/>
                  <a:gd name="T30" fmla="+- 0 4421 4420"/>
                  <a:gd name="T31" fmla="*/ 4421 h 5"/>
                  <a:gd name="T32" fmla="+- 0 6533 6526"/>
                  <a:gd name="T33" fmla="*/ T32 w 10"/>
                  <a:gd name="T34" fmla="+- 0 4420 4420"/>
                  <a:gd name="T35" fmla="*/ 4420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2" y="4"/>
                    </a:lnTo>
                    <a:lnTo>
                      <a:pt x="7" y="4"/>
                    </a:lnTo>
                    <a:lnTo>
                      <a:pt x="9" y="2"/>
                    </a:lnTo>
                    <a:lnTo>
                      <a:pt x="9" y="1"/>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7" name="Group 1066"/>
            <p:cNvGrpSpPr>
              <a:grpSpLocks/>
            </p:cNvGrpSpPr>
            <p:nvPr/>
          </p:nvGrpSpPr>
          <p:grpSpPr bwMode="auto">
            <a:xfrm>
              <a:off x="9369" y="4431"/>
              <a:ext cx="15" cy="5"/>
              <a:chOff x="6354" y="4431"/>
              <a:chExt cx="10" cy="5"/>
            </a:xfrm>
          </p:grpSpPr>
          <p:sp>
            <p:nvSpPr>
              <p:cNvPr id="1253" name="Freeform 1252"/>
              <p:cNvSpPr>
                <a:spLocks/>
              </p:cNvSpPr>
              <p:nvPr/>
            </p:nvSpPr>
            <p:spPr bwMode="auto">
              <a:xfrm>
                <a:off x="6354" y="4431"/>
                <a:ext cx="10" cy="5"/>
              </a:xfrm>
              <a:custGeom>
                <a:avLst/>
                <a:gdLst>
                  <a:gd name="T0" fmla="+- 0 6360 6354"/>
                  <a:gd name="T1" fmla="*/ T0 w 10"/>
                  <a:gd name="T2" fmla="+- 0 4431 4431"/>
                  <a:gd name="T3" fmla="*/ 4431 h 5"/>
                  <a:gd name="T4" fmla="+- 0 6356 6354"/>
                  <a:gd name="T5" fmla="*/ T4 w 10"/>
                  <a:gd name="T6" fmla="+- 0 4431 4431"/>
                  <a:gd name="T7" fmla="*/ 4431 h 5"/>
                  <a:gd name="T8" fmla="+- 0 6354 6354"/>
                  <a:gd name="T9" fmla="*/ T8 w 10"/>
                  <a:gd name="T10" fmla="+- 0 4433 4431"/>
                  <a:gd name="T11" fmla="*/ 4433 h 5"/>
                  <a:gd name="T12" fmla="+- 0 6354 6354"/>
                  <a:gd name="T13" fmla="*/ T12 w 10"/>
                  <a:gd name="T14" fmla="+- 0 4434 4431"/>
                  <a:gd name="T15" fmla="*/ 4434 h 5"/>
                  <a:gd name="T16" fmla="+- 0 6356 6354"/>
                  <a:gd name="T17" fmla="*/ T16 w 10"/>
                  <a:gd name="T18" fmla="+- 0 4436 4431"/>
                  <a:gd name="T19" fmla="*/ 4436 h 5"/>
                  <a:gd name="T20" fmla="+- 0 6361 6354"/>
                  <a:gd name="T21" fmla="*/ T20 w 10"/>
                  <a:gd name="T22" fmla="+- 0 4435 4431"/>
                  <a:gd name="T23" fmla="*/ 4435 h 5"/>
                  <a:gd name="T24" fmla="+- 0 6363 6354"/>
                  <a:gd name="T25" fmla="*/ T24 w 10"/>
                  <a:gd name="T26" fmla="+- 0 4433 4431"/>
                  <a:gd name="T27" fmla="*/ 4433 h 5"/>
                  <a:gd name="T28" fmla="+- 0 6363 6354"/>
                  <a:gd name="T29" fmla="*/ T28 w 10"/>
                  <a:gd name="T30" fmla="+- 0 4433 4431"/>
                  <a:gd name="T31" fmla="*/ 4433 h 5"/>
                  <a:gd name="T32" fmla="+- 0 6360 6354"/>
                  <a:gd name="T33" fmla="*/ T32 w 10"/>
                  <a:gd name="T34" fmla="+- 0 4431 4431"/>
                  <a:gd name="T35" fmla="*/ 4431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6" y="0"/>
                    </a:moveTo>
                    <a:lnTo>
                      <a:pt x="2" y="0"/>
                    </a:lnTo>
                    <a:lnTo>
                      <a:pt x="0" y="2"/>
                    </a:lnTo>
                    <a:lnTo>
                      <a:pt x="0" y="3"/>
                    </a:lnTo>
                    <a:lnTo>
                      <a:pt x="2" y="5"/>
                    </a:lnTo>
                    <a:lnTo>
                      <a:pt x="7" y="4"/>
                    </a:lnTo>
                    <a:lnTo>
                      <a:pt x="9" y="2"/>
                    </a:lnTo>
                    <a:lnTo>
                      <a:pt x="6"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8" name="Group 1067"/>
            <p:cNvGrpSpPr>
              <a:grpSpLocks/>
            </p:cNvGrpSpPr>
            <p:nvPr/>
          </p:nvGrpSpPr>
          <p:grpSpPr bwMode="auto">
            <a:xfrm>
              <a:off x="9363" y="4380"/>
              <a:ext cx="15" cy="5"/>
              <a:chOff x="6350" y="4380"/>
              <a:chExt cx="10" cy="5"/>
            </a:xfrm>
          </p:grpSpPr>
          <p:sp>
            <p:nvSpPr>
              <p:cNvPr id="1252" name="Freeform 1251"/>
              <p:cNvSpPr>
                <a:spLocks/>
              </p:cNvSpPr>
              <p:nvPr/>
            </p:nvSpPr>
            <p:spPr bwMode="auto">
              <a:xfrm>
                <a:off x="6350" y="4380"/>
                <a:ext cx="10" cy="5"/>
              </a:xfrm>
              <a:custGeom>
                <a:avLst/>
                <a:gdLst>
                  <a:gd name="T0" fmla="+- 0 6357 6350"/>
                  <a:gd name="T1" fmla="*/ T0 w 10"/>
                  <a:gd name="T2" fmla="+- 0 4380 4380"/>
                  <a:gd name="T3" fmla="*/ 4380 h 5"/>
                  <a:gd name="T4" fmla="+- 0 6352 6350"/>
                  <a:gd name="T5" fmla="*/ T4 w 10"/>
                  <a:gd name="T6" fmla="+- 0 4380 4380"/>
                  <a:gd name="T7" fmla="*/ 4380 h 5"/>
                  <a:gd name="T8" fmla="+- 0 6350 6350"/>
                  <a:gd name="T9" fmla="*/ T8 w 10"/>
                  <a:gd name="T10" fmla="+- 0 4382 4380"/>
                  <a:gd name="T11" fmla="*/ 4382 h 5"/>
                  <a:gd name="T12" fmla="+- 0 6350 6350"/>
                  <a:gd name="T13" fmla="*/ T12 w 10"/>
                  <a:gd name="T14" fmla="+- 0 4383 4380"/>
                  <a:gd name="T15" fmla="*/ 4383 h 5"/>
                  <a:gd name="T16" fmla="+- 0 6352 6350"/>
                  <a:gd name="T17" fmla="*/ T16 w 10"/>
                  <a:gd name="T18" fmla="+- 0 4384 4380"/>
                  <a:gd name="T19" fmla="*/ 4384 h 5"/>
                  <a:gd name="T20" fmla="+- 0 6357 6350"/>
                  <a:gd name="T21" fmla="*/ T20 w 10"/>
                  <a:gd name="T22" fmla="+- 0 4384 4380"/>
                  <a:gd name="T23" fmla="*/ 4384 h 5"/>
                  <a:gd name="T24" fmla="+- 0 6359 6350"/>
                  <a:gd name="T25" fmla="*/ T24 w 10"/>
                  <a:gd name="T26" fmla="+- 0 4382 4380"/>
                  <a:gd name="T27" fmla="*/ 4382 h 5"/>
                  <a:gd name="T28" fmla="+- 0 6359 6350"/>
                  <a:gd name="T29" fmla="*/ T28 w 10"/>
                  <a:gd name="T30" fmla="+- 0 4382 4380"/>
                  <a:gd name="T31" fmla="*/ 4382 h 5"/>
                  <a:gd name="T32" fmla="+- 0 6357 6350"/>
                  <a:gd name="T33" fmla="*/ T32 w 10"/>
                  <a:gd name="T34" fmla="+- 0 4380 4380"/>
                  <a:gd name="T35" fmla="*/ 4380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0" y="3"/>
                    </a:lnTo>
                    <a:lnTo>
                      <a:pt x="2" y="4"/>
                    </a:lnTo>
                    <a:lnTo>
                      <a:pt x="7" y="4"/>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69" name="Group 1068"/>
            <p:cNvGrpSpPr>
              <a:grpSpLocks/>
            </p:cNvGrpSpPr>
            <p:nvPr/>
          </p:nvGrpSpPr>
          <p:grpSpPr bwMode="auto">
            <a:xfrm>
              <a:off x="9099" y="4394"/>
              <a:ext cx="15" cy="5"/>
              <a:chOff x="6171" y="4394"/>
              <a:chExt cx="10" cy="5"/>
            </a:xfrm>
          </p:grpSpPr>
          <p:sp>
            <p:nvSpPr>
              <p:cNvPr id="1251" name="Freeform 1250"/>
              <p:cNvSpPr>
                <a:spLocks/>
              </p:cNvSpPr>
              <p:nvPr/>
            </p:nvSpPr>
            <p:spPr bwMode="auto">
              <a:xfrm>
                <a:off x="6171" y="4394"/>
                <a:ext cx="10" cy="5"/>
              </a:xfrm>
              <a:custGeom>
                <a:avLst/>
                <a:gdLst>
                  <a:gd name="T0" fmla="+- 0 6178 6171"/>
                  <a:gd name="T1" fmla="*/ T0 w 10"/>
                  <a:gd name="T2" fmla="+- 0 4394 4394"/>
                  <a:gd name="T3" fmla="*/ 4394 h 5"/>
                  <a:gd name="T4" fmla="+- 0 6173 6171"/>
                  <a:gd name="T5" fmla="*/ T4 w 10"/>
                  <a:gd name="T6" fmla="+- 0 4394 4394"/>
                  <a:gd name="T7" fmla="*/ 4394 h 5"/>
                  <a:gd name="T8" fmla="+- 0 6171 6171"/>
                  <a:gd name="T9" fmla="*/ T8 w 10"/>
                  <a:gd name="T10" fmla="+- 0 4396 4394"/>
                  <a:gd name="T11" fmla="*/ 4396 h 5"/>
                  <a:gd name="T12" fmla="+- 0 6171 6171"/>
                  <a:gd name="T13" fmla="*/ T12 w 10"/>
                  <a:gd name="T14" fmla="+- 0 4396 4394"/>
                  <a:gd name="T15" fmla="*/ 4396 h 5"/>
                  <a:gd name="T16" fmla="+- 0 6174 6171"/>
                  <a:gd name="T17" fmla="*/ T16 w 10"/>
                  <a:gd name="T18" fmla="+- 0 4398 4394"/>
                  <a:gd name="T19" fmla="*/ 4398 h 5"/>
                  <a:gd name="T20" fmla="+- 0 6178 6171"/>
                  <a:gd name="T21" fmla="*/ T20 w 10"/>
                  <a:gd name="T22" fmla="+- 0 4398 4394"/>
                  <a:gd name="T23" fmla="*/ 4398 h 5"/>
                  <a:gd name="T24" fmla="+- 0 6180 6171"/>
                  <a:gd name="T25" fmla="*/ T24 w 10"/>
                  <a:gd name="T26" fmla="+- 0 4396 4394"/>
                  <a:gd name="T27" fmla="*/ 4396 h 5"/>
                  <a:gd name="T28" fmla="+- 0 6180 6171"/>
                  <a:gd name="T29" fmla="*/ T28 w 10"/>
                  <a:gd name="T30" fmla="+- 0 4395 4394"/>
                  <a:gd name="T31" fmla="*/ 4395 h 5"/>
                  <a:gd name="T32" fmla="+- 0 6178 6171"/>
                  <a:gd name="T33" fmla="*/ T32 w 10"/>
                  <a:gd name="T34" fmla="+- 0 4394 4394"/>
                  <a:gd name="T35" fmla="*/ 4394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3" y="4"/>
                    </a:lnTo>
                    <a:lnTo>
                      <a:pt x="7" y="4"/>
                    </a:lnTo>
                    <a:lnTo>
                      <a:pt x="9" y="2"/>
                    </a:lnTo>
                    <a:lnTo>
                      <a:pt x="9" y="1"/>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0" name="Group 1069"/>
            <p:cNvGrpSpPr>
              <a:grpSpLocks/>
            </p:cNvGrpSpPr>
            <p:nvPr/>
          </p:nvGrpSpPr>
          <p:grpSpPr bwMode="auto">
            <a:xfrm>
              <a:off x="9099" y="4447"/>
              <a:ext cx="15" cy="5"/>
              <a:chOff x="6171" y="4447"/>
              <a:chExt cx="10" cy="5"/>
            </a:xfrm>
          </p:grpSpPr>
          <p:sp>
            <p:nvSpPr>
              <p:cNvPr id="1250" name="Freeform 1249"/>
              <p:cNvSpPr>
                <a:spLocks/>
              </p:cNvSpPr>
              <p:nvPr/>
            </p:nvSpPr>
            <p:spPr bwMode="auto">
              <a:xfrm>
                <a:off x="6171" y="4447"/>
                <a:ext cx="10" cy="5"/>
              </a:xfrm>
              <a:custGeom>
                <a:avLst/>
                <a:gdLst>
                  <a:gd name="T0" fmla="+- 0 6178 6171"/>
                  <a:gd name="T1" fmla="*/ T0 w 10"/>
                  <a:gd name="T2" fmla="+- 0 4447 4447"/>
                  <a:gd name="T3" fmla="*/ 4447 h 5"/>
                  <a:gd name="T4" fmla="+- 0 6173 6171"/>
                  <a:gd name="T5" fmla="*/ T4 w 10"/>
                  <a:gd name="T6" fmla="+- 0 4447 4447"/>
                  <a:gd name="T7" fmla="*/ 4447 h 5"/>
                  <a:gd name="T8" fmla="+- 0 6171 6171"/>
                  <a:gd name="T9" fmla="*/ T8 w 10"/>
                  <a:gd name="T10" fmla="+- 0 4449 4447"/>
                  <a:gd name="T11" fmla="*/ 4449 h 5"/>
                  <a:gd name="T12" fmla="+- 0 6171 6171"/>
                  <a:gd name="T13" fmla="*/ T12 w 10"/>
                  <a:gd name="T14" fmla="+- 0 4450 4447"/>
                  <a:gd name="T15" fmla="*/ 4450 h 5"/>
                  <a:gd name="T16" fmla="+- 0 6173 6171"/>
                  <a:gd name="T17" fmla="*/ T16 w 10"/>
                  <a:gd name="T18" fmla="+- 0 4451 4447"/>
                  <a:gd name="T19" fmla="*/ 4451 h 5"/>
                  <a:gd name="T20" fmla="+- 0 6178 6171"/>
                  <a:gd name="T21" fmla="*/ T20 w 10"/>
                  <a:gd name="T22" fmla="+- 0 4451 4447"/>
                  <a:gd name="T23" fmla="*/ 4451 h 5"/>
                  <a:gd name="T24" fmla="+- 0 6180 6171"/>
                  <a:gd name="T25" fmla="*/ T24 w 10"/>
                  <a:gd name="T26" fmla="+- 0 4449 4447"/>
                  <a:gd name="T27" fmla="*/ 4449 h 5"/>
                  <a:gd name="T28" fmla="+- 0 6180 6171"/>
                  <a:gd name="T29" fmla="*/ T28 w 10"/>
                  <a:gd name="T30" fmla="+- 0 4449 4447"/>
                  <a:gd name="T31" fmla="*/ 4449 h 5"/>
                  <a:gd name="T32" fmla="+- 0 6178 6171"/>
                  <a:gd name="T33" fmla="*/ T32 w 10"/>
                  <a:gd name="T34" fmla="+- 0 4447 4447"/>
                  <a:gd name="T35" fmla="*/ 4447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0"/>
                    </a:lnTo>
                    <a:lnTo>
                      <a:pt x="0" y="2"/>
                    </a:lnTo>
                    <a:lnTo>
                      <a:pt x="0" y="3"/>
                    </a:lnTo>
                    <a:lnTo>
                      <a:pt x="2" y="4"/>
                    </a:lnTo>
                    <a:lnTo>
                      <a:pt x="7" y="4"/>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1" name="Group 1070"/>
            <p:cNvGrpSpPr>
              <a:grpSpLocks/>
            </p:cNvGrpSpPr>
            <p:nvPr/>
          </p:nvGrpSpPr>
          <p:grpSpPr bwMode="auto">
            <a:xfrm>
              <a:off x="8931" y="4532"/>
              <a:ext cx="32" cy="9"/>
              <a:chOff x="6057" y="4532"/>
              <a:chExt cx="22" cy="9"/>
            </a:xfrm>
          </p:grpSpPr>
          <p:sp>
            <p:nvSpPr>
              <p:cNvPr id="1249" name="Freeform 1248"/>
              <p:cNvSpPr>
                <a:spLocks/>
              </p:cNvSpPr>
              <p:nvPr/>
            </p:nvSpPr>
            <p:spPr bwMode="auto">
              <a:xfrm>
                <a:off x="6057" y="4532"/>
                <a:ext cx="22" cy="9"/>
              </a:xfrm>
              <a:custGeom>
                <a:avLst/>
                <a:gdLst>
                  <a:gd name="T0" fmla="+- 0 6079 6057"/>
                  <a:gd name="T1" fmla="*/ T0 w 22"/>
                  <a:gd name="T2" fmla="+- 0 4532 4532"/>
                  <a:gd name="T3" fmla="*/ 4532 h 9"/>
                  <a:gd name="T4" fmla="+- 0 6075 6057"/>
                  <a:gd name="T5" fmla="*/ T4 w 22"/>
                  <a:gd name="T6" fmla="+- 0 4533 4532"/>
                  <a:gd name="T7" fmla="*/ 4533 h 9"/>
                  <a:gd name="T8" fmla="+- 0 6067 6057"/>
                  <a:gd name="T9" fmla="*/ T8 w 22"/>
                  <a:gd name="T10" fmla="+- 0 4534 4532"/>
                  <a:gd name="T11" fmla="*/ 4534 h 9"/>
                  <a:gd name="T12" fmla="+- 0 6057 6057"/>
                  <a:gd name="T13" fmla="*/ T12 w 22"/>
                  <a:gd name="T14" fmla="+- 0 4535 4532"/>
                  <a:gd name="T15" fmla="*/ 4535 h 9"/>
                  <a:gd name="T16" fmla="+- 0 6057 6057"/>
                  <a:gd name="T17" fmla="*/ T16 w 22"/>
                  <a:gd name="T18" fmla="+- 0 4541 4532"/>
                  <a:gd name="T19" fmla="*/ 4541 h 9"/>
                  <a:gd name="T20" fmla="+- 0 6057 6057"/>
                  <a:gd name="T21" fmla="*/ T20 w 22"/>
                  <a:gd name="T22" fmla="+- 0 4541 4532"/>
                  <a:gd name="T23" fmla="*/ 4541 h 9"/>
                  <a:gd name="T24" fmla="+- 0 6063 6057"/>
                  <a:gd name="T25" fmla="*/ T24 w 22"/>
                  <a:gd name="T26" fmla="+- 0 4541 4532"/>
                  <a:gd name="T27" fmla="*/ 4541 h 9"/>
                  <a:gd name="T28" fmla="+- 0 6063 6057"/>
                  <a:gd name="T29" fmla="*/ T28 w 22"/>
                  <a:gd name="T30" fmla="+- 0 4539 4532"/>
                  <a:gd name="T31" fmla="*/ 4539 h 9"/>
                  <a:gd name="T32" fmla="+- 0 6078 6057"/>
                  <a:gd name="T33" fmla="*/ T32 w 22"/>
                  <a:gd name="T34" fmla="+- 0 4537 4532"/>
                  <a:gd name="T35" fmla="*/ 4537 h 9"/>
                  <a:gd name="T36" fmla="+- 0 6079 6057"/>
                  <a:gd name="T37" fmla="*/ T36 w 22"/>
                  <a:gd name="T38" fmla="+- 0 4537 4532"/>
                  <a:gd name="T39" fmla="*/ 4537 h 9"/>
                  <a:gd name="T40" fmla="+- 0 6079 6057"/>
                  <a:gd name="T41" fmla="*/ T40 w 22"/>
                  <a:gd name="T42" fmla="+- 0 4532 4532"/>
                  <a:gd name="T43" fmla="*/ 4532 h 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Lst>
                <a:rect l="0" t="0" r="r" b="b"/>
                <a:pathLst>
                  <a:path w="22" h="9">
                    <a:moveTo>
                      <a:pt x="22" y="0"/>
                    </a:moveTo>
                    <a:lnTo>
                      <a:pt x="18" y="1"/>
                    </a:lnTo>
                    <a:lnTo>
                      <a:pt x="10" y="2"/>
                    </a:lnTo>
                    <a:lnTo>
                      <a:pt x="0" y="3"/>
                    </a:lnTo>
                    <a:lnTo>
                      <a:pt x="0" y="9"/>
                    </a:lnTo>
                    <a:lnTo>
                      <a:pt x="6" y="9"/>
                    </a:lnTo>
                    <a:lnTo>
                      <a:pt x="6" y="7"/>
                    </a:lnTo>
                    <a:lnTo>
                      <a:pt x="21" y="5"/>
                    </a:lnTo>
                    <a:lnTo>
                      <a:pt x="22" y="5"/>
                    </a:lnTo>
                    <a:lnTo>
                      <a:pt x="22"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2" name="Group 1071"/>
            <p:cNvGrpSpPr>
              <a:grpSpLocks/>
            </p:cNvGrpSpPr>
            <p:nvPr/>
          </p:nvGrpSpPr>
          <p:grpSpPr bwMode="auto">
            <a:xfrm>
              <a:off x="9208" y="4510"/>
              <a:ext cx="29" cy="13"/>
              <a:chOff x="6245" y="4510"/>
              <a:chExt cx="20" cy="13"/>
            </a:xfrm>
          </p:grpSpPr>
          <p:sp>
            <p:nvSpPr>
              <p:cNvPr id="1248" name="Freeform 1247"/>
              <p:cNvSpPr>
                <a:spLocks/>
              </p:cNvSpPr>
              <p:nvPr/>
            </p:nvSpPr>
            <p:spPr bwMode="auto">
              <a:xfrm>
                <a:off x="6245" y="4510"/>
                <a:ext cx="20" cy="13"/>
              </a:xfrm>
              <a:custGeom>
                <a:avLst/>
                <a:gdLst>
                  <a:gd name="T0" fmla="+- 0 6264 6245"/>
                  <a:gd name="T1" fmla="*/ T0 w 20"/>
                  <a:gd name="T2" fmla="+- 0 4510 4510"/>
                  <a:gd name="T3" fmla="*/ 4510 h 13"/>
                  <a:gd name="T4" fmla="+- 0 6259 6245"/>
                  <a:gd name="T5" fmla="*/ T4 w 20"/>
                  <a:gd name="T6" fmla="+- 0 4511 4510"/>
                  <a:gd name="T7" fmla="*/ 4511 h 13"/>
                  <a:gd name="T8" fmla="+- 0 6245 6245"/>
                  <a:gd name="T9" fmla="*/ T8 w 20"/>
                  <a:gd name="T10" fmla="+- 0 4512 4510"/>
                  <a:gd name="T11" fmla="*/ 4512 h 13"/>
                  <a:gd name="T12" fmla="+- 0 6245 6245"/>
                  <a:gd name="T13" fmla="*/ T12 w 20"/>
                  <a:gd name="T14" fmla="+- 0 4523 4510"/>
                  <a:gd name="T15" fmla="*/ 4523 h 13"/>
                  <a:gd name="T16" fmla="+- 0 6250 6245"/>
                  <a:gd name="T17" fmla="*/ T16 w 20"/>
                  <a:gd name="T18" fmla="+- 0 4523 4510"/>
                  <a:gd name="T19" fmla="*/ 4523 h 13"/>
                  <a:gd name="T20" fmla="+- 0 6251 6245"/>
                  <a:gd name="T21" fmla="*/ T20 w 20"/>
                  <a:gd name="T22" fmla="+- 0 4521 4510"/>
                  <a:gd name="T23" fmla="*/ 4521 h 13"/>
                  <a:gd name="T24" fmla="+- 0 6264 6245"/>
                  <a:gd name="T25" fmla="*/ T24 w 20"/>
                  <a:gd name="T26" fmla="+- 0 4519 4510"/>
                  <a:gd name="T27" fmla="*/ 4519 h 13"/>
                  <a:gd name="T28" fmla="+- 0 6264 6245"/>
                  <a:gd name="T29" fmla="*/ T28 w 20"/>
                  <a:gd name="T30" fmla="+- 0 4510 4510"/>
                  <a:gd name="T31" fmla="*/ 4510 h 13"/>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20" h="13">
                    <a:moveTo>
                      <a:pt x="19" y="0"/>
                    </a:moveTo>
                    <a:lnTo>
                      <a:pt x="14" y="1"/>
                    </a:lnTo>
                    <a:lnTo>
                      <a:pt x="0" y="2"/>
                    </a:lnTo>
                    <a:lnTo>
                      <a:pt x="0" y="13"/>
                    </a:lnTo>
                    <a:lnTo>
                      <a:pt x="5" y="13"/>
                    </a:lnTo>
                    <a:lnTo>
                      <a:pt x="6" y="11"/>
                    </a:lnTo>
                    <a:lnTo>
                      <a:pt x="19" y="9"/>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3" name="Group 1072"/>
            <p:cNvGrpSpPr>
              <a:grpSpLocks/>
            </p:cNvGrpSpPr>
            <p:nvPr/>
          </p:nvGrpSpPr>
          <p:grpSpPr bwMode="auto">
            <a:xfrm>
              <a:off x="9464" y="4495"/>
              <a:ext cx="31" cy="11"/>
              <a:chOff x="6418" y="4495"/>
              <a:chExt cx="21" cy="11"/>
            </a:xfrm>
          </p:grpSpPr>
          <p:sp>
            <p:nvSpPr>
              <p:cNvPr id="1247" name="Freeform 1246"/>
              <p:cNvSpPr>
                <a:spLocks/>
              </p:cNvSpPr>
              <p:nvPr/>
            </p:nvSpPr>
            <p:spPr bwMode="auto">
              <a:xfrm>
                <a:off x="6418" y="4495"/>
                <a:ext cx="21" cy="11"/>
              </a:xfrm>
              <a:custGeom>
                <a:avLst/>
                <a:gdLst>
                  <a:gd name="T0" fmla="+- 0 6438 6418"/>
                  <a:gd name="T1" fmla="*/ T0 w 21"/>
                  <a:gd name="T2" fmla="+- 0 4495 4495"/>
                  <a:gd name="T3" fmla="*/ 4495 h 11"/>
                  <a:gd name="T4" fmla="+- 0 6418 6418"/>
                  <a:gd name="T5" fmla="*/ T4 w 21"/>
                  <a:gd name="T6" fmla="+- 0 4496 4495"/>
                  <a:gd name="T7" fmla="*/ 4496 h 11"/>
                  <a:gd name="T8" fmla="+- 0 6418 6418"/>
                  <a:gd name="T9" fmla="*/ T8 w 21"/>
                  <a:gd name="T10" fmla="+- 0 4503 4495"/>
                  <a:gd name="T11" fmla="*/ 4503 h 11"/>
                  <a:gd name="T12" fmla="+- 0 6419 6418"/>
                  <a:gd name="T13" fmla="*/ T12 w 21"/>
                  <a:gd name="T14" fmla="+- 0 4504 4495"/>
                  <a:gd name="T15" fmla="*/ 4504 h 11"/>
                  <a:gd name="T16" fmla="+- 0 6421 6418"/>
                  <a:gd name="T17" fmla="*/ T16 w 21"/>
                  <a:gd name="T18" fmla="+- 0 4506 4495"/>
                  <a:gd name="T19" fmla="*/ 4506 h 11"/>
                  <a:gd name="T20" fmla="+- 0 6426 6418"/>
                  <a:gd name="T21" fmla="*/ T20 w 21"/>
                  <a:gd name="T22" fmla="+- 0 4505 4495"/>
                  <a:gd name="T23" fmla="*/ 4505 h 11"/>
                  <a:gd name="T24" fmla="+- 0 6426 6418"/>
                  <a:gd name="T25" fmla="*/ T24 w 21"/>
                  <a:gd name="T26" fmla="+- 0 4503 4495"/>
                  <a:gd name="T27" fmla="*/ 4503 h 11"/>
                  <a:gd name="T28" fmla="+- 0 6438 6418"/>
                  <a:gd name="T29" fmla="*/ T28 w 21"/>
                  <a:gd name="T30" fmla="+- 0 4502 4495"/>
                  <a:gd name="T31" fmla="*/ 4502 h 11"/>
                  <a:gd name="T32" fmla="+- 0 6438 6418"/>
                  <a:gd name="T33" fmla="*/ T32 w 21"/>
                  <a:gd name="T34" fmla="+- 0 4502 4495"/>
                  <a:gd name="T35" fmla="*/ 4502 h 11"/>
                  <a:gd name="T36" fmla="+- 0 6438 6418"/>
                  <a:gd name="T37" fmla="*/ T36 w 21"/>
                  <a:gd name="T38" fmla="+- 0 4495 4495"/>
                  <a:gd name="T39" fmla="*/ 4495 h 1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21" h="11">
                    <a:moveTo>
                      <a:pt x="20" y="0"/>
                    </a:moveTo>
                    <a:lnTo>
                      <a:pt x="0" y="1"/>
                    </a:lnTo>
                    <a:lnTo>
                      <a:pt x="0" y="8"/>
                    </a:lnTo>
                    <a:lnTo>
                      <a:pt x="1" y="9"/>
                    </a:lnTo>
                    <a:lnTo>
                      <a:pt x="3" y="11"/>
                    </a:lnTo>
                    <a:lnTo>
                      <a:pt x="8" y="10"/>
                    </a:lnTo>
                    <a:lnTo>
                      <a:pt x="8" y="8"/>
                    </a:lnTo>
                    <a:lnTo>
                      <a:pt x="20" y="7"/>
                    </a:lnTo>
                    <a:lnTo>
                      <a:pt x="20"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4" name="Group 1073"/>
            <p:cNvGrpSpPr>
              <a:grpSpLocks/>
            </p:cNvGrpSpPr>
            <p:nvPr/>
          </p:nvGrpSpPr>
          <p:grpSpPr bwMode="auto">
            <a:xfrm>
              <a:off x="8778" y="4394"/>
              <a:ext cx="133" cy="30"/>
              <a:chOff x="5953" y="4394"/>
              <a:chExt cx="90" cy="30"/>
            </a:xfrm>
          </p:grpSpPr>
          <p:sp>
            <p:nvSpPr>
              <p:cNvPr id="1245" name="Freeform 1244"/>
              <p:cNvSpPr>
                <a:spLocks/>
              </p:cNvSpPr>
              <p:nvPr/>
            </p:nvSpPr>
            <p:spPr bwMode="auto">
              <a:xfrm>
                <a:off x="5953" y="4394"/>
                <a:ext cx="90" cy="30"/>
              </a:xfrm>
              <a:custGeom>
                <a:avLst/>
                <a:gdLst>
                  <a:gd name="T0" fmla="+- 0 6043 5953"/>
                  <a:gd name="T1" fmla="*/ T0 w 90"/>
                  <a:gd name="T2" fmla="+- 0 4394 4394"/>
                  <a:gd name="T3" fmla="*/ 4394 h 30"/>
                  <a:gd name="T4" fmla="+- 0 5963 5953"/>
                  <a:gd name="T5" fmla="*/ T4 w 90"/>
                  <a:gd name="T6" fmla="+- 0 4400 4394"/>
                  <a:gd name="T7" fmla="*/ 4400 h 30"/>
                  <a:gd name="T8" fmla="+- 0 5958 5953"/>
                  <a:gd name="T9" fmla="*/ T8 w 90"/>
                  <a:gd name="T10" fmla="+- 0 4401 4394"/>
                  <a:gd name="T11" fmla="*/ 4401 h 30"/>
                  <a:gd name="T12" fmla="+- 0 5954 5953"/>
                  <a:gd name="T13" fmla="*/ T12 w 90"/>
                  <a:gd name="T14" fmla="+- 0 4401 4394"/>
                  <a:gd name="T15" fmla="*/ 4401 h 30"/>
                  <a:gd name="T16" fmla="+- 0 5953 5953"/>
                  <a:gd name="T17" fmla="*/ T16 w 90"/>
                  <a:gd name="T18" fmla="+- 0 4405 4394"/>
                  <a:gd name="T19" fmla="*/ 4405 h 30"/>
                  <a:gd name="T20" fmla="+- 0 5957 5953"/>
                  <a:gd name="T21" fmla="*/ T20 w 90"/>
                  <a:gd name="T22" fmla="+- 0 4414 4394"/>
                  <a:gd name="T23" fmla="*/ 4414 h 30"/>
                  <a:gd name="T24" fmla="+- 0 5962 5953"/>
                  <a:gd name="T25" fmla="*/ T24 w 90"/>
                  <a:gd name="T26" fmla="+- 0 4424 4394"/>
                  <a:gd name="T27" fmla="*/ 4424 h 30"/>
                  <a:gd name="T28" fmla="+- 0 6039 5953"/>
                  <a:gd name="T29" fmla="*/ T28 w 90"/>
                  <a:gd name="T30" fmla="+- 0 4418 4394"/>
                  <a:gd name="T31" fmla="*/ 4418 h 30"/>
                  <a:gd name="T32" fmla="+- 0 6043 5953"/>
                  <a:gd name="T33" fmla="*/ T32 w 90"/>
                  <a:gd name="T34" fmla="+- 0 4418 4394"/>
                  <a:gd name="T35" fmla="*/ 4418 h 30"/>
                  <a:gd name="T36" fmla="+- 0 6043 5953"/>
                  <a:gd name="T37" fmla="*/ T36 w 90"/>
                  <a:gd name="T38" fmla="+- 0 4394 4394"/>
                  <a:gd name="T39" fmla="*/ 4394 h 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0" h="30">
                    <a:moveTo>
                      <a:pt x="90" y="0"/>
                    </a:moveTo>
                    <a:lnTo>
                      <a:pt x="10" y="6"/>
                    </a:lnTo>
                    <a:lnTo>
                      <a:pt x="5" y="7"/>
                    </a:lnTo>
                    <a:lnTo>
                      <a:pt x="1" y="7"/>
                    </a:lnTo>
                    <a:lnTo>
                      <a:pt x="0" y="11"/>
                    </a:lnTo>
                    <a:lnTo>
                      <a:pt x="4" y="20"/>
                    </a:lnTo>
                    <a:lnTo>
                      <a:pt x="9" y="30"/>
                    </a:lnTo>
                    <a:lnTo>
                      <a:pt x="86" y="24"/>
                    </a:lnTo>
                    <a:lnTo>
                      <a:pt x="90" y="24"/>
                    </a:lnTo>
                    <a:lnTo>
                      <a:pt x="90"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46" name="Freeform 1245"/>
              <p:cNvSpPr>
                <a:spLocks/>
              </p:cNvSpPr>
              <p:nvPr/>
            </p:nvSpPr>
            <p:spPr bwMode="auto">
              <a:xfrm>
                <a:off x="5953" y="4394"/>
                <a:ext cx="90" cy="30"/>
              </a:xfrm>
              <a:custGeom>
                <a:avLst/>
                <a:gdLst>
                  <a:gd name="T0" fmla="+- 0 6043 5953"/>
                  <a:gd name="T1" fmla="*/ T0 w 90"/>
                  <a:gd name="T2" fmla="+- 0 4418 4394"/>
                  <a:gd name="T3" fmla="*/ 4418 h 30"/>
                  <a:gd name="T4" fmla="+- 0 6039 5953"/>
                  <a:gd name="T5" fmla="*/ T4 w 90"/>
                  <a:gd name="T6" fmla="+- 0 4418 4394"/>
                  <a:gd name="T7" fmla="*/ 4418 h 30"/>
                  <a:gd name="T8" fmla="+- 0 6043 5953"/>
                  <a:gd name="T9" fmla="*/ T8 w 90"/>
                  <a:gd name="T10" fmla="+- 0 4419 4394"/>
                  <a:gd name="T11" fmla="*/ 4419 h 30"/>
                  <a:gd name="T12" fmla="+- 0 6043 5953"/>
                  <a:gd name="T13" fmla="*/ T12 w 90"/>
                  <a:gd name="T14" fmla="+- 0 4418 4394"/>
                  <a:gd name="T15" fmla="*/ 4418 h 30"/>
                </a:gdLst>
                <a:ahLst/>
                <a:cxnLst>
                  <a:cxn ang="0">
                    <a:pos x="T1" y="T3"/>
                  </a:cxn>
                  <a:cxn ang="0">
                    <a:pos x="T5" y="T7"/>
                  </a:cxn>
                  <a:cxn ang="0">
                    <a:pos x="T9" y="T11"/>
                  </a:cxn>
                  <a:cxn ang="0">
                    <a:pos x="T13" y="T15"/>
                  </a:cxn>
                </a:cxnLst>
                <a:rect l="0" t="0" r="r" b="b"/>
                <a:pathLst>
                  <a:path w="90" h="30">
                    <a:moveTo>
                      <a:pt x="90" y="24"/>
                    </a:moveTo>
                    <a:lnTo>
                      <a:pt x="86" y="24"/>
                    </a:lnTo>
                    <a:lnTo>
                      <a:pt x="90" y="25"/>
                    </a:lnTo>
                    <a:lnTo>
                      <a:pt x="90" y="24"/>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5" name="Group 1074"/>
            <p:cNvGrpSpPr>
              <a:grpSpLocks/>
            </p:cNvGrpSpPr>
            <p:nvPr/>
          </p:nvGrpSpPr>
          <p:grpSpPr bwMode="auto">
            <a:xfrm>
              <a:off x="8804" y="4433"/>
              <a:ext cx="102" cy="15"/>
              <a:chOff x="5971" y="4433"/>
              <a:chExt cx="69" cy="15"/>
            </a:xfrm>
          </p:grpSpPr>
          <p:sp>
            <p:nvSpPr>
              <p:cNvPr id="1244" name="Freeform 1243"/>
              <p:cNvSpPr>
                <a:spLocks/>
              </p:cNvSpPr>
              <p:nvPr/>
            </p:nvSpPr>
            <p:spPr bwMode="auto">
              <a:xfrm>
                <a:off x="5971" y="4433"/>
                <a:ext cx="69" cy="15"/>
              </a:xfrm>
              <a:custGeom>
                <a:avLst/>
                <a:gdLst>
                  <a:gd name="T0" fmla="+- 0 6040 5971"/>
                  <a:gd name="T1" fmla="*/ T0 w 69"/>
                  <a:gd name="T2" fmla="+- 0 4433 4433"/>
                  <a:gd name="T3" fmla="*/ 4433 h 15"/>
                  <a:gd name="T4" fmla="+- 0 6038 5971"/>
                  <a:gd name="T5" fmla="*/ T4 w 69"/>
                  <a:gd name="T6" fmla="+- 0 4433 4433"/>
                  <a:gd name="T7" fmla="*/ 4433 h 15"/>
                  <a:gd name="T8" fmla="+- 0 5974 5971"/>
                  <a:gd name="T9" fmla="*/ T8 w 69"/>
                  <a:gd name="T10" fmla="+- 0 4438 4433"/>
                  <a:gd name="T11" fmla="*/ 4438 h 15"/>
                  <a:gd name="T12" fmla="+- 0 5971 5971"/>
                  <a:gd name="T13" fmla="*/ T12 w 69"/>
                  <a:gd name="T14" fmla="+- 0 4442 4433"/>
                  <a:gd name="T15" fmla="*/ 4442 h 15"/>
                  <a:gd name="T16" fmla="+- 0 5973 5971"/>
                  <a:gd name="T17" fmla="*/ T16 w 69"/>
                  <a:gd name="T18" fmla="+- 0 4445 4433"/>
                  <a:gd name="T19" fmla="*/ 4445 h 15"/>
                  <a:gd name="T20" fmla="+- 0 5975 5971"/>
                  <a:gd name="T21" fmla="*/ T20 w 69"/>
                  <a:gd name="T22" fmla="+- 0 4448 4433"/>
                  <a:gd name="T23" fmla="*/ 4448 h 15"/>
                  <a:gd name="T24" fmla="+- 0 6036 5971"/>
                  <a:gd name="T25" fmla="*/ T24 w 69"/>
                  <a:gd name="T26" fmla="+- 0 4443 4433"/>
                  <a:gd name="T27" fmla="*/ 4443 h 15"/>
                  <a:gd name="T28" fmla="+- 0 6040 5971"/>
                  <a:gd name="T29" fmla="*/ T28 w 69"/>
                  <a:gd name="T30" fmla="+- 0 4433 4433"/>
                  <a:gd name="T31" fmla="*/ 4433 h 1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69" h="15">
                    <a:moveTo>
                      <a:pt x="69" y="0"/>
                    </a:moveTo>
                    <a:lnTo>
                      <a:pt x="67" y="0"/>
                    </a:lnTo>
                    <a:lnTo>
                      <a:pt x="3" y="5"/>
                    </a:lnTo>
                    <a:lnTo>
                      <a:pt x="0" y="9"/>
                    </a:lnTo>
                    <a:lnTo>
                      <a:pt x="2" y="12"/>
                    </a:lnTo>
                    <a:lnTo>
                      <a:pt x="4" y="15"/>
                    </a:lnTo>
                    <a:lnTo>
                      <a:pt x="65" y="10"/>
                    </a:lnTo>
                    <a:lnTo>
                      <a:pt x="69"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6" name="Group 1075"/>
            <p:cNvGrpSpPr>
              <a:grpSpLocks/>
            </p:cNvGrpSpPr>
            <p:nvPr/>
          </p:nvGrpSpPr>
          <p:grpSpPr bwMode="auto">
            <a:xfrm>
              <a:off x="8819" y="4453"/>
              <a:ext cx="83" cy="8"/>
              <a:chOff x="5981" y="4453"/>
              <a:chExt cx="56" cy="8"/>
            </a:xfrm>
          </p:grpSpPr>
          <p:sp>
            <p:nvSpPr>
              <p:cNvPr id="1243" name="Freeform 1242"/>
              <p:cNvSpPr>
                <a:spLocks/>
              </p:cNvSpPr>
              <p:nvPr/>
            </p:nvSpPr>
            <p:spPr bwMode="auto">
              <a:xfrm>
                <a:off x="5981" y="4453"/>
                <a:ext cx="56" cy="8"/>
              </a:xfrm>
              <a:custGeom>
                <a:avLst/>
                <a:gdLst>
                  <a:gd name="T0" fmla="+- 0 6036 5981"/>
                  <a:gd name="T1" fmla="*/ T0 w 56"/>
                  <a:gd name="T2" fmla="+- 0 4453 4453"/>
                  <a:gd name="T3" fmla="*/ 4453 h 8"/>
                  <a:gd name="T4" fmla="+- 0 5981 5981"/>
                  <a:gd name="T5" fmla="*/ T4 w 56"/>
                  <a:gd name="T6" fmla="+- 0 4457 4453"/>
                  <a:gd name="T7" fmla="*/ 4457 h 8"/>
                  <a:gd name="T8" fmla="+- 0 5982 5981"/>
                  <a:gd name="T9" fmla="*/ T8 w 56"/>
                  <a:gd name="T10" fmla="+- 0 4458 4453"/>
                  <a:gd name="T11" fmla="*/ 4458 h 8"/>
                  <a:gd name="T12" fmla="+- 0 6035 5981"/>
                  <a:gd name="T13" fmla="*/ T12 w 56"/>
                  <a:gd name="T14" fmla="+- 0 4460 4453"/>
                  <a:gd name="T15" fmla="*/ 4460 h 8"/>
                  <a:gd name="T16" fmla="+- 0 6036 5981"/>
                  <a:gd name="T17" fmla="*/ T16 w 56"/>
                  <a:gd name="T18" fmla="+- 0 4453 4453"/>
                  <a:gd name="T19" fmla="*/ 4453 h 8"/>
                </a:gdLst>
                <a:ahLst/>
                <a:cxnLst>
                  <a:cxn ang="0">
                    <a:pos x="T1" y="T3"/>
                  </a:cxn>
                  <a:cxn ang="0">
                    <a:pos x="T5" y="T7"/>
                  </a:cxn>
                  <a:cxn ang="0">
                    <a:pos x="T9" y="T11"/>
                  </a:cxn>
                  <a:cxn ang="0">
                    <a:pos x="T13" y="T15"/>
                  </a:cxn>
                  <a:cxn ang="0">
                    <a:pos x="T17" y="T19"/>
                  </a:cxn>
                </a:cxnLst>
                <a:rect l="0" t="0" r="r" b="b"/>
                <a:pathLst>
                  <a:path w="56" h="8">
                    <a:moveTo>
                      <a:pt x="55" y="0"/>
                    </a:moveTo>
                    <a:lnTo>
                      <a:pt x="0" y="4"/>
                    </a:lnTo>
                    <a:lnTo>
                      <a:pt x="1" y="5"/>
                    </a:lnTo>
                    <a:lnTo>
                      <a:pt x="54" y="7"/>
                    </a:lnTo>
                    <a:lnTo>
                      <a:pt x="55" y="0"/>
                    </a:lnTo>
                    <a:close/>
                  </a:path>
                </a:pathLst>
              </a:custGeom>
              <a:solidFill>
                <a:srgbClr val="363E4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7" name="Group 1076"/>
            <p:cNvGrpSpPr>
              <a:grpSpLocks/>
            </p:cNvGrpSpPr>
            <p:nvPr/>
          </p:nvGrpSpPr>
          <p:grpSpPr bwMode="auto">
            <a:xfrm>
              <a:off x="8930" y="4454"/>
              <a:ext cx="34" cy="23"/>
              <a:chOff x="6056" y="4454"/>
              <a:chExt cx="23" cy="23"/>
            </a:xfrm>
          </p:grpSpPr>
          <p:sp>
            <p:nvSpPr>
              <p:cNvPr id="1242" name="Freeform 1241"/>
              <p:cNvSpPr>
                <a:spLocks/>
              </p:cNvSpPr>
              <p:nvPr/>
            </p:nvSpPr>
            <p:spPr bwMode="auto">
              <a:xfrm>
                <a:off x="6056" y="4454"/>
                <a:ext cx="23" cy="23"/>
              </a:xfrm>
              <a:custGeom>
                <a:avLst/>
                <a:gdLst>
                  <a:gd name="T0" fmla="+- 0 6075 6056"/>
                  <a:gd name="T1" fmla="*/ T0 w 23"/>
                  <a:gd name="T2" fmla="+- 0 4454 4454"/>
                  <a:gd name="T3" fmla="*/ 4454 h 23"/>
                  <a:gd name="T4" fmla="+- 0 6073 6056"/>
                  <a:gd name="T5" fmla="*/ T4 w 23"/>
                  <a:gd name="T6" fmla="+- 0 4454 4454"/>
                  <a:gd name="T7" fmla="*/ 4454 h 23"/>
                  <a:gd name="T8" fmla="+- 0 6066 6056"/>
                  <a:gd name="T9" fmla="*/ T8 w 23"/>
                  <a:gd name="T10" fmla="+- 0 4456 4454"/>
                  <a:gd name="T11" fmla="*/ 4456 h 23"/>
                  <a:gd name="T12" fmla="+- 0 6061 6056"/>
                  <a:gd name="T13" fmla="*/ T12 w 23"/>
                  <a:gd name="T14" fmla="+- 0 4456 4454"/>
                  <a:gd name="T15" fmla="*/ 4456 h 23"/>
                  <a:gd name="T16" fmla="+- 0 6057 6056"/>
                  <a:gd name="T17" fmla="*/ T16 w 23"/>
                  <a:gd name="T18" fmla="+- 0 4457 4454"/>
                  <a:gd name="T19" fmla="*/ 4457 h 23"/>
                  <a:gd name="T20" fmla="+- 0 6056 6056"/>
                  <a:gd name="T21" fmla="*/ T20 w 23"/>
                  <a:gd name="T22" fmla="+- 0 4460 4454"/>
                  <a:gd name="T23" fmla="*/ 4460 h 23"/>
                  <a:gd name="T24" fmla="+- 0 6056 6056"/>
                  <a:gd name="T25" fmla="*/ T24 w 23"/>
                  <a:gd name="T26" fmla="+- 0 4476 4454"/>
                  <a:gd name="T27" fmla="*/ 4476 h 23"/>
                  <a:gd name="T28" fmla="+- 0 6065 6056"/>
                  <a:gd name="T29" fmla="*/ T28 w 23"/>
                  <a:gd name="T30" fmla="+- 0 4476 4454"/>
                  <a:gd name="T31" fmla="*/ 4476 h 23"/>
                  <a:gd name="T32" fmla="+- 0 6073 6056"/>
                  <a:gd name="T33" fmla="*/ T32 w 23"/>
                  <a:gd name="T34" fmla="+- 0 4477 4454"/>
                  <a:gd name="T35" fmla="*/ 4477 h 23"/>
                  <a:gd name="T36" fmla="+- 0 6076 6056"/>
                  <a:gd name="T37" fmla="*/ T36 w 23"/>
                  <a:gd name="T38" fmla="+- 0 4476 4454"/>
                  <a:gd name="T39" fmla="*/ 4476 h 23"/>
                  <a:gd name="T40" fmla="+- 0 6078 6056"/>
                  <a:gd name="T41" fmla="*/ T40 w 23"/>
                  <a:gd name="T42" fmla="+- 0 4476 4454"/>
                  <a:gd name="T43" fmla="*/ 4476 h 23"/>
                  <a:gd name="T44" fmla="+- 0 6078 6056"/>
                  <a:gd name="T45" fmla="*/ T44 w 23"/>
                  <a:gd name="T46" fmla="+- 0 4457 4454"/>
                  <a:gd name="T47" fmla="*/ 4457 h 23"/>
                  <a:gd name="T48" fmla="+- 0 6075 6056"/>
                  <a:gd name="T49" fmla="*/ T48 w 23"/>
                  <a:gd name="T50" fmla="+- 0 4454 4454"/>
                  <a:gd name="T51" fmla="*/ 445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23" h="23">
                    <a:moveTo>
                      <a:pt x="19" y="0"/>
                    </a:moveTo>
                    <a:lnTo>
                      <a:pt x="17" y="0"/>
                    </a:lnTo>
                    <a:lnTo>
                      <a:pt x="10" y="2"/>
                    </a:lnTo>
                    <a:lnTo>
                      <a:pt x="5" y="2"/>
                    </a:lnTo>
                    <a:lnTo>
                      <a:pt x="1" y="3"/>
                    </a:lnTo>
                    <a:lnTo>
                      <a:pt x="0" y="6"/>
                    </a:lnTo>
                    <a:lnTo>
                      <a:pt x="0" y="22"/>
                    </a:lnTo>
                    <a:lnTo>
                      <a:pt x="9" y="22"/>
                    </a:lnTo>
                    <a:lnTo>
                      <a:pt x="17" y="23"/>
                    </a:lnTo>
                    <a:lnTo>
                      <a:pt x="20" y="22"/>
                    </a:lnTo>
                    <a:lnTo>
                      <a:pt x="22" y="22"/>
                    </a:lnTo>
                    <a:lnTo>
                      <a:pt x="22" y="3"/>
                    </a:lnTo>
                    <a:lnTo>
                      <a:pt x="19"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8" name="Group 1077"/>
            <p:cNvGrpSpPr>
              <a:grpSpLocks/>
            </p:cNvGrpSpPr>
            <p:nvPr/>
          </p:nvGrpSpPr>
          <p:grpSpPr bwMode="auto">
            <a:xfrm>
              <a:off x="9207" y="4439"/>
              <a:ext cx="32" cy="31"/>
              <a:chOff x="6244" y="4439"/>
              <a:chExt cx="22" cy="31"/>
            </a:xfrm>
          </p:grpSpPr>
          <p:sp>
            <p:nvSpPr>
              <p:cNvPr id="1241" name="Freeform 1240"/>
              <p:cNvSpPr>
                <a:spLocks/>
              </p:cNvSpPr>
              <p:nvPr/>
            </p:nvSpPr>
            <p:spPr bwMode="auto">
              <a:xfrm>
                <a:off x="6244" y="4439"/>
                <a:ext cx="22" cy="31"/>
              </a:xfrm>
              <a:custGeom>
                <a:avLst/>
                <a:gdLst>
                  <a:gd name="T0" fmla="+- 0 6265 6244"/>
                  <a:gd name="T1" fmla="*/ T0 w 22"/>
                  <a:gd name="T2" fmla="+- 0 4439 4439"/>
                  <a:gd name="T3" fmla="*/ 4439 h 31"/>
                  <a:gd name="T4" fmla="+- 0 6263 6244"/>
                  <a:gd name="T5" fmla="*/ T4 w 22"/>
                  <a:gd name="T6" fmla="+- 0 4439 4439"/>
                  <a:gd name="T7" fmla="*/ 4439 h 31"/>
                  <a:gd name="T8" fmla="+- 0 6250 6244"/>
                  <a:gd name="T9" fmla="*/ T8 w 22"/>
                  <a:gd name="T10" fmla="+- 0 4441 4439"/>
                  <a:gd name="T11" fmla="*/ 4441 h 31"/>
                  <a:gd name="T12" fmla="+- 0 6246 6244"/>
                  <a:gd name="T13" fmla="*/ T12 w 22"/>
                  <a:gd name="T14" fmla="+- 0 4441 4439"/>
                  <a:gd name="T15" fmla="*/ 4441 h 31"/>
                  <a:gd name="T16" fmla="+- 0 6245 6244"/>
                  <a:gd name="T17" fmla="*/ T16 w 22"/>
                  <a:gd name="T18" fmla="+- 0 4441 4439"/>
                  <a:gd name="T19" fmla="*/ 4441 h 31"/>
                  <a:gd name="T20" fmla="+- 0 6244 6244"/>
                  <a:gd name="T21" fmla="*/ T20 w 22"/>
                  <a:gd name="T22" fmla="+- 0 4443 4439"/>
                  <a:gd name="T23" fmla="*/ 4443 h 31"/>
                  <a:gd name="T24" fmla="+- 0 6244 6244"/>
                  <a:gd name="T25" fmla="*/ T24 w 22"/>
                  <a:gd name="T26" fmla="+- 0 4444 4439"/>
                  <a:gd name="T27" fmla="*/ 4444 h 31"/>
                  <a:gd name="T28" fmla="+- 0 6244 6244"/>
                  <a:gd name="T29" fmla="*/ T28 w 22"/>
                  <a:gd name="T30" fmla="+- 0 4469 4439"/>
                  <a:gd name="T31" fmla="*/ 4469 h 31"/>
                  <a:gd name="T32" fmla="+- 0 6253 6244"/>
                  <a:gd name="T33" fmla="*/ T32 w 22"/>
                  <a:gd name="T34" fmla="+- 0 4469 4439"/>
                  <a:gd name="T35" fmla="*/ 4469 h 31"/>
                  <a:gd name="T36" fmla="+- 0 6260 6244"/>
                  <a:gd name="T37" fmla="*/ T36 w 22"/>
                  <a:gd name="T38" fmla="+- 0 4468 4439"/>
                  <a:gd name="T39" fmla="*/ 4468 h 31"/>
                  <a:gd name="T40" fmla="+- 0 6265 6244"/>
                  <a:gd name="T41" fmla="*/ T40 w 22"/>
                  <a:gd name="T42" fmla="+- 0 4467 4439"/>
                  <a:gd name="T43" fmla="*/ 4467 h 31"/>
                  <a:gd name="T44" fmla="+- 0 6265 6244"/>
                  <a:gd name="T45" fmla="*/ T44 w 22"/>
                  <a:gd name="T46" fmla="+- 0 4439 4439"/>
                  <a:gd name="T47" fmla="*/ 4439 h 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2" h="31">
                    <a:moveTo>
                      <a:pt x="21" y="0"/>
                    </a:moveTo>
                    <a:lnTo>
                      <a:pt x="19" y="0"/>
                    </a:lnTo>
                    <a:lnTo>
                      <a:pt x="6" y="2"/>
                    </a:lnTo>
                    <a:lnTo>
                      <a:pt x="2" y="2"/>
                    </a:lnTo>
                    <a:lnTo>
                      <a:pt x="1" y="2"/>
                    </a:lnTo>
                    <a:lnTo>
                      <a:pt x="0" y="4"/>
                    </a:lnTo>
                    <a:lnTo>
                      <a:pt x="0" y="5"/>
                    </a:lnTo>
                    <a:lnTo>
                      <a:pt x="0" y="30"/>
                    </a:lnTo>
                    <a:lnTo>
                      <a:pt x="9" y="30"/>
                    </a:lnTo>
                    <a:lnTo>
                      <a:pt x="16" y="29"/>
                    </a:lnTo>
                    <a:lnTo>
                      <a:pt x="21" y="28"/>
                    </a:lnTo>
                    <a:lnTo>
                      <a:pt x="21" y="0"/>
                    </a:lnTo>
                    <a:close/>
                  </a:path>
                </a:pathLst>
              </a:custGeom>
              <a:solidFill>
                <a:srgbClr val="1F1E4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79" name="Group 1078"/>
            <p:cNvGrpSpPr>
              <a:grpSpLocks/>
            </p:cNvGrpSpPr>
            <p:nvPr/>
          </p:nvGrpSpPr>
          <p:grpSpPr bwMode="auto">
            <a:xfrm>
              <a:off x="9584" y="4410"/>
              <a:ext cx="83" cy="13"/>
              <a:chOff x="6500" y="4410"/>
              <a:chExt cx="56" cy="13"/>
            </a:xfrm>
          </p:grpSpPr>
          <p:sp>
            <p:nvSpPr>
              <p:cNvPr id="1240" name="Freeform 1239"/>
              <p:cNvSpPr>
                <a:spLocks/>
              </p:cNvSpPr>
              <p:nvPr/>
            </p:nvSpPr>
            <p:spPr bwMode="auto">
              <a:xfrm>
                <a:off x="6500" y="4410"/>
                <a:ext cx="56" cy="13"/>
              </a:xfrm>
              <a:custGeom>
                <a:avLst/>
                <a:gdLst>
                  <a:gd name="T0" fmla="+- 0 6556 6500"/>
                  <a:gd name="T1" fmla="*/ T0 w 56"/>
                  <a:gd name="T2" fmla="+- 0 4410 4410"/>
                  <a:gd name="T3" fmla="*/ 4410 h 13"/>
                  <a:gd name="T4" fmla="+- 0 6500 6500"/>
                  <a:gd name="T5" fmla="*/ T4 w 56"/>
                  <a:gd name="T6" fmla="+- 0 4414 4410"/>
                  <a:gd name="T7" fmla="*/ 4414 h 13"/>
                  <a:gd name="T8" fmla="+- 0 6501 6500"/>
                  <a:gd name="T9" fmla="*/ T8 w 56"/>
                  <a:gd name="T10" fmla="+- 0 4419 4410"/>
                  <a:gd name="T11" fmla="*/ 4419 h 13"/>
                  <a:gd name="T12" fmla="+- 0 6501 6500"/>
                  <a:gd name="T13" fmla="*/ T12 w 56"/>
                  <a:gd name="T14" fmla="+- 0 4421 4410"/>
                  <a:gd name="T15" fmla="*/ 4421 h 13"/>
                  <a:gd name="T16" fmla="+- 0 6502 6500"/>
                  <a:gd name="T17" fmla="*/ T16 w 56"/>
                  <a:gd name="T18" fmla="+- 0 4423 4410"/>
                  <a:gd name="T19" fmla="*/ 4423 h 13"/>
                  <a:gd name="T20" fmla="+- 0 6556 6500"/>
                  <a:gd name="T21" fmla="*/ T20 w 56"/>
                  <a:gd name="T22" fmla="+- 0 4410 4410"/>
                  <a:gd name="T23" fmla="*/ 4410 h 13"/>
                </a:gdLst>
                <a:ahLst/>
                <a:cxnLst>
                  <a:cxn ang="0">
                    <a:pos x="T1" y="T3"/>
                  </a:cxn>
                  <a:cxn ang="0">
                    <a:pos x="T5" y="T7"/>
                  </a:cxn>
                  <a:cxn ang="0">
                    <a:pos x="T9" y="T11"/>
                  </a:cxn>
                  <a:cxn ang="0">
                    <a:pos x="T13" y="T15"/>
                  </a:cxn>
                  <a:cxn ang="0">
                    <a:pos x="T17" y="T19"/>
                  </a:cxn>
                  <a:cxn ang="0">
                    <a:pos x="T21" y="T23"/>
                  </a:cxn>
                </a:cxnLst>
                <a:rect l="0" t="0" r="r" b="b"/>
                <a:pathLst>
                  <a:path w="56" h="13">
                    <a:moveTo>
                      <a:pt x="56" y="0"/>
                    </a:moveTo>
                    <a:lnTo>
                      <a:pt x="0" y="4"/>
                    </a:lnTo>
                    <a:lnTo>
                      <a:pt x="1" y="9"/>
                    </a:lnTo>
                    <a:lnTo>
                      <a:pt x="1" y="11"/>
                    </a:lnTo>
                    <a:lnTo>
                      <a:pt x="2" y="13"/>
                    </a:lnTo>
                    <a:lnTo>
                      <a:pt x="56" y="0"/>
                    </a:lnTo>
                    <a:close/>
                  </a:path>
                </a:pathLst>
              </a:custGeom>
              <a:solidFill>
                <a:srgbClr val="21293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0" name="Group 1079"/>
            <p:cNvGrpSpPr>
              <a:grpSpLocks/>
            </p:cNvGrpSpPr>
            <p:nvPr/>
          </p:nvGrpSpPr>
          <p:grpSpPr bwMode="auto">
            <a:xfrm>
              <a:off x="8931" y="4404"/>
              <a:ext cx="7" cy="27"/>
              <a:chOff x="6057" y="4404"/>
              <a:chExt cx="5" cy="27"/>
            </a:xfrm>
          </p:grpSpPr>
          <p:sp>
            <p:nvSpPr>
              <p:cNvPr id="1239" name="Freeform 1238"/>
              <p:cNvSpPr>
                <a:spLocks/>
              </p:cNvSpPr>
              <p:nvPr/>
            </p:nvSpPr>
            <p:spPr bwMode="auto">
              <a:xfrm>
                <a:off x="6057" y="4404"/>
                <a:ext cx="5" cy="27"/>
              </a:xfrm>
              <a:custGeom>
                <a:avLst/>
                <a:gdLst>
                  <a:gd name="T0" fmla="+- 0 6060 6057"/>
                  <a:gd name="T1" fmla="*/ T0 w 5"/>
                  <a:gd name="T2" fmla="+- 0 4404 4404"/>
                  <a:gd name="T3" fmla="*/ 4404 h 27"/>
                  <a:gd name="T4" fmla="+- 0 6059 6057"/>
                  <a:gd name="T5" fmla="*/ T4 w 5"/>
                  <a:gd name="T6" fmla="+- 0 4404 4404"/>
                  <a:gd name="T7" fmla="*/ 4404 h 27"/>
                  <a:gd name="T8" fmla="+- 0 6057 6057"/>
                  <a:gd name="T9" fmla="*/ T8 w 5"/>
                  <a:gd name="T10" fmla="+- 0 4406 4404"/>
                  <a:gd name="T11" fmla="*/ 4406 h 27"/>
                  <a:gd name="T12" fmla="+- 0 6057 6057"/>
                  <a:gd name="T13" fmla="*/ T12 w 5"/>
                  <a:gd name="T14" fmla="+- 0 4428 4404"/>
                  <a:gd name="T15" fmla="*/ 4428 h 27"/>
                  <a:gd name="T16" fmla="+- 0 6059 6057"/>
                  <a:gd name="T17" fmla="*/ T16 w 5"/>
                  <a:gd name="T18" fmla="+- 0 4430 4404"/>
                  <a:gd name="T19" fmla="*/ 4430 h 27"/>
                  <a:gd name="T20" fmla="+- 0 6060 6057"/>
                  <a:gd name="T21" fmla="*/ T20 w 5"/>
                  <a:gd name="T22" fmla="+- 0 4430 4404"/>
                  <a:gd name="T23" fmla="*/ 4430 h 27"/>
                  <a:gd name="T24" fmla="+- 0 6062 6057"/>
                  <a:gd name="T25" fmla="*/ T24 w 5"/>
                  <a:gd name="T26" fmla="+- 0 4428 4404"/>
                  <a:gd name="T27" fmla="*/ 4428 h 27"/>
                  <a:gd name="T28" fmla="+- 0 6062 6057"/>
                  <a:gd name="T29" fmla="*/ T28 w 5"/>
                  <a:gd name="T30" fmla="+- 0 4406 4404"/>
                  <a:gd name="T31" fmla="*/ 4406 h 27"/>
                  <a:gd name="T32" fmla="+- 0 6060 6057"/>
                  <a:gd name="T33" fmla="*/ T32 w 5"/>
                  <a:gd name="T34" fmla="+- 0 4404 4404"/>
                  <a:gd name="T35" fmla="*/ 440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3" y="0"/>
                    </a:moveTo>
                    <a:lnTo>
                      <a:pt x="2" y="0"/>
                    </a:lnTo>
                    <a:lnTo>
                      <a:pt x="0" y="2"/>
                    </a:lnTo>
                    <a:lnTo>
                      <a:pt x="0" y="24"/>
                    </a:lnTo>
                    <a:lnTo>
                      <a:pt x="2" y="26"/>
                    </a:lnTo>
                    <a:lnTo>
                      <a:pt x="3" y="26"/>
                    </a:lnTo>
                    <a:lnTo>
                      <a:pt x="5" y="24"/>
                    </a:lnTo>
                    <a:lnTo>
                      <a:pt x="5" y="2"/>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1" name="Group 1080"/>
            <p:cNvGrpSpPr>
              <a:grpSpLocks/>
            </p:cNvGrpSpPr>
            <p:nvPr/>
          </p:nvGrpSpPr>
          <p:grpSpPr bwMode="auto">
            <a:xfrm>
              <a:off x="9213" y="4388"/>
              <a:ext cx="7" cy="27"/>
              <a:chOff x="6248" y="4388"/>
              <a:chExt cx="5" cy="27"/>
            </a:xfrm>
          </p:grpSpPr>
          <p:sp>
            <p:nvSpPr>
              <p:cNvPr id="1238" name="Freeform 1237"/>
              <p:cNvSpPr>
                <a:spLocks/>
              </p:cNvSpPr>
              <p:nvPr/>
            </p:nvSpPr>
            <p:spPr bwMode="auto">
              <a:xfrm>
                <a:off x="6248" y="4388"/>
                <a:ext cx="5" cy="27"/>
              </a:xfrm>
              <a:custGeom>
                <a:avLst/>
                <a:gdLst>
                  <a:gd name="T0" fmla="+- 0 6250 6248"/>
                  <a:gd name="T1" fmla="*/ T0 w 5"/>
                  <a:gd name="T2" fmla="+- 0 4388 4388"/>
                  <a:gd name="T3" fmla="*/ 4388 h 27"/>
                  <a:gd name="T4" fmla="+- 0 6250 6248"/>
                  <a:gd name="T5" fmla="*/ T4 w 5"/>
                  <a:gd name="T6" fmla="+- 0 4388 4388"/>
                  <a:gd name="T7" fmla="*/ 4388 h 27"/>
                  <a:gd name="T8" fmla="+- 0 6248 6248"/>
                  <a:gd name="T9" fmla="*/ T8 w 5"/>
                  <a:gd name="T10" fmla="+- 0 4390 4388"/>
                  <a:gd name="T11" fmla="*/ 4390 h 27"/>
                  <a:gd name="T12" fmla="+- 0 6248 6248"/>
                  <a:gd name="T13" fmla="*/ T12 w 5"/>
                  <a:gd name="T14" fmla="+- 0 4412 4388"/>
                  <a:gd name="T15" fmla="*/ 4412 h 27"/>
                  <a:gd name="T16" fmla="+- 0 6250 6248"/>
                  <a:gd name="T17" fmla="*/ T16 w 5"/>
                  <a:gd name="T18" fmla="+- 0 4414 4388"/>
                  <a:gd name="T19" fmla="*/ 4414 h 27"/>
                  <a:gd name="T20" fmla="+- 0 6250 6248"/>
                  <a:gd name="T21" fmla="*/ T20 w 5"/>
                  <a:gd name="T22" fmla="+- 0 4414 4388"/>
                  <a:gd name="T23" fmla="*/ 4414 h 27"/>
                  <a:gd name="T24" fmla="+- 0 6253 6248"/>
                  <a:gd name="T25" fmla="*/ T24 w 5"/>
                  <a:gd name="T26" fmla="+- 0 4412 4388"/>
                  <a:gd name="T27" fmla="*/ 4412 h 27"/>
                  <a:gd name="T28" fmla="+- 0 6253 6248"/>
                  <a:gd name="T29" fmla="*/ T28 w 5"/>
                  <a:gd name="T30" fmla="+- 0 4390 4388"/>
                  <a:gd name="T31" fmla="*/ 4390 h 27"/>
                  <a:gd name="T32" fmla="+- 0 6250 6248"/>
                  <a:gd name="T33" fmla="*/ T32 w 5"/>
                  <a:gd name="T34" fmla="+- 0 4388 4388"/>
                  <a:gd name="T35" fmla="*/ 4388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2" y="0"/>
                    </a:moveTo>
                    <a:lnTo>
                      <a:pt x="2" y="0"/>
                    </a:lnTo>
                    <a:lnTo>
                      <a:pt x="0" y="2"/>
                    </a:lnTo>
                    <a:lnTo>
                      <a:pt x="0" y="24"/>
                    </a:lnTo>
                    <a:lnTo>
                      <a:pt x="2" y="26"/>
                    </a:lnTo>
                    <a:lnTo>
                      <a:pt x="5" y="24"/>
                    </a:lnTo>
                    <a:lnTo>
                      <a:pt x="5" y="2"/>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2" name="Group 1081"/>
            <p:cNvGrpSpPr>
              <a:grpSpLocks/>
            </p:cNvGrpSpPr>
            <p:nvPr/>
          </p:nvGrpSpPr>
          <p:grpSpPr bwMode="auto">
            <a:xfrm>
              <a:off x="9471" y="4374"/>
              <a:ext cx="7" cy="27"/>
              <a:chOff x="6423" y="4374"/>
              <a:chExt cx="5" cy="27"/>
            </a:xfrm>
          </p:grpSpPr>
          <p:sp>
            <p:nvSpPr>
              <p:cNvPr id="1237" name="Freeform 1236"/>
              <p:cNvSpPr>
                <a:spLocks/>
              </p:cNvSpPr>
              <p:nvPr/>
            </p:nvSpPr>
            <p:spPr bwMode="auto">
              <a:xfrm>
                <a:off x="6423" y="4374"/>
                <a:ext cx="5" cy="27"/>
              </a:xfrm>
              <a:custGeom>
                <a:avLst/>
                <a:gdLst>
                  <a:gd name="T0" fmla="+- 0 6425 6423"/>
                  <a:gd name="T1" fmla="*/ T0 w 5"/>
                  <a:gd name="T2" fmla="+- 0 4374 4374"/>
                  <a:gd name="T3" fmla="*/ 4374 h 27"/>
                  <a:gd name="T4" fmla="+- 0 6425 6423"/>
                  <a:gd name="T5" fmla="*/ T4 w 5"/>
                  <a:gd name="T6" fmla="+- 0 4374 4374"/>
                  <a:gd name="T7" fmla="*/ 4374 h 27"/>
                  <a:gd name="T8" fmla="+- 0 6423 6423"/>
                  <a:gd name="T9" fmla="*/ T8 w 5"/>
                  <a:gd name="T10" fmla="+- 0 4377 4374"/>
                  <a:gd name="T11" fmla="*/ 4377 h 27"/>
                  <a:gd name="T12" fmla="+- 0 6423 6423"/>
                  <a:gd name="T13" fmla="*/ T12 w 5"/>
                  <a:gd name="T14" fmla="+- 0 4399 4374"/>
                  <a:gd name="T15" fmla="*/ 4399 h 27"/>
                  <a:gd name="T16" fmla="+- 0 6425 6423"/>
                  <a:gd name="T17" fmla="*/ T16 w 5"/>
                  <a:gd name="T18" fmla="+- 0 4401 4374"/>
                  <a:gd name="T19" fmla="*/ 4401 h 27"/>
                  <a:gd name="T20" fmla="+- 0 6425 6423"/>
                  <a:gd name="T21" fmla="*/ T20 w 5"/>
                  <a:gd name="T22" fmla="+- 0 4401 4374"/>
                  <a:gd name="T23" fmla="*/ 4401 h 27"/>
                  <a:gd name="T24" fmla="+- 0 6427 6423"/>
                  <a:gd name="T25" fmla="*/ T24 w 5"/>
                  <a:gd name="T26" fmla="+- 0 4399 4374"/>
                  <a:gd name="T27" fmla="*/ 4399 h 27"/>
                  <a:gd name="T28" fmla="+- 0 6427 6423"/>
                  <a:gd name="T29" fmla="*/ T28 w 5"/>
                  <a:gd name="T30" fmla="+- 0 4377 4374"/>
                  <a:gd name="T31" fmla="*/ 4377 h 27"/>
                  <a:gd name="T32" fmla="+- 0 6425 6423"/>
                  <a:gd name="T33" fmla="*/ T32 w 5"/>
                  <a:gd name="T34" fmla="+- 0 4374 4374"/>
                  <a:gd name="T35" fmla="*/ 4374 h 2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7">
                    <a:moveTo>
                      <a:pt x="2" y="0"/>
                    </a:moveTo>
                    <a:lnTo>
                      <a:pt x="2" y="0"/>
                    </a:lnTo>
                    <a:lnTo>
                      <a:pt x="0" y="3"/>
                    </a:lnTo>
                    <a:lnTo>
                      <a:pt x="0" y="25"/>
                    </a:lnTo>
                    <a:lnTo>
                      <a:pt x="2" y="27"/>
                    </a:lnTo>
                    <a:lnTo>
                      <a:pt x="4" y="25"/>
                    </a:lnTo>
                    <a:lnTo>
                      <a:pt x="4" y="3"/>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3" name="Group 1082"/>
            <p:cNvGrpSpPr>
              <a:grpSpLocks/>
            </p:cNvGrpSpPr>
            <p:nvPr/>
          </p:nvGrpSpPr>
          <p:grpSpPr bwMode="auto">
            <a:xfrm>
              <a:off x="9471" y="4430"/>
              <a:ext cx="7" cy="21"/>
              <a:chOff x="6423" y="4430"/>
              <a:chExt cx="5" cy="21"/>
            </a:xfrm>
          </p:grpSpPr>
          <p:sp>
            <p:nvSpPr>
              <p:cNvPr id="1236" name="Freeform 1235"/>
              <p:cNvSpPr>
                <a:spLocks/>
              </p:cNvSpPr>
              <p:nvPr/>
            </p:nvSpPr>
            <p:spPr bwMode="auto">
              <a:xfrm>
                <a:off x="6423" y="4430"/>
                <a:ext cx="5" cy="21"/>
              </a:xfrm>
              <a:custGeom>
                <a:avLst/>
                <a:gdLst>
                  <a:gd name="T0" fmla="+- 0 6425 6423"/>
                  <a:gd name="T1" fmla="*/ T0 w 5"/>
                  <a:gd name="T2" fmla="+- 0 4430 4430"/>
                  <a:gd name="T3" fmla="*/ 4430 h 21"/>
                  <a:gd name="T4" fmla="+- 0 6424 6423"/>
                  <a:gd name="T5" fmla="*/ T4 w 5"/>
                  <a:gd name="T6" fmla="+- 0 4430 4430"/>
                  <a:gd name="T7" fmla="*/ 4430 h 21"/>
                  <a:gd name="T8" fmla="+- 0 6423 6423"/>
                  <a:gd name="T9" fmla="*/ T8 w 5"/>
                  <a:gd name="T10" fmla="+- 0 4431 4430"/>
                  <a:gd name="T11" fmla="*/ 4431 h 21"/>
                  <a:gd name="T12" fmla="+- 0 6423 6423"/>
                  <a:gd name="T13" fmla="*/ T12 w 5"/>
                  <a:gd name="T14" fmla="+- 0 4448 4430"/>
                  <a:gd name="T15" fmla="*/ 4448 h 21"/>
                  <a:gd name="T16" fmla="+- 0 6424 6423"/>
                  <a:gd name="T17" fmla="*/ T16 w 5"/>
                  <a:gd name="T18" fmla="+- 0 4450 4430"/>
                  <a:gd name="T19" fmla="*/ 4450 h 21"/>
                  <a:gd name="T20" fmla="+- 0 6425 6423"/>
                  <a:gd name="T21" fmla="*/ T20 w 5"/>
                  <a:gd name="T22" fmla="+- 0 4450 4430"/>
                  <a:gd name="T23" fmla="*/ 4450 h 21"/>
                  <a:gd name="T24" fmla="+- 0 6427 6423"/>
                  <a:gd name="T25" fmla="*/ T24 w 5"/>
                  <a:gd name="T26" fmla="+- 0 4448 4430"/>
                  <a:gd name="T27" fmla="*/ 4448 h 21"/>
                  <a:gd name="T28" fmla="+- 0 6427 6423"/>
                  <a:gd name="T29" fmla="*/ T28 w 5"/>
                  <a:gd name="T30" fmla="+- 0 4431 4430"/>
                  <a:gd name="T31" fmla="*/ 4431 h 21"/>
                  <a:gd name="T32" fmla="+- 0 6425 6423"/>
                  <a:gd name="T33" fmla="*/ T32 w 5"/>
                  <a:gd name="T34" fmla="+- 0 4430 4430"/>
                  <a:gd name="T35" fmla="*/ 4430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1">
                    <a:moveTo>
                      <a:pt x="2" y="0"/>
                    </a:moveTo>
                    <a:lnTo>
                      <a:pt x="1" y="0"/>
                    </a:lnTo>
                    <a:lnTo>
                      <a:pt x="0" y="1"/>
                    </a:lnTo>
                    <a:lnTo>
                      <a:pt x="0" y="18"/>
                    </a:lnTo>
                    <a:lnTo>
                      <a:pt x="1" y="20"/>
                    </a:lnTo>
                    <a:lnTo>
                      <a:pt x="2" y="20"/>
                    </a:lnTo>
                    <a:lnTo>
                      <a:pt x="4" y="18"/>
                    </a:lnTo>
                    <a:lnTo>
                      <a:pt x="4" y="1"/>
                    </a:lnTo>
                    <a:lnTo>
                      <a:pt x="2"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4" name="Group 1083"/>
            <p:cNvGrpSpPr>
              <a:grpSpLocks/>
            </p:cNvGrpSpPr>
            <p:nvPr/>
          </p:nvGrpSpPr>
          <p:grpSpPr bwMode="auto">
            <a:xfrm>
              <a:off x="9211" y="4444"/>
              <a:ext cx="7" cy="23"/>
              <a:chOff x="6247" y="4444"/>
              <a:chExt cx="5" cy="23"/>
            </a:xfrm>
          </p:grpSpPr>
          <p:sp>
            <p:nvSpPr>
              <p:cNvPr id="1235" name="Freeform 1234"/>
              <p:cNvSpPr>
                <a:spLocks/>
              </p:cNvSpPr>
              <p:nvPr/>
            </p:nvSpPr>
            <p:spPr bwMode="auto">
              <a:xfrm>
                <a:off x="6247" y="4444"/>
                <a:ext cx="5" cy="23"/>
              </a:xfrm>
              <a:custGeom>
                <a:avLst/>
                <a:gdLst>
                  <a:gd name="T0" fmla="+- 0 6250 6247"/>
                  <a:gd name="T1" fmla="*/ T0 w 5"/>
                  <a:gd name="T2" fmla="+- 0 4444 4444"/>
                  <a:gd name="T3" fmla="*/ 4444 h 23"/>
                  <a:gd name="T4" fmla="+- 0 6249 6247"/>
                  <a:gd name="T5" fmla="*/ T4 w 5"/>
                  <a:gd name="T6" fmla="+- 0 4444 4444"/>
                  <a:gd name="T7" fmla="*/ 4444 h 23"/>
                  <a:gd name="T8" fmla="+- 0 6247 6247"/>
                  <a:gd name="T9" fmla="*/ T8 w 5"/>
                  <a:gd name="T10" fmla="+- 0 4445 4444"/>
                  <a:gd name="T11" fmla="*/ 4445 h 23"/>
                  <a:gd name="T12" fmla="+- 0 6247 6247"/>
                  <a:gd name="T13" fmla="*/ T12 w 5"/>
                  <a:gd name="T14" fmla="+- 0 4464 4444"/>
                  <a:gd name="T15" fmla="*/ 4464 h 23"/>
                  <a:gd name="T16" fmla="+- 0 6249 6247"/>
                  <a:gd name="T17" fmla="*/ T16 w 5"/>
                  <a:gd name="T18" fmla="+- 0 4466 4444"/>
                  <a:gd name="T19" fmla="*/ 4466 h 23"/>
                  <a:gd name="T20" fmla="+- 0 6250 6247"/>
                  <a:gd name="T21" fmla="*/ T20 w 5"/>
                  <a:gd name="T22" fmla="+- 0 4466 4444"/>
                  <a:gd name="T23" fmla="*/ 4466 h 23"/>
                  <a:gd name="T24" fmla="+- 0 6251 6247"/>
                  <a:gd name="T25" fmla="*/ T24 w 5"/>
                  <a:gd name="T26" fmla="+- 0 4464 4444"/>
                  <a:gd name="T27" fmla="*/ 4464 h 23"/>
                  <a:gd name="T28" fmla="+- 0 6251 6247"/>
                  <a:gd name="T29" fmla="*/ T28 w 5"/>
                  <a:gd name="T30" fmla="+- 0 4445 4444"/>
                  <a:gd name="T31" fmla="*/ 4445 h 23"/>
                  <a:gd name="T32" fmla="+- 0 6250 6247"/>
                  <a:gd name="T33" fmla="*/ T32 w 5"/>
                  <a:gd name="T34" fmla="+- 0 4444 4444"/>
                  <a:gd name="T35" fmla="*/ 4444 h 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23">
                    <a:moveTo>
                      <a:pt x="3" y="0"/>
                    </a:moveTo>
                    <a:lnTo>
                      <a:pt x="2" y="0"/>
                    </a:lnTo>
                    <a:lnTo>
                      <a:pt x="0" y="1"/>
                    </a:lnTo>
                    <a:lnTo>
                      <a:pt x="0" y="20"/>
                    </a:lnTo>
                    <a:lnTo>
                      <a:pt x="2" y="22"/>
                    </a:lnTo>
                    <a:lnTo>
                      <a:pt x="3" y="22"/>
                    </a:lnTo>
                    <a:lnTo>
                      <a:pt x="4" y="20"/>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5" name="Group 1084"/>
            <p:cNvGrpSpPr>
              <a:grpSpLocks/>
            </p:cNvGrpSpPr>
            <p:nvPr/>
          </p:nvGrpSpPr>
          <p:grpSpPr bwMode="auto">
            <a:xfrm>
              <a:off x="9213" y="4514"/>
              <a:ext cx="7" cy="10"/>
              <a:chOff x="6248" y="4514"/>
              <a:chExt cx="5" cy="10"/>
            </a:xfrm>
          </p:grpSpPr>
          <p:sp>
            <p:nvSpPr>
              <p:cNvPr id="1234" name="Freeform 1233"/>
              <p:cNvSpPr>
                <a:spLocks/>
              </p:cNvSpPr>
              <p:nvPr/>
            </p:nvSpPr>
            <p:spPr bwMode="auto">
              <a:xfrm>
                <a:off x="6248" y="4514"/>
                <a:ext cx="5" cy="10"/>
              </a:xfrm>
              <a:custGeom>
                <a:avLst/>
                <a:gdLst>
                  <a:gd name="T0" fmla="+- 0 6251 6248"/>
                  <a:gd name="T1" fmla="*/ T0 w 5"/>
                  <a:gd name="T2" fmla="+- 0 4514 4514"/>
                  <a:gd name="T3" fmla="*/ 4514 h 10"/>
                  <a:gd name="T4" fmla="+- 0 6249 6248"/>
                  <a:gd name="T5" fmla="*/ T4 w 5"/>
                  <a:gd name="T6" fmla="+- 0 4514 4514"/>
                  <a:gd name="T7" fmla="*/ 4514 h 10"/>
                  <a:gd name="T8" fmla="+- 0 6248 6248"/>
                  <a:gd name="T9" fmla="*/ T8 w 5"/>
                  <a:gd name="T10" fmla="+- 0 4515 4514"/>
                  <a:gd name="T11" fmla="*/ 4515 h 10"/>
                  <a:gd name="T12" fmla="+- 0 6248 6248"/>
                  <a:gd name="T13" fmla="*/ T12 w 5"/>
                  <a:gd name="T14" fmla="+- 0 4522 4514"/>
                  <a:gd name="T15" fmla="*/ 4522 h 10"/>
                  <a:gd name="T16" fmla="+- 0 6249 6248"/>
                  <a:gd name="T17" fmla="*/ T16 w 5"/>
                  <a:gd name="T18" fmla="+- 0 4523 4514"/>
                  <a:gd name="T19" fmla="*/ 4523 h 10"/>
                  <a:gd name="T20" fmla="+- 0 6251 6248"/>
                  <a:gd name="T21" fmla="*/ T20 w 5"/>
                  <a:gd name="T22" fmla="+- 0 4523 4514"/>
                  <a:gd name="T23" fmla="*/ 4523 h 10"/>
                  <a:gd name="T24" fmla="+- 0 6252 6248"/>
                  <a:gd name="T25" fmla="*/ T24 w 5"/>
                  <a:gd name="T26" fmla="+- 0 4522 4514"/>
                  <a:gd name="T27" fmla="*/ 4522 h 10"/>
                  <a:gd name="T28" fmla="+- 0 6252 6248"/>
                  <a:gd name="T29" fmla="*/ T28 w 5"/>
                  <a:gd name="T30" fmla="+- 0 4515 4514"/>
                  <a:gd name="T31" fmla="*/ 4515 h 10"/>
                  <a:gd name="T32" fmla="+- 0 6251 6248"/>
                  <a:gd name="T33" fmla="*/ T32 w 5"/>
                  <a:gd name="T34" fmla="+- 0 4514 4514"/>
                  <a:gd name="T35" fmla="*/ 4514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0">
                    <a:moveTo>
                      <a:pt x="3" y="0"/>
                    </a:moveTo>
                    <a:lnTo>
                      <a:pt x="1" y="0"/>
                    </a:lnTo>
                    <a:lnTo>
                      <a:pt x="0" y="1"/>
                    </a:lnTo>
                    <a:lnTo>
                      <a:pt x="0" y="8"/>
                    </a:lnTo>
                    <a:lnTo>
                      <a:pt x="1" y="9"/>
                    </a:lnTo>
                    <a:lnTo>
                      <a:pt x="3" y="9"/>
                    </a:lnTo>
                    <a:lnTo>
                      <a:pt x="4" y="8"/>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6" name="Group 1085"/>
            <p:cNvGrpSpPr>
              <a:grpSpLocks/>
            </p:cNvGrpSpPr>
            <p:nvPr/>
          </p:nvGrpSpPr>
          <p:grpSpPr bwMode="auto">
            <a:xfrm>
              <a:off x="9469" y="4498"/>
              <a:ext cx="7" cy="10"/>
              <a:chOff x="6422" y="4498"/>
              <a:chExt cx="5" cy="10"/>
            </a:xfrm>
          </p:grpSpPr>
          <p:sp>
            <p:nvSpPr>
              <p:cNvPr id="1233" name="Freeform 1232"/>
              <p:cNvSpPr>
                <a:spLocks/>
              </p:cNvSpPr>
              <p:nvPr/>
            </p:nvSpPr>
            <p:spPr bwMode="auto">
              <a:xfrm>
                <a:off x="6422" y="4498"/>
                <a:ext cx="5" cy="10"/>
              </a:xfrm>
              <a:custGeom>
                <a:avLst/>
                <a:gdLst>
                  <a:gd name="T0" fmla="+- 0 6425 6422"/>
                  <a:gd name="T1" fmla="*/ T0 w 5"/>
                  <a:gd name="T2" fmla="+- 0 4498 4498"/>
                  <a:gd name="T3" fmla="*/ 4498 h 10"/>
                  <a:gd name="T4" fmla="+- 0 6423 6422"/>
                  <a:gd name="T5" fmla="*/ T4 w 5"/>
                  <a:gd name="T6" fmla="+- 0 4498 4498"/>
                  <a:gd name="T7" fmla="*/ 4498 h 10"/>
                  <a:gd name="T8" fmla="+- 0 6422 6422"/>
                  <a:gd name="T9" fmla="*/ T8 w 5"/>
                  <a:gd name="T10" fmla="+- 0 4499 4498"/>
                  <a:gd name="T11" fmla="*/ 4499 h 10"/>
                  <a:gd name="T12" fmla="+- 0 6422 6422"/>
                  <a:gd name="T13" fmla="*/ T12 w 5"/>
                  <a:gd name="T14" fmla="+- 0 4506 4498"/>
                  <a:gd name="T15" fmla="*/ 4506 h 10"/>
                  <a:gd name="T16" fmla="+- 0 6423 6422"/>
                  <a:gd name="T17" fmla="*/ T16 w 5"/>
                  <a:gd name="T18" fmla="+- 0 4507 4498"/>
                  <a:gd name="T19" fmla="*/ 4507 h 10"/>
                  <a:gd name="T20" fmla="+- 0 6425 6422"/>
                  <a:gd name="T21" fmla="*/ T20 w 5"/>
                  <a:gd name="T22" fmla="+- 0 4507 4498"/>
                  <a:gd name="T23" fmla="*/ 4507 h 10"/>
                  <a:gd name="T24" fmla="+- 0 6426 6422"/>
                  <a:gd name="T25" fmla="*/ T24 w 5"/>
                  <a:gd name="T26" fmla="+- 0 4506 4498"/>
                  <a:gd name="T27" fmla="*/ 4506 h 10"/>
                  <a:gd name="T28" fmla="+- 0 6426 6422"/>
                  <a:gd name="T29" fmla="*/ T28 w 5"/>
                  <a:gd name="T30" fmla="+- 0 4499 4498"/>
                  <a:gd name="T31" fmla="*/ 4499 h 10"/>
                  <a:gd name="T32" fmla="+- 0 6425 6422"/>
                  <a:gd name="T33" fmla="*/ T32 w 5"/>
                  <a:gd name="T34" fmla="+- 0 4498 4498"/>
                  <a:gd name="T35" fmla="*/ 4498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0">
                    <a:moveTo>
                      <a:pt x="3" y="0"/>
                    </a:moveTo>
                    <a:lnTo>
                      <a:pt x="1" y="0"/>
                    </a:lnTo>
                    <a:lnTo>
                      <a:pt x="0" y="1"/>
                    </a:lnTo>
                    <a:lnTo>
                      <a:pt x="0" y="8"/>
                    </a:lnTo>
                    <a:lnTo>
                      <a:pt x="1" y="9"/>
                    </a:lnTo>
                    <a:lnTo>
                      <a:pt x="3" y="9"/>
                    </a:lnTo>
                    <a:lnTo>
                      <a:pt x="4" y="8"/>
                    </a:lnTo>
                    <a:lnTo>
                      <a:pt x="4"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7" name="Group 1086"/>
            <p:cNvGrpSpPr>
              <a:grpSpLocks/>
            </p:cNvGrpSpPr>
            <p:nvPr/>
          </p:nvGrpSpPr>
          <p:grpSpPr bwMode="auto">
            <a:xfrm>
              <a:off x="8931" y="4459"/>
              <a:ext cx="7" cy="15"/>
              <a:chOff x="6057" y="4459"/>
              <a:chExt cx="5" cy="15"/>
            </a:xfrm>
          </p:grpSpPr>
          <p:sp>
            <p:nvSpPr>
              <p:cNvPr id="1232" name="Freeform 1231"/>
              <p:cNvSpPr>
                <a:spLocks/>
              </p:cNvSpPr>
              <p:nvPr/>
            </p:nvSpPr>
            <p:spPr bwMode="auto">
              <a:xfrm>
                <a:off x="6057" y="4459"/>
                <a:ext cx="5" cy="15"/>
              </a:xfrm>
              <a:custGeom>
                <a:avLst/>
                <a:gdLst>
                  <a:gd name="T0" fmla="+- 0 6060 6057"/>
                  <a:gd name="T1" fmla="*/ T0 w 5"/>
                  <a:gd name="T2" fmla="+- 0 4459 4459"/>
                  <a:gd name="T3" fmla="*/ 4459 h 15"/>
                  <a:gd name="T4" fmla="+- 0 6059 6057"/>
                  <a:gd name="T5" fmla="*/ T4 w 5"/>
                  <a:gd name="T6" fmla="+- 0 4459 4459"/>
                  <a:gd name="T7" fmla="*/ 4459 h 15"/>
                  <a:gd name="T8" fmla="+- 0 6057 6057"/>
                  <a:gd name="T9" fmla="*/ T8 w 5"/>
                  <a:gd name="T10" fmla="+- 0 4460 4459"/>
                  <a:gd name="T11" fmla="*/ 4460 h 15"/>
                  <a:gd name="T12" fmla="+- 0 6057 6057"/>
                  <a:gd name="T13" fmla="*/ T12 w 5"/>
                  <a:gd name="T14" fmla="+- 0 4472 4459"/>
                  <a:gd name="T15" fmla="*/ 4472 h 15"/>
                  <a:gd name="T16" fmla="+- 0 6059 6057"/>
                  <a:gd name="T17" fmla="*/ T16 w 5"/>
                  <a:gd name="T18" fmla="+- 0 4473 4459"/>
                  <a:gd name="T19" fmla="*/ 4473 h 15"/>
                  <a:gd name="T20" fmla="+- 0 6060 6057"/>
                  <a:gd name="T21" fmla="*/ T20 w 5"/>
                  <a:gd name="T22" fmla="+- 0 4473 4459"/>
                  <a:gd name="T23" fmla="*/ 4473 h 15"/>
                  <a:gd name="T24" fmla="+- 0 6062 6057"/>
                  <a:gd name="T25" fmla="*/ T24 w 5"/>
                  <a:gd name="T26" fmla="+- 0 4472 4459"/>
                  <a:gd name="T27" fmla="*/ 4472 h 15"/>
                  <a:gd name="T28" fmla="+- 0 6062 6057"/>
                  <a:gd name="T29" fmla="*/ T28 w 5"/>
                  <a:gd name="T30" fmla="+- 0 4460 4459"/>
                  <a:gd name="T31" fmla="*/ 4460 h 15"/>
                  <a:gd name="T32" fmla="+- 0 6060 6057"/>
                  <a:gd name="T33" fmla="*/ T32 w 5"/>
                  <a:gd name="T34" fmla="+- 0 4459 4459"/>
                  <a:gd name="T35" fmla="*/ 4459 h 1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15">
                    <a:moveTo>
                      <a:pt x="3" y="0"/>
                    </a:moveTo>
                    <a:lnTo>
                      <a:pt x="2" y="0"/>
                    </a:lnTo>
                    <a:lnTo>
                      <a:pt x="0" y="1"/>
                    </a:lnTo>
                    <a:lnTo>
                      <a:pt x="0" y="13"/>
                    </a:lnTo>
                    <a:lnTo>
                      <a:pt x="2" y="14"/>
                    </a:lnTo>
                    <a:lnTo>
                      <a:pt x="3" y="14"/>
                    </a:lnTo>
                    <a:lnTo>
                      <a:pt x="5" y="13"/>
                    </a:lnTo>
                    <a:lnTo>
                      <a:pt x="5" y="1"/>
                    </a:lnTo>
                    <a:lnTo>
                      <a:pt x="3"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8" name="Group 1087"/>
            <p:cNvGrpSpPr>
              <a:grpSpLocks/>
            </p:cNvGrpSpPr>
            <p:nvPr/>
          </p:nvGrpSpPr>
          <p:grpSpPr bwMode="auto">
            <a:xfrm>
              <a:off x="8933" y="4536"/>
              <a:ext cx="7" cy="5"/>
              <a:chOff x="6058" y="4536"/>
              <a:chExt cx="5" cy="5"/>
            </a:xfrm>
          </p:grpSpPr>
          <p:sp>
            <p:nvSpPr>
              <p:cNvPr id="1231" name="Freeform 1230"/>
              <p:cNvSpPr>
                <a:spLocks/>
              </p:cNvSpPr>
              <p:nvPr/>
            </p:nvSpPr>
            <p:spPr bwMode="auto">
              <a:xfrm>
                <a:off x="6058" y="4536"/>
                <a:ext cx="5" cy="5"/>
              </a:xfrm>
              <a:custGeom>
                <a:avLst/>
                <a:gdLst>
                  <a:gd name="T0" fmla="+- 0 6062 6058"/>
                  <a:gd name="T1" fmla="*/ T0 w 5"/>
                  <a:gd name="T2" fmla="+- 0 4536 4536"/>
                  <a:gd name="T3" fmla="*/ 4536 h 5"/>
                  <a:gd name="T4" fmla="+- 0 6059 6058"/>
                  <a:gd name="T5" fmla="*/ T4 w 5"/>
                  <a:gd name="T6" fmla="+- 0 4536 4536"/>
                  <a:gd name="T7" fmla="*/ 4536 h 5"/>
                  <a:gd name="T8" fmla="+- 0 6058 6058"/>
                  <a:gd name="T9" fmla="*/ T8 w 5"/>
                  <a:gd name="T10" fmla="+- 0 4537 4536"/>
                  <a:gd name="T11" fmla="*/ 4537 h 5"/>
                  <a:gd name="T12" fmla="+- 0 6058 6058"/>
                  <a:gd name="T13" fmla="*/ T12 w 5"/>
                  <a:gd name="T14" fmla="+- 0 4540 4536"/>
                  <a:gd name="T15" fmla="*/ 4540 h 5"/>
                  <a:gd name="T16" fmla="+- 0 6059 6058"/>
                  <a:gd name="T17" fmla="*/ T16 w 5"/>
                  <a:gd name="T18" fmla="+- 0 4541 4536"/>
                  <a:gd name="T19" fmla="*/ 4541 h 5"/>
                  <a:gd name="T20" fmla="+- 0 6062 6058"/>
                  <a:gd name="T21" fmla="*/ T20 w 5"/>
                  <a:gd name="T22" fmla="+- 0 4541 4536"/>
                  <a:gd name="T23" fmla="*/ 4541 h 5"/>
                  <a:gd name="T24" fmla="+- 0 6063 6058"/>
                  <a:gd name="T25" fmla="*/ T24 w 5"/>
                  <a:gd name="T26" fmla="+- 0 4540 4536"/>
                  <a:gd name="T27" fmla="*/ 4540 h 5"/>
                  <a:gd name="T28" fmla="+- 0 6063 6058"/>
                  <a:gd name="T29" fmla="*/ T28 w 5"/>
                  <a:gd name="T30" fmla="+- 0 4537 4536"/>
                  <a:gd name="T31" fmla="*/ 4537 h 5"/>
                  <a:gd name="T32" fmla="+- 0 6062 6058"/>
                  <a:gd name="T33" fmla="*/ T32 w 5"/>
                  <a:gd name="T34" fmla="+- 0 4536 4536"/>
                  <a:gd name="T35" fmla="*/ 4536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5" h="5">
                    <a:moveTo>
                      <a:pt x="4" y="0"/>
                    </a:moveTo>
                    <a:lnTo>
                      <a:pt x="1" y="0"/>
                    </a:lnTo>
                    <a:lnTo>
                      <a:pt x="0" y="1"/>
                    </a:lnTo>
                    <a:lnTo>
                      <a:pt x="0" y="4"/>
                    </a:lnTo>
                    <a:lnTo>
                      <a:pt x="1" y="5"/>
                    </a:lnTo>
                    <a:lnTo>
                      <a:pt x="4" y="5"/>
                    </a:lnTo>
                    <a:lnTo>
                      <a:pt x="5" y="4"/>
                    </a:lnTo>
                    <a:lnTo>
                      <a:pt x="5" y="1"/>
                    </a:lnTo>
                    <a:lnTo>
                      <a:pt x="4" y="0"/>
                    </a:lnTo>
                    <a:close/>
                  </a:path>
                </a:pathLst>
              </a:custGeom>
              <a:solidFill>
                <a:srgbClr val="3F429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089" name="Group 1088"/>
            <p:cNvGrpSpPr>
              <a:grpSpLocks/>
            </p:cNvGrpSpPr>
            <p:nvPr/>
          </p:nvGrpSpPr>
          <p:grpSpPr bwMode="auto">
            <a:xfrm>
              <a:off x="8831" y="4424"/>
              <a:ext cx="46" cy="2"/>
              <a:chOff x="5989" y="4424"/>
              <a:chExt cx="31" cy="2"/>
            </a:xfrm>
          </p:grpSpPr>
          <p:sp>
            <p:nvSpPr>
              <p:cNvPr id="1230" name="Freeform 1229"/>
              <p:cNvSpPr>
                <a:spLocks/>
              </p:cNvSpPr>
              <p:nvPr/>
            </p:nvSpPr>
            <p:spPr bwMode="auto">
              <a:xfrm>
                <a:off x="5989" y="4424"/>
                <a:ext cx="31" cy="2"/>
              </a:xfrm>
              <a:custGeom>
                <a:avLst/>
                <a:gdLst>
                  <a:gd name="T0" fmla="+- 0 5989 5989"/>
                  <a:gd name="T1" fmla="*/ T0 w 31"/>
                  <a:gd name="T2" fmla="+- 0 6020 5989"/>
                  <a:gd name="T3" fmla="*/ T2 w 31"/>
                </a:gdLst>
                <a:ahLst/>
                <a:cxnLst>
                  <a:cxn ang="0">
                    <a:pos x="T1" y="0"/>
                  </a:cxn>
                  <a:cxn ang="0">
                    <a:pos x="T3" y="0"/>
                  </a:cxn>
                </a:cxnLst>
                <a:rect l="0" t="0" r="r" b="b"/>
                <a:pathLst>
                  <a:path w="31">
                    <a:moveTo>
                      <a:pt x="0" y="0"/>
                    </a:moveTo>
                    <a:lnTo>
                      <a:pt x="31" y="0"/>
                    </a:lnTo>
                  </a:path>
                </a:pathLst>
              </a:custGeom>
              <a:noFill/>
              <a:ln w="5084">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0" name="Group 1089"/>
            <p:cNvGrpSpPr>
              <a:grpSpLocks/>
            </p:cNvGrpSpPr>
            <p:nvPr/>
          </p:nvGrpSpPr>
          <p:grpSpPr bwMode="auto">
            <a:xfrm>
              <a:off x="9080" y="4411"/>
              <a:ext cx="7" cy="5"/>
              <a:chOff x="6158" y="4411"/>
              <a:chExt cx="5" cy="5"/>
            </a:xfrm>
          </p:grpSpPr>
          <p:sp>
            <p:nvSpPr>
              <p:cNvPr id="1229" name="Freeform 1228"/>
              <p:cNvSpPr>
                <a:spLocks/>
              </p:cNvSpPr>
              <p:nvPr/>
            </p:nvSpPr>
            <p:spPr bwMode="auto">
              <a:xfrm>
                <a:off x="6158" y="4411"/>
                <a:ext cx="5" cy="5"/>
              </a:xfrm>
              <a:custGeom>
                <a:avLst/>
                <a:gdLst>
                  <a:gd name="T0" fmla="+- 0 6158 6158"/>
                  <a:gd name="T1" fmla="*/ T0 w 5"/>
                  <a:gd name="T2" fmla="+- 0 4413 4411"/>
                  <a:gd name="T3" fmla="*/ 4413 h 5"/>
                  <a:gd name="T4" fmla="+- 0 6163 6158"/>
                  <a:gd name="T5" fmla="*/ T4 w 5"/>
                  <a:gd name="T6" fmla="+- 0 4413 4411"/>
                  <a:gd name="T7" fmla="*/ 4413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1" name="Group 1090"/>
            <p:cNvGrpSpPr>
              <a:grpSpLocks/>
            </p:cNvGrpSpPr>
            <p:nvPr/>
          </p:nvGrpSpPr>
          <p:grpSpPr bwMode="auto">
            <a:xfrm>
              <a:off x="9116" y="4409"/>
              <a:ext cx="7" cy="5"/>
              <a:chOff x="6182" y="4409"/>
              <a:chExt cx="5" cy="5"/>
            </a:xfrm>
          </p:grpSpPr>
          <p:sp>
            <p:nvSpPr>
              <p:cNvPr id="1228" name="Freeform 1227"/>
              <p:cNvSpPr>
                <a:spLocks/>
              </p:cNvSpPr>
              <p:nvPr/>
            </p:nvSpPr>
            <p:spPr bwMode="auto">
              <a:xfrm>
                <a:off x="6182" y="4409"/>
                <a:ext cx="5" cy="5"/>
              </a:xfrm>
              <a:custGeom>
                <a:avLst/>
                <a:gdLst>
                  <a:gd name="T0" fmla="+- 0 6182 6182"/>
                  <a:gd name="T1" fmla="*/ T0 w 5"/>
                  <a:gd name="T2" fmla="+- 0 4411 4409"/>
                  <a:gd name="T3" fmla="*/ 4411 h 5"/>
                  <a:gd name="T4" fmla="+- 0 6187 6182"/>
                  <a:gd name="T5" fmla="*/ T4 w 5"/>
                  <a:gd name="T6" fmla="+- 0 4411 4409"/>
                  <a:gd name="T7" fmla="*/ 4411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2" name="Group 1091"/>
            <p:cNvGrpSpPr>
              <a:grpSpLocks/>
            </p:cNvGrpSpPr>
            <p:nvPr/>
          </p:nvGrpSpPr>
          <p:grpSpPr bwMode="auto">
            <a:xfrm>
              <a:off x="9152" y="4407"/>
              <a:ext cx="7" cy="5"/>
              <a:chOff x="6207" y="4407"/>
              <a:chExt cx="5" cy="5"/>
            </a:xfrm>
          </p:grpSpPr>
          <p:sp>
            <p:nvSpPr>
              <p:cNvPr id="1227" name="Freeform 1226"/>
              <p:cNvSpPr>
                <a:spLocks/>
              </p:cNvSpPr>
              <p:nvPr/>
            </p:nvSpPr>
            <p:spPr bwMode="auto">
              <a:xfrm>
                <a:off x="6207" y="4407"/>
                <a:ext cx="5" cy="5"/>
              </a:xfrm>
              <a:custGeom>
                <a:avLst/>
                <a:gdLst>
                  <a:gd name="T0" fmla="+- 0 6207 6207"/>
                  <a:gd name="T1" fmla="*/ T0 w 5"/>
                  <a:gd name="T2" fmla="+- 0 4409 4407"/>
                  <a:gd name="T3" fmla="*/ 4409 h 5"/>
                  <a:gd name="T4" fmla="+- 0 6211 6207"/>
                  <a:gd name="T5" fmla="*/ T4 w 5"/>
                  <a:gd name="T6" fmla="+- 0 4409 4407"/>
                  <a:gd name="T7" fmla="*/ 4409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3" name="Group 1092"/>
            <p:cNvGrpSpPr>
              <a:grpSpLocks/>
            </p:cNvGrpSpPr>
            <p:nvPr/>
          </p:nvGrpSpPr>
          <p:grpSpPr bwMode="auto">
            <a:xfrm>
              <a:off x="9347" y="4397"/>
              <a:ext cx="7" cy="5"/>
              <a:chOff x="6339" y="4397"/>
              <a:chExt cx="5" cy="5"/>
            </a:xfrm>
          </p:grpSpPr>
          <p:sp>
            <p:nvSpPr>
              <p:cNvPr id="1226" name="Freeform 1225"/>
              <p:cNvSpPr>
                <a:spLocks/>
              </p:cNvSpPr>
              <p:nvPr/>
            </p:nvSpPr>
            <p:spPr bwMode="auto">
              <a:xfrm>
                <a:off x="6339" y="4397"/>
                <a:ext cx="5" cy="5"/>
              </a:xfrm>
              <a:custGeom>
                <a:avLst/>
                <a:gdLst>
                  <a:gd name="T0" fmla="+- 0 6339 6339"/>
                  <a:gd name="T1" fmla="*/ T0 w 5"/>
                  <a:gd name="T2" fmla="+- 0 4399 4397"/>
                  <a:gd name="T3" fmla="*/ 4399 h 5"/>
                  <a:gd name="T4" fmla="+- 0 6344 6339"/>
                  <a:gd name="T5" fmla="*/ T4 w 5"/>
                  <a:gd name="T6" fmla="+- 0 4399 4397"/>
                  <a:gd name="T7" fmla="*/ 4399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4" name="Group 1093"/>
            <p:cNvGrpSpPr>
              <a:grpSpLocks/>
            </p:cNvGrpSpPr>
            <p:nvPr/>
          </p:nvGrpSpPr>
          <p:grpSpPr bwMode="auto">
            <a:xfrm>
              <a:off x="9382" y="4395"/>
              <a:ext cx="7" cy="5"/>
              <a:chOff x="6363" y="4395"/>
              <a:chExt cx="5" cy="5"/>
            </a:xfrm>
          </p:grpSpPr>
          <p:sp>
            <p:nvSpPr>
              <p:cNvPr id="1225" name="Freeform 1224"/>
              <p:cNvSpPr>
                <a:spLocks/>
              </p:cNvSpPr>
              <p:nvPr/>
            </p:nvSpPr>
            <p:spPr bwMode="auto">
              <a:xfrm>
                <a:off x="6363" y="4395"/>
                <a:ext cx="5" cy="5"/>
              </a:xfrm>
              <a:custGeom>
                <a:avLst/>
                <a:gdLst>
                  <a:gd name="T0" fmla="+- 0 6363 6363"/>
                  <a:gd name="T1" fmla="*/ T0 w 5"/>
                  <a:gd name="T2" fmla="+- 0 4398 4395"/>
                  <a:gd name="T3" fmla="*/ 4398 h 5"/>
                  <a:gd name="T4" fmla="+- 0 6367 6363"/>
                  <a:gd name="T5" fmla="*/ T4 w 5"/>
                  <a:gd name="T6" fmla="+- 0 4398 4395"/>
                  <a:gd name="T7" fmla="*/ 4398 h 5"/>
                </a:gdLst>
                <a:ahLst/>
                <a:cxnLst>
                  <a:cxn ang="0">
                    <a:pos x="T1" y="T3"/>
                  </a:cxn>
                  <a:cxn ang="0">
                    <a:pos x="T5" y="T7"/>
                  </a:cxn>
                </a:cxnLst>
                <a:rect l="0" t="0" r="r" b="b"/>
                <a:pathLst>
                  <a:path w="5" h="5">
                    <a:moveTo>
                      <a:pt x="0" y="3"/>
                    </a:moveTo>
                    <a:lnTo>
                      <a:pt x="4" y="3"/>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5" name="Group 1094"/>
            <p:cNvGrpSpPr>
              <a:grpSpLocks/>
            </p:cNvGrpSpPr>
            <p:nvPr/>
          </p:nvGrpSpPr>
          <p:grpSpPr bwMode="auto">
            <a:xfrm>
              <a:off x="9416" y="4393"/>
              <a:ext cx="7" cy="5"/>
              <a:chOff x="6386" y="4393"/>
              <a:chExt cx="5" cy="5"/>
            </a:xfrm>
          </p:grpSpPr>
          <p:sp>
            <p:nvSpPr>
              <p:cNvPr id="1224" name="Freeform 1223"/>
              <p:cNvSpPr>
                <a:spLocks/>
              </p:cNvSpPr>
              <p:nvPr/>
            </p:nvSpPr>
            <p:spPr bwMode="auto">
              <a:xfrm>
                <a:off x="6386" y="4393"/>
                <a:ext cx="5" cy="5"/>
              </a:xfrm>
              <a:custGeom>
                <a:avLst/>
                <a:gdLst>
                  <a:gd name="T0" fmla="+- 0 6386 6386"/>
                  <a:gd name="T1" fmla="*/ T0 w 5"/>
                  <a:gd name="T2" fmla="+- 0 4395 4393"/>
                  <a:gd name="T3" fmla="*/ 4395 h 5"/>
                  <a:gd name="T4" fmla="+- 0 6390 6386"/>
                  <a:gd name="T5" fmla="*/ T4 w 5"/>
                  <a:gd name="T6" fmla="+- 0 4395 4393"/>
                  <a:gd name="T7" fmla="*/ 4395 h 5"/>
                </a:gdLst>
                <a:ahLst/>
                <a:cxnLst>
                  <a:cxn ang="0">
                    <a:pos x="T1" y="T3"/>
                  </a:cxn>
                  <a:cxn ang="0">
                    <a:pos x="T5" y="T7"/>
                  </a:cxn>
                </a:cxnLst>
                <a:rect l="0" t="0" r="r" b="b"/>
                <a:pathLst>
                  <a:path w="5" h="5">
                    <a:moveTo>
                      <a:pt x="0" y="2"/>
                    </a:moveTo>
                    <a:lnTo>
                      <a:pt x="4" y="2"/>
                    </a:lnTo>
                  </a:path>
                </a:pathLst>
              </a:custGeom>
              <a:noFill/>
              <a:ln w="3975">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6" name="Group 1095"/>
            <p:cNvGrpSpPr>
              <a:grpSpLocks/>
            </p:cNvGrpSpPr>
            <p:nvPr/>
          </p:nvGrpSpPr>
          <p:grpSpPr bwMode="auto">
            <a:xfrm>
              <a:off x="9350" y="4450"/>
              <a:ext cx="7" cy="5"/>
              <a:chOff x="6341" y="4450"/>
              <a:chExt cx="5" cy="5"/>
            </a:xfrm>
          </p:grpSpPr>
          <p:sp>
            <p:nvSpPr>
              <p:cNvPr id="1223" name="Freeform 1222"/>
              <p:cNvSpPr>
                <a:spLocks/>
              </p:cNvSpPr>
              <p:nvPr/>
            </p:nvSpPr>
            <p:spPr bwMode="auto">
              <a:xfrm>
                <a:off x="6341" y="4450"/>
                <a:ext cx="5" cy="5"/>
              </a:xfrm>
              <a:custGeom>
                <a:avLst/>
                <a:gdLst>
                  <a:gd name="T0" fmla="+- 0 6341 6341"/>
                  <a:gd name="T1" fmla="*/ T0 w 5"/>
                  <a:gd name="T2" fmla="+- 0 4452 4450"/>
                  <a:gd name="T3" fmla="*/ 4452 h 5"/>
                  <a:gd name="T4" fmla="+- 0 6346 6341"/>
                  <a:gd name="T5" fmla="*/ T4 w 5"/>
                  <a:gd name="T6" fmla="+- 0 4452 4450"/>
                  <a:gd name="T7" fmla="*/ 4452 h 5"/>
                </a:gdLst>
                <a:ahLst/>
                <a:cxnLst>
                  <a:cxn ang="0">
                    <a:pos x="T1" y="T3"/>
                  </a:cxn>
                  <a:cxn ang="0">
                    <a:pos x="T5" y="T7"/>
                  </a:cxn>
                </a:cxnLst>
                <a:rect l="0" t="0" r="r" b="b"/>
                <a:pathLst>
                  <a:path w="5" h="5">
                    <a:moveTo>
                      <a:pt x="0" y="2"/>
                    </a:moveTo>
                    <a:lnTo>
                      <a:pt x="5" y="2"/>
                    </a:lnTo>
                  </a:path>
                </a:pathLst>
              </a:custGeom>
              <a:noFill/>
              <a:ln w="3950">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7" name="Group 1096"/>
            <p:cNvGrpSpPr>
              <a:grpSpLocks/>
            </p:cNvGrpSpPr>
            <p:nvPr/>
          </p:nvGrpSpPr>
          <p:grpSpPr bwMode="auto">
            <a:xfrm>
              <a:off x="9381" y="4449"/>
              <a:ext cx="7" cy="5"/>
              <a:chOff x="6362" y="4449"/>
              <a:chExt cx="5" cy="5"/>
            </a:xfrm>
          </p:grpSpPr>
          <p:sp>
            <p:nvSpPr>
              <p:cNvPr id="1222" name="Freeform 1221"/>
              <p:cNvSpPr>
                <a:spLocks/>
              </p:cNvSpPr>
              <p:nvPr/>
            </p:nvSpPr>
            <p:spPr bwMode="auto">
              <a:xfrm>
                <a:off x="6362" y="4449"/>
                <a:ext cx="5" cy="5"/>
              </a:xfrm>
              <a:custGeom>
                <a:avLst/>
                <a:gdLst>
                  <a:gd name="T0" fmla="+- 0 6362 6362"/>
                  <a:gd name="T1" fmla="*/ T0 w 5"/>
                  <a:gd name="T2" fmla="+- 0 4451 4449"/>
                  <a:gd name="T3" fmla="*/ 4451 h 5"/>
                  <a:gd name="T4" fmla="+- 0 6366 6362"/>
                  <a:gd name="T5" fmla="*/ T4 w 5"/>
                  <a:gd name="T6" fmla="+- 0 4451 4449"/>
                  <a:gd name="T7" fmla="*/ 4451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8" name="Group 1097"/>
            <p:cNvGrpSpPr>
              <a:grpSpLocks/>
            </p:cNvGrpSpPr>
            <p:nvPr/>
          </p:nvGrpSpPr>
          <p:grpSpPr bwMode="auto">
            <a:xfrm>
              <a:off x="9413" y="4447"/>
              <a:ext cx="7" cy="5"/>
              <a:chOff x="6384" y="4447"/>
              <a:chExt cx="5" cy="5"/>
            </a:xfrm>
          </p:grpSpPr>
          <p:sp>
            <p:nvSpPr>
              <p:cNvPr id="1221" name="Freeform 1220"/>
              <p:cNvSpPr>
                <a:spLocks/>
              </p:cNvSpPr>
              <p:nvPr/>
            </p:nvSpPr>
            <p:spPr bwMode="auto">
              <a:xfrm>
                <a:off x="6384" y="4447"/>
                <a:ext cx="5" cy="5"/>
              </a:xfrm>
              <a:custGeom>
                <a:avLst/>
                <a:gdLst>
                  <a:gd name="T0" fmla="+- 0 6384 6384"/>
                  <a:gd name="T1" fmla="*/ T0 w 5"/>
                  <a:gd name="T2" fmla="+- 0 4449 4447"/>
                  <a:gd name="T3" fmla="*/ 4449 h 5"/>
                  <a:gd name="T4" fmla="+- 0 6388 6384"/>
                  <a:gd name="T5" fmla="*/ T4 w 5"/>
                  <a:gd name="T6" fmla="+- 0 4449 4447"/>
                  <a:gd name="T7" fmla="*/ 4449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099" name="Group 1098"/>
            <p:cNvGrpSpPr>
              <a:grpSpLocks/>
            </p:cNvGrpSpPr>
            <p:nvPr/>
          </p:nvGrpSpPr>
          <p:grpSpPr bwMode="auto">
            <a:xfrm>
              <a:off x="9080" y="4467"/>
              <a:ext cx="43" cy="2"/>
              <a:chOff x="6158" y="4467"/>
              <a:chExt cx="29" cy="2"/>
            </a:xfrm>
          </p:grpSpPr>
          <p:sp>
            <p:nvSpPr>
              <p:cNvPr id="1220" name="Freeform 1219"/>
              <p:cNvSpPr>
                <a:spLocks/>
              </p:cNvSpPr>
              <p:nvPr/>
            </p:nvSpPr>
            <p:spPr bwMode="auto">
              <a:xfrm>
                <a:off x="6158" y="4467"/>
                <a:ext cx="29" cy="2"/>
              </a:xfrm>
              <a:custGeom>
                <a:avLst/>
                <a:gdLst>
                  <a:gd name="T0" fmla="+- 0 6158 6158"/>
                  <a:gd name="T1" fmla="*/ T0 w 29"/>
                  <a:gd name="T2" fmla="+- 0 6186 6158"/>
                  <a:gd name="T3" fmla="*/ T2 w 29"/>
                </a:gdLst>
                <a:ahLst/>
                <a:cxnLst>
                  <a:cxn ang="0">
                    <a:pos x="T1" y="0"/>
                  </a:cxn>
                  <a:cxn ang="0">
                    <a:pos x="T3" y="0"/>
                  </a:cxn>
                </a:cxnLst>
                <a:rect l="0" t="0" r="r" b="b"/>
                <a:pathLst>
                  <a:path w="29">
                    <a:moveTo>
                      <a:pt x="0" y="0"/>
                    </a:moveTo>
                    <a:lnTo>
                      <a:pt x="28" y="0"/>
                    </a:lnTo>
                  </a:path>
                </a:pathLst>
              </a:custGeom>
              <a:noFill/>
              <a:ln w="5137">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00" name="Group 1099"/>
            <p:cNvGrpSpPr>
              <a:grpSpLocks/>
            </p:cNvGrpSpPr>
            <p:nvPr/>
          </p:nvGrpSpPr>
          <p:grpSpPr bwMode="auto">
            <a:xfrm>
              <a:off x="9152" y="4462"/>
              <a:ext cx="7" cy="5"/>
              <a:chOff x="6207" y="4462"/>
              <a:chExt cx="5" cy="5"/>
            </a:xfrm>
          </p:grpSpPr>
          <p:sp>
            <p:nvSpPr>
              <p:cNvPr id="1219" name="Freeform 1218"/>
              <p:cNvSpPr>
                <a:spLocks/>
              </p:cNvSpPr>
              <p:nvPr/>
            </p:nvSpPr>
            <p:spPr bwMode="auto">
              <a:xfrm>
                <a:off x="6207" y="4462"/>
                <a:ext cx="5" cy="5"/>
              </a:xfrm>
              <a:custGeom>
                <a:avLst/>
                <a:gdLst>
                  <a:gd name="T0" fmla="+- 0 6207 6207"/>
                  <a:gd name="T1" fmla="*/ T0 w 5"/>
                  <a:gd name="T2" fmla="+- 0 4464 4462"/>
                  <a:gd name="T3" fmla="*/ 4464 h 5"/>
                  <a:gd name="T4" fmla="+- 0 6211 6207"/>
                  <a:gd name="T5" fmla="*/ T4 w 5"/>
                  <a:gd name="T6" fmla="+- 0 4464 4462"/>
                  <a:gd name="T7" fmla="*/ 4464 h 5"/>
                </a:gdLst>
                <a:ahLst/>
                <a:cxnLst>
                  <a:cxn ang="0">
                    <a:pos x="T1" y="T3"/>
                  </a:cxn>
                  <a:cxn ang="0">
                    <a:pos x="T5" y="T7"/>
                  </a:cxn>
                </a:cxnLst>
                <a:rect l="0" t="0" r="r" b="b"/>
                <a:pathLst>
                  <a:path w="5" h="5">
                    <a:moveTo>
                      <a:pt x="0" y="2"/>
                    </a:moveTo>
                    <a:lnTo>
                      <a:pt x="4" y="2"/>
                    </a:lnTo>
                  </a:path>
                </a:pathLst>
              </a:custGeom>
              <a:noFill/>
              <a:ln w="3962">
                <a:solidFill>
                  <a:srgbClr val="3A3E46"/>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01" name="Group 1100"/>
            <p:cNvGrpSpPr>
              <a:grpSpLocks/>
            </p:cNvGrpSpPr>
            <p:nvPr/>
          </p:nvGrpSpPr>
          <p:grpSpPr bwMode="auto">
            <a:xfrm>
              <a:off x="8638" y="4406"/>
              <a:ext cx="56" cy="180"/>
              <a:chOff x="5858" y="4406"/>
              <a:chExt cx="38" cy="180"/>
            </a:xfrm>
          </p:grpSpPr>
          <p:sp>
            <p:nvSpPr>
              <p:cNvPr id="1218" name="Freeform 1217"/>
              <p:cNvSpPr>
                <a:spLocks/>
              </p:cNvSpPr>
              <p:nvPr/>
            </p:nvSpPr>
            <p:spPr bwMode="auto">
              <a:xfrm>
                <a:off x="5858" y="4406"/>
                <a:ext cx="38" cy="180"/>
              </a:xfrm>
              <a:custGeom>
                <a:avLst/>
                <a:gdLst>
                  <a:gd name="T0" fmla="+- 0 5889 5858"/>
                  <a:gd name="T1" fmla="*/ T0 w 38"/>
                  <a:gd name="T2" fmla="+- 0 4406 4406"/>
                  <a:gd name="T3" fmla="*/ 4406 h 180"/>
                  <a:gd name="T4" fmla="+- 0 5861 5858"/>
                  <a:gd name="T5" fmla="*/ T4 w 38"/>
                  <a:gd name="T6" fmla="+- 0 4408 4406"/>
                  <a:gd name="T7" fmla="*/ 4408 h 180"/>
                  <a:gd name="T8" fmla="+- 0 5858 5858"/>
                  <a:gd name="T9" fmla="*/ T8 w 38"/>
                  <a:gd name="T10" fmla="+- 0 4411 4406"/>
                  <a:gd name="T11" fmla="*/ 4411 h 180"/>
                  <a:gd name="T12" fmla="+- 0 5859 5858"/>
                  <a:gd name="T13" fmla="*/ T12 w 38"/>
                  <a:gd name="T14" fmla="+- 0 4582 4406"/>
                  <a:gd name="T15" fmla="*/ 4582 h 180"/>
                  <a:gd name="T16" fmla="+- 0 5860 5858"/>
                  <a:gd name="T17" fmla="*/ T16 w 38"/>
                  <a:gd name="T18" fmla="+- 0 4584 4406"/>
                  <a:gd name="T19" fmla="*/ 4584 h 180"/>
                  <a:gd name="T20" fmla="+- 0 5862 5858"/>
                  <a:gd name="T21" fmla="*/ T20 w 38"/>
                  <a:gd name="T22" fmla="+- 0 4585 4406"/>
                  <a:gd name="T23" fmla="*/ 4585 h 180"/>
                  <a:gd name="T24" fmla="+- 0 5865 5858"/>
                  <a:gd name="T25" fmla="*/ T24 w 38"/>
                  <a:gd name="T26" fmla="+- 0 4585 4406"/>
                  <a:gd name="T27" fmla="*/ 4585 h 180"/>
                  <a:gd name="T28" fmla="+- 0 5893 5858"/>
                  <a:gd name="T29" fmla="*/ T28 w 38"/>
                  <a:gd name="T30" fmla="+- 0 4584 4406"/>
                  <a:gd name="T31" fmla="*/ 4584 h 180"/>
                  <a:gd name="T32" fmla="+- 0 5896 5858"/>
                  <a:gd name="T33" fmla="*/ T32 w 38"/>
                  <a:gd name="T34" fmla="+- 0 4581 4406"/>
                  <a:gd name="T35" fmla="*/ 4581 h 180"/>
                  <a:gd name="T36" fmla="+- 0 5895 5858"/>
                  <a:gd name="T37" fmla="*/ T36 w 38"/>
                  <a:gd name="T38" fmla="+- 0 4412 4406"/>
                  <a:gd name="T39" fmla="*/ 4412 h 180"/>
                  <a:gd name="T40" fmla="+- 0 5895 5858"/>
                  <a:gd name="T41" fmla="*/ T40 w 38"/>
                  <a:gd name="T42" fmla="+- 0 4410 4406"/>
                  <a:gd name="T43" fmla="*/ 4410 h 180"/>
                  <a:gd name="T44" fmla="+- 0 5894 5858"/>
                  <a:gd name="T45" fmla="*/ T44 w 38"/>
                  <a:gd name="T46" fmla="+- 0 4408 4406"/>
                  <a:gd name="T47" fmla="*/ 4408 h 180"/>
                  <a:gd name="T48" fmla="+- 0 5892 5858"/>
                  <a:gd name="T49" fmla="*/ T48 w 38"/>
                  <a:gd name="T50" fmla="+- 0 4407 4406"/>
                  <a:gd name="T51" fmla="*/ 4407 h 180"/>
                  <a:gd name="T52" fmla="+- 0 5889 5858"/>
                  <a:gd name="T53" fmla="*/ T52 w 38"/>
                  <a:gd name="T54" fmla="+- 0 4406 4406"/>
                  <a:gd name="T55" fmla="*/ 4406 h 18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38" h="180">
                    <a:moveTo>
                      <a:pt x="31" y="0"/>
                    </a:moveTo>
                    <a:lnTo>
                      <a:pt x="3" y="2"/>
                    </a:lnTo>
                    <a:lnTo>
                      <a:pt x="0" y="5"/>
                    </a:lnTo>
                    <a:lnTo>
                      <a:pt x="1" y="176"/>
                    </a:lnTo>
                    <a:lnTo>
                      <a:pt x="2" y="178"/>
                    </a:lnTo>
                    <a:lnTo>
                      <a:pt x="4" y="179"/>
                    </a:lnTo>
                    <a:lnTo>
                      <a:pt x="7" y="179"/>
                    </a:lnTo>
                    <a:lnTo>
                      <a:pt x="35" y="178"/>
                    </a:lnTo>
                    <a:lnTo>
                      <a:pt x="38" y="175"/>
                    </a:lnTo>
                    <a:lnTo>
                      <a:pt x="37" y="6"/>
                    </a:lnTo>
                    <a:lnTo>
                      <a:pt x="37" y="4"/>
                    </a:lnTo>
                    <a:lnTo>
                      <a:pt x="36" y="2"/>
                    </a:lnTo>
                    <a:lnTo>
                      <a:pt x="34" y="1"/>
                    </a:lnTo>
                    <a:lnTo>
                      <a:pt x="31" y="0"/>
                    </a:lnTo>
                    <a:close/>
                  </a:path>
                </a:pathLst>
              </a:custGeom>
              <a:solidFill>
                <a:srgbClr val="61697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2" name="Group 1101"/>
            <p:cNvGrpSpPr>
              <a:grpSpLocks/>
            </p:cNvGrpSpPr>
            <p:nvPr/>
          </p:nvGrpSpPr>
          <p:grpSpPr bwMode="auto">
            <a:xfrm>
              <a:off x="8605" y="4402"/>
              <a:ext cx="72" cy="184"/>
              <a:chOff x="5847" y="4402"/>
              <a:chExt cx="49" cy="184"/>
            </a:xfrm>
          </p:grpSpPr>
          <p:sp>
            <p:nvSpPr>
              <p:cNvPr id="1216" name="Freeform 1215"/>
              <p:cNvSpPr>
                <a:spLocks/>
              </p:cNvSpPr>
              <p:nvPr/>
            </p:nvSpPr>
            <p:spPr bwMode="auto">
              <a:xfrm>
                <a:off x="5860" y="4412"/>
                <a:ext cx="36" cy="174"/>
              </a:xfrm>
              <a:custGeom>
                <a:avLst/>
                <a:gdLst>
                  <a:gd name="T0" fmla="+- 0 5889 5860"/>
                  <a:gd name="T1" fmla="*/ T0 w 36"/>
                  <a:gd name="T2" fmla="+- 0 4412 4412"/>
                  <a:gd name="T3" fmla="*/ 4412 h 174"/>
                  <a:gd name="T4" fmla="+- 0 5863 5860"/>
                  <a:gd name="T5" fmla="*/ T4 w 36"/>
                  <a:gd name="T6" fmla="+- 0 4413 4412"/>
                  <a:gd name="T7" fmla="*/ 4413 h 174"/>
                  <a:gd name="T8" fmla="+- 0 5860 5860"/>
                  <a:gd name="T9" fmla="*/ T8 w 36"/>
                  <a:gd name="T10" fmla="+- 0 4416 4412"/>
                  <a:gd name="T11" fmla="*/ 4416 h 174"/>
                  <a:gd name="T12" fmla="+- 0 5861 5860"/>
                  <a:gd name="T13" fmla="*/ T12 w 36"/>
                  <a:gd name="T14" fmla="+- 0 4582 4412"/>
                  <a:gd name="T15" fmla="*/ 4582 h 174"/>
                  <a:gd name="T16" fmla="+- 0 5862 5860"/>
                  <a:gd name="T17" fmla="*/ T16 w 36"/>
                  <a:gd name="T18" fmla="+- 0 4584 4412"/>
                  <a:gd name="T19" fmla="*/ 4584 h 174"/>
                  <a:gd name="T20" fmla="+- 0 5864 5860"/>
                  <a:gd name="T21" fmla="*/ T20 w 36"/>
                  <a:gd name="T22" fmla="+- 0 4585 4412"/>
                  <a:gd name="T23" fmla="*/ 4585 h 174"/>
                  <a:gd name="T24" fmla="+- 0 5867 5860"/>
                  <a:gd name="T25" fmla="*/ T24 w 36"/>
                  <a:gd name="T26" fmla="+- 0 4585 4412"/>
                  <a:gd name="T27" fmla="*/ 4585 h 174"/>
                  <a:gd name="T28" fmla="+- 0 5893 5860"/>
                  <a:gd name="T29" fmla="*/ T28 w 36"/>
                  <a:gd name="T30" fmla="+- 0 4584 4412"/>
                  <a:gd name="T31" fmla="*/ 4584 h 174"/>
                  <a:gd name="T32" fmla="+- 0 5896 5860"/>
                  <a:gd name="T33" fmla="*/ T32 w 36"/>
                  <a:gd name="T34" fmla="+- 0 4581 4412"/>
                  <a:gd name="T35" fmla="*/ 4581 h 174"/>
                  <a:gd name="T36" fmla="+- 0 5895 5860"/>
                  <a:gd name="T37" fmla="*/ T36 w 36"/>
                  <a:gd name="T38" fmla="+- 0 4415 4412"/>
                  <a:gd name="T39" fmla="*/ 4415 h 174"/>
                  <a:gd name="T40" fmla="+- 0 5894 5860"/>
                  <a:gd name="T41" fmla="*/ T40 w 36"/>
                  <a:gd name="T42" fmla="+- 0 4413 4412"/>
                  <a:gd name="T43" fmla="*/ 4413 h 174"/>
                  <a:gd name="T44" fmla="+- 0 5892 5860"/>
                  <a:gd name="T45" fmla="*/ T44 w 36"/>
                  <a:gd name="T46" fmla="+- 0 4412 4412"/>
                  <a:gd name="T47" fmla="*/ 4412 h 174"/>
                  <a:gd name="T48" fmla="+- 0 5889 5860"/>
                  <a:gd name="T49" fmla="*/ T48 w 36"/>
                  <a:gd name="T50" fmla="+- 0 4412 4412"/>
                  <a:gd name="T51" fmla="*/ 4412 h 1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36" h="174">
                    <a:moveTo>
                      <a:pt x="29" y="0"/>
                    </a:moveTo>
                    <a:lnTo>
                      <a:pt x="3" y="1"/>
                    </a:lnTo>
                    <a:lnTo>
                      <a:pt x="0" y="4"/>
                    </a:lnTo>
                    <a:lnTo>
                      <a:pt x="1" y="170"/>
                    </a:lnTo>
                    <a:lnTo>
                      <a:pt x="2" y="172"/>
                    </a:lnTo>
                    <a:lnTo>
                      <a:pt x="4" y="173"/>
                    </a:lnTo>
                    <a:lnTo>
                      <a:pt x="7" y="173"/>
                    </a:lnTo>
                    <a:lnTo>
                      <a:pt x="33" y="172"/>
                    </a:lnTo>
                    <a:lnTo>
                      <a:pt x="36" y="169"/>
                    </a:lnTo>
                    <a:lnTo>
                      <a:pt x="35" y="3"/>
                    </a:lnTo>
                    <a:lnTo>
                      <a:pt x="34" y="1"/>
                    </a:lnTo>
                    <a:lnTo>
                      <a:pt x="32" y="0"/>
                    </a:lnTo>
                    <a:lnTo>
                      <a:pt x="29" y="0"/>
                    </a:lnTo>
                    <a:close/>
                  </a:path>
                </a:pathLst>
              </a:custGeom>
              <a:solidFill>
                <a:srgbClr val="3A444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17" name="Picture 1216"/>
              <p:cNvPicPr>
                <a:picLocks noChangeAspect="1" noChangeArrowheads="1"/>
              </p:cNvPicPr>
              <p:nvPr/>
            </p:nvPicPr>
            <p:blipFill>
              <a:blip r:embed="rId150" cstate="email">
                <a:extLst>
                  <a:ext uri="{28A0092B-C50C-407E-A947-70E740481C1C}">
                    <a14:useLocalDpi xmlns:a14="http://schemas.microsoft.com/office/drawing/2010/main" val="0"/>
                  </a:ext>
                </a:extLst>
              </a:blip>
              <a:srcRect/>
              <a:stretch>
                <a:fillRect/>
              </a:stretch>
            </p:blipFill>
            <p:spPr bwMode="auto">
              <a:xfrm>
                <a:off x="5847" y="4402"/>
                <a:ext cx="45"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03" name="Group 1102"/>
            <p:cNvGrpSpPr>
              <a:grpSpLocks/>
            </p:cNvGrpSpPr>
            <p:nvPr/>
          </p:nvGrpSpPr>
          <p:grpSpPr bwMode="auto">
            <a:xfrm>
              <a:off x="9351" y="4381"/>
              <a:ext cx="7" cy="6"/>
              <a:chOff x="6342" y="4381"/>
              <a:chExt cx="5" cy="6"/>
            </a:xfrm>
          </p:grpSpPr>
          <p:sp>
            <p:nvSpPr>
              <p:cNvPr id="1215" name="Freeform 1214"/>
              <p:cNvSpPr>
                <a:spLocks/>
              </p:cNvSpPr>
              <p:nvPr/>
            </p:nvSpPr>
            <p:spPr bwMode="auto">
              <a:xfrm>
                <a:off x="6342" y="4381"/>
                <a:ext cx="5" cy="6"/>
              </a:xfrm>
              <a:custGeom>
                <a:avLst/>
                <a:gdLst>
                  <a:gd name="T0" fmla="+- 0 6344 6342"/>
                  <a:gd name="T1" fmla="*/ T0 w 5"/>
                  <a:gd name="T2" fmla="+- 0 4381 4381"/>
                  <a:gd name="T3" fmla="*/ 4381 h 6"/>
                  <a:gd name="T4" fmla="+- 0 6342 6342"/>
                  <a:gd name="T5" fmla="*/ T4 w 5"/>
                  <a:gd name="T6" fmla="+- 0 4383 4381"/>
                  <a:gd name="T7" fmla="*/ 4383 h 6"/>
                  <a:gd name="T8" fmla="+- 0 6344 6342"/>
                  <a:gd name="T9" fmla="*/ T8 w 5"/>
                  <a:gd name="T10" fmla="+- 0 4386 4381"/>
                  <a:gd name="T11" fmla="*/ 4386 h 6"/>
                  <a:gd name="T12" fmla="+- 0 6347 6342"/>
                  <a:gd name="T13" fmla="*/ T12 w 5"/>
                  <a:gd name="T14" fmla="+- 0 4383 4381"/>
                  <a:gd name="T15" fmla="*/ 4383 h 6"/>
                  <a:gd name="T16" fmla="+- 0 6344 6342"/>
                  <a:gd name="T17" fmla="*/ T16 w 5"/>
                  <a:gd name="T18" fmla="+- 0 4381 4381"/>
                  <a:gd name="T19" fmla="*/ 4381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5" y="2"/>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4" name="Group 1103"/>
            <p:cNvGrpSpPr>
              <a:grpSpLocks/>
            </p:cNvGrpSpPr>
            <p:nvPr/>
          </p:nvGrpSpPr>
          <p:grpSpPr bwMode="auto">
            <a:xfrm>
              <a:off x="9612" y="4367"/>
              <a:ext cx="7" cy="6"/>
              <a:chOff x="6519" y="4367"/>
              <a:chExt cx="5" cy="6"/>
            </a:xfrm>
          </p:grpSpPr>
          <p:sp>
            <p:nvSpPr>
              <p:cNvPr id="1214" name="Freeform 1213"/>
              <p:cNvSpPr>
                <a:spLocks/>
              </p:cNvSpPr>
              <p:nvPr/>
            </p:nvSpPr>
            <p:spPr bwMode="auto">
              <a:xfrm>
                <a:off x="6519" y="4367"/>
                <a:ext cx="5" cy="6"/>
              </a:xfrm>
              <a:custGeom>
                <a:avLst/>
                <a:gdLst>
                  <a:gd name="T0" fmla="+- 0 6522 6519"/>
                  <a:gd name="T1" fmla="*/ T0 w 5"/>
                  <a:gd name="T2" fmla="+- 0 4367 4367"/>
                  <a:gd name="T3" fmla="*/ 4367 h 6"/>
                  <a:gd name="T4" fmla="+- 0 6519 6519"/>
                  <a:gd name="T5" fmla="*/ T4 w 5"/>
                  <a:gd name="T6" fmla="+- 0 4369 4367"/>
                  <a:gd name="T7" fmla="*/ 4369 h 6"/>
                  <a:gd name="T8" fmla="+- 0 6522 6519"/>
                  <a:gd name="T9" fmla="*/ T8 w 5"/>
                  <a:gd name="T10" fmla="+- 0 4372 4367"/>
                  <a:gd name="T11" fmla="*/ 4372 h 6"/>
                  <a:gd name="T12" fmla="+- 0 6524 6519"/>
                  <a:gd name="T13" fmla="*/ T12 w 5"/>
                  <a:gd name="T14" fmla="+- 0 4369 4367"/>
                  <a:gd name="T15" fmla="*/ 4369 h 6"/>
                  <a:gd name="T16" fmla="+- 0 6522 6519"/>
                  <a:gd name="T17" fmla="*/ T16 w 5"/>
                  <a:gd name="T18" fmla="+- 0 4367 4367"/>
                  <a:gd name="T19" fmla="*/ 4367 h 6"/>
                </a:gdLst>
                <a:ahLst/>
                <a:cxnLst>
                  <a:cxn ang="0">
                    <a:pos x="T1" y="T3"/>
                  </a:cxn>
                  <a:cxn ang="0">
                    <a:pos x="T5" y="T7"/>
                  </a:cxn>
                  <a:cxn ang="0">
                    <a:pos x="T9" y="T11"/>
                  </a:cxn>
                  <a:cxn ang="0">
                    <a:pos x="T13" y="T15"/>
                  </a:cxn>
                  <a:cxn ang="0">
                    <a:pos x="T17" y="T19"/>
                  </a:cxn>
                </a:cxnLst>
                <a:rect l="0" t="0" r="r" b="b"/>
                <a:pathLst>
                  <a:path w="5" h="6">
                    <a:moveTo>
                      <a:pt x="3" y="0"/>
                    </a:moveTo>
                    <a:lnTo>
                      <a:pt x="0" y="2"/>
                    </a:lnTo>
                    <a:lnTo>
                      <a:pt x="3" y="5"/>
                    </a:lnTo>
                    <a:lnTo>
                      <a:pt x="5" y="2"/>
                    </a:lnTo>
                    <a:lnTo>
                      <a:pt x="3"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5" name="Group 1104"/>
            <p:cNvGrpSpPr>
              <a:grpSpLocks/>
            </p:cNvGrpSpPr>
            <p:nvPr/>
          </p:nvGrpSpPr>
          <p:grpSpPr bwMode="auto">
            <a:xfrm>
              <a:off x="9089" y="4394"/>
              <a:ext cx="7" cy="6"/>
              <a:chOff x="6164" y="4394"/>
              <a:chExt cx="5" cy="6"/>
            </a:xfrm>
          </p:grpSpPr>
          <p:sp>
            <p:nvSpPr>
              <p:cNvPr id="1213" name="Freeform 1212"/>
              <p:cNvSpPr>
                <a:spLocks/>
              </p:cNvSpPr>
              <p:nvPr/>
            </p:nvSpPr>
            <p:spPr bwMode="auto">
              <a:xfrm>
                <a:off x="6164" y="4394"/>
                <a:ext cx="5" cy="6"/>
              </a:xfrm>
              <a:custGeom>
                <a:avLst/>
                <a:gdLst>
                  <a:gd name="T0" fmla="+- 0 6166 6164"/>
                  <a:gd name="T1" fmla="*/ T0 w 5"/>
                  <a:gd name="T2" fmla="+- 0 4394 4394"/>
                  <a:gd name="T3" fmla="*/ 4394 h 6"/>
                  <a:gd name="T4" fmla="+- 0 6164 6164"/>
                  <a:gd name="T5" fmla="*/ T4 w 5"/>
                  <a:gd name="T6" fmla="+- 0 4396 4394"/>
                  <a:gd name="T7" fmla="*/ 4396 h 6"/>
                  <a:gd name="T8" fmla="+- 0 6166 6164"/>
                  <a:gd name="T9" fmla="*/ T8 w 5"/>
                  <a:gd name="T10" fmla="+- 0 4399 4394"/>
                  <a:gd name="T11" fmla="*/ 4399 h 6"/>
                  <a:gd name="T12" fmla="+- 0 6168 6164"/>
                  <a:gd name="T13" fmla="*/ T12 w 5"/>
                  <a:gd name="T14" fmla="+- 0 4396 4394"/>
                  <a:gd name="T15" fmla="*/ 4396 h 6"/>
                  <a:gd name="T16" fmla="+- 0 6166 6164"/>
                  <a:gd name="T17" fmla="*/ T16 w 5"/>
                  <a:gd name="T18" fmla="+- 0 4394 4394"/>
                  <a:gd name="T19" fmla="*/ 4394 h 6"/>
                </a:gdLst>
                <a:ahLst/>
                <a:cxnLst>
                  <a:cxn ang="0">
                    <a:pos x="T1" y="T3"/>
                  </a:cxn>
                  <a:cxn ang="0">
                    <a:pos x="T5" y="T7"/>
                  </a:cxn>
                  <a:cxn ang="0">
                    <a:pos x="T9" y="T11"/>
                  </a:cxn>
                  <a:cxn ang="0">
                    <a:pos x="T13" y="T15"/>
                  </a:cxn>
                  <a:cxn ang="0">
                    <a:pos x="T17" y="T19"/>
                  </a:cxn>
                </a:cxnLst>
                <a:rect l="0" t="0" r="r" b="b"/>
                <a:pathLst>
                  <a:path w="5" h="6">
                    <a:moveTo>
                      <a:pt x="2" y="0"/>
                    </a:moveTo>
                    <a:lnTo>
                      <a:pt x="0" y="2"/>
                    </a:lnTo>
                    <a:lnTo>
                      <a:pt x="2" y="5"/>
                    </a:lnTo>
                    <a:lnTo>
                      <a:pt x="4" y="2"/>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6" name="Group 1105"/>
            <p:cNvGrpSpPr>
              <a:grpSpLocks/>
            </p:cNvGrpSpPr>
            <p:nvPr/>
          </p:nvGrpSpPr>
          <p:grpSpPr bwMode="auto">
            <a:xfrm>
              <a:off x="9088" y="4447"/>
              <a:ext cx="7" cy="6"/>
              <a:chOff x="6163" y="4447"/>
              <a:chExt cx="5" cy="6"/>
            </a:xfrm>
          </p:grpSpPr>
          <p:sp>
            <p:nvSpPr>
              <p:cNvPr id="1212" name="Freeform 1211"/>
              <p:cNvSpPr>
                <a:spLocks/>
              </p:cNvSpPr>
              <p:nvPr/>
            </p:nvSpPr>
            <p:spPr bwMode="auto">
              <a:xfrm>
                <a:off x="6163" y="4447"/>
                <a:ext cx="5" cy="6"/>
              </a:xfrm>
              <a:custGeom>
                <a:avLst/>
                <a:gdLst>
                  <a:gd name="T0" fmla="+- 0 6165 6163"/>
                  <a:gd name="T1" fmla="*/ T0 w 5"/>
                  <a:gd name="T2" fmla="+- 0 4447 4447"/>
                  <a:gd name="T3" fmla="*/ 4447 h 6"/>
                  <a:gd name="T4" fmla="+- 0 6163 6163"/>
                  <a:gd name="T5" fmla="*/ T4 w 5"/>
                  <a:gd name="T6" fmla="+- 0 4450 4447"/>
                  <a:gd name="T7" fmla="*/ 4450 h 6"/>
                  <a:gd name="T8" fmla="+- 0 6165 6163"/>
                  <a:gd name="T9" fmla="*/ T8 w 5"/>
                  <a:gd name="T10" fmla="+- 0 4452 4447"/>
                  <a:gd name="T11" fmla="*/ 4452 h 6"/>
                  <a:gd name="T12" fmla="+- 0 6167 6163"/>
                  <a:gd name="T13" fmla="*/ T12 w 5"/>
                  <a:gd name="T14" fmla="+- 0 4450 4447"/>
                  <a:gd name="T15" fmla="*/ 4450 h 6"/>
                  <a:gd name="T16" fmla="+- 0 6165 6163"/>
                  <a:gd name="T17" fmla="*/ T16 w 5"/>
                  <a:gd name="T18" fmla="+- 0 4447 4447"/>
                  <a:gd name="T19" fmla="*/ 4447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7" name="Group 1106"/>
            <p:cNvGrpSpPr>
              <a:grpSpLocks/>
            </p:cNvGrpSpPr>
            <p:nvPr/>
          </p:nvGrpSpPr>
          <p:grpSpPr bwMode="auto">
            <a:xfrm>
              <a:off x="9357" y="4432"/>
              <a:ext cx="7" cy="6"/>
              <a:chOff x="6346" y="4432"/>
              <a:chExt cx="5" cy="6"/>
            </a:xfrm>
          </p:grpSpPr>
          <p:sp>
            <p:nvSpPr>
              <p:cNvPr id="1211" name="Freeform 1210"/>
              <p:cNvSpPr>
                <a:spLocks/>
              </p:cNvSpPr>
              <p:nvPr/>
            </p:nvSpPr>
            <p:spPr bwMode="auto">
              <a:xfrm>
                <a:off x="6346" y="4432"/>
                <a:ext cx="5" cy="6"/>
              </a:xfrm>
              <a:custGeom>
                <a:avLst/>
                <a:gdLst>
                  <a:gd name="T0" fmla="+- 0 6348 6346"/>
                  <a:gd name="T1" fmla="*/ T0 w 5"/>
                  <a:gd name="T2" fmla="+- 0 4432 4432"/>
                  <a:gd name="T3" fmla="*/ 4432 h 6"/>
                  <a:gd name="T4" fmla="+- 0 6346 6346"/>
                  <a:gd name="T5" fmla="*/ T4 w 5"/>
                  <a:gd name="T6" fmla="+- 0 4435 4432"/>
                  <a:gd name="T7" fmla="*/ 4435 h 6"/>
                  <a:gd name="T8" fmla="+- 0 6348 6346"/>
                  <a:gd name="T9" fmla="*/ T8 w 5"/>
                  <a:gd name="T10" fmla="+- 0 4438 4432"/>
                  <a:gd name="T11" fmla="*/ 4438 h 6"/>
                  <a:gd name="T12" fmla="+- 0 6350 6346"/>
                  <a:gd name="T13" fmla="*/ T12 w 5"/>
                  <a:gd name="T14" fmla="+- 0 4435 4432"/>
                  <a:gd name="T15" fmla="*/ 4435 h 6"/>
                  <a:gd name="T16" fmla="+- 0 6348 6346"/>
                  <a:gd name="T17" fmla="*/ T16 w 5"/>
                  <a:gd name="T18" fmla="+- 0 4432 4432"/>
                  <a:gd name="T19" fmla="*/ 4432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6"/>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8" name="Group 1107"/>
            <p:cNvGrpSpPr>
              <a:grpSpLocks/>
            </p:cNvGrpSpPr>
            <p:nvPr/>
          </p:nvGrpSpPr>
          <p:grpSpPr bwMode="auto">
            <a:xfrm>
              <a:off x="8803" y="4409"/>
              <a:ext cx="7" cy="6"/>
              <a:chOff x="5970" y="4409"/>
              <a:chExt cx="5" cy="6"/>
            </a:xfrm>
          </p:grpSpPr>
          <p:sp>
            <p:nvSpPr>
              <p:cNvPr id="1210" name="Freeform 1209"/>
              <p:cNvSpPr>
                <a:spLocks/>
              </p:cNvSpPr>
              <p:nvPr/>
            </p:nvSpPr>
            <p:spPr bwMode="auto">
              <a:xfrm>
                <a:off x="5970" y="4409"/>
                <a:ext cx="5" cy="6"/>
              </a:xfrm>
              <a:custGeom>
                <a:avLst/>
                <a:gdLst>
                  <a:gd name="T0" fmla="+- 0 5972 5970"/>
                  <a:gd name="T1" fmla="*/ T0 w 5"/>
                  <a:gd name="T2" fmla="+- 0 4409 4409"/>
                  <a:gd name="T3" fmla="*/ 4409 h 6"/>
                  <a:gd name="T4" fmla="+- 0 5970 5970"/>
                  <a:gd name="T5" fmla="*/ T4 w 5"/>
                  <a:gd name="T6" fmla="+- 0 4412 4409"/>
                  <a:gd name="T7" fmla="*/ 4412 h 6"/>
                  <a:gd name="T8" fmla="+- 0 5972 5970"/>
                  <a:gd name="T9" fmla="*/ T8 w 5"/>
                  <a:gd name="T10" fmla="+- 0 4415 4409"/>
                  <a:gd name="T11" fmla="*/ 4415 h 6"/>
                  <a:gd name="T12" fmla="+- 0 5974 5970"/>
                  <a:gd name="T13" fmla="*/ T12 w 5"/>
                  <a:gd name="T14" fmla="+- 0 4412 4409"/>
                  <a:gd name="T15" fmla="*/ 4412 h 6"/>
                  <a:gd name="T16" fmla="+- 0 5972 5970"/>
                  <a:gd name="T17" fmla="*/ T16 w 5"/>
                  <a:gd name="T18" fmla="+- 0 4409 4409"/>
                  <a:gd name="T19" fmla="*/ 4409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6"/>
                    </a:lnTo>
                    <a:lnTo>
                      <a:pt x="4" y="3"/>
                    </a:lnTo>
                    <a:lnTo>
                      <a:pt x="2" y="0"/>
                    </a:lnTo>
                    <a:close/>
                  </a:path>
                </a:pathLst>
              </a:custGeom>
              <a:solidFill>
                <a:srgbClr val="181415"/>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09" name="Group 1108"/>
            <p:cNvGrpSpPr>
              <a:grpSpLocks/>
            </p:cNvGrpSpPr>
            <p:nvPr/>
          </p:nvGrpSpPr>
          <p:grpSpPr bwMode="auto">
            <a:xfrm>
              <a:off x="8515" y="4305"/>
              <a:ext cx="872" cy="98"/>
              <a:chOff x="5761" y="4305"/>
              <a:chExt cx="623" cy="98"/>
            </a:xfrm>
          </p:grpSpPr>
          <p:sp>
            <p:nvSpPr>
              <p:cNvPr id="1208" name="Freeform 1207"/>
              <p:cNvSpPr>
                <a:spLocks/>
              </p:cNvSpPr>
              <p:nvPr/>
            </p:nvSpPr>
            <p:spPr bwMode="auto">
              <a:xfrm>
                <a:off x="6055" y="4397"/>
                <a:ext cx="5" cy="6"/>
              </a:xfrm>
              <a:custGeom>
                <a:avLst/>
                <a:gdLst>
                  <a:gd name="T0" fmla="+- 0 6057 6055"/>
                  <a:gd name="T1" fmla="*/ T0 w 5"/>
                  <a:gd name="T2" fmla="+- 0 4397 4397"/>
                  <a:gd name="T3" fmla="*/ 4397 h 6"/>
                  <a:gd name="T4" fmla="+- 0 6055 6055"/>
                  <a:gd name="T5" fmla="*/ T4 w 5"/>
                  <a:gd name="T6" fmla="+- 0 4400 4397"/>
                  <a:gd name="T7" fmla="*/ 4400 h 6"/>
                  <a:gd name="T8" fmla="+- 0 6057 6055"/>
                  <a:gd name="T9" fmla="*/ T8 w 5"/>
                  <a:gd name="T10" fmla="+- 0 4402 4397"/>
                  <a:gd name="T11" fmla="*/ 4402 h 6"/>
                  <a:gd name="T12" fmla="+- 0 6059 6055"/>
                  <a:gd name="T13" fmla="*/ T12 w 5"/>
                  <a:gd name="T14" fmla="+- 0 4400 4397"/>
                  <a:gd name="T15" fmla="*/ 4400 h 6"/>
                  <a:gd name="T16" fmla="+- 0 6057 6055"/>
                  <a:gd name="T17" fmla="*/ T16 w 5"/>
                  <a:gd name="T18" fmla="+- 0 4397 4397"/>
                  <a:gd name="T19" fmla="*/ 4397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209" name="Picture 1208"/>
              <p:cNvPicPr>
                <a:picLocks noChangeAspect="1" noChangeArrowheads="1"/>
              </p:cNvPicPr>
              <p:nvPr/>
            </p:nvPicPr>
            <p:blipFill>
              <a:blip r:embed="rId151" cstate="email">
                <a:extLst>
                  <a:ext uri="{28A0092B-C50C-407E-A947-70E740481C1C}">
                    <a14:useLocalDpi xmlns:a14="http://schemas.microsoft.com/office/drawing/2010/main" val="0"/>
                  </a:ext>
                </a:extLst>
              </a:blip>
              <a:srcRect/>
              <a:stretch>
                <a:fillRect/>
              </a:stretch>
            </p:blipFill>
            <p:spPr bwMode="auto">
              <a:xfrm>
                <a:off x="5761" y="4305"/>
                <a:ext cx="623"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10" name="Group 1109"/>
            <p:cNvGrpSpPr>
              <a:grpSpLocks/>
            </p:cNvGrpSpPr>
            <p:nvPr/>
          </p:nvGrpSpPr>
          <p:grpSpPr bwMode="auto">
            <a:xfrm>
              <a:off x="8632" y="4341"/>
              <a:ext cx="196" cy="47"/>
              <a:chOff x="5854" y="4341"/>
              <a:chExt cx="133" cy="47"/>
            </a:xfrm>
          </p:grpSpPr>
          <p:sp>
            <p:nvSpPr>
              <p:cNvPr id="1206" name="Freeform 1205"/>
              <p:cNvSpPr>
                <a:spLocks/>
              </p:cNvSpPr>
              <p:nvPr/>
            </p:nvSpPr>
            <p:spPr bwMode="auto">
              <a:xfrm>
                <a:off x="5854" y="4341"/>
                <a:ext cx="133" cy="47"/>
              </a:xfrm>
              <a:custGeom>
                <a:avLst/>
                <a:gdLst>
                  <a:gd name="T0" fmla="+- 0 5875 5854"/>
                  <a:gd name="T1" fmla="*/ T0 w 133"/>
                  <a:gd name="T2" fmla="+- 0 4344 4341"/>
                  <a:gd name="T3" fmla="*/ 4344 h 47"/>
                  <a:gd name="T4" fmla="+- 0 5867 5854"/>
                  <a:gd name="T5" fmla="*/ T4 w 133"/>
                  <a:gd name="T6" fmla="+- 0 4344 4341"/>
                  <a:gd name="T7" fmla="*/ 4344 h 47"/>
                  <a:gd name="T8" fmla="+- 0 5986 5854"/>
                  <a:gd name="T9" fmla="*/ T8 w 133"/>
                  <a:gd name="T10" fmla="+- 0 4388 4341"/>
                  <a:gd name="T11" fmla="*/ 4388 h 47"/>
                  <a:gd name="T12" fmla="+- 0 5987 5854"/>
                  <a:gd name="T13" fmla="*/ T12 w 133"/>
                  <a:gd name="T14" fmla="+- 0 4385 4341"/>
                  <a:gd name="T15" fmla="*/ 4385 h 47"/>
                  <a:gd name="T16" fmla="+- 0 5875 5854"/>
                  <a:gd name="T17" fmla="*/ T16 w 133"/>
                  <a:gd name="T18" fmla="+- 0 4344 4341"/>
                  <a:gd name="T19" fmla="*/ 4344 h 47"/>
                </a:gdLst>
                <a:ahLst/>
                <a:cxnLst>
                  <a:cxn ang="0">
                    <a:pos x="T1" y="T3"/>
                  </a:cxn>
                  <a:cxn ang="0">
                    <a:pos x="T5" y="T7"/>
                  </a:cxn>
                  <a:cxn ang="0">
                    <a:pos x="T9" y="T11"/>
                  </a:cxn>
                  <a:cxn ang="0">
                    <a:pos x="T13" y="T15"/>
                  </a:cxn>
                  <a:cxn ang="0">
                    <a:pos x="T17" y="T19"/>
                  </a:cxn>
                </a:cxnLst>
                <a:rect l="0" t="0" r="r" b="b"/>
                <a:pathLst>
                  <a:path w="133" h="47">
                    <a:moveTo>
                      <a:pt x="21" y="3"/>
                    </a:moveTo>
                    <a:lnTo>
                      <a:pt x="13" y="3"/>
                    </a:lnTo>
                    <a:lnTo>
                      <a:pt x="132" y="47"/>
                    </a:lnTo>
                    <a:lnTo>
                      <a:pt x="133" y="44"/>
                    </a:lnTo>
                    <a:lnTo>
                      <a:pt x="21" y="3"/>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07" name="Freeform 1206"/>
              <p:cNvSpPr>
                <a:spLocks/>
              </p:cNvSpPr>
              <p:nvPr/>
            </p:nvSpPr>
            <p:spPr bwMode="auto">
              <a:xfrm>
                <a:off x="5854" y="4341"/>
                <a:ext cx="133" cy="47"/>
              </a:xfrm>
              <a:custGeom>
                <a:avLst/>
                <a:gdLst>
                  <a:gd name="T0" fmla="+- 0 5867 5854"/>
                  <a:gd name="T1" fmla="*/ T0 w 133"/>
                  <a:gd name="T2" fmla="+- 0 4341 4341"/>
                  <a:gd name="T3" fmla="*/ 4341 h 47"/>
                  <a:gd name="T4" fmla="+- 0 5854 5854"/>
                  <a:gd name="T5" fmla="*/ T4 w 133"/>
                  <a:gd name="T6" fmla="+- 0 4342 4341"/>
                  <a:gd name="T7" fmla="*/ 4342 h 47"/>
                  <a:gd name="T8" fmla="+- 0 5855 5854"/>
                  <a:gd name="T9" fmla="*/ T8 w 133"/>
                  <a:gd name="T10" fmla="+- 0 4345 4341"/>
                  <a:gd name="T11" fmla="*/ 4345 h 47"/>
                  <a:gd name="T12" fmla="+- 0 5867 5854"/>
                  <a:gd name="T13" fmla="*/ T12 w 133"/>
                  <a:gd name="T14" fmla="+- 0 4344 4341"/>
                  <a:gd name="T15" fmla="*/ 4344 h 47"/>
                  <a:gd name="T16" fmla="+- 0 5875 5854"/>
                  <a:gd name="T17" fmla="*/ T16 w 133"/>
                  <a:gd name="T18" fmla="+- 0 4344 4341"/>
                  <a:gd name="T19" fmla="*/ 4344 h 47"/>
                  <a:gd name="T20" fmla="+- 0 5867 5854"/>
                  <a:gd name="T21" fmla="*/ T20 w 133"/>
                  <a:gd name="T22" fmla="+- 0 4341 4341"/>
                  <a:gd name="T23" fmla="*/ 4341 h 47"/>
                </a:gdLst>
                <a:ahLst/>
                <a:cxnLst>
                  <a:cxn ang="0">
                    <a:pos x="T1" y="T3"/>
                  </a:cxn>
                  <a:cxn ang="0">
                    <a:pos x="T5" y="T7"/>
                  </a:cxn>
                  <a:cxn ang="0">
                    <a:pos x="T9" y="T11"/>
                  </a:cxn>
                  <a:cxn ang="0">
                    <a:pos x="T13" y="T15"/>
                  </a:cxn>
                  <a:cxn ang="0">
                    <a:pos x="T17" y="T19"/>
                  </a:cxn>
                  <a:cxn ang="0">
                    <a:pos x="T21" y="T23"/>
                  </a:cxn>
                </a:cxnLst>
                <a:rect l="0" t="0" r="r" b="b"/>
                <a:pathLst>
                  <a:path w="133" h="47">
                    <a:moveTo>
                      <a:pt x="13" y="0"/>
                    </a:moveTo>
                    <a:lnTo>
                      <a:pt x="0" y="1"/>
                    </a:lnTo>
                    <a:lnTo>
                      <a:pt x="1" y="4"/>
                    </a:lnTo>
                    <a:lnTo>
                      <a:pt x="13" y="3"/>
                    </a:lnTo>
                    <a:lnTo>
                      <a:pt x="21" y="3"/>
                    </a:lnTo>
                    <a:lnTo>
                      <a:pt x="13"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1" name="Group 1110"/>
            <p:cNvGrpSpPr>
              <a:grpSpLocks/>
            </p:cNvGrpSpPr>
            <p:nvPr/>
          </p:nvGrpSpPr>
          <p:grpSpPr bwMode="auto">
            <a:xfrm>
              <a:off x="8890" y="4331"/>
              <a:ext cx="224" cy="45"/>
              <a:chOff x="6029" y="4331"/>
              <a:chExt cx="152" cy="45"/>
            </a:xfrm>
          </p:grpSpPr>
          <p:sp>
            <p:nvSpPr>
              <p:cNvPr id="1204" name="Freeform 1203"/>
              <p:cNvSpPr>
                <a:spLocks/>
              </p:cNvSpPr>
              <p:nvPr/>
            </p:nvSpPr>
            <p:spPr bwMode="auto">
              <a:xfrm>
                <a:off x="6029" y="4331"/>
                <a:ext cx="152" cy="45"/>
              </a:xfrm>
              <a:custGeom>
                <a:avLst/>
                <a:gdLst>
                  <a:gd name="T0" fmla="+- 0 6050 6029"/>
                  <a:gd name="T1" fmla="*/ T0 w 152"/>
                  <a:gd name="T2" fmla="+- 0 4334 4331"/>
                  <a:gd name="T3" fmla="*/ 4334 h 45"/>
                  <a:gd name="T4" fmla="+- 0 6040 6029"/>
                  <a:gd name="T5" fmla="*/ T4 w 152"/>
                  <a:gd name="T6" fmla="+- 0 4334 4331"/>
                  <a:gd name="T7" fmla="*/ 4334 h 45"/>
                  <a:gd name="T8" fmla="+- 0 6180 6029"/>
                  <a:gd name="T9" fmla="*/ T8 w 152"/>
                  <a:gd name="T10" fmla="+- 0 4375 4331"/>
                  <a:gd name="T11" fmla="*/ 4375 h 45"/>
                  <a:gd name="T12" fmla="+- 0 6181 6029"/>
                  <a:gd name="T13" fmla="*/ T12 w 152"/>
                  <a:gd name="T14" fmla="+- 0 4373 4331"/>
                  <a:gd name="T15" fmla="*/ 4373 h 45"/>
                  <a:gd name="T16" fmla="+- 0 6050 6029"/>
                  <a:gd name="T17" fmla="*/ T16 w 152"/>
                  <a:gd name="T18" fmla="+- 0 4334 4331"/>
                  <a:gd name="T19" fmla="*/ 4334 h 45"/>
                </a:gdLst>
                <a:ahLst/>
                <a:cxnLst>
                  <a:cxn ang="0">
                    <a:pos x="T1" y="T3"/>
                  </a:cxn>
                  <a:cxn ang="0">
                    <a:pos x="T5" y="T7"/>
                  </a:cxn>
                  <a:cxn ang="0">
                    <a:pos x="T9" y="T11"/>
                  </a:cxn>
                  <a:cxn ang="0">
                    <a:pos x="T13" y="T15"/>
                  </a:cxn>
                  <a:cxn ang="0">
                    <a:pos x="T17" y="T19"/>
                  </a:cxn>
                </a:cxnLst>
                <a:rect l="0" t="0" r="r" b="b"/>
                <a:pathLst>
                  <a:path w="152" h="45">
                    <a:moveTo>
                      <a:pt x="21" y="3"/>
                    </a:moveTo>
                    <a:lnTo>
                      <a:pt x="11" y="3"/>
                    </a:lnTo>
                    <a:lnTo>
                      <a:pt x="151" y="44"/>
                    </a:lnTo>
                    <a:lnTo>
                      <a:pt x="152" y="42"/>
                    </a:lnTo>
                    <a:lnTo>
                      <a:pt x="21" y="3"/>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05" name="Freeform 1204"/>
              <p:cNvSpPr>
                <a:spLocks/>
              </p:cNvSpPr>
              <p:nvPr/>
            </p:nvSpPr>
            <p:spPr bwMode="auto">
              <a:xfrm>
                <a:off x="6029" y="4331"/>
                <a:ext cx="152" cy="45"/>
              </a:xfrm>
              <a:custGeom>
                <a:avLst/>
                <a:gdLst>
                  <a:gd name="T0" fmla="+- 0 6040 6029"/>
                  <a:gd name="T1" fmla="*/ T0 w 152"/>
                  <a:gd name="T2" fmla="+- 0 4331 4331"/>
                  <a:gd name="T3" fmla="*/ 4331 h 45"/>
                  <a:gd name="T4" fmla="+- 0 6029 6029"/>
                  <a:gd name="T5" fmla="*/ T4 w 152"/>
                  <a:gd name="T6" fmla="+- 0 4332 4331"/>
                  <a:gd name="T7" fmla="*/ 4332 h 45"/>
                  <a:gd name="T8" fmla="+- 0 6030 6029"/>
                  <a:gd name="T9" fmla="*/ T8 w 152"/>
                  <a:gd name="T10" fmla="+- 0 4334 4331"/>
                  <a:gd name="T11" fmla="*/ 4334 h 45"/>
                  <a:gd name="T12" fmla="+- 0 6040 6029"/>
                  <a:gd name="T13" fmla="*/ T12 w 152"/>
                  <a:gd name="T14" fmla="+- 0 4334 4331"/>
                  <a:gd name="T15" fmla="*/ 4334 h 45"/>
                  <a:gd name="T16" fmla="+- 0 6050 6029"/>
                  <a:gd name="T17" fmla="*/ T16 w 152"/>
                  <a:gd name="T18" fmla="+- 0 4334 4331"/>
                  <a:gd name="T19" fmla="*/ 4334 h 45"/>
                  <a:gd name="T20" fmla="+- 0 6040 6029"/>
                  <a:gd name="T21" fmla="*/ T20 w 152"/>
                  <a:gd name="T22" fmla="+- 0 4331 4331"/>
                  <a:gd name="T23" fmla="*/ 4331 h 45"/>
                </a:gdLst>
                <a:ahLst/>
                <a:cxnLst>
                  <a:cxn ang="0">
                    <a:pos x="T1" y="T3"/>
                  </a:cxn>
                  <a:cxn ang="0">
                    <a:pos x="T5" y="T7"/>
                  </a:cxn>
                  <a:cxn ang="0">
                    <a:pos x="T9" y="T11"/>
                  </a:cxn>
                  <a:cxn ang="0">
                    <a:pos x="T13" y="T15"/>
                  </a:cxn>
                  <a:cxn ang="0">
                    <a:pos x="T17" y="T19"/>
                  </a:cxn>
                  <a:cxn ang="0">
                    <a:pos x="T21" y="T23"/>
                  </a:cxn>
                </a:cxnLst>
                <a:rect l="0" t="0" r="r" b="b"/>
                <a:pathLst>
                  <a:path w="152" h="45">
                    <a:moveTo>
                      <a:pt x="11" y="0"/>
                    </a:moveTo>
                    <a:lnTo>
                      <a:pt x="0" y="1"/>
                    </a:lnTo>
                    <a:lnTo>
                      <a:pt x="1" y="3"/>
                    </a:lnTo>
                    <a:lnTo>
                      <a:pt x="11" y="3"/>
                    </a:lnTo>
                    <a:lnTo>
                      <a:pt x="21" y="3"/>
                    </a:lnTo>
                    <a:lnTo>
                      <a:pt x="11"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2" name="Group 1111"/>
            <p:cNvGrpSpPr>
              <a:grpSpLocks/>
            </p:cNvGrpSpPr>
            <p:nvPr/>
          </p:nvGrpSpPr>
          <p:grpSpPr bwMode="auto">
            <a:xfrm>
              <a:off x="9135" y="4321"/>
              <a:ext cx="246" cy="44"/>
              <a:chOff x="6195" y="4321"/>
              <a:chExt cx="167" cy="44"/>
            </a:xfrm>
          </p:grpSpPr>
          <p:sp>
            <p:nvSpPr>
              <p:cNvPr id="1202" name="Freeform 1201"/>
              <p:cNvSpPr>
                <a:spLocks/>
              </p:cNvSpPr>
              <p:nvPr/>
            </p:nvSpPr>
            <p:spPr bwMode="auto">
              <a:xfrm>
                <a:off x="6195" y="4321"/>
                <a:ext cx="167" cy="44"/>
              </a:xfrm>
              <a:custGeom>
                <a:avLst/>
                <a:gdLst>
                  <a:gd name="T0" fmla="+- 0 6217 6195"/>
                  <a:gd name="T1" fmla="*/ T0 w 167"/>
                  <a:gd name="T2" fmla="+- 0 4324 4321"/>
                  <a:gd name="T3" fmla="*/ 4324 h 44"/>
                  <a:gd name="T4" fmla="+- 0 6206 6195"/>
                  <a:gd name="T5" fmla="*/ T4 w 167"/>
                  <a:gd name="T6" fmla="+- 0 4324 4321"/>
                  <a:gd name="T7" fmla="*/ 4324 h 44"/>
                  <a:gd name="T8" fmla="+- 0 6361 6195"/>
                  <a:gd name="T9" fmla="*/ T8 w 167"/>
                  <a:gd name="T10" fmla="+- 0 4364 4321"/>
                  <a:gd name="T11" fmla="*/ 4364 h 44"/>
                  <a:gd name="T12" fmla="+- 0 6362 6195"/>
                  <a:gd name="T13" fmla="*/ T12 w 167"/>
                  <a:gd name="T14" fmla="+- 0 4361 4321"/>
                  <a:gd name="T15" fmla="*/ 4361 h 44"/>
                  <a:gd name="T16" fmla="+- 0 6217 6195"/>
                  <a:gd name="T17" fmla="*/ T16 w 167"/>
                  <a:gd name="T18" fmla="+- 0 4324 4321"/>
                  <a:gd name="T19" fmla="*/ 4324 h 44"/>
                </a:gdLst>
                <a:ahLst/>
                <a:cxnLst>
                  <a:cxn ang="0">
                    <a:pos x="T1" y="T3"/>
                  </a:cxn>
                  <a:cxn ang="0">
                    <a:pos x="T5" y="T7"/>
                  </a:cxn>
                  <a:cxn ang="0">
                    <a:pos x="T9" y="T11"/>
                  </a:cxn>
                  <a:cxn ang="0">
                    <a:pos x="T13" y="T15"/>
                  </a:cxn>
                  <a:cxn ang="0">
                    <a:pos x="T17" y="T19"/>
                  </a:cxn>
                </a:cxnLst>
                <a:rect l="0" t="0" r="r" b="b"/>
                <a:pathLst>
                  <a:path w="167" h="44">
                    <a:moveTo>
                      <a:pt x="22" y="3"/>
                    </a:moveTo>
                    <a:lnTo>
                      <a:pt x="11" y="3"/>
                    </a:lnTo>
                    <a:lnTo>
                      <a:pt x="166" y="43"/>
                    </a:lnTo>
                    <a:lnTo>
                      <a:pt x="167" y="40"/>
                    </a:lnTo>
                    <a:lnTo>
                      <a:pt x="22" y="3"/>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03" name="Freeform 1202"/>
              <p:cNvSpPr>
                <a:spLocks/>
              </p:cNvSpPr>
              <p:nvPr/>
            </p:nvSpPr>
            <p:spPr bwMode="auto">
              <a:xfrm>
                <a:off x="6195" y="4321"/>
                <a:ext cx="167" cy="44"/>
              </a:xfrm>
              <a:custGeom>
                <a:avLst/>
                <a:gdLst>
                  <a:gd name="T0" fmla="+- 0 6206 6195"/>
                  <a:gd name="T1" fmla="*/ T0 w 167"/>
                  <a:gd name="T2" fmla="+- 0 4321 4321"/>
                  <a:gd name="T3" fmla="*/ 4321 h 44"/>
                  <a:gd name="T4" fmla="+- 0 6195 6195"/>
                  <a:gd name="T5" fmla="*/ T4 w 167"/>
                  <a:gd name="T6" fmla="+- 0 4322 4321"/>
                  <a:gd name="T7" fmla="*/ 4322 h 44"/>
                  <a:gd name="T8" fmla="+- 0 6196 6195"/>
                  <a:gd name="T9" fmla="*/ T8 w 167"/>
                  <a:gd name="T10" fmla="+- 0 4324 4321"/>
                  <a:gd name="T11" fmla="*/ 4324 h 44"/>
                  <a:gd name="T12" fmla="+- 0 6206 6195"/>
                  <a:gd name="T13" fmla="*/ T12 w 167"/>
                  <a:gd name="T14" fmla="+- 0 4324 4321"/>
                  <a:gd name="T15" fmla="*/ 4324 h 44"/>
                  <a:gd name="T16" fmla="+- 0 6217 6195"/>
                  <a:gd name="T17" fmla="*/ T16 w 167"/>
                  <a:gd name="T18" fmla="+- 0 4324 4321"/>
                  <a:gd name="T19" fmla="*/ 4324 h 44"/>
                  <a:gd name="T20" fmla="+- 0 6207 6195"/>
                  <a:gd name="T21" fmla="*/ T20 w 167"/>
                  <a:gd name="T22" fmla="+- 0 4321 4321"/>
                  <a:gd name="T23" fmla="*/ 4321 h 44"/>
                  <a:gd name="T24" fmla="+- 0 6206 6195"/>
                  <a:gd name="T25" fmla="*/ T24 w 167"/>
                  <a:gd name="T26" fmla="+- 0 4321 4321"/>
                  <a:gd name="T27" fmla="*/ 4321 h 44"/>
                </a:gdLst>
                <a:ahLst/>
                <a:cxnLst>
                  <a:cxn ang="0">
                    <a:pos x="T1" y="T3"/>
                  </a:cxn>
                  <a:cxn ang="0">
                    <a:pos x="T5" y="T7"/>
                  </a:cxn>
                  <a:cxn ang="0">
                    <a:pos x="T9" y="T11"/>
                  </a:cxn>
                  <a:cxn ang="0">
                    <a:pos x="T13" y="T15"/>
                  </a:cxn>
                  <a:cxn ang="0">
                    <a:pos x="T17" y="T19"/>
                  </a:cxn>
                  <a:cxn ang="0">
                    <a:pos x="T21" y="T23"/>
                  </a:cxn>
                  <a:cxn ang="0">
                    <a:pos x="T25" y="T27"/>
                  </a:cxn>
                </a:cxnLst>
                <a:rect l="0" t="0" r="r" b="b"/>
                <a:pathLst>
                  <a:path w="167" h="44">
                    <a:moveTo>
                      <a:pt x="11" y="0"/>
                    </a:moveTo>
                    <a:lnTo>
                      <a:pt x="0" y="1"/>
                    </a:lnTo>
                    <a:lnTo>
                      <a:pt x="1" y="3"/>
                    </a:lnTo>
                    <a:lnTo>
                      <a:pt x="11" y="3"/>
                    </a:lnTo>
                    <a:lnTo>
                      <a:pt x="22" y="3"/>
                    </a:lnTo>
                    <a:lnTo>
                      <a:pt x="12" y="0"/>
                    </a:lnTo>
                    <a:lnTo>
                      <a:pt x="11"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3" name="Group 1112"/>
            <p:cNvGrpSpPr>
              <a:grpSpLocks/>
            </p:cNvGrpSpPr>
            <p:nvPr/>
          </p:nvGrpSpPr>
          <p:grpSpPr bwMode="auto">
            <a:xfrm>
              <a:off x="9365" y="4312"/>
              <a:ext cx="261" cy="40"/>
              <a:chOff x="6351" y="4312"/>
              <a:chExt cx="177" cy="40"/>
            </a:xfrm>
          </p:grpSpPr>
          <p:sp>
            <p:nvSpPr>
              <p:cNvPr id="1200" name="Freeform 1199"/>
              <p:cNvSpPr>
                <a:spLocks/>
              </p:cNvSpPr>
              <p:nvPr/>
            </p:nvSpPr>
            <p:spPr bwMode="auto">
              <a:xfrm>
                <a:off x="6351" y="4312"/>
                <a:ext cx="177" cy="40"/>
              </a:xfrm>
              <a:custGeom>
                <a:avLst/>
                <a:gdLst>
                  <a:gd name="T0" fmla="+- 0 6373 6351"/>
                  <a:gd name="T1" fmla="*/ T0 w 177"/>
                  <a:gd name="T2" fmla="+- 0 4315 4312"/>
                  <a:gd name="T3" fmla="*/ 4315 h 40"/>
                  <a:gd name="T4" fmla="+- 0 6361 6351"/>
                  <a:gd name="T5" fmla="*/ T4 w 177"/>
                  <a:gd name="T6" fmla="+- 0 4315 4312"/>
                  <a:gd name="T7" fmla="*/ 4315 h 40"/>
                  <a:gd name="T8" fmla="+- 0 6526 6351"/>
                  <a:gd name="T9" fmla="*/ T8 w 177"/>
                  <a:gd name="T10" fmla="+- 0 4352 4312"/>
                  <a:gd name="T11" fmla="*/ 4352 h 40"/>
                  <a:gd name="T12" fmla="+- 0 6527 6351"/>
                  <a:gd name="T13" fmla="*/ T12 w 177"/>
                  <a:gd name="T14" fmla="+- 0 4349 4312"/>
                  <a:gd name="T15" fmla="*/ 4349 h 40"/>
                  <a:gd name="T16" fmla="+- 0 6373 6351"/>
                  <a:gd name="T17" fmla="*/ T16 w 177"/>
                  <a:gd name="T18" fmla="+- 0 4315 4312"/>
                  <a:gd name="T19" fmla="*/ 4315 h 40"/>
                </a:gdLst>
                <a:ahLst/>
                <a:cxnLst>
                  <a:cxn ang="0">
                    <a:pos x="T1" y="T3"/>
                  </a:cxn>
                  <a:cxn ang="0">
                    <a:pos x="T5" y="T7"/>
                  </a:cxn>
                  <a:cxn ang="0">
                    <a:pos x="T9" y="T11"/>
                  </a:cxn>
                  <a:cxn ang="0">
                    <a:pos x="T13" y="T15"/>
                  </a:cxn>
                  <a:cxn ang="0">
                    <a:pos x="T17" y="T19"/>
                  </a:cxn>
                </a:cxnLst>
                <a:rect l="0" t="0" r="r" b="b"/>
                <a:pathLst>
                  <a:path w="177" h="40">
                    <a:moveTo>
                      <a:pt x="22" y="3"/>
                    </a:moveTo>
                    <a:lnTo>
                      <a:pt x="10" y="3"/>
                    </a:lnTo>
                    <a:lnTo>
                      <a:pt x="175" y="40"/>
                    </a:lnTo>
                    <a:lnTo>
                      <a:pt x="176" y="37"/>
                    </a:lnTo>
                    <a:lnTo>
                      <a:pt x="22" y="3"/>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201" name="Freeform 1200"/>
              <p:cNvSpPr>
                <a:spLocks/>
              </p:cNvSpPr>
              <p:nvPr/>
            </p:nvSpPr>
            <p:spPr bwMode="auto">
              <a:xfrm>
                <a:off x="6351" y="4312"/>
                <a:ext cx="177" cy="40"/>
              </a:xfrm>
              <a:custGeom>
                <a:avLst/>
                <a:gdLst>
                  <a:gd name="T0" fmla="+- 0 6361 6351"/>
                  <a:gd name="T1" fmla="*/ T0 w 177"/>
                  <a:gd name="T2" fmla="+- 0 4312 4312"/>
                  <a:gd name="T3" fmla="*/ 4312 h 40"/>
                  <a:gd name="T4" fmla="+- 0 6351 6351"/>
                  <a:gd name="T5" fmla="*/ T4 w 177"/>
                  <a:gd name="T6" fmla="+- 0 4313 4312"/>
                  <a:gd name="T7" fmla="*/ 4313 h 40"/>
                  <a:gd name="T8" fmla="+- 0 6351 6351"/>
                  <a:gd name="T9" fmla="*/ T8 w 177"/>
                  <a:gd name="T10" fmla="+- 0 4315 4312"/>
                  <a:gd name="T11" fmla="*/ 4315 h 40"/>
                  <a:gd name="T12" fmla="+- 0 6361 6351"/>
                  <a:gd name="T13" fmla="*/ T12 w 177"/>
                  <a:gd name="T14" fmla="+- 0 4315 4312"/>
                  <a:gd name="T15" fmla="*/ 4315 h 40"/>
                  <a:gd name="T16" fmla="+- 0 6373 6351"/>
                  <a:gd name="T17" fmla="*/ T16 w 177"/>
                  <a:gd name="T18" fmla="+- 0 4315 4312"/>
                  <a:gd name="T19" fmla="*/ 4315 h 40"/>
                  <a:gd name="T20" fmla="+- 0 6361 6351"/>
                  <a:gd name="T21" fmla="*/ T20 w 177"/>
                  <a:gd name="T22" fmla="+- 0 4312 4312"/>
                  <a:gd name="T23" fmla="*/ 4312 h 40"/>
                </a:gdLst>
                <a:ahLst/>
                <a:cxnLst>
                  <a:cxn ang="0">
                    <a:pos x="T1" y="T3"/>
                  </a:cxn>
                  <a:cxn ang="0">
                    <a:pos x="T5" y="T7"/>
                  </a:cxn>
                  <a:cxn ang="0">
                    <a:pos x="T9" y="T11"/>
                  </a:cxn>
                  <a:cxn ang="0">
                    <a:pos x="T13" y="T15"/>
                  </a:cxn>
                  <a:cxn ang="0">
                    <a:pos x="T17" y="T19"/>
                  </a:cxn>
                  <a:cxn ang="0">
                    <a:pos x="T21" y="T23"/>
                  </a:cxn>
                </a:cxnLst>
                <a:rect l="0" t="0" r="r" b="b"/>
                <a:pathLst>
                  <a:path w="177" h="40">
                    <a:moveTo>
                      <a:pt x="10" y="0"/>
                    </a:moveTo>
                    <a:lnTo>
                      <a:pt x="0" y="1"/>
                    </a:lnTo>
                    <a:lnTo>
                      <a:pt x="0" y="3"/>
                    </a:lnTo>
                    <a:lnTo>
                      <a:pt x="10" y="3"/>
                    </a:lnTo>
                    <a:lnTo>
                      <a:pt x="22" y="3"/>
                    </a:lnTo>
                    <a:lnTo>
                      <a:pt x="10"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4" name="Group 1113"/>
            <p:cNvGrpSpPr>
              <a:grpSpLocks/>
            </p:cNvGrpSpPr>
            <p:nvPr/>
          </p:nvGrpSpPr>
          <p:grpSpPr bwMode="auto">
            <a:xfrm>
              <a:off x="8493" y="4313"/>
              <a:ext cx="143" cy="11"/>
              <a:chOff x="5760" y="4313"/>
              <a:chExt cx="97" cy="11"/>
            </a:xfrm>
          </p:grpSpPr>
          <p:sp>
            <p:nvSpPr>
              <p:cNvPr id="1199" name="Freeform 1198"/>
              <p:cNvSpPr>
                <a:spLocks/>
              </p:cNvSpPr>
              <p:nvPr/>
            </p:nvSpPr>
            <p:spPr bwMode="auto">
              <a:xfrm>
                <a:off x="5760" y="4313"/>
                <a:ext cx="97" cy="11"/>
              </a:xfrm>
              <a:custGeom>
                <a:avLst/>
                <a:gdLst>
                  <a:gd name="T0" fmla="+- 0 5853 5760"/>
                  <a:gd name="T1" fmla="*/ T0 w 97"/>
                  <a:gd name="T2" fmla="+- 0 4313 4313"/>
                  <a:gd name="T3" fmla="*/ 4313 h 11"/>
                  <a:gd name="T4" fmla="+- 0 5761 5760"/>
                  <a:gd name="T5" fmla="*/ T4 w 97"/>
                  <a:gd name="T6" fmla="+- 0 4319 4313"/>
                  <a:gd name="T7" fmla="*/ 4319 h 11"/>
                  <a:gd name="T8" fmla="+- 0 5760 5760"/>
                  <a:gd name="T9" fmla="*/ T8 w 97"/>
                  <a:gd name="T10" fmla="+- 0 4321 4313"/>
                  <a:gd name="T11" fmla="*/ 4321 h 11"/>
                  <a:gd name="T12" fmla="+- 0 5765 5760"/>
                  <a:gd name="T13" fmla="*/ T12 w 97"/>
                  <a:gd name="T14" fmla="+- 0 4323 4313"/>
                  <a:gd name="T15" fmla="*/ 4323 h 11"/>
                  <a:gd name="T16" fmla="+- 0 5856 5760"/>
                  <a:gd name="T17" fmla="*/ T16 w 97"/>
                  <a:gd name="T18" fmla="+- 0 4317 4313"/>
                  <a:gd name="T19" fmla="*/ 4317 h 11"/>
                  <a:gd name="T20" fmla="+- 0 5857 5760"/>
                  <a:gd name="T21" fmla="*/ T20 w 97"/>
                  <a:gd name="T22" fmla="+- 0 4315 4313"/>
                  <a:gd name="T23" fmla="*/ 4315 h 11"/>
                  <a:gd name="T24" fmla="+- 0 5853 5760"/>
                  <a:gd name="T25" fmla="*/ T24 w 97"/>
                  <a:gd name="T26" fmla="+- 0 4313 4313"/>
                  <a:gd name="T27" fmla="*/ 4313 h 11"/>
                </a:gdLst>
                <a:ahLst/>
                <a:cxnLst>
                  <a:cxn ang="0">
                    <a:pos x="T1" y="T3"/>
                  </a:cxn>
                  <a:cxn ang="0">
                    <a:pos x="T5" y="T7"/>
                  </a:cxn>
                  <a:cxn ang="0">
                    <a:pos x="T9" y="T11"/>
                  </a:cxn>
                  <a:cxn ang="0">
                    <a:pos x="T13" y="T15"/>
                  </a:cxn>
                  <a:cxn ang="0">
                    <a:pos x="T17" y="T19"/>
                  </a:cxn>
                  <a:cxn ang="0">
                    <a:pos x="T21" y="T23"/>
                  </a:cxn>
                  <a:cxn ang="0">
                    <a:pos x="T25" y="T27"/>
                  </a:cxn>
                </a:cxnLst>
                <a:rect l="0" t="0" r="r" b="b"/>
                <a:pathLst>
                  <a:path w="97" h="11">
                    <a:moveTo>
                      <a:pt x="93" y="0"/>
                    </a:moveTo>
                    <a:lnTo>
                      <a:pt x="1" y="6"/>
                    </a:lnTo>
                    <a:lnTo>
                      <a:pt x="0" y="8"/>
                    </a:lnTo>
                    <a:lnTo>
                      <a:pt x="5" y="10"/>
                    </a:lnTo>
                    <a:lnTo>
                      <a:pt x="96" y="4"/>
                    </a:lnTo>
                    <a:lnTo>
                      <a:pt x="97" y="2"/>
                    </a:lnTo>
                    <a:lnTo>
                      <a:pt x="93" y="0"/>
                    </a:lnTo>
                    <a:close/>
                  </a:path>
                </a:pathLst>
              </a:custGeom>
              <a:solidFill>
                <a:srgbClr val="28334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5" name="Group 1114"/>
            <p:cNvGrpSpPr>
              <a:grpSpLocks/>
            </p:cNvGrpSpPr>
            <p:nvPr/>
          </p:nvGrpSpPr>
          <p:grpSpPr bwMode="auto">
            <a:xfrm>
              <a:off x="9161" y="4289"/>
              <a:ext cx="116" cy="9"/>
              <a:chOff x="6213" y="4289"/>
              <a:chExt cx="79" cy="9"/>
            </a:xfrm>
          </p:grpSpPr>
          <p:sp>
            <p:nvSpPr>
              <p:cNvPr id="1198" name="Freeform 1197"/>
              <p:cNvSpPr>
                <a:spLocks/>
              </p:cNvSpPr>
              <p:nvPr/>
            </p:nvSpPr>
            <p:spPr bwMode="auto">
              <a:xfrm>
                <a:off x="6213" y="4289"/>
                <a:ext cx="79" cy="9"/>
              </a:xfrm>
              <a:custGeom>
                <a:avLst/>
                <a:gdLst>
                  <a:gd name="T0" fmla="+- 0 6288 6213"/>
                  <a:gd name="T1" fmla="*/ T0 w 79"/>
                  <a:gd name="T2" fmla="+- 0 4289 4289"/>
                  <a:gd name="T3" fmla="*/ 4289 h 9"/>
                  <a:gd name="T4" fmla="+- 0 6214 6213"/>
                  <a:gd name="T5" fmla="*/ T4 w 79"/>
                  <a:gd name="T6" fmla="+- 0 4294 4289"/>
                  <a:gd name="T7" fmla="*/ 4294 h 9"/>
                  <a:gd name="T8" fmla="+- 0 6213 6213"/>
                  <a:gd name="T9" fmla="*/ T8 w 79"/>
                  <a:gd name="T10" fmla="+- 0 4296 4289"/>
                  <a:gd name="T11" fmla="*/ 4296 h 9"/>
                  <a:gd name="T12" fmla="+- 0 6217 6213"/>
                  <a:gd name="T13" fmla="*/ T12 w 79"/>
                  <a:gd name="T14" fmla="+- 0 4298 4289"/>
                  <a:gd name="T15" fmla="*/ 4298 h 9"/>
                  <a:gd name="T16" fmla="+- 0 6291 6213"/>
                  <a:gd name="T17" fmla="*/ T16 w 79"/>
                  <a:gd name="T18" fmla="+- 0 4293 4289"/>
                  <a:gd name="T19" fmla="*/ 4293 h 9"/>
                  <a:gd name="T20" fmla="+- 0 6292 6213"/>
                  <a:gd name="T21" fmla="*/ T20 w 79"/>
                  <a:gd name="T22" fmla="+- 0 4291 4289"/>
                  <a:gd name="T23" fmla="*/ 4291 h 9"/>
                  <a:gd name="T24" fmla="+- 0 6288 6213"/>
                  <a:gd name="T25" fmla="*/ T24 w 79"/>
                  <a:gd name="T26" fmla="+- 0 4289 4289"/>
                  <a:gd name="T27" fmla="*/ 4289 h 9"/>
                </a:gdLst>
                <a:ahLst/>
                <a:cxnLst>
                  <a:cxn ang="0">
                    <a:pos x="T1" y="T3"/>
                  </a:cxn>
                  <a:cxn ang="0">
                    <a:pos x="T5" y="T7"/>
                  </a:cxn>
                  <a:cxn ang="0">
                    <a:pos x="T9" y="T11"/>
                  </a:cxn>
                  <a:cxn ang="0">
                    <a:pos x="T13" y="T15"/>
                  </a:cxn>
                  <a:cxn ang="0">
                    <a:pos x="T17" y="T19"/>
                  </a:cxn>
                  <a:cxn ang="0">
                    <a:pos x="T21" y="T23"/>
                  </a:cxn>
                  <a:cxn ang="0">
                    <a:pos x="T25" y="T27"/>
                  </a:cxn>
                </a:cxnLst>
                <a:rect l="0" t="0" r="r" b="b"/>
                <a:pathLst>
                  <a:path w="79" h="9">
                    <a:moveTo>
                      <a:pt x="75" y="0"/>
                    </a:moveTo>
                    <a:lnTo>
                      <a:pt x="1" y="5"/>
                    </a:lnTo>
                    <a:lnTo>
                      <a:pt x="0" y="7"/>
                    </a:lnTo>
                    <a:lnTo>
                      <a:pt x="4" y="9"/>
                    </a:lnTo>
                    <a:lnTo>
                      <a:pt x="78" y="4"/>
                    </a:lnTo>
                    <a:lnTo>
                      <a:pt x="79" y="2"/>
                    </a:lnTo>
                    <a:lnTo>
                      <a:pt x="75" y="0"/>
                    </a:lnTo>
                    <a:close/>
                  </a:path>
                </a:pathLst>
              </a:custGeom>
              <a:solidFill>
                <a:srgbClr val="3C465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6" name="Group 1115"/>
            <p:cNvGrpSpPr>
              <a:grpSpLocks/>
            </p:cNvGrpSpPr>
            <p:nvPr/>
          </p:nvGrpSpPr>
          <p:grpSpPr bwMode="auto">
            <a:xfrm>
              <a:off x="8815" y="4408"/>
              <a:ext cx="15" cy="5"/>
              <a:chOff x="5978" y="4408"/>
              <a:chExt cx="10" cy="5"/>
            </a:xfrm>
          </p:grpSpPr>
          <p:sp>
            <p:nvSpPr>
              <p:cNvPr id="1197" name="Freeform 1196"/>
              <p:cNvSpPr>
                <a:spLocks/>
              </p:cNvSpPr>
              <p:nvPr/>
            </p:nvSpPr>
            <p:spPr bwMode="auto">
              <a:xfrm>
                <a:off x="5978" y="4408"/>
                <a:ext cx="10" cy="5"/>
              </a:xfrm>
              <a:custGeom>
                <a:avLst/>
                <a:gdLst>
                  <a:gd name="T0" fmla="+- 0 5985 5978"/>
                  <a:gd name="T1" fmla="*/ T0 w 10"/>
                  <a:gd name="T2" fmla="+- 0 4408 4408"/>
                  <a:gd name="T3" fmla="*/ 4408 h 5"/>
                  <a:gd name="T4" fmla="+- 0 5980 5978"/>
                  <a:gd name="T5" fmla="*/ T4 w 10"/>
                  <a:gd name="T6" fmla="+- 0 4409 4408"/>
                  <a:gd name="T7" fmla="*/ 4409 h 5"/>
                  <a:gd name="T8" fmla="+- 0 5978 5978"/>
                  <a:gd name="T9" fmla="*/ T8 w 10"/>
                  <a:gd name="T10" fmla="+- 0 4411 4408"/>
                  <a:gd name="T11" fmla="*/ 4411 h 5"/>
                  <a:gd name="T12" fmla="+- 0 5978 5978"/>
                  <a:gd name="T13" fmla="*/ T12 w 10"/>
                  <a:gd name="T14" fmla="+- 0 4411 4408"/>
                  <a:gd name="T15" fmla="*/ 4411 h 5"/>
                  <a:gd name="T16" fmla="+- 0 5980 5978"/>
                  <a:gd name="T17" fmla="*/ T16 w 10"/>
                  <a:gd name="T18" fmla="+- 0 4413 4408"/>
                  <a:gd name="T19" fmla="*/ 4413 h 5"/>
                  <a:gd name="T20" fmla="+- 0 5985 5978"/>
                  <a:gd name="T21" fmla="*/ T20 w 10"/>
                  <a:gd name="T22" fmla="+- 0 4413 4408"/>
                  <a:gd name="T23" fmla="*/ 4413 h 5"/>
                  <a:gd name="T24" fmla="+- 0 5987 5978"/>
                  <a:gd name="T25" fmla="*/ T24 w 10"/>
                  <a:gd name="T26" fmla="+- 0 4411 4408"/>
                  <a:gd name="T27" fmla="*/ 4411 h 5"/>
                  <a:gd name="T28" fmla="+- 0 5987 5978"/>
                  <a:gd name="T29" fmla="*/ T28 w 10"/>
                  <a:gd name="T30" fmla="+- 0 4410 4408"/>
                  <a:gd name="T31" fmla="*/ 4410 h 5"/>
                  <a:gd name="T32" fmla="+- 0 5985 5978"/>
                  <a:gd name="T33" fmla="*/ T32 w 10"/>
                  <a:gd name="T34" fmla="+- 0 4408 4408"/>
                  <a:gd name="T35" fmla="*/ 4408 h 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 h="5">
                    <a:moveTo>
                      <a:pt x="7" y="0"/>
                    </a:moveTo>
                    <a:lnTo>
                      <a:pt x="2" y="1"/>
                    </a:lnTo>
                    <a:lnTo>
                      <a:pt x="0" y="3"/>
                    </a:lnTo>
                    <a:lnTo>
                      <a:pt x="2" y="5"/>
                    </a:lnTo>
                    <a:lnTo>
                      <a:pt x="7" y="5"/>
                    </a:lnTo>
                    <a:lnTo>
                      <a:pt x="9" y="3"/>
                    </a:lnTo>
                    <a:lnTo>
                      <a:pt x="9" y="2"/>
                    </a:lnTo>
                    <a:lnTo>
                      <a:pt x="7" y="0"/>
                    </a:lnTo>
                    <a:close/>
                  </a:path>
                </a:pathLst>
              </a:custGeom>
              <a:solidFill>
                <a:srgbClr val="24B14B"/>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7" name="Group 1116"/>
            <p:cNvGrpSpPr>
              <a:grpSpLocks/>
            </p:cNvGrpSpPr>
            <p:nvPr/>
          </p:nvGrpSpPr>
          <p:grpSpPr bwMode="auto">
            <a:xfrm>
              <a:off x="8791" y="4343"/>
              <a:ext cx="19" cy="3"/>
              <a:chOff x="5962" y="4343"/>
              <a:chExt cx="13" cy="3"/>
            </a:xfrm>
          </p:grpSpPr>
          <p:sp>
            <p:nvSpPr>
              <p:cNvPr id="1196" name="Freeform 1195"/>
              <p:cNvSpPr>
                <a:spLocks/>
              </p:cNvSpPr>
              <p:nvPr/>
            </p:nvSpPr>
            <p:spPr bwMode="auto">
              <a:xfrm>
                <a:off x="5962" y="4343"/>
                <a:ext cx="13" cy="3"/>
              </a:xfrm>
              <a:custGeom>
                <a:avLst/>
                <a:gdLst>
                  <a:gd name="T0" fmla="+- 0 5972 5962"/>
                  <a:gd name="T1" fmla="*/ T0 w 13"/>
                  <a:gd name="T2" fmla="+- 0 4343 4343"/>
                  <a:gd name="T3" fmla="*/ 4343 h 3"/>
                  <a:gd name="T4" fmla="+- 0 5965 5962"/>
                  <a:gd name="T5" fmla="*/ T4 w 13"/>
                  <a:gd name="T6" fmla="+- 0 4343 4343"/>
                  <a:gd name="T7" fmla="*/ 4343 h 3"/>
                  <a:gd name="T8" fmla="+- 0 5962 5962"/>
                  <a:gd name="T9" fmla="*/ T8 w 13"/>
                  <a:gd name="T10" fmla="+- 0 4343 4343"/>
                  <a:gd name="T11" fmla="*/ 4343 h 3"/>
                  <a:gd name="T12" fmla="+- 0 5962 5962"/>
                  <a:gd name="T13" fmla="*/ T12 w 13"/>
                  <a:gd name="T14" fmla="+- 0 4345 4343"/>
                  <a:gd name="T15" fmla="*/ 4345 h 3"/>
                  <a:gd name="T16" fmla="+- 0 5965 5962"/>
                  <a:gd name="T17" fmla="*/ T16 w 13"/>
                  <a:gd name="T18" fmla="+- 0 4346 4343"/>
                  <a:gd name="T19" fmla="*/ 4346 h 3"/>
                  <a:gd name="T20" fmla="+- 0 5972 5962"/>
                  <a:gd name="T21" fmla="*/ T20 w 13"/>
                  <a:gd name="T22" fmla="+- 0 4346 4343"/>
                  <a:gd name="T23" fmla="*/ 4346 h 3"/>
                  <a:gd name="T24" fmla="+- 0 5975 5962"/>
                  <a:gd name="T25" fmla="*/ T24 w 13"/>
                  <a:gd name="T26" fmla="+- 0 4345 4343"/>
                  <a:gd name="T27" fmla="*/ 4345 h 3"/>
                  <a:gd name="T28" fmla="+- 0 5975 5962"/>
                  <a:gd name="T29" fmla="*/ T28 w 13"/>
                  <a:gd name="T30" fmla="+- 0 4343 4343"/>
                  <a:gd name="T31" fmla="*/ 4343 h 3"/>
                  <a:gd name="T32" fmla="+- 0 5972 5962"/>
                  <a:gd name="T33" fmla="*/ T32 w 13"/>
                  <a:gd name="T34" fmla="+- 0 4343 4343"/>
                  <a:gd name="T35" fmla="*/ 4343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0"/>
                    </a:lnTo>
                    <a:lnTo>
                      <a:pt x="0" y="2"/>
                    </a:lnTo>
                    <a:lnTo>
                      <a:pt x="3" y="3"/>
                    </a:lnTo>
                    <a:lnTo>
                      <a:pt x="10" y="3"/>
                    </a:lnTo>
                    <a:lnTo>
                      <a:pt x="13" y="2"/>
                    </a:lnTo>
                    <a:lnTo>
                      <a:pt x="13" y="0"/>
                    </a:lnTo>
                    <a:lnTo>
                      <a:pt x="10" y="0"/>
                    </a:lnTo>
                    <a:close/>
                  </a:path>
                </a:pathLst>
              </a:custGeom>
              <a:solidFill>
                <a:srgbClr val="2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8" name="Group 1117"/>
            <p:cNvGrpSpPr>
              <a:grpSpLocks/>
            </p:cNvGrpSpPr>
            <p:nvPr/>
          </p:nvGrpSpPr>
          <p:grpSpPr bwMode="auto">
            <a:xfrm>
              <a:off x="9049" y="4333"/>
              <a:ext cx="19" cy="3"/>
              <a:chOff x="6137" y="4333"/>
              <a:chExt cx="13" cy="3"/>
            </a:xfrm>
          </p:grpSpPr>
          <p:sp>
            <p:nvSpPr>
              <p:cNvPr id="1195" name="Freeform 1194"/>
              <p:cNvSpPr>
                <a:spLocks/>
              </p:cNvSpPr>
              <p:nvPr/>
            </p:nvSpPr>
            <p:spPr bwMode="auto">
              <a:xfrm>
                <a:off x="6137" y="4333"/>
                <a:ext cx="13" cy="3"/>
              </a:xfrm>
              <a:custGeom>
                <a:avLst/>
                <a:gdLst>
                  <a:gd name="T0" fmla="+- 0 6146 6137"/>
                  <a:gd name="T1" fmla="*/ T0 w 13"/>
                  <a:gd name="T2" fmla="+- 0 4333 4333"/>
                  <a:gd name="T3" fmla="*/ 4333 h 3"/>
                  <a:gd name="T4" fmla="+- 0 6140 6137"/>
                  <a:gd name="T5" fmla="*/ T4 w 13"/>
                  <a:gd name="T6" fmla="+- 0 4333 4333"/>
                  <a:gd name="T7" fmla="*/ 4333 h 3"/>
                  <a:gd name="T8" fmla="+- 0 6137 6137"/>
                  <a:gd name="T9" fmla="*/ T8 w 13"/>
                  <a:gd name="T10" fmla="+- 0 4333 4333"/>
                  <a:gd name="T11" fmla="*/ 4333 h 3"/>
                  <a:gd name="T12" fmla="+- 0 6137 6137"/>
                  <a:gd name="T13" fmla="*/ T12 w 13"/>
                  <a:gd name="T14" fmla="+- 0 4335 4333"/>
                  <a:gd name="T15" fmla="*/ 4335 h 3"/>
                  <a:gd name="T16" fmla="+- 0 6140 6137"/>
                  <a:gd name="T17" fmla="*/ T16 w 13"/>
                  <a:gd name="T18" fmla="+- 0 4336 4333"/>
                  <a:gd name="T19" fmla="*/ 4336 h 3"/>
                  <a:gd name="T20" fmla="+- 0 6146 6137"/>
                  <a:gd name="T21" fmla="*/ T20 w 13"/>
                  <a:gd name="T22" fmla="+- 0 4336 4333"/>
                  <a:gd name="T23" fmla="*/ 4336 h 3"/>
                  <a:gd name="T24" fmla="+- 0 6149 6137"/>
                  <a:gd name="T25" fmla="*/ T24 w 13"/>
                  <a:gd name="T26" fmla="+- 0 4335 4333"/>
                  <a:gd name="T27" fmla="*/ 4335 h 3"/>
                  <a:gd name="T28" fmla="+- 0 6149 6137"/>
                  <a:gd name="T29" fmla="*/ T28 w 13"/>
                  <a:gd name="T30" fmla="+- 0 4333 4333"/>
                  <a:gd name="T31" fmla="*/ 4333 h 3"/>
                  <a:gd name="T32" fmla="+- 0 6146 6137"/>
                  <a:gd name="T33" fmla="*/ T32 w 13"/>
                  <a:gd name="T34" fmla="+- 0 4333 4333"/>
                  <a:gd name="T35" fmla="*/ 4333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9" y="0"/>
                    </a:moveTo>
                    <a:lnTo>
                      <a:pt x="3" y="0"/>
                    </a:lnTo>
                    <a:lnTo>
                      <a:pt x="0" y="0"/>
                    </a:lnTo>
                    <a:lnTo>
                      <a:pt x="0" y="2"/>
                    </a:lnTo>
                    <a:lnTo>
                      <a:pt x="3" y="3"/>
                    </a:lnTo>
                    <a:lnTo>
                      <a:pt x="9" y="3"/>
                    </a:lnTo>
                    <a:lnTo>
                      <a:pt x="12" y="2"/>
                    </a:lnTo>
                    <a:lnTo>
                      <a:pt x="12" y="0"/>
                    </a:lnTo>
                    <a:lnTo>
                      <a:pt x="9"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19" name="Group 1118"/>
            <p:cNvGrpSpPr>
              <a:grpSpLocks/>
            </p:cNvGrpSpPr>
            <p:nvPr/>
          </p:nvGrpSpPr>
          <p:grpSpPr bwMode="auto">
            <a:xfrm>
              <a:off x="9288" y="4321"/>
              <a:ext cx="19" cy="3"/>
              <a:chOff x="6299" y="4321"/>
              <a:chExt cx="13" cy="3"/>
            </a:xfrm>
          </p:grpSpPr>
          <p:sp>
            <p:nvSpPr>
              <p:cNvPr id="1194" name="Freeform 1193"/>
              <p:cNvSpPr>
                <a:spLocks/>
              </p:cNvSpPr>
              <p:nvPr/>
            </p:nvSpPr>
            <p:spPr bwMode="auto">
              <a:xfrm>
                <a:off x="6299" y="4321"/>
                <a:ext cx="13" cy="3"/>
              </a:xfrm>
              <a:custGeom>
                <a:avLst/>
                <a:gdLst>
                  <a:gd name="T0" fmla="+- 0 6309 6299"/>
                  <a:gd name="T1" fmla="*/ T0 w 13"/>
                  <a:gd name="T2" fmla="+- 0 4321 4321"/>
                  <a:gd name="T3" fmla="*/ 4321 h 3"/>
                  <a:gd name="T4" fmla="+- 0 6302 6299"/>
                  <a:gd name="T5" fmla="*/ T4 w 13"/>
                  <a:gd name="T6" fmla="+- 0 4321 4321"/>
                  <a:gd name="T7" fmla="*/ 4321 h 3"/>
                  <a:gd name="T8" fmla="+- 0 6299 6299"/>
                  <a:gd name="T9" fmla="*/ T8 w 13"/>
                  <a:gd name="T10" fmla="+- 0 4322 4321"/>
                  <a:gd name="T11" fmla="*/ 4322 h 3"/>
                  <a:gd name="T12" fmla="+- 0 6299 6299"/>
                  <a:gd name="T13" fmla="*/ T12 w 13"/>
                  <a:gd name="T14" fmla="+- 0 4324 4321"/>
                  <a:gd name="T15" fmla="*/ 4324 h 3"/>
                  <a:gd name="T16" fmla="+- 0 6302 6299"/>
                  <a:gd name="T17" fmla="*/ T16 w 13"/>
                  <a:gd name="T18" fmla="+- 0 4324 4321"/>
                  <a:gd name="T19" fmla="*/ 4324 h 3"/>
                  <a:gd name="T20" fmla="+- 0 6309 6299"/>
                  <a:gd name="T21" fmla="*/ T20 w 13"/>
                  <a:gd name="T22" fmla="+- 0 4324 4321"/>
                  <a:gd name="T23" fmla="*/ 4324 h 3"/>
                  <a:gd name="T24" fmla="+- 0 6312 6299"/>
                  <a:gd name="T25" fmla="*/ T24 w 13"/>
                  <a:gd name="T26" fmla="+- 0 4324 4321"/>
                  <a:gd name="T27" fmla="*/ 4324 h 3"/>
                  <a:gd name="T28" fmla="+- 0 6312 6299"/>
                  <a:gd name="T29" fmla="*/ T28 w 13"/>
                  <a:gd name="T30" fmla="+- 0 4322 4321"/>
                  <a:gd name="T31" fmla="*/ 4322 h 3"/>
                  <a:gd name="T32" fmla="+- 0 6309 6299"/>
                  <a:gd name="T33" fmla="*/ T32 w 13"/>
                  <a:gd name="T34" fmla="+- 0 4321 4321"/>
                  <a:gd name="T35" fmla="*/ 4321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3"/>
                    </a:lnTo>
                    <a:lnTo>
                      <a:pt x="3" y="3"/>
                    </a:lnTo>
                    <a:lnTo>
                      <a:pt x="10" y="3"/>
                    </a:lnTo>
                    <a:lnTo>
                      <a:pt x="13" y="3"/>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0" name="Group 1119"/>
            <p:cNvGrpSpPr>
              <a:grpSpLocks/>
            </p:cNvGrpSpPr>
            <p:nvPr/>
          </p:nvGrpSpPr>
          <p:grpSpPr bwMode="auto">
            <a:xfrm>
              <a:off x="9444" y="4347"/>
              <a:ext cx="19" cy="3"/>
              <a:chOff x="6405" y="4347"/>
              <a:chExt cx="13" cy="3"/>
            </a:xfrm>
          </p:grpSpPr>
          <p:sp>
            <p:nvSpPr>
              <p:cNvPr id="1193" name="Freeform 1192"/>
              <p:cNvSpPr>
                <a:spLocks/>
              </p:cNvSpPr>
              <p:nvPr/>
            </p:nvSpPr>
            <p:spPr bwMode="auto">
              <a:xfrm>
                <a:off x="6405" y="4347"/>
                <a:ext cx="13" cy="3"/>
              </a:xfrm>
              <a:custGeom>
                <a:avLst/>
                <a:gdLst>
                  <a:gd name="T0" fmla="+- 0 6415 6405"/>
                  <a:gd name="T1" fmla="*/ T0 w 13"/>
                  <a:gd name="T2" fmla="+- 0 4347 4347"/>
                  <a:gd name="T3" fmla="*/ 4347 h 3"/>
                  <a:gd name="T4" fmla="+- 0 6408 6405"/>
                  <a:gd name="T5" fmla="*/ T4 w 13"/>
                  <a:gd name="T6" fmla="+- 0 4347 4347"/>
                  <a:gd name="T7" fmla="*/ 4347 h 3"/>
                  <a:gd name="T8" fmla="+- 0 6405 6405"/>
                  <a:gd name="T9" fmla="*/ T8 w 13"/>
                  <a:gd name="T10" fmla="+- 0 4348 4347"/>
                  <a:gd name="T11" fmla="*/ 4348 h 3"/>
                  <a:gd name="T12" fmla="+- 0 6405 6405"/>
                  <a:gd name="T13" fmla="*/ T12 w 13"/>
                  <a:gd name="T14" fmla="+- 0 4349 4347"/>
                  <a:gd name="T15" fmla="*/ 4349 h 3"/>
                  <a:gd name="T16" fmla="+- 0 6408 6405"/>
                  <a:gd name="T17" fmla="*/ T16 w 13"/>
                  <a:gd name="T18" fmla="+- 0 4350 4347"/>
                  <a:gd name="T19" fmla="*/ 4350 h 3"/>
                  <a:gd name="T20" fmla="+- 0 6415 6405"/>
                  <a:gd name="T21" fmla="*/ T20 w 13"/>
                  <a:gd name="T22" fmla="+- 0 4350 4347"/>
                  <a:gd name="T23" fmla="*/ 4350 h 3"/>
                  <a:gd name="T24" fmla="+- 0 6418 6405"/>
                  <a:gd name="T25" fmla="*/ T24 w 13"/>
                  <a:gd name="T26" fmla="+- 0 4349 4347"/>
                  <a:gd name="T27" fmla="*/ 4349 h 3"/>
                  <a:gd name="T28" fmla="+- 0 6418 6405"/>
                  <a:gd name="T29" fmla="*/ T28 w 13"/>
                  <a:gd name="T30" fmla="+- 0 4348 4347"/>
                  <a:gd name="T31" fmla="*/ 4348 h 3"/>
                  <a:gd name="T32" fmla="+- 0 6415 6405"/>
                  <a:gd name="T33" fmla="*/ T32 w 13"/>
                  <a:gd name="T34" fmla="+- 0 4347 4347"/>
                  <a:gd name="T35" fmla="*/ 4347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2"/>
                    </a:lnTo>
                    <a:lnTo>
                      <a:pt x="3" y="3"/>
                    </a:lnTo>
                    <a:lnTo>
                      <a:pt x="10" y="3"/>
                    </a:lnTo>
                    <a:lnTo>
                      <a:pt x="13" y="2"/>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1" name="Group 1120"/>
            <p:cNvGrpSpPr>
              <a:grpSpLocks/>
            </p:cNvGrpSpPr>
            <p:nvPr/>
          </p:nvGrpSpPr>
          <p:grpSpPr bwMode="auto">
            <a:xfrm>
              <a:off x="9192" y="4359"/>
              <a:ext cx="19" cy="3"/>
              <a:chOff x="6234" y="4359"/>
              <a:chExt cx="13" cy="3"/>
            </a:xfrm>
          </p:grpSpPr>
          <p:sp>
            <p:nvSpPr>
              <p:cNvPr id="1192" name="Freeform 1191"/>
              <p:cNvSpPr>
                <a:spLocks/>
              </p:cNvSpPr>
              <p:nvPr/>
            </p:nvSpPr>
            <p:spPr bwMode="auto">
              <a:xfrm>
                <a:off x="6234" y="4359"/>
                <a:ext cx="13" cy="3"/>
              </a:xfrm>
              <a:custGeom>
                <a:avLst/>
                <a:gdLst>
                  <a:gd name="T0" fmla="+- 0 6244 6234"/>
                  <a:gd name="T1" fmla="*/ T0 w 13"/>
                  <a:gd name="T2" fmla="+- 0 4359 4359"/>
                  <a:gd name="T3" fmla="*/ 4359 h 3"/>
                  <a:gd name="T4" fmla="+- 0 6237 6234"/>
                  <a:gd name="T5" fmla="*/ T4 w 13"/>
                  <a:gd name="T6" fmla="+- 0 4359 4359"/>
                  <a:gd name="T7" fmla="*/ 4359 h 3"/>
                  <a:gd name="T8" fmla="+- 0 6234 6234"/>
                  <a:gd name="T9" fmla="*/ T8 w 13"/>
                  <a:gd name="T10" fmla="+- 0 4360 4359"/>
                  <a:gd name="T11" fmla="*/ 4360 h 3"/>
                  <a:gd name="T12" fmla="+- 0 6234 6234"/>
                  <a:gd name="T13" fmla="*/ T12 w 13"/>
                  <a:gd name="T14" fmla="+- 0 4362 4359"/>
                  <a:gd name="T15" fmla="*/ 4362 h 3"/>
                  <a:gd name="T16" fmla="+- 0 6237 6234"/>
                  <a:gd name="T17" fmla="*/ T16 w 13"/>
                  <a:gd name="T18" fmla="+- 0 4362 4359"/>
                  <a:gd name="T19" fmla="*/ 4362 h 3"/>
                  <a:gd name="T20" fmla="+- 0 6244 6234"/>
                  <a:gd name="T21" fmla="*/ T20 w 13"/>
                  <a:gd name="T22" fmla="+- 0 4362 4359"/>
                  <a:gd name="T23" fmla="*/ 4362 h 3"/>
                  <a:gd name="T24" fmla="+- 0 6247 6234"/>
                  <a:gd name="T25" fmla="*/ T24 w 13"/>
                  <a:gd name="T26" fmla="+- 0 4362 4359"/>
                  <a:gd name="T27" fmla="*/ 4362 h 3"/>
                  <a:gd name="T28" fmla="+- 0 6247 6234"/>
                  <a:gd name="T29" fmla="*/ T28 w 13"/>
                  <a:gd name="T30" fmla="+- 0 4360 4359"/>
                  <a:gd name="T31" fmla="*/ 4360 h 3"/>
                  <a:gd name="T32" fmla="+- 0 6244 6234"/>
                  <a:gd name="T33" fmla="*/ T32 w 13"/>
                  <a:gd name="T34" fmla="+- 0 4359 4359"/>
                  <a:gd name="T35" fmla="*/ 4359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3"/>
                    </a:lnTo>
                    <a:lnTo>
                      <a:pt x="3" y="3"/>
                    </a:lnTo>
                    <a:lnTo>
                      <a:pt x="10" y="3"/>
                    </a:lnTo>
                    <a:lnTo>
                      <a:pt x="13" y="3"/>
                    </a:lnTo>
                    <a:lnTo>
                      <a:pt x="13" y="1"/>
                    </a:lnTo>
                    <a:lnTo>
                      <a:pt x="10" y="0"/>
                    </a:lnTo>
                    <a:close/>
                  </a:path>
                </a:pathLst>
              </a:custGeom>
              <a:solidFill>
                <a:srgbClr val="44444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2" name="Group 1121"/>
            <p:cNvGrpSpPr>
              <a:grpSpLocks/>
            </p:cNvGrpSpPr>
            <p:nvPr/>
          </p:nvGrpSpPr>
          <p:grpSpPr bwMode="auto">
            <a:xfrm>
              <a:off x="8921" y="4372"/>
              <a:ext cx="19" cy="3"/>
              <a:chOff x="6050" y="4372"/>
              <a:chExt cx="13" cy="3"/>
            </a:xfrm>
          </p:grpSpPr>
          <p:sp>
            <p:nvSpPr>
              <p:cNvPr id="1191" name="Freeform 1190"/>
              <p:cNvSpPr>
                <a:spLocks/>
              </p:cNvSpPr>
              <p:nvPr/>
            </p:nvSpPr>
            <p:spPr bwMode="auto">
              <a:xfrm>
                <a:off x="6050" y="4372"/>
                <a:ext cx="13" cy="3"/>
              </a:xfrm>
              <a:custGeom>
                <a:avLst/>
                <a:gdLst>
                  <a:gd name="T0" fmla="+- 0 6060 6050"/>
                  <a:gd name="T1" fmla="*/ T0 w 13"/>
                  <a:gd name="T2" fmla="+- 0 4372 4372"/>
                  <a:gd name="T3" fmla="*/ 4372 h 3"/>
                  <a:gd name="T4" fmla="+- 0 6053 6050"/>
                  <a:gd name="T5" fmla="*/ T4 w 13"/>
                  <a:gd name="T6" fmla="+- 0 4372 4372"/>
                  <a:gd name="T7" fmla="*/ 4372 h 3"/>
                  <a:gd name="T8" fmla="+- 0 6050 6050"/>
                  <a:gd name="T9" fmla="*/ T8 w 13"/>
                  <a:gd name="T10" fmla="+- 0 4373 4372"/>
                  <a:gd name="T11" fmla="*/ 4373 h 3"/>
                  <a:gd name="T12" fmla="+- 0 6050 6050"/>
                  <a:gd name="T13" fmla="*/ T12 w 13"/>
                  <a:gd name="T14" fmla="+- 0 4374 4372"/>
                  <a:gd name="T15" fmla="*/ 4374 h 3"/>
                  <a:gd name="T16" fmla="+- 0 6053 6050"/>
                  <a:gd name="T17" fmla="*/ T16 w 13"/>
                  <a:gd name="T18" fmla="+- 0 4375 4372"/>
                  <a:gd name="T19" fmla="*/ 4375 h 3"/>
                  <a:gd name="T20" fmla="+- 0 6060 6050"/>
                  <a:gd name="T21" fmla="*/ T20 w 13"/>
                  <a:gd name="T22" fmla="+- 0 4375 4372"/>
                  <a:gd name="T23" fmla="*/ 4375 h 3"/>
                  <a:gd name="T24" fmla="+- 0 6062 6050"/>
                  <a:gd name="T25" fmla="*/ T24 w 13"/>
                  <a:gd name="T26" fmla="+- 0 4374 4372"/>
                  <a:gd name="T27" fmla="*/ 4374 h 3"/>
                  <a:gd name="T28" fmla="+- 0 6062 6050"/>
                  <a:gd name="T29" fmla="*/ T28 w 13"/>
                  <a:gd name="T30" fmla="+- 0 4373 4372"/>
                  <a:gd name="T31" fmla="*/ 4373 h 3"/>
                  <a:gd name="T32" fmla="+- 0 6060 6050"/>
                  <a:gd name="T33" fmla="*/ T32 w 13"/>
                  <a:gd name="T34" fmla="+- 0 4372 4372"/>
                  <a:gd name="T35" fmla="*/ 4372 h 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 h="3">
                    <a:moveTo>
                      <a:pt x="10" y="0"/>
                    </a:moveTo>
                    <a:lnTo>
                      <a:pt x="3" y="0"/>
                    </a:lnTo>
                    <a:lnTo>
                      <a:pt x="0" y="1"/>
                    </a:lnTo>
                    <a:lnTo>
                      <a:pt x="0" y="2"/>
                    </a:lnTo>
                    <a:lnTo>
                      <a:pt x="3" y="3"/>
                    </a:lnTo>
                    <a:lnTo>
                      <a:pt x="10" y="3"/>
                    </a:lnTo>
                    <a:lnTo>
                      <a:pt x="12" y="2"/>
                    </a:lnTo>
                    <a:lnTo>
                      <a:pt x="12" y="1"/>
                    </a:lnTo>
                    <a:lnTo>
                      <a:pt x="10" y="0"/>
                    </a:lnTo>
                    <a:close/>
                  </a:path>
                </a:pathLst>
              </a:custGeom>
              <a:solidFill>
                <a:srgbClr val="2F2F2D"/>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3" name="Group 1122"/>
            <p:cNvGrpSpPr>
              <a:grpSpLocks/>
            </p:cNvGrpSpPr>
            <p:nvPr/>
          </p:nvGrpSpPr>
          <p:grpSpPr bwMode="auto">
            <a:xfrm>
              <a:off x="9782" y="4351"/>
              <a:ext cx="62" cy="154"/>
              <a:chOff x="6634" y="4351"/>
              <a:chExt cx="42" cy="154"/>
            </a:xfrm>
          </p:grpSpPr>
          <p:sp>
            <p:nvSpPr>
              <p:cNvPr id="1190" name="Freeform 1189"/>
              <p:cNvSpPr>
                <a:spLocks/>
              </p:cNvSpPr>
              <p:nvPr/>
            </p:nvSpPr>
            <p:spPr bwMode="auto">
              <a:xfrm>
                <a:off x="6634" y="4351"/>
                <a:ext cx="42" cy="154"/>
              </a:xfrm>
              <a:custGeom>
                <a:avLst/>
                <a:gdLst>
                  <a:gd name="T0" fmla="+- 0 6670 6634"/>
                  <a:gd name="T1" fmla="*/ T0 w 42"/>
                  <a:gd name="T2" fmla="+- 0 4351 4351"/>
                  <a:gd name="T3" fmla="*/ 4351 h 154"/>
                  <a:gd name="T4" fmla="+- 0 6641 6634"/>
                  <a:gd name="T5" fmla="*/ T4 w 42"/>
                  <a:gd name="T6" fmla="+- 0 4352 4351"/>
                  <a:gd name="T7" fmla="*/ 4352 h 154"/>
                  <a:gd name="T8" fmla="+- 0 6638 6634"/>
                  <a:gd name="T9" fmla="*/ T8 w 42"/>
                  <a:gd name="T10" fmla="+- 0 4354 4351"/>
                  <a:gd name="T11" fmla="*/ 4354 h 154"/>
                  <a:gd name="T12" fmla="+- 0 6634 6634"/>
                  <a:gd name="T13" fmla="*/ T12 w 42"/>
                  <a:gd name="T14" fmla="+- 0 4498 4351"/>
                  <a:gd name="T15" fmla="*/ 4498 h 154"/>
                  <a:gd name="T16" fmla="+- 0 6634 6634"/>
                  <a:gd name="T17" fmla="*/ T16 w 42"/>
                  <a:gd name="T18" fmla="+- 0 4501 4351"/>
                  <a:gd name="T19" fmla="*/ 4501 h 154"/>
                  <a:gd name="T20" fmla="+- 0 6635 6634"/>
                  <a:gd name="T21" fmla="*/ T20 w 42"/>
                  <a:gd name="T22" fmla="+- 0 4503 4351"/>
                  <a:gd name="T23" fmla="*/ 4503 h 154"/>
                  <a:gd name="T24" fmla="+- 0 6637 6634"/>
                  <a:gd name="T25" fmla="*/ T24 w 42"/>
                  <a:gd name="T26" fmla="+- 0 4504 4351"/>
                  <a:gd name="T27" fmla="*/ 4504 h 154"/>
                  <a:gd name="T28" fmla="+- 0 6640 6634"/>
                  <a:gd name="T29" fmla="*/ T28 w 42"/>
                  <a:gd name="T30" fmla="+- 0 4504 4351"/>
                  <a:gd name="T31" fmla="*/ 4504 h 154"/>
                  <a:gd name="T32" fmla="+- 0 6669 6634"/>
                  <a:gd name="T33" fmla="*/ T32 w 42"/>
                  <a:gd name="T34" fmla="+- 0 4504 4351"/>
                  <a:gd name="T35" fmla="*/ 4504 h 154"/>
                  <a:gd name="T36" fmla="+- 0 6672 6634"/>
                  <a:gd name="T37" fmla="*/ T36 w 42"/>
                  <a:gd name="T38" fmla="+- 0 4501 4351"/>
                  <a:gd name="T39" fmla="*/ 4501 h 154"/>
                  <a:gd name="T40" fmla="+- 0 6676 6634"/>
                  <a:gd name="T41" fmla="*/ T40 w 42"/>
                  <a:gd name="T42" fmla="+- 0 4354 4351"/>
                  <a:gd name="T43" fmla="*/ 4354 h 154"/>
                  <a:gd name="T44" fmla="+- 0 6674 6634"/>
                  <a:gd name="T45" fmla="*/ T44 w 42"/>
                  <a:gd name="T46" fmla="+- 0 4353 4351"/>
                  <a:gd name="T47" fmla="*/ 4353 h 154"/>
                  <a:gd name="T48" fmla="+- 0 6673 6634"/>
                  <a:gd name="T49" fmla="*/ T48 w 42"/>
                  <a:gd name="T50" fmla="+- 0 4352 4351"/>
                  <a:gd name="T51" fmla="*/ 4352 h 154"/>
                  <a:gd name="T52" fmla="+- 0 6670 6634"/>
                  <a:gd name="T53" fmla="*/ T52 w 42"/>
                  <a:gd name="T54" fmla="+- 0 4351 4351"/>
                  <a:gd name="T55" fmla="*/ 4351 h 1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2" h="154">
                    <a:moveTo>
                      <a:pt x="36" y="0"/>
                    </a:moveTo>
                    <a:lnTo>
                      <a:pt x="7" y="1"/>
                    </a:lnTo>
                    <a:lnTo>
                      <a:pt x="4" y="3"/>
                    </a:lnTo>
                    <a:lnTo>
                      <a:pt x="0" y="147"/>
                    </a:lnTo>
                    <a:lnTo>
                      <a:pt x="0" y="150"/>
                    </a:lnTo>
                    <a:lnTo>
                      <a:pt x="1" y="152"/>
                    </a:lnTo>
                    <a:lnTo>
                      <a:pt x="3" y="153"/>
                    </a:lnTo>
                    <a:lnTo>
                      <a:pt x="6" y="153"/>
                    </a:lnTo>
                    <a:lnTo>
                      <a:pt x="35" y="153"/>
                    </a:lnTo>
                    <a:lnTo>
                      <a:pt x="38" y="150"/>
                    </a:lnTo>
                    <a:lnTo>
                      <a:pt x="42" y="3"/>
                    </a:lnTo>
                    <a:lnTo>
                      <a:pt x="40" y="2"/>
                    </a:lnTo>
                    <a:lnTo>
                      <a:pt x="39" y="1"/>
                    </a:lnTo>
                    <a:lnTo>
                      <a:pt x="36" y="0"/>
                    </a:lnTo>
                    <a:close/>
                  </a:path>
                </a:pathLst>
              </a:custGeom>
              <a:solidFill>
                <a:srgbClr val="48515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4" name="Group 1123"/>
            <p:cNvGrpSpPr>
              <a:grpSpLocks/>
            </p:cNvGrpSpPr>
            <p:nvPr/>
          </p:nvGrpSpPr>
          <p:grpSpPr bwMode="auto">
            <a:xfrm>
              <a:off x="9783" y="4354"/>
              <a:ext cx="60" cy="151"/>
              <a:chOff x="6635" y="4354"/>
              <a:chExt cx="41" cy="151"/>
            </a:xfrm>
          </p:grpSpPr>
          <p:sp>
            <p:nvSpPr>
              <p:cNvPr id="1189" name="Freeform 1188"/>
              <p:cNvSpPr>
                <a:spLocks/>
              </p:cNvSpPr>
              <p:nvPr/>
            </p:nvSpPr>
            <p:spPr bwMode="auto">
              <a:xfrm>
                <a:off x="6635" y="4354"/>
                <a:ext cx="41" cy="151"/>
              </a:xfrm>
              <a:custGeom>
                <a:avLst/>
                <a:gdLst>
                  <a:gd name="T0" fmla="+- 0 6670 6635"/>
                  <a:gd name="T1" fmla="*/ T0 w 41"/>
                  <a:gd name="T2" fmla="+- 0 4354 4354"/>
                  <a:gd name="T3" fmla="*/ 4354 h 151"/>
                  <a:gd name="T4" fmla="+- 0 6641 6635"/>
                  <a:gd name="T5" fmla="*/ T4 w 41"/>
                  <a:gd name="T6" fmla="+- 0 4355 4354"/>
                  <a:gd name="T7" fmla="*/ 4355 h 151"/>
                  <a:gd name="T8" fmla="+- 0 6639 6635"/>
                  <a:gd name="T9" fmla="*/ T8 w 41"/>
                  <a:gd name="T10" fmla="+- 0 4357 4354"/>
                  <a:gd name="T11" fmla="*/ 4357 h 151"/>
                  <a:gd name="T12" fmla="+- 0 6635 6635"/>
                  <a:gd name="T13" fmla="*/ T12 w 41"/>
                  <a:gd name="T14" fmla="+- 0 4498 4354"/>
                  <a:gd name="T15" fmla="*/ 4498 h 151"/>
                  <a:gd name="T16" fmla="+- 0 6635 6635"/>
                  <a:gd name="T17" fmla="*/ T16 w 41"/>
                  <a:gd name="T18" fmla="+- 0 4501 4354"/>
                  <a:gd name="T19" fmla="*/ 4501 h 151"/>
                  <a:gd name="T20" fmla="+- 0 6636 6635"/>
                  <a:gd name="T21" fmla="*/ T20 w 41"/>
                  <a:gd name="T22" fmla="+- 0 4503 4354"/>
                  <a:gd name="T23" fmla="*/ 4503 h 151"/>
                  <a:gd name="T24" fmla="+- 0 6638 6635"/>
                  <a:gd name="T25" fmla="*/ T24 w 41"/>
                  <a:gd name="T26" fmla="+- 0 4504 4354"/>
                  <a:gd name="T27" fmla="*/ 4504 h 151"/>
                  <a:gd name="T28" fmla="+- 0 6641 6635"/>
                  <a:gd name="T29" fmla="*/ T28 w 41"/>
                  <a:gd name="T30" fmla="+- 0 4504 4354"/>
                  <a:gd name="T31" fmla="*/ 4504 h 151"/>
                  <a:gd name="T32" fmla="+- 0 6669 6635"/>
                  <a:gd name="T33" fmla="*/ T32 w 41"/>
                  <a:gd name="T34" fmla="+- 0 4504 4354"/>
                  <a:gd name="T35" fmla="*/ 4504 h 151"/>
                  <a:gd name="T36" fmla="+- 0 6672 6635"/>
                  <a:gd name="T37" fmla="*/ T36 w 41"/>
                  <a:gd name="T38" fmla="+- 0 4501 4354"/>
                  <a:gd name="T39" fmla="*/ 4501 h 151"/>
                  <a:gd name="T40" fmla="+- 0 6676 6635"/>
                  <a:gd name="T41" fmla="*/ T40 w 41"/>
                  <a:gd name="T42" fmla="+- 0 4357 4354"/>
                  <a:gd name="T43" fmla="*/ 4357 h 151"/>
                  <a:gd name="T44" fmla="+- 0 6674 6635"/>
                  <a:gd name="T45" fmla="*/ T44 w 41"/>
                  <a:gd name="T46" fmla="+- 0 4356 4354"/>
                  <a:gd name="T47" fmla="*/ 4356 h 151"/>
                  <a:gd name="T48" fmla="+- 0 6673 6635"/>
                  <a:gd name="T49" fmla="*/ T48 w 41"/>
                  <a:gd name="T50" fmla="+- 0 4355 4354"/>
                  <a:gd name="T51" fmla="*/ 4355 h 151"/>
                  <a:gd name="T52" fmla="+- 0 6670 6635"/>
                  <a:gd name="T53" fmla="*/ T52 w 41"/>
                  <a:gd name="T54" fmla="+- 0 4354 4354"/>
                  <a:gd name="T55" fmla="*/ 4354 h 15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41" h="151">
                    <a:moveTo>
                      <a:pt x="35" y="0"/>
                    </a:moveTo>
                    <a:lnTo>
                      <a:pt x="6" y="1"/>
                    </a:lnTo>
                    <a:lnTo>
                      <a:pt x="4" y="3"/>
                    </a:lnTo>
                    <a:lnTo>
                      <a:pt x="0" y="144"/>
                    </a:lnTo>
                    <a:lnTo>
                      <a:pt x="0" y="147"/>
                    </a:lnTo>
                    <a:lnTo>
                      <a:pt x="1" y="149"/>
                    </a:lnTo>
                    <a:lnTo>
                      <a:pt x="3" y="150"/>
                    </a:lnTo>
                    <a:lnTo>
                      <a:pt x="6" y="150"/>
                    </a:lnTo>
                    <a:lnTo>
                      <a:pt x="34" y="150"/>
                    </a:lnTo>
                    <a:lnTo>
                      <a:pt x="37" y="147"/>
                    </a:lnTo>
                    <a:lnTo>
                      <a:pt x="41" y="3"/>
                    </a:lnTo>
                    <a:lnTo>
                      <a:pt x="39" y="2"/>
                    </a:lnTo>
                    <a:lnTo>
                      <a:pt x="38" y="1"/>
                    </a:lnTo>
                    <a:lnTo>
                      <a:pt x="35" y="0"/>
                    </a:lnTo>
                    <a:close/>
                  </a:path>
                </a:pathLst>
              </a:custGeom>
              <a:solidFill>
                <a:srgbClr val="1A2330"/>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5" name="Group 1124"/>
            <p:cNvGrpSpPr>
              <a:grpSpLocks/>
            </p:cNvGrpSpPr>
            <p:nvPr/>
          </p:nvGrpSpPr>
          <p:grpSpPr bwMode="auto">
            <a:xfrm>
              <a:off x="9809" y="4379"/>
              <a:ext cx="29" cy="67"/>
              <a:chOff x="6652" y="4379"/>
              <a:chExt cx="20" cy="67"/>
            </a:xfrm>
          </p:grpSpPr>
          <p:sp>
            <p:nvSpPr>
              <p:cNvPr id="1187" name="Freeform 1186"/>
              <p:cNvSpPr>
                <a:spLocks/>
              </p:cNvSpPr>
              <p:nvPr/>
            </p:nvSpPr>
            <p:spPr bwMode="auto">
              <a:xfrm>
                <a:off x="6652" y="4379"/>
                <a:ext cx="20" cy="67"/>
              </a:xfrm>
              <a:custGeom>
                <a:avLst/>
                <a:gdLst>
                  <a:gd name="T0" fmla="+- 0 6657 6652"/>
                  <a:gd name="T1" fmla="*/ T0 w 20"/>
                  <a:gd name="T2" fmla="+- 0 4379 4379"/>
                  <a:gd name="T3" fmla="*/ 4379 h 67"/>
                  <a:gd name="T4" fmla="+- 0 6653 6652"/>
                  <a:gd name="T5" fmla="*/ T4 w 20"/>
                  <a:gd name="T6" fmla="+- 0 4385 4379"/>
                  <a:gd name="T7" fmla="*/ 4385 h 67"/>
                  <a:gd name="T8" fmla="+- 0 6653 6652"/>
                  <a:gd name="T9" fmla="*/ T8 w 20"/>
                  <a:gd name="T10" fmla="+- 0 4392 4379"/>
                  <a:gd name="T11" fmla="*/ 4392 h 67"/>
                  <a:gd name="T12" fmla="+- 0 6652 6652"/>
                  <a:gd name="T13" fmla="*/ T12 w 20"/>
                  <a:gd name="T14" fmla="+- 0 4434 4379"/>
                  <a:gd name="T15" fmla="*/ 4434 h 67"/>
                  <a:gd name="T16" fmla="+- 0 6652 6652"/>
                  <a:gd name="T17" fmla="*/ T16 w 20"/>
                  <a:gd name="T18" fmla="+- 0 4440 4379"/>
                  <a:gd name="T19" fmla="*/ 4440 h 67"/>
                  <a:gd name="T20" fmla="+- 0 6656 6652"/>
                  <a:gd name="T21" fmla="*/ T20 w 20"/>
                  <a:gd name="T22" fmla="+- 0 4446 4379"/>
                  <a:gd name="T23" fmla="*/ 4446 h 67"/>
                  <a:gd name="T24" fmla="+- 0 6666 6652"/>
                  <a:gd name="T25" fmla="*/ T24 w 20"/>
                  <a:gd name="T26" fmla="+- 0 4446 4379"/>
                  <a:gd name="T27" fmla="*/ 4446 h 67"/>
                  <a:gd name="T28" fmla="+- 0 6670 6652"/>
                  <a:gd name="T29" fmla="*/ T28 w 20"/>
                  <a:gd name="T30" fmla="+- 0 4440 4379"/>
                  <a:gd name="T31" fmla="*/ 4440 h 67"/>
                  <a:gd name="T32" fmla="+- 0 6671 6652"/>
                  <a:gd name="T33" fmla="*/ T32 w 20"/>
                  <a:gd name="T34" fmla="+- 0 4392 4379"/>
                  <a:gd name="T35" fmla="*/ 4392 h 67"/>
                  <a:gd name="T36" fmla="+- 0 6671 6652"/>
                  <a:gd name="T37" fmla="*/ T36 w 20"/>
                  <a:gd name="T38" fmla="+- 0 4385 4379"/>
                  <a:gd name="T39" fmla="*/ 4385 h 67"/>
                  <a:gd name="T40" fmla="+- 0 6667 6652"/>
                  <a:gd name="T41" fmla="*/ T40 w 20"/>
                  <a:gd name="T42" fmla="+- 0 4380 4379"/>
                  <a:gd name="T43" fmla="*/ 4380 h 67"/>
                  <a:gd name="T44" fmla="+- 0 6657 6652"/>
                  <a:gd name="T45" fmla="*/ T44 w 20"/>
                  <a:gd name="T46" fmla="+- 0 4379 4379"/>
                  <a:gd name="T47" fmla="*/ 437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0" h="67">
                    <a:moveTo>
                      <a:pt x="5" y="0"/>
                    </a:moveTo>
                    <a:lnTo>
                      <a:pt x="1" y="6"/>
                    </a:lnTo>
                    <a:lnTo>
                      <a:pt x="1" y="13"/>
                    </a:lnTo>
                    <a:lnTo>
                      <a:pt x="0" y="55"/>
                    </a:lnTo>
                    <a:lnTo>
                      <a:pt x="0" y="61"/>
                    </a:lnTo>
                    <a:lnTo>
                      <a:pt x="4" y="67"/>
                    </a:lnTo>
                    <a:lnTo>
                      <a:pt x="14" y="67"/>
                    </a:lnTo>
                    <a:lnTo>
                      <a:pt x="18" y="61"/>
                    </a:lnTo>
                    <a:lnTo>
                      <a:pt x="19" y="13"/>
                    </a:lnTo>
                    <a:lnTo>
                      <a:pt x="19" y="6"/>
                    </a:lnTo>
                    <a:lnTo>
                      <a:pt x="15" y="1"/>
                    </a:lnTo>
                    <a:lnTo>
                      <a:pt x="5" y="0"/>
                    </a:lnTo>
                    <a:close/>
                  </a:path>
                </a:pathLst>
              </a:custGeom>
              <a:solidFill>
                <a:srgbClr val="3A3F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pic>
            <p:nvPicPr>
              <p:cNvPr id="1188" name="Picture 1187"/>
              <p:cNvPicPr>
                <a:picLocks noChangeAspect="1" noChangeArrowheads="1"/>
              </p:cNvPicPr>
              <p:nvPr/>
            </p:nvPicPr>
            <p:blipFill>
              <a:blip r:embed="rId152">
                <a:extLst>
                  <a:ext uri="{28A0092B-C50C-407E-A947-70E740481C1C}">
                    <a14:useLocalDpi xmlns:a14="http://schemas.microsoft.com/office/drawing/2010/main" val="0"/>
                  </a:ext>
                </a:extLst>
              </a:blip>
              <a:srcRect/>
              <a:stretch>
                <a:fillRect/>
              </a:stretch>
            </p:blipFill>
            <p:spPr bwMode="auto">
              <a:xfrm>
                <a:off x="6654" y="4381"/>
                <a:ext cx="18"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26" name="Group 1125"/>
            <p:cNvGrpSpPr>
              <a:grpSpLocks/>
            </p:cNvGrpSpPr>
            <p:nvPr/>
          </p:nvGrpSpPr>
          <p:grpSpPr bwMode="auto">
            <a:xfrm>
              <a:off x="9801" y="4379"/>
              <a:ext cx="24" cy="67"/>
              <a:chOff x="6647" y="4379"/>
              <a:chExt cx="16" cy="67"/>
            </a:xfrm>
          </p:grpSpPr>
          <p:sp>
            <p:nvSpPr>
              <p:cNvPr id="1184" name="Freeform 1183"/>
              <p:cNvSpPr>
                <a:spLocks/>
              </p:cNvSpPr>
              <p:nvPr/>
            </p:nvSpPr>
            <p:spPr bwMode="auto">
              <a:xfrm>
                <a:off x="6647" y="4379"/>
                <a:ext cx="16" cy="67"/>
              </a:xfrm>
              <a:custGeom>
                <a:avLst/>
                <a:gdLst>
                  <a:gd name="T0" fmla="+- 0 6655 6647"/>
                  <a:gd name="T1" fmla="*/ T0 w 16"/>
                  <a:gd name="T2" fmla="+- 0 4445 4379"/>
                  <a:gd name="T3" fmla="*/ 4445 h 67"/>
                  <a:gd name="T4" fmla="+- 0 6656 6647"/>
                  <a:gd name="T5" fmla="*/ T4 w 16"/>
                  <a:gd name="T6" fmla="+- 0 4446 4379"/>
                  <a:gd name="T7" fmla="*/ 4446 h 67"/>
                  <a:gd name="T8" fmla="+- 0 6661 6647"/>
                  <a:gd name="T9" fmla="*/ T8 w 16"/>
                  <a:gd name="T10" fmla="+- 0 4446 4379"/>
                  <a:gd name="T11" fmla="*/ 4446 h 67"/>
                  <a:gd name="T12" fmla="+- 0 6656 6647"/>
                  <a:gd name="T13" fmla="*/ T12 w 16"/>
                  <a:gd name="T14" fmla="+- 0 4445 4379"/>
                  <a:gd name="T15" fmla="*/ 4445 h 67"/>
                  <a:gd name="T16" fmla="+- 0 6655 6647"/>
                  <a:gd name="T17" fmla="*/ T16 w 16"/>
                  <a:gd name="T18" fmla="+- 0 4445 4379"/>
                  <a:gd name="T19" fmla="*/ 4445 h 67"/>
                </a:gdLst>
                <a:ahLst/>
                <a:cxnLst>
                  <a:cxn ang="0">
                    <a:pos x="T1" y="T3"/>
                  </a:cxn>
                  <a:cxn ang="0">
                    <a:pos x="T5" y="T7"/>
                  </a:cxn>
                  <a:cxn ang="0">
                    <a:pos x="T9" y="T11"/>
                  </a:cxn>
                  <a:cxn ang="0">
                    <a:pos x="T13" y="T15"/>
                  </a:cxn>
                  <a:cxn ang="0">
                    <a:pos x="T17" y="T19"/>
                  </a:cxn>
                </a:cxnLst>
                <a:rect l="0" t="0" r="r" b="b"/>
                <a:pathLst>
                  <a:path w="16" h="67">
                    <a:moveTo>
                      <a:pt x="8" y="66"/>
                    </a:moveTo>
                    <a:lnTo>
                      <a:pt x="9" y="67"/>
                    </a:lnTo>
                    <a:lnTo>
                      <a:pt x="14" y="67"/>
                    </a:lnTo>
                    <a:lnTo>
                      <a:pt x="9" y="66"/>
                    </a:lnTo>
                    <a:lnTo>
                      <a:pt x="8" y="66"/>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85" name="Freeform 1184"/>
              <p:cNvSpPr>
                <a:spLocks/>
              </p:cNvSpPr>
              <p:nvPr/>
            </p:nvSpPr>
            <p:spPr bwMode="auto">
              <a:xfrm>
                <a:off x="6647" y="4379"/>
                <a:ext cx="16" cy="67"/>
              </a:xfrm>
              <a:custGeom>
                <a:avLst/>
                <a:gdLst>
                  <a:gd name="T0" fmla="+- 0 6653 6647"/>
                  <a:gd name="T1" fmla="*/ T0 w 16"/>
                  <a:gd name="T2" fmla="+- 0 4379 4379"/>
                  <a:gd name="T3" fmla="*/ 4379 h 67"/>
                  <a:gd name="T4" fmla="+- 0 6648 6647"/>
                  <a:gd name="T5" fmla="*/ T4 w 16"/>
                  <a:gd name="T6" fmla="+- 0 4384 4379"/>
                  <a:gd name="T7" fmla="*/ 4384 h 67"/>
                  <a:gd name="T8" fmla="+- 0 6647 6647"/>
                  <a:gd name="T9" fmla="*/ T8 w 16"/>
                  <a:gd name="T10" fmla="+- 0 4440 4379"/>
                  <a:gd name="T11" fmla="*/ 4440 h 67"/>
                  <a:gd name="T12" fmla="+- 0 6651 6647"/>
                  <a:gd name="T13" fmla="*/ T12 w 16"/>
                  <a:gd name="T14" fmla="+- 0 4445 4379"/>
                  <a:gd name="T15" fmla="*/ 4445 h 67"/>
                  <a:gd name="T16" fmla="+- 0 6655 6647"/>
                  <a:gd name="T17" fmla="*/ T16 w 16"/>
                  <a:gd name="T18" fmla="+- 0 4445 4379"/>
                  <a:gd name="T19" fmla="*/ 4445 h 67"/>
                  <a:gd name="T20" fmla="+- 0 6652 6647"/>
                  <a:gd name="T21" fmla="*/ T20 w 16"/>
                  <a:gd name="T22" fmla="+- 0 4440 4379"/>
                  <a:gd name="T23" fmla="*/ 4440 h 67"/>
                  <a:gd name="T24" fmla="+- 0 6653 6647"/>
                  <a:gd name="T25" fmla="*/ T24 w 16"/>
                  <a:gd name="T26" fmla="+- 0 4392 4379"/>
                  <a:gd name="T27" fmla="*/ 4392 h 67"/>
                  <a:gd name="T28" fmla="+- 0 6653 6647"/>
                  <a:gd name="T29" fmla="*/ T28 w 16"/>
                  <a:gd name="T30" fmla="+- 0 4385 4379"/>
                  <a:gd name="T31" fmla="*/ 4385 h 67"/>
                  <a:gd name="T32" fmla="+- 0 6657 6647"/>
                  <a:gd name="T33" fmla="*/ T32 w 16"/>
                  <a:gd name="T34" fmla="+- 0 4379 4379"/>
                  <a:gd name="T35" fmla="*/ 4379 h 67"/>
                  <a:gd name="T36" fmla="+- 0 6662 6647"/>
                  <a:gd name="T37" fmla="*/ T36 w 16"/>
                  <a:gd name="T38" fmla="+- 0 4379 4379"/>
                  <a:gd name="T39" fmla="*/ 4379 h 67"/>
                  <a:gd name="T40" fmla="+- 0 6658 6647"/>
                  <a:gd name="T41" fmla="*/ T40 w 16"/>
                  <a:gd name="T42" fmla="+- 0 4379 4379"/>
                  <a:gd name="T43" fmla="*/ 4379 h 67"/>
                  <a:gd name="T44" fmla="+- 0 6653 6647"/>
                  <a:gd name="T45" fmla="*/ T44 w 16"/>
                  <a:gd name="T46" fmla="+- 0 4379 4379"/>
                  <a:gd name="T47" fmla="*/ 4379 h 6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16" h="67">
                    <a:moveTo>
                      <a:pt x="6" y="0"/>
                    </a:moveTo>
                    <a:lnTo>
                      <a:pt x="1" y="5"/>
                    </a:lnTo>
                    <a:lnTo>
                      <a:pt x="0" y="61"/>
                    </a:lnTo>
                    <a:lnTo>
                      <a:pt x="4" y="66"/>
                    </a:lnTo>
                    <a:lnTo>
                      <a:pt x="8" y="66"/>
                    </a:lnTo>
                    <a:lnTo>
                      <a:pt x="5" y="61"/>
                    </a:lnTo>
                    <a:lnTo>
                      <a:pt x="6" y="13"/>
                    </a:lnTo>
                    <a:lnTo>
                      <a:pt x="6" y="6"/>
                    </a:lnTo>
                    <a:lnTo>
                      <a:pt x="10" y="0"/>
                    </a:lnTo>
                    <a:lnTo>
                      <a:pt x="15" y="0"/>
                    </a:lnTo>
                    <a:lnTo>
                      <a:pt x="11" y="0"/>
                    </a:lnTo>
                    <a:lnTo>
                      <a:pt x="6" y="0"/>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86" name="Freeform 1185"/>
              <p:cNvSpPr>
                <a:spLocks/>
              </p:cNvSpPr>
              <p:nvPr/>
            </p:nvSpPr>
            <p:spPr bwMode="auto">
              <a:xfrm>
                <a:off x="6647" y="4379"/>
                <a:ext cx="16" cy="67"/>
              </a:xfrm>
              <a:custGeom>
                <a:avLst/>
                <a:gdLst>
                  <a:gd name="T0" fmla="+- 0 6662 6647"/>
                  <a:gd name="T1" fmla="*/ T0 w 16"/>
                  <a:gd name="T2" fmla="+- 0 4379 4379"/>
                  <a:gd name="T3" fmla="*/ 4379 h 67"/>
                  <a:gd name="T4" fmla="+- 0 6657 6647"/>
                  <a:gd name="T5" fmla="*/ T4 w 16"/>
                  <a:gd name="T6" fmla="+- 0 4379 4379"/>
                  <a:gd name="T7" fmla="*/ 4379 h 67"/>
                  <a:gd name="T8" fmla="+- 0 6662 6647"/>
                  <a:gd name="T9" fmla="*/ T8 w 16"/>
                  <a:gd name="T10" fmla="+- 0 4379 4379"/>
                  <a:gd name="T11" fmla="*/ 4379 h 67"/>
                </a:gdLst>
                <a:ahLst/>
                <a:cxnLst>
                  <a:cxn ang="0">
                    <a:pos x="T1" y="T3"/>
                  </a:cxn>
                  <a:cxn ang="0">
                    <a:pos x="T5" y="T7"/>
                  </a:cxn>
                  <a:cxn ang="0">
                    <a:pos x="T9" y="T11"/>
                  </a:cxn>
                </a:cxnLst>
                <a:rect l="0" t="0" r="r" b="b"/>
                <a:pathLst>
                  <a:path w="16" h="67">
                    <a:moveTo>
                      <a:pt x="15" y="0"/>
                    </a:moveTo>
                    <a:lnTo>
                      <a:pt x="10" y="0"/>
                    </a:lnTo>
                    <a:lnTo>
                      <a:pt x="15" y="0"/>
                    </a:lnTo>
                    <a:close/>
                  </a:path>
                </a:pathLst>
              </a:custGeom>
              <a:solidFill>
                <a:srgbClr val="0E151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7" name="Group 1126"/>
            <p:cNvGrpSpPr>
              <a:grpSpLocks/>
            </p:cNvGrpSpPr>
            <p:nvPr/>
          </p:nvGrpSpPr>
          <p:grpSpPr bwMode="auto">
            <a:xfrm>
              <a:off x="9822" y="4408"/>
              <a:ext cx="7" cy="6"/>
              <a:chOff x="6661" y="4408"/>
              <a:chExt cx="5" cy="6"/>
            </a:xfrm>
          </p:grpSpPr>
          <p:sp>
            <p:nvSpPr>
              <p:cNvPr id="1183" name="Freeform 1182"/>
              <p:cNvSpPr>
                <a:spLocks/>
              </p:cNvSpPr>
              <p:nvPr/>
            </p:nvSpPr>
            <p:spPr bwMode="auto">
              <a:xfrm>
                <a:off x="6661" y="4408"/>
                <a:ext cx="5" cy="6"/>
              </a:xfrm>
              <a:custGeom>
                <a:avLst/>
                <a:gdLst>
                  <a:gd name="T0" fmla="+- 0 6663 6661"/>
                  <a:gd name="T1" fmla="*/ T0 w 5"/>
                  <a:gd name="T2" fmla="+- 0 4408 4408"/>
                  <a:gd name="T3" fmla="*/ 4408 h 6"/>
                  <a:gd name="T4" fmla="+- 0 6661 6661"/>
                  <a:gd name="T5" fmla="*/ T4 w 5"/>
                  <a:gd name="T6" fmla="+- 0 4411 4408"/>
                  <a:gd name="T7" fmla="*/ 4411 h 6"/>
                  <a:gd name="T8" fmla="+- 0 6663 6661"/>
                  <a:gd name="T9" fmla="*/ T8 w 5"/>
                  <a:gd name="T10" fmla="+- 0 4413 4408"/>
                  <a:gd name="T11" fmla="*/ 4413 h 6"/>
                  <a:gd name="T12" fmla="+- 0 6665 6661"/>
                  <a:gd name="T13" fmla="*/ T12 w 5"/>
                  <a:gd name="T14" fmla="+- 0 4411 4408"/>
                  <a:gd name="T15" fmla="*/ 4411 h 6"/>
                  <a:gd name="T16" fmla="+- 0 6663 6661"/>
                  <a:gd name="T17" fmla="*/ T16 w 5"/>
                  <a:gd name="T18" fmla="+- 0 4408 4408"/>
                  <a:gd name="T19" fmla="*/ 4408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4" y="3"/>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8" name="Group 1127"/>
            <p:cNvGrpSpPr>
              <a:grpSpLocks/>
            </p:cNvGrpSpPr>
            <p:nvPr/>
          </p:nvGrpSpPr>
          <p:grpSpPr bwMode="auto">
            <a:xfrm>
              <a:off x="9820" y="4424"/>
              <a:ext cx="7" cy="6"/>
              <a:chOff x="6660" y="4424"/>
              <a:chExt cx="5" cy="6"/>
            </a:xfrm>
          </p:grpSpPr>
          <p:sp>
            <p:nvSpPr>
              <p:cNvPr id="1182" name="Freeform 1181"/>
              <p:cNvSpPr>
                <a:spLocks/>
              </p:cNvSpPr>
              <p:nvPr/>
            </p:nvSpPr>
            <p:spPr bwMode="auto">
              <a:xfrm>
                <a:off x="6660" y="4424"/>
                <a:ext cx="5" cy="6"/>
              </a:xfrm>
              <a:custGeom>
                <a:avLst/>
                <a:gdLst>
                  <a:gd name="T0" fmla="+- 0 6662 6660"/>
                  <a:gd name="T1" fmla="*/ T0 w 5"/>
                  <a:gd name="T2" fmla="+- 0 4424 4424"/>
                  <a:gd name="T3" fmla="*/ 4424 h 6"/>
                  <a:gd name="T4" fmla="+- 0 6660 6660"/>
                  <a:gd name="T5" fmla="*/ T4 w 5"/>
                  <a:gd name="T6" fmla="+- 0 4427 4424"/>
                  <a:gd name="T7" fmla="*/ 4427 h 6"/>
                  <a:gd name="T8" fmla="+- 0 6662 6660"/>
                  <a:gd name="T9" fmla="*/ T8 w 5"/>
                  <a:gd name="T10" fmla="+- 0 4429 4424"/>
                  <a:gd name="T11" fmla="*/ 4429 h 6"/>
                  <a:gd name="T12" fmla="+- 0 6665 6660"/>
                  <a:gd name="T13" fmla="*/ T12 w 5"/>
                  <a:gd name="T14" fmla="+- 0 4427 4424"/>
                  <a:gd name="T15" fmla="*/ 4427 h 6"/>
                  <a:gd name="T16" fmla="+- 0 6662 6660"/>
                  <a:gd name="T17" fmla="*/ T16 w 5"/>
                  <a:gd name="T18" fmla="+- 0 4424 4424"/>
                  <a:gd name="T19" fmla="*/ 4424 h 6"/>
                </a:gdLst>
                <a:ahLst/>
                <a:cxnLst>
                  <a:cxn ang="0">
                    <a:pos x="T1" y="T3"/>
                  </a:cxn>
                  <a:cxn ang="0">
                    <a:pos x="T5" y="T7"/>
                  </a:cxn>
                  <a:cxn ang="0">
                    <a:pos x="T9" y="T11"/>
                  </a:cxn>
                  <a:cxn ang="0">
                    <a:pos x="T13" y="T15"/>
                  </a:cxn>
                  <a:cxn ang="0">
                    <a:pos x="T17" y="T19"/>
                  </a:cxn>
                </a:cxnLst>
                <a:rect l="0" t="0" r="r" b="b"/>
                <a:pathLst>
                  <a:path w="5" h="6">
                    <a:moveTo>
                      <a:pt x="2" y="0"/>
                    </a:moveTo>
                    <a:lnTo>
                      <a:pt x="0" y="3"/>
                    </a:lnTo>
                    <a:lnTo>
                      <a:pt x="2" y="5"/>
                    </a:lnTo>
                    <a:lnTo>
                      <a:pt x="5" y="3"/>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29" name="Group 1128"/>
            <p:cNvGrpSpPr>
              <a:grpSpLocks/>
            </p:cNvGrpSpPr>
            <p:nvPr/>
          </p:nvGrpSpPr>
          <p:grpSpPr bwMode="auto">
            <a:xfrm>
              <a:off x="9822" y="4435"/>
              <a:ext cx="3" cy="3"/>
              <a:chOff x="6661" y="4435"/>
              <a:chExt cx="2" cy="3"/>
            </a:xfrm>
          </p:grpSpPr>
          <p:sp>
            <p:nvSpPr>
              <p:cNvPr id="1181" name="Freeform 1180"/>
              <p:cNvSpPr>
                <a:spLocks/>
              </p:cNvSpPr>
              <p:nvPr/>
            </p:nvSpPr>
            <p:spPr bwMode="auto">
              <a:xfrm>
                <a:off x="6661" y="4435"/>
                <a:ext cx="2" cy="3"/>
              </a:xfrm>
              <a:custGeom>
                <a:avLst/>
                <a:gdLst>
                  <a:gd name="T0" fmla="+- 0 6661 6661"/>
                  <a:gd name="T1" fmla="*/ T0 w 2"/>
                  <a:gd name="T2" fmla="+- 0 4436 4435"/>
                  <a:gd name="T3" fmla="*/ 4436 h 3"/>
                  <a:gd name="T4" fmla="+- 0 6663 6661"/>
                  <a:gd name="T5" fmla="*/ T4 w 2"/>
                  <a:gd name="T6" fmla="+- 0 4436 4435"/>
                  <a:gd name="T7" fmla="*/ 4436 h 3"/>
                </a:gdLst>
                <a:ahLst/>
                <a:cxnLst>
                  <a:cxn ang="0">
                    <a:pos x="T1" y="T3"/>
                  </a:cxn>
                  <a:cxn ang="0">
                    <a:pos x="T5" y="T7"/>
                  </a:cxn>
                </a:cxnLst>
                <a:rect l="0" t="0" r="r" b="b"/>
                <a:pathLst>
                  <a:path w="2" h="3">
                    <a:moveTo>
                      <a:pt x="0" y="1"/>
                    </a:moveTo>
                    <a:lnTo>
                      <a:pt x="2" y="1"/>
                    </a:lnTo>
                  </a:path>
                </a:pathLst>
              </a:custGeom>
              <a:noFill/>
              <a:ln w="2819">
                <a:solidFill>
                  <a:srgbClr val="070A0B"/>
                </a:solidFill>
                <a:round/>
                <a:headEnd/>
                <a:tailEnd/>
              </a:ln>
              <a:extLst>
                <a:ext uri="{909E8E84-426E-40DD-AFC4-6F175D3DCCD1}">
                  <a14:hiddenFill xmlns:a14="http://schemas.microsoft.com/office/drawing/2010/main">
                    <a:solidFill>
                      <a:srgbClr val="FFFFFF"/>
                    </a:solidFill>
                  </a14:hiddenFill>
                </a:ext>
              </a:extLst>
            </p:spPr>
            <p:txBody>
              <a:bodyPr rot="0" vert="horz" wrap="square" lIns="34290" tIns="17145" rIns="34290" bIns="17145" anchor="t" anchorCtr="0" upright="1">
                <a:noAutofit/>
              </a:bodyPr>
              <a:lstStyle/>
              <a:p>
                <a:endParaRPr lang="en-US" sz="675"/>
              </a:p>
            </p:txBody>
          </p:sp>
        </p:grpSp>
        <p:grpSp>
          <p:nvGrpSpPr>
            <p:cNvPr id="1130" name="Group 1129"/>
            <p:cNvGrpSpPr>
              <a:grpSpLocks/>
            </p:cNvGrpSpPr>
            <p:nvPr/>
          </p:nvGrpSpPr>
          <p:grpSpPr bwMode="auto">
            <a:xfrm>
              <a:off x="9822" y="4389"/>
              <a:ext cx="9" cy="6"/>
              <a:chOff x="6661" y="4389"/>
              <a:chExt cx="6" cy="6"/>
            </a:xfrm>
          </p:grpSpPr>
          <p:sp>
            <p:nvSpPr>
              <p:cNvPr id="1179" name="Freeform 1178"/>
              <p:cNvSpPr>
                <a:spLocks/>
              </p:cNvSpPr>
              <p:nvPr/>
            </p:nvSpPr>
            <p:spPr bwMode="auto">
              <a:xfrm>
                <a:off x="6661" y="4389"/>
                <a:ext cx="6" cy="6"/>
              </a:xfrm>
              <a:custGeom>
                <a:avLst/>
                <a:gdLst>
                  <a:gd name="T0" fmla="+- 0 6663 6661"/>
                  <a:gd name="T1" fmla="*/ T0 w 6"/>
                  <a:gd name="T2" fmla="+- 0 4389 4389"/>
                  <a:gd name="T3" fmla="*/ 4389 h 6"/>
                  <a:gd name="T4" fmla="+- 0 6661 6661"/>
                  <a:gd name="T5" fmla="*/ T4 w 6"/>
                  <a:gd name="T6" fmla="+- 0 4392 4389"/>
                  <a:gd name="T7" fmla="*/ 4392 h 6"/>
                  <a:gd name="T8" fmla="+- 0 6663 6661"/>
                  <a:gd name="T9" fmla="*/ T8 w 6"/>
                  <a:gd name="T10" fmla="+- 0 4395 4389"/>
                  <a:gd name="T11" fmla="*/ 4395 h 6"/>
                  <a:gd name="T12" fmla="+- 0 6664 6661"/>
                  <a:gd name="T13" fmla="*/ T12 w 6"/>
                  <a:gd name="T14" fmla="+- 0 4395 4389"/>
                  <a:gd name="T15" fmla="*/ 4395 h 6"/>
                  <a:gd name="T16" fmla="+- 0 6663 6661"/>
                  <a:gd name="T17" fmla="*/ T16 w 6"/>
                  <a:gd name="T18" fmla="+- 0 4395 4389"/>
                  <a:gd name="T19" fmla="*/ 4395 h 6"/>
                  <a:gd name="T20" fmla="+- 0 6662 6661"/>
                  <a:gd name="T21" fmla="*/ T20 w 6"/>
                  <a:gd name="T22" fmla="+- 0 4392 4389"/>
                  <a:gd name="T23" fmla="*/ 4392 h 6"/>
                  <a:gd name="T24" fmla="+- 0 6663 6661"/>
                  <a:gd name="T25" fmla="*/ T24 w 6"/>
                  <a:gd name="T26" fmla="+- 0 4390 4389"/>
                  <a:gd name="T27" fmla="*/ 4390 h 6"/>
                  <a:gd name="T28" fmla="+- 0 6664 6661"/>
                  <a:gd name="T29" fmla="*/ T28 w 6"/>
                  <a:gd name="T30" fmla="+- 0 4390 4389"/>
                  <a:gd name="T31" fmla="*/ 4390 h 6"/>
                  <a:gd name="T32" fmla="+- 0 6663 6661"/>
                  <a:gd name="T33" fmla="*/ T32 w 6"/>
                  <a:gd name="T34" fmla="+- 0 4389 4389"/>
                  <a:gd name="T35" fmla="*/ 4389 h 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6" h="6">
                    <a:moveTo>
                      <a:pt x="2" y="0"/>
                    </a:moveTo>
                    <a:lnTo>
                      <a:pt x="0" y="3"/>
                    </a:lnTo>
                    <a:lnTo>
                      <a:pt x="2" y="6"/>
                    </a:lnTo>
                    <a:lnTo>
                      <a:pt x="3" y="6"/>
                    </a:lnTo>
                    <a:lnTo>
                      <a:pt x="2" y="6"/>
                    </a:lnTo>
                    <a:lnTo>
                      <a:pt x="1" y="3"/>
                    </a:lnTo>
                    <a:lnTo>
                      <a:pt x="2" y="1"/>
                    </a:lnTo>
                    <a:lnTo>
                      <a:pt x="3" y="1"/>
                    </a:lnTo>
                    <a:lnTo>
                      <a:pt x="2"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80" name="Freeform 1179"/>
              <p:cNvSpPr>
                <a:spLocks/>
              </p:cNvSpPr>
              <p:nvPr/>
            </p:nvSpPr>
            <p:spPr bwMode="auto">
              <a:xfrm>
                <a:off x="6661" y="4389"/>
                <a:ext cx="6" cy="6"/>
              </a:xfrm>
              <a:custGeom>
                <a:avLst/>
                <a:gdLst>
                  <a:gd name="T0" fmla="+- 0 6664 6661"/>
                  <a:gd name="T1" fmla="*/ T0 w 6"/>
                  <a:gd name="T2" fmla="+- 0 4390 4389"/>
                  <a:gd name="T3" fmla="*/ 4390 h 6"/>
                  <a:gd name="T4" fmla="+- 0 6663 6661"/>
                  <a:gd name="T5" fmla="*/ T4 w 6"/>
                  <a:gd name="T6" fmla="+- 0 4390 4389"/>
                  <a:gd name="T7" fmla="*/ 4390 h 6"/>
                  <a:gd name="T8" fmla="+- 0 6665 6661"/>
                  <a:gd name="T9" fmla="*/ T8 w 6"/>
                  <a:gd name="T10" fmla="+- 0 4392 4389"/>
                  <a:gd name="T11" fmla="*/ 4392 h 6"/>
                  <a:gd name="T12" fmla="+- 0 6663 6661"/>
                  <a:gd name="T13" fmla="*/ T12 w 6"/>
                  <a:gd name="T14" fmla="+- 0 4395 4389"/>
                  <a:gd name="T15" fmla="*/ 4395 h 6"/>
                  <a:gd name="T16" fmla="+- 0 6664 6661"/>
                  <a:gd name="T17" fmla="*/ T16 w 6"/>
                  <a:gd name="T18" fmla="+- 0 4395 4389"/>
                  <a:gd name="T19" fmla="*/ 4395 h 6"/>
                  <a:gd name="T20" fmla="+- 0 6666 6661"/>
                  <a:gd name="T21" fmla="*/ T20 w 6"/>
                  <a:gd name="T22" fmla="+- 0 4392 4389"/>
                  <a:gd name="T23" fmla="*/ 4392 h 6"/>
                  <a:gd name="T24" fmla="+- 0 6664 6661"/>
                  <a:gd name="T25" fmla="*/ T24 w 6"/>
                  <a:gd name="T26" fmla="+- 0 4390 4389"/>
                  <a:gd name="T27" fmla="*/ 4390 h 6"/>
                </a:gdLst>
                <a:ahLst/>
                <a:cxnLst>
                  <a:cxn ang="0">
                    <a:pos x="T1" y="T3"/>
                  </a:cxn>
                  <a:cxn ang="0">
                    <a:pos x="T5" y="T7"/>
                  </a:cxn>
                  <a:cxn ang="0">
                    <a:pos x="T9" y="T11"/>
                  </a:cxn>
                  <a:cxn ang="0">
                    <a:pos x="T13" y="T15"/>
                  </a:cxn>
                  <a:cxn ang="0">
                    <a:pos x="T17" y="T19"/>
                  </a:cxn>
                  <a:cxn ang="0">
                    <a:pos x="T21" y="T23"/>
                  </a:cxn>
                  <a:cxn ang="0">
                    <a:pos x="T25" y="T27"/>
                  </a:cxn>
                </a:cxnLst>
                <a:rect l="0" t="0" r="r" b="b"/>
                <a:pathLst>
                  <a:path w="6" h="6">
                    <a:moveTo>
                      <a:pt x="3" y="1"/>
                    </a:moveTo>
                    <a:lnTo>
                      <a:pt x="2" y="1"/>
                    </a:lnTo>
                    <a:lnTo>
                      <a:pt x="4" y="3"/>
                    </a:lnTo>
                    <a:lnTo>
                      <a:pt x="2" y="6"/>
                    </a:lnTo>
                    <a:lnTo>
                      <a:pt x="3" y="6"/>
                    </a:lnTo>
                    <a:lnTo>
                      <a:pt x="5" y="3"/>
                    </a:lnTo>
                    <a:lnTo>
                      <a:pt x="3" y="1"/>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1" name="Group 1130"/>
            <p:cNvGrpSpPr>
              <a:grpSpLocks/>
            </p:cNvGrpSpPr>
            <p:nvPr/>
          </p:nvGrpSpPr>
          <p:grpSpPr bwMode="auto">
            <a:xfrm>
              <a:off x="9825" y="4389"/>
              <a:ext cx="3" cy="4"/>
              <a:chOff x="6663" y="4389"/>
              <a:chExt cx="2" cy="4"/>
            </a:xfrm>
          </p:grpSpPr>
          <p:sp>
            <p:nvSpPr>
              <p:cNvPr id="1178" name="Freeform 1177"/>
              <p:cNvSpPr>
                <a:spLocks/>
              </p:cNvSpPr>
              <p:nvPr/>
            </p:nvSpPr>
            <p:spPr bwMode="auto">
              <a:xfrm>
                <a:off x="6663" y="4389"/>
                <a:ext cx="2" cy="4"/>
              </a:xfrm>
              <a:custGeom>
                <a:avLst/>
                <a:gdLst>
                  <a:gd name="T0" fmla="+- 0 6664 6663"/>
                  <a:gd name="T1" fmla="*/ T0 w 1"/>
                  <a:gd name="T2" fmla="+- 0 4389 4389"/>
                  <a:gd name="T3" fmla="*/ 4389 h 4"/>
                  <a:gd name="T4" fmla="+- 0 6663 6663"/>
                  <a:gd name="T5" fmla="*/ T4 w 1"/>
                  <a:gd name="T6" fmla="+- 0 4389 4389"/>
                  <a:gd name="T7" fmla="*/ 4389 h 4"/>
                  <a:gd name="T8" fmla="+- 0 6663 6663"/>
                  <a:gd name="T9" fmla="*/ T8 w 1"/>
                  <a:gd name="T10" fmla="+- 0 4392 4389"/>
                  <a:gd name="T11" fmla="*/ 4392 h 4"/>
                  <a:gd name="T12" fmla="+- 0 6663 6663"/>
                  <a:gd name="T13" fmla="*/ T12 w 1"/>
                  <a:gd name="T14" fmla="+- 0 4393 4389"/>
                  <a:gd name="T15" fmla="*/ 4393 h 4"/>
                  <a:gd name="T16" fmla="+- 0 6664 6663"/>
                  <a:gd name="T17" fmla="*/ T16 w 1"/>
                  <a:gd name="T18" fmla="+- 0 4392 4389"/>
                  <a:gd name="T19" fmla="*/ 4392 h 4"/>
                  <a:gd name="T20" fmla="+- 0 6664 6663"/>
                  <a:gd name="T21" fmla="*/ T20 w 1"/>
                  <a:gd name="T22" fmla="+- 0 4389 4389"/>
                  <a:gd name="T23" fmla="*/ 4389 h 4"/>
                </a:gdLst>
                <a:ahLst/>
                <a:cxnLst>
                  <a:cxn ang="0">
                    <a:pos x="T1" y="T3"/>
                  </a:cxn>
                  <a:cxn ang="0">
                    <a:pos x="T5" y="T7"/>
                  </a:cxn>
                  <a:cxn ang="0">
                    <a:pos x="T9" y="T11"/>
                  </a:cxn>
                  <a:cxn ang="0">
                    <a:pos x="T13" y="T15"/>
                  </a:cxn>
                  <a:cxn ang="0">
                    <a:pos x="T17" y="T19"/>
                  </a:cxn>
                  <a:cxn ang="0">
                    <a:pos x="T21" y="T23"/>
                  </a:cxn>
                </a:cxnLst>
                <a:rect l="0" t="0" r="r" b="b"/>
                <a:pathLst>
                  <a:path w="1" h="4">
                    <a:moveTo>
                      <a:pt x="1" y="0"/>
                    </a:moveTo>
                    <a:lnTo>
                      <a:pt x="0" y="0"/>
                    </a:lnTo>
                    <a:lnTo>
                      <a:pt x="0" y="3"/>
                    </a:lnTo>
                    <a:lnTo>
                      <a:pt x="0" y="4"/>
                    </a:lnTo>
                    <a:lnTo>
                      <a:pt x="1" y="3"/>
                    </a:lnTo>
                    <a:lnTo>
                      <a:pt x="1" y="0"/>
                    </a:lnTo>
                    <a:close/>
                  </a:path>
                </a:pathLst>
              </a:custGeom>
              <a:solidFill>
                <a:srgbClr val="3FB549"/>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2" name="Group 1131"/>
            <p:cNvGrpSpPr>
              <a:grpSpLocks/>
            </p:cNvGrpSpPr>
            <p:nvPr/>
          </p:nvGrpSpPr>
          <p:grpSpPr bwMode="auto">
            <a:xfrm>
              <a:off x="9238" y="4482"/>
              <a:ext cx="13" cy="10"/>
              <a:chOff x="6265" y="4482"/>
              <a:chExt cx="9" cy="10"/>
            </a:xfrm>
          </p:grpSpPr>
          <p:sp>
            <p:nvSpPr>
              <p:cNvPr id="1173" name="Freeform 1172"/>
              <p:cNvSpPr>
                <a:spLocks/>
              </p:cNvSpPr>
              <p:nvPr/>
            </p:nvSpPr>
            <p:spPr bwMode="auto">
              <a:xfrm>
                <a:off x="6265" y="4482"/>
                <a:ext cx="9" cy="10"/>
              </a:xfrm>
              <a:custGeom>
                <a:avLst/>
                <a:gdLst>
                  <a:gd name="T0" fmla="+- 0 6268 6265"/>
                  <a:gd name="T1" fmla="*/ T0 w 9"/>
                  <a:gd name="T2" fmla="+- 0 4489 4482"/>
                  <a:gd name="T3" fmla="*/ 4489 h 10"/>
                  <a:gd name="T4" fmla="+- 0 6265 6265"/>
                  <a:gd name="T5" fmla="*/ T4 w 9"/>
                  <a:gd name="T6" fmla="+- 0 4489 4482"/>
                  <a:gd name="T7" fmla="*/ 4489 h 10"/>
                  <a:gd name="T8" fmla="+- 0 6265 6265"/>
                  <a:gd name="T9" fmla="*/ T8 w 9"/>
                  <a:gd name="T10" fmla="+- 0 4492 4482"/>
                  <a:gd name="T11" fmla="*/ 4492 h 10"/>
                  <a:gd name="T12" fmla="+- 0 6267 6265"/>
                  <a:gd name="T13" fmla="*/ T12 w 9"/>
                  <a:gd name="T14" fmla="+- 0 4492 4482"/>
                  <a:gd name="T15" fmla="*/ 4492 h 10"/>
                  <a:gd name="T16" fmla="+- 0 6271 6265"/>
                  <a:gd name="T17" fmla="*/ T16 w 9"/>
                  <a:gd name="T18" fmla="+- 0 4491 4482"/>
                  <a:gd name="T19" fmla="*/ 4491 h 10"/>
                  <a:gd name="T20" fmla="+- 0 6273 6265"/>
                  <a:gd name="T21" fmla="*/ T20 w 9"/>
                  <a:gd name="T22" fmla="+- 0 4491 4482"/>
                  <a:gd name="T23" fmla="*/ 4491 h 10"/>
                  <a:gd name="T24" fmla="+- 0 6273 6265"/>
                  <a:gd name="T25" fmla="*/ T24 w 9"/>
                  <a:gd name="T26" fmla="+- 0 4490 4482"/>
                  <a:gd name="T27" fmla="*/ 4490 h 10"/>
                  <a:gd name="T28" fmla="+- 0 6269 6265"/>
                  <a:gd name="T29" fmla="*/ T28 w 9"/>
                  <a:gd name="T30" fmla="+- 0 4490 4482"/>
                  <a:gd name="T31" fmla="*/ 4490 h 10"/>
                  <a:gd name="T32" fmla="+- 0 6268 6265"/>
                  <a:gd name="T33" fmla="*/ T32 w 9"/>
                  <a:gd name="T34" fmla="+- 0 4489 4482"/>
                  <a:gd name="T35" fmla="*/ 4489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9" h="10">
                    <a:moveTo>
                      <a:pt x="3" y="7"/>
                    </a:moveTo>
                    <a:lnTo>
                      <a:pt x="0" y="7"/>
                    </a:lnTo>
                    <a:lnTo>
                      <a:pt x="0" y="10"/>
                    </a:lnTo>
                    <a:lnTo>
                      <a:pt x="2" y="10"/>
                    </a:lnTo>
                    <a:lnTo>
                      <a:pt x="6" y="9"/>
                    </a:lnTo>
                    <a:lnTo>
                      <a:pt x="8" y="9"/>
                    </a:lnTo>
                    <a:lnTo>
                      <a:pt x="8" y="8"/>
                    </a:lnTo>
                    <a:lnTo>
                      <a:pt x="4" y="8"/>
                    </a:lnTo>
                    <a:lnTo>
                      <a:pt x="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4" name="Freeform 1173"/>
              <p:cNvSpPr>
                <a:spLocks/>
              </p:cNvSpPr>
              <p:nvPr/>
            </p:nvSpPr>
            <p:spPr bwMode="auto">
              <a:xfrm>
                <a:off x="6265" y="4482"/>
                <a:ext cx="9" cy="10"/>
              </a:xfrm>
              <a:custGeom>
                <a:avLst/>
                <a:gdLst>
                  <a:gd name="T0" fmla="+- 0 6273 6265"/>
                  <a:gd name="T1" fmla="*/ T0 w 9"/>
                  <a:gd name="T2" fmla="+- 0 4488 4482"/>
                  <a:gd name="T3" fmla="*/ 4488 h 10"/>
                  <a:gd name="T4" fmla="+- 0 6269 6265"/>
                  <a:gd name="T5" fmla="*/ T4 w 9"/>
                  <a:gd name="T6" fmla="+- 0 4488 4482"/>
                  <a:gd name="T7" fmla="*/ 4488 h 10"/>
                  <a:gd name="T8" fmla="+- 0 6270 6265"/>
                  <a:gd name="T9" fmla="*/ T8 w 9"/>
                  <a:gd name="T10" fmla="+- 0 4489 4482"/>
                  <a:gd name="T11" fmla="*/ 4489 h 10"/>
                  <a:gd name="T12" fmla="+- 0 6269 6265"/>
                  <a:gd name="T13" fmla="*/ T12 w 9"/>
                  <a:gd name="T14" fmla="+- 0 4490 4482"/>
                  <a:gd name="T15" fmla="*/ 4490 h 10"/>
                  <a:gd name="T16" fmla="+- 0 6273 6265"/>
                  <a:gd name="T17" fmla="*/ T16 w 9"/>
                  <a:gd name="T18" fmla="+- 0 4490 4482"/>
                  <a:gd name="T19" fmla="*/ 4490 h 10"/>
                  <a:gd name="T20" fmla="+- 0 6273 6265"/>
                  <a:gd name="T21" fmla="*/ T20 w 9"/>
                  <a:gd name="T22" fmla="+- 0 4488 4482"/>
                  <a:gd name="T23" fmla="*/ 4488 h 10"/>
                </a:gdLst>
                <a:ahLst/>
                <a:cxnLst>
                  <a:cxn ang="0">
                    <a:pos x="T1" y="T3"/>
                  </a:cxn>
                  <a:cxn ang="0">
                    <a:pos x="T5" y="T7"/>
                  </a:cxn>
                  <a:cxn ang="0">
                    <a:pos x="T9" y="T11"/>
                  </a:cxn>
                  <a:cxn ang="0">
                    <a:pos x="T13" y="T15"/>
                  </a:cxn>
                  <a:cxn ang="0">
                    <a:pos x="T17" y="T19"/>
                  </a:cxn>
                  <a:cxn ang="0">
                    <a:pos x="T21" y="T23"/>
                  </a:cxn>
                </a:cxnLst>
                <a:rect l="0" t="0" r="r" b="b"/>
                <a:pathLst>
                  <a:path w="9" h="10">
                    <a:moveTo>
                      <a:pt x="8" y="6"/>
                    </a:moveTo>
                    <a:lnTo>
                      <a:pt x="4" y="6"/>
                    </a:lnTo>
                    <a:lnTo>
                      <a:pt x="5" y="7"/>
                    </a:lnTo>
                    <a:lnTo>
                      <a:pt x="4"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5" name="Freeform 1174"/>
              <p:cNvSpPr>
                <a:spLocks/>
              </p:cNvSpPr>
              <p:nvPr/>
            </p:nvSpPr>
            <p:spPr bwMode="auto">
              <a:xfrm>
                <a:off x="6265" y="4482"/>
                <a:ext cx="9" cy="10"/>
              </a:xfrm>
              <a:custGeom>
                <a:avLst/>
                <a:gdLst>
                  <a:gd name="T0" fmla="+- 0 6273 6265"/>
                  <a:gd name="T1" fmla="*/ T0 w 9"/>
                  <a:gd name="T2" fmla="+- 0 4482 4482"/>
                  <a:gd name="T3" fmla="*/ 4482 h 10"/>
                  <a:gd name="T4" fmla="+- 0 6266 6265"/>
                  <a:gd name="T5" fmla="*/ T4 w 9"/>
                  <a:gd name="T6" fmla="+- 0 4483 4482"/>
                  <a:gd name="T7" fmla="*/ 4483 h 10"/>
                  <a:gd name="T8" fmla="+- 0 6265 6265"/>
                  <a:gd name="T9" fmla="*/ T8 w 9"/>
                  <a:gd name="T10" fmla="+- 0 4483 4482"/>
                  <a:gd name="T11" fmla="*/ 4483 h 10"/>
                  <a:gd name="T12" fmla="+- 0 6265 6265"/>
                  <a:gd name="T13" fmla="*/ T12 w 9"/>
                  <a:gd name="T14" fmla="+- 0 4488 4482"/>
                  <a:gd name="T15" fmla="*/ 4488 h 10"/>
                  <a:gd name="T16" fmla="+- 0 6265 6265"/>
                  <a:gd name="T17" fmla="*/ T16 w 9"/>
                  <a:gd name="T18" fmla="+- 0 4488 4482"/>
                  <a:gd name="T19" fmla="*/ 4488 h 10"/>
                  <a:gd name="T20" fmla="+- 0 6269 6265"/>
                  <a:gd name="T21" fmla="*/ T20 w 9"/>
                  <a:gd name="T22" fmla="+- 0 4488 4482"/>
                  <a:gd name="T23" fmla="*/ 4488 h 10"/>
                  <a:gd name="T24" fmla="+- 0 6273 6265"/>
                  <a:gd name="T25" fmla="*/ T24 w 9"/>
                  <a:gd name="T26" fmla="+- 0 4488 4482"/>
                  <a:gd name="T27" fmla="*/ 4488 h 10"/>
                  <a:gd name="T28" fmla="+- 0 6273 6265"/>
                  <a:gd name="T29" fmla="*/ T28 w 9"/>
                  <a:gd name="T30" fmla="+- 0 4486 4482"/>
                  <a:gd name="T31" fmla="*/ 4486 h 10"/>
                  <a:gd name="T32" fmla="+- 0 6269 6265"/>
                  <a:gd name="T33" fmla="*/ T32 w 9"/>
                  <a:gd name="T34" fmla="+- 0 4486 4482"/>
                  <a:gd name="T35" fmla="*/ 4486 h 10"/>
                  <a:gd name="T36" fmla="+- 0 6267 6265"/>
                  <a:gd name="T37" fmla="*/ T36 w 9"/>
                  <a:gd name="T38" fmla="+- 0 4485 4482"/>
                  <a:gd name="T39" fmla="*/ 4485 h 10"/>
                  <a:gd name="T40" fmla="+- 0 6269 6265"/>
                  <a:gd name="T41" fmla="*/ T40 w 9"/>
                  <a:gd name="T42" fmla="+- 0 4484 4482"/>
                  <a:gd name="T43" fmla="*/ 4484 h 10"/>
                  <a:gd name="T44" fmla="+- 0 6273 6265"/>
                  <a:gd name="T45" fmla="*/ T44 w 9"/>
                  <a:gd name="T46" fmla="+- 0 4484 4482"/>
                  <a:gd name="T47" fmla="*/ 4484 h 10"/>
                  <a:gd name="T48" fmla="+- 0 6273 6265"/>
                  <a:gd name="T49" fmla="*/ T48 w 9"/>
                  <a:gd name="T50" fmla="+- 0 4482 4482"/>
                  <a:gd name="T51" fmla="*/ 4482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9" h="10">
                    <a:moveTo>
                      <a:pt x="8" y="0"/>
                    </a:moveTo>
                    <a:lnTo>
                      <a:pt x="1" y="1"/>
                    </a:lnTo>
                    <a:lnTo>
                      <a:pt x="0" y="1"/>
                    </a:lnTo>
                    <a:lnTo>
                      <a:pt x="0" y="6"/>
                    </a:lnTo>
                    <a:lnTo>
                      <a:pt x="4" y="6"/>
                    </a:lnTo>
                    <a:lnTo>
                      <a:pt x="8" y="6"/>
                    </a:lnTo>
                    <a:lnTo>
                      <a:pt x="8" y="4"/>
                    </a:lnTo>
                    <a:lnTo>
                      <a:pt x="4" y="4"/>
                    </a:lnTo>
                    <a:lnTo>
                      <a:pt x="2" y="3"/>
                    </a:lnTo>
                    <a:lnTo>
                      <a:pt x="4" y="2"/>
                    </a:lnTo>
                    <a:lnTo>
                      <a:pt x="8"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6" name="Freeform 1175"/>
              <p:cNvSpPr>
                <a:spLocks/>
              </p:cNvSpPr>
              <p:nvPr/>
            </p:nvSpPr>
            <p:spPr bwMode="auto">
              <a:xfrm>
                <a:off x="6265" y="4482"/>
                <a:ext cx="9" cy="10"/>
              </a:xfrm>
              <a:custGeom>
                <a:avLst/>
                <a:gdLst>
                  <a:gd name="T0" fmla="+- 0 6272 6265"/>
                  <a:gd name="T1" fmla="*/ T0 w 9"/>
                  <a:gd name="T2" fmla="+- 0 4486 4482"/>
                  <a:gd name="T3" fmla="*/ 4486 h 10"/>
                  <a:gd name="T4" fmla="+- 0 6269 6265"/>
                  <a:gd name="T5" fmla="*/ T4 w 9"/>
                  <a:gd name="T6" fmla="+- 0 4486 4482"/>
                  <a:gd name="T7" fmla="*/ 4486 h 10"/>
                  <a:gd name="T8" fmla="+- 0 6273 6265"/>
                  <a:gd name="T9" fmla="*/ T8 w 9"/>
                  <a:gd name="T10" fmla="+- 0 4486 4482"/>
                  <a:gd name="T11" fmla="*/ 4486 h 10"/>
                  <a:gd name="T12" fmla="+- 0 6272 6265"/>
                  <a:gd name="T13" fmla="*/ T12 w 9"/>
                  <a:gd name="T14" fmla="+- 0 4486 4482"/>
                  <a:gd name="T15" fmla="*/ 4486 h 10"/>
                </a:gdLst>
                <a:ahLst/>
                <a:cxnLst>
                  <a:cxn ang="0">
                    <a:pos x="T1" y="T3"/>
                  </a:cxn>
                  <a:cxn ang="0">
                    <a:pos x="T5" y="T7"/>
                  </a:cxn>
                  <a:cxn ang="0">
                    <a:pos x="T9" y="T11"/>
                  </a:cxn>
                  <a:cxn ang="0">
                    <a:pos x="T13" y="T15"/>
                  </a:cxn>
                </a:cxnLst>
                <a:rect l="0" t="0" r="r" b="b"/>
                <a:pathLst>
                  <a:path w="9" h="10">
                    <a:moveTo>
                      <a:pt x="7" y="4"/>
                    </a:moveTo>
                    <a:lnTo>
                      <a:pt x="4" y="4"/>
                    </a:lnTo>
                    <a:lnTo>
                      <a:pt x="8" y="4"/>
                    </a:lnTo>
                    <a:lnTo>
                      <a:pt x="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7" name="Freeform 1176"/>
              <p:cNvSpPr>
                <a:spLocks/>
              </p:cNvSpPr>
              <p:nvPr/>
            </p:nvSpPr>
            <p:spPr bwMode="auto">
              <a:xfrm>
                <a:off x="6265" y="4482"/>
                <a:ext cx="9" cy="10"/>
              </a:xfrm>
              <a:custGeom>
                <a:avLst/>
                <a:gdLst>
                  <a:gd name="T0" fmla="+- 0 6273 6265"/>
                  <a:gd name="T1" fmla="*/ T0 w 9"/>
                  <a:gd name="T2" fmla="+- 0 4484 4482"/>
                  <a:gd name="T3" fmla="*/ 4484 h 10"/>
                  <a:gd name="T4" fmla="+- 0 6270 6265"/>
                  <a:gd name="T5" fmla="*/ T4 w 9"/>
                  <a:gd name="T6" fmla="+- 0 4484 4482"/>
                  <a:gd name="T7" fmla="*/ 4484 h 10"/>
                  <a:gd name="T8" fmla="+- 0 6270 6265"/>
                  <a:gd name="T9" fmla="*/ T8 w 9"/>
                  <a:gd name="T10" fmla="+- 0 4485 4482"/>
                  <a:gd name="T11" fmla="*/ 4485 h 10"/>
                  <a:gd name="T12" fmla="+- 0 6273 6265"/>
                  <a:gd name="T13" fmla="*/ T12 w 9"/>
                  <a:gd name="T14" fmla="+- 0 4485 4482"/>
                  <a:gd name="T15" fmla="*/ 4485 h 10"/>
                  <a:gd name="T16" fmla="+- 0 6273 6265"/>
                  <a:gd name="T17" fmla="*/ T16 w 9"/>
                  <a:gd name="T18" fmla="+- 0 4484 4482"/>
                  <a:gd name="T19" fmla="*/ 4484 h 10"/>
                </a:gdLst>
                <a:ahLst/>
                <a:cxnLst>
                  <a:cxn ang="0">
                    <a:pos x="T1" y="T3"/>
                  </a:cxn>
                  <a:cxn ang="0">
                    <a:pos x="T5" y="T7"/>
                  </a:cxn>
                  <a:cxn ang="0">
                    <a:pos x="T9" y="T11"/>
                  </a:cxn>
                  <a:cxn ang="0">
                    <a:pos x="T13" y="T15"/>
                  </a:cxn>
                  <a:cxn ang="0">
                    <a:pos x="T17" y="T19"/>
                  </a:cxn>
                </a:cxnLst>
                <a:rect l="0" t="0" r="r" b="b"/>
                <a:pathLst>
                  <a:path w="9" h="10">
                    <a:moveTo>
                      <a:pt x="8" y="2"/>
                    </a:moveTo>
                    <a:lnTo>
                      <a:pt x="5" y="2"/>
                    </a:lnTo>
                    <a:lnTo>
                      <a:pt x="5" y="3"/>
                    </a:lnTo>
                    <a:lnTo>
                      <a:pt x="8" y="3"/>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3" name="Group 1132"/>
            <p:cNvGrpSpPr>
              <a:grpSpLocks/>
            </p:cNvGrpSpPr>
            <p:nvPr/>
          </p:nvGrpSpPr>
          <p:grpSpPr bwMode="auto">
            <a:xfrm>
              <a:off x="9251" y="4481"/>
              <a:ext cx="13" cy="10"/>
              <a:chOff x="6274" y="4481"/>
              <a:chExt cx="9" cy="10"/>
            </a:xfrm>
          </p:grpSpPr>
          <p:sp>
            <p:nvSpPr>
              <p:cNvPr id="1170" name="Freeform 1169"/>
              <p:cNvSpPr>
                <a:spLocks/>
              </p:cNvSpPr>
              <p:nvPr/>
            </p:nvSpPr>
            <p:spPr bwMode="auto">
              <a:xfrm>
                <a:off x="6274" y="4481"/>
                <a:ext cx="9" cy="10"/>
              </a:xfrm>
              <a:custGeom>
                <a:avLst/>
                <a:gdLst>
                  <a:gd name="T0" fmla="+- 0 6277 6274"/>
                  <a:gd name="T1" fmla="*/ T0 w 9"/>
                  <a:gd name="T2" fmla="+- 0 4482 4481"/>
                  <a:gd name="T3" fmla="*/ 4482 h 10"/>
                  <a:gd name="T4" fmla="+- 0 6274 6274"/>
                  <a:gd name="T5" fmla="*/ T4 w 9"/>
                  <a:gd name="T6" fmla="+- 0 4482 4481"/>
                  <a:gd name="T7" fmla="*/ 4482 h 10"/>
                  <a:gd name="T8" fmla="+- 0 6274 6274"/>
                  <a:gd name="T9" fmla="*/ T8 w 9"/>
                  <a:gd name="T10" fmla="+- 0 4491 4481"/>
                  <a:gd name="T11" fmla="*/ 4491 h 10"/>
                  <a:gd name="T12" fmla="+- 0 6277 6274"/>
                  <a:gd name="T13" fmla="*/ T12 w 9"/>
                  <a:gd name="T14" fmla="+- 0 4491 4481"/>
                  <a:gd name="T15" fmla="*/ 4491 h 10"/>
                  <a:gd name="T16" fmla="+- 0 6277 6274"/>
                  <a:gd name="T17" fmla="*/ T16 w 9"/>
                  <a:gd name="T18" fmla="+- 0 4486 4481"/>
                  <a:gd name="T19" fmla="*/ 4486 h 10"/>
                  <a:gd name="T20" fmla="+- 0 6278 6274"/>
                  <a:gd name="T21" fmla="*/ T20 w 9"/>
                  <a:gd name="T22" fmla="+- 0 4484 4481"/>
                  <a:gd name="T23" fmla="*/ 4484 h 10"/>
                  <a:gd name="T24" fmla="+- 0 6282 6274"/>
                  <a:gd name="T25" fmla="*/ T24 w 9"/>
                  <a:gd name="T26" fmla="+- 0 4484 4481"/>
                  <a:gd name="T27" fmla="*/ 4484 h 10"/>
                  <a:gd name="T28" fmla="+- 0 6282 6274"/>
                  <a:gd name="T29" fmla="*/ T28 w 9"/>
                  <a:gd name="T30" fmla="+- 0 4483 4481"/>
                  <a:gd name="T31" fmla="*/ 4483 h 10"/>
                  <a:gd name="T32" fmla="+- 0 6277 6274"/>
                  <a:gd name="T33" fmla="*/ T32 w 9"/>
                  <a:gd name="T34" fmla="+- 0 4483 4481"/>
                  <a:gd name="T35" fmla="*/ 4483 h 10"/>
                  <a:gd name="T36" fmla="+- 0 6277 6274"/>
                  <a:gd name="T37" fmla="*/ T36 w 9"/>
                  <a:gd name="T38" fmla="+- 0 4482 4481"/>
                  <a:gd name="T39" fmla="*/ 4482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9" h="10">
                    <a:moveTo>
                      <a:pt x="3" y="1"/>
                    </a:moveTo>
                    <a:lnTo>
                      <a:pt x="0" y="1"/>
                    </a:lnTo>
                    <a:lnTo>
                      <a:pt x="0" y="10"/>
                    </a:lnTo>
                    <a:lnTo>
                      <a:pt x="3" y="10"/>
                    </a:lnTo>
                    <a:lnTo>
                      <a:pt x="3" y="5"/>
                    </a:lnTo>
                    <a:lnTo>
                      <a:pt x="4" y="3"/>
                    </a:lnTo>
                    <a:lnTo>
                      <a:pt x="8" y="3"/>
                    </a:lnTo>
                    <a:lnTo>
                      <a:pt x="8"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1" name="Freeform 1170"/>
              <p:cNvSpPr>
                <a:spLocks/>
              </p:cNvSpPr>
              <p:nvPr/>
            </p:nvSpPr>
            <p:spPr bwMode="auto">
              <a:xfrm>
                <a:off x="6274" y="4481"/>
                <a:ext cx="9" cy="10"/>
              </a:xfrm>
              <a:custGeom>
                <a:avLst/>
                <a:gdLst>
                  <a:gd name="T0" fmla="+- 0 6282 6274"/>
                  <a:gd name="T1" fmla="*/ T0 w 9"/>
                  <a:gd name="T2" fmla="+- 0 4484 4481"/>
                  <a:gd name="T3" fmla="*/ 4484 h 10"/>
                  <a:gd name="T4" fmla="+- 0 6278 6274"/>
                  <a:gd name="T5" fmla="*/ T4 w 9"/>
                  <a:gd name="T6" fmla="+- 0 4484 4481"/>
                  <a:gd name="T7" fmla="*/ 4484 h 10"/>
                  <a:gd name="T8" fmla="+- 0 6279 6274"/>
                  <a:gd name="T9" fmla="*/ T8 w 9"/>
                  <a:gd name="T10" fmla="+- 0 4485 4481"/>
                  <a:gd name="T11" fmla="*/ 4485 h 10"/>
                  <a:gd name="T12" fmla="+- 0 6279 6274"/>
                  <a:gd name="T13" fmla="*/ T12 w 9"/>
                  <a:gd name="T14" fmla="+- 0 4490 4481"/>
                  <a:gd name="T15" fmla="*/ 4490 h 10"/>
                  <a:gd name="T16" fmla="+- 0 6282 6274"/>
                  <a:gd name="T17" fmla="*/ T16 w 9"/>
                  <a:gd name="T18" fmla="+- 0 4490 4481"/>
                  <a:gd name="T19" fmla="*/ 4490 h 10"/>
                  <a:gd name="T20" fmla="+- 0 6282 6274"/>
                  <a:gd name="T21" fmla="*/ T20 w 9"/>
                  <a:gd name="T22" fmla="+- 0 4484 4481"/>
                  <a:gd name="T23" fmla="*/ 4484 h 10"/>
                </a:gdLst>
                <a:ahLst/>
                <a:cxnLst>
                  <a:cxn ang="0">
                    <a:pos x="T1" y="T3"/>
                  </a:cxn>
                  <a:cxn ang="0">
                    <a:pos x="T5" y="T7"/>
                  </a:cxn>
                  <a:cxn ang="0">
                    <a:pos x="T9" y="T11"/>
                  </a:cxn>
                  <a:cxn ang="0">
                    <a:pos x="T13" y="T15"/>
                  </a:cxn>
                  <a:cxn ang="0">
                    <a:pos x="T17" y="T19"/>
                  </a:cxn>
                  <a:cxn ang="0">
                    <a:pos x="T21" y="T23"/>
                  </a:cxn>
                </a:cxnLst>
                <a:rect l="0" t="0" r="r" b="b"/>
                <a:pathLst>
                  <a:path w="9" h="10">
                    <a:moveTo>
                      <a:pt x="8" y="3"/>
                    </a:moveTo>
                    <a:lnTo>
                      <a:pt x="4" y="3"/>
                    </a:lnTo>
                    <a:lnTo>
                      <a:pt x="5" y="4"/>
                    </a:lnTo>
                    <a:lnTo>
                      <a:pt x="5" y="9"/>
                    </a:lnTo>
                    <a:lnTo>
                      <a:pt x="8" y="9"/>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72" name="Freeform 1171"/>
              <p:cNvSpPr>
                <a:spLocks/>
              </p:cNvSpPr>
              <p:nvPr/>
            </p:nvSpPr>
            <p:spPr bwMode="auto">
              <a:xfrm>
                <a:off x="6274" y="4481"/>
                <a:ext cx="9" cy="10"/>
              </a:xfrm>
              <a:custGeom>
                <a:avLst/>
                <a:gdLst>
                  <a:gd name="T0" fmla="+- 0 6281 6274"/>
                  <a:gd name="T1" fmla="*/ T0 w 9"/>
                  <a:gd name="T2" fmla="+- 0 4481 4481"/>
                  <a:gd name="T3" fmla="*/ 4481 h 10"/>
                  <a:gd name="T4" fmla="+- 0 6279 6274"/>
                  <a:gd name="T5" fmla="*/ T4 w 9"/>
                  <a:gd name="T6" fmla="+- 0 4481 4481"/>
                  <a:gd name="T7" fmla="*/ 4481 h 10"/>
                  <a:gd name="T8" fmla="+- 0 6278 6274"/>
                  <a:gd name="T9" fmla="*/ T8 w 9"/>
                  <a:gd name="T10" fmla="+- 0 4482 4481"/>
                  <a:gd name="T11" fmla="*/ 4482 h 10"/>
                  <a:gd name="T12" fmla="+- 0 6277 6274"/>
                  <a:gd name="T13" fmla="*/ T12 w 9"/>
                  <a:gd name="T14" fmla="+- 0 4483 4481"/>
                  <a:gd name="T15" fmla="*/ 4483 h 10"/>
                  <a:gd name="T16" fmla="+- 0 6282 6274"/>
                  <a:gd name="T17" fmla="*/ T16 w 9"/>
                  <a:gd name="T18" fmla="+- 0 4483 4481"/>
                  <a:gd name="T19" fmla="*/ 4483 h 10"/>
                  <a:gd name="T20" fmla="+- 0 6282 6274"/>
                  <a:gd name="T21" fmla="*/ T20 w 9"/>
                  <a:gd name="T22" fmla="+- 0 4482 4481"/>
                  <a:gd name="T23" fmla="*/ 4482 h 10"/>
                  <a:gd name="T24" fmla="+- 0 6281 6274"/>
                  <a:gd name="T25" fmla="*/ T24 w 9"/>
                  <a:gd name="T26" fmla="+- 0 4481 4481"/>
                  <a:gd name="T27" fmla="*/ 4481 h 10"/>
                </a:gdLst>
                <a:ahLst/>
                <a:cxnLst>
                  <a:cxn ang="0">
                    <a:pos x="T1" y="T3"/>
                  </a:cxn>
                  <a:cxn ang="0">
                    <a:pos x="T5" y="T7"/>
                  </a:cxn>
                  <a:cxn ang="0">
                    <a:pos x="T9" y="T11"/>
                  </a:cxn>
                  <a:cxn ang="0">
                    <a:pos x="T13" y="T15"/>
                  </a:cxn>
                  <a:cxn ang="0">
                    <a:pos x="T17" y="T19"/>
                  </a:cxn>
                  <a:cxn ang="0">
                    <a:pos x="T21" y="T23"/>
                  </a:cxn>
                  <a:cxn ang="0">
                    <a:pos x="T25" y="T27"/>
                  </a:cxn>
                </a:cxnLst>
                <a:rect l="0" t="0" r="r" b="b"/>
                <a:pathLst>
                  <a:path w="9" h="10">
                    <a:moveTo>
                      <a:pt x="7" y="0"/>
                    </a:moveTo>
                    <a:lnTo>
                      <a:pt x="5" y="0"/>
                    </a:lnTo>
                    <a:lnTo>
                      <a:pt x="4" y="1"/>
                    </a:lnTo>
                    <a:lnTo>
                      <a:pt x="3"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4" name="Group 1133"/>
            <p:cNvGrpSpPr>
              <a:grpSpLocks/>
            </p:cNvGrpSpPr>
            <p:nvPr/>
          </p:nvGrpSpPr>
          <p:grpSpPr bwMode="auto">
            <a:xfrm>
              <a:off x="9264" y="4480"/>
              <a:ext cx="13" cy="10"/>
              <a:chOff x="6283" y="4480"/>
              <a:chExt cx="9" cy="10"/>
            </a:xfrm>
          </p:grpSpPr>
          <p:sp>
            <p:nvSpPr>
              <p:cNvPr id="1165" name="Freeform 1164"/>
              <p:cNvSpPr>
                <a:spLocks/>
              </p:cNvSpPr>
              <p:nvPr/>
            </p:nvSpPr>
            <p:spPr bwMode="auto">
              <a:xfrm>
                <a:off x="6283" y="4480"/>
                <a:ext cx="9" cy="10"/>
              </a:xfrm>
              <a:custGeom>
                <a:avLst/>
                <a:gdLst>
                  <a:gd name="T0" fmla="+- 0 6286 6283"/>
                  <a:gd name="T1" fmla="*/ T0 w 9"/>
                  <a:gd name="T2" fmla="+- 0 4484 4480"/>
                  <a:gd name="T3" fmla="*/ 4484 h 10"/>
                  <a:gd name="T4" fmla="+- 0 6284 6283"/>
                  <a:gd name="T5" fmla="*/ T4 w 9"/>
                  <a:gd name="T6" fmla="+- 0 4485 4480"/>
                  <a:gd name="T7" fmla="*/ 4485 h 10"/>
                  <a:gd name="T8" fmla="+- 0 6283 6283"/>
                  <a:gd name="T9" fmla="*/ T8 w 9"/>
                  <a:gd name="T10" fmla="+- 0 4485 4480"/>
                  <a:gd name="T11" fmla="*/ 4485 h 10"/>
                  <a:gd name="T12" fmla="+- 0 6283 6283"/>
                  <a:gd name="T13" fmla="*/ T12 w 9"/>
                  <a:gd name="T14" fmla="+- 0 4490 4480"/>
                  <a:gd name="T15" fmla="*/ 4490 h 10"/>
                  <a:gd name="T16" fmla="+- 0 6284 6283"/>
                  <a:gd name="T17" fmla="*/ T16 w 9"/>
                  <a:gd name="T18" fmla="+- 0 4490 4480"/>
                  <a:gd name="T19" fmla="*/ 4490 h 10"/>
                  <a:gd name="T20" fmla="+- 0 6286 6283"/>
                  <a:gd name="T21" fmla="*/ T20 w 9"/>
                  <a:gd name="T22" fmla="+- 0 4490 4480"/>
                  <a:gd name="T23" fmla="*/ 4490 h 10"/>
                  <a:gd name="T24" fmla="+- 0 6288 6283"/>
                  <a:gd name="T25" fmla="*/ T24 w 9"/>
                  <a:gd name="T26" fmla="+- 0 4488 4480"/>
                  <a:gd name="T27" fmla="*/ 4488 h 10"/>
                  <a:gd name="T28" fmla="+- 0 6291 6283"/>
                  <a:gd name="T29" fmla="*/ T28 w 9"/>
                  <a:gd name="T30" fmla="+- 0 4488 4480"/>
                  <a:gd name="T31" fmla="*/ 4488 h 10"/>
                  <a:gd name="T32" fmla="+- 0 6291 6283"/>
                  <a:gd name="T33" fmla="*/ T32 w 9"/>
                  <a:gd name="T34" fmla="+- 0 4488 4480"/>
                  <a:gd name="T35" fmla="*/ 4488 h 10"/>
                  <a:gd name="T36" fmla="+- 0 6287 6283"/>
                  <a:gd name="T37" fmla="*/ T36 w 9"/>
                  <a:gd name="T38" fmla="+- 0 4488 4480"/>
                  <a:gd name="T39" fmla="*/ 4488 h 10"/>
                  <a:gd name="T40" fmla="+- 0 6286 6283"/>
                  <a:gd name="T41" fmla="*/ T40 w 9"/>
                  <a:gd name="T42" fmla="+- 0 4487 4480"/>
                  <a:gd name="T43" fmla="*/ 4487 h 10"/>
                  <a:gd name="T44" fmla="+- 0 6287 6283"/>
                  <a:gd name="T45" fmla="*/ T44 w 9"/>
                  <a:gd name="T46" fmla="+- 0 4486 4480"/>
                  <a:gd name="T47" fmla="*/ 4486 h 10"/>
                  <a:gd name="T48" fmla="+- 0 6291 6283"/>
                  <a:gd name="T49" fmla="*/ T48 w 9"/>
                  <a:gd name="T50" fmla="+- 0 4486 4480"/>
                  <a:gd name="T51" fmla="*/ 4486 h 10"/>
                  <a:gd name="T52" fmla="+- 0 6291 6283"/>
                  <a:gd name="T53" fmla="*/ T52 w 9"/>
                  <a:gd name="T54" fmla="+- 0 4485 4480"/>
                  <a:gd name="T55" fmla="*/ 4485 h 10"/>
                  <a:gd name="T56" fmla="+- 0 6288 6283"/>
                  <a:gd name="T57" fmla="*/ T56 w 9"/>
                  <a:gd name="T58" fmla="+- 0 4485 4480"/>
                  <a:gd name="T59" fmla="*/ 4485 h 10"/>
                  <a:gd name="T60" fmla="+- 0 6286 6283"/>
                  <a:gd name="T61" fmla="*/ T60 w 9"/>
                  <a:gd name="T62" fmla="+- 0 4484 4480"/>
                  <a:gd name="T63" fmla="*/ 4484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 h="10">
                    <a:moveTo>
                      <a:pt x="3" y="4"/>
                    </a:moveTo>
                    <a:lnTo>
                      <a:pt x="1" y="5"/>
                    </a:lnTo>
                    <a:lnTo>
                      <a:pt x="0" y="5"/>
                    </a:lnTo>
                    <a:lnTo>
                      <a:pt x="0" y="10"/>
                    </a:lnTo>
                    <a:lnTo>
                      <a:pt x="1" y="10"/>
                    </a:lnTo>
                    <a:lnTo>
                      <a:pt x="3" y="10"/>
                    </a:lnTo>
                    <a:lnTo>
                      <a:pt x="5" y="8"/>
                    </a:lnTo>
                    <a:lnTo>
                      <a:pt x="8" y="8"/>
                    </a:lnTo>
                    <a:lnTo>
                      <a:pt x="4" y="8"/>
                    </a:lnTo>
                    <a:lnTo>
                      <a:pt x="3" y="7"/>
                    </a:lnTo>
                    <a:lnTo>
                      <a:pt x="4" y="6"/>
                    </a:lnTo>
                    <a:lnTo>
                      <a:pt x="8" y="6"/>
                    </a:lnTo>
                    <a:lnTo>
                      <a:pt x="8" y="5"/>
                    </a:lnTo>
                    <a:lnTo>
                      <a:pt x="5" y="5"/>
                    </a:lnTo>
                    <a:lnTo>
                      <a:pt x="3"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6" name="Freeform 1165"/>
              <p:cNvSpPr>
                <a:spLocks/>
              </p:cNvSpPr>
              <p:nvPr/>
            </p:nvSpPr>
            <p:spPr bwMode="auto">
              <a:xfrm>
                <a:off x="6283" y="4480"/>
                <a:ext cx="9" cy="10"/>
              </a:xfrm>
              <a:custGeom>
                <a:avLst/>
                <a:gdLst>
                  <a:gd name="T0" fmla="+- 0 6291 6283"/>
                  <a:gd name="T1" fmla="*/ T0 w 9"/>
                  <a:gd name="T2" fmla="+- 0 4488 4480"/>
                  <a:gd name="T3" fmla="*/ 4488 h 10"/>
                  <a:gd name="T4" fmla="+- 0 6288 6283"/>
                  <a:gd name="T5" fmla="*/ T4 w 9"/>
                  <a:gd name="T6" fmla="+- 0 4488 4480"/>
                  <a:gd name="T7" fmla="*/ 4488 h 10"/>
                  <a:gd name="T8" fmla="+- 0 6288 6283"/>
                  <a:gd name="T9" fmla="*/ T8 w 9"/>
                  <a:gd name="T10" fmla="+- 0 4489 4480"/>
                  <a:gd name="T11" fmla="*/ 4489 h 10"/>
                  <a:gd name="T12" fmla="+- 0 6291 6283"/>
                  <a:gd name="T13" fmla="*/ T12 w 9"/>
                  <a:gd name="T14" fmla="+- 0 4489 4480"/>
                  <a:gd name="T15" fmla="*/ 4489 h 10"/>
                  <a:gd name="T16" fmla="+- 0 6291 6283"/>
                  <a:gd name="T17" fmla="*/ T16 w 9"/>
                  <a:gd name="T18" fmla="+- 0 4488 4480"/>
                  <a:gd name="T19" fmla="*/ 4488 h 10"/>
                </a:gdLst>
                <a:ahLst/>
                <a:cxnLst>
                  <a:cxn ang="0">
                    <a:pos x="T1" y="T3"/>
                  </a:cxn>
                  <a:cxn ang="0">
                    <a:pos x="T5" y="T7"/>
                  </a:cxn>
                  <a:cxn ang="0">
                    <a:pos x="T9" y="T11"/>
                  </a:cxn>
                  <a:cxn ang="0">
                    <a:pos x="T13" y="T15"/>
                  </a:cxn>
                  <a:cxn ang="0">
                    <a:pos x="T17" y="T19"/>
                  </a:cxn>
                </a:cxnLst>
                <a:rect l="0" t="0" r="r" b="b"/>
                <a:pathLst>
                  <a:path w="9" h="10">
                    <a:moveTo>
                      <a:pt x="8" y="8"/>
                    </a:moveTo>
                    <a:lnTo>
                      <a:pt x="5" y="8"/>
                    </a:lnTo>
                    <a:lnTo>
                      <a:pt x="5" y="9"/>
                    </a:lnTo>
                    <a:lnTo>
                      <a:pt x="8" y="9"/>
                    </a:lnTo>
                    <a:lnTo>
                      <a:pt x="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7" name="Freeform 1166"/>
              <p:cNvSpPr>
                <a:spLocks/>
              </p:cNvSpPr>
              <p:nvPr/>
            </p:nvSpPr>
            <p:spPr bwMode="auto">
              <a:xfrm>
                <a:off x="6283" y="4480"/>
                <a:ext cx="9" cy="10"/>
              </a:xfrm>
              <a:custGeom>
                <a:avLst/>
                <a:gdLst>
                  <a:gd name="T0" fmla="+- 0 6291 6283"/>
                  <a:gd name="T1" fmla="*/ T0 w 9"/>
                  <a:gd name="T2" fmla="+- 0 4486 4480"/>
                  <a:gd name="T3" fmla="*/ 4486 h 10"/>
                  <a:gd name="T4" fmla="+- 0 6287 6283"/>
                  <a:gd name="T5" fmla="*/ T4 w 9"/>
                  <a:gd name="T6" fmla="+- 0 4486 4480"/>
                  <a:gd name="T7" fmla="*/ 4486 h 10"/>
                  <a:gd name="T8" fmla="+- 0 6288 6283"/>
                  <a:gd name="T9" fmla="*/ T8 w 9"/>
                  <a:gd name="T10" fmla="+- 0 4487 4480"/>
                  <a:gd name="T11" fmla="*/ 4487 h 10"/>
                  <a:gd name="T12" fmla="+- 0 6287 6283"/>
                  <a:gd name="T13" fmla="*/ T12 w 9"/>
                  <a:gd name="T14" fmla="+- 0 4488 4480"/>
                  <a:gd name="T15" fmla="*/ 4488 h 10"/>
                  <a:gd name="T16" fmla="+- 0 6291 6283"/>
                  <a:gd name="T17" fmla="*/ T16 w 9"/>
                  <a:gd name="T18" fmla="+- 0 4488 4480"/>
                  <a:gd name="T19" fmla="*/ 4488 h 10"/>
                  <a:gd name="T20" fmla="+- 0 6291 6283"/>
                  <a:gd name="T21" fmla="*/ T20 w 9"/>
                  <a:gd name="T22" fmla="+- 0 4486 4480"/>
                  <a:gd name="T23" fmla="*/ 4486 h 10"/>
                </a:gdLst>
                <a:ahLst/>
                <a:cxnLst>
                  <a:cxn ang="0">
                    <a:pos x="T1" y="T3"/>
                  </a:cxn>
                  <a:cxn ang="0">
                    <a:pos x="T5" y="T7"/>
                  </a:cxn>
                  <a:cxn ang="0">
                    <a:pos x="T9" y="T11"/>
                  </a:cxn>
                  <a:cxn ang="0">
                    <a:pos x="T13" y="T15"/>
                  </a:cxn>
                  <a:cxn ang="0">
                    <a:pos x="T17" y="T19"/>
                  </a:cxn>
                  <a:cxn ang="0">
                    <a:pos x="T21" y="T23"/>
                  </a:cxn>
                </a:cxnLst>
                <a:rect l="0" t="0" r="r" b="b"/>
                <a:pathLst>
                  <a:path w="9" h="10">
                    <a:moveTo>
                      <a:pt x="8" y="6"/>
                    </a:moveTo>
                    <a:lnTo>
                      <a:pt x="4" y="6"/>
                    </a:lnTo>
                    <a:lnTo>
                      <a:pt x="5" y="7"/>
                    </a:lnTo>
                    <a:lnTo>
                      <a:pt x="4"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8" name="Freeform 1167"/>
              <p:cNvSpPr>
                <a:spLocks/>
              </p:cNvSpPr>
              <p:nvPr/>
            </p:nvSpPr>
            <p:spPr bwMode="auto">
              <a:xfrm>
                <a:off x="6283" y="4480"/>
                <a:ext cx="9" cy="10"/>
              </a:xfrm>
              <a:custGeom>
                <a:avLst/>
                <a:gdLst>
                  <a:gd name="T0" fmla="+- 0 6291 6283"/>
                  <a:gd name="T1" fmla="*/ T0 w 9"/>
                  <a:gd name="T2" fmla="+- 0 4482 4480"/>
                  <a:gd name="T3" fmla="*/ 4482 h 10"/>
                  <a:gd name="T4" fmla="+- 0 6287 6283"/>
                  <a:gd name="T5" fmla="*/ T4 w 9"/>
                  <a:gd name="T6" fmla="+- 0 4482 4480"/>
                  <a:gd name="T7" fmla="*/ 4482 h 10"/>
                  <a:gd name="T8" fmla="+- 0 6288 6283"/>
                  <a:gd name="T9" fmla="*/ T8 w 9"/>
                  <a:gd name="T10" fmla="+- 0 4484 4480"/>
                  <a:gd name="T11" fmla="*/ 4484 h 10"/>
                  <a:gd name="T12" fmla="+- 0 6288 6283"/>
                  <a:gd name="T13" fmla="*/ T12 w 9"/>
                  <a:gd name="T14" fmla="+- 0 4485 4480"/>
                  <a:gd name="T15" fmla="*/ 4485 h 10"/>
                  <a:gd name="T16" fmla="+- 0 6291 6283"/>
                  <a:gd name="T17" fmla="*/ T16 w 9"/>
                  <a:gd name="T18" fmla="+- 0 4485 4480"/>
                  <a:gd name="T19" fmla="*/ 4485 h 10"/>
                  <a:gd name="T20" fmla="+- 0 6291 6283"/>
                  <a:gd name="T21" fmla="*/ T20 w 9"/>
                  <a:gd name="T22" fmla="+- 0 4482 4480"/>
                  <a:gd name="T23" fmla="*/ 4482 h 10"/>
                </a:gdLst>
                <a:ahLst/>
                <a:cxnLst>
                  <a:cxn ang="0">
                    <a:pos x="T1" y="T3"/>
                  </a:cxn>
                  <a:cxn ang="0">
                    <a:pos x="T5" y="T7"/>
                  </a:cxn>
                  <a:cxn ang="0">
                    <a:pos x="T9" y="T11"/>
                  </a:cxn>
                  <a:cxn ang="0">
                    <a:pos x="T13" y="T15"/>
                  </a:cxn>
                  <a:cxn ang="0">
                    <a:pos x="T17" y="T19"/>
                  </a:cxn>
                  <a:cxn ang="0">
                    <a:pos x="T21" y="T23"/>
                  </a:cxn>
                </a:cxnLst>
                <a:rect l="0" t="0" r="r" b="b"/>
                <a:pathLst>
                  <a:path w="9" h="10">
                    <a:moveTo>
                      <a:pt x="8" y="2"/>
                    </a:moveTo>
                    <a:lnTo>
                      <a:pt x="4" y="2"/>
                    </a:lnTo>
                    <a:lnTo>
                      <a:pt x="5" y="4"/>
                    </a:lnTo>
                    <a:lnTo>
                      <a:pt x="5" y="5"/>
                    </a:lnTo>
                    <a:lnTo>
                      <a:pt x="8" y="5"/>
                    </a:lnTo>
                    <a:lnTo>
                      <a:pt x="8"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9" name="Freeform 1168"/>
              <p:cNvSpPr>
                <a:spLocks/>
              </p:cNvSpPr>
              <p:nvPr/>
            </p:nvSpPr>
            <p:spPr bwMode="auto">
              <a:xfrm>
                <a:off x="6283" y="4480"/>
                <a:ext cx="9" cy="10"/>
              </a:xfrm>
              <a:custGeom>
                <a:avLst/>
                <a:gdLst>
                  <a:gd name="T0" fmla="+- 0 6290 6283"/>
                  <a:gd name="T1" fmla="*/ T0 w 9"/>
                  <a:gd name="T2" fmla="+- 0 4480 4480"/>
                  <a:gd name="T3" fmla="*/ 4480 h 10"/>
                  <a:gd name="T4" fmla="+- 0 6283 6283"/>
                  <a:gd name="T5" fmla="*/ T4 w 9"/>
                  <a:gd name="T6" fmla="+- 0 4481 4480"/>
                  <a:gd name="T7" fmla="*/ 4481 h 10"/>
                  <a:gd name="T8" fmla="+- 0 6283 6283"/>
                  <a:gd name="T9" fmla="*/ T8 w 9"/>
                  <a:gd name="T10" fmla="+- 0 4484 4480"/>
                  <a:gd name="T11" fmla="*/ 4484 h 10"/>
                  <a:gd name="T12" fmla="+- 0 6286 6283"/>
                  <a:gd name="T13" fmla="*/ T12 w 9"/>
                  <a:gd name="T14" fmla="+- 0 4484 4480"/>
                  <a:gd name="T15" fmla="*/ 4484 h 10"/>
                  <a:gd name="T16" fmla="+- 0 6287 6283"/>
                  <a:gd name="T17" fmla="*/ T16 w 9"/>
                  <a:gd name="T18" fmla="+- 0 4482 4480"/>
                  <a:gd name="T19" fmla="*/ 4482 h 10"/>
                  <a:gd name="T20" fmla="+- 0 6291 6283"/>
                  <a:gd name="T21" fmla="*/ T20 w 9"/>
                  <a:gd name="T22" fmla="+- 0 4482 4480"/>
                  <a:gd name="T23" fmla="*/ 4482 h 10"/>
                  <a:gd name="T24" fmla="+- 0 6291 6283"/>
                  <a:gd name="T25" fmla="*/ T24 w 9"/>
                  <a:gd name="T26" fmla="+- 0 4481 4480"/>
                  <a:gd name="T27" fmla="*/ 4481 h 10"/>
                  <a:gd name="T28" fmla="+- 0 6290 6283"/>
                  <a:gd name="T29" fmla="*/ T28 w 9"/>
                  <a:gd name="T30" fmla="+- 0 4480 4480"/>
                  <a:gd name="T31" fmla="*/ 4480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0">
                    <a:moveTo>
                      <a:pt x="7" y="0"/>
                    </a:moveTo>
                    <a:lnTo>
                      <a:pt x="0" y="1"/>
                    </a:lnTo>
                    <a:lnTo>
                      <a:pt x="0" y="4"/>
                    </a:lnTo>
                    <a:lnTo>
                      <a:pt x="3" y="4"/>
                    </a:lnTo>
                    <a:lnTo>
                      <a:pt x="4" y="2"/>
                    </a:lnTo>
                    <a:lnTo>
                      <a:pt x="8" y="2"/>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5" name="Group 1134"/>
            <p:cNvGrpSpPr>
              <a:grpSpLocks/>
            </p:cNvGrpSpPr>
            <p:nvPr/>
          </p:nvGrpSpPr>
          <p:grpSpPr bwMode="auto">
            <a:xfrm>
              <a:off x="9278" y="4479"/>
              <a:ext cx="13" cy="14"/>
              <a:chOff x="6292" y="4479"/>
              <a:chExt cx="9" cy="14"/>
            </a:xfrm>
          </p:grpSpPr>
          <p:sp>
            <p:nvSpPr>
              <p:cNvPr id="1161" name="Freeform 1160"/>
              <p:cNvSpPr>
                <a:spLocks/>
              </p:cNvSpPr>
              <p:nvPr/>
            </p:nvSpPr>
            <p:spPr bwMode="auto">
              <a:xfrm>
                <a:off x="6292" y="4479"/>
                <a:ext cx="9" cy="14"/>
              </a:xfrm>
              <a:custGeom>
                <a:avLst/>
                <a:gdLst>
                  <a:gd name="T0" fmla="+- 0 6295 6292"/>
                  <a:gd name="T1" fmla="*/ T0 w 9"/>
                  <a:gd name="T2" fmla="+- 0 4480 4479"/>
                  <a:gd name="T3" fmla="*/ 4480 h 14"/>
                  <a:gd name="T4" fmla="+- 0 6292 6292"/>
                  <a:gd name="T5" fmla="*/ T4 w 9"/>
                  <a:gd name="T6" fmla="+- 0 4480 4479"/>
                  <a:gd name="T7" fmla="*/ 4480 h 14"/>
                  <a:gd name="T8" fmla="+- 0 6292 6292"/>
                  <a:gd name="T9" fmla="*/ T8 w 9"/>
                  <a:gd name="T10" fmla="+- 0 4493 4479"/>
                  <a:gd name="T11" fmla="*/ 4493 h 14"/>
                  <a:gd name="T12" fmla="+- 0 6295 6292"/>
                  <a:gd name="T13" fmla="*/ T12 w 9"/>
                  <a:gd name="T14" fmla="+- 0 4493 4479"/>
                  <a:gd name="T15" fmla="*/ 4493 h 14"/>
                  <a:gd name="T16" fmla="+- 0 6295 6292"/>
                  <a:gd name="T17" fmla="*/ T16 w 9"/>
                  <a:gd name="T18" fmla="+- 0 4487 4479"/>
                  <a:gd name="T19" fmla="*/ 4487 h 14"/>
                  <a:gd name="T20" fmla="+- 0 6301 6292"/>
                  <a:gd name="T21" fmla="*/ T20 w 9"/>
                  <a:gd name="T22" fmla="+- 0 4487 4479"/>
                  <a:gd name="T23" fmla="*/ 4487 h 14"/>
                  <a:gd name="T24" fmla="+- 0 6301 6292"/>
                  <a:gd name="T25" fmla="*/ T24 w 9"/>
                  <a:gd name="T26" fmla="+- 0 4487 4479"/>
                  <a:gd name="T27" fmla="*/ 4487 h 14"/>
                  <a:gd name="T28" fmla="+- 0 6296 6292"/>
                  <a:gd name="T29" fmla="*/ T28 w 9"/>
                  <a:gd name="T30" fmla="+- 0 4487 4479"/>
                  <a:gd name="T31" fmla="*/ 4487 h 14"/>
                  <a:gd name="T32" fmla="+- 0 6295 6292"/>
                  <a:gd name="T33" fmla="*/ T32 w 9"/>
                  <a:gd name="T34" fmla="+- 0 4484 4479"/>
                  <a:gd name="T35" fmla="*/ 4484 h 14"/>
                  <a:gd name="T36" fmla="+- 0 6295 6292"/>
                  <a:gd name="T37" fmla="*/ T36 w 9"/>
                  <a:gd name="T38" fmla="+- 0 4483 4479"/>
                  <a:gd name="T39" fmla="*/ 4483 h 14"/>
                  <a:gd name="T40" fmla="+- 0 6295 6292"/>
                  <a:gd name="T41" fmla="*/ T40 w 9"/>
                  <a:gd name="T42" fmla="+- 0 4482 4479"/>
                  <a:gd name="T43" fmla="*/ 4482 h 14"/>
                  <a:gd name="T44" fmla="+- 0 6296 6292"/>
                  <a:gd name="T45" fmla="*/ T44 w 9"/>
                  <a:gd name="T46" fmla="+- 0 4482 4479"/>
                  <a:gd name="T47" fmla="*/ 4482 h 14"/>
                  <a:gd name="T48" fmla="+- 0 6301 6292"/>
                  <a:gd name="T49" fmla="*/ T48 w 9"/>
                  <a:gd name="T50" fmla="+- 0 4482 4479"/>
                  <a:gd name="T51" fmla="*/ 4482 h 14"/>
                  <a:gd name="T52" fmla="+- 0 6301 6292"/>
                  <a:gd name="T53" fmla="*/ T52 w 9"/>
                  <a:gd name="T54" fmla="+- 0 4481 4479"/>
                  <a:gd name="T55" fmla="*/ 4481 h 14"/>
                  <a:gd name="T56" fmla="+- 0 6295 6292"/>
                  <a:gd name="T57" fmla="*/ T56 w 9"/>
                  <a:gd name="T58" fmla="+- 0 4481 4479"/>
                  <a:gd name="T59" fmla="*/ 4481 h 14"/>
                  <a:gd name="T60" fmla="+- 0 6295 6292"/>
                  <a:gd name="T61" fmla="*/ T60 w 9"/>
                  <a:gd name="T62" fmla="+- 0 4480 4479"/>
                  <a:gd name="T63" fmla="*/ 4480 h 1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Lst>
                <a:rect l="0" t="0" r="r" b="b"/>
                <a:pathLst>
                  <a:path w="9" h="14">
                    <a:moveTo>
                      <a:pt x="3" y="1"/>
                    </a:moveTo>
                    <a:lnTo>
                      <a:pt x="0" y="1"/>
                    </a:lnTo>
                    <a:lnTo>
                      <a:pt x="0" y="14"/>
                    </a:lnTo>
                    <a:lnTo>
                      <a:pt x="3" y="14"/>
                    </a:lnTo>
                    <a:lnTo>
                      <a:pt x="3" y="8"/>
                    </a:lnTo>
                    <a:lnTo>
                      <a:pt x="9" y="8"/>
                    </a:lnTo>
                    <a:lnTo>
                      <a:pt x="4" y="8"/>
                    </a:lnTo>
                    <a:lnTo>
                      <a:pt x="3" y="5"/>
                    </a:lnTo>
                    <a:lnTo>
                      <a:pt x="3" y="4"/>
                    </a:lnTo>
                    <a:lnTo>
                      <a:pt x="3" y="3"/>
                    </a:lnTo>
                    <a:lnTo>
                      <a:pt x="4" y="3"/>
                    </a:lnTo>
                    <a:lnTo>
                      <a:pt x="9" y="3"/>
                    </a:lnTo>
                    <a:lnTo>
                      <a:pt x="9" y="2"/>
                    </a:lnTo>
                    <a:lnTo>
                      <a:pt x="3" y="2"/>
                    </a:ln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2" name="Freeform 1161"/>
              <p:cNvSpPr>
                <a:spLocks/>
              </p:cNvSpPr>
              <p:nvPr/>
            </p:nvSpPr>
            <p:spPr bwMode="auto">
              <a:xfrm>
                <a:off x="6292" y="4479"/>
                <a:ext cx="9" cy="14"/>
              </a:xfrm>
              <a:custGeom>
                <a:avLst/>
                <a:gdLst>
                  <a:gd name="T0" fmla="+- 0 6301 6292"/>
                  <a:gd name="T1" fmla="*/ T0 w 9"/>
                  <a:gd name="T2" fmla="+- 0 4487 4479"/>
                  <a:gd name="T3" fmla="*/ 4487 h 14"/>
                  <a:gd name="T4" fmla="+- 0 6295 6292"/>
                  <a:gd name="T5" fmla="*/ T4 w 9"/>
                  <a:gd name="T6" fmla="+- 0 4487 4479"/>
                  <a:gd name="T7" fmla="*/ 4487 h 14"/>
                  <a:gd name="T8" fmla="+- 0 6298 6292"/>
                  <a:gd name="T9" fmla="*/ T8 w 9"/>
                  <a:gd name="T10" fmla="+- 0 4489 4479"/>
                  <a:gd name="T11" fmla="*/ 4489 h 14"/>
                  <a:gd name="T12" fmla="+- 0 6300 6292"/>
                  <a:gd name="T13" fmla="*/ T12 w 9"/>
                  <a:gd name="T14" fmla="+- 0 4488 4479"/>
                  <a:gd name="T15" fmla="*/ 4488 h 14"/>
                  <a:gd name="T16" fmla="+- 0 6301 6292"/>
                  <a:gd name="T17" fmla="*/ T16 w 9"/>
                  <a:gd name="T18" fmla="+- 0 4487 4479"/>
                  <a:gd name="T19" fmla="*/ 4487 h 14"/>
                </a:gdLst>
                <a:ahLst/>
                <a:cxnLst>
                  <a:cxn ang="0">
                    <a:pos x="T1" y="T3"/>
                  </a:cxn>
                  <a:cxn ang="0">
                    <a:pos x="T5" y="T7"/>
                  </a:cxn>
                  <a:cxn ang="0">
                    <a:pos x="T9" y="T11"/>
                  </a:cxn>
                  <a:cxn ang="0">
                    <a:pos x="T13" y="T15"/>
                  </a:cxn>
                  <a:cxn ang="0">
                    <a:pos x="T17" y="T19"/>
                  </a:cxn>
                </a:cxnLst>
                <a:rect l="0" t="0" r="r" b="b"/>
                <a:pathLst>
                  <a:path w="9" h="14">
                    <a:moveTo>
                      <a:pt x="9" y="8"/>
                    </a:moveTo>
                    <a:lnTo>
                      <a:pt x="3" y="8"/>
                    </a:lnTo>
                    <a:lnTo>
                      <a:pt x="6" y="10"/>
                    </a:lnTo>
                    <a:lnTo>
                      <a:pt x="8" y="9"/>
                    </a:lnTo>
                    <a:lnTo>
                      <a:pt x="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3" name="Freeform 1162"/>
              <p:cNvSpPr>
                <a:spLocks/>
              </p:cNvSpPr>
              <p:nvPr/>
            </p:nvSpPr>
            <p:spPr bwMode="auto">
              <a:xfrm>
                <a:off x="6292" y="4479"/>
                <a:ext cx="9" cy="14"/>
              </a:xfrm>
              <a:custGeom>
                <a:avLst/>
                <a:gdLst>
                  <a:gd name="T0" fmla="+- 0 6301 6292"/>
                  <a:gd name="T1" fmla="*/ T0 w 9"/>
                  <a:gd name="T2" fmla="+- 0 4482 4479"/>
                  <a:gd name="T3" fmla="*/ 4482 h 14"/>
                  <a:gd name="T4" fmla="+- 0 6296 6292"/>
                  <a:gd name="T5" fmla="*/ T4 w 9"/>
                  <a:gd name="T6" fmla="+- 0 4482 4479"/>
                  <a:gd name="T7" fmla="*/ 4482 h 14"/>
                  <a:gd name="T8" fmla="+- 0 6298 6292"/>
                  <a:gd name="T9" fmla="*/ T8 w 9"/>
                  <a:gd name="T10" fmla="+- 0 4484 4479"/>
                  <a:gd name="T11" fmla="*/ 4484 h 14"/>
                  <a:gd name="T12" fmla="+- 0 6298 6292"/>
                  <a:gd name="T13" fmla="*/ T12 w 9"/>
                  <a:gd name="T14" fmla="+- 0 4486 4479"/>
                  <a:gd name="T15" fmla="*/ 4486 h 14"/>
                  <a:gd name="T16" fmla="+- 0 6298 6292"/>
                  <a:gd name="T17" fmla="*/ T16 w 9"/>
                  <a:gd name="T18" fmla="+- 0 4486 4479"/>
                  <a:gd name="T19" fmla="*/ 4486 h 14"/>
                  <a:gd name="T20" fmla="+- 0 6296 6292"/>
                  <a:gd name="T21" fmla="*/ T20 w 9"/>
                  <a:gd name="T22" fmla="+- 0 4487 4479"/>
                  <a:gd name="T23" fmla="*/ 4487 h 14"/>
                  <a:gd name="T24" fmla="+- 0 6301 6292"/>
                  <a:gd name="T25" fmla="*/ T24 w 9"/>
                  <a:gd name="T26" fmla="+- 0 4487 4479"/>
                  <a:gd name="T27" fmla="*/ 4487 h 14"/>
                  <a:gd name="T28" fmla="+- 0 6301 6292"/>
                  <a:gd name="T29" fmla="*/ T28 w 9"/>
                  <a:gd name="T30" fmla="+- 0 4482 4479"/>
                  <a:gd name="T31" fmla="*/ 4482 h 14"/>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9" h="14">
                    <a:moveTo>
                      <a:pt x="9" y="3"/>
                    </a:moveTo>
                    <a:lnTo>
                      <a:pt x="4" y="3"/>
                    </a:lnTo>
                    <a:lnTo>
                      <a:pt x="6" y="5"/>
                    </a:lnTo>
                    <a:lnTo>
                      <a:pt x="6" y="7"/>
                    </a:lnTo>
                    <a:lnTo>
                      <a:pt x="4" y="8"/>
                    </a:lnTo>
                    <a:lnTo>
                      <a:pt x="9" y="8"/>
                    </a:lnTo>
                    <a:lnTo>
                      <a:pt x="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4" name="Freeform 1163"/>
              <p:cNvSpPr>
                <a:spLocks/>
              </p:cNvSpPr>
              <p:nvPr/>
            </p:nvSpPr>
            <p:spPr bwMode="auto">
              <a:xfrm>
                <a:off x="6292" y="4479"/>
                <a:ext cx="9" cy="14"/>
              </a:xfrm>
              <a:custGeom>
                <a:avLst/>
                <a:gdLst>
                  <a:gd name="T0" fmla="+- 0 6300 6292"/>
                  <a:gd name="T1" fmla="*/ T0 w 9"/>
                  <a:gd name="T2" fmla="+- 0 4479 4479"/>
                  <a:gd name="T3" fmla="*/ 4479 h 14"/>
                  <a:gd name="T4" fmla="+- 0 6297 6292"/>
                  <a:gd name="T5" fmla="*/ T4 w 9"/>
                  <a:gd name="T6" fmla="+- 0 4480 4479"/>
                  <a:gd name="T7" fmla="*/ 4480 h 14"/>
                  <a:gd name="T8" fmla="+- 0 6295 6292"/>
                  <a:gd name="T9" fmla="*/ T8 w 9"/>
                  <a:gd name="T10" fmla="+- 0 4481 4479"/>
                  <a:gd name="T11" fmla="*/ 4481 h 14"/>
                  <a:gd name="T12" fmla="+- 0 6301 6292"/>
                  <a:gd name="T13" fmla="*/ T12 w 9"/>
                  <a:gd name="T14" fmla="+- 0 4481 4479"/>
                  <a:gd name="T15" fmla="*/ 4481 h 14"/>
                  <a:gd name="T16" fmla="+- 0 6301 6292"/>
                  <a:gd name="T17" fmla="*/ T16 w 9"/>
                  <a:gd name="T18" fmla="+- 0 4480 4479"/>
                  <a:gd name="T19" fmla="*/ 4480 h 14"/>
                  <a:gd name="T20" fmla="+- 0 6300 6292"/>
                  <a:gd name="T21" fmla="*/ T20 w 9"/>
                  <a:gd name="T22" fmla="+- 0 4479 4479"/>
                  <a:gd name="T23" fmla="*/ 4479 h 14"/>
                </a:gdLst>
                <a:ahLst/>
                <a:cxnLst>
                  <a:cxn ang="0">
                    <a:pos x="T1" y="T3"/>
                  </a:cxn>
                  <a:cxn ang="0">
                    <a:pos x="T5" y="T7"/>
                  </a:cxn>
                  <a:cxn ang="0">
                    <a:pos x="T9" y="T11"/>
                  </a:cxn>
                  <a:cxn ang="0">
                    <a:pos x="T13" y="T15"/>
                  </a:cxn>
                  <a:cxn ang="0">
                    <a:pos x="T17" y="T19"/>
                  </a:cxn>
                  <a:cxn ang="0">
                    <a:pos x="T21" y="T23"/>
                  </a:cxn>
                </a:cxnLst>
                <a:rect l="0" t="0" r="r" b="b"/>
                <a:pathLst>
                  <a:path w="9" h="14">
                    <a:moveTo>
                      <a:pt x="8" y="0"/>
                    </a:moveTo>
                    <a:lnTo>
                      <a:pt x="5" y="1"/>
                    </a:lnTo>
                    <a:lnTo>
                      <a:pt x="3" y="2"/>
                    </a:lnTo>
                    <a:lnTo>
                      <a:pt x="9" y="2"/>
                    </a:lnTo>
                    <a:lnTo>
                      <a:pt x="9" y="1"/>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6" name="Group 1135"/>
            <p:cNvGrpSpPr>
              <a:grpSpLocks/>
            </p:cNvGrpSpPr>
            <p:nvPr/>
          </p:nvGrpSpPr>
          <p:grpSpPr bwMode="auto">
            <a:xfrm>
              <a:off x="9292" y="4479"/>
              <a:ext cx="12" cy="10"/>
              <a:chOff x="6302" y="4479"/>
              <a:chExt cx="8" cy="10"/>
            </a:xfrm>
          </p:grpSpPr>
          <p:sp>
            <p:nvSpPr>
              <p:cNvPr id="1156" name="Freeform 1155"/>
              <p:cNvSpPr>
                <a:spLocks/>
              </p:cNvSpPr>
              <p:nvPr/>
            </p:nvSpPr>
            <p:spPr bwMode="auto">
              <a:xfrm>
                <a:off x="6302" y="4479"/>
                <a:ext cx="8" cy="10"/>
              </a:xfrm>
              <a:custGeom>
                <a:avLst/>
                <a:gdLst>
                  <a:gd name="T0" fmla="+- 0 6304 6302"/>
                  <a:gd name="T1" fmla="*/ T0 w 8"/>
                  <a:gd name="T2" fmla="+- 0 4485 4479"/>
                  <a:gd name="T3" fmla="*/ 4485 h 10"/>
                  <a:gd name="T4" fmla="+- 0 6302 6302"/>
                  <a:gd name="T5" fmla="*/ T4 w 8"/>
                  <a:gd name="T6" fmla="+- 0 4485 4479"/>
                  <a:gd name="T7" fmla="*/ 4485 h 10"/>
                  <a:gd name="T8" fmla="+- 0 6302 6302"/>
                  <a:gd name="T9" fmla="*/ T8 w 8"/>
                  <a:gd name="T10" fmla="+- 0 4488 4479"/>
                  <a:gd name="T11" fmla="*/ 4488 h 10"/>
                  <a:gd name="T12" fmla="+- 0 6304 6302"/>
                  <a:gd name="T13" fmla="*/ T12 w 8"/>
                  <a:gd name="T14" fmla="+- 0 4488 4479"/>
                  <a:gd name="T15" fmla="*/ 4488 h 10"/>
                  <a:gd name="T16" fmla="+- 0 6308 6302"/>
                  <a:gd name="T17" fmla="*/ T16 w 8"/>
                  <a:gd name="T18" fmla="+- 0 4488 4479"/>
                  <a:gd name="T19" fmla="*/ 4488 h 10"/>
                  <a:gd name="T20" fmla="+- 0 6310 6302"/>
                  <a:gd name="T21" fmla="*/ T20 w 8"/>
                  <a:gd name="T22" fmla="+- 0 4487 4479"/>
                  <a:gd name="T23" fmla="*/ 4487 h 10"/>
                  <a:gd name="T24" fmla="+- 0 6310 6302"/>
                  <a:gd name="T25" fmla="*/ T24 w 8"/>
                  <a:gd name="T26" fmla="+- 0 4487 4479"/>
                  <a:gd name="T27" fmla="*/ 4487 h 10"/>
                  <a:gd name="T28" fmla="+- 0 6304 6302"/>
                  <a:gd name="T29" fmla="*/ T28 w 8"/>
                  <a:gd name="T30" fmla="+- 0 4487 4479"/>
                  <a:gd name="T31" fmla="*/ 4487 h 10"/>
                  <a:gd name="T32" fmla="+- 0 6304 6302"/>
                  <a:gd name="T33" fmla="*/ T32 w 8"/>
                  <a:gd name="T34" fmla="+- 0 4487 4479"/>
                  <a:gd name="T35" fmla="*/ 4487 h 10"/>
                  <a:gd name="T36" fmla="+- 0 6304 6302"/>
                  <a:gd name="T37" fmla="*/ T36 w 8"/>
                  <a:gd name="T38" fmla="+- 0 4485 4479"/>
                  <a:gd name="T39" fmla="*/ 4485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8" h="10">
                    <a:moveTo>
                      <a:pt x="2" y="6"/>
                    </a:moveTo>
                    <a:lnTo>
                      <a:pt x="0" y="6"/>
                    </a:lnTo>
                    <a:lnTo>
                      <a:pt x="0" y="9"/>
                    </a:lnTo>
                    <a:lnTo>
                      <a:pt x="2" y="9"/>
                    </a:lnTo>
                    <a:lnTo>
                      <a:pt x="6" y="9"/>
                    </a:lnTo>
                    <a:lnTo>
                      <a:pt x="8" y="8"/>
                    </a:lnTo>
                    <a:lnTo>
                      <a:pt x="2" y="8"/>
                    </a:lnTo>
                    <a:lnTo>
                      <a:pt x="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7" name="Freeform 1156"/>
              <p:cNvSpPr>
                <a:spLocks/>
              </p:cNvSpPr>
              <p:nvPr/>
            </p:nvSpPr>
            <p:spPr bwMode="auto">
              <a:xfrm>
                <a:off x="6302" y="4479"/>
                <a:ext cx="8" cy="10"/>
              </a:xfrm>
              <a:custGeom>
                <a:avLst/>
                <a:gdLst>
                  <a:gd name="T0" fmla="+- 0 6310 6302"/>
                  <a:gd name="T1" fmla="*/ T0 w 8"/>
                  <a:gd name="T2" fmla="+- 0 4484 4479"/>
                  <a:gd name="T3" fmla="*/ 4484 h 10"/>
                  <a:gd name="T4" fmla="+- 0 6306 6302"/>
                  <a:gd name="T5" fmla="*/ T4 w 8"/>
                  <a:gd name="T6" fmla="+- 0 4484 4479"/>
                  <a:gd name="T7" fmla="*/ 4484 h 10"/>
                  <a:gd name="T8" fmla="+- 0 6308 6302"/>
                  <a:gd name="T9" fmla="*/ T8 w 8"/>
                  <a:gd name="T10" fmla="+- 0 4485 4479"/>
                  <a:gd name="T11" fmla="*/ 4485 h 10"/>
                  <a:gd name="T12" fmla="+- 0 6306 6302"/>
                  <a:gd name="T13" fmla="*/ T12 w 8"/>
                  <a:gd name="T14" fmla="+- 0 4487 4479"/>
                  <a:gd name="T15" fmla="*/ 4487 h 10"/>
                  <a:gd name="T16" fmla="+- 0 6304 6302"/>
                  <a:gd name="T17" fmla="*/ T16 w 8"/>
                  <a:gd name="T18" fmla="+- 0 4487 4479"/>
                  <a:gd name="T19" fmla="*/ 4487 h 10"/>
                  <a:gd name="T20" fmla="+- 0 6310 6302"/>
                  <a:gd name="T21" fmla="*/ T20 w 8"/>
                  <a:gd name="T22" fmla="+- 0 4487 4479"/>
                  <a:gd name="T23" fmla="*/ 4487 h 10"/>
                  <a:gd name="T24" fmla="+- 0 6310 6302"/>
                  <a:gd name="T25" fmla="*/ T24 w 8"/>
                  <a:gd name="T26" fmla="+- 0 4484 4479"/>
                  <a:gd name="T27" fmla="*/ 4484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5"/>
                    </a:moveTo>
                    <a:lnTo>
                      <a:pt x="4" y="5"/>
                    </a:lnTo>
                    <a:lnTo>
                      <a:pt x="6" y="6"/>
                    </a:lnTo>
                    <a:lnTo>
                      <a:pt x="4" y="8"/>
                    </a:lnTo>
                    <a:lnTo>
                      <a:pt x="2" y="8"/>
                    </a:lnTo>
                    <a:lnTo>
                      <a:pt x="8" y="8"/>
                    </a:lnTo>
                    <a:lnTo>
                      <a:pt x="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8" name="Freeform 1157"/>
              <p:cNvSpPr>
                <a:spLocks/>
              </p:cNvSpPr>
              <p:nvPr/>
            </p:nvSpPr>
            <p:spPr bwMode="auto">
              <a:xfrm>
                <a:off x="6302" y="4479"/>
                <a:ext cx="8" cy="10"/>
              </a:xfrm>
              <a:custGeom>
                <a:avLst/>
                <a:gdLst>
                  <a:gd name="T0" fmla="+- 0 6309 6302"/>
                  <a:gd name="T1" fmla="*/ T0 w 8"/>
                  <a:gd name="T2" fmla="+- 0 4479 4479"/>
                  <a:gd name="T3" fmla="*/ 4479 h 10"/>
                  <a:gd name="T4" fmla="+- 0 6304 6302"/>
                  <a:gd name="T5" fmla="*/ T4 w 8"/>
                  <a:gd name="T6" fmla="+- 0 4479 4479"/>
                  <a:gd name="T7" fmla="*/ 4479 h 10"/>
                  <a:gd name="T8" fmla="+- 0 6302 6302"/>
                  <a:gd name="T9" fmla="*/ T8 w 8"/>
                  <a:gd name="T10" fmla="+- 0 4479 4479"/>
                  <a:gd name="T11" fmla="*/ 4479 h 10"/>
                  <a:gd name="T12" fmla="+- 0 6302 6302"/>
                  <a:gd name="T13" fmla="*/ T12 w 8"/>
                  <a:gd name="T14" fmla="+- 0 4484 4479"/>
                  <a:gd name="T15" fmla="*/ 4484 h 10"/>
                  <a:gd name="T16" fmla="+- 0 6304 6302"/>
                  <a:gd name="T17" fmla="*/ T16 w 8"/>
                  <a:gd name="T18" fmla="+- 0 4484 4479"/>
                  <a:gd name="T19" fmla="*/ 4484 h 10"/>
                  <a:gd name="T20" fmla="+- 0 6306 6302"/>
                  <a:gd name="T21" fmla="*/ T20 w 8"/>
                  <a:gd name="T22" fmla="+- 0 4484 4479"/>
                  <a:gd name="T23" fmla="*/ 4484 h 10"/>
                  <a:gd name="T24" fmla="+- 0 6310 6302"/>
                  <a:gd name="T25" fmla="*/ T24 w 8"/>
                  <a:gd name="T26" fmla="+- 0 4484 4479"/>
                  <a:gd name="T27" fmla="*/ 4484 h 10"/>
                  <a:gd name="T28" fmla="+- 0 6310 6302"/>
                  <a:gd name="T29" fmla="*/ T28 w 8"/>
                  <a:gd name="T30" fmla="+- 0 4483 4479"/>
                  <a:gd name="T31" fmla="*/ 4483 h 10"/>
                  <a:gd name="T32" fmla="+- 0 6305 6302"/>
                  <a:gd name="T33" fmla="*/ T32 w 8"/>
                  <a:gd name="T34" fmla="+- 0 4483 4479"/>
                  <a:gd name="T35" fmla="*/ 4483 h 10"/>
                  <a:gd name="T36" fmla="+- 0 6304 6302"/>
                  <a:gd name="T37" fmla="*/ T36 w 8"/>
                  <a:gd name="T38" fmla="+- 0 4481 4479"/>
                  <a:gd name="T39" fmla="*/ 4481 h 10"/>
                  <a:gd name="T40" fmla="+- 0 6306 6302"/>
                  <a:gd name="T41" fmla="*/ T40 w 8"/>
                  <a:gd name="T42" fmla="+- 0 4480 4479"/>
                  <a:gd name="T43" fmla="*/ 4480 h 10"/>
                  <a:gd name="T44" fmla="+- 0 6309 6302"/>
                  <a:gd name="T45" fmla="*/ T44 w 8"/>
                  <a:gd name="T46" fmla="+- 0 4480 4479"/>
                  <a:gd name="T47" fmla="*/ 4480 h 10"/>
                  <a:gd name="T48" fmla="+- 0 6309 6302"/>
                  <a:gd name="T49" fmla="*/ T48 w 8"/>
                  <a:gd name="T50" fmla="+- 0 4479 4479"/>
                  <a:gd name="T51" fmla="*/ 4479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8" h="10">
                    <a:moveTo>
                      <a:pt x="7" y="0"/>
                    </a:moveTo>
                    <a:lnTo>
                      <a:pt x="2" y="0"/>
                    </a:lnTo>
                    <a:lnTo>
                      <a:pt x="0" y="0"/>
                    </a:lnTo>
                    <a:lnTo>
                      <a:pt x="0" y="5"/>
                    </a:lnTo>
                    <a:lnTo>
                      <a:pt x="2" y="5"/>
                    </a:lnTo>
                    <a:lnTo>
                      <a:pt x="4" y="5"/>
                    </a:lnTo>
                    <a:lnTo>
                      <a:pt x="8" y="5"/>
                    </a:lnTo>
                    <a:lnTo>
                      <a:pt x="8" y="4"/>
                    </a:lnTo>
                    <a:lnTo>
                      <a:pt x="3" y="4"/>
                    </a:lnTo>
                    <a:lnTo>
                      <a:pt x="2" y="2"/>
                    </a:lnTo>
                    <a:lnTo>
                      <a:pt x="4" y="1"/>
                    </a:lnTo>
                    <a:lnTo>
                      <a:pt x="7"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9" name="Freeform 1158"/>
              <p:cNvSpPr>
                <a:spLocks/>
              </p:cNvSpPr>
              <p:nvPr/>
            </p:nvSpPr>
            <p:spPr bwMode="auto">
              <a:xfrm>
                <a:off x="6302" y="4479"/>
                <a:ext cx="8" cy="10"/>
              </a:xfrm>
              <a:custGeom>
                <a:avLst/>
                <a:gdLst>
                  <a:gd name="T0" fmla="+- 0 6310 6302"/>
                  <a:gd name="T1" fmla="*/ T0 w 8"/>
                  <a:gd name="T2" fmla="+- 0 4482 4479"/>
                  <a:gd name="T3" fmla="*/ 4482 h 10"/>
                  <a:gd name="T4" fmla="+- 0 6308 6302"/>
                  <a:gd name="T5" fmla="*/ T4 w 8"/>
                  <a:gd name="T6" fmla="+- 0 4483 4479"/>
                  <a:gd name="T7" fmla="*/ 4483 h 10"/>
                  <a:gd name="T8" fmla="+- 0 6305 6302"/>
                  <a:gd name="T9" fmla="*/ T8 w 8"/>
                  <a:gd name="T10" fmla="+- 0 4483 4479"/>
                  <a:gd name="T11" fmla="*/ 4483 h 10"/>
                  <a:gd name="T12" fmla="+- 0 6310 6302"/>
                  <a:gd name="T13" fmla="*/ T12 w 8"/>
                  <a:gd name="T14" fmla="+- 0 4483 4479"/>
                  <a:gd name="T15" fmla="*/ 4483 h 10"/>
                  <a:gd name="T16" fmla="+- 0 6310 6302"/>
                  <a:gd name="T17" fmla="*/ T16 w 8"/>
                  <a:gd name="T18" fmla="+- 0 4482 4479"/>
                  <a:gd name="T19" fmla="*/ 4482 h 10"/>
                </a:gdLst>
                <a:ahLst/>
                <a:cxnLst>
                  <a:cxn ang="0">
                    <a:pos x="T1" y="T3"/>
                  </a:cxn>
                  <a:cxn ang="0">
                    <a:pos x="T5" y="T7"/>
                  </a:cxn>
                  <a:cxn ang="0">
                    <a:pos x="T9" y="T11"/>
                  </a:cxn>
                  <a:cxn ang="0">
                    <a:pos x="T13" y="T15"/>
                  </a:cxn>
                  <a:cxn ang="0">
                    <a:pos x="T17" y="T19"/>
                  </a:cxn>
                </a:cxnLst>
                <a:rect l="0" t="0" r="r" b="b"/>
                <a:pathLst>
                  <a:path w="8" h="10">
                    <a:moveTo>
                      <a:pt x="8" y="3"/>
                    </a:moveTo>
                    <a:lnTo>
                      <a:pt x="6" y="4"/>
                    </a:lnTo>
                    <a:lnTo>
                      <a:pt x="3" y="4"/>
                    </a:lnTo>
                    <a:lnTo>
                      <a:pt x="8" y="4"/>
                    </a:lnTo>
                    <a:lnTo>
                      <a:pt x="8"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60" name="Freeform 1159"/>
              <p:cNvSpPr>
                <a:spLocks/>
              </p:cNvSpPr>
              <p:nvPr/>
            </p:nvSpPr>
            <p:spPr bwMode="auto">
              <a:xfrm>
                <a:off x="6302" y="4479"/>
                <a:ext cx="8" cy="10"/>
              </a:xfrm>
              <a:custGeom>
                <a:avLst/>
                <a:gdLst>
                  <a:gd name="T0" fmla="+- 0 6309 6302"/>
                  <a:gd name="T1" fmla="*/ T0 w 8"/>
                  <a:gd name="T2" fmla="+- 0 4480 4479"/>
                  <a:gd name="T3" fmla="*/ 4480 h 10"/>
                  <a:gd name="T4" fmla="+- 0 6306 6302"/>
                  <a:gd name="T5" fmla="*/ T4 w 8"/>
                  <a:gd name="T6" fmla="+- 0 4480 4479"/>
                  <a:gd name="T7" fmla="*/ 4480 h 10"/>
                  <a:gd name="T8" fmla="+- 0 6308 6302"/>
                  <a:gd name="T9" fmla="*/ T8 w 8"/>
                  <a:gd name="T10" fmla="+- 0 4481 4479"/>
                  <a:gd name="T11" fmla="*/ 4481 h 10"/>
                  <a:gd name="T12" fmla="+- 0 6308 6302"/>
                  <a:gd name="T13" fmla="*/ T12 w 8"/>
                  <a:gd name="T14" fmla="+- 0 4481 4479"/>
                  <a:gd name="T15" fmla="*/ 4481 h 10"/>
                  <a:gd name="T16" fmla="+- 0 6309 6302"/>
                  <a:gd name="T17" fmla="*/ T16 w 8"/>
                  <a:gd name="T18" fmla="+- 0 4481 4479"/>
                  <a:gd name="T19" fmla="*/ 4481 h 10"/>
                  <a:gd name="T20" fmla="+- 0 6309 6302"/>
                  <a:gd name="T21" fmla="*/ T20 w 8"/>
                  <a:gd name="T22" fmla="+- 0 4480 4479"/>
                  <a:gd name="T23" fmla="*/ 4480 h 10"/>
                </a:gdLst>
                <a:ahLst/>
                <a:cxnLst>
                  <a:cxn ang="0">
                    <a:pos x="T1" y="T3"/>
                  </a:cxn>
                  <a:cxn ang="0">
                    <a:pos x="T5" y="T7"/>
                  </a:cxn>
                  <a:cxn ang="0">
                    <a:pos x="T9" y="T11"/>
                  </a:cxn>
                  <a:cxn ang="0">
                    <a:pos x="T13" y="T15"/>
                  </a:cxn>
                  <a:cxn ang="0">
                    <a:pos x="T17" y="T19"/>
                  </a:cxn>
                  <a:cxn ang="0">
                    <a:pos x="T21" y="T23"/>
                  </a:cxn>
                </a:cxnLst>
                <a:rect l="0" t="0" r="r" b="b"/>
                <a:pathLst>
                  <a:path w="8" h="10">
                    <a:moveTo>
                      <a:pt x="7" y="1"/>
                    </a:moveTo>
                    <a:lnTo>
                      <a:pt x="4" y="1"/>
                    </a:lnTo>
                    <a:lnTo>
                      <a:pt x="6" y="2"/>
                    </a:lnTo>
                    <a:lnTo>
                      <a:pt x="7" y="2"/>
                    </a:ln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7" name="Group 1136"/>
            <p:cNvGrpSpPr>
              <a:grpSpLocks/>
            </p:cNvGrpSpPr>
            <p:nvPr/>
          </p:nvGrpSpPr>
          <p:grpSpPr bwMode="auto">
            <a:xfrm>
              <a:off x="9306" y="4478"/>
              <a:ext cx="12" cy="10"/>
              <a:chOff x="6311" y="4478"/>
              <a:chExt cx="8" cy="10"/>
            </a:xfrm>
          </p:grpSpPr>
          <p:sp>
            <p:nvSpPr>
              <p:cNvPr id="1153" name="Freeform 1152"/>
              <p:cNvSpPr>
                <a:spLocks/>
              </p:cNvSpPr>
              <p:nvPr/>
            </p:nvSpPr>
            <p:spPr bwMode="auto">
              <a:xfrm>
                <a:off x="6311" y="4478"/>
                <a:ext cx="8" cy="10"/>
              </a:xfrm>
              <a:custGeom>
                <a:avLst/>
                <a:gdLst>
                  <a:gd name="T0" fmla="+- 0 6318 6311"/>
                  <a:gd name="T1" fmla="*/ T0 w 8"/>
                  <a:gd name="T2" fmla="+- 0 4478 4478"/>
                  <a:gd name="T3" fmla="*/ 4478 h 10"/>
                  <a:gd name="T4" fmla="+- 0 6312 6311"/>
                  <a:gd name="T5" fmla="*/ T4 w 8"/>
                  <a:gd name="T6" fmla="+- 0 4478 4478"/>
                  <a:gd name="T7" fmla="*/ 4478 h 10"/>
                  <a:gd name="T8" fmla="+- 0 6311 6311"/>
                  <a:gd name="T9" fmla="*/ T8 w 8"/>
                  <a:gd name="T10" fmla="+- 0 4479 4478"/>
                  <a:gd name="T11" fmla="*/ 4479 h 10"/>
                  <a:gd name="T12" fmla="+- 0 6311 6311"/>
                  <a:gd name="T13" fmla="*/ T12 w 8"/>
                  <a:gd name="T14" fmla="+- 0 4482 4478"/>
                  <a:gd name="T15" fmla="*/ 4482 h 10"/>
                  <a:gd name="T16" fmla="+- 0 6311 6311"/>
                  <a:gd name="T17" fmla="*/ T16 w 8"/>
                  <a:gd name="T18" fmla="+- 0 4486 4478"/>
                  <a:gd name="T19" fmla="*/ 4486 h 10"/>
                  <a:gd name="T20" fmla="+- 0 6312 6311"/>
                  <a:gd name="T21" fmla="*/ T20 w 8"/>
                  <a:gd name="T22" fmla="+- 0 4487 4478"/>
                  <a:gd name="T23" fmla="*/ 4487 h 10"/>
                  <a:gd name="T24" fmla="+- 0 6317 6311"/>
                  <a:gd name="T25" fmla="*/ T24 w 8"/>
                  <a:gd name="T26" fmla="+- 0 4487 4478"/>
                  <a:gd name="T27" fmla="*/ 4487 h 10"/>
                  <a:gd name="T28" fmla="+- 0 6319 6311"/>
                  <a:gd name="T29" fmla="*/ T28 w 8"/>
                  <a:gd name="T30" fmla="+- 0 4486 4478"/>
                  <a:gd name="T31" fmla="*/ 4486 h 10"/>
                  <a:gd name="T32" fmla="+- 0 6319 6311"/>
                  <a:gd name="T33" fmla="*/ T32 w 8"/>
                  <a:gd name="T34" fmla="+- 0 4486 4478"/>
                  <a:gd name="T35" fmla="*/ 4486 h 10"/>
                  <a:gd name="T36" fmla="+- 0 6313 6311"/>
                  <a:gd name="T37" fmla="*/ T36 w 8"/>
                  <a:gd name="T38" fmla="+- 0 4486 4478"/>
                  <a:gd name="T39" fmla="*/ 4486 h 10"/>
                  <a:gd name="T40" fmla="+- 0 6313 6311"/>
                  <a:gd name="T41" fmla="*/ T40 w 8"/>
                  <a:gd name="T42" fmla="+- 0 4486 4478"/>
                  <a:gd name="T43" fmla="*/ 4486 h 10"/>
                  <a:gd name="T44" fmla="+- 0 6313 6311"/>
                  <a:gd name="T45" fmla="*/ T44 w 8"/>
                  <a:gd name="T46" fmla="+- 0 4483 4478"/>
                  <a:gd name="T47" fmla="*/ 4483 h 10"/>
                  <a:gd name="T48" fmla="+- 0 6319 6311"/>
                  <a:gd name="T49" fmla="*/ T48 w 8"/>
                  <a:gd name="T50" fmla="+- 0 4482 4478"/>
                  <a:gd name="T51" fmla="*/ 4482 h 10"/>
                  <a:gd name="T52" fmla="+- 0 6319 6311"/>
                  <a:gd name="T53" fmla="*/ T52 w 8"/>
                  <a:gd name="T54" fmla="+- 0 4482 4478"/>
                  <a:gd name="T55" fmla="*/ 4482 h 10"/>
                  <a:gd name="T56" fmla="+- 0 6313 6311"/>
                  <a:gd name="T57" fmla="*/ T56 w 8"/>
                  <a:gd name="T58" fmla="+- 0 4482 4478"/>
                  <a:gd name="T59" fmla="*/ 4482 h 10"/>
                  <a:gd name="T60" fmla="+- 0 6313 6311"/>
                  <a:gd name="T61" fmla="*/ T60 w 8"/>
                  <a:gd name="T62" fmla="+- 0 4479 4478"/>
                  <a:gd name="T63" fmla="*/ 4479 h 10"/>
                  <a:gd name="T64" fmla="+- 0 6315 6311"/>
                  <a:gd name="T65" fmla="*/ T64 w 8"/>
                  <a:gd name="T66" fmla="+- 0 4479 4478"/>
                  <a:gd name="T67" fmla="*/ 4479 h 10"/>
                  <a:gd name="T68" fmla="+- 0 6317 6311"/>
                  <a:gd name="T69" fmla="*/ T68 w 8"/>
                  <a:gd name="T70" fmla="+- 0 4479 4478"/>
                  <a:gd name="T71" fmla="*/ 4479 h 10"/>
                  <a:gd name="T72" fmla="+- 0 6319 6311"/>
                  <a:gd name="T73" fmla="*/ T72 w 8"/>
                  <a:gd name="T74" fmla="+- 0 4479 4478"/>
                  <a:gd name="T75" fmla="*/ 4479 h 10"/>
                  <a:gd name="T76" fmla="+- 0 6319 6311"/>
                  <a:gd name="T77" fmla="*/ T76 w 8"/>
                  <a:gd name="T78" fmla="+- 0 4478 4478"/>
                  <a:gd name="T79" fmla="*/ 4478 h 10"/>
                  <a:gd name="T80" fmla="+- 0 6318 6311"/>
                  <a:gd name="T81" fmla="*/ T80 w 8"/>
                  <a:gd name="T82" fmla="+- 0 4478 4478"/>
                  <a:gd name="T83" fmla="*/ 4478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8" h="10">
                    <a:moveTo>
                      <a:pt x="7" y="0"/>
                    </a:moveTo>
                    <a:lnTo>
                      <a:pt x="1" y="0"/>
                    </a:lnTo>
                    <a:lnTo>
                      <a:pt x="0" y="1"/>
                    </a:lnTo>
                    <a:lnTo>
                      <a:pt x="0" y="4"/>
                    </a:lnTo>
                    <a:lnTo>
                      <a:pt x="0" y="8"/>
                    </a:lnTo>
                    <a:lnTo>
                      <a:pt x="1" y="9"/>
                    </a:lnTo>
                    <a:lnTo>
                      <a:pt x="6" y="9"/>
                    </a:lnTo>
                    <a:lnTo>
                      <a:pt x="8" y="8"/>
                    </a:lnTo>
                    <a:lnTo>
                      <a:pt x="2" y="8"/>
                    </a:lnTo>
                    <a:lnTo>
                      <a:pt x="2" y="5"/>
                    </a:lnTo>
                    <a:lnTo>
                      <a:pt x="8" y="4"/>
                    </a:lnTo>
                    <a:lnTo>
                      <a:pt x="2" y="4"/>
                    </a:lnTo>
                    <a:lnTo>
                      <a:pt x="2" y="1"/>
                    </a:lnTo>
                    <a:lnTo>
                      <a:pt x="4" y="1"/>
                    </a:lnTo>
                    <a:lnTo>
                      <a:pt x="6" y="1"/>
                    </a:lnTo>
                    <a:lnTo>
                      <a:pt x="8" y="1"/>
                    </a:lnTo>
                    <a:lnTo>
                      <a:pt x="8" y="0"/>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4" name="Freeform 1153"/>
              <p:cNvSpPr>
                <a:spLocks/>
              </p:cNvSpPr>
              <p:nvPr/>
            </p:nvSpPr>
            <p:spPr bwMode="auto">
              <a:xfrm>
                <a:off x="6311" y="4478"/>
                <a:ext cx="8" cy="10"/>
              </a:xfrm>
              <a:custGeom>
                <a:avLst/>
                <a:gdLst>
                  <a:gd name="T0" fmla="+- 0 6319 6311"/>
                  <a:gd name="T1" fmla="*/ T0 w 8"/>
                  <a:gd name="T2" fmla="+- 0 4484 4478"/>
                  <a:gd name="T3" fmla="*/ 4484 h 10"/>
                  <a:gd name="T4" fmla="+- 0 6318 6311"/>
                  <a:gd name="T5" fmla="*/ T4 w 8"/>
                  <a:gd name="T6" fmla="+- 0 4484 4478"/>
                  <a:gd name="T7" fmla="*/ 4484 h 10"/>
                  <a:gd name="T8" fmla="+- 0 6318 6311"/>
                  <a:gd name="T9" fmla="*/ T8 w 8"/>
                  <a:gd name="T10" fmla="+- 0 4485 4478"/>
                  <a:gd name="T11" fmla="*/ 4485 h 10"/>
                  <a:gd name="T12" fmla="+- 0 6315 6311"/>
                  <a:gd name="T13" fmla="*/ T12 w 8"/>
                  <a:gd name="T14" fmla="+- 0 4486 4478"/>
                  <a:gd name="T15" fmla="*/ 4486 h 10"/>
                  <a:gd name="T16" fmla="+- 0 6313 6311"/>
                  <a:gd name="T17" fmla="*/ T16 w 8"/>
                  <a:gd name="T18" fmla="+- 0 4486 4478"/>
                  <a:gd name="T19" fmla="*/ 4486 h 10"/>
                  <a:gd name="T20" fmla="+- 0 6319 6311"/>
                  <a:gd name="T21" fmla="*/ T20 w 8"/>
                  <a:gd name="T22" fmla="+- 0 4486 4478"/>
                  <a:gd name="T23" fmla="*/ 4486 h 10"/>
                  <a:gd name="T24" fmla="+- 0 6319 6311"/>
                  <a:gd name="T25" fmla="*/ T24 w 8"/>
                  <a:gd name="T26" fmla="+- 0 4484 4478"/>
                  <a:gd name="T27" fmla="*/ 4484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6"/>
                    </a:moveTo>
                    <a:lnTo>
                      <a:pt x="7" y="6"/>
                    </a:lnTo>
                    <a:lnTo>
                      <a:pt x="7" y="7"/>
                    </a:lnTo>
                    <a:lnTo>
                      <a:pt x="4" y="8"/>
                    </a:lnTo>
                    <a:lnTo>
                      <a:pt x="2" y="8"/>
                    </a:lnTo>
                    <a:lnTo>
                      <a:pt x="8" y="8"/>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5" name="Freeform 1154"/>
              <p:cNvSpPr>
                <a:spLocks/>
              </p:cNvSpPr>
              <p:nvPr/>
            </p:nvSpPr>
            <p:spPr bwMode="auto">
              <a:xfrm>
                <a:off x="6311" y="4478"/>
                <a:ext cx="8" cy="10"/>
              </a:xfrm>
              <a:custGeom>
                <a:avLst/>
                <a:gdLst>
                  <a:gd name="T0" fmla="+- 0 6319 6311"/>
                  <a:gd name="T1" fmla="*/ T0 w 8"/>
                  <a:gd name="T2" fmla="+- 0 4479 4478"/>
                  <a:gd name="T3" fmla="*/ 4479 h 10"/>
                  <a:gd name="T4" fmla="+- 0 6317 6311"/>
                  <a:gd name="T5" fmla="*/ T4 w 8"/>
                  <a:gd name="T6" fmla="+- 0 4479 4478"/>
                  <a:gd name="T7" fmla="*/ 4479 h 10"/>
                  <a:gd name="T8" fmla="+- 0 6318 6311"/>
                  <a:gd name="T9" fmla="*/ T8 w 8"/>
                  <a:gd name="T10" fmla="+- 0 4481 4478"/>
                  <a:gd name="T11" fmla="*/ 4481 h 10"/>
                  <a:gd name="T12" fmla="+- 0 6313 6311"/>
                  <a:gd name="T13" fmla="*/ T12 w 8"/>
                  <a:gd name="T14" fmla="+- 0 4482 4478"/>
                  <a:gd name="T15" fmla="*/ 4482 h 10"/>
                  <a:gd name="T16" fmla="+- 0 6319 6311"/>
                  <a:gd name="T17" fmla="*/ T16 w 8"/>
                  <a:gd name="T18" fmla="+- 0 4482 4478"/>
                  <a:gd name="T19" fmla="*/ 4482 h 10"/>
                  <a:gd name="T20" fmla="+- 0 6319 6311"/>
                  <a:gd name="T21" fmla="*/ T20 w 8"/>
                  <a:gd name="T22" fmla="+- 0 4479 4478"/>
                  <a:gd name="T23" fmla="*/ 4479 h 10"/>
                </a:gdLst>
                <a:ahLst/>
                <a:cxnLst>
                  <a:cxn ang="0">
                    <a:pos x="T1" y="T3"/>
                  </a:cxn>
                  <a:cxn ang="0">
                    <a:pos x="T5" y="T7"/>
                  </a:cxn>
                  <a:cxn ang="0">
                    <a:pos x="T9" y="T11"/>
                  </a:cxn>
                  <a:cxn ang="0">
                    <a:pos x="T13" y="T15"/>
                  </a:cxn>
                  <a:cxn ang="0">
                    <a:pos x="T17" y="T19"/>
                  </a:cxn>
                  <a:cxn ang="0">
                    <a:pos x="T21" y="T23"/>
                  </a:cxn>
                </a:cxnLst>
                <a:rect l="0" t="0" r="r" b="b"/>
                <a:pathLst>
                  <a:path w="8" h="10">
                    <a:moveTo>
                      <a:pt x="8" y="1"/>
                    </a:moveTo>
                    <a:lnTo>
                      <a:pt x="6" y="1"/>
                    </a:lnTo>
                    <a:lnTo>
                      <a:pt x="7" y="3"/>
                    </a:lnTo>
                    <a:lnTo>
                      <a:pt x="2" y="4"/>
                    </a:lnTo>
                    <a:lnTo>
                      <a:pt x="8" y="4"/>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8" name="Group 1137"/>
            <p:cNvGrpSpPr>
              <a:grpSpLocks/>
            </p:cNvGrpSpPr>
            <p:nvPr/>
          </p:nvGrpSpPr>
          <p:grpSpPr bwMode="auto">
            <a:xfrm>
              <a:off x="9320" y="4477"/>
              <a:ext cx="10" cy="10"/>
              <a:chOff x="6321" y="4477"/>
              <a:chExt cx="7" cy="10"/>
            </a:xfrm>
          </p:grpSpPr>
          <p:sp>
            <p:nvSpPr>
              <p:cNvPr id="1150" name="Freeform 1149"/>
              <p:cNvSpPr>
                <a:spLocks/>
              </p:cNvSpPr>
              <p:nvPr/>
            </p:nvSpPr>
            <p:spPr bwMode="auto">
              <a:xfrm>
                <a:off x="6321" y="4477"/>
                <a:ext cx="7" cy="10"/>
              </a:xfrm>
              <a:custGeom>
                <a:avLst/>
                <a:gdLst>
                  <a:gd name="T0" fmla="+- 0 6322 6321"/>
                  <a:gd name="T1" fmla="*/ T0 w 7"/>
                  <a:gd name="T2" fmla="+- 0 4477 4477"/>
                  <a:gd name="T3" fmla="*/ 4477 h 10"/>
                  <a:gd name="T4" fmla="+- 0 6321 6321"/>
                  <a:gd name="T5" fmla="*/ T4 w 7"/>
                  <a:gd name="T6" fmla="+- 0 4477 4477"/>
                  <a:gd name="T7" fmla="*/ 4477 h 10"/>
                  <a:gd name="T8" fmla="+- 0 6321 6321"/>
                  <a:gd name="T9" fmla="*/ T8 w 7"/>
                  <a:gd name="T10" fmla="+- 0 4486 4477"/>
                  <a:gd name="T11" fmla="*/ 4486 h 10"/>
                  <a:gd name="T12" fmla="+- 0 6322 6321"/>
                  <a:gd name="T13" fmla="*/ T12 w 7"/>
                  <a:gd name="T14" fmla="+- 0 4486 4477"/>
                  <a:gd name="T15" fmla="*/ 4486 h 10"/>
                  <a:gd name="T16" fmla="+- 0 6322 6321"/>
                  <a:gd name="T17" fmla="*/ T16 w 7"/>
                  <a:gd name="T18" fmla="+- 0 4481 4477"/>
                  <a:gd name="T19" fmla="*/ 4481 h 10"/>
                  <a:gd name="T20" fmla="+- 0 6324 6321"/>
                  <a:gd name="T21" fmla="*/ T20 w 7"/>
                  <a:gd name="T22" fmla="+- 0 4478 4477"/>
                  <a:gd name="T23" fmla="*/ 4478 h 10"/>
                  <a:gd name="T24" fmla="+- 0 6322 6321"/>
                  <a:gd name="T25" fmla="*/ T24 w 7"/>
                  <a:gd name="T26" fmla="+- 0 4478 4477"/>
                  <a:gd name="T27" fmla="*/ 4478 h 10"/>
                  <a:gd name="T28" fmla="+- 0 6322 6321"/>
                  <a:gd name="T29" fmla="*/ T28 w 7"/>
                  <a:gd name="T30" fmla="+- 0 4477 4477"/>
                  <a:gd name="T31" fmla="*/ 4477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0">
                    <a:moveTo>
                      <a:pt x="1" y="0"/>
                    </a:moveTo>
                    <a:lnTo>
                      <a:pt x="0" y="0"/>
                    </a:lnTo>
                    <a:lnTo>
                      <a:pt x="0" y="9"/>
                    </a:lnTo>
                    <a:lnTo>
                      <a:pt x="1" y="9"/>
                    </a:lnTo>
                    <a:lnTo>
                      <a:pt x="1" y="4"/>
                    </a:lnTo>
                    <a:lnTo>
                      <a:pt x="3" y="1"/>
                    </a:lnTo>
                    <a:lnTo>
                      <a:pt x="1" y="1"/>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1" name="Freeform 1150"/>
              <p:cNvSpPr>
                <a:spLocks/>
              </p:cNvSpPr>
              <p:nvPr/>
            </p:nvSpPr>
            <p:spPr bwMode="auto">
              <a:xfrm>
                <a:off x="6321" y="4477"/>
                <a:ext cx="7" cy="10"/>
              </a:xfrm>
              <a:custGeom>
                <a:avLst/>
                <a:gdLst>
                  <a:gd name="T0" fmla="+- 0 6326 6321"/>
                  <a:gd name="T1" fmla="*/ T0 w 7"/>
                  <a:gd name="T2" fmla="+- 0 4478 4477"/>
                  <a:gd name="T3" fmla="*/ 4478 h 10"/>
                  <a:gd name="T4" fmla="+- 0 6324 6321"/>
                  <a:gd name="T5" fmla="*/ T4 w 7"/>
                  <a:gd name="T6" fmla="+- 0 4478 4477"/>
                  <a:gd name="T7" fmla="*/ 4478 h 10"/>
                  <a:gd name="T8" fmla="+- 0 6325 6321"/>
                  <a:gd name="T9" fmla="*/ T8 w 7"/>
                  <a:gd name="T10" fmla="+- 0 4479 4477"/>
                  <a:gd name="T11" fmla="*/ 4479 h 10"/>
                  <a:gd name="T12" fmla="+- 0 6326 6321"/>
                  <a:gd name="T13" fmla="*/ T12 w 7"/>
                  <a:gd name="T14" fmla="+- 0 4480 4477"/>
                  <a:gd name="T15" fmla="*/ 4480 h 10"/>
                  <a:gd name="T16" fmla="+- 0 6327 6321"/>
                  <a:gd name="T17" fmla="*/ T16 w 7"/>
                  <a:gd name="T18" fmla="+- 0 4480 4477"/>
                  <a:gd name="T19" fmla="*/ 4480 h 10"/>
                  <a:gd name="T20" fmla="+- 0 6327 6321"/>
                  <a:gd name="T21" fmla="*/ T20 w 7"/>
                  <a:gd name="T22" fmla="+- 0 4479 4477"/>
                  <a:gd name="T23" fmla="*/ 4479 h 10"/>
                  <a:gd name="T24" fmla="+- 0 6326 6321"/>
                  <a:gd name="T25" fmla="*/ T24 w 7"/>
                  <a:gd name="T26" fmla="+- 0 4478 4477"/>
                  <a:gd name="T27" fmla="*/ 4478 h 10"/>
                </a:gdLst>
                <a:ahLst/>
                <a:cxnLst>
                  <a:cxn ang="0">
                    <a:pos x="T1" y="T3"/>
                  </a:cxn>
                  <a:cxn ang="0">
                    <a:pos x="T5" y="T7"/>
                  </a:cxn>
                  <a:cxn ang="0">
                    <a:pos x="T9" y="T11"/>
                  </a:cxn>
                  <a:cxn ang="0">
                    <a:pos x="T13" y="T15"/>
                  </a:cxn>
                  <a:cxn ang="0">
                    <a:pos x="T17" y="T19"/>
                  </a:cxn>
                  <a:cxn ang="0">
                    <a:pos x="T21" y="T23"/>
                  </a:cxn>
                  <a:cxn ang="0">
                    <a:pos x="T25" y="T27"/>
                  </a:cxn>
                </a:cxnLst>
                <a:rect l="0" t="0" r="r" b="b"/>
                <a:pathLst>
                  <a:path w="7" h="10">
                    <a:moveTo>
                      <a:pt x="5" y="1"/>
                    </a:moveTo>
                    <a:lnTo>
                      <a:pt x="3" y="1"/>
                    </a:lnTo>
                    <a:lnTo>
                      <a:pt x="4" y="2"/>
                    </a:lnTo>
                    <a:lnTo>
                      <a:pt x="5" y="3"/>
                    </a:lnTo>
                    <a:lnTo>
                      <a:pt x="6" y="3"/>
                    </a:lnTo>
                    <a:lnTo>
                      <a:pt x="6" y="2"/>
                    </a:lnTo>
                    <a:lnTo>
                      <a:pt x="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52" name="Freeform 1151"/>
              <p:cNvSpPr>
                <a:spLocks/>
              </p:cNvSpPr>
              <p:nvPr/>
            </p:nvSpPr>
            <p:spPr bwMode="auto">
              <a:xfrm>
                <a:off x="6321" y="4477"/>
                <a:ext cx="7" cy="10"/>
              </a:xfrm>
              <a:custGeom>
                <a:avLst/>
                <a:gdLst>
                  <a:gd name="T0" fmla="+- 0 6324 6321"/>
                  <a:gd name="T1" fmla="*/ T0 w 7"/>
                  <a:gd name="T2" fmla="+- 0 4477 4477"/>
                  <a:gd name="T3" fmla="*/ 4477 h 10"/>
                  <a:gd name="T4" fmla="+- 0 6322 6321"/>
                  <a:gd name="T5" fmla="*/ T4 w 7"/>
                  <a:gd name="T6" fmla="+- 0 4478 4477"/>
                  <a:gd name="T7" fmla="*/ 4478 h 10"/>
                  <a:gd name="T8" fmla="+- 0 6324 6321"/>
                  <a:gd name="T9" fmla="*/ T8 w 7"/>
                  <a:gd name="T10" fmla="+- 0 4478 4477"/>
                  <a:gd name="T11" fmla="*/ 4478 h 10"/>
                  <a:gd name="T12" fmla="+- 0 6324 6321"/>
                  <a:gd name="T13" fmla="*/ T12 w 7"/>
                  <a:gd name="T14" fmla="+- 0 4478 4477"/>
                  <a:gd name="T15" fmla="*/ 4478 h 10"/>
                  <a:gd name="T16" fmla="+- 0 6326 6321"/>
                  <a:gd name="T17" fmla="*/ T16 w 7"/>
                  <a:gd name="T18" fmla="+- 0 4478 4477"/>
                  <a:gd name="T19" fmla="*/ 4478 h 10"/>
                  <a:gd name="T20" fmla="+- 0 6324 6321"/>
                  <a:gd name="T21" fmla="*/ T20 w 7"/>
                  <a:gd name="T22" fmla="+- 0 4477 4477"/>
                  <a:gd name="T23" fmla="*/ 4477 h 10"/>
                </a:gdLst>
                <a:ahLst/>
                <a:cxnLst>
                  <a:cxn ang="0">
                    <a:pos x="T1" y="T3"/>
                  </a:cxn>
                  <a:cxn ang="0">
                    <a:pos x="T5" y="T7"/>
                  </a:cxn>
                  <a:cxn ang="0">
                    <a:pos x="T9" y="T11"/>
                  </a:cxn>
                  <a:cxn ang="0">
                    <a:pos x="T13" y="T15"/>
                  </a:cxn>
                  <a:cxn ang="0">
                    <a:pos x="T17" y="T19"/>
                  </a:cxn>
                  <a:cxn ang="0">
                    <a:pos x="T21" y="T23"/>
                  </a:cxn>
                </a:cxnLst>
                <a:rect l="0" t="0" r="r" b="b"/>
                <a:pathLst>
                  <a:path w="7" h="10">
                    <a:moveTo>
                      <a:pt x="3" y="0"/>
                    </a:moveTo>
                    <a:lnTo>
                      <a:pt x="1" y="1"/>
                    </a:lnTo>
                    <a:lnTo>
                      <a:pt x="3" y="1"/>
                    </a:lnTo>
                    <a:lnTo>
                      <a:pt x="5" y="1"/>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39" name="Group 1138"/>
            <p:cNvGrpSpPr>
              <a:grpSpLocks/>
            </p:cNvGrpSpPr>
            <p:nvPr/>
          </p:nvGrpSpPr>
          <p:grpSpPr bwMode="auto">
            <a:xfrm>
              <a:off x="9331" y="4476"/>
              <a:ext cx="12" cy="10"/>
              <a:chOff x="6328" y="4476"/>
              <a:chExt cx="8" cy="10"/>
            </a:xfrm>
          </p:grpSpPr>
          <p:sp>
            <p:nvSpPr>
              <p:cNvPr id="1148" name="Freeform 1147"/>
              <p:cNvSpPr>
                <a:spLocks/>
              </p:cNvSpPr>
              <p:nvPr/>
            </p:nvSpPr>
            <p:spPr bwMode="auto">
              <a:xfrm>
                <a:off x="6328" y="4476"/>
                <a:ext cx="8" cy="10"/>
              </a:xfrm>
              <a:custGeom>
                <a:avLst/>
                <a:gdLst>
                  <a:gd name="T0" fmla="+- 0 6329 6328"/>
                  <a:gd name="T1" fmla="*/ T0 w 8"/>
                  <a:gd name="T2" fmla="+- 0 4477 4476"/>
                  <a:gd name="T3" fmla="*/ 4477 h 10"/>
                  <a:gd name="T4" fmla="+- 0 6328 6328"/>
                  <a:gd name="T5" fmla="*/ T4 w 8"/>
                  <a:gd name="T6" fmla="+- 0 4477 4476"/>
                  <a:gd name="T7" fmla="*/ 4477 h 10"/>
                  <a:gd name="T8" fmla="+- 0 6331 6328"/>
                  <a:gd name="T9" fmla="*/ T8 w 8"/>
                  <a:gd name="T10" fmla="+- 0 4485 4476"/>
                  <a:gd name="T11" fmla="*/ 4485 h 10"/>
                  <a:gd name="T12" fmla="+- 0 6333 6328"/>
                  <a:gd name="T13" fmla="*/ T12 w 8"/>
                  <a:gd name="T14" fmla="+- 0 4485 4476"/>
                  <a:gd name="T15" fmla="*/ 4485 h 10"/>
                  <a:gd name="T16" fmla="+- 0 6333 6328"/>
                  <a:gd name="T17" fmla="*/ T16 w 8"/>
                  <a:gd name="T18" fmla="+- 0 4484 4476"/>
                  <a:gd name="T19" fmla="*/ 4484 h 10"/>
                  <a:gd name="T20" fmla="+- 0 6332 6328"/>
                  <a:gd name="T21" fmla="*/ T20 w 8"/>
                  <a:gd name="T22" fmla="+- 0 4484 4476"/>
                  <a:gd name="T23" fmla="*/ 4484 h 10"/>
                  <a:gd name="T24" fmla="+- 0 6329 6328"/>
                  <a:gd name="T25" fmla="*/ T24 w 8"/>
                  <a:gd name="T26" fmla="+- 0 4477 4476"/>
                  <a:gd name="T27" fmla="*/ 4477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1" y="1"/>
                    </a:moveTo>
                    <a:lnTo>
                      <a:pt x="0" y="1"/>
                    </a:lnTo>
                    <a:lnTo>
                      <a:pt x="3" y="9"/>
                    </a:lnTo>
                    <a:lnTo>
                      <a:pt x="5" y="9"/>
                    </a:lnTo>
                    <a:lnTo>
                      <a:pt x="5" y="8"/>
                    </a:lnTo>
                    <a:lnTo>
                      <a:pt x="4" y="8"/>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49" name="Freeform 1148"/>
              <p:cNvSpPr>
                <a:spLocks/>
              </p:cNvSpPr>
              <p:nvPr/>
            </p:nvSpPr>
            <p:spPr bwMode="auto">
              <a:xfrm>
                <a:off x="6328" y="4476"/>
                <a:ext cx="8" cy="10"/>
              </a:xfrm>
              <a:custGeom>
                <a:avLst/>
                <a:gdLst>
                  <a:gd name="T0" fmla="+- 0 6335 6328"/>
                  <a:gd name="T1" fmla="*/ T0 w 8"/>
                  <a:gd name="T2" fmla="+- 0 4476 4476"/>
                  <a:gd name="T3" fmla="*/ 4476 h 10"/>
                  <a:gd name="T4" fmla="+- 0 6334 6328"/>
                  <a:gd name="T5" fmla="*/ T4 w 8"/>
                  <a:gd name="T6" fmla="+- 0 4476 4476"/>
                  <a:gd name="T7" fmla="*/ 4476 h 10"/>
                  <a:gd name="T8" fmla="+- 0 6332 6328"/>
                  <a:gd name="T9" fmla="*/ T8 w 8"/>
                  <a:gd name="T10" fmla="+- 0 4484 4476"/>
                  <a:gd name="T11" fmla="*/ 4484 h 10"/>
                  <a:gd name="T12" fmla="+- 0 6333 6328"/>
                  <a:gd name="T13" fmla="*/ T12 w 8"/>
                  <a:gd name="T14" fmla="+- 0 4484 4476"/>
                  <a:gd name="T15" fmla="*/ 4484 h 10"/>
                  <a:gd name="T16" fmla="+- 0 6335 6328"/>
                  <a:gd name="T17" fmla="*/ T16 w 8"/>
                  <a:gd name="T18" fmla="+- 0 4476 4476"/>
                  <a:gd name="T19" fmla="*/ 4476 h 10"/>
                </a:gdLst>
                <a:ahLst/>
                <a:cxnLst>
                  <a:cxn ang="0">
                    <a:pos x="T1" y="T3"/>
                  </a:cxn>
                  <a:cxn ang="0">
                    <a:pos x="T5" y="T7"/>
                  </a:cxn>
                  <a:cxn ang="0">
                    <a:pos x="T9" y="T11"/>
                  </a:cxn>
                  <a:cxn ang="0">
                    <a:pos x="T13" y="T15"/>
                  </a:cxn>
                  <a:cxn ang="0">
                    <a:pos x="T17" y="T19"/>
                  </a:cxn>
                </a:cxnLst>
                <a:rect l="0" t="0" r="r" b="b"/>
                <a:pathLst>
                  <a:path w="8" h="10">
                    <a:moveTo>
                      <a:pt x="7" y="0"/>
                    </a:moveTo>
                    <a:lnTo>
                      <a:pt x="6" y="0"/>
                    </a:lnTo>
                    <a:lnTo>
                      <a:pt x="4" y="8"/>
                    </a:lnTo>
                    <a:lnTo>
                      <a:pt x="5" y="8"/>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0" name="Group 1139"/>
            <p:cNvGrpSpPr>
              <a:grpSpLocks/>
            </p:cNvGrpSpPr>
            <p:nvPr/>
          </p:nvGrpSpPr>
          <p:grpSpPr bwMode="auto">
            <a:xfrm>
              <a:off x="9343" y="4475"/>
              <a:ext cx="12" cy="10"/>
              <a:chOff x="6336" y="4475"/>
              <a:chExt cx="8" cy="10"/>
            </a:xfrm>
          </p:grpSpPr>
          <p:sp>
            <p:nvSpPr>
              <p:cNvPr id="1145" name="Freeform 1144"/>
              <p:cNvSpPr>
                <a:spLocks/>
              </p:cNvSpPr>
              <p:nvPr/>
            </p:nvSpPr>
            <p:spPr bwMode="auto">
              <a:xfrm>
                <a:off x="6336" y="4475"/>
                <a:ext cx="8" cy="10"/>
              </a:xfrm>
              <a:custGeom>
                <a:avLst/>
                <a:gdLst>
                  <a:gd name="T0" fmla="+- 0 6343 6336"/>
                  <a:gd name="T1" fmla="*/ T0 w 8"/>
                  <a:gd name="T2" fmla="+- 0 4475 4475"/>
                  <a:gd name="T3" fmla="*/ 4475 h 10"/>
                  <a:gd name="T4" fmla="+- 0 6337 6336"/>
                  <a:gd name="T5" fmla="*/ T4 w 8"/>
                  <a:gd name="T6" fmla="+- 0 4476 4475"/>
                  <a:gd name="T7" fmla="*/ 4476 h 10"/>
                  <a:gd name="T8" fmla="+- 0 6336 6336"/>
                  <a:gd name="T9" fmla="*/ T8 w 8"/>
                  <a:gd name="T10" fmla="+- 0 4476 4475"/>
                  <a:gd name="T11" fmla="*/ 4476 h 10"/>
                  <a:gd name="T12" fmla="+- 0 6336 6336"/>
                  <a:gd name="T13" fmla="*/ T12 w 8"/>
                  <a:gd name="T14" fmla="+- 0 4479 4475"/>
                  <a:gd name="T15" fmla="*/ 4479 h 10"/>
                  <a:gd name="T16" fmla="+- 0 6336 6336"/>
                  <a:gd name="T17" fmla="*/ T16 w 8"/>
                  <a:gd name="T18" fmla="+- 0 4484 4475"/>
                  <a:gd name="T19" fmla="*/ 4484 h 10"/>
                  <a:gd name="T20" fmla="+- 0 6337 6336"/>
                  <a:gd name="T21" fmla="*/ T20 w 8"/>
                  <a:gd name="T22" fmla="+- 0 4485 4475"/>
                  <a:gd name="T23" fmla="*/ 4485 h 10"/>
                  <a:gd name="T24" fmla="+- 0 6342 6336"/>
                  <a:gd name="T25" fmla="*/ T24 w 8"/>
                  <a:gd name="T26" fmla="+- 0 4484 4475"/>
                  <a:gd name="T27" fmla="*/ 4484 h 10"/>
                  <a:gd name="T28" fmla="+- 0 6344 6336"/>
                  <a:gd name="T29" fmla="*/ T28 w 8"/>
                  <a:gd name="T30" fmla="+- 0 4484 4475"/>
                  <a:gd name="T31" fmla="*/ 4484 h 10"/>
                  <a:gd name="T32" fmla="+- 0 6344 6336"/>
                  <a:gd name="T33" fmla="*/ T32 w 8"/>
                  <a:gd name="T34" fmla="+- 0 4484 4475"/>
                  <a:gd name="T35" fmla="*/ 4484 h 10"/>
                  <a:gd name="T36" fmla="+- 0 6338 6336"/>
                  <a:gd name="T37" fmla="*/ T36 w 8"/>
                  <a:gd name="T38" fmla="+- 0 4484 4475"/>
                  <a:gd name="T39" fmla="*/ 4484 h 10"/>
                  <a:gd name="T40" fmla="+- 0 6338 6336"/>
                  <a:gd name="T41" fmla="*/ T40 w 8"/>
                  <a:gd name="T42" fmla="+- 0 4483 4475"/>
                  <a:gd name="T43" fmla="*/ 4483 h 10"/>
                  <a:gd name="T44" fmla="+- 0 6338 6336"/>
                  <a:gd name="T45" fmla="*/ T44 w 8"/>
                  <a:gd name="T46" fmla="+- 0 4480 4475"/>
                  <a:gd name="T47" fmla="*/ 4480 h 10"/>
                  <a:gd name="T48" fmla="+- 0 6344 6336"/>
                  <a:gd name="T49" fmla="*/ T48 w 8"/>
                  <a:gd name="T50" fmla="+- 0 4480 4475"/>
                  <a:gd name="T51" fmla="*/ 4480 h 10"/>
                  <a:gd name="T52" fmla="+- 0 6344 6336"/>
                  <a:gd name="T53" fmla="*/ T52 w 8"/>
                  <a:gd name="T54" fmla="+- 0 4479 4475"/>
                  <a:gd name="T55" fmla="*/ 4479 h 10"/>
                  <a:gd name="T56" fmla="+- 0 6338 6336"/>
                  <a:gd name="T57" fmla="*/ T56 w 8"/>
                  <a:gd name="T58" fmla="+- 0 4479 4475"/>
                  <a:gd name="T59" fmla="*/ 4479 h 10"/>
                  <a:gd name="T60" fmla="+- 0 6338 6336"/>
                  <a:gd name="T61" fmla="*/ T60 w 8"/>
                  <a:gd name="T62" fmla="+- 0 4477 4475"/>
                  <a:gd name="T63" fmla="*/ 4477 h 10"/>
                  <a:gd name="T64" fmla="+- 0 6342 6336"/>
                  <a:gd name="T65" fmla="*/ T64 w 8"/>
                  <a:gd name="T66" fmla="+- 0 4476 4475"/>
                  <a:gd name="T67" fmla="*/ 4476 h 10"/>
                  <a:gd name="T68" fmla="+- 0 6344 6336"/>
                  <a:gd name="T69" fmla="*/ T68 w 8"/>
                  <a:gd name="T70" fmla="+- 0 4476 4475"/>
                  <a:gd name="T71" fmla="*/ 4476 h 10"/>
                  <a:gd name="T72" fmla="+- 0 6344 6336"/>
                  <a:gd name="T73" fmla="*/ T72 w 8"/>
                  <a:gd name="T74" fmla="+- 0 4476 4475"/>
                  <a:gd name="T75" fmla="*/ 4476 h 10"/>
                  <a:gd name="T76" fmla="+- 0 6343 6336"/>
                  <a:gd name="T77" fmla="*/ T76 w 8"/>
                  <a:gd name="T78" fmla="+- 0 4475 4475"/>
                  <a:gd name="T79" fmla="*/ 4475 h 1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Lst>
                <a:rect l="0" t="0" r="r" b="b"/>
                <a:pathLst>
                  <a:path w="8" h="10">
                    <a:moveTo>
                      <a:pt x="7" y="0"/>
                    </a:moveTo>
                    <a:lnTo>
                      <a:pt x="1" y="1"/>
                    </a:lnTo>
                    <a:lnTo>
                      <a:pt x="0" y="1"/>
                    </a:lnTo>
                    <a:lnTo>
                      <a:pt x="0" y="4"/>
                    </a:lnTo>
                    <a:lnTo>
                      <a:pt x="0" y="9"/>
                    </a:lnTo>
                    <a:lnTo>
                      <a:pt x="1" y="10"/>
                    </a:lnTo>
                    <a:lnTo>
                      <a:pt x="6" y="9"/>
                    </a:lnTo>
                    <a:lnTo>
                      <a:pt x="8" y="9"/>
                    </a:lnTo>
                    <a:lnTo>
                      <a:pt x="2" y="9"/>
                    </a:lnTo>
                    <a:lnTo>
                      <a:pt x="2" y="8"/>
                    </a:lnTo>
                    <a:lnTo>
                      <a:pt x="2" y="5"/>
                    </a:lnTo>
                    <a:lnTo>
                      <a:pt x="8" y="5"/>
                    </a:lnTo>
                    <a:lnTo>
                      <a:pt x="8" y="4"/>
                    </a:lnTo>
                    <a:lnTo>
                      <a:pt x="2" y="4"/>
                    </a:lnTo>
                    <a:lnTo>
                      <a:pt x="2" y="2"/>
                    </a:lnTo>
                    <a:lnTo>
                      <a:pt x="6" y="1"/>
                    </a:lnTo>
                    <a:lnTo>
                      <a:pt x="8" y="1"/>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46" name="Freeform 1145"/>
              <p:cNvSpPr>
                <a:spLocks/>
              </p:cNvSpPr>
              <p:nvPr/>
            </p:nvSpPr>
            <p:spPr bwMode="auto">
              <a:xfrm>
                <a:off x="6336" y="4475"/>
                <a:ext cx="8" cy="10"/>
              </a:xfrm>
              <a:custGeom>
                <a:avLst/>
                <a:gdLst>
                  <a:gd name="T0" fmla="+- 0 6344 6336"/>
                  <a:gd name="T1" fmla="*/ T0 w 8"/>
                  <a:gd name="T2" fmla="+- 0 4481 4475"/>
                  <a:gd name="T3" fmla="*/ 4481 h 10"/>
                  <a:gd name="T4" fmla="+- 0 6343 6336"/>
                  <a:gd name="T5" fmla="*/ T4 w 8"/>
                  <a:gd name="T6" fmla="+- 0 4481 4475"/>
                  <a:gd name="T7" fmla="*/ 4481 h 10"/>
                  <a:gd name="T8" fmla="+- 0 6343 6336"/>
                  <a:gd name="T9" fmla="*/ T8 w 8"/>
                  <a:gd name="T10" fmla="+- 0 4483 4475"/>
                  <a:gd name="T11" fmla="*/ 4483 h 10"/>
                  <a:gd name="T12" fmla="+- 0 6340 6336"/>
                  <a:gd name="T13" fmla="*/ T12 w 8"/>
                  <a:gd name="T14" fmla="+- 0 4483 4475"/>
                  <a:gd name="T15" fmla="*/ 4483 h 10"/>
                  <a:gd name="T16" fmla="+- 0 6338 6336"/>
                  <a:gd name="T17" fmla="*/ T16 w 8"/>
                  <a:gd name="T18" fmla="+- 0 4484 4475"/>
                  <a:gd name="T19" fmla="*/ 4484 h 10"/>
                  <a:gd name="T20" fmla="+- 0 6344 6336"/>
                  <a:gd name="T21" fmla="*/ T20 w 8"/>
                  <a:gd name="T22" fmla="+- 0 4484 4475"/>
                  <a:gd name="T23" fmla="*/ 4484 h 10"/>
                  <a:gd name="T24" fmla="+- 0 6344 6336"/>
                  <a:gd name="T25" fmla="*/ T24 w 8"/>
                  <a:gd name="T26" fmla="+- 0 4481 4475"/>
                  <a:gd name="T27" fmla="*/ 4481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6"/>
                    </a:moveTo>
                    <a:lnTo>
                      <a:pt x="7" y="6"/>
                    </a:lnTo>
                    <a:lnTo>
                      <a:pt x="7" y="8"/>
                    </a:lnTo>
                    <a:lnTo>
                      <a:pt x="4" y="8"/>
                    </a:lnTo>
                    <a:lnTo>
                      <a:pt x="2" y="9"/>
                    </a:lnTo>
                    <a:lnTo>
                      <a:pt x="8" y="9"/>
                    </a:lnTo>
                    <a:lnTo>
                      <a:pt x="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47" name="Freeform 1146"/>
              <p:cNvSpPr>
                <a:spLocks/>
              </p:cNvSpPr>
              <p:nvPr/>
            </p:nvSpPr>
            <p:spPr bwMode="auto">
              <a:xfrm>
                <a:off x="6336" y="4475"/>
                <a:ext cx="8" cy="10"/>
              </a:xfrm>
              <a:custGeom>
                <a:avLst/>
                <a:gdLst>
                  <a:gd name="T0" fmla="+- 0 6344 6336"/>
                  <a:gd name="T1" fmla="*/ T0 w 8"/>
                  <a:gd name="T2" fmla="+- 0 4476 4475"/>
                  <a:gd name="T3" fmla="*/ 4476 h 10"/>
                  <a:gd name="T4" fmla="+- 0 6342 6336"/>
                  <a:gd name="T5" fmla="*/ T4 w 8"/>
                  <a:gd name="T6" fmla="+- 0 4476 4475"/>
                  <a:gd name="T7" fmla="*/ 4476 h 10"/>
                  <a:gd name="T8" fmla="+- 0 6342 6336"/>
                  <a:gd name="T9" fmla="*/ T8 w 8"/>
                  <a:gd name="T10" fmla="+- 0 4476 4475"/>
                  <a:gd name="T11" fmla="*/ 4476 h 10"/>
                  <a:gd name="T12" fmla="+- 0 6342 6336"/>
                  <a:gd name="T13" fmla="*/ T12 w 8"/>
                  <a:gd name="T14" fmla="+- 0 4479 4475"/>
                  <a:gd name="T15" fmla="*/ 4479 h 10"/>
                  <a:gd name="T16" fmla="+- 0 6338 6336"/>
                  <a:gd name="T17" fmla="*/ T16 w 8"/>
                  <a:gd name="T18" fmla="+- 0 4479 4475"/>
                  <a:gd name="T19" fmla="*/ 4479 h 10"/>
                  <a:gd name="T20" fmla="+- 0 6344 6336"/>
                  <a:gd name="T21" fmla="*/ T20 w 8"/>
                  <a:gd name="T22" fmla="+- 0 4479 4475"/>
                  <a:gd name="T23" fmla="*/ 4479 h 10"/>
                  <a:gd name="T24" fmla="+- 0 6344 6336"/>
                  <a:gd name="T25" fmla="*/ T24 w 8"/>
                  <a:gd name="T26" fmla="+- 0 4476 4475"/>
                  <a:gd name="T27" fmla="*/ 4476 h 10"/>
                </a:gdLst>
                <a:ahLst/>
                <a:cxnLst>
                  <a:cxn ang="0">
                    <a:pos x="T1" y="T3"/>
                  </a:cxn>
                  <a:cxn ang="0">
                    <a:pos x="T5" y="T7"/>
                  </a:cxn>
                  <a:cxn ang="0">
                    <a:pos x="T9" y="T11"/>
                  </a:cxn>
                  <a:cxn ang="0">
                    <a:pos x="T13" y="T15"/>
                  </a:cxn>
                  <a:cxn ang="0">
                    <a:pos x="T17" y="T19"/>
                  </a:cxn>
                  <a:cxn ang="0">
                    <a:pos x="T21" y="T23"/>
                  </a:cxn>
                  <a:cxn ang="0">
                    <a:pos x="T25" y="T27"/>
                  </a:cxn>
                </a:cxnLst>
                <a:rect l="0" t="0" r="r" b="b"/>
                <a:pathLst>
                  <a:path w="8" h="10">
                    <a:moveTo>
                      <a:pt x="8" y="1"/>
                    </a:moveTo>
                    <a:lnTo>
                      <a:pt x="6" y="1"/>
                    </a:lnTo>
                    <a:lnTo>
                      <a:pt x="6" y="4"/>
                    </a:lnTo>
                    <a:lnTo>
                      <a:pt x="2" y="4"/>
                    </a:lnTo>
                    <a:lnTo>
                      <a:pt x="8" y="4"/>
                    </a:lnTo>
                    <a:lnTo>
                      <a:pt x="8"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nvGrpSpPr>
            <p:cNvPr id="1141" name="Group 1140"/>
            <p:cNvGrpSpPr>
              <a:grpSpLocks/>
            </p:cNvGrpSpPr>
            <p:nvPr/>
          </p:nvGrpSpPr>
          <p:grpSpPr bwMode="auto">
            <a:xfrm>
              <a:off x="6346" y="4474"/>
              <a:ext cx="7" cy="10"/>
              <a:chOff x="6346" y="4474"/>
              <a:chExt cx="7" cy="10"/>
            </a:xfrm>
          </p:grpSpPr>
          <p:sp>
            <p:nvSpPr>
              <p:cNvPr id="1142" name="Freeform 1141"/>
              <p:cNvSpPr>
                <a:spLocks/>
              </p:cNvSpPr>
              <p:nvPr/>
            </p:nvSpPr>
            <p:spPr bwMode="auto">
              <a:xfrm>
                <a:off x="6346" y="4474"/>
                <a:ext cx="7" cy="10"/>
              </a:xfrm>
              <a:custGeom>
                <a:avLst/>
                <a:gdLst>
                  <a:gd name="T0" fmla="+- 0 6347 6346"/>
                  <a:gd name="T1" fmla="*/ T0 w 7"/>
                  <a:gd name="T2" fmla="+- 0 4475 4474"/>
                  <a:gd name="T3" fmla="*/ 4475 h 10"/>
                  <a:gd name="T4" fmla="+- 0 6346 6346"/>
                  <a:gd name="T5" fmla="*/ T4 w 7"/>
                  <a:gd name="T6" fmla="+- 0 4475 4474"/>
                  <a:gd name="T7" fmla="*/ 4475 h 10"/>
                  <a:gd name="T8" fmla="+- 0 6346 6346"/>
                  <a:gd name="T9" fmla="*/ T8 w 7"/>
                  <a:gd name="T10" fmla="+- 0 4484 4474"/>
                  <a:gd name="T11" fmla="*/ 4484 h 10"/>
                  <a:gd name="T12" fmla="+- 0 6347 6346"/>
                  <a:gd name="T13" fmla="*/ T12 w 7"/>
                  <a:gd name="T14" fmla="+- 0 4484 4474"/>
                  <a:gd name="T15" fmla="*/ 4484 h 10"/>
                  <a:gd name="T16" fmla="+- 0 6347 6346"/>
                  <a:gd name="T17" fmla="*/ T16 w 7"/>
                  <a:gd name="T18" fmla="+- 0 4478 4474"/>
                  <a:gd name="T19" fmla="*/ 4478 h 10"/>
                  <a:gd name="T20" fmla="+- 0 6349 6346"/>
                  <a:gd name="T21" fmla="*/ T20 w 7"/>
                  <a:gd name="T22" fmla="+- 0 4476 4474"/>
                  <a:gd name="T23" fmla="*/ 4476 h 10"/>
                  <a:gd name="T24" fmla="+- 0 6347 6346"/>
                  <a:gd name="T25" fmla="*/ T24 w 7"/>
                  <a:gd name="T26" fmla="+- 0 4476 4474"/>
                  <a:gd name="T27" fmla="*/ 4476 h 10"/>
                  <a:gd name="T28" fmla="+- 0 6347 6346"/>
                  <a:gd name="T29" fmla="*/ T28 w 7"/>
                  <a:gd name="T30" fmla="+- 0 4475 4474"/>
                  <a:gd name="T31" fmla="*/ 4475 h 10"/>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 h="10">
                    <a:moveTo>
                      <a:pt x="1" y="1"/>
                    </a:moveTo>
                    <a:lnTo>
                      <a:pt x="0" y="1"/>
                    </a:lnTo>
                    <a:lnTo>
                      <a:pt x="0" y="10"/>
                    </a:lnTo>
                    <a:lnTo>
                      <a:pt x="1" y="10"/>
                    </a:lnTo>
                    <a:lnTo>
                      <a:pt x="1" y="4"/>
                    </a:lnTo>
                    <a:lnTo>
                      <a:pt x="3" y="2"/>
                    </a:lnTo>
                    <a:lnTo>
                      <a:pt x="1" y="2"/>
                    </a:ln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43" name="Freeform 1142"/>
              <p:cNvSpPr>
                <a:spLocks/>
              </p:cNvSpPr>
              <p:nvPr/>
            </p:nvSpPr>
            <p:spPr bwMode="auto">
              <a:xfrm>
                <a:off x="6346" y="4474"/>
                <a:ext cx="7" cy="10"/>
              </a:xfrm>
              <a:custGeom>
                <a:avLst/>
                <a:gdLst>
                  <a:gd name="T0" fmla="+- 0 6351 6346"/>
                  <a:gd name="T1" fmla="*/ T0 w 7"/>
                  <a:gd name="T2" fmla="+- 0 4476 4474"/>
                  <a:gd name="T3" fmla="*/ 4476 h 10"/>
                  <a:gd name="T4" fmla="+- 0 6349 6346"/>
                  <a:gd name="T5" fmla="*/ T4 w 7"/>
                  <a:gd name="T6" fmla="+- 0 4476 4474"/>
                  <a:gd name="T7" fmla="*/ 4476 h 10"/>
                  <a:gd name="T8" fmla="+- 0 6351 6346"/>
                  <a:gd name="T9" fmla="*/ T8 w 7"/>
                  <a:gd name="T10" fmla="+- 0 4477 4474"/>
                  <a:gd name="T11" fmla="*/ 4477 h 10"/>
                  <a:gd name="T12" fmla="+- 0 6351 6346"/>
                  <a:gd name="T13" fmla="*/ T12 w 7"/>
                  <a:gd name="T14" fmla="+- 0 4477 4474"/>
                  <a:gd name="T15" fmla="*/ 4477 h 10"/>
                  <a:gd name="T16" fmla="+- 0 6352 6346"/>
                  <a:gd name="T17" fmla="*/ T16 w 7"/>
                  <a:gd name="T18" fmla="+- 0 4477 4474"/>
                  <a:gd name="T19" fmla="*/ 4477 h 10"/>
                  <a:gd name="T20" fmla="+- 0 6352 6346"/>
                  <a:gd name="T21" fmla="*/ T20 w 7"/>
                  <a:gd name="T22" fmla="+- 0 4477 4474"/>
                  <a:gd name="T23" fmla="*/ 4477 h 10"/>
                  <a:gd name="T24" fmla="+- 0 6351 6346"/>
                  <a:gd name="T25" fmla="*/ T24 w 7"/>
                  <a:gd name="T26" fmla="+- 0 4476 4474"/>
                  <a:gd name="T27" fmla="*/ 4476 h 10"/>
                </a:gdLst>
                <a:ahLst/>
                <a:cxnLst>
                  <a:cxn ang="0">
                    <a:pos x="T1" y="T3"/>
                  </a:cxn>
                  <a:cxn ang="0">
                    <a:pos x="T5" y="T7"/>
                  </a:cxn>
                  <a:cxn ang="0">
                    <a:pos x="T9" y="T11"/>
                  </a:cxn>
                  <a:cxn ang="0">
                    <a:pos x="T13" y="T15"/>
                  </a:cxn>
                  <a:cxn ang="0">
                    <a:pos x="T17" y="T19"/>
                  </a:cxn>
                  <a:cxn ang="0">
                    <a:pos x="T21" y="T23"/>
                  </a:cxn>
                  <a:cxn ang="0">
                    <a:pos x="T25" y="T27"/>
                  </a:cxn>
                </a:cxnLst>
                <a:rect l="0" t="0" r="r" b="b"/>
                <a:pathLst>
                  <a:path w="7" h="10">
                    <a:moveTo>
                      <a:pt x="5" y="2"/>
                    </a:moveTo>
                    <a:lnTo>
                      <a:pt x="3" y="2"/>
                    </a:lnTo>
                    <a:lnTo>
                      <a:pt x="5" y="3"/>
                    </a:lnTo>
                    <a:lnTo>
                      <a:pt x="6" y="3"/>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sp>
            <p:nvSpPr>
              <p:cNvPr id="1144" name="Freeform 1143"/>
              <p:cNvSpPr>
                <a:spLocks/>
              </p:cNvSpPr>
              <p:nvPr/>
            </p:nvSpPr>
            <p:spPr bwMode="auto">
              <a:xfrm>
                <a:off x="6346" y="4474"/>
                <a:ext cx="7" cy="10"/>
              </a:xfrm>
              <a:custGeom>
                <a:avLst/>
                <a:gdLst>
                  <a:gd name="T0" fmla="+- 0 6349 6346"/>
                  <a:gd name="T1" fmla="*/ T0 w 7"/>
                  <a:gd name="T2" fmla="+- 0 4474 4474"/>
                  <a:gd name="T3" fmla="*/ 4474 h 10"/>
                  <a:gd name="T4" fmla="+- 0 6347 6346"/>
                  <a:gd name="T5" fmla="*/ T4 w 7"/>
                  <a:gd name="T6" fmla="+- 0 4476 4474"/>
                  <a:gd name="T7" fmla="*/ 4476 h 10"/>
                  <a:gd name="T8" fmla="+- 0 6349 6346"/>
                  <a:gd name="T9" fmla="*/ T8 w 7"/>
                  <a:gd name="T10" fmla="+- 0 4476 4474"/>
                  <a:gd name="T11" fmla="*/ 4476 h 10"/>
                  <a:gd name="T12" fmla="+- 0 6349 6346"/>
                  <a:gd name="T13" fmla="*/ T12 w 7"/>
                  <a:gd name="T14" fmla="+- 0 4476 4474"/>
                  <a:gd name="T15" fmla="*/ 4476 h 10"/>
                  <a:gd name="T16" fmla="+- 0 6351 6346"/>
                  <a:gd name="T17" fmla="*/ T16 w 7"/>
                  <a:gd name="T18" fmla="+- 0 4476 4474"/>
                  <a:gd name="T19" fmla="*/ 4476 h 10"/>
                  <a:gd name="T20" fmla="+- 0 6349 6346"/>
                  <a:gd name="T21" fmla="*/ T20 w 7"/>
                  <a:gd name="T22" fmla="+- 0 4474 4474"/>
                  <a:gd name="T23" fmla="*/ 4474 h 10"/>
                </a:gdLst>
                <a:ahLst/>
                <a:cxnLst>
                  <a:cxn ang="0">
                    <a:pos x="T1" y="T3"/>
                  </a:cxn>
                  <a:cxn ang="0">
                    <a:pos x="T5" y="T7"/>
                  </a:cxn>
                  <a:cxn ang="0">
                    <a:pos x="T9" y="T11"/>
                  </a:cxn>
                  <a:cxn ang="0">
                    <a:pos x="T13" y="T15"/>
                  </a:cxn>
                  <a:cxn ang="0">
                    <a:pos x="T17" y="T19"/>
                  </a:cxn>
                  <a:cxn ang="0">
                    <a:pos x="T21" y="T23"/>
                  </a:cxn>
                </a:cxnLst>
                <a:rect l="0" t="0" r="r" b="b"/>
                <a:pathLst>
                  <a:path w="7" h="10">
                    <a:moveTo>
                      <a:pt x="3" y="0"/>
                    </a:moveTo>
                    <a:lnTo>
                      <a:pt x="1" y="2"/>
                    </a:lnTo>
                    <a:lnTo>
                      <a:pt x="3" y="2"/>
                    </a:lnTo>
                    <a:lnTo>
                      <a:pt x="5" y="2"/>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34290" tIns="17145" rIns="34290" bIns="17145" anchor="t" anchorCtr="0" upright="1">
                <a:noAutofit/>
              </a:bodyPr>
              <a:lstStyle/>
              <a:p>
                <a:endParaRPr lang="en-US" sz="675"/>
              </a:p>
            </p:txBody>
          </p:sp>
        </p:grpSp>
      </p:grpSp>
      <p:sp>
        <p:nvSpPr>
          <p:cNvPr id="3" name="TextBox 2"/>
          <p:cNvSpPr txBox="1"/>
          <p:nvPr/>
        </p:nvSpPr>
        <p:spPr>
          <a:xfrm>
            <a:off x="5447970" y="222644"/>
            <a:ext cx="3406702" cy="438582"/>
          </a:xfrm>
          <a:prstGeom prst="rect">
            <a:avLst/>
          </a:prstGeom>
          <a:solidFill>
            <a:schemeClr val="accent2">
              <a:lumMod val="20000"/>
              <a:lumOff val="80000"/>
            </a:schemeClr>
          </a:solidFill>
          <a:ln>
            <a:solidFill>
              <a:schemeClr val="accent2">
                <a:lumMod val="50000"/>
              </a:schemeClr>
            </a:solidFill>
          </a:ln>
        </p:spPr>
        <p:txBody>
          <a:bodyPr wrap="none" rtlCol="0">
            <a:spAutoFit/>
          </a:bodyPr>
          <a:lstStyle/>
          <a:p>
            <a:pPr algn="ctr"/>
            <a:r>
              <a:rPr lang="en-US" sz="2250" dirty="0">
                <a:solidFill>
                  <a:schemeClr val="tx2">
                    <a:lumMod val="75000"/>
                  </a:schemeClr>
                </a:solidFill>
                <a:latin typeface="Arial" panose="020B0604020202020204" pitchFamily="34" charset="0"/>
                <a:cs typeface="Arial" panose="020B0604020202020204" pitchFamily="34" charset="0"/>
              </a:rPr>
              <a:t>Replication &amp; Distribution</a:t>
            </a:r>
          </a:p>
        </p:txBody>
      </p:sp>
      <p:sp>
        <p:nvSpPr>
          <p:cNvPr id="1833" name="TextBox 1832"/>
          <p:cNvSpPr txBox="1"/>
          <p:nvPr/>
        </p:nvSpPr>
        <p:spPr>
          <a:xfrm>
            <a:off x="5441839" y="1886752"/>
            <a:ext cx="1016625" cy="196208"/>
          </a:xfrm>
          <a:prstGeom prst="rect">
            <a:avLst/>
          </a:prstGeom>
          <a:noFill/>
          <a:ln>
            <a:noFill/>
          </a:ln>
        </p:spPr>
        <p:txBody>
          <a:bodyPr wrap="none" rtlCol="0">
            <a:spAutoFit/>
          </a:bodyPr>
          <a:lstStyle/>
          <a:p>
            <a:pPr algn="ctr"/>
            <a:r>
              <a:rPr lang="en-US" sz="675" dirty="0">
                <a:solidFill>
                  <a:schemeClr val="accent4">
                    <a:lumMod val="75000"/>
                  </a:schemeClr>
                </a:solidFill>
                <a:latin typeface="Arial" panose="020B0604020202020204" pitchFamily="34" charset="0"/>
                <a:cs typeface="Arial" panose="020B0604020202020204" pitchFamily="34" charset="0"/>
              </a:rPr>
              <a:t>Distributed Enterprise</a:t>
            </a:r>
          </a:p>
        </p:txBody>
      </p:sp>
    </p:spTree>
    <p:extLst>
      <p:ext uri="{BB962C8B-B14F-4D97-AF65-F5344CB8AC3E}">
        <p14:creationId xmlns:p14="http://schemas.microsoft.com/office/powerpoint/2010/main" val="2413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ECR – Encrypted Continuous Replication</a:t>
            </a:r>
            <a:endParaRPr lang="en-US" b="1" dirty="0"/>
          </a:p>
        </p:txBody>
      </p:sp>
      <p:sp>
        <p:nvSpPr>
          <p:cNvPr id="8" name="Content Placeholder 2"/>
          <p:cNvSpPr>
            <a:spLocks noGrp="1"/>
          </p:cNvSpPr>
          <p:nvPr>
            <p:ph idx="1"/>
          </p:nvPr>
        </p:nvSpPr>
        <p:spPr>
          <a:xfrm>
            <a:off x="334480" y="689861"/>
            <a:ext cx="6664681" cy="4377439"/>
          </a:xfrm>
        </p:spPr>
        <p:txBody>
          <a:bodyPr>
            <a:noAutofit/>
          </a:bodyPr>
          <a:lstStyle/>
          <a:p>
            <a:pPr marL="0" indent="0">
              <a:buNone/>
            </a:pPr>
            <a:r>
              <a:rPr lang="en-US" sz="1800" dirty="0">
                <a:solidFill>
                  <a:schemeClr val="tx1">
                    <a:lumMod val="50000"/>
                  </a:schemeClr>
                </a:solidFill>
              </a:rPr>
              <a:t>ECR = Point-to-Point near continuous replication 			 		 	 over an encrypted connection</a:t>
            </a:r>
          </a:p>
          <a:p>
            <a:r>
              <a:rPr lang="en-US" sz="1800" dirty="0">
                <a:solidFill>
                  <a:schemeClr val="tx1">
                    <a:lumMod val="50000"/>
                  </a:schemeClr>
                </a:solidFill>
              </a:rPr>
              <a:t>Supported on SnapStorage platforms</a:t>
            </a:r>
          </a:p>
          <a:p>
            <a:r>
              <a:rPr lang="en-US" sz="1800" dirty="0">
                <a:solidFill>
                  <a:schemeClr val="tx1">
                    <a:lumMod val="50000"/>
                  </a:schemeClr>
                </a:solidFill>
              </a:rPr>
              <a:t>Replication performance compared to EDR</a:t>
            </a:r>
          </a:p>
          <a:p>
            <a:pPr lvl="1"/>
            <a:r>
              <a:rPr lang="en-US" sz="1575" dirty="0">
                <a:solidFill>
                  <a:schemeClr val="tx1">
                    <a:lumMod val="50000"/>
                  </a:schemeClr>
                </a:solidFill>
              </a:rPr>
              <a:t>Higher especially for workloads containing millions of small files</a:t>
            </a:r>
          </a:p>
          <a:p>
            <a:r>
              <a:rPr lang="en-US" sz="1800" dirty="0">
                <a:solidFill>
                  <a:schemeClr val="tx1">
                    <a:lumMod val="50000"/>
                  </a:schemeClr>
                </a:solidFill>
              </a:rPr>
              <a:t>Replication</a:t>
            </a:r>
          </a:p>
          <a:p>
            <a:pPr lvl="1"/>
            <a:r>
              <a:rPr lang="en-US" sz="1575" dirty="0">
                <a:solidFill>
                  <a:schemeClr val="tx1">
                    <a:lumMod val="50000"/>
                  </a:schemeClr>
                </a:solidFill>
              </a:rPr>
              <a:t>Byte level incremental</a:t>
            </a:r>
          </a:p>
          <a:p>
            <a:pPr lvl="1"/>
            <a:r>
              <a:rPr lang="en-US" sz="1575" dirty="0">
                <a:solidFill>
                  <a:schemeClr val="tx1">
                    <a:lumMod val="50000"/>
                  </a:schemeClr>
                </a:solidFill>
              </a:rPr>
              <a:t>Bandwidth throttling</a:t>
            </a:r>
          </a:p>
          <a:p>
            <a:pPr lvl="1"/>
            <a:r>
              <a:rPr lang="en-US" sz="1575" dirty="0">
                <a:solidFill>
                  <a:schemeClr val="tx1">
                    <a:lumMod val="50000"/>
                  </a:schemeClr>
                </a:solidFill>
              </a:rPr>
              <a:t>Encryption</a:t>
            </a:r>
            <a:endParaRPr lang="en-US" dirty="0">
              <a:solidFill>
                <a:schemeClr val="tx1">
                  <a:lumMod val="50000"/>
                </a:schemeClr>
              </a:solidFill>
            </a:endParaRPr>
          </a:p>
          <a:p>
            <a:r>
              <a:rPr lang="en-US" sz="1800" dirty="0">
                <a:solidFill>
                  <a:schemeClr val="tx1">
                    <a:lumMod val="50000"/>
                  </a:schemeClr>
                </a:solidFill>
              </a:rPr>
              <a:t>Replication modes</a:t>
            </a:r>
          </a:p>
          <a:p>
            <a:pPr lvl="1"/>
            <a:r>
              <a:rPr lang="en-US" sz="1650" dirty="0">
                <a:solidFill>
                  <a:schemeClr val="tx1">
                    <a:lumMod val="50000"/>
                  </a:schemeClr>
                </a:solidFill>
              </a:rPr>
              <a:t>Replication (1:1 or N:1)</a:t>
            </a:r>
            <a:endParaRPr lang="en-US" sz="1575" dirty="0">
              <a:solidFill>
                <a:schemeClr val="tx1">
                  <a:lumMod val="50000"/>
                </a:schemeClr>
              </a:solidFill>
            </a:endParaRPr>
          </a:p>
          <a:p>
            <a:r>
              <a:rPr lang="en-US" sz="1800" dirty="0">
                <a:solidFill>
                  <a:schemeClr val="tx1">
                    <a:lumMod val="50000"/>
                  </a:schemeClr>
                </a:solidFill>
              </a:rPr>
              <a:t>Managed from the Source</a:t>
            </a:r>
          </a:p>
        </p:txBody>
      </p:sp>
      <p:grpSp>
        <p:nvGrpSpPr>
          <p:cNvPr id="3" name="Group 2"/>
          <p:cNvGrpSpPr/>
          <p:nvPr/>
        </p:nvGrpSpPr>
        <p:grpSpPr>
          <a:xfrm>
            <a:off x="3968591" y="2594134"/>
            <a:ext cx="3930213" cy="2153126"/>
            <a:chOff x="10579733" y="6557643"/>
            <a:chExt cx="10480569" cy="5741670"/>
          </a:xfrm>
        </p:grpSpPr>
        <p:pic>
          <p:nvPicPr>
            <p:cNvPr id="5" name="Picture 2" descr="http://fi.insight.com/content/dam/insight/EMEA/se/shop/double-take/how-it-works-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733" y="6557643"/>
              <a:ext cx="10480569" cy="57416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844151" y="8988964"/>
              <a:ext cx="1776651" cy="197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434628" y="8988964"/>
              <a:ext cx="2596628" cy="14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8" name="Picture 4" descr="http://www.powersolution.com/wp-content/uploads/2014/07/15839537_m.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4831" y="689861"/>
            <a:ext cx="1941382" cy="128968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4952" y="3414648"/>
            <a:ext cx="864868" cy="660693"/>
            <a:chOff x="9816973" y="1818313"/>
            <a:chExt cx="2306315" cy="1761848"/>
          </a:xfrm>
        </p:grpSpPr>
        <p:pic>
          <p:nvPicPr>
            <p:cNvPr id="10"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9816973" y="3183259"/>
              <a:ext cx="2100274" cy="3969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9867299" y="1818313"/>
              <a:ext cx="2255989" cy="1365559"/>
              <a:chOff x="10285983" y="1494997"/>
              <a:chExt cx="2255989" cy="1365559"/>
            </a:xfrm>
          </p:grpSpPr>
          <p:pic>
            <p:nvPicPr>
              <p:cNvPr id="1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5983" y="1494997"/>
                <a:ext cx="2255989" cy="1365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b="52297"/>
              <a:stretch/>
            </p:blipFill>
            <p:spPr bwMode="auto">
              <a:xfrm>
                <a:off x="10798239" y="2227565"/>
                <a:ext cx="1429453" cy="5593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cxnSp>
        <p:nvCxnSpPr>
          <p:cNvPr id="15" name="Straight Connector 14"/>
          <p:cNvCxnSpPr/>
          <p:nvPr/>
        </p:nvCxnSpPr>
        <p:spPr>
          <a:xfrm flipH="1">
            <a:off x="7512912" y="3228278"/>
            <a:ext cx="154494" cy="835837"/>
          </a:xfrm>
          <a:prstGeom prst="line">
            <a:avLst/>
          </a:prstGeom>
          <a:ln>
            <a:solidFill>
              <a:srgbClr val="0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01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9173" y="955311"/>
            <a:ext cx="2973208" cy="2157833"/>
          </a:xfrm>
          <a:prstGeom prst="rect">
            <a:avLst/>
          </a:prstGeom>
          <a:noFill/>
          <a:ln w="19050">
            <a:solidFill>
              <a:srgbClr val="002060"/>
            </a:solidFill>
            <a:miter lim="800000"/>
            <a:headEnd/>
            <a:tailEnd/>
          </a:ln>
          <a:effectLst>
            <a:outerShdw blurRad="177800" dist="12700" algn="l" rotWithShape="0">
              <a:prstClr val="black">
                <a:alpha val="40000"/>
              </a:prstClr>
            </a:outerShdw>
          </a:effectLst>
        </p:spPr>
      </p:pic>
      <p:sp>
        <p:nvSpPr>
          <p:cNvPr id="2" name="Title 1"/>
          <p:cNvSpPr>
            <a:spLocks noGrp="1"/>
          </p:cNvSpPr>
          <p:nvPr>
            <p:ph type="title"/>
          </p:nvPr>
        </p:nvSpPr>
        <p:spPr/>
        <p:txBody>
          <a:bodyPr/>
          <a:lstStyle/>
          <a:p>
            <a:r>
              <a:rPr lang="en-US" dirty="0" smtClean="0"/>
              <a:t>SnapServer Powered By </a:t>
            </a:r>
            <a:r>
              <a:rPr lang="en-US" dirty="0" err="1" smtClean="0"/>
              <a:t>GuardianOS</a:t>
            </a:r>
            <a:endParaRPr lang="en-US" dirty="0"/>
          </a:p>
        </p:txBody>
      </p:sp>
      <p:sp>
        <p:nvSpPr>
          <p:cNvPr id="4" name="TextBox 3"/>
          <p:cNvSpPr txBox="1"/>
          <p:nvPr/>
        </p:nvSpPr>
        <p:spPr>
          <a:xfrm>
            <a:off x="333375" y="579966"/>
            <a:ext cx="5264059" cy="369332"/>
          </a:xfrm>
          <a:prstGeom prst="rect">
            <a:avLst/>
          </a:prstGeom>
          <a:noFill/>
        </p:spPr>
        <p:txBody>
          <a:bodyPr wrap="square">
            <a:spAutoFit/>
          </a:bodyPr>
          <a:lstStyle/>
          <a:p>
            <a:pPr>
              <a:defRPr/>
            </a:pPr>
            <a:r>
              <a:rPr lang="en-US" b="1" dirty="0" smtClean="0">
                <a:solidFill>
                  <a:schemeClr val="tx1">
                    <a:lumMod val="75000"/>
                  </a:schemeClr>
                </a:solidFill>
                <a:latin typeface="Arial" pitchFamily="34" charset="0"/>
                <a:cs typeface="Arial" pitchFamily="34" charset="0"/>
              </a:rPr>
              <a:t>Software Defined Storage Operating System</a:t>
            </a:r>
            <a:endParaRPr lang="en-US" b="1" dirty="0">
              <a:solidFill>
                <a:schemeClr val="tx1">
                  <a:lumMod val="75000"/>
                </a:schemeClr>
              </a:solidFill>
              <a:latin typeface="Arial" pitchFamily="34" charset="0"/>
              <a:cs typeface="Arial" pitchFamily="34" charset="0"/>
            </a:endParaRPr>
          </a:p>
        </p:txBody>
      </p:sp>
      <p:sp>
        <p:nvSpPr>
          <p:cNvPr id="5" name="TextBox 4"/>
          <p:cNvSpPr txBox="1"/>
          <p:nvPr/>
        </p:nvSpPr>
        <p:spPr>
          <a:xfrm>
            <a:off x="333375" y="1161677"/>
            <a:ext cx="4476464" cy="3303468"/>
          </a:xfrm>
          <a:prstGeom prst="rect">
            <a:avLst/>
          </a:prstGeom>
          <a:noFill/>
        </p:spPr>
        <p:txBody>
          <a:bodyPr wrap="square">
            <a:spAutoFit/>
          </a:bodyPr>
          <a:lstStyle/>
          <a:p>
            <a:pPr marL="171450" indent="-171450">
              <a:buClr>
                <a:schemeClr val="accent4"/>
              </a:buClr>
              <a:buFont typeface="Wingdings" pitchFamily="2" charset="2"/>
              <a:buChar char="ü"/>
              <a:defRPr/>
            </a:pPr>
            <a:r>
              <a:rPr lang="en-US" sz="1400" b="1" dirty="0">
                <a:solidFill>
                  <a:schemeClr val="tx1">
                    <a:lumMod val="75000"/>
                  </a:schemeClr>
                </a:solidFill>
                <a:latin typeface="Arial" pitchFamily="34" charset="0"/>
                <a:cs typeface="Arial" pitchFamily="34" charset="0"/>
              </a:rPr>
              <a:t>Management Interface</a:t>
            </a:r>
          </a:p>
          <a:p>
            <a:pPr marL="171450">
              <a:spcAft>
                <a:spcPts val="375"/>
              </a:spcAft>
              <a:buClr>
                <a:srgbClr val="FFC000"/>
              </a:buClr>
              <a:defRPr/>
            </a:pPr>
            <a:r>
              <a:rPr lang="en-US" sz="1000" dirty="0">
                <a:solidFill>
                  <a:schemeClr val="tx1">
                    <a:lumMod val="75000"/>
                  </a:schemeClr>
                </a:solidFill>
                <a:latin typeface="Arial" pitchFamily="34" charset="0"/>
                <a:cs typeface="Arial" pitchFamily="34" charset="0"/>
              </a:rPr>
              <a:t>Web-based GUI • SSH-based Command Line Interface (CLI)</a:t>
            </a:r>
          </a:p>
          <a:p>
            <a:pPr marL="171450" indent="-171450">
              <a:buClr>
                <a:schemeClr val="accent4"/>
              </a:buClr>
              <a:buFont typeface="Wingdings" pitchFamily="2" charset="2"/>
              <a:buChar char="ü"/>
              <a:defRPr/>
            </a:pPr>
            <a:r>
              <a:rPr lang="en-US" sz="1400" b="1" dirty="0" smtClean="0">
                <a:solidFill>
                  <a:schemeClr val="tx1">
                    <a:lumMod val="75000"/>
                  </a:schemeClr>
                </a:solidFill>
                <a:latin typeface="Arial" pitchFamily="34" charset="0"/>
                <a:cs typeface="Arial" pitchFamily="34" charset="0"/>
              </a:rPr>
              <a:t>Centralized </a:t>
            </a:r>
            <a:r>
              <a:rPr lang="en-US" sz="1400" b="1" dirty="0">
                <a:solidFill>
                  <a:schemeClr val="tx1">
                    <a:lumMod val="75000"/>
                  </a:schemeClr>
                </a:solidFill>
                <a:latin typeface="Arial" pitchFamily="34" charset="0"/>
                <a:cs typeface="Arial" pitchFamily="34" charset="0"/>
              </a:rPr>
              <a:t>Discovery and Management</a:t>
            </a:r>
          </a:p>
          <a:p>
            <a:pPr marL="171450">
              <a:spcAft>
                <a:spcPts val="375"/>
              </a:spcAft>
              <a:buClr>
                <a:srgbClr val="FFC000"/>
              </a:buClr>
              <a:defRPr/>
            </a:pPr>
            <a:r>
              <a:rPr lang="en-US" sz="1000" dirty="0">
                <a:solidFill>
                  <a:schemeClr val="tx1">
                    <a:lumMod val="75000"/>
                  </a:schemeClr>
                </a:solidFill>
                <a:latin typeface="Arial" pitchFamily="34" charset="0"/>
                <a:cs typeface="Arial" pitchFamily="34" charset="0"/>
              </a:rPr>
              <a:t>SnapServer Manager (SSM)</a:t>
            </a:r>
          </a:p>
          <a:p>
            <a:pPr marL="171450" indent="-171450">
              <a:buClr>
                <a:schemeClr val="accent4"/>
              </a:buClr>
              <a:buFont typeface="Wingdings" pitchFamily="2" charset="2"/>
              <a:buChar char="ü"/>
              <a:defRPr/>
            </a:pPr>
            <a:r>
              <a:rPr lang="en-US" sz="1400" b="1" dirty="0">
                <a:solidFill>
                  <a:schemeClr val="tx1">
                    <a:lumMod val="75000"/>
                  </a:schemeClr>
                </a:solidFill>
                <a:latin typeface="Arial" pitchFamily="34" charset="0"/>
                <a:cs typeface="Arial" pitchFamily="34" charset="0"/>
              </a:rPr>
              <a:t>Cross-Platform File Services</a:t>
            </a:r>
          </a:p>
          <a:p>
            <a:pPr marL="171450">
              <a:spcAft>
                <a:spcPts val="375"/>
              </a:spcAft>
              <a:buClr>
                <a:srgbClr val="FFC000"/>
              </a:buClr>
              <a:defRPr/>
            </a:pPr>
            <a:r>
              <a:rPr lang="en-US" sz="1000" dirty="0">
                <a:solidFill>
                  <a:schemeClr val="tx1">
                    <a:lumMod val="75000"/>
                  </a:schemeClr>
                </a:solidFill>
                <a:latin typeface="Arial" pitchFamily="34" charset="0"/>
                <a:cs typeface="Arial" pitchFamily="34" charset="0"/>
              </a:rPr>
              <a:t>SMB/CIFS • NFS • AFP • FTP/S • HTTP/S</a:t>
            </a:r>
          </a:p>
          <a:p>
            <a:pPr marL="171450" indent="-171450">
              <a:buClr>
                <a:schemeClr val="accent4"/>
              </a:buClr>
              <a:buFont typeface="Wingdings" pitchFamily="2" charset="2"/>
              <a:buChar char="ü"/>
              <a:defRPr/>
            </a:pPr>
            <a:r>
              <a:rPr lang="en-US" sz="1400" b="1" dirty="0">
                <a:solidFill>
                  <a:schemeClr val="tx1">
                    <a:lumMod val="75000"/>
                  </a:schemeClr>
                </a:solidFill>
                <a:latin typeface="Arial" pitchFamily="34" charset="0"/>
                <a:cs typeface="Arial" pitchFamily="34" charset="0"/>
              </a:rPr>
              <a:t>Virtualization Ready</a:t>
            </a:r>
          </a:p>
          <a:p>
            <a:pPr marL="171450">
              <a:spcAft>
                <a:spcPts val="375"/>
              </a:spcAft>
              <a:buClr>
                <a:srgbClr val="FFC000"/>
              </a:buClr>
              <a:defRPr/>
            </a:pPr>
            <a:r>
              <a:rPr lang="en-US" sz="1000" dirty="0">
                <a:solidFill>
                  <a:schemeClr val="tx1">
                    <a:lumMod val="75000"/>
                  </a:schemeClr>
                </a:solidFill>
                <a:latin typeface="Arial" pitchFamily="34" charset="0"/>
                <a:cs typeface="Arial" pitchFamily="34" charset="0"/>
              </a:rPr>
              <a:t>iSCSI • VMware Certified • Citrix Certified</a:t>
            </a:r>
          </a:p>
          <a:p>
            <a:pPr marL="171450" indent="-171450">
              <a:buClr>
                <a:schemeClr val="accent4"/>
              </a:buClr>
              <a:buFont typeface="Wingdings" pitchFamily="2" charset="2"/>
              <a:buChar char="ü"/>
              <a:defRPr/>
            </a:pPr>
            <a:r>
              <a:rPr lang="en-US" sz="1400" b="1" dirty="0">
                <a:solidFill>
                  <a:schemeClr val="tx1">
                    <a:lumMod val="75000"/>
                  </a:schemeClr>
                </a:solidFill>
                <a:latin typeface="Arial" pitchFamily="34" charset="0"/>
                <a:cs typeface="Arial" pitchFamily="34" charset="0"/>
              </a:rPr>
              <a:t>Integrated Data Services</a:t>
            </a:r>
          </a:p>
          <a:p>
            <a:pPr marL="171450">
              <a:spcAft>
                <a:spcPts val="375"/>
              </a:spcAft>
              <a:buClr>
                <a:srgbClr val="FFC000"/>
              </a:buClr>
              <a:defRPr/>
            </a:pPr>
            <a:r>
              <a:rPr lang="en-US" sz="1000" dirty="0">
                <a:solidFill>
                  <a:schemeClr val="tx1">
                    <a:lumMod val="75000"/>
                  </a:schemeClr>
                </a:solidFill>
                <a:latin typeface="Arial" pitchFamily="34" charset="0"/>
                <a:cs typeface="Arial" pitchFamily="34" charset="0"/>
              </a:rPr>
              <a:t>RAID • </a:t>
            </a:r>
            <a:r>
              <a:rPr lang="en-US" sz="1000" dirty="0">
                <a:solidFill>
                  <a:schemeClr val="tx2"/>
                </a:solidFill>
                <a:latin typeface="Arial" pitchFamily="34" charset="0"/>
                <a:cs typeface="Arial" pitchFamily="34" charset="0"/>
              </a:rPr>
              <a:t>High Performance Snapshots</a:t>
            </a:r>
            <a:r>
              <a:rPr lang="en-US" sz="1000" dirty="0">
                <a:solidFill>
                  <a:srgbClr val="DF7A1C"/>
                </a:solidFill>
                <a:latin typeface="Arial" pitchFamily="34" charset="0"/>
                <a:cs typeface="Arial" pitchFamily="34" charset="0"/>
              </a:rPr>
              <a:t> </a:t>
            </a:r>
            <a:r>
              <a:rPr lang="en-US" sz="1000" dirty="0">
                <a:solidFill>
                  <a:schemeClr val="tx1">
                    <a:lumMod val="75000"/>
                  </a:schemeClr>
                </a:solidFill>
                <a:latin typeface="Arial" pitchFamily="34" charset="0"/>
                <a:cs typeface="Arial" pitchFamily="34" charset="0"/>
              </a:rPr>
              <a:t>• Replication • Data Import </a:t>
            </a:r>
          </a:p>
          <a:p>
            <a:pPr marL="171450" indent="-171450">
              <a:buClr>
                <a:schemeClr val="accent4"/>
              </a:buClr>
              <a:buFont typeface="Wingdings" pitchFamily="2" charset="2"/>
              <a:buChar char="ü"/>
              <a:defRPr/>
            </a:pPr>
            <a:r>
              <a:rPr lang="en-US" sz="1400" b="1" dirty="0" smtClean="0">
                <a:solidFill>
                  <a:schemeClr val="tx1">
                    <a:lumMod val="75000"/>
                  </a:schemeClr>
                </a:solidFill>
                <a:latin typeface="Arial" pitchFamily="34" charset="0"/>
                <a:cs typeface="Arial" pitchFamily="34" charset="0"/>
              </a:rPr>
              <a:t>Native Windows </a:t>
            </a:r>
            <a:r>
              <a:rPr lang="en-US" sz="1400" b="1" dirty="0">
                <a:solidFill>
                  <a:schemeClr val="tx1">
                    <a:lumMod val="75000"/>
                  </a:schemeClr>
                </a:solidFill>
                <a:latin typeface="Arial" pitchFamily="34" charset="0"/>
                <a:cs typeface="Arial" pitchFamily="34" charset="0"/>
              </a:rPr>
              <a:t>&amp; Linux Integration</a:t>
            </a:r>
          </a:p>
          <a:p>
            <a:pPr marL="171450">
              <a:spcAft>
                <a:spcPts val="600"/>
              </a:spcAft>
              <a:buClr>
                <a:srgbClr val="FFC000"/>
              </a:buClr>
              <a:defRPr/>
            </a:pPr>
            <a:r>
              <a:rPr lang="en-US" sz="1000" dirty="0">
                <a:solidFill>
                  <a:schemeClr val="tx1">
                    <a:lumMod val="75000"/>
                  </a:schemeClr>
                </a:solidFill>
                <a:latin typeface="Arial" pitchFamily="34" charset="0"/>
                <a:cs typeface="Arial" pitchFamily="34" charset="0"/>
              </a:rPr>
              <a:t>Active Directory Services • VSS/VDS • MPIO • NIS • </a:t>
            </a:r>
            <a:r>
              <a:rPr lang="en-US" sz="1000" dirty="0">
                <a:solidFill>
                  <a:schemeClr val="tx2"/>
                </a:solidFill>
                <a:latin typeface="Arial" pitchFamily="34" charset="0"/>
                <a:cs typeface="Arial" pitchFamily="34" charset="0"/>
              </a:rPr>
              <a:t>LDAP</a:t>
            </a:r>
          </a:p>
          <a:p>
            <a:pPr marL="171450" indent="-171450">
              <a:buClr>
                <a:schemeClr val="accent4"/>
              </a:buClr>
              <a:buFont typeface="Wingdings" pitchFamily="2" charset="2"/>
              <a:buChar char="ü"/>
              <a:defRPr/>
            </a:pPr>
            <a:r>
              <a:rPr lang="en-US" sz="1400" b="1" dirty="0" smtClean="0">
                <a:solidFill>
                  <a:schemeClr val="tx1">
                    <a:lumMod val="75000"/>
                  </a:schemeClr>
                </a:solidFill>
                <a:latin typeface="Arial" pitchFamily="34" charset="0"/>
                <a:cs typeface="Arial" pitchFamily="34" charset="0"/>
              </a:rPr>
              <a:t>Built-in replication for Disaster </a:t>
            </a:r>
            <a:r>
              <a:rPr lang="en-US" sz="1400" b="1" dirty="0">
                <a:solidFill>
                  <a:schemeClr val="tx1">
                    <a:lumMod val="75000"/>
                  </a:schemeClr>
                </a:solidFill>
                <a:latin typeface="Arial" pitchFamily="34" charset="0"/>
                <a:cs typeface="Arial" pitchFamily="34" charset="0"/>
              </a:rPr>
              <a:t>Recovery</a:t>
            </a:r>
          </a:p>
          <a:p>
            <a:pPr marL="171450">
              <a:spcAft>
                <a:spcPts val="600"/>
              </a:spcAft>
              <a:buClr>
                <a:srgbClr val="FFC000"/>
              </a:buClr>
              <a:defRPr/>
            </a:pPr>
            <a:r>
              <a:rPr lang="en-US" sz="1000" dirty="0" err="1" smtClean="0">
                <a:solidFill>
                  <a:schemeClr val="tx1">
                    <a:lumMod val="75000"/>
                  </a:schemeClr>
                </a:solidFill>
                <a:latin typeface="Arial" pitchFamily="34" charset="0"/>
                <a:cs typeface="Arial" pitchFamily="34" charset="0"/>
              </a:rPr>
              <a:t>SnapEDR</a:t>
            </a:r>
            <a:r>
              <a:rPr lang="en-US" sz="1000" dirty="0" smtClean="0">
                <a:solidFill>
                  <a:schemeClr val="tx1">
                    <a:lumMod val="75000"/>
                  </a:schemeClr>
                </a:solidFill>
                <a:latin typeface="Arial" pitchFamily="34" charset="0"/>
                <a:cs typeface="Arial" pitchFamily="34" charset="0"/>
              </a:rPr>
              <a:t>• </a:t>
            </a:r>
            <a:r>
              <a:rPr lang="en-US" sz="1000" dirty="0" err="1">
                <a:solidFill>
                  <a:schemeClr val="tx1">
                    <a:lumMod val="75000"/>
                  </a:schemeClr>
                </a:solidFill>
                <a:latin typeface="Arial" pitchFamily="34" charset="0"/>
                <a:cs typeface="Arial" pitchFamily="34" charset="0"/>
              </a:rPr>
              <a:t>SnapSync</a:t>
            </a:r>
            <a:r>
              <a:rPr lang="en-US" sz="1000" dirty="0" smtClean="0">
                <a:solidFill>
                  <a:schemeClr val="tx1">
                    <a:lumMod val="75000"/>
                  </a:schemeClr>
                </a:solidFill>
                <a:latin typeface="Arial" pitchFamily="34" charset="0"/>
                <a:cs typeface="Arial" pitchFamily="34" charset="0"/>
              </a:rPr>
              <a:t> </a:t>
            </a:r>
            <a:r>
              <a:rPr lang="en-US" sz="1000" dirty="0">
                <a:solidFill>
                  <a:schemeClr val="tx1">
                    <a:lumMod val="75000"/>
                  </a:schemeClr>
                </a:solidFill>
                <a:latin typeface="Arial" pitchFamily="34" charset="0"/>
                <a:cs typeface="Arial" pitchFamily="34" charset="0"/>
              </a:rPr>
              <a:t>• </a:t>
            </a:r>
            <a:r>
              <a:rPr lang="en-US" sz="1000" dirty="0" smtClean="0">
                <a:solidFill>
                  <a:schemeClr val="tx2"/>
                </a:solidFill>
                <a:latin typeface="Arial" pitchFamily="34" charset="0"/>
                <a:cs typeface="Arial" pitchFamily="34" charset="0"/>
              </a:rPr>
              <a:t>RDX </a:t>
            </a:r>
            <a:r>
              <a:rPr lang="en-US" sz="1000" dirty="0">
                <a:solidFill>
                  <a:schemeClr val="tx2"/>
                </a:solidFill>
                <a:latin typeface="Arial" pitchFamily="34" charset="0"/>
                <a:cs typeface="Arial" pitchFamily="34" charset="0"/>
              </a:rPr>
              <a:t>Backup </a:t>
            </a:r>
            <a:r>
              <a:rPr lang="en-US" sz="1000" dirty="0" smtClean="0">
                <a:solidFill>
                  <a:schemeClr val="tx1">
                    <a:lumMod val="75000"/>
                  </a:schemeClr>
                </a:solidFill>
                <a:latin typeface="Arial" pitchFamily="34" charset="0"/>
                <a:cs typeface="Arial" pitchFamily="34" charset="0"/>
              </a:rPr>
              <a:t>• </a:t>
            </a:r>
            <a:r>
              <a:rPr lang="en-US" sz="1000" dirty="0">
                <a:solidFill>
                  <a:schemeClr val="tx1">
                    <a:lumMod val="75000"/>
                  </a:schemeClr>
                </a:solidFill>
                <a:latin typeface="Arial" pitchFamily="34" charset="0"/>
                <a:cs typeface="Arial" pitchFamily="34" charset="0"/>
              </a:rPr>
              <a:t>Tape Backup • UPS Integration</a:t>
            </a:r>
          </a:p>
          <a:p>
            <a:pPr marL="171450">
              <a:spcAft>
                <a:spcPts val="225"/>
              </a:spcAft>
              <a:buClr>
                <a:srgbClr val="FFC000"/>
              </a:buClr>
              <a:defRPr/>
            </a:pPr>
            <a:r>
              <a:rPr lang="en-US" sz="1400" b="1" dirty="0">
                <a:solidFill>
                  <a:schemeClr val="accent4"/>
                </a:solidFill>
                <a:latin typeface="Arial" pitchFamily="34" charset="0"/>
                <a:cs typeface="Arial" pitchFamily="34" charset="0"/>
              </a:rPr>
              <a:t>And much more…</a:t>
            </a:r>
            <a:endParaRPr lang="en-US" sz="1100" b="1" dirty="0">
              <a:solidFill>
                <a:schemeClr val="accent4"/>
              </a:solidFill>
              <a:latin typeface="Arial" pitchFamily="34" charset="0"/>
              <a:cs typeface="Arial" pitchFamily="34"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2257" y="1032576"/>
            <a:ext cx="2973208" cy="2157833"/>
          </a:xfrm>
          <a:prstGeom prst="rect">
            <a:avLst/>
          </a:prstGeom>
          <a:noFill/>
          <a:ln w="28575">
            <a:solidFill>
              <a:srgbClr val="002060"/>
            </a:solidFill>
            <a:miter lim="800000"/>
            <a:headEnd/>
            <a:tailEnd/>
          </a:ln>
        </p:spPr>
      </p:pic>
      <p:pic>
        <p:nvPicPr>
          <p:cNvPr id="9"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806119" y="2275066"/>
            <a:ext cx="2801359" cy="1676156"/>
          </a:xfrm>
          <a:prstGeom prst="rect">
            <a:avLst/>
          </a:prstGeom>
          <a:noFill/>
          <a:ln w="28575">
            <a:solidFill>
              <a:srgbClr val="002060"/>
            </a:solidFill>
            <a:miter lim="800000"/>
            <a:headEnd/>
            <a:tailEnd/>
          </a:ln>
          <a:effectLst/>
        </p:spPr>
      </p:pic>
    </p:spTree>
    <p:extLst>
      <p:ext uri="{BB962C8B-B14F-4D97-AF65-F5344CB8AC3E}">
        <p14:creationId xmlns:p14="http://schemas.microsoft.com/office/powerpoint/2010/main" val="32036748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73" y="22361"/>
            <a:ext cx="8227457" cy="487949"/>
          </a:xfrm>
        </p:spPr>
        <p:txBody>
          <a:bodyPr/>
          <a:lstStyle/>
          <a:p>
            <a:r>
              <a:rPr lang="en-US" dirty="0" smtClean="0"/>
              <a:t>SnapServer® with </a:t>
            </a:r>
            <a:r>
              <a:rPr lang="en-US" dirty="0" err="1" smtClean="0"/>
              <a:t>GuardianOS</a:t>
            </a:r>
            <a:r>
              <a:rPr lang="en-US" dirty="0" smtClean="0"/>
              <a:t>®</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539777021"/>
              </p:ext>
            </p:extLst>
          </p:nvPr>
        </p:nvGraphicFramePr>
        <p:xfrm>
          <a:off x="388679" y="510311"/>
          <a:ext cx="8366643" cy="4206240"/>
        </p:xfrm>
        <a:graphic>
          <a:graphicData uri="http://schemas.openxmlformats.org/drawingml/2006/table">
            <a:tbl>
              <a:tblPr firstRow="1" bandRow="1">
                <a:tableStyleId>{912C8C85-51F0-491E-9774-3900AFEF0FD7}</a:tableStyleId>
              </a:tblPr>
              <a:tblGrid>
                <a:gridCol w="1631368"/>
                <a:gridCol w="3183520"/>
                <a:gridCol w="3551755"/>
              </a:tblGrid>
              <a:tr h="188658">
                <a:tc>
                  <a:txBody>
                    <a:bodyPr/>
                    <a:lstStyle/>
                    <a:p>
                      <a:r>
                        <a:rPr lang="en-US" sz="1200" dirty="0" smtClean="0"/>
                        <a:t>Feature</a:t>
                      </a:r>
                      <a:endParaRPr lang="en-US" sz="1200" dirty="0"/>
                    </a:p>
                  </a:txBody>
                  <a:tcPr anchor="ctr"/>
                </a:tc>
                <a:tc>
                  <a:txBody>
                    <a:bodyPr/>
                    <a:lstStyle/>
                    <a:p>
                      <a:r>
                        <a:rPr lang="en-US" sz="1200" dirty="0" smtClean="0"/>
                        <a:t>Function</a:t>
                      </a:r>
                      <a:endParaRPr lang="en-US" sz="1200" dirty="0"/>
                    </a:p>
                  </a:txBody>
                  <a:tcPr anchor="ctr"/>
                </a:tc>
                <a:tc>
                  <a:txBody>
                    <a:bodyPr/>
                    <a:lstStyle/>
                    <a:p>
                      <a:r>
                        <a:rPr lang="en-US" sz="1200" dirty="0" smtClean="0"/>
                        <a:t>Benefit</a:t>
                      </a:r>
                      <a:endParaRPr lang="en-US" sz="1200" dirty="0"/>
                    </a:p>
                  </a:txBody>
                  <a:tcPr anchor="ctr"/>
                </a:tc>
              </a:tr>
              <a:tr h="0">
                <a:tc>
                  <a:txBody>
                    <a:bodyPr/>
                    <a:lstStyle/>
                    <a:p>
                      <a:r>
                        <a:rPr lang="en-US" sz="900" dirty="0" smtClean="0"/>
                        <a:t>Unified file/</a:t>
                      </a:r>
                      <a:r>
                        <a:rPr lang="en-US" sz="900" baseline="0" dirty="0" smtClean="0"/>
                        <a:t>block, </a:t>
                      </a:r>
                      <a:r>
                        <a:rPr lang="en-US" sz="900" dirty="0" smtClean="0"/>
                        <a:t>NAS</a:t>
                      </a:r>
                      <a:r>
                        <a:rPr lang="en-US" sz="900" baseline="0" dirty="0" smtClean="0"/>
                        <a:t>/</a:t>
                      </a:r>
                      <a:r>
                        <a:rPr lang="en-US" sz="900" dirty="0" smtClean="0"/>
                        <a:t>SAN</a:t>
                      </a:r>
                      <a:endParaRPr lang="en-US" sz="900" dirty="0"/>
                    </a:p>
                  </a:txBody>
                  <a:tcPr anchor="ctr"/>
                </a:tc>
                <a:tc>
                  <a:txBody>
                    <a:bodyPr/>
                    <a:lstStyle/>
                    <a:p>
                      <a:pPr marL="171450" indent="-171450">
                        <a:buFont typeface="Arial" panose="020B0604020202020204" pitchFamily="34" charset="0"/>
                        <a:buChar char="•"/>
                      </a:pPr>
                      <a:r>
                        <a:rPr lang="en-US" sz="900" dirty="0" smtClean="0"/>
                        <a:t>Files, VMs, databases</a:t>
                      </a:r>
                      <a:r>
                        <a:rPr lang="en-US" sz="900" baseline="0" dirty="0" smtClean="0"/>
                        <a:t> / S</a:t>
                      </a:r>
                      <a:r>
                        <a:rPr lang="en-US" sz="900" dirty="0" smtClean="0"/>
                        <a:t>tructured</a:t>
                      </a:r>
                      <a:r>
                        <a:rPr lang="en-US" sz="900" baseline="0" dirty="0" smtClean="0"/>
                        <a:t> and unstructured</a:t>
                      </a:r>
                      <a:endParaRPr lang="en-US" sz="900" dirty="0"/>
                    </a:p>
                  </a:txBody>
                  <a:tcPr anchor="ctr"/>
                </a:tc>
                <a:tc>
                  <a:txBody>
                    <a:bodyPr/>
                    <a:lstStyle/>
                    <a:p>
                      <a:pPr marL="171450" indent="-171450">
                        <a:buFont typeface="Arial"/>
                        <a:buChar char="•"/>
                      </a:pPr>
                      <a:r>
                        <a:rPr lang="en-US" sz="900" dirty="0" smtClean="0"/>
                        <a:t>One destination for</a:t>
                      </a:r>
                      <a:r>
                        <a:rPr lang="en-US" sz="900" baseline="0" dirty="0" smtClean="0"/>
                        <a:t> all your applications</a:t>
                      </a:r>
                      <a:endParaRPr lang="en-US" sz="900" dirty="0"/>
                    </a:p>
                  </a:txBody>
                  <a:tcPr anchor="ctr"/>
                </a:tc>
              </a:tr>
              <a:tr h="0">
                <a:tc>
                  <a:txBody>
                    <a:bodyPr/>
                    <a:lstStyle/>
                    <a:p>
                      <a:r>
                        <a:rPr lang="en-US" sz="900" dirty="0" smtClean="0"/>
                        <a:t>Scalability</a:t>
                      </a:r>
                      <a:endParaRPr lang="en-US" sz="900" dirty="0"/>
                    </a:p>
                  </a:txBody>
                  <a:tcPr anchor="ctr"/>
                </a:tc>
                <a:tc>
                  <a:txBody>
                    <a:bodyPr/>
                    <a:lstStyle/>
                    <a:p>
                      <a:pPr marL="171450" indent="-171450">
                        <a:buFont typeface="Arial" panose="020B0604020202020204" pitchFamily="34" charset="0"/>
                        <a:buChar char="•"/>
                      </a:pPr>
                      <a:r>
                        <a:rPr lang="en-US" sz="900" dirty="0" smtClean="0"/>
                        <a:t>2TB to 768TB</a:t>
                      </a:r>
                      <a:endParaRPr lang="en-US" sz="900" dirty="0"/>
                    </a:p>
                  </a:txBody>
                  <a:tcPr anchor="ctr"/>
                </a:tc>
                <a:tc>
                  <a:txBody>
                    <a:bodyPr/>
                    <a:lstStyle/>
                    <a:p>
                      <a:pPr marL="171450" indent="-171450">
                        <a:buFont typeface="Arial"/>
                        <a:buChar char="•"/>
                      </a:pPr>
                      <a:r>
                        <a:rPr lang="en-US" sz="900" dirty="0" smtClean="0"/>
                        <a:t>Scale as you grow,</a:t>
                      </a:r>
                      <a:r>
                        <a:rPr lang="en-US" sz="900" baseline="0" dirty="0" smtClean="0"/>
                        <a:t> </a:t>
                      </a:r>
                      <a:r>
                        <a:rPr lang="en-US" sz="900" dirty="0" smtClean="0"/>
                        <a:t>no forklift upgrades</a:t>
                      </a:r>
                      <a:endParaRPr lang="en-US" sz="900" dirty="0"/>
                    </a:p>
                  </a:txBody>
                  <a:tcPr anchor="ctr"/>
                </a:tc>
              </a:tr>
              <a:tr h="0">
                <a:tc>
                  <a:txBody>
                    <a:bodyPr/>
                    <a:lstStyle/>
                    <a:p>
                      <a:r>
                        <a:rPr lang="en-US" sz="900" dirty="0" err="1" smtClean="0"/>
                        <a:t>Tiering</a:t>
                      </a:r>
                      <a:endParaRPr lang="en-US" sz="900" dirty="0"/>
                    </a:p>
                  </a:txBody>
                  <a:tcPr anchor="ctr"/>
                </a:tc>
                <a:tc>
                  <a:txBody>
                    <a:bodyPr/>
                    <a:lstStyle/>
                    <a:p>
                      <a:pPr marL="171450" indent="-171450">
                        <a:buFont typeface="Arial" panose="020B0604020202020204" pitchFamily="34" charset="0"/>
                        <a:buChar char="•"/>
                      </a:pPr>
                      <a:r>
                        <a:rPr lang="en-US" sz="900" dirty="0" smtClean="0"/>
                        <a:t>Mixing flash and SATA</a:t>
                      </a:r>
                    </a:p>
                    <a:p>
                      <a:pPr marL="171450" indent="-171450">
                        <a:buFont typeface="Arial" panose="020B0604020202020204" pitchFamily="34" charset="0"/>
                        <a:buChar char="•"/>
                      </a:pPr>
                      <a:r>
                        <a:rPr lang="en-US" sz="900" dirty="0" smtClean="0"/>
                        <a:t>Different data</a:t>
                      </a:r>
                      <a:r>
                        <a:rPr lang="en-US" sz="900" baseline="0" dirty="0" smtClean="0"/>
                        <a:t> drive speeds and capacities</a:t>
                      </a:r>
                      <a:endParaRPr lang="en-US" sz="900" dirty="0"/>
                    </a:p>
                  </a:txBody>
                  <a:tcPr anchor="ctr"/>
                </a:tc>
                <a:tc>
                  <a:txBody>
                    <a:bodyPr/>
                    <a:lstStyle/>
                    <a:p>
                      <a:pPr marL="171450" indent="-171450">
                        <a:buFont typeface="Arial"/>
                        <a:buChar char="•"/>
                      </a:pPr>
                      <a:r>
                        <a:rPr lang="en-US" sz="900" dirty="0" smtClean="0"/>
                        <a:t>Optimized for price/performance</a:t>
                      </a:r>
                    </a:p>
                    <a:p>
                      <a:pPr marL="171450" indent="-171450">
                        <a:buFont typeface="Arial"/>
                        <a:buChar char="•"/>
                      </a:pPr>
                      <a:r>
                        <a:rPr lang="en-US" sz="900" dirty="0" smtClean="0"/>
                        <a:t>Mixed</a:t>
                      </a:r>
                      <a:r>
                        <a:rPr lang="en-US" sz="900" baseline="0" dirty="0" smtClean="0"/>
                        <a:t> workload support – avoids silos</a:t>
                      </a:r>
                      <a:endParaRPr lang="en-US" sz="900" dirty="0"/>
                    </a:p>
                  </a:txBody>
                  <a:tcPr anchor="ctr"/>
                </a:tc>
              </a:tr>
              <a:tr h="0">
                <a:tc>
                  <a:txBody>
                    <a:bodyPr/>
                    <a:lstStyle/>
                    <a:p>
                      <a:r>
                        <a:rPr lang="en-US" sz="900" dirty="0" smtClean="0"/>
                        <a:t>Thin Provisioning</a:t>
                      </a:r>
                      <a:endParaRPr lang="en-US" sz="900" dirty="0"/>
                    </a:p>
                  </a:txBody>
                  <a:tcPr anchor="ctr"/>
                </a:tc>
                <a:tc>
                  <a:txBody>
                    <a:bodyPr/>
                    <a:lstStyle/>
                    <a:p>
                      <a:pPr marL="171450" indent="-171450">
                        <a:buFont typeface="Arial" panose="020B0604020202020204" pitchFamily="34" charset="0"/>
                        <a:buChar char="•"/>
                      </a:pPr>
                      <a:r>
                        <a:rPr lang="en-US" sz="900" dirty="0" smtClean="0"/>
                        <a:t>Over</a:t>
                      </a:r>
                      <a:r>
                        <a:rPr lang="en-US" sz="900" baseline="0" dirty="0" smtClean="0"/>
                        <a:t> provision</a:t>
                      </a:r>
                      <a:endParaRPr lang="en-US" sz="900" dirty="0"/>
                    </a:p>
                  </a:txBody>
                  <a:tcPr anchor="ctr"/>
                </a:tc>
                <a:tc>
                  <a:txBody>
                    <a:bodyPr/>
                    <a:lstStyle/>
                    <a:p>
                      <a:pPr marL="171450" indent="-171450">
                        <a:buFont typeface="Arial"/>
                        <a:buChar char="•"/>
                      </a:pPr>
                      <a:r>
                        <a:rPr lang="en-US" sz="900" dirty="0" smtClean="0"/>
                        <a:t>Dynamic space allocation</a:t>
                      </a:r>
                      <a:endParaRPr lang="en-US" sz="900" dirty="0"/>
                    </a:p>
                  </a:txBody>
                  <a:tcPr anchor="ctr"/>
                </a:tc>
              </a:tr>
              <a:tr h="157215">
                <a:tc>
                  <a:txBody>
                    <a:bodyPr/>
                    <a:lstStyle/>
                    <a:p>
                      <a:r>
                        <a:rPr lang="en-US" sz="900" dirty="0" smtClean="0"/>
                        <a:t>Dynamic RAID</a:t>
                      </a:r>
                      <a:endParaRPr lang="en-US" sz="900" dirty="0"/>
                    </a:p>
                  </a:txBody>
                  <a:tcPr anchor="ctr"/>
                </a:tc>
                <a:tc>
                  <a:txBody>
                    <a:bodyPr/>
                    <a:lstStyle/>
                    <a:p>
                      <a:pPr marL="171450" indent="-171450">
                        <a:buFont typeface="Arial" panose="020B0604020202020204" pitchFamily="34" charset="0"/>
                        <a:buChar char="•"/>
                      </a:pPr>
                      <a:r>
                        <a:rPr lang="en-US" sz="900" dirty="0" smtClean="0"/>
                        <a:t>Mix drive sizes</a:t>
                      </a:r>
                      <a:endParaRPr lang="en-US" sz="900" dirty="0"/>
                    </a:p>
                  </a:txBody>
                  <a:tcPr anchor="ctr"/>
                </a:tc>
                <a:tc>
                  <a:txBody>
                    <a:bodyPr/>
                    <a:lstStyle/>
                    <a:p>
                      <a:pPr marL="171450" indent="-171450">
                        <a:buFont typeface="Arial"/>
                        <a:buChar char="•"/>
                      </a:pPr>
                      <a:r>
                        <a:rPr lang="en-US" sz="900" dirty="0" smtClean="0"/>
                        <a:t>Upgrade </a:t>
                      </a:r>
                      <a:r>
                        <a:rPr lang="en-US" sz="900" dirty="0" err="1" smtClean="0"/>
                        <a:t>hw</a:t>
                      </a:r>
                      <a:r>
                        <a:rPr lang="en-US" sz="900" dirty="0" smtClean="0"/>
                        <a:t> with high utilization</a:t>
                      </a:r>
                      <a:r>
                        <a:rPr lang="en-US" sz="900" baseline="0" dirty="0" smtClean="0"/>
                        <a:t> and non-disruptively</a:t>
                      </a:r>
                      <a:endParaRPr lang="en-US" sz="900" dirty="0"/>
                    </a:p>
                  </a:txBody>
                  <a:tcPr anchor="ctr"/>
                </a:tc>
              </a:tr>
              <a:tr h="251544">
                <a:tc>
                  <a:txBody>
                    <a:bodyPr/>
                    <a:lstStyle/>
                    <a:p>
                      <a:r>
                        <a:rPr lang="en-US" sz="900" dirty="0" smtClean="0"/>
                        <a:t>Built-in Replication</a:t>
                      </a:r>
                      <a:endParaRPr lang="en-US" sz="900" dirty="0"/>
                    </a:p>
                  </a:txBody>
                  <a:tcPr anchor="ctr"/>
                </a:tc>
                <a:tc>
                  <a:txBody>
                    <a:bodyPr/>
                    <a:lstStyle/>
                    <a:p>
                      <a:pPr marL="171450" indent="-171450">
                        <a:buFont typeface="Arial" panose="020B0604020202020204" pitchFamily="34" charset="0"/>
                        <a:buChar char="•"/>
                      </a:pPr>
                      <a:r>
                        <a:rPr lang="en-US" sz="900" dirty="0" smtClean="0"/>
                        <a:t>High speed copy data for secondary storage</a:t>
                      </a:r>
                    </a:p>
                    <a:p>
                      <a:pPr marL="171450" indent="-171450">
                        <a:buFont typeface="Arial" panose="020B0604020202020204" pitchFamily="34" charset="0"/>
                        <a:buChar char="•"/>
                      </a:pPr>
                      <a:r>
                        <a:rPr lang="en-US" sz="900" dirty="0" smtClean="0"/>
                        <a:t>Encrypted replication between systems</a:t>
                      </a:r>
                      <a:r>
                        <a:rPr lang="en-US" sz="900" baseline="0" dirty="0" smtClean="0"/>
                        <a:t> and sites</a:t>
                      </a:r>
                      <a:endParaRPr lang="en-US" sz="900" dirty="0"/>
                    </a:p>
                  </a:txBody>
                  <a:tcPr anchor="ctr"/>
                </a:tc>
                <a:tc>
                  <a:txBody>
                    <a:bodyPr/>
                    <a:lstStyle/>
                    <a:p>
                      <a:pPr marL="171450" indent="-171450">
                        <a:buFont typeface="Arial"/>
                        <a:buChar char="•"/>
                      </a:pPr>
                      <a:r>
                        <a:rPr lang="en-US" sz="900" dirty="0" smtClean="0"/>
                        <a:t>Always on, business</a:t>
                      </a:r>
                      <a:r>
                        <a:rPr lang="en-US" sz="900" baseline="0" dirty="0" smtClean="0"/>
                        <a:t> continuity, no additional cost</a:t>
                      </a:r>
                    </a:p>
                    <a:p>
                      <a:pPr marL="171450" indent="-171450">
                        <a:buFont typeface="Arial"/>
                        <a:buChar char="•"/>
                      </a:pPr>
                      <a:r>
                        <a:rPr lang="en-US" sz="900" baseline="0" dirty="0" smtClean="0"/>
                        <a:t>No VPN needed</a:t>
                      </a:r>
                      <a:endParaRPr lang="en-US" sz="900" dirty="0"/>
                    </a:p>
                  </a:txBody>
                  <a:tcPr anchor="ctr"/>
                </a:tc>
              </a:tr>
              <a:tr h="0">
                <a:tc>
                  <a:txBody>
                    <a:bodyPr/>
                    <a:lstStyle/>
                    <a:p>
                      <a:r>
                        <a:rPr lang="en-US" sz="900" dirty="0" smtClean="0"/>
                        <a:t>Native Active</a:t>
                      </a:r>
                      <a:r>
                        <a:rPr lang="en-US" sz="900" baseline="0" dirty="0" smtClean="0"/>
                        <a:t> Directory Integration</a:t>
                      </a:r>
                      <a:endParaRPr lang="en-US" sz="900" dirty="0"/>
                    </a:p>
                  </a:txBody>
                  <a:tcPr anchor="ctr"/>
                </a:tc>
                <a:tc>
                  <a:txBody>
                    <a:bodyPr/>
                    <a:lstStyle/>
                    <a:p>
                      <a:pPr marL="171450" indent="-171450">
                        <a:buFont typeface="Arial" panose="020B0604020202020204" pitchFamily="34" charset="0"/>
                        <a:buChar char="•"/>
                      </a:pPr>
                      <a:r>
                        <a:rPr lang="en-US" sz="900" dirty="0" smtClean="0"/>
                        <a:t>The only non-Windows NAS w/</a:t>
                      </a:r>
                      <a:r>
                        <a:rPr lang="en-US" sz="900" baseline="0" dirty="0" smtClean="0"/>
                        <a:t> </a:t>
                      </a:r>
                      <a:r>
                        <a:rPr lang="en-US" sz="900" dirty="0" smtClean="0"/>
                        <a:t>native AD permissions</a:t>
                      </a:r>
                    </a:p>
                    <a:p>
                      <a:pPr marL="171450" indent="-171450">
                        <a:buFont typeface="Arial" panose="020B0604020202020204" pitchFamily="34" charset="0"/>
                        <a:buChar char="•"/>
                      </a:pPr>
                      <a:r>
                        <a:rPr lang="en-US" sz="900" dirty="0" smtClean="0"/>
                        <a:t>Emulate a Windows security environment by syncing with all of the Windows access control lists</a:t>
                      </a:r>
                      <a:endParaRPr lang="en-US" sz="900" dirty="0"/>
                    </a:p>
                  </a:txBody>
                  <a:tcPr anchor="ctr"/>
                </a:tc>
                <a:tc>
                  <a:txBody>
                    <a:bodyPr/>
                    <a:lstStyle/>
                    <a:p>
                      <a:pPr marL="171450" indent="-171450">
                        <a:buFont typeface="Arial"/>
                        <a:buChar char="•"/>
                      </a:pPr>
                      <a:r>
                        <a:rPr lang="en-US" sz="900" dirty="0" smtClean="0"/>
                        <a:t>Microsoft Networking users and groups access</a:t>
                      </a:r>
                      <a:r>
                        <a:rPr lang="en-US" sz="900" baseline="0" dirty="0" smtClean="0"/>
                        <a:t> rights are automatically transferred to the shares</a:t>
                      </a:r>
                    </a:p>
                    <a:p>
                      <a:pPr marL="171450" indent="-171450">
                        <a:buFont typeface="Arial"/>
                        <a:buChar char="•"/>
                      </a:pPr>
                      <a:r>
                        <a:rPr lang="en-US" sz="900" baseline="0" dirty="0" smtClean="0"/>
                        <a:t>Avoids complex integration and interop issues</a:t>
                      </a:r>
                      <a:endParaRPr lang="en-US" sz="900" dirty="0"/>
                    </a:p>
                  </a:txBody>
                  <a:tcPr anchor="ctr"/>
                </a:tc>
              </a:tr>
              <a:tr h="157215">
                <a:tc>
                  <a:txBody>
                    <a:bodyPr/>
                    <a:lstStyle/>
                    <a:p>
                      <a:r>
                        <a:rPr lang="en-US" sz="900" dirty="0" smtClean="0"/>
                        <a:t>Snap Manager</a:t>
                      </a:r>
                      <a:endParaRPr lang="en-US" sz="900" dirty="0"/>
                    </a:p>
                  </a:txBody>
                  <a:tcPr anchor="ctr"/>
                </a:tc>
                <a:tc>
                  <a:txBody>
                    <a:bodyPr/>
                    <a:lstStyle/>
                    <a:p>
                      <a:pPr marL="171450" indent="-171450">
                        <a:buFont typeface="Arial" panose="020B0604020202020204" pitchFamily="34" charset="0"/>
                        <a:buChar char="•"/>
                      </a:pPr>
                      <a:r>
                        <a:rPr lang="en-US" sz="900" dirty="0" smtClean="0"/>
                        <a:t>Single Pane of glass for management</a:t>
                      </a:r>
                      <a:endParaRPr lang="en-US" sz="900" dirty="0"/>
                    </a:p>
                  </a:txBody>
                  <a:tcPr anchor="ctr"/>
                </a:tc>
                <a:tc>
                  <a:txBody>
                    <a:bodyPr/>
                    <a:lstStyle/>
                    <a:p>
                      <a:pPr marL="171450" indent="-171450">
                        <a:buFont typeface="Arial"/>
                        <a:buChar char="•"/>
                      </a:pPr>
                      <a:r>
                        <a:rPr lang="en-US" sz="900" dirty="0" smtClean="0"/>
                        <a:t>Reduce operational cost across distributed enterprise</a:t>
                      </a:r>
                      <a:endParaRPr lang="en-US" sz="900" dirty="0"/>
                    </a:p>
                  </a:txBody>
                  <a:tcPr anchor="ctr"/>
                </a:tc>
              </a:tr>
              <a:tr h="0">
                <a:tc>
                  <a:txBody>
                    <a:bodyPr/>
                    <a:lstStyle/>
                    <a:p>
                      <a:r>
                        <a:rPr lang="en-US" sz="900" dirty="0" smtClean="0"/>
                        <a:t>Snap Sync</a:t>
                      </a:r>
                      <a:endParaRPr lang="en-US" sz="900" dirty="0"/>
                    </a:p>
                  </a:txBody>
                  <a:tcPr anchor="ctr"/>
                </a:tc>
                <a:tc>
                  <a:txBody>
                    <a:bodyPr/>
                    <a:lstStyle/>
                    <a:p>
                      <a:pPr marL="171450" indent="-171450">
                        <a:buFont typeface="Arial" panose="020B0604020202020204" pitchFamily="34" charset="0"/>
                        <a:buChar char="•"/>
                      </a:pPr>
                      <a:r>
                        <a:rPr lang="en-US" sz="900" dirty="0" smtClean="0"/>
                        <a:t>Encrypted replication of files and</a:t>
                      </a:r>
                      <a:r>
                        <a:rPr lang="en-US" sz="900" baseline="0" dirty="0" smtClean="0"/>
                        <a:t> folder</a:t>
                      </a:r>
                      <a:r>
                        <a:rPr lang="en-US" sz="900" dirty="0" smtClean="0"/>
                        <a:t>, </a:t>
                      </a:r>
                    </a:p>
                    <a:p>
                      <a:pPr marL="171450" indent="-171450">
                        <a:buFont typeface="Arial" panose="020B0604020202020204" pitchFamily="34" charset="0"/>
                        <a:buChar char="•"/>
                      </a:pPr>
                      <a:r>
                        <a:rPr lang="en-US" sz="900" dirty="0" smtClean="0"/>
                        <a:t>Selective sync</a:t>
                      </a:r>
                      <a:r>
                        <a:rPr lang="en-US" sz="900" baseline="0" dirty="0" smtClean="0"/>
                        <a:t> with bandwidth and space reductions</a:t>
                      </a:r>
                      <a:endParaRPr lang="en-US" sz="900" dirty="0"/>
                    </a:p>
                  </a:txBody>
                  <a:tcPr anchor="ctr"/>
                </a:tc>
                <a:tc>
                  <a:txBody>
                    <a:bodyPr/>
                    <a:lstStyle/>
                    <a:p>
                      <a:pPr marL="171450" indent="-171450">
                        <a:buFont typeface="Arial"/>
                        <a:buChar char="•"/>
                      </a:pPr>
                      <a:r>
                        <a:rPr lang="en-US" sz="900" dirty="0" smtClean="0"/>
                        <a:t>Secure access to</a:t>
                      </a:r>
                      <a:r>
                        <a:rPr lang="en-US" sz="900" baseline="0" dirty="0" smtClean="0"/>
                        <a:t> data anywhere, from any device. </a:t>
                      </a:r>
                    </a:p>
                    <a:p>
                      <a:pPr marL="171450" indent="-171450">
                        <a:buFont typeface="Arial"/>
                        <a:buChar char="•"/>
                      </a:pPr>
                      <a:r>
                        <a:rPr lang="en-US" sz="900" dirty="0" smtClean="0"/>
                        <a:t>Network cost savings </a:t>
                      </a:r>
                    </a:p>
                    <a:p>
                      <a:pPr marL="171450" indent="-171450">
                        <a:buFont typeface="Arial"/>
                        <a:buChar char="•"/>
                      </a:pPr>
                      <a:r>
                        <a:rPr lang="en-US" sz="900" dirty="0" smtClean="0"/>
                        <a:t>Access to unlimited data on a limited device memory</a:t>
                      </a:r>
                      <a:endParaRPr lang="en-US" sz="900" dirty="0"/>
                    </a:p>
                  </a:txBody>
                  <a:tcPr anchor="ctr"/>
                </a:tc>
              </a:tr>
              <a:tr h="345874">
                <a:tc>
                  <a:txBody>
                    <a:bodyPr/>
                    <a:lstStyle/>
                    <a:p>
                      <a:r>
                        <a:rPr lang="en-US" sz="900" dirty="0" smtClean="0"/>
                        <a:t>Enterprise class Services &amp; Support</a:t>
                      </a:r>
                      <a:endParaRPr lang="en-US" sz="900" dirty="0"/>
                    </a:p>
                  </a:txBody>
                  <a:tcPr anchor="ctr"/>
                </a:tc>
                <a:tc>
                  <a:txBody>
                    <a:bodyPr/>
                    <a:lstStyle/>
                    <a:p>
                      <a:pPr marL="171450" indent="-171450">
                        <a:buFont typeface="Arial" panose="020B0604020202020204" pitchFamily="34" charset="0"/>
                        <a:buChar char="•"/>
                      </a:pPr>
                      <a:r>
                        <a:rPr lang="en-US" sz="900" dirty="0" smtClean="0"/>
                        <a:t>Global</a:t>
                      </a:r>
                      <a:r>
                        <a:rPr lang="en-US" sz="900" baseline="0" dirty="0" smtClean="0"/>
                        <a:t> phone support, Default advanced replacement, </a:t>
                      </a:r>
                    </a:p>
                    <a:p>
                      <a:pPr marL="171450" indent="-171450">
                        <a:buFont typeface="Arial" panose="020B0604020202020204" pitchFamily="34" charset="0"/>
                        <a:buChar char="•"/>
                      </a:pPr>
                      <a:r>
                        <a:rPr lang="en-US" sz="900" baseline="0" dirty="0" smtClean="0"/>
                        <a:t>24*7, enterprise class, 4 hour SLA, phone support</a:t>
                      </a:r>
                      <a:endParaRPr lang="en-US" sz="900" dirty="0"/>
                    </a:p>
                  </a:txBody>
                  <a:tcPr anchor="ctr"/>
                </a:tc>
                <a:tc>
                  <a:txBody>
                    <a:bodyPr/>
                    <a:lstStyle/>
                    <a:p>
                      <a:pPr marL="171450" indent="-171450">
                        <a:buFont typeface="Arial"/>
                        <a:buChar char="•"/>
                      </a:pPr>
                      <a:r>
                        <a:rPr lang="en-US" sz="900" dirty="0" smtClean="0"/>
                        <a:t>Business</a:t>
                      </a:r>
                      <a:r>
                        <a:rPr lang="en-US" sz="900" baseline="0" dirty="0" smtClean="0"/>
                        <a:t> continuity assurance c</a:t>
                      </a:r>
                      <a:r>
                        <a:rPr lang="en-US" sz="900" dirty="0" smtClean="0"/>
                        <a:t>ompared to “ship to factory</a:t>
                      </a:r>
                      <a:r>
                        <a:rPr lang="en-US" sz="900" baseline="0" dirty="0" smtClean="0"/>
                        <a:t> first” support model by low end suppliers</a:t>
                      </a:r>
                      <a:endParaRPr lang="en-US" sz="900" dirty="0"/>
                    </a:p>
                  </a:txBody>
                  <a:tcPr anchor="ctr"/>
                </a:tc>
              </a:tr>
              <a:tr h="157215">
                <a:tc>
                  <a:txBody>
                    <a:bodyPr/>
                    <a:lstStyle/>
                    <a:p>
                      <a:r>
                        <a:rPr lang="en-US" sz="900" dirty="0" smtClean="0"/>
                        <a:t>Data Import</a:t>
                      </a:r>
                      <a:endParaRPr lang="en-US" sz="900" dirty="0"/>
                    </a:p>
                  </a:txBody>
                  <a:tcPr anchor="ctr"/>
                </a:tc>
                <a:tc>
                  <a:txBody>
                    <a:bodyPr/>
                    <a:lstStyle/>
                    <a:p>
                      <a:pPr marL="171450" indent="-171450">
                        <a:buFont typeface="Arial" panose="020B0604020202020204" pitchFamily="34" charset="0"/>
                        <a:buChar char="•"/>
                      </a:pPr>
                      <a:r>
                        <a:rPr lang="en-US" sz="900" dirty="0" smtClean="0"/>
                        <a:t>Import data from a competitive, legacy</a:t>
                      </a:r>
                      <a:endParaRPr lang="en-US" sz="900" dirty="0"/>
                    </a:p>
                  </a:txBody>
                  <a:tcPr anchor="ctr"/>
                </a:tc>
                <a:tc>
                  <a:txBody>
                    <a:bodyPr/>
                    <a:lstStyle/>
                    <a:p>
                      <a:pPr marL="171450" indent="-171450">
                        <a:buFont typeface="Arial"/>
                        <a:buChar char="•"/>
                      </a:pPr>
                      <a:r>
                        <a:rPr lang="en-US" sz="900" dirty="0" smtClean="0"/>
                        <a:t>Save</a:t>
                      </a:r>
                      <a:r>
                        <a:rPr lang="en-US" sz="900" baseline="0" dirty="0" smtClean="0"/>
                        <a:t> time, money and resources in data migration</a:t>
                      </a:r>
                      <a:endParaRPr lang="en-US" sz="900" dirty="0"/>
                    </a:p>
                  </a:txBody>
                  <a:tcPr anchor="ctr"/>
                </a:tc>
              </a:tr>
              <a:tr h="157215">
                <a:tc>
                  <a:txBody>
                    <a:bodyPr/>
                    <a:lstStyle/>
                    <a:p>
                      <a:r>
                        <a:rPr lang="en-US" sz="900" dirty="0" smtClean="0"/>
                        <a:t>High Availability</a:t>
                      </a:r>
                      <a:endParaRPr lang="en-US" sz="900" dirty="0"/>
                    </a:p>
                  </a:txBody>
                  <a:tcPr anchor="ctr"/>
                </a:tc>
                <a:tc>
                  <a:txBody>
                    <a:bodyPr/>
                    <a:lstStyle/>
                    <a:p>
                      <a:pPr marL="171450" indent="-171450">
                        <a:buFont typeface="Arial" panose="020B0604020202020204" pitchFamily="34" charset="0"/>
                        <a:buChar char="•"/>
                      </a:pPr>
                      <a:r>
                        <a:rPr lang="en-US" sz="900" dirty="0" smtClean="0"/>
                        <a:t>Operations</a:t>
                      </a:r>
                      <a:r>
                        <a:rPr lang="en-US" sz="900" baseline="0" dirty="0" smtClean="0"/>
                        <a:t> data shows 5 9s availability</a:t>
                      </a:r>
                      <a:endParaRPr lang="en-US" sz="900" dirty="0"/>
                    </a:p>
                  </a:txBody>
                  <a:tcPr anchor="ctr"/>
                </a:tc>
                <a:tc>
                  <a:txBody>
                    <a:bodyPr/>
                    <a:lstStyle/>
                    <a:p>
                      <a:pPr marL="171450" indent="-171450">
                        <a:buFont typeface="Arial"/>
                        <a:buChar char="•"/>
                      </a:pPr>
                      <a:r>
                        <a:rPr lang="en-US" sz="900" dirty="0" smtClean="0"/>
                        <a:t>Always</a:t>
                      </a:r>
                      <a:r>
                        <a:rPr lang="en-US" sz="900" baseline="0" dirty="0" smtClean="0"/>
                        <a:t> on operation, </a:t>
                      </a:r>
                      <a:r>
                        <a:rPr lang="en-US" sz="900" dirty="0" smtClean="0"/>
                        <a:t>No downtime for 3+ years, </a:t>
                      </a:r>
                      <a:endParaRPr lang="en-US" sz="900" dirty="0"/>
                    </a:p>
                  </a:txBody>
                  <a:tcPr anchor="ctr"/>
                </a:tc>
              </a:tr>
              <a:tr h="189110">
                <a:tc>
                  <a:txBody>
                    <a:bodyPr/>
                    <a:lstStyle/>
                    <a:p>
                      <a:r>
                        <a:rPr lang="en-US" sz="900" dirty="0" smtClean="0"/>
                        <a:t>Hybrid Cloud</a:t>
                      </a:r>
                      <a:endParaRPr lang="en-US" sz="900" dirty="0"/>
                    </a:p>
                  </a:txBody>
                  <a:tcPr anchor="ctr"/>
                </a:tc>
                <a:tc>
                  <a:txBody>
                    <a:bodyPr/>
                    <a:lstStyle/>
                    <a:p>
                      <a:pPr marL="171450" indent="-171450">
                        <a:buFont typeface="Arial" panose="020B0604020202020204" pitchFamily="34" charset="0"/>
                        <a:buChar char="•"/>
                      </a:pPr>
                      <a:r>
                        <a:rPr lang="en-US" sz="900" dirty="0" smtClean="0"/>
                        <a:t>Extension of on-premise data storage infrastructure</a:t>
                      </a:r>
                      <a:endParaRPr lang="en-US" sz="900" dirty="0"/>
                    </a:p>
                  </a:txBody>
                  <a:tcPr anchor="ctr"/>
                </a:tc>
                <a:tc>
                  <a:txBody>
                    <a:bodyPr/>
                    <a:lstStyle/>
                    <a:p>
                      <a:pPr marL="171450" indent="-171450">
                        <a:buFont typeface="Arial"/>
                        <a:buChar char="•"/>
                      </a:pPr>
                      <a:r>
                        <a:rPr lang="en-US" sz="900" dirty="0" smtClean="0"/>
                        <a:t>Pay as you go</a:t>
                      </a:r>
                      <a:endParaRPr lang="en-US" sz="900" dirty="0"/>
                    </a:p>
                  </a:txBody>
                  <a:tcPr anchor="ctr"/>
                </a:tc>
              </a:tr>
            </a:tbl>
          </a:graphicData>
        </a:graphic>
      </p:graphicFrame>
    </p:spTree>
    <p:extLst>
      <p:ext uri="{BB962C8B-B14F-4D97-AF65-F5344CB8AC3E}">
        <p14:creationId xmlns:p14="http://schemas.microsoft.com/office/powerpoint/2010/main" val="3545469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2016077" y="896620"/>
            <a:ext cx="4682099" cy="2486021"/>
            <a:chOff x="1295400" y="889001"/>
            <a:chExt cx="6242798" cy="3314695"/>
          </a:xfrm>
        </p:grpSpPr>
        <p:grpSp>
          <p:nvGrpSpPr>
            <p:cNvPr id="6" name="Group 5"/>
            <p:cNvGrpSpPr/>
            <p:nvPr/>
          </p:nvGrpSpPr>
          <p:grpSpPr>
            <a:xfrm>
              <a:off x="1295400" y="889001"/>
              <a:ext cx="6242798" cy="3314695"/>
              <a:chOff x="1295400" y="889001"/>
              <a:chExt cx="6242798" cy="3314695"/>
            </a:xfrm>
          </p:grpSpPr>
          <p:pic>
            <p:nvPicPr>
              <p:cNvPr id="2" name="Picture 1" descr="DynamicRAID.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5400" y="2053163"/>
                <a:ext cx="6242798" cy="2150533"/>
              </a:xfrm>
              <a:prstGeom prst="rect">
                <a:avLst/>
              </a:prstGeom>
            </p:spPr>
          </p:pic>
          <p:pic>
            <p:nvPicPr>
              <p:cNvPr id="16" name="Picture 15" descr="DynamicRAID.jpg"/>
              <p:cNvPicPr>
                <a:picLocks noChangeAspect="1"/>
              </p:cNvPicPr>
              <p:nvPr/>
            </p:nvPicPr>
            <p:blipFill rotWithShape="1">
              <a:blip r:embed="rId4" cstate="screen">
                <a:extLst>
                  <a:ext uri="{28A0092B-C50C-407E-A947-70E740481C1C}">
                    <a14:useLocalDpi xmlns:a14="http://schemas.microsoft.com/office/drawing/2010/main"/>
                  </a:ext>
                </a:extLst>
              </a:blip>
              <a:srcRect t="-73695"/>
              <a:stretch/>
            </p:blipFill>
            <p:spPr>
              <a:xfrm>
                <a:off x="1295400" y="889001"/>
                <a:ext cx="6242798" cy="287866"/>
              </a:xfrm>
              <a:prstGeom prst="rect">
                <a:avLst/>
              </a:prstGeom>
            </p:spPr>
          </p:pic>
          <p:sp>
            <p:nvSpPr>
              <p:cNvPr id="5" name="Rectangle 4"/>
              <p:cNvSpPr/>
              <p:nvPr/>
            </p:nvSpPr>
            <p:spPr>
              <a:xfrm>
                <a:off x="6775450" y="2053163"/>
                <a:ext cx="184150" cy="4571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4" name="Multiply 3"/>
            <p:cNvSpPr/>
            <p:nvPr/>
          </p:nvSpPr>
          <p:spPr>
            <a:xfrm>
              <a:off x="5672666" y="2006595"/>
              <a:ext cx="504059" cy="465670"/>
            </a:xfrm>
            <a:prstGeom prst="mathMultiply">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350"/>
            </a:p>
          </p:txBody>
        </p:sp>
      </p:grpSp>
      <p:sp>
        <p:nvSpPr>
          <p:cNvPr id="3" name="Content Placeholder 2"/>
          <p:cNvSpPr>
            <a:spLocks noGrp="1"/>
          </p:cNvSpPr>
          <p:nvPr>
            <p:ph idx="1"/>
          </p:nvPr>
        </p:nvSpPr>
        <p:spPr>
          <a:xfrm>
            <a:off x="4553510" y="3282216"/>
            <a:ext cx="4061443" cy="1420771"/>
          </a:xfrm>
        </p:spPr>
        <p:txBody>
          <a:bodyPr/>
          <a:lstStyle/>
          <a:p>
            <a:pPr marL="0" indent="0">
              <a:buNone/>
            </a:pPr>
            <a:r>
              <a:rPr lang="en-US" sz="1200" dirty="0">
                <a:solidFill>
                  <a:schemeClr val="accent4"/>
                </a:solidFill>
              </a:rPr>
              <a:t>Benefits:</a:t>
            </a:r>
            <a:endParaRPr lang="en-US" sz="1200" dirty="0"/>
          </a:p>
          <a:p>
            <a:pPr>
              <a:buFont typeface="Wingdings" charset="2"/>
              <a:buChar char="ü"/>
            </a:pPr>
            <a:r>
              <a:rPr lang="en-US" sz="1200" dirty="0"/>
              <a:t>All the benefits of thin provisioning without risk of data loss when real capacity no longer exists</a:t>
            </a:r>
          </a:p>
          <a:p>
            <a:pPr>
              <a:buFont typeface="Wingdings" charset="2"/>
              <a:buChar char="ü"/>
            </a:pPr>
            <a:r>
              <a:rPr lang="en-US" sz="1200" dirty="0"/>
              <a:t>Reduce acquisition costs &amp; manage growth through “just-in-time” storage acquisition</a:t>
            </a:r>
          </a:p>
          <a:p>
            <a:pPr>
              <a:buFont typeface="Wingdings" charset="2"/>
              <a:buChar char="ü"/>
            </a:pPr>
            <a:r>
              <a:rPr lang="en-US" sz="1200" dirty="0"/>
              <a:t>Improve – even double – storage utilization </a:t>
            </a:r>
          </a:p>
          <a:p>
            <a:pPr lvl="1"/>
            <a:endParaRPr lang="en-US" sz="1200" dirty="0"/>
          </a:p>
          <a:p>
            <a:endParaRPr lang="en-US" sz="1200" dirty="0"/>
          </a:p>
        </p:txBody>
      </p:sp>
      <p:sp>
        <p:nvSpPr>
          <p:cNvPr id="7" name="Content Placeholder 2"/>
          <p:cNvSpPr txBox="1">
            <a:spLocks/>
          </p:cNvSpPr>
          <p:nvPr/>
        </p:nvSpPr>
        <p:spPr bwMode="auto">
          <a:xfrm>
            <a:off x="647717" y="3282217"/>
            <a:ext cx="3905794" cy="1515291"/>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0"/>
              </a:spcAft>
              <a:buClr>
                <a:schemeClr val="accent4"/>
              </a:buClr>
              <a:buFont typeface="Lucida Grande"/>
              <a:buChar char="-"/>
              <a:defRPr sz="2400" kern="1200">
                <a:solidFill>
                  <a:schemeClr val="bg2">
                    <a:lumMod val="50000"/>
                  </a:schemeClr>
                </a:solidFill>
                <a:latin typeface="Arial" pitchFamily="34" charset="0"/>
                <a:ea typeface="+mn-ea"/>
                <a:cs typeface="Arial" pitchFamily="34" charset="0"/>
              </a:defRPr>
            </a:lvl1pPr>
            <a:lvl2pPr marL="742950" indent="-285750" algn="l" rtl="0" fontAlgn="base">
              <a:spcBef>
                <a:spcPct val="20000"/>
              </a:spcBef>
              <a:spcAft>
                <a:spcPct val="0"/>
              </a:spcAft>
              <a:buClr>
                <a:schemeClr val="accent4"/>
              </a:buClr>
              <a:buFont typeface="Wingdings" charset="2"/>
              <a:buChar char="ü"/>
              <a:defRPr sz="2000" kern="1200">
                <a:solidFill>
                  <a:schemeClr val="bg2">
                    <a:lumMod val="50000"/>
                  </a:schemeClr>
                </a:solidFill>
                <a:latin typeface="Arial" pitchFamily="34" charset="0"/>
                <a:ea typeface="+mn-ea"/>
                <a:cs typeface="Arial" pitchFamily="34" charset="0"/>
              </a:defRPr>
            </a:lvl2pPr>
            <a:lvl3pPr marL="1143000" indent="-228600" algn="l" rtl="0" fontAlgn="base">
              <a:spcBef>
                <a:spcPct val="20000"/>
              </a:spcBef>
              <a:spcAft>
                <a:spcPct val="0"/>
              </a:spcAft>
              <a:buClr>
                <a:schemeClr val="accent4"/>
              </a:buClr>
              <a:buFont typeface="Arial" pitchFamily="34" charset="0"/>
              <a:buChar char="•"/>
              <a:defRPr sz="1800" kern="1200">
                <a:solidFill>
                  <a:schemeClr val="bg2">
                    <a:lumMod val="50000"/>
                  </a:schemeClr>
                </a:solidFill>
                <a:latin typeface="Arial" pitchFamily="34" charset="0"/>
                <a:ea typeface="+mn-ea"/>
                <a:cs typeface="Arial" pitchFamily="34" charset="0"/>
              </a:defRPr>
            </a:lvl3pPr>
            <a:lvl4pPr marL="1600200" indent="-228600" algn="l" rtl="0" fontAlgn="base">
              <a:spcBef>
                <a:spcPct val="20000"/>
              </a:spcBef>
              <a:spcAft>
                <a:spcPct val="0"/>
              </a:spcAft>
              <a:buClr>
                <a:schemeClr val="accent4"/>
              </a:buClr>
              <a:buFont typeface="Arial" pitchFamily="34" charset="0"/>
              <a:buChar char="–"/>
              <a:defRPr sz="1600" kern="1200">
                <a:solidFill>
                  <a:schemeClr val="bg2">
                    <a:lumMod val="50000"/>
                  </a:schemeClr>
                </a:solidFill>
                <a:latin typeface="Arial" pitchFamily="34" charset="0"/>
                <a:ea typeface="+mn-ea"/>
                <a:cs typeface="Arial" pitchFamily="34" charset="0"/>
              </a:defRPr>
            </a:lvl4pPr>
            <a:lvl5pPr marL="2057400" indent="-228600" algn="l" rtl="0" fontAlgn="base">
              <a:spcBef>
                <a:spcPct val="20000"/>
              </a:spcBef>
              <a:spcAft>
                <a:spcPct val="0"/>
              </a:spcAft>
              <a:buClr>
                <a:schemeClr val="accent4"/>
              </a:buClr>
              <a:buFont typeface="Arial" pitchFamily="34" charset="0"/>
              <a:buChar char="»"/>
              <a:defRPr sz="1600" kern="1200">
                <a:solidFill>
                  <a:schemeClr val="bg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4"/>
                </a:solidFill>
              </a:rPr>
              <a:t>Features:</a:t>
            </a:r>
          </a:p>
          <a:p>
            <a:r>
              <a:rPr lang="en-US" sz="1200" dirty="0"/>
              <a:t>Limitless volume creation in seconds with a few clicks of the mouse</a:t>
            </a:r>
          </a:p>
          <a:p>
            <a:r>
              <a:rPr lang="en-US" sz="1200" dirty="0"/>
              <a:t>Capacity is easily added to volumes without business disruption or downtime </a:t>
            </a:r>
          </a:p>
          <a:p>
            <a:r>
              <a:rPr lang="en-US" sz="1200" dirty="0"/>
              <a:t>Volumes can shrink and grow independently – no volume migration</a:t>
            </a:r>
          </a:p>
        </p:txBody>
      </p:sp>
      <p:sp>
        <p:nvSpPr>
          <p:cNvPr id="11" name="Title 10"/>
          <p:cNvSpPr>
            <a:spLocks noGrp="1"/>
          </p:cNvSpPr>
          <p:nvPr>
            <p:ph type="title"/>
          </p:nvPr>
        </p:nvSpPr>
        <p:spPr>
          <a:xfrm>
            <a:off x="1752600" y="20047"/>
            <a:ext cx="4572000" cy="514350"/>
          </a:xfrm>
        </p:spPr>
        <p:txBody>
          <a:bodyPr/>
          <a:lstStyle/>
          <a:p>
            <a:r>
              <a:rPr lang="en-US" dirty="0" smtClean="0"/>
              <a:t>       </a:t>
            </a:r>
            <a:r>
              <a:rPr lang="en-US" sz="1650" dirty="0"/>
              <a:t>Mix or Replace Hard Drive Capacities</a:t>
            </a:r>
          </a:p>
        </p:txBody>
      </p:sp>
      <p:pic>
        <p:nvPicPr>
          <p:cNvPr id="15" name="Picture 14" descr="DynamicRAI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95275" y="279785"/>
            <a:ext cx="1657350" cy="368912"/>
          </a:xfrm>
          <a:prstGeom prst="rect">
            <a:avLst/>
          </a:prstGeom>
        </p:spPr>
      </p:pic>
      <p:sp>
        <p:nvSpPr>
          <p:cNvPr id="8" name="Title 10"/>
          <p:cNvSpPr txBox="1">
            <a:spLocks/>
          </p:cNvSpPr>
          <p:nvPr/>
        </p:nvSpPr>
        <p:spPr bwMode="auto">
          <a:xfrm>
            <a:off x="752475" y="265703"/>
            <a:ext cx="565785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800" b="1" kern="1200" baseline="0">
                <a:solidFill>
                  <a:schemeClr val="accent4"/>
                </a:solidFill>
                <a:latin typeface="Arial"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100" dirty="0"/>
              <a:t>                      </a:t>
            </a:r>
            <a:r>
              <a:rPr lang="en-US" sz="1800" dirty="0"/>
              <a:t> </a:t>
            </a:r>
            <a:r>
              <a:rPr lang="en-US" sz="1650" dirty="0"/>
              <a:t>With Thinly Provisioned Volumes</a:t>
            </a:r>
          </a:p>
        </p:txBody>
      </p:sp>
      <p:sp>
        <p:nvSpPr>
          <p:cNvPr id="9" name="Title 10"/>
          <p:cNvSpPr txBox="1">
            <a:spLocks/>
          </p:cNvSpPr>
          <p:nvPr/>
        </p:nvSpPr>
        <p:spPr bwMode="auto">
          <a:xfrm>
            <a:off x="1952625" y="34743"/>
            <a:ext cx="857250" cy="514350"/>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l" rtl="0" fontAlgn="base">
              <a:spcBef>
                <a:spcPct val="0"/>
              </a:spcBef>
              <a:spcAft>
                <a:spcPct val="0"/>
              </a:spcAft>
              <a:defRPr sz="2800" b="1" kern="1200" baseline="0">
                <a:solidFill>
                  <a:schemeClr val="accent4"/>
                </a:solidFill>
                <a:latin typeface="Arial" pitchFamily="34" charset="0"/>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100" dirty="0"/>
              <a:t>                       </a:t>
            </a:r>
            <a:r>
              <a:rPr lang="en-US" sz="1650" dirty="0"/>
              <a:t>=</a:t>
            </a:r>
          </a:p>
        </p:txBody>
      </p:sp>
      <p:pic>
        <p:nvPicPr>
          <p:cNvPr id="12" name="Picture 11" descr="2U_Front_5569.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4627" y="1141097"/>
            <a:ext cx="1638300" cy="662934"/>
          </a:xfrm>
          <a:prstGeom prst="rect">
            <a:avLst/>
          </a:prstGeom>
        </p:spPr>
      </p:pic>
      <p:pic>
        <p:nvPicPr>
          <p:cNvPr id="20" name="Picture 19" descr="2U_Front_5569.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41375" y="1141097"/>
            <a:ext cx="1638300" cy="662934"/>
          </a:xfrm>
          <a:prstGeom prst="rect">
            <a:avLst/>
          </a:prstGeom>
        </p:spPr>
      </p:pic>
      <p:pic>
        <p:nvPicPr>
          <p:cNvPr id="21" name="Picture 20" descr="2U_Front_5569.jpg"/>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8349" y="1141097"/>
            <a:ext cx="1638300" cy="662934"/>
          </a:xfrm>
          <a:prstGeom prst="rect">
            <a:avLst/>
          </a:prstGeom>
        </p:spPr>
      </p:pic>
    </p:spTree>
    <p:extLst>
      <p:ext uri="{BB962C8B-B14F-4D97-AF65-F5344CB8AC3E}">
        <p14:creationId xmlns:p14="http://schemas.microsoft.com/office/powerpoint/2010/main" val="572704856"/>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5491800" y="3641760"/>
            <a:ext cx="554040" cy="554040"/>
          </a:xfrm>
          <a:prstGeom prst="ellipse">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48" name="CustomShape 2"/>
          <p:cNvSpPr/>
          <p:nvPr/>
        </p:nvSpPr>
        <p:spPr>
          <a:xfrm rot="5400000">
            <a:off x="4763520" y="231408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49" name="CustomShape 3"/>
          <p:cNvSpPr/>
          <p:nvPr/>
        </p:nvSpPr>
        <p:spPr>
          <a:xfrm>
            <a:off x="4480199" y="1616528"/>
            <a:ext cx="935357" cy="4491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dirty="0">
                <a:solidFill>
                  <a:srgbClr val="287794"/>
                </a:solidFill>
                <a:latin typeface="Calibri"/>
              </a:rPr>
              <a:t>LOWER</a:t>
            </a:r>
            <a:endParaRPr dirty="0"/>
          </a:p>
          <a:p>
            <a:pPr algn="ctr">
              <a:lnSpc>
                <a:spcPct val="100000"/>
              </a:lnSpc>
            </a:pPr>
            <a:r>
              <a:rPr lang="en-US" sz="750" b="1" strike="noStrike" dirty="0">
                <a:solidFill>
                  <a:srgbClr val="287794"/>
                </a:solidFill>
                <a:latin typeface="Calibri"/>
              </a:rPr>
              <a:t>INFRASTRUCTURE COST</a:t>
            </a:r>
            <a:endParaRPr dirty="0"/>
          </a:p>
        </p:txBody>
      </p:sp>
      <p:sp>
        <p:nvSpPr>
          <p:cNvPr id="250" name="TextShape 4"/>
          <p:cNvSpPr txBox="1"/>
          <p:nvPr/>
        </p:nvSpPr>
        <p:spPr>
          <a:xfrm>
            <a:off x="333360" y="190800"/>
            <a:ext cx="8353080" cy="514080"/>
          </a:xfrm>
          <a:prstGeom prst="rect">
            <a:avLst/>
          </a:prstGeom>
          <a:noFill/>
          <a:ln w="9360">
            <a:noFill/>
          </a:ln>
        </p:spPr>
        <p:txBody>
          <a:bodyPr anchor="ctr"/>
          <a:lstStyle/>
          <a:p>
            <a:pPr>
              <a:lnSpc>
                <a:spcPts val="1235"/>
              </a:lnSpc>
            </a:pPr>
            <a:r>
              <a:rPr lang="en-US" sz="2800" strike="noStrike">
                <a:solidFill>
                  <a:srgbClr val="164165"/>
                </a:solidFill>
                <a:latin typeface="Arial"/>
              </a:rPr>
              <a:t>Modernize IT – Lower TCO 60%+ with Sphere3D</a:t>
            </a:r>
            <a:endParaRPr/>
          </a:p>
        </p:txBody>
      </p:sp>
      <p:sp>
        <p:nvSpPr>
          <p:cNvPr id="251" name="CustomShape 5"/>
          <p:cNvSpPr/>
          <p:nvPr/>
        </p:nvSpPr>
        <p:spPr>
          <a:xfrm>
            <a:off x="261720" y="1085760"/>
            <a:ext cx="258444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a:solidFill>
                  <a:srgbClr val="404040"/>
                </a:solidFill>
                <a:latin typeface="Calibri"/>
              </a:rPr>
              <a:t>Line of Business Modernization</a:t>
            </a:r>
            <a:endParaRPr/>
          </a:p>
        </p:txBody>
      </p:sp>
      <p:sp>
        <p:nvSpPr>
          <p:cNvPr id="252" name="CustomShape 6"/>
          <p:cNvSpPr/>
          <p:nvPr/>
        </p:nvSpPr>
        <p:spPr>
          <a:xfrm>
            <a:off x="874080" y="1356480"/>
            <a:ext cx="32529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1050" b="1" strike="noStrike">
                <a:solidFill>
                  <a:srgbClr val="404040"/>
                </a:solidFill>
                <a:latin typeface="Calibri"/>
              </a:rPr>
              <a:t>Application virtualization and mobility</a:t>
            </a:r>
            <a:endParaRPr/>
          </a:p>
          <a:p>
            <a:pPr>
              <a:lnSpc>
                <a:spcPct val="100000"/>
              </a:lnSpc>
              <a:buFont typeface="Arial"/>
              <a:buChar char="•"/>
            </a:pPr>
            <a:r>
              <a:rPr lang="en-US" sz="1050" b="1" strike="noStrike">
                <a:solidFill>
                  <a:srgbClr val="404040"/>
                </a:solidFill>
                <a:latin typeface="Calibri"/>
              </a:rPr>
              <a:t>Deliver legacy apps on to latest HW Infrastructure</a:t>
            </a:r>
            <a:endParaRPr/>
          </a:p>
          <a:p>
            <a:pPr>
              <a:lnSpc>
                <a:spcPct val="100000"/>
              </a:lnSpc>
              <a:buFont typeface="Arial"/>
              <a:buChar char="•"/>
            </a:pPr>
            <a:r>
              <a:rPr lang="en-US" sz="1050" b="1" strike="noStrike">
                <a:solidFill>
                  <a:srgbClr val="404040"/>
                </a:solidFill>
                <a:latin typeface="Calibri"/>
              </a:rPr>
              <a:t>Move CAPEX to OPEX w/ Hybrid Cloud</a:t>
            </a:r>
            <a:endParaRPr/>
          </a:p>
        </p:txBody>
      </p:sp>
      <p:sp>
        <p:nvSpPr>
          <p:cNvPr id="253" name="CustomShape 7"/>
          <p:cNvSpPr/>
          <p:nvPr/>
        </p:nvSpPr>
        <p:spPr>
          <a:xfrm>
            <a:off x="5354280" y="1609200"/>
            <a:ext cx="80028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287794"/>
                </a:solidFill>
                <a:latin typeface="Calibri"/>
              </a:rPr>
              <a:t>LOWER</a:t>
            </a:r>
            <a:endParaRPr/>
          </a:p>
          <a:p>
            <a:pPr algn="ctr">
              <a:lnSpc>
                <a:spcPct val="100000"/>
              </a:lnSpc>
            </a:pPr>
            <a:r>
              <a:rPr lang="en-US" sz="790" b="1" strike="noStrike">
                <a:solidFill>
                  <a:srgbClr val="287794"/>
                </a:solidFill>
                <a:latin typeface="Calibri"/>
              </a:rPr>
              <a:t>APP MGMT COST</a:t>
            </a:r>
            <a:endParaRPr/>
          </a:p>
        </p:txBody>
      </p:sp>
      <p:sp>
        <p:nvSpPr>
          <p:cNvPr id="254" name="CustomShape 8"/>
          <p:cNvSpPr/>
          <p:nvPr/>
        </p:nvSpPr>
        <p:spPr>
          <a:xfrm>
            <a:off x="6154920" y="1609200"/>
            <a:ext cx="80028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287794"/>
                </a:solidFill>
                <a:latin typeface="Calibri"/>
              </a:rPr>
              <a:t>BETTER</a:t>
            </a:r>
            <a:r>
              <a:rPr lang="en-US" sz="790" b="1" strike="noStrike">
                <a:solidFill>
                  <a:srgbClr val="287794"/>
                </a:solidFill>
                <a:latin typeface="Calibri"/>
              </a:rPr>
              <a:t> APPLICATION SCALING</a:t>
            </a:r>
            <a:endParaRPr/>
          </a:p>
        </p:txBody>
      </p:sp>
      <p:sp>
        <p:nvSpPr>
          <p:cNvPr id="255" name="CustomShape 9"/>
          <p:cNvSpPr/>
          <p:nvPr/>
        </p:nvSpPr>
        <p:spPr>
          <a:xfrm>
            <a:off x="8273160" y="969480"/>
            <a:ext cx="264600" cy="956520"/>
          </a:xfrm>
          <a:prstGeom prst="rect">
            <a:avLst/>
          </a:prstGeom>
          <a:solidFill>
            <a:schemeClr val="tx1">
              <a:lumMod val="75000"/>
              <a:lumOff val="2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6" name="CustomShape 10"/>
          <p:cNvSpPr/>
          <p:nvPr/>
        </p:nvSpPr>
        <p:spPr>
          <a:xfrm>
            <a:off x="7883280" y="1637522"/>
            <a:ext cx="250551" cy="272921"/>
          </a:xfrm>
          <a:prstGeom prst="rect">
            <a:avLst/>
          </a:prstGeom>
          <a:solidFill>
            <a:srgbClr val="FFC00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7" name="CustomShape 11"/>
          <p:cNvSpPr/>
          <p:nvPr/>
        </p:nvSpPr>
        <p:spPr>
          <a:xfrm>
            <a:off x="7588080" y="1148721"/>
            <a:ext cx="692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strike="noStrike" dirty="0" smtClean="0">
                <a:solidFill>
                  <a:srgbClr val="808080"/>
                </a:solidFill>
                <a:latin typeface="Calibri"/>
              </a:rPr>
              <a:t>73%</a:t>
            </a:r>
            <a:endParaRPr dirty="0"/>
          </a:p>
        </p:txBody>
      </p:sp>
      <p:sp>
        <p:nvSpPr>
          <p:cNvPr id="258" name="CustomShape 12"/>
          <p:cNvSpPr/>
          <p:nvPr/>
        </p:nvSpPr>
        <p:spPr>
          <a:xfrm>
            <a:off x="7673040" y="1443921"/>
            <a:ext cx="653760" cy="2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790" strike="noStrike" dirty="0">
                <a:solidFill>
                  <a:srgbClr val="808080"/>
                </a:solidFill>
                <a:latin typeface="Calibri"/>
              </a:rPr>
              <a:t>LOWER</a:t>
            </a:r>
            <a:endParaRPr dirty="0"/>
          </a:p>
        </p:txBody>
      </p:sp>
      <p:sp>
        <p:nvSpPr>
          <p:cNvPr id="259" name="CustomShape 13"/>
          <p:cNvSpPr/>
          <p:nvPr/>
        </p:nvSpPr>
        <p:spPr>
          <a:xfrm>
            <a:off x="4662360" y="2297880"/>
            <a:ext cx="537480" cy="16164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0" name="CustomShape 14"/>
          <p:cNvSpPr/>
          <p:nvPr/>
        </p:nvSpPr>
        <p:spPr>
          <a:xfrm>
            <a:off x="4646880" y="2307600"/>
            <a:ext cx="58428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dirty="0">
                <a:solidFill>
                  <a:srgbClr val="FFFFFF"/>
                </a:solidFill>
                <a:latin typeface="Calibri"/>
              </a:rPr>
              <a:t>3</a:t>
            </a:r>
            <a:r>
              <a:rPr lang="en-US" sz="1650" b="1" strike="noStrike" dirty="0" smtClean="0">
                <a:solidFill>
                  <a:srgbClr val="FFFFFF"/>
                </a:solidFill>
                <a:latin typeface="Calibri"/>
              </a:rPr>
              <a:t>0</a:t>
            </a:r>
            <a:r>
              <a:rPr lang="en-US" sz="1650" b="1" strike="noStrike" dirty="0">
                <a:solidFill>
                  <a:srgbClr val="FFFFFF"/>
                </a:solidFill>
                <a:latin typeface="Calibri"/>
              </a:rPr>
              <a:t>%</a:t>
            </a:r>
            <a:endParaRPr dirty="0"/>
          </a:p>
        </p:txBody>
      </p:sp>
      <p:sp>
        <p:nvSpPr>
          <p:cNvPr id="261" name="CustomShape 15"/>
          <p:cNvSpPr/>
          <p:nvPr/>
        </p:nvSpPr>
        <p:spPr>
          <a:xfrm rot="5400000">
            <a:off x="5585760" y="118440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2" name="CustomShape 16"/>
          <p:cNvSpPr/>
          <p:nvPr/>
        </p:nvSpPr>
        <p:spPr>
          <a:xfrm>
            <a:off x="5484600" y="976680"/>
            <a:ext cx="537480" cy="35352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3" name="CustomShape 17"/>
          <p:cNvSpPr/>
          <p:nvPr/>
        </p:nvSpPr>
        <p:spPr>
          <a:xfrm>
            <a:off x="5437800" y="985320"/>
            <a:ext cx="64044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strike="noStrike" dirty="0" smtClean="0">
                <a:solidFill>
                  <a:srgbClr val="FFFFFF"/>
                </a:solidFill>
                <a:latin typeface="Calibri"/>
              </a:rPr>
              <a:t>88%</a:t>
            </a:r>
            <a:endParaRPr dirty="0"/>
          </a:p>
        </p:txBody>
      </p:sp>
      <p:sp>
        <p:nvSpPr>
          <p:cNvPr id="264" name="CustomShape 18"/>
          <p:cNvSpPr/>
          <p:nvPr/>
        </p:nvSpPr>
        <p:spPr>
          <a:xfrm rot="5400000">
            <a:off x="4747680" y="101520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5" name="CustomShape 19"/>
          <p:cNvSpPr/>
          <p:nvPr/>
        </p:nvSpPr>
        <p:spPr>
          <a:xfrm>
            <a:off x="4646880" y="972720"/>
            <a:ext cx="537480" cy="18792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6" name="CustomShape 20"/>
          <p:cNvSpPr/>
          <p:nvPr/>
        </p:nvSpPr>
        <p:spPr>
          <a:xfrm>
            <a:off x="4638960" y="985320"/>
            <a:ext cx="58428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strike="noStrike" dirty="0" smtClean="0">
                <a:solidFill>
                  <a:srgbClr val="FFFFFF"/>
                </a:solidFill>
                <a:latin typeface="Calibri"/>
              </a:rPr>
              <a:t>57%</a:t>
            </a:r>
            <a:endParaRPr dirty="0"/>
          </a:p>
        </p:txBody>
      </p:sp>
      <p:sp>
        <p:nvSpPr>
          <p:cNvPr id="267" name="CustomShape 21"/>
          <p:cNvSpPr/>
          <p:nvPr/>
        </p:nvSpPr>
        <p:spPr>
          <a:xfrm rot="5400000">
            <a:off x="5585760" y="246168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8" name="CustomShape 22"/>
          <p:cNvSpPr/>
          <p:nvPr/>
        </p:nvSpPr>
        <p:spPr>
          <a:xfrm>
            <a:off x="5484600" y="2308320"/>
            <a:ext cx="537480" cy="29880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69" name="CustomShape 23"/>
          <p:cNvSpPr/>
          <p:nvPr/>
        </p:nvSpPr>
        <p:spPr>
          <a:xfrm>
            <a:off x="5476680" y="2307600"/>
            <a:ext cx="58428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dirty="0" smtClean="0">
                <a:solidFill>
                  <a:srgbClr val="FFFFFF"/>
                </a:solidFill>
                <a:latin typeface="Calibri"/>
              </a:rPr>
              <a:t>62</a:t>
            </a:r>
            <a:r>
              <a:rPr lang="en-US" sz="1650" b="1" strike="noStrike" dirty="0" smtClean="0">
                <a:solidFill>
                  <a:srgbClr val="FFFFFF"/>
                </a:solidFill>
                <a:latin typeface="Calibri"/>
              </a:rPr>
              <a:t>%</a:t>
            </a:r>
            <a:endParaRPr dirty="0"/>
          </a:p>
        </p:txBody>
      </p:sp>
      <p:sp>
        <p:nvSpPr>
          <p:cNvPr id="270" name="CustomShape 24"/>
          <p:cNvSpPr/>
          <p:nvPr/>
        </p:nvSpPr>
        <p:spPr>
          <a:xfrm rot="5400000">
            <a:off x="4771080" y="375912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25"/>
          <p:cNvSpPr/>
          <p:nvPr/>
        </p:nvSpPr>
        <p:spPr>
          <a:xfrm>
            <a:off x="4670280" y="3660480"/>
            <a:ext cx="537480" cy="24444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2" name="CustomShape 26"/>
          <p:cNvSpPr/>
          <p:nvPr/>
        </p:nvSpPr>
        <p:spPr>
          <a:xfrm>
            <a:off x="4662360" y="3728520"/>
            <a:ext cx="58428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strike="noStrike">
                <a:solidFill>
                  <a:srgbClr val="FFFFFF"/>
                </a:solidFill>
                <a:latin typeface="Calibri"/>
              </a:rPr>
              <a:t>60%</a:t>
            </a:r>
            <a:endParaRPr/>
          </a:p>
        </p:txBody>
      </p:sp>
      <p:sp>
        <p:nvSpPr>
          <p:cNvPr id="273" name="Line 27"/>
          <p:cNvSpPr/>
          <p:nvPr/>
        </p:nvSpPr>
        <p:spPr>
          <a:xfrm>
            <a:off x="1279440" y="2218680"/>
            <a:ext cx="6565680" cy="0"/>
          </a:xfrm>
          <a:prstGeom prst="line">
            <a:avLst/>
          </a:prstGeom>
          <a:ln w="19080">
            <a:solidFill>
              <a:schemeClr val="bg1">
                <a:lumMod val="85000"/>
              </a:schemeClr>
            </a:solidFill>
            <a:custDash>
              <a:ds d="300000" sp="100000"/>
            </a:custDash>
            <a:round/>
          </a:ln>
        </p:spPr>
      </p:sp>
      <p:sp>
        <p:nvSpPr>
          <p:cNvPr id="274" name="Line 28"/>
          <p:cNvSpPr/>
          <p:nvPr/>
        </p:nvSpPr>
        <p:spPr>
          <a:xfrm>
            <a:off x="1279440" y="3571200"/>
            <a:ext cx="6565680" cy="0"/>
          </a:xfrm>
          <a:prstGeom prst="line">
            <a:avLst/>
          </a:prstGeom>
          <a:ln w="19080">
            <a:solidFill>
              <a:schemeClr val="bg1">
                <a:lumMod val="85000"/>
              </a:schemeClr>
            </a:solidFill>
            <a:custDash>
              <a:ds d="300000" sp="100000"/>
            </a:custDash>
            <a:round/>
          </a:ln>
        </p:spPr>
      </p:sp>
      <p:sp>
        <p:nvSpPr>
          <p:cNvPr id="275" name="CustomShape 29"/>
          <p:cNvSpPr/>
          <p:nvPr/>
        </p:nvSpPr>
        <p:spPr>
          <a:xfrm>
            <a:off x="4473720" y="2930040"/>
            <a:ext cx="97056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287794"/>
                </a:solidFill>
                <a:latin typeface="Calibri"/>
              </a:rPr>
              <a:t>LOWER</a:t>
            </a:r>
            <a:endParaRPr/>
          </a:p>
          <a:p>
            <a:pPr algn="ctr">
              <a:lnSpc>
                <a:spcPct val="100000"/>
              </a:lnSpc>
            </a:pPr>
            <a:r>
              <a:rPr lang="en-US" sz="750" b="1" strike="noStrike">
                <a:solidFill>
                  <a:srgbClr val="287794"/>
                </a:solidFill>
                <a:latin typeface="Calibri"/>
              </a:rPr>
              <a:t>INFRASTRUCTURE COST</a:t>
            </a:r>
            <a:endParaRPr/>
          </a:p>
        </p:txBody>
      </p:sp>
      <p:sp>
        <p:nvSpPr>
          <p:cNvPr id="276" name="CustomShape 30"/>
          <p:cNvSpPr/>
          <p:nvPr/>
        </p:nvSpPr>
        <p:spPr>
          <a:xfrm>
            <a:off x="279360" y="2283840"/>
            <a:ext cx="221328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a:solidFill>
                  <a:srgbClr val="404040"/>
                </a:solidFill>
                <a:latin typeface="Calibri"/>
              </a:rPr>
              <a:t>Workspace Modernization</a:t>
            </a:r>
            <a:endParaRPr/>
          </a:p>
        </p:txBody>
      </p:sp>
      <p:sp>
        <p:nvSpPr>
          <p:cNvPr id="277" name="CustomShape 31"/>
          <p:cNvSpPr/>
          <p:nvPr/>
        </p:nvSpPr>
        <p:spPr>
          <a:xfrm>
            <a:off x="871200" y="2620800"/>
            <a:ext cx="339840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1050" b="1" strike="noStrike">
                <a:solidFill>
                  <a:srgbClr val="404040"/>
                </a:solidFill>
                <a:latin typeface="Calibri"/>
              </a:rPr>
              <a:t>BYOD, mobility and workspace virtualization</a:t>
            </a:r>
            <a:endParaRPr/>
          </a:p>
          <a:p>
            <a:pPr>
              <a:lnSpc>
                <a:spcPct val="100000"/>
              </a:lnSpc>
              <a:buFont typeface="Arial"/>
              <a:buChar char="•"/>
            </a:pPr>
            <a:r>
              <a:rPr lang="en-US" sz="1050" b="1" strike="noStrike">
                <a:solidFill>
                  <a:srgbClr val="404040"/>
                </a:solidFill>
                <a:latin typeface="Calibri"/>
              </a:rPr>
              <a:t>Workload optimized end-point computing near users</a:t>
            </a:r>
            <a:endParaRPr/>
          </a:p>
          <a:p>
            <a:pPr>
              <a:lnSpc>
                <a:spcPct val="100000"/>
              </a:lnSpc>
              <a:buFont typeface="Arial"/>
              <a:buChar char="•"/>
            </a:pPr>
            <a:r>
              <a:rPr lang="en-US" sz="1050" b="1" strike="noStrike">
                <a:solidFill>
                  <a:srgbClr val="404040"/>
                </a:solidFill>
                <a:latin typeface="Calibri"/>
              </a:rPr>
              <a:t>On-demand desktop resource scaling (up or down)</a:t>
            </a:r>
            <a:endParaRPr/>
          </a:p>
        </p:txBody>
      </p:sp>
      <p:sp>
        <p:nvSpPr>
          <p:cNvPr id="278" name="CustomShape 32"/>
          <p:cNvSpPr/>
          <p:nvPr/>
        </p:nvSpPr>
        <p:spPr>
          <a:xfrm>
            <a:off x="5322600" y="2922120"/>
            <a:ext cx="89244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287794"/>
                </a:solidFill>
                <a:latin typeface="Calibri"/>
              </a:rPr>
              <a:t>LOWER</a:t>
            </a:r>
            <a:endParaRPr/>
          </a:p>
          <a:p>
            <a:pPr algn="ctr">
              <a:lnSpc>
                <a:spcPct val="100000"/>
              </a:lnSpc>
            </a:pPr>
            <a:r>
              <a:rPr lang="en-US" sz="790" b="1" strike="noStrike">
                <a:solidFill>
                  <a:srgbClr val="287794"/>
                </a:solidFill>
                <a:latin typeface="Calibri"/>
              </a:rPr>
              <a:t>WORKSPACE MGMT COST</a:t>
            </a:r>
            <a:endParaRPr/>
          </a:p>
        </p:txBody>
      </p:sp>
      <p:sp>
        <p:nvSpPr>
          <p:cNvPr id="279" name="CustomShape 33"/>
          <p:cNvSpPr/>
          <p:nvPr/>
        </p:nvSpPr>
        <p:spPr>
          <a:xfrm>
            <a:off x="6154920" y="2930040"/>
            <a:ext cx="89244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287794"/>
                </a:solidFill>
                <a:latin typeface="Calibri"/>
              </a:rPr>
              <a:t>BETTER </a:t>
            </a:r>
            <a:r>
              <a:rPr lang="en-US" sz="790" b="1" strike="noStrike">
                <a:solidFill>
                  <a:srgbClr val="287794"/>
                </a:solidFill>
                <a:latin typeface="Calibri"/>
              </a:rPr>
              <a:t>APPLICATION PERFORMANCE</a:t>
            </a:r>
            <a:endParaRPr/>
          </a:p>
        </p:txBody>
      </p:sp>
      <p:sp>
        <p:nvSpPr>
          <p:cNvPr id="280" name="CustomShape 34"/>
          <p:cNvSpPr/>
          <p:nvPr/>
        </p:nvSpPr>
        <p:spPr>
          <a:xfrm>
            <a:off x="8273160" y="2290320"/>
            <a:ext cx="264600" cy="956520"/>
          </a:xfrm>
          <a:prstGeom prst="rect">
            <a:avLst/>
          </a:prstGeom>
          <a:solidFill>
            <a:schemeClr val="tx1">
              <a:lumMod val="75000"/>
              <a:lumOff val="2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1" name="CustomShape 35"/>
          <p:cNvSpPr/>
          <p:nvPr/>
        </p:nvSpPr>
        <p:spPr>
          <a:xfrm>
            <a:off x="7883280" y="2624235"/>
            <a:ext cx="271541" cy="598325"/>
          </a:xfrm>
          <a:prstGeom prst="rect">
            <a:avLst/>
          </a:prstGeom>
          <a:solidFill>
            <a:srgbClr val="FFC00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2" name="CustomShape 36"/>
          <p:cNvSpPr/>
          <p:nvPr/>
        </p:nvSpPr>
        <p:spPr>
          <a:xfrm>
            <a:off x="7598575" y="2166384"/>
            <a:ext cx="692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dirty="0" smtClean="0">
                <a:solidFill>
                  <a:srgbClr val="808080"/>
                </a:solidFill>
                <a:latin typeface="Calibri"/>
              </a:rPr>
              <a:t>45</a:t>
            </a:r>
            <a:r>
              <a:rPr lang="en-US" sz="2100" b="1" strike="noStrike" dirty="0" smtClean="0">
                <a:solidFill>
                  <a:srgbClr val="808080"/>
                </a:solidFill>
                <a:latin typeface="Calibri"/>
              </a:rPr>
              <a:t>%</a:t>
            </a:r>
            <a:endParaRPr dirty="0"/>
          </a:p>
        </p:txBody>
      </p:sp>
      <p:sp>
        <p:nvSpPr>
          <p:cNvPr id="283" name="CustomShape 37"/>
          <p:cNvSpPr/>
          <p:nvPr/>
        </p:nvSpPr>
        <p:spPr>
          <a:xfrm>
            <a:off x="7683535" y="2442750"/>
            <a:ext cx="653760" cy="2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790" strike="noStrike" dirty="0">
                <a:solidFill>
                  <a:srgbClr val="808080"/>
                </a:solidFill>
                <a:latin typeface="Calibri"/>
              </a:rPr>
              <a:t>LOWER</a:t>
            </a:r>
            <a:endParaRPr dirty="0"/>
          </a:p>
        </p:txBody>
      </p:sp>
      <p:sp>
        <p:nvSpPr>
          <p:cNvPr id="284" name="CustomShape 38"/>
          <p:cNvSpPr/>
          <p:nvPr/>
        </p:nvSpPr>
        <p:spPr>
          <a:xfrm>
            <a:off x="4480200" y="4282560"/>
            <a:ext cx="95724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808080"/>
                </a:solidFill>
                <a:latin typeface="Calibri"/>
              </a:rPr>
              <a:t>LOWER</a:t>
            </a:r>
            <a:r>
              <a:rPr lang="en-US" sz="750" b="1" strike="noStrike">
                <a:solidFill>
                  <a:srgbClr val="808080"/>
                </a:solidFill>
                <a:latin typeface="Calibri"/>
              </a:rPr>
              <a:t> STORAGE</a:t>
            </a:r>
            <a:endParaRPr/>
          </a:p>
          <a:p>
            <a:pPr algn="ctr">
              <a:lnSpc>
                <a:spcPct val="100000"/>
              </a:lnSpc>
            </a:pPr>
            <a:r>
              <a:rPr lang="en-US" sz="750" b="1" strike="noStrike">
                <a:solidFill>
                  <a:srgbClr val="808080"/>
                </a:solidFill>
                <a:latin typeface="Calibri"/>
              </a:rPr>
              <a:t>INFRASTRUCTURE COST</a:t>
            </a:r>
            <a:endParaRPr/>
          </a:p>
        </p:txBody>
      </p:sp>
      <p:sp>
        <p:nvSpPr>
          <p:cNvPr id="285" name="CustomShape 39"/>
          <p:cNvSpPr/>
          <p:nvPr/>
        </p:nvSpPr>
        <p:spPr>
          <a:xfrm>
            <a:off x="279360" y="3660480"/>
            <a:ext cx="2385360" cy="30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a:solidFill>
                  <a:srgbClr val="404040"/>
                </a:solidFill>
                <a:latin typeface="Calibri"/>
              </a:rPr>
              <a:t>Data Storage Transformation</a:t>
            </a:r>
            <a:endParaRPr/>
          </a:p>
        </p:txBody>
      </p:sp>
      <p:sp>
        <p:nvSpPr>
          <p:cNvPr id="286" name="CustomShape 40"/>
          <p:cNvSpPr/>
          <p:nvPr/>
        </p:nvSpPr>
        <p:spPr>
          <a:xfrm>
            <a:off x="5319720" y="4282560"/>
            <a:ext cx="88200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808080"/>
                </a:solidFill>
                <a:latin typeface="Calibri"/>
              </a:rPr>
              <a:t>COST </a:t>
            </a:r>
            <a:r>
              <a:rPr lang="en-US" sz="790" b="1" strike="noStrike">
                <a:solidFill>
                  <a:srgbClr val="808080"/>
                </a:solidFill>
                <a:latin typeface="Calibri"/>
              </a:rPr>
              <a:t>OF CENTRAL MGMT &amp; REPLI SW</a:t>
            </a:r>
            <a:endParaRPr/>
          </a:p>
        </p:txBody>
      </p:sp>
      <p:sp>
        <p:nvSpPr>
          <p:cNvPr id="287" name="CustomShape 41"/>
          <p:cNvSpPr/>
          <p:nvPr/>
        </p:nvSpPr>
        <p:spPr>
          <a:xfrm>
            <a:off x="6053760" y="4282560"/>
            <a:ext cx="101628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900" b="1" strike="noStrike">
                <a:solidFill>
                  <a:srgbClr val="808080"/>
                </a:solidFill>
                <a:latin typeface="Calibri"/>
              </a:rPr>
              <a:t>FASTER</a:t>
            </a:r>
            <a:endParaRPr/>
          </a:p>
          <a:p>
            <a:pPr algn="ctr">
              <a:lnSpc>
                <a:spcPct val="100000"/>
              </a:lnSpc>
            </a:pPr>
            <a:r>
              <a:rPr lang="en-US" sz="790" b="1" strike="noStrike">
                <a:solidFill>
                  <a:srgbClr val="808080"/>
                </a:solidFill>
                <a:latin typeface="Calibri"/>
              </a:rPr>
              <a:t>FILE SHARING SW
AT NO EXTRA COST</a:t>
            </a:r>
            <a:endParaRPr/>
          </a:p>
        </p:txBody>
      </p:sp>
      <p:sp>
        <p:nvSpPr>
          <p:cNvPr id="288" name="CustomShape 42"/>
          <p:cNvSpPr/>
          <p:nvPr/>
        </p:nvSpPr>
        <p:spPr>
          <a:xfrm>
            <a:off x="8273160" y="3642840"/>
            <a:ext cx="264600" cy="956520"/>
          </a:xfrm>
          <a:prstGeom prst="rect">
            <a:avLst/>
          </a:prstGeom>
          <a:solidFill>
            <a:schemeClr val="tx1">
              <a:lumMod val="75000"/>
              <a:lumOff val="2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9" name="CustomShape 43"/>
          <p:cNvSpPr/>
          <p:nvPr/>
        </p:nvSpPr>
        <p:spPr>
          <a:xfrm>
            <a:off x="7883280" y="4308840"/>
            <a:ext cx="264600" cy="290520"/>
          </a:xfrm>
          <a:prstGeom prst="rect">
            <a:avLst/>
          </a:prstGeom>
          <a:solidFill>
            <a:srgbClr val="FFC00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0" name="CustomShape 44"/>
          <p:cNvSpPr/>
          <p:nvPr/>
        </p:nvSpPr>
        <p:spPr>
          <a:xfrm>
            <a:off x="7588080" y="3828600"/>
            <a:ext cx="692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strike="noStrike">
                <a:solidFill>
                  <a:srgbClr val="808080"/>
                </a:solidFill>
                <a:latin typeface="Calibri"/>
              </a:rPr>
              <a:t>70%</a:t>
            </a:r>
            <a:endParaRPr/>
          </a:p>
        </p:txBody>
      </p:sp>
      <p:sp>
        <p:nvSpPr>
          <p:cNvPr id="291" name="CustomShape 45"/>
          <p:cNvSpPr/>
          <p:nvPr/>
        </p:nvSpPr>
        <p:spPr>
          <a:xfrm>
            <a:off x="7673040" y="4118400"/>
            <a:ext cx="653760" cy="2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790" strike="noStrike">
                <a:solidFill>
                  <a:srgbClr val="808080"/>
                </a:solidFill>
                <a:latin typeface="Calibri"/>
              </a:rPr>
              <a:t>LOWER</a:t>
            </a:r>
            <a:endParaRPr/>
          </a:p>
        </p:txBody>
      </p:sp>
      <p:sp>
        <p:nvSpPr>
          <p:cNvPr id="292" name="CustomShape 46"/>
          <p:cNvSpPr/>
          <p:nvPr/>
        </p:nvSpPr>
        <p:spPr>
          <a:xfrm>
            <a:off x="870120" y="3928680"/>
            <a:ext cx="3423960" cy="60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Font typeface="Arial"/>
              <a:buChar char="•"/>
            </a:pPr>
            <a:r>
              <a:rPr lang="en-US" sz="1050" b="1" strike="noStrike">
                <a:solidFill>
                  <a:srgbClr val="404040"/>
                </a:solidFill>
                <a:latin typeface="Calibri"/>
              </a:rPr>
              <a:t>On-demand enterprise grade hybrid cloud storage</a:t>
            </a:r>
            <a:endParaRPr/>
          </a:p>
          <a:p>
            <a:pPr>
              <a:lnSpc>
                <a:spcPct val="100000"/>
              </a:lnSpc>
              <a:buFont typeface="Arial"/>
              <a:buChar char="•"/>
            </a:pPr>
            <a:r>
              <a:rPr lang="en-US" sz="1050" b="1" strike="noStrike">
                <a:solidFill>
                  <a:srgbClr val="404040"/>
                </a:solidFill>
                <a:latin typeface="Calibri"/>
              </a:rPr>
              <a:t>Secured data access, anywhere, on any device</a:t>
            </a:r>
            <a:endParaRPr/>
          </a:p>
          <a:p>
            <a:pPr>
              <a:lnSpc>
                <a:spcPct val="100000"/>
              </a:lnSpc>
              <a:buFont typeface="Arial"/>
              <a:buChar char="•"/>
            </a:pPr>
            <a:r>
              <a:rPr lang="en-US" sz="1050" b="1" strike="noStrike">
                <a:solidFill>
                  <a:srgbClr val="404040"/>
                </a:solidFill>
                <a:latin typeface="Calibri"/>
              </a:rPr>
              <a:t>Reduce footprint and cost for active and retained data</a:t>
            </a:r>
            <a:endParaRPr/>
          </a:p>
        </p:txBody>
      </p:sp>
      <p:pic>
        <p:nvPicPr>
          <p:cNvPr id="293" name="Picture 2"/>
          <p:cNvPicPr/>
          <p:nvPr/>
        </p:nvPicPr>
        <p:blipFill>
          <a:blip r:embed="rId3"/>
          <a:stretch/>
        </p:blipFill>
        <p:spPr>
          <a:xfrm>
            <a:off x="334440" y="4012200"/>
            <a:ext cx="553320" cy="358200"/>
          </a:xfrm>
          <a:prstGeom prst="rect">
            <a:avLst/>
          </a:prstGeom>
          <a:ln>
            <a:noFill/>
          </a:ln>
        </p:spPr>
      </p:pic>
      <p:pic>
        <p:nvPicPr>
          <p:cNvPr id="294" name="Picture 3"/>
          <p:cNvPicPr/>
          <p:nvPr/>
        </p:nvPicPr>
        <p:blipFill>
          <a:blip r:embed="rId4"/>
          <a:stretch/>
        </p:blipFill>
        <p:spPr>
          <a:xfrm>
            <a:off x="334440" y="2810880"/>
            <a:ext cx="476640" cy="358200"/>
          </a:xfrm>
          <a:prstGeom prst="rect">
            <a:avLst/>
          </a:prstGeom>
          <a:ln>
            <a:noFill/>
          </a:ln>
        </p:spPr>
      </p:pic>
      <p:sp>
        <p:nvSpPr>
          <p:cNvPr id="295" name="CustomShape 47"/>
          <p:cNvSpPr/>
          <p:nvPr/>
        </p:nvSpPr>
        <p:spPr>
          <a:xfrm rot="2338800">
            <a:off x="6269400" y="2228040"/>
            <a:ext cx="664200" cy="597960"/>
          </a:xfrm>
          <a:prstGeom prst="upArrow">
            <a:avLst>
              <a:gd name="adj1" fmla="val 50000"/>
              <a:gd name="adj2" fmla="val 50000"/>
            </a:avLst>
          </a:prstGeom>
          <a:solidFill>
            <a:srgbClr val="92D05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6" name="CustomShape 48"/>
          <p:cNvSpPr/>
          <p:nvPr/>
        </p:nvSpPr>
        <p:spPr>
          <a:xfrm>
            <a:off x="6233400" y="2441520"/>
            <a:ext cx="6404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50" b="1" strike="noStrike">
                <a:solidFill>
                  <a:srgbClr val="404040"/>
                </a:solidFill>
                <a:latin typeface="Calibri"/>
              </a:rPr>
              <a:t>2-5X</a:t>
            </a:r>
            <a:endParaRPr/>
          </a:p>
        </p:txBody>
      </p:sp>
      <p:sp>
        <p:nvSpPr>
          <p:cNvPr id="297" name="CustomShape 49"/>
          <p:cNvSpPr/>
          <p:nvPr/>
        </p:nvSpPr>
        <p:spPr>
          <a:xfrm rot="2338800">
            <a:off x="6269400" y="888480"/>
            <a:ext cx="664200" cy="597960"/>
          </a:xfrm>
          <a:prstGeom prst="upArrow">
            <a:avLst>
              <a:gd name="adj1" fmla="val 50000"/>
              <a:gd name="adj2" fmla="val 50000"/>
            </a:avLst>
          </a:prstGeom>
          <a:solidFill>
            <a:srgbClr val="92D05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8" name="CustomShape 50"/>
          <p:cNvSpPr/>
          <p:nvPr/>
        </p:nvSpPr>
        <p:spPr>
          <a:xfrm>
            <a:off x="6233400" y="1101960"/>
            <a:ext cx="6404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50" b="1" strike="noStrike">
                <a:solidFill>
                  <a:srgbClr val="404040"/>
                </a:solidFill>
                <a:latin typeface="Calibri"/>
              </a:rPr>
              <a:t>2-5X</a:t>
            </a:r>
            <a:endParaRPr/>
          </a:p>
        </p:txBody>
      </p:sp>
      <p:sp>
        <p:nvSpPr>
          <p:cNvPr id="299" name="CustomShape 51"/>
          <p:cNvSpPr/>
          <p:nvPr/>
        </p:nvSpPr>
        <p:spPr>
          <a:xfrm rot="2338800">
            <a:off x="6269400" y="3590640"/>
            <a:ext cx="664200" cy="597960"/>
          </a:xfrm>
          <a:prstGeom prst="upArrow">
            <a:avLst>
              <a:gd name="adj1" fmla="val 50000"/>
              <a:gd name="adj2" fmla="val 50000"/>
            </a:avLst>
          </a:prstGeom>
          <a:solidFill>
            <a:srgbClr val="92D05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0" name="CustomShape 52"/>
          <p:cNvSpPr/>
          <p:nvPr/>
        </p:nvSpPr>
        <p:spPr>
          <a:xfrm>
            <a:off x="6233400" y="3804120"/>
            <a:ext cx="6404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50" b="1" strike="noStrike">
                <a:solidFill>
                  <a:srgbClr val="404040"/>
                </a:solidFill>
                <a:latin typeface="Calibri"/>
              </a:rPr>
              <a:t>16X</a:t>
            </a:r>
            <a:endParaRPr/>
          </a:p>
        </p:txBody>
      </p:sp>
      <p:sp>
        <p:nvSpPr>
          <p:cNvPr id="301" name="CustomShape 53"/>
          <p:cNvSpPr/>
          <p:nvPr/>
        </p:nvSpPr>
        <p:spPr>
          <a:xfrm>
            <a:off x="5476680" y="3720960"/>
            <a:ext cx="584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strike="noStrike">
                <a:solidFill>
                  <a:srgbClr val="FFFFFF"/>
                </a:solidFill>
                <a:latin typeface="Calibri"/>
              </a:rPr>
              <a:t>$0</a:t>
            </a:r>
            <a:endParaRPr/>
          </a:p>
        </p:txBody>
      </p:sp>
      <p:pic>
        <p:nvPicPr>
          <p:cNvPr id="302" name="Picture 4"/>
          <p:cNvPicPr/>
          <p:nvPr/>
        </p:nvPicPr>
        <p:blipFill>
          <a:blip r:embed="rId5"/>
          <a:stretch/>
        </p:blipFill>
        <p:spPr>
          <a:xfrm>
            <a:off x="354960" y="1532160"/>
            <a:ext cx="442080" cy="371880"/>
          </a:xfrm>
          <a:prstGeom prst="rect">
            <a:avLst/>
          </a:prstGeom>
          <a:ln>
            <a:noFill/>
          </a:ln>
        </p:spPr>
      </p:pic>
      <p:sp>
        <p:nvSpPr>
          <p:cNvPr id="303" name="CustomShape 54"/>
          <p:cNvSpPr/>
          <p:nvPr/>
        </p:nvSpPr>
        <p:spPr>
          <a:xfrm>
            <a:off x="7561080" y="571320"/>
            <a:ext cx="1397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b="1" strike="noStrike">
                <a:solidFill>
                  <a:srgbClr val="606060"/>
                </a:solidFill>
                <a:latin typeface="Arial"/>
              </a:rPr>
              <a:t>3 Year TCO</a:t>
            </a:r>
            <a:endParaRPr/>
          </a:p>
        </p:txBody>
      </p:sp>
      <p:sp>
        <p:nvSpPr>
          <p:cNvPr id="304" name="CustomShape 55"/>
          <p:cNvSpPr/>
          <p:nvPr/>
        </p:nvSpPr>
        <p:spPr>
          <a:xfrm>
            <a:off x="461880" y="4217040"/>
            <a:ext cx="298800" cy="228600"/>
          </a:xfrm>
          <a:prstGeom prst="can">
            <a:avLst>
              <a:gd name="adj" fmla="val 25000"/>
            </a:avLst>
          </a:prstGeom>
          <a:solidFill>
            <a:schemeClr val="tx2">
              <a:lumMod val="60000"/>
              <a:lumOff val="40000"/>
            </a:schemeClr>
          </a:solidFill>
          <a:ln>
            <a:solidFill>
              <a:schemeClr val="tx2">
                <a:lumMod val="60000"/>
                <a:lumOff val="40000"/>
              </a:schemeClr>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1650928427"/>
      </p:ext>
    </p:extLst>
  </p:cSld>
  <p:clrMapOvr>
    <a:masterClrMapping/>
  </p:clrMapOvr>
  <p:transition spd="slow">
    <p:push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542329" y="628650"/>
          <a:ext cx="8058747" cy="4120865"/>
        </p:xfrm>
        <a:graphic>
          <a:graphicData uri="http://schemas.openxmlformats.org/drawingml/2006/table">
            <a:tbl>
              <a:tblPr firstRow="1" bandRow="1">
                <a:tableStyleId>{5C22544A-7EE6-4342-B048-85BDC9FD1C3A}</a:tableStyleId>
              </a:tblPr>
              <a:tblGrid>
                <a:gridCol w="2799863"/>
                <a:gridCol w="1164966"/>
                <a:gridCol w="1511918"/>
                <a:gridCol w="1348685"/>
                <a:gridCol w="1233315"/>
              </a:tblGrid>
              <a:tr h="377217">
                <a:tc>
                  <a:txBody>
                    <a:bodyPr/>
                    <a:lstStyle/>
                    <a:p>
                      <a:pPr algn="ctr"/>
                      <a:endParaRPr lang="en-US" sz="900" dirty="0"/>
                    </a:p>
                  </a:txBody>
                  <a:tcPr marL="38586" marR="38586" marT="51449" marB="51449">
                    <a:lnL w="9525" cap="flat" cmpd="sng" algn="ctr">
                      <a:solidFill>
                        <a:schemeClr val="tx1">
                          <a:lumMod val="25000"/>
                          <a:lumOff val="75000"/>
                        </a:schemeClr>
                      </a:solidFill>
                      <a:prstDash val="solid"/>
                      <a:round/>
                      <a:headEnd type="none" w="med" len="med"/>
                      <a:tailEnd type="none" w="med" len="med"/>
                    </a:lnL>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900" dirty="0" smtClean="0">
                          <a:solidFill>
                            <a:schemeClr val="tx2"/>
                          </a:solidFill>
                        </a:rPr>
                        <a:t>Sphere3D</a:t>
                      </a:r>
                    </a:p>
                    <a:p>
                      <a:pPr algn="ctr"/>
                      <a:r>
                        <a:rPr lang="en-US" sz="900" dirty="0" smtClean="0">
                          <a:solidFill>
                            <a:schemeClr val="tx2"/>
                          </a:solidFill>
                        </a:rPr>
                        <a:t>XSD/R</a:t>
                      </a:r>
                      <a:endParaRPr lang="en-US" sz="900" dirty="0">
                        <a:solidFill>
                          <a:schemeClr val="tx2"/>
                        </a:solidFill>
                      </a:endParaRPr>
                    </a:p>
                  </a:txBody>
                  <a:tcPr marL="38586" marR="38586" marT="51449" marB="51449">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900" dirty="0" smtClean="0">
                          <a:solidFill>
                            <a:schemeClr val="tx2"/>
                          </a:solidFill>
                        </a:rPr>
                        <a:t>Dell</a:t>
                      </a:r>
                    </a:p>
                    <a:p>
                      <a:pPr algn="ctr"/>
                      <a:r>
                        <a:rPr lang="en-US" sz="900" dirty="0" smtClean="0">
                          <a:solidFill>
                            <a:schemeClr val="tx2"/>
                          </a:solidFill>
                        </a:rPr>
                        <a:t>NX-Series</a:t>
                      </a:r>
                      <a:endParaRPr lang="en-US" sz="900" dirty="0">
                        <a:solidFill>
                          <a:schemeClr val="tx2"/>
                        </a:solidFill>
                      </a:endParaRPr>
                    </a:p>
                  </a:txBody>
                  <a:tcPr marL="38586" marR="38586" marT="51449" marB="51449">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900" dirty="0" smtClean="0">
                          <a:solidFill>
                            <a:schemeClr val="tx2"/>
                          </a:solidFill>
                        </a:rPr>
                        <a:t>Synology</a:t>
                      </a:r>
                    </a:p>
                    <a:p>
                      <a:pPr algn="ctr"/>
                      <a:r>
                        <a:rPr lang="en-US" sz="900" dirty="0" smtClean="0">
                          <a:solidFill>
                            <a:schemeClr val="tx2"/>
                          </a:solidFill>
                        </a:rPr>
                        <a:t>2415/1416</a:t>
                      </a:r>
                    </a:p>
                  </a:txBody>
                  <a:tcPr marL="38586" marR="38586" marT="51449" marB="51449">
                    <a:lnT w="9525" cap="flat" cmpd="sng" algn="ctr">
                      <a:solidFill>
                        <a:schemeClr val="tx1">
                          <a:lumMod val="25000"/>
                          <a:lumOff val="75000"/>
                        </a:schemeClr>
                      </a:solidFill>
                      <a:prstDash val="solid"/>
                      <a:round/>
                      <a:headEnd type="none" w="med" len="med"/>
                      <a:tailEnd type="none" w="med" len="med"/>
                    </a:lnT>
                    <a:solidFill>
                      <a:schemeClr val="bg2"/>
                    </a:solidFill>
                  </a:tcPr>
                </a:tc>
                <a:tc>
                  <a:txBody>
                    <a:bodyPr/>
                    <a:lstStyle/>
                    <a:p>
                      <a:pPr algn="ctr"/>
                      <a:r>
                        <a:rPr lang="en-US" sz="900" dirty="0" smtClean="0">
                          <a:solidFill>
                            <a:schemeClr val="tx2"/>
                          </a:solidFill>
                        </a:rPr>
                        <a:t>NetApp</a:t>
                      </a:r>
                      <a:r>
                        <a:rPr lang="en-US" sz="900" baseline="0" dirty="0" smtClean="0">
                          <a:solidFill>
                            <a:schemeClr val="tx2"/>
                          </a:solidFill>
                        </a:rPr>
                        <a:t> FAS2520</a:t>
                      </a:r>
                      <a:endParaRPr lang="en-US" sz="900" dirty="0">
                        <a:solidFill>
                          <a:schemeClr val="tx2"/>
                        </a:solidFill>
                      </a:endParaRPr>
                    </a:p>
                  </a:txBody>
                  <a:tcPr marL="38586" marR="38586" marT="51449" marB="51449">
                    <a:lnT w="9525" cap="flat" cmpd="sng" algn="ctr">
                      <a:solidFill>
                        <a:schemeClr val="tx1">
                          <a:lumMod val="25000"/>
                          <a:lumOff val="75000"/>
                        </a:schemeClr>
                      </a:solidFill>
                      <a:prstDash val="solid"/>
                      <a:round/>
                      <a:headEnd type="none" w="med" len="med"/>
                      <a:tailEnd type="none" w="med" len="med"/>
                    </a:lnT>
                    <a:solidFill>
                      <a:schemeClr val="bg2"/>
                    </a:solidFill>
                  </a:tcPr>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System</a:t>
                      </a:r>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Max Capacity</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t>768TB</a:t>
                      </a:r>
                      <a:endParaRPr lang="en-US" sz="600" dirty="0"/>
                    </a:p>
                  </a:txBody>
                  <a:tcPr marL="38586" marR="38586" marT="25724" marB="25724"/>
                </a:tc>
                <a:tc>
                  <a:txBody>
                    <a:bodyPr/>
                    <a:lstStyle/>
                    <a:p>
                      <a:pPr algn="ctr"/>
                      <a:r>
                        <a:rPr lang="en-US" sz="600" dirty="0" smtClean="0"/>
                        <a:t>192TB + SAN</a:t>
                      </a:r>
                      <a:r>
                        <a:rPr lang="en-US" sz="600" baseline="0" dirty="0" smtClean="0"/>
                        <a:t> expansion</a:t>
                      </a:r>
                      <a:endParaRPr lang="en-US" sz="600" dirty="0"/>
                    </a:p>
                  </a:txBody>
                  <a:tcPr marL="38586" marR="38586" marT="25724" marB="25724"/>
                </a:tc>
                <a:tc>
                  <a:txBody>
                    <a:bodyPr/>
                    <a:lstStyle/>
                    <a:p>
                      <a:pPr algn="ctr"/>
                      <a:r>
                        <a:rPr lang="en-US" sz="600" dirty="0" smtClean="0"/>
                        <a:t>144TB</a:t>
                      </a:r>
                      <a:endParaRPr lang="en-US" sz="600" dirty="0"/>
                    </a:p>
                  </a:txBody>
                  <a:tcPr marL="38586" marR="38586" marT="25724" marB="25724"/>
                </a:tc>
                <a:tc>
                  <a:txBody>
                    <a:bodyPr/>
                    <a:lstStyle/>
                    <a:p>
                      <a:pPr algn="ctr"/>
                      <a:r>
                        <a:rPr lang="en-US" sz="600" dirty="0" smtClean="0"/>
                        <a:t>576TB</a:t>
                      </a:r>
                      <a:endParaRPr lang="en-US" sz="600" dirty="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Entry price point</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t>Sub $1000</a:t>
                      </a:r>
                      <a:endParaRPr lang="en-US" sz="600" dirty="0"/>
                    </a:p>
                  </a:txBody>
                  <a:tcPr marL="38586" marR="38586" marT="25724" marB="25724"/>
                </a:tc>
                <a:tc>
                  <a:txBody>
                    <a:bodyPr/>
                    <a:lstStyle/>
                    <a:p>
                      <a:pPr algn="ctr"/>
                      <a:r>
                        <a:rPr lang="en-US" sz="600" dirty="0" smtClean="0"/>
                        <a:t>$3000+</a:t>
                      </a:r>
                      <a:endParaRPr lang="en-US" sz="600" dirty="0"/>
                    </a:p>
                  </a:txBody>
                  <a:tcPr marL="38586" marR="38586" marT="25724" marB="25724"/>
                </a:tc>
                <a:tc>
                  <a:txBody>
                    <a:bodyPr/>
                    <a:lstStyle/>
                    <a:p>
                      <a:pPr algn="ctr"/>
                      <a:r>
                        <a:rPr lang="en-US" sz="600" dirty="0" smtClean="0"/>
                        <a:t>Sub $1000</a:t>
                      </a:r>
                      <a:endParaRPr lang="en-US" sz="600" dirty="0"/>
                    </a:p>
                  </a:txBody>
                  <a:tcPr marL="38586" marR="38586" marT="25724" marB="25724"/>
                </a:tc>
                <a:tc>
                  <a:txBody>
                    <a:bodyPr/>
                    <a:lstStyle/>
                    <a:p>
                      <a:pPr algn="ctr"/>
                      <a:r>
                        <a:rPr lang="en-US" sz="600" dirty="0" smtClean="0"/>
                        <a:t>$5000+</a:t>
                      </a:r>
                      <a:endParaRPr lang="en-US" sz="600" dirty="0"/>
                    </a:p>
                  </a:txBody>
                  <a:tcPr marL="38586" marR="38586" marT="25724" marB="25724"/>
                </a:tc>
              </a:tr>
              <a:tr h="23432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Form factor scale</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t>Table top to 2U Rack mount</a:t>
                      </a:r>
                      <a:endParaRPr lang="en-US" sz="600" dirty="0"/>
                    </a:p>
                  </a:txBody>
                  <a:tcPr marL="38586" marR="38586" marT="25724" marB="25724"/>
                </a:tc>
                <a:tc>
                  <a:txBody>
                    <a:bodyPr/>
                    <a:lstStyle/>
                    <a:p>
                      <a:pPr algn="ctr"/>
                      <a:r>
                        <a:rPr lang="en-US" sz="600" dirty="0" smtClean="0"/>
                        <a:t>Rack mount only</a:t>
                      </a:r>
                      <a:endParaRPr lang="en-US" sz="600" dirty="0"/>
                    </a:p>
                  </a:txBody>
                  <a:tcPr marL="38586" marR="38586" marT="25724" marB="25724"/>
                </a:tc>
                <a:tc>
                  <a:txBody>
                    <a:bodyPr/>
                    <a:lstStyle/>
                    <a:p>
                      <a:pPr algn="ctr"/>
                      <a:r>
                        <a:rPr lang="en-US" sz="600" dirty="0" smtClean="0"/>
                        <a:t>Table top to 2U Rack mount</a:t>
                      </a:r>
                      <a:endParaRPr lang="en-US" sz="600" dirty="0"/>
                    </a:p>
                  </a:txBody>
                  <a:tcPr marL="38586" marR="38586" marT="25724" marB="25724"/>
                </a:tc>
                <a:tc>
                  <a:txBody>
                    <a:bodyPr/>
                    <a:lstStyle/>
                    <a:p>
                      <a:pPr algn="ctr"/>
                      <a:r>
                        <a:rPr lang="en-US" sz="600" dirty="0" smtClean="0"/>
                        <a:t>Rack mount only</a:t>
                      </a:r>
                      <a:endParaRPr lang="en-US" sz="600" dirty="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SOHO/Branch office use case</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algn="ctr"/>
                      <a:r>
                        <a:rPr lang="en-US" sz="600" dirty="0" smtClean="0"/>
                        <a:t>-</a:t>
                      </a:r>
                      <a:endParaRPr lang="en-US" sz="600" dirty="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Enterprise use case</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Noise free / Quite mode operation</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t>-</a:t>
                      </a:r>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t>-</a:t>
                      </a:r>
                    </a:p>
                  </a:txBody>
                  <a:tcPr marL="38586" marR="38586" marT="25724" marB="25724"/>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Storage SW features</a:t>
                      </a:r>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Storage operating system</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t>Guardian</a:t>
                      </a:r>
                      <a:r>
                        <a:rPr lang="en-US" sz="600" baseline="0" dirty="0" smtClean="0"/>
                        <a:t> OS</a:t>
                      </a:r>
                      <a:endParaRPr lang="en-US" sz="600" dirty="0" smtClean="0"/>
                    </a:p>
                  </a:txBody>
                  <a:tcPr marL="38586" marR="38586" marT="25724" marB="25724"/>
                </a:tc>
                <a:tc>
                  <a:txBody>
                    <a:bodyPr/>
                    <a:lstStyle/>
                    <a:p>
                      <a:pPr algn="ctr"/>
                      <a:r>
                        <a:rPr lang="en-US" sz="600" dirty="0" smtClean="0"/>
                        <a:t>Windows2012</a:t>
                      </a:r>
                      <a:endParaRPr lang="en-US" sz="600" dirty="0"/>
                    </a:p>
                  </a:txBody>
                  <a:tcPr marL="38586" marR="38586" marT="25724" marB="25724"/>
                </a:tc>
                <a:tc>
                  <a:txBody>
                    <a:bodyPr/>
                    <a:lstStyle/>
                    <a:p>
                      <a:pPr algn="ctr"/>
                      <a:r>
                        <a:rPr lang="en-US" sz="600" dirty="0" smtClean="0"/>
                        <a:t>Disk Storage Manager </a:t>
                      </a:r>
                      <a:endParaRPr lang="en-US" sz="600" dirty="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t>Data ONTAP</a:t>
                      </a:r>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High performance</a:t>
                      </a:r>
                      <a:r>
                        <a:rPr lang="en-US" sz="600" b="0" baseline="0" dirty="0" smtClean="0"/>
                        <a:t> snapshot</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Self</a:t>
                      </a:r>
                      <a:r>
                        <a:rPr lang="en-US" sz="600" b="0" baseline="0" dirty="0" smtClean="0"/>
                        <a:t> Balancing</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Self provisioning</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Data Mobility and Data</a:t>
                      </a:r>
                      <a:r>
                        <a:rPr lang="en-US" sz="600" b="1" baseline="0" dirty="0" smtClean="0"/>
                        <a:t> Migration</a:t>
                      </a:r>
                      <a:endParaRPr lang="en-US" sz="600" b="1"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r>
              <a:tr h="23432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Built in data migration</a:t>
                      </a:r>
                      <a:r>
                        <a:rPr lang="en-US" sz="600" b="0" baseline="0" dirty="0" smtClean="0"/>
                        <a:t> capability from heterogeneous storage arrays</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p>
                      <a:pPr algn="ctr"/>
                      <a:endParaRPr lang="en-US" sz="600" dirty="0"/>
                    </a:p>
                  </a:txBody>
                  <a:tcPr marL="38586" marR="38586" marT="25724" marB="25724">
                    <a:solidFill>
                      <a:schemeClr val="accent2">
                        <a:lumMod val="20000"/>
                        <a:lumOff val="80000"/>
                      </a:schemeClr>
                    </a:solidFill>
                  </a:tcPr>
                </a:tc>
                <a:tc>
                  <a:txBody>
                    <a:bodyPr/>
                    <a:lstStyle/>
                    <a:p>
                      <a:pPr algn="ctr"/>
                      <a:r>
                        <a:rPr lang="en-US" sz="600" dirty="0" smtClean="0"/>
                        <a:t>-</a:t>
                      </a:r>
                      <a:endParaRPr lang="en-US" sz="600" dirty="0"/>
                    </a:p>
                  </a:txBody>
                  <a:tcPr marL="38586" marR="38586" marT="25724" marB="25724">
                    <a:solidFill>
                      <a:schemeClr val="accent2">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solidFill>
                      <a:schemeClr val="accent2">
                        <a:lumMod val="20000"/>
                        <a:lumOff val="80000"/>
                      </a:schemeClr>
                    </a:solidFill>
                  </a:tcPr>
                </a:tc>
                <a:tc>
                  <a:txBody>
                    <a:bodyPr/>
                    <a:lstStyle/>
                    <a:p>
                      <a:pPr algn="ctr"/>
                      <a:r>
                        <a:rPr lang="en-US" sz="600" dirty="0" smtClean="0"/>
                        <a:t>-</a:t>
                      </a:r>
                      <a:endParaRPr lang="en-US" sz="600" dirty="0"/>
                    </a:p>
                  </a:txBody>
                  <a:tcPr marL="38586" marR="38586" marT="25724" marB="25724">
                    <a:solidFill>
                      <a:schemeClr val="accent2">
                        <a:lumMod val="20000"/>
                        <a:lumOff val="80000"/>
                      </a:schemeClr>
                    </a:solidFill>
                  </a:tcPr>
                </a:tc>
              </a:tr>
              <a:tr h="23432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Built-in</a:t>
                      </a:r>
                      <a:r>
                        <a:rPr lang="en-US" sz="600" b="0" baseline="0" dirty="0" smtClean="0"/>
                        <a:t> sync and share capability between storage systems and end-user devices</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rgbClr val="E3F6F9"/>
                    </a:solidFill>
                  </a:tcPr>
                </a:tc>
                <a:tc>
                  <a:txBody>
                    <a:bodyPr/>
                    <a:lstStyle/>
                    <a:p>
                      <a:pPr algn="ctr"/>
                      <a:r>
                        <a:rPr lang="en-US" sz="600" dirty="0" smtClean="0">
                          <a:sym typeface="Wingdings 2" panose="05020102010507070707" pitchFamily="18" charset="2"/>
                        </a:rPr>
                        <a:t></a:t>
                      </a:r>
                      <a:endParaRPr lang="en-US" sz="600" dirty="0"/>
                    </a:p>
                  </a:txBody>
                  <a:tcPr marL="38586" marR="38586" marT="25724" marB="25724">
                    <a:solidFill>
                      <a:srgbClr val="E3F6F9"/>
                    </a:solidFill>
                  </a:tcPr>
                </a:tc>
                <a:tc>
                  <a:txBody>
                    <a:bodyPr/>
                    <a:lstStyle/>
                    <a:p>
                      <a:pPr algn="ctr"/>
                      <a:r>
                        <a:rPr lang="en-US" sz="600" dirty="0" smtClean="0"/>
                        <a:t>-</a:t>
                      </a:r>
                      <a:endParaRPr lang="en-US" sz="600" dirty="0"/>
                    </a:p>
                  </a:txBody>
                  <a:tcPr marL="38586" marR="38586" marT="25724" marB="25724">
                    <a:solidFill>
                      <a:srgbClr val="E3F6F9"/>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solidFill>
                      <a:srgbClr val="E3F6F9"/>
                    </a:solidFill>
                  </a:tcPr>
                </a:tc>
                <a:tc>
                  <a:txBody>
                    <a:bodyPr/>
                    <a:lstStyle/>
                    <a:p>
                      <a:pPr algn="ctr"/>
                      <a:r>
                        <a:rPr lang="en-US" sz="600" dirty="0" smtClean="0"/>
                        <a:t>-</a:t>
                      </a:r>
                      <a:endParaRPr lang="en-US" sz="600" dirty="0"/>
                    </a:p>
                  </a:txBody>
                  <a:tcPr marL="38586" marR="38586" marT="25724" marB="25724">
                    <a:solidFill>
                      <a:srgbClr val="E3F6F9"/>
                    </a:solidFill>
                  </a:tcPr>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Cloud integration</a:t>
                      </a:r>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4">
                        <a:lumMod val="60000"/>
                        <a:lumOff val="40000"/>
                      </a:schemeClr>
                    </a:solidFill>
                  </a:tcPr>
                </a:tc>
                <a:tc>
                  <a:txBody>
                    <a:bodyPr/>
                    <a:lstStyle/>
                    <a:p>
                      <a:pPr algn="ctr"/>
                      <a:endParaRPr lang="en-US" sz="600" dirty="0"/>
                    </a:p>
                  </a:txBody>
                  <a:tcPr marL="38586" marR="38586" marT="25724" marB="25724">
                    <a:solidFill>
                      <a:schemeClr val="accent4">
                        <a:lumMod val="60000"/>
                        <a:lumOff val="40000"/>
                      </a:schemeClr>
                    </a:solidFill>
                  </a:tcPr>
                </a:tc>
                <a:tc>
                  <a:txBody>
                    <a:bodyPr/>
                    <a:lstStyle/>
                    <a:p>
                      <a:pPr algn="ctr"/>
                      <a:endParaRPr lang="en-US" sz="600" dirty="0"/>
                    </a:p>
                  </a:txBody>
                  <a:tcPr marL="38586" marR="38586" marT="25724" marB="25724">
                    <a:solidFill>
                      <a:schemeClr val="accent4">
                        <a:lumMod val="60000"/>
                        <a:lumOff val="40000"/>
                      </a:schemeClr>
                    </a:solidFill>
                  </a:tcPr>
                </a:tc>
                <a:tc>
                  <a:txBody>
                    <a:bodyPr/>
                    <a:lstStyle/>
                    <a:p>
                      <a:pPr algn="ctr"/>
                      <a:endParaRPr lang="en-US" sz="600" dirty="0"/>
                    </a:p>
                  </a:txBody>
                  <a:tcPr marL="38586" marR="38586" marT="25724" marB="25724">
                    <a:solidFill>
                      <a:schemeClr val="accent4">
                        <a:lumMod val="60000"/>
                        <a:lumOff val="40000"/>
                      </a:schemeClr>
                    </a:solidFill>
                  </a:tcPr>
                </a:tc>
                <a:tc>
                  <a:txBody>
                    <a:bodyPr/>
                    <a:lstStyle/>
                    <a:p>
                      <a:pPr algn="ctr"/>
                      <a:endParaRPr lang="en-US" sz="600" dirty="0"/>
                    </a:p>
                  </a:txBody>
                  <a:tcPr marL="38586" marR="38586" marT="25724" marB="25724">
                    <a:solidFill>
                      <a:schemeClr val="accent4">
                        <a:lumMod val="60000"/>
                        <a:lumOff val="40000"/>
                      </a:schemeClr>
                    </a:solidFill>
                  </a:tcPr>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Virtual primary storage i</a:t>
                      </a:r>
                      <a:r>
                        <a:rPr lang="en-US" sz="600" b="0" baseline="0" dirty="0" smtClean="0"/>
                        <a:t>nstance in the Cloud</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solidFill>
                      <a:schemeClr val="accent4">
                        <a:lumMod val="20000"/>
                        <a:lumOff val="80000"/>
                      </a:schemeClr>
                    </a:solidFill>
                  </a:tcPr>
                </a:tc>
                <a:tc>
                  <a:txBody>
                    <a:bodyPr/>
                    <a:lstStyle/>
                    <a:p>
                      <a:pPr algn="ctr"/>
                      <a:r>
                        <a:rPr lang="en-US" sz="600" dirty="0" smtClean="0"/>
                        <a:t>-</a:t>
                      </a:r>
                      <a:endParaRPr lang="en-US" sz="600" dirty="0"/>
                    </a:p>
                  </a:txBody>
                  <a:tcPr marL="38586" marR="38586" marT="25724" marB="25724">
                    <a:solidFill>
                      <a:schemeClr val="accent4">
                        <a:lumMod val="20000"/>
                        <a:lumOff val="80000"/>
                      </a:schemeClr>
                    </a:solidFill>
                  </a:tcPr>
                </a:tc>
                <a:tc>
                  <a:txBody>
                    <a:bodyPr/>
                    <a:lstStyle/>
                    <a:p>
                      <a:pPr algn="ctr"/>
                      <a:r>
                        <a:rPr lang="en-US" sz="600" dirty="0" smtClean="0"/>
                        <a:t>-</a:t>
                      </a:r>
                      <a:endParaRPr lang="en-US" sz="600" dirty="0"/>
                    </a:p>
                  </a:txBody>
                  <a:tcPr marL="38586" marR="38586" marT="25724" marB="25724">
                    <a:solidFill>
                      <a:schemeClr val="accent4">
                        <a:lumMod val="20000"/>
                        <a:lumOff val="80000"/>
                      </a:schemeClr>
                    </a:solidFill>
                  </a:tcPr>
                </a:tc>
                <a:tc>
                  <a:txBody>
                    <a:bodyPr/>
                    <a:lstStyle/>
                    <a:p>
                      <a:pPr marL="0" marR="0" indent="0" algn="ctr" defTabSz="767010" rtl="0" eaLnBrk="1" fontAlgn="auto" latinLnBrk="0" hangingPunct="1">
                        <a:lnSpc>
                          <a:spcPct val="100000"/>
                        </a:lnSpc>
                        <a:spcBef>
                          <a:spcPts val="0"/>
                        </a:spcBef>
                        <a:spcAft>
                          <a:spcPts val="0"/>
                        </a:spcAft>
                        <a:buClrTx/>
                        <a:buSzTx/>
                        <a:buFontTx/>
                        <a:buNone/>
                        <a:tabLst/>
                        <a:defRPr/>
                      </a:pPr>
                      <a:r>
                        <a:rPr lang="en-US" sz="600" dirty="0" smtClean="0">
                          <a:sym typeface="Wingdings 2" panose="05020102010507070707" pitchFamily="18" charset="2"/>
                        </a:rPr>
                        <a:t></a:t>
                      </a:r>
                      <a:endParaRPr lang="en-US" sz="600" dirty="0" smtClean="0"/>
                    </a:p>
                  </a:txBody>
                  <a:tcPr marL="38586" marR="38586" marT="25724" marB="25724">
                    <a:solidFill>
                      <a:schemeClr val="accent4">
                        <a:lumMod val="20000"/>
                        <a:lumOff val="80000"/>
                      </a:schemeClr>
                    </a:solidFill>
                  </a:tcPr>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Replication</a:t>
                      </a:r>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60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Continuous Replication</a:t>
                      </a:r>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r>
              <a:tr h="14288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High</a:t>
                      </a:r>
                      <a:r>
                        <a:rPr lang="en-US" sz="600" b="0" baseline="0" dirty="0" smtClean="0"/>
                        <a:t> Performance – Near Sync</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t>-</a:t>
                      </a:r>
                      <a:endParaRPr lang="en-US" sz="600" dirty="0"/>
                    </a:p>
                  </a:txBody>
                  <a:tcPr marL="38586" marR="38586" marT="25724" marB="25724"/>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algn="ctr"/>
                      <a:r>
                        <a:rPr lang="en-US" sz="600" dirty="0" smtClean="0"/>
                        <a:t>-</a:t>
                      </a:r>
                      <a:endParaRPr lang="en-US" sz="600" dirty="0"/>
                    </a:p>
                  </a:txBody>
                  <a:tcPr marL="38586" marR="38586" marT="25724" marB="25724"/>
                </a:tc>
              </a:tr>
              <a:tr h="142889">
                <a:tc>
                  <a:txBody>
                    <a:bodyPr/>
                    <a:lstStyle/>
                    <a:p>
                      <a:pPr marL="0" marR="0" indent="0" algn="l" defTabSz="1826214"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600" b="1" dirty="0" smtClean="0"/>
                        <a:t>Remote &amp; Central Office Solutions</a:t>
                      </a:r>
                    </a:p>
                  </a:txBody>
                  <a:tcPr marL="38586" marR="38586" marT="25724" marB="25724">
                    <a:lnL w="9525" cap="flat" cmpd="sng" algn="ctr">
                      <a:solidFill>
                        <a:schemeClr val="tx1">
                          <a:lumMod val="25000"/>
                          <a:lumOff val="75000"/>
                        </a:schemeClr>
                      </a:solidFill>
                      <a:prstDash val="solid"/>
                      <a:round/>
                      <a:headEnd type="none" w="med" len="med"/>
                      <a:tailEnd type="none" w="med" len="med"/>
                    </a:lnL>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c>
                  <a:txBody>
                    <a:bodyPr/>
                    <a:lstStyle/>
                    <a:p>
                      <a:pPr algn="ctr"/>
                      <a:endParaRPr lang="en-US" sz="600" dirty="0"/>
                    </a:p>
                  </a:txBody>
                  <a:tcPr marL="38586" marR="38586" marT="25724" marB="25724">
                    <a:solidFill>
                      <a:schemeClr val="accent3">
                        <a:lumMod val="60000"/>
                        <a:lumOff val="40000"/>
                      </a:schemeClr>
                    </a:solidFill>
                  </a:tcPr>
                </a:tc>
              </a:tr>
              <a:tr h="23432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Data</a:t>
                      </a:r>
                      <a:r>
                        <a:rPr lang="en-US" sz="600" b="0" baseline="0" dirty="0" smtClean="0"/>
                        <a:t> Replication between scale up and scale out storage products for distributed enterprise</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r>
              <a:tr h="234329">
                <a:tc>
                  <a:txBody>
                    <a:bodyPr/>
                    <a:lstStyle/>
                    <a:p>
                      <a:pPr marL="342900" marR="0" indent="-342900" algn="l" defTabSz="1826214"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600" b="0" dirty="0" smtClean="0"/>
                        <a:t>Single management between</a:t>
                      </a:r>
                      <a:r>
                        <a:rPr lang="en-US" sz="600" b="0" baseline="0" dirty="0" smtClean="0"/>
                        <a:t> Scale-out NAS and cloud based instances</a:t>
                      </a:r>
                      <a:endParaRPr lang="en-US" sz="600" b="0" dirty="0" smtClean="0"/>
                    </a:p>
                  </a:txBody>
                  <a:tcPr marL="38586" marR="38586" marT="25724" marB="25724">
                    <a:lnL w="9525" cap="flat" cmpd="sng" algn="ctr">
                      <a:solidFill>
                        <a:schemeClr val="tx1">
                          <a:lumMod val="25000"/>
                          <a:lumOff val="75000"/>
                        </a:schemeClr>
                      </a:solidFill>
                      <a:prstDash val="solid"/>
                      <a:round/>
                      <a:headEnd type="none" w="med" len="med"/>
                      <a:tailEnd type="none" w="med" len="med"/>
                    </a:lnL>
                  </a:tcPr>
                </a:tc>
                <a:tc>
                  <a:txBody>
                    <a:bodyPr/>
                    <a:lstStyle/>
                    <a:p>
                      <a:pPr algn="ctr"/>
                      <a:r>
                        <a:rPr lang="en-US" sz="600" dirty="0" smtClean="0">
                          <a:sym typeface="Wingdings 2" panose="05020102010507070707" pitchFamily="18" charset="2"/>
                        </a:rPr>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c>
                  <a:txBody>
                    <a:bodyPr/>
                    <a:lstStyle/>
                    <a:p>
                      <a:pPr marL="0" indent="0" algn="ctr">
                        <a:buFont typeface="Arial" panose="020B0604020202020204" pitchFamily="34" charset="0"/>
                        <a:buNone/>
                      </a:pPr>
                      <a:r>
                        <a:rPr lang="en-US" sz="600" dirty="0" smtClean="0"/>
                        <a:t>-</a:t>
                      </a:r>
                      <a:endParaRPr lang="en-US" sz="600" dirty="0"/>
                    </a:p>
                  </a:txBody>
                  <a:tcPr marL="38586" marR="38586" marT="25724" marB="25724"/>
                </a:tc>
              </a:tr>
            </a:tbl>
          </a:graphicData>
        </a:graphic>
      </p:graphicFrame>
      <p:sp>
        <p:nvSpPr>
          <p:cNvPr id="2" name="Title 1"/>
          <p:cNvSpPr>
            <a:spLocks noGrp="1"/>
          </p:cNvSpPr>
          <p:nvPr>
            <p:ph type="title"/>
          </p:nvPr>
        </p:nvSpPr>
        <p:spPr/>
        <p:txBody>
          <a:bodyPr>
            <a:normAutofit fontScale="90000"/>
          </a:bodyPr>
          <a:lstStyle/>
          <a:p>
            <a:r>
              <a:rPr lang="en-US" dirty="0" smtClean="0"/>
              <a:t>SnapServer Competitors</a:t>
            </a:r>
            <a:endParaRPr lang="en-US" dirty="0"/>
          </a:p>
        </p:txBody>
      </p:sp>
    </p:spTree>
    <p:extLst>
      <p:ext uri="{BB962C8B-B14F-4D97-AF65-F5344CB8AC3E}">
        <p14:creationId xmlns:p14="http://schemas.microsoft.com/office/powerpoint/2010/main" val="1425494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SnapCLOUD vs HP </a:t>
            </a:r>
            <a:r>
              <a:rPr lang="en-US" dirty="0" err="1" smtClean="0"/>
              <a:t>LiveVault</a:t>
            </a:r>
            <a:r>
              <a:rPr lang="en-US" dirty="0" smtClean="0"/>
              <a:t> and </a:t>
            </a:r>
            <a:r>
              <a:rPr lang="en-US" dirty="0" err="1" smtClean="0"/>
              <a:t>DropBox</a:t>
            </a:r>
            <a:endParaRPr lang="en-US" dirty="0"/>
          </a:p>
        </p:txBody>
      </p:sp>
      <p:graphicFrame>
        <p:nvGraphicFramePr>
          <p:cNvPr id="6" name="Table 5"/>
          <p:cNvGraphicFramePr>
            <a:graphicFrameLocks noGrp="1"/>
          </p:cNvGraphicFramePr>
          <p:nvPr>
            <p:extLst/>
          </p:nvPr>
        </p:nvGraphicFramePr>
        <p:xfrm>
          <a:off x="457200" y="1425913"/>
          <a:ext cx="5505449" cy="2872740"/>
        </p:xfrm>
        <a:graphic>
          <a:graphicData uri="http://schemas.openxmlformats.org/drawingml/2006/table">
            <a:tbl>
              <a:tblPr firstRow="1" bandRow="1">
                <a:tableStyleId>{5C22544A-7EE6-4342-B048-85BDC9FD1C3A}</a:tableStyleId>
              </a:tblPr>
              <a:tblGrid>
                <a:gridCol w="1925117"/>
                <a:gridCol w="1151169"/>
                <a:gridCol w="1261732"/>
                <a:gridCol w="1167431"/>
              </a:tblGrid>
              <a:tr h="370840">
                <a:tc>
                  <a:txBody>
                    <a:bodyPr/>
                    <a:lstStyle/>
                    <a:p>
                      <a:pPr algn="ctr"/>
                      <a:endParaRPr lang="en-US" sz="1200" dirty="0"/>
                    </a:p>
                  </a:txBody>
                  <a:tcPr anchor="ctr">
                    <a:lnL w="28575" cap="flat" cmpd="sng" algn="ctr">
                      <a:solidFill>
                        <a:schemeClr val="accent1">
                          <a:lumMod val="75000"/>
                        </a:schemeClr>
                      </a:solidFill>
                      <a:prstDash val="solid"/>
                      <a:round/>
                      <a:headEnd type="none" w="med" len="med"/>
                      <a:tailEnd type="none" w="med" len="med"/>
                    </a:lnL>
                    <a:lnT w="28575" cap="flat" cmpd="sng" algn="ctr">
                      <a:solidFill>
                        <a:schemeClr val="accent1">
                          <a:lumMod val="75000"/>
                        </a:schemeClr>
                      </a:solidFill>
                      <a:prstDash val="solid"/>
                      <a:round/>
                      <a:headEnd type="none" w="med" len="med"/>
                      <a:tailEnd type="none" w="med" len="med"/>
                    </a:lnT>
                  </a:tcPr>
                </a:tc>
                <a:tc>
                  <a:txBody>
                    <a:bodyPr/>
                    <a:lstStyle/>
                    <a:p>
                      <a:pPr algn="ctr"/>
                      <a:r>
                        <a:rPr lang="en-US" sz="1200" dirty="0" smtClean="0"/>
                        <a:t>SnapCLOUD</a:t>
                      </a:r>
                      <a:endParaRPr lang="en-US" sz="1200" dirty="0"/>
                    </a:p>
                  </a:txBody>
                  <a:tcPr anchor="ctr">
                    <a:lnT w="28575" cap="flat" cmpd="sng" algn="ctr">
                      <a:solidFill>
                        <a:schemeClr val="accent1">
                          <a:lumMod val="75000"/>
                        </a:schemeClr>
                      </a:solidFill>
                      <a:prstDash val="solid"/>
                      <a:round/>
                      <a:headEnd type="none" w="med" len="med"/>
                      <a:tailEnd type="none" w="med" len="med"/>
                    </a:lnT>
                  </a:tcPr>
                </a:tc>
                <a:tc>
                  <a:txBody>
                    <a:bodyPr/>
                    <a:lstStyle/>
                    <a:p>
                      <a:pPr algn="ctr"/>
                      <a:r>
                        <a:rPr lang="en-US" sz="1200" dirty="0" smtClean="0"/>
                        <a:t>HP </a:t>
                      </a:r>
                      <a:r>
                        <a:rPr lang="en-US" sz="1200" dirty="0" err="1" smtClean="0"/>
                        <a:t>LiveVault</a:t>
                      </a:r>
                      <a:endParaRPr lang="en-US" sz="1200" dirty="0"/>
                    </a:p>
                  </a:txBody>
                  <a:tcPr anchor="ctr">
                    <a:lnT w="28575" cap="flat" cmpd="sng" algn="ctr">
                      <a:solidFill>
                        <a:schemeClr val="accent1">
                          <a:lumMod val="75000"/>
                        </a:schemeClr>
                      </a:solidFill>
                      <a:prstDash val="solid"/>
                      <a:round/>
                      <a:headEnd type="none" w="med" len="med"/>
                      <a:tailEnd type="none" w="med" len="med"/>
                    </a:lnT>
                  </a:tcPr>
                </a:tc>
                <a:tc>
                  <a:txBody>
                    <a:bodyPr/>
                    <a:lstStyle/>
                    <a:p>
                      <a:pPr algn="ctr"/>
                      <a:r>
                        <a:rPr lang="en-US" sz="1200" dirty="0" err="1" smtClean="0"/>
                        <a:t>DropBox</a:t>
                      </a:r>
                      <a:endParaRPr lang="en-US" sz="1200" dirty="0"/>
                    </a:p>
                  </a:txBody>
                  <a:tcPr anchor="ctr">
                    <a:lnR w="28575" cap="flat" cmpd="sng" algn="ctr">
                      <a:solidFill>
                        <a:schemeClr val="accent1">
                          <a:lumMod val="75000"/>
                        </a:schemeClr>
                      </a:solidFill>
                      <a:prstDash val="solid"/>
                      <a:round/>
                      <a:headEnd type="none" w="med" len="med"/>
                      <a:tailEnd type="none" w="med" len="med"/>
                    </a:lnR>
                    <a:lnT w="28575" cap="flat" cmpd="sng" algn="ctr">
                      <a:solidFill>
                        <a:schemeClr val="accent1">
                          <a:lumMod val="75000"/>
                        </a:schemeClr>
                      </a:solidFill>
                      <a:prstDash val="solid"/>
                      <a:round/>
                      <a:headEnd type="none" w="med" len="med"/>
                      <a:tailEnd type="none" w="med" len="med"/>
                    </a:lnT>
                  </a:tcPr>
                </a:tc>
              </a:tr>
              <a:tr h="370840">
                <a:tc>
                  <a:txBody>
                    <a:bodyPr/>
                    <a:lstStyle/>
                    <a:p>
                      <a:pPr algn="l"/>
                      <a:r>
                        <a:rPr lang="en-US" sz="1050" dirty="0" smtClean="0"/>
                        <a:t>Pricing</a:t>
                      </a:r>
                      <a:r>
                        <a:rPr lang="en-US" sz="1050" baseline="0" dirty="0" smtClean="0"/>
                        <a:t> 100 users, 2TB Total</a:t>
                      </a:r>
                    </a:p>
                    <a:p>
                      <a:pPr algn="l"/>
                      <a:r>
                        <a:rPr lang="en-US" sz="1050" baseline="0" dirty="0" smtClean="0"/>
                        <a:t>(</a:t>
                      </a:r>
                      <a:r>
                        <a:rPr lang="en-US" sz="1050" dirty="0" smtClean="0"/>
                        <a:t>90 days</a:t>
                      </a:r>
                      <a:r>
                        <a:rPr lang="en-US" sz="1050" baseline="0" dirty="0" smtClean="0"/>
                        <a:t> / 1 Year)</a:t>
                      </a:r>
                      <a:endParaRPr lang="en-US" sz="1050" dirty="0"/>
                    </a:p>
                  </a:txBody>
                  <a:tcPr anchor="ctr">
                    <a:lnL w="28575"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solidFill>
                            <a:schemeClr val="accent5">
                              <a:lumMod val="75000"/>
                            </a:schemeClr>
                          </a:solidFill>
                        </a:rPr>
                        <a:t>$523</a:t>
                      </a:r>
                      <a:r>
                        <a:rPr lang="en-US" sz="1050" baseline="0" dirty="0" smtClean="0">
                          <a:solidFill>
                            <a:schemeClr val="accent5">
                              <a:lumMod val="75000"/>
                            </a:schemeClr>
                          </a:solidFill>
                        </a:rPr>
                        <a:t> / </a:t>
                      </a:r>
                      <a:r>
                        <a:rPr lang="en-US" sz="1050" dirty="0" smtClean="0">
                          <a:solidFill>
                            <a:schemeClr val="accent5">
                              <a:lumMod val="75000"/>
                            </a:schemeClr>
                          </a:solidFill>
                        </a:rPr>
                        <a:t>$2093</a:t>
                      </a:r>
                      <a:endParaRPr lang="en-US" sz="1050" dirty="0">
                        <a:solidFill>
                          <a:schemeClr val="accent5">
                            <a:lumMod val="75000"/>
                          </a:schemeClr>
                        </a:solidFill>
                      </a:endParaRPr>
                    </a:p>
                  </a:txBody>
                  <a:tcPr anchor="ctr"/>
                </a:tc>
                <a:tc>
                  <a:txBody>
                    <a:bodyPr/>
                    <a:lstStyle/>
                    <a:p>
                      <a:pPr algn="ctr"/>
                      <a:r>
                        <a:rPr lang="en-US" sz="1050" dirty="0" smtClean="0"/>
                        <a:t>$18,000</a:t>
                      </a:r>
                      <a:r>
                        <a:rPr lang="en-US" sz="1050" baseline="0" dirty="0" smtClean="0"/>
                        <a:t> /</a:t>
                      </a:r>
                      <a:r>
                        <a:rPr lang="en-US" sz="1050" dirty="0" smtClean="0"/>
                        <a:t> $72000</a:t>
                      </a:r>
                      <a:endParaRPr lang="en-US" sz="1050" dirty="0"/>
                    </a:p>
                  </a:txBody>
                  <a:tcPr anchor="ctr"/>
                </a:tc>
                <a:tc>
                  <a:txBody>
                    <a:bodyPr/>
                    <a:lstStyle/>
                    <a:p>
                      <a:pPr algn="ctr"/>
                      <a:r>
                        <a:rPr lang="en-US" sz="1050" dirty="0" smtClean="0"/>
                        <a:t>$4500</a:t>
                      </a:r>
                      <a:r>
                        <a:rPr lang="en-US" sz="1050" baseline="0" dirty="0" smtClean="0"/>
                        <a:t> / </a:t>
                      </a:r>
                      <a:r>
                        <a:rPr lang="en-US" sz="1050" dirty="0" smtClean="0"/>
                        <a:t>$18,000</a:t>
                      </a:r>
                      <a:endParaRPr lang="en-US" sz="1050" dirty="0"/>
                    </a:p>
                  </a:txBody>
                  <a:tcPr anchor="ctr">
                    <a:lnR w="28575" cap="flat" cmpd="sng" algn="ctr">
                      <a:solidFill>
                        <a:schemeClr val="accent1">
                          <a:lumMod val="75000"/>
                        </a:schemeClr>
                      </a:solidFill>
                      <a:prstDash val="solid"/>
                      <a:round/>
                      <a:headEnd type="none" w="med" len="med"/>
                      <a:tailEnd type="none" w="med" len="med"/>
                    </a:lnR>
                  </a:tcPr>
                </a:tc>
              </a:tr>
              <a:tr h="370840">
                <a:tc>
                  <a:txBody>
                    <a:bodyPr/>
                    <a:lstStyle/>
                    <a:p>
                      <a:pPr algn="l"/>
                      <a:r>
                        <a:rPr lang="en-US" sz="1050" dirty="0" smtClean="0"/>
                        <a:t>Accessible</a:t>
                      </a:r>
                      <a:r>
                        <a:rPr lang="en-US" sz="1050" baseline="0" dirty="0" smtClean="0"/>
                        <a:t> as Windows Share</a:t>
                      </a:r>
                      <a:endParaRPr lang="en-US" sz="1050" dirty="0"/>
                    </a:p>
                  </a:txBody>
                  <a:tcPr anchor="ctr">
                    <a:lnL w="28575"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solidFill>
                            <a:schemeClr val="accent5">
                              <a:lumMod val="75000"/>
                            </a:schemeClr>
                          </a:solidFill>
                        </a:rPr>
                        <a:t>YES</a:t>
                      </a:r>
                      <a:endParaRPr lang="en-US" sz="1050" dirty="0">
                        <a:solidFill>
                          <a:schemeClr val="accent5">
                            <a:lumMod val="75000"/>
                          </a:schemeClr>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lnR w="28575" cap="flat" cmpd="sng" algn="ctr">
                      <a:solidFill>
                        <a:schemeClr val="accent1">
                          <a:lumMod val="75000"/>
                        </a:schemeClr>
                      </a:solidFill>
                      <a:prstDash val="solid"/>
                      <a:round/>
                      <a:headEnd type="none" w="med" len="med"/>
                      <a:tailEnd type="none" w="med" len="med"/>
                    </a:lnR>
                  </a:tcPr>
                </a:tc>
              </a:tr>
              <a:tr h="370840">
                <a:tc>
                  <a:txBody>
                    <a:bodyPr/>
                    <a:lstStyle/>
                    <a:p>
                      <a:pPr algn="l"/>
                      <a:r>
                        <a:rPr lang="en-US" sz="1050" dirty="0" smtClean="0"/>
                        <a:t>Fail-over to the Cloud</a:t>
                      </a:r>
                      <a:r>
                        <a:rPr lang="en-US" sz="1050" baseline="0" dirty="0" smtClean="0"/>
                        <a:t> copy</a:t>
                      </a:r>
                      <a:endParaRPr lang="en-US" sz="1050" dirty="0"/>
                    </a:p>
                  </a:txBody>
                  <a:tcPr anchor="ctr">
                    <a:lnL w="28575"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solidFill>
                            <a:schemeClr val="accent5">
                              <a:lumMod val="75000"/>
                            </a:schemeClr>
                          </a:solidFill>
                        </a:rPr>
                        <a:t>YES</a:t>
                      </a:r>
                      <a:endParaRPr lang="en-US" sz="1050" dirty="0">
                        <a:solidFill>
                          <a:schemeClr val="accent5">
                            <a:lumMod val="75000"/>
                          </a:schemeClr>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lnR w="28575" cap="flat" cmpd="sng" algn="ctr">
                      <a:solidFill>
                        <a:schemeClr val="accent1">
                          <a:lumMod val="75000"/>
                        </a:schemeClr>
                      </a:solidFill>
                      <a:prstDash val="solid"/>
                      <a:round/>
                      <a:headEnd type="none" w="med" len="med"/>
                      <a:tailEnd type="none" w="med" len="med"/>
                    </a:lnR>
                  </a:tcPr>
                </a:tc>
              </a:tr>
              <a:tr h="370840">
                <a:tc>
                  <a:txBody>
                    <a:bodyPr/>
                    <a:lstStyle/>
                    <a:p>
                      <a:pPr algn="l"/>
                      <a:r>
                        <a:rPr lang="en-US" sz="1050" dirty="0" smtClean="0"/>
                        <a:t>Common</a:t>
                      </a:r>
                      <a:r>
                        <a:rPr lang="en-US" sz="1050" baseline="0" dirty="0" smtClean="0"/>
                        <a:t> management with physical storage</a:t>
                      </a:r>
                      <a:endParaRPr lang="en-US" sz="1050" dirty="0"/>
                    </a:p>
                  </a:txBody>
                  <a:tcPr anchor="ctr">
                    <a:lnL w="28575"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solidFill>
                            <a:schemeClr val="accent5">
                              <a:lumMod val="75000"/>
                            </a:schemeClr>
                          </a:solidFill>
                        </a:rPr>
                        <a:t>YES</a:t>
                      </a:r>
                      <a:endParaRPr lang="en-US" sz="1050" dirty="0">
                        <a:solidFill>
                          <a:schemeClr val="accent5">
                            <a:lumMod val="75000"/>
                          </a:schemeClr>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lnR w="28575" cap="flat" cmpd="sng" algn="ctr">
                      <a:solidFill>
                        <a:schemeClr val="accent1">
                          <a:lumMod val="75000"/>
                        </a:schemeClr>
                      </a:solidFill>
                      <a:prstDash val="solid"/>
                      <a:round/>
                      <a:headEnd type="none" w="med" len="med"/>
                      <a:tailEnd type="none" w="med" len="med"/>
                    </a:lnR>
                  </a:tcPr>
                </a:tc>
              </a:tr>
              <a:tr h="370840">
                <a:tc>
                  <a:txBody>
                    <a:bodyPr/>
                    <a:lstStyle/>
                    <a:p>
                      <a:pPr algn="l"/>
                      <a:r>
                        <a:rPr lang="en-US" sz="1050" dirty="0" smtClean="0"/>
                        <a:t>Bi-directional</a:t>
                      </a:r>
                      <a:r>
                        <a:rPr lang="en-US" sz="1050" baseline="0" dirty="0" smtClean="0"/>
                        <a:t> replication</a:t>
                      </a:r>
                      <a:endParaRPr lang="en-US" sz="1050" dirty="0"/>
                    </a:p>
                  </a:txBody>
                  <a:tcPr anchor="ctr">
                    <a:lnL w="28575" cap="flat" cmpd="sng" algn="ctr">
                      <a:solidFill>
                        <a:schemeClr val="accent1">
                          <a:lumMod val="75000"/>
                        </a:schemeClr>
                      </a:solidFill>
                      <a:prstDash val="solid"/>
                      <a:round/>
                      <a:headEnd type="none" w="med" len="med"/>
                      <a:tailEnd type="none" w="med" len="med"/>
                    </a:lnL>
                  </a:tcPr>
                </a:tc>
                <a:tc>
                  <a:txBody>
                    <a:bodyPr/>
                    <a:lstStyle/>
                    <a:p>
                      <a:pPr algn="ctr"/>
                      <a:r>
                        <a:rPr lang="en-US" sz="1050" dirty="0" smtClean="0">
                          <a:solidFill>
                            <a:schemeClr val="accent5">
                              <a:lumMod val="75000"/>
                            </a:schemeClr>
                          </a:solidFill>
                        </a:rPr>
                        <a:t>YES</a:t>
                      </a:r>
                      <a:endParaRPr lang="en-US" sz="1050" dirty="0">
                        <a:solidFill>
                          <a:schemeClr val="accent5">
                            <a:lumMod val="75000"/>
                          </a:schemeClr>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tc>
                <a:tc>
                  <a:txBody>
                    <a:bodyPr/>
                    <a:lstStyle/>
                    <a:p>
                      <a:pPr algn="ctr"/>
                      <a:r>
                        <a:rPr lang="en-US" sz="1050" dirty="0" smtClean="0">
                          <a:solidFill>
                            <a:srgbClr val="C00000"/>
                          </a:solidFill>
                        </a:rPr>
                        <a:t>NO</a:t>
                      </a:r>
                      <a:endParaRPr lang="en-US" sz="1050" dirty="0">
                        <a:solidFill>
                          <a:srgbClr val="C00000"/>
                        </a:solidFill>
                      </a:endParaRPr>
                    </a:p>
                  </a:txBody>
                  <a:tcPr anchor="ctr">
                    <a:lnR w="28575" cap="flat" cmpd="sng" algn="ctr">
                      <a:solidFill>
                        <a:schemeClr val="accent1">
                          <a:lumMod val="75000"/>
                        </a:schemeClr>
                      </a:solidFill>
                      <a:prstDash val="solid"/>
                      <a:round/>
                      <a:headEnd type="none" w="med" len="med"/>
                      <a:tailEnd type="none" w="med" len="med"/>
                    </a:lnR>
                  </a:tcPr>
                </a:tc>
              </a:tr>
              <a:tr h="370840">
                <a:tc>
                  <a:txBody>
                    <a:bodyPr/>
                    <a:lstStyle/>
                    <a:p>
                      <a:pPr algn="l"/>
                      <a:r>
                        <a:rPr lang="en-US" sz="1050" dirty="0" smtClean="0"/>
                        <a:t>Selective</a:t>
                      </a:r>
                      <a:r>
                        <a:rPr lang="en-US" sz="1050" baseline="0" dirty="0" smtClean="0"/>
                        <a:t> s</a:t>
                      </a:r>
                      <a:r>
                        <a:rPr lang="en-US" sz="1050" dirty="0" smtClean="0"/>
                        <a:t>ync and share w/</a:t>
                      </a:r>
                      <a:r>
                        <a:rPr lang="en-US" sz="1050" baseline="0" dirty="0" smtClean="0"/>
                        <a:t> multiple users and devices</a:t>
                      </a:r>
                      <a:endParaRPr lang="en-US" sz="1050" dirty="0"/>
                    </a:p>
                  </a:txBody>
                  <a:tcPr anchor="ctr">
                    <a:lnL w="28575" cap="flat" cmpd="sng" algn="ctr">
                      <a:solidFill>
                        <a:schemeClr val="accent1">
                          <a:lumMod val="75000"/>
                        </a:schemeClr>
                      </a:solidFill>
                      <a:prstDash val="solid"/>
                      <a:round/>
                      <a:headEnd type="none" w="med" len="med"/>
                      <a:tailEnd type="none" w="med" len="med"/>
                    </a:lnL>
                    <a:lnB w="28575" cap="flat" cmpd="sng" algn="ctr">
                      <a:solidFill>
                        <a:schemeClr val="accent1">
                          <a:lumMod val="75000"/>
                        </a:schemeClr>
                      </a:solidFill>
                      <a:prstDash val="solid"/>
                      <a:round/>
                      <a:headEnd type="none" w="med" len="med"/>
                      <a:tailEnd type="none" w="med" len="med"/>
                    </a:lnB>
                  </a:tcPr>
                </a:tc>
                <a:tc>
                  <a:txBody>
                    <a:bodyPr/>
                    <a:lstStyle/>
                    <a:p>
                      <a:pPr algn="ctr"/>
                      <a:r>
                        <a:rPr lang="en-US" sz="1050" dirty="0" smtClean="0">
                          <a:solidFill>
                            <a:schemeClr val="accent5">
                              <a:lumMod val="75000"/>
                            </a:schemeClr>
                          </a:solidFill>
                        </a:rPr>
                        <a:t>YES</a:t>
                      </a:r>
                      <a:endParaRPr lang="en-US" sz="1050" dirty="0">
                        <a:solidFill>
                          <a:schemeClr val="accent5">
                            <a:lumMod val="75000"/>
                          </a:schemeClr>
                        </a:solidFill>
                      </a:endParaRPr>
                    </a:p>
                  </a:txBody>
                  <a:tcPr anchor="ctr">
                    <a:lnB w="28575" cap="flat" cmpd="sng" algn="ctr">
                      <a:solidFill>
                        <a:schemeClr val="accent1">
                          <a:lumMod val="75000"/>
                        </a:schemeClr>
                      </a:solidFill>
                      <a:prstDash val="solid"/>
                      <a:round/>
                      <a:headEnd type="none" w="med" len="med"/>
                      <a:tailEnd type="none" w="med" len="med"/>
                    </a:lnB>
                  </a:tcPr>
                </a:tc>
                <a:tc>
                  <a:txBody>
                    <a:bodyPr/>
                    <a:lstStyle/>
                    <a:p>
                      <a:pPr algn="ctr"/>
                      <a:r>
                        <a:rPr lang="en-US" sz="1050" dirty="0" smtClean="0">
                          <a:solidFill>
                            <a:srgbClr val="C00000"/>
                          </a:solidFill>
                        </a:rPr>
                        <a:t>NO</a:t>
                      </a:r>
                      <a:endParaRPr lang="en-US" sz="1050" dirty="0">
                        <a:solidFill>
                          <a:srgbClr val="C00000"/>
                        </a:solidFill>
                      </a:endParaRPr>
                    </a:p>
                  </a:txBody>
                  <a:tcPr anchor="ctr">
                    <a:lnB w="28575" cap="flat" cmpd="sng" algn="ctr">
                      <a:solidFill>
                        <a:schemeClr val="accent1">
                          <a:lumMod val="75000"/>
                        </a:schemeClr>
                      </a:solidFill>
                      <a:prstDash val="solid"/>
                      <a:round/>
                      <a:headEnd type="none" w="med" len="med"/>
                      <a:tailEnd type="none" w="med" len="med"/>
                    </a:lnB>
                  </a:tcPr>
                </a:tc>
                <a:tc>
                  <a:txBody>
                    <a:bodyPr/>
                    <a:lstStyle/>
                    <a:p>
                      <a:pPr algn="ctr"/>
                      <a:r>
                        <a:rPr lang="en-US" sz="1050" dirty="0" smtClean="0">
                          <a:solidFill>
                            <a:srgbClr val="C00000"/>
                          </a:solidFill>
                        </a:rPr>
                        <a:t>NO* </a:t>
                      </a:r>
                    </a:p>
                    <a:p>
                      <a:pPr algn="ctr"/>
                      <a:r>
                        <a:rPr lang="en-US" sz="900" dirty="0" smtClean="0">
                          <a:solidFill>
                            <a:srgbClr val="C00000"/>
                          </a:solidFill>
                        </a:rPr>
                        <a:t>(multiple accounts required)</a:t>
                      </a:r>
                      <a:endParaRPr lang="en-US" sz="900" dirty="0">
                        <a:solidFill>
                          <a:srgbClr val="C00000"/>
                        </a:solidFill>
                      </a:endParaRPr>
                    </a:p>
                  </a:txBody>
                  <a:tcPr anchor="ctr">
                    <a:lnR w="28575" cap="flat" cmpd="sng" algn="ctr">
                      <a:solidFill>
                        <a:schemeClr val="accent1">
                          <a:lumMod val="75000"/>
                        </a:schemeClr>
                      </a:solidFill>
                      <a:prstDash val="solid"/>
                      <a:round/>
                      <a:headEnd type="none" w="med" len="med"/>
                      <a:tailEnd type="none" w="med" len="med"/>
                    </a:lnR>
                    <a:lnB w="28575" cap="flat" cmpd="sng" algn="ctr">
                      <a:solidFill>
                        <a:schemeClr val="accent1">
                          <a:lumMod val="75000"/>
                        </a:schemeClr>
                      </a:solidFill>
                      <a:prstDash val="solid"/>
                      <a:round/>
                      <a:headEnd type="none" w="med" len="med"/>
                      <a:tailEnd type="none" w="med" len="med"/>
                    </a:lnB>
                  </a:tcPr>
                </a:tc>
              </a:tr>
            </a:tbl>
          </a:graphicData>
        </a:graphic>
      </p:graphicFrame>
      <p:pic>
        <p:nvPicPr>
          <p:cNvPr id="5" name="Content Placeholder 4"/>
          <p:cNvPicPr>
            <a:picLocks noGrp="1" noChangeAspect="1"/>
          </p:cNvPicPr>
          <p:nvPr>
            <p:ph idx="1"/>
          </p:nvPr>
        </p:nvPicPr>
        <p:blipFill>
          <a:blip r:embed="rId2"/>
          <a:stretch>
            <a:fillRect/>
          </a:stretch>
        </p:blipFill>
        <p:spPr>
          <a:xfrm>
            <a:off x="6032816" y="1183321"/>
            <a:ext cx="2653987" cy="1527570"/>
          </a:xfrm>
          <a:prstGeom prst="rect">
            <a:avLst/>
          </a:prstGeom>
          <a:ln>
            <a:solidFill>
              <a:schemeClr val="tx2"/>
            </a:solidFill>
          </a:ln>
        </p:spPr>
      </p:pic>
      <p:pic>
        <p:nvPicPr>
          <p:cNvPr id="2" name="Picture 1"/>
          <p:cNvPicPr>
            <a:picLocks noChangeAspect="1"/>
          </p:cNvPicPr>
          <p:nvPr/>
        </p:nvPicPr>
        <p:blipFill>
          <a:blip r:embed="rId3"/>
          <a:stretch>
            <a:fillRect/>
          </a:stretch>
        </p:blipFill>
        <p:spPr>
          <a:xfrm>
            <a:off x="6032816" y="2828924"/>
            <a:ext cx="2653987" cy="1666833"/>
          </a:xfrm>
          <a:prstGeom prst="rect">
            <a:avLst/>
          </a:prstGeom>
          <a:ln>
            <a:solidFill>
              <a:schemeClr val="tx2"/>
            </a:solidFill>
          </a:ln>
        </p:spPr>
      </p:pic>
    </p:spTree>
    <p:extLst>
      <p:ext uri="{BB962C8B-B14F-4D97-AF65-F5344CB8AC3E}">
        <p14:creationId xmlns:p14="http://schemas.microsoft.com/office/powerpoint/2010/main" val="1568155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2801" y="799840"/>
            <a:ext cx="7992889" cy="3410712"/>
          </a:xfrm>
        </p:spPr>
        <p:txBody>
          <a:bodyPr/>
          <a:lstStyle/>
          <a:p>
            <a:pPr>
              <a:spcBef>
                <a:spcPts val="1200"/>
              </a:spcBef>
            </a:pPr>
            <a:r>
              <a:rPr lang="en-US" sz="1800" dirty="0" smtClean="0">
                <a:solidFill>
                  <a:schemeClr val="accent6">
                    <a:lumMod val="75000"/>
                  </a:schemeClr>
                </a:solidFill>
              </a:rPr>
              <a:t>Right Tool for the Right Job (Workload)</a:t>
            </a:r>
          </a:p>
          <a:p>
            <a:pPr lvl="1"/>
            <a:r>
              <a:rPr lang="en-US" sz="1600" dirty="0" smtClean="0"/>
              <a:t>Workload optimized, Location optimized, Performance optimized</a:t>
            </a:r>
            <a:endParaRPr lang="en-US" sz="1600" dirty="0"/>
          </a:p>
          <a:p>
            <a:pPr>
              <a:spcBef>
                <a:spcPts val="1200"/>
              </a:spcBef>
            </a:pPr>
            <a:r>
              <a:rPr lang="en-US" sz="1800" dirty="0" smtClean="0">
                <a:solidFill>
                  <a:schemeClr val="accent6">
                    <a:lumMod val="75000"/>
                  </a:schemeClr>
                </a:solidFill>
              </a:rPr>
              <a:t>Common core capabilities deliver operational simplicity</a:t>
            </a:r>
          </a:p>
          <a:p>
            <a:pPr lvl="1"/>
            <a:r>
              <a:rPr lang="en-US" sz="1600" dirty="0" smtClean="0"/>
              <a:t>Data mobility, Central Management, Hybrid-Cloud Ready</a:t>
            </a:r>
            <a:endParaRPr lang="en-US" sz="1600" dirty="0"/>
          </a:p>
          <a:p>
            <a:pPr>
              <a:spcBef>
                <a:spcPts val="1200"/>
              </a:spcBef>
            </a:pPr>
            <a:r>
              <a:rPr lang="en-US" sz="1800" dirty="0" smtClean="0">
                <a:solidFill>
                  <a:schemeClr val="accent6">
                    <a:lumMod val="75000"/>
                  </a:schemeClr>
                </a:solidFill>
              </a:rPr>
              <a:t>Highly differentiated innovations deliver breakthrough efficiencies</a:t>
            </a:r>
          </a:p>
          <a:p>
            <a:pPr lvl="1"/>
            <a:r>
              <a:rPr lang="en-US" sz="1600" dirty="0" err="1" smtClean="0"/>
              <a:t>PeerSet</a:t>
            </a:r>
            <a:r>
              <a:rPr lang="en-US" sz="1600" dirty="0" smtClean="0"/>
              <a:t> protection (vs. RAID) for scale efficiency</a:t>
            </a:r>
          </a:p>
          <a:p>
            <a:pPr lvl="1"/>
            <a:r>
              <a:rPr lang="en-US" sz="1600" dirty="0" smtClean="0"/>
              <a:t>Block based </a:t>
            </a:r>
            <a:r>
              <a:rPr lang="en-US" sz="1600" dirty="0" err="1" smtClean="0"/>
              <a:t>DynamicRAID</a:t>
            </a:r>
            <a:r>
              <a:rPr lang="en-US" sz="1600" dirty="0" smtClean="0"/>
              <a:t> for storage efficiency</a:t>
            </a:r>
          </a:p>
          <a:p>
            <a:pPr lvl="1"/>
            <a:r>
              <a:rPr lang="en-US" sz="1600" dirty="0" smtClean="0"/>
              <a:t>Removable storage for data back up infrastructure efficiency</a:t>
            </a:r>
          </a:p>
          <a:p>
            <a:pPr lvl="1"/>
            <a:r>
              <a:rPr lang="en-US" sz="1600" dirty="0" smtClean="0"/>
              <a:t>Tape based archive for large scale data retention cost efficiency</a:t>
            </a:r>
          </a:p>
          <a:p>
            <a:pPr>
              <a:spcBef>
                <a:spcPts val="1200"/>
              </a:spcBef>
            </a:pPr>
            <a:r>
              <a:rPr lang="en-US" sz="1800" dirty="0">
                <a:solidFill>
                  <a:schemeClr val="accent6">
                    <a:lumMod val="75000"/>
                  </a:schemeClr>
                </a:solidFill>
              </a:rPr>
              <a:t>Backed by enterprise-grade worldwide support and services infrastructure</a:t>
            </a:r>
          </a:p>
        </p:txBody>
      </p:sp>
      <p:sp>
        <p:nvSpPr>
          <p:cNvPr id="3" name="Title 2"/>
          <p:cNvSpPr>
            <a:spLocks noGrp="1"/>
          </p:cNvSpPr>
          <p:nvPr>
            <p:ph type="title"/>
          </p:nvPr>
        </p:nvSpPr>
        <p:spPr>
          <a:xfrm>
            <a:off x="226424" y="190748"/>
            <a:ext cx="8752114" cy="514350"/>
          </a:xfrm>
        </p:spPr>
        <p:txBody>
          <a:bodyPr/>
          <a:lstStyle/>
          <a:p>
            <a:r>
              <a:rPr lang="en-US" dirty="0" smtClean="0"/>
              <a:t>Data Management: Reduce TCO by 70%+</a:t>
            </a:r>
            <a:endParaRPr lang="en-US" dirty="0"/>
          </a:p>
        </p:txBody>
      </p:sp>
      <p:sp>
        <p:nvSpPr>
          <p:cNvPr id="5" name="TextBox 4"/>
          <p:cNvSpPr txBox="1"/>
          <p:nvPr/>
        </p:nvSpPr>
        <p:spPr>
          <a:xfrm>
            <a:off x="333376" y="4324979"/>
            <a:ext cx="2746265" cy="338554"/>
          </a:xfrm>
          <a:prstGeom prst="rect">
            <a:avLst/>
          </a:prstGeom>
          <a:solidFill>
            <a:schemeClr val="accent6">
              <a:lumMod val="20000"/>
              <a:lumOff val="80000"/>
            </a:schemeClr>
          </a:solidFill>
          <a:ln>
            <a:solidFill>
              <a:schemeClr val="accent2">
                <a:lumMod val="75000"/>
              </a:schemeClr>
            </a:solidFill>
          </a:ln>
        </p:spPr>
        <p:txBody>
          <a:bodyPr wrap="none" rtlCol="0">
            <a:spAutoFit/>
          </a:bodyPr>
          <a:lstStyle/>
          <a:p>
            <a:pPr marL="285750" indent="-285750">
              <a:buFont typeface="Wingdings" panose="05000000000000000000" pitchFamily="2" charset="2"/>
              <a:buChar char="ü"/>
            </a:pPr>
            <a:r>
              <a:rPr lang="en-US" sz="1600" b="1" dirty="0" smtClean="0">
                <a:solidFill>
                  <a:schemeClr val="tx1">
                    <a:lumMod val="75000"/>
                  </a:schemeClr>
                </a:solidFill>
                <a:latin typeface="Arial" panose="020B0604020202020204" pitchFamily="34" charset="0"/>
                <a:cs typeface="Arial" panose="020B0604020202020204" pitchFamily="34" charset="0"/>
              </a:rPr>
              <a:t>Lowest  Effective $/GB </a:t>
            </a:r>
            <a:endParaRPr lang="en-US" sz="1600" b="1" dirty="0">
              <a:solidFill>
                <a:schemeClr val="tx1">
                  <a:lumMod val="75000"/>
                </a:schemeClr>
              </a:solidFill>
              <a:latin typeface="Arial" panose="020B0604020202020204" pitchFamily="34" charset="0"/>
              <a:cs typeface="Arial" panose="020B0604020202020204" pitchFamily="34" charset="0"/>
            </a:endParaRPr>
          </a:p>
        </p:txBody>
      </p:sp>
      <p:sp>
        <p:nvSpPr>
          <p:cNvPr id="6" name="TextBox 5"/>
          <p:cNvSpPr txBox="1"/>
          <p:nvPr/>
        </p:nvSpPr>
        <p:spPr>
          <a:xfrm>
            <a:off x="3459081" y="4324979"/>
            <a:ext cx="2140330" cy="338554"/>
          </a:xfrm>
          <a:prstGeom prst="rect">
            <a:avLst/>
          </a:prstGeom>
          <a:solidFill>
            <a:schemeClr val="accent1">
              <a:lumMod val="40000"/>
              <a:lumOff val="60000"/>
            </a:schemeClr>
          </a:solidFill>
          <a:ln>
            <a:solidFill>
              <a:schemeClr val="accent2">
                <a:lumMod val="75000"/>
              </a:schemeClr>
            </a:solidFill>
          </a:ln>
        </p:spPr>
        <p:txBody>
          <a:bodyPr wrap="none" rtlCol="0">
            <a:spAutoFit/>
          </a:bodyPr>
          <a:lstStyle/>
          <a:p>
            <a:pPr marL="285750" indent="-285750">
              <a:buFont typeface="Wingdings" panose="05000000000000000000" pitchFamily="2" charset="2"/>
              <a:buChar char="ü"/>
            </a:pPr>
            <a:r>
              <a:rPr lang="en-US" sz="1600" b="1" dirty="0" smtClean="0">
                <a:solidFill>
                  <a:schemeClr val="tx1">
                    <a:lumMod val="75000"/>
                  </a:schemeClr>
                </a:solidFill>
                <a:latin typeface="Arial" panose="020B0604020202020204" pitchFamily="34" charset="0"/>
                <a:cs typeface="Arial" panose="020B0604020202020204" pitchFamily="34" charset="0"/>
              </a:rPr>
              <a:t>Minimal SW Cost</a:t>
            </a:r>
            <a:endParaRPr lang="en-US" sz="1600" b="1" dirty="0">
              <a:solidFill>
                <a:schemeClr val="tx1">
                  <a:lumMod val="75000"/>
                </a:schemeClr>
              </a:solidFill>
              <a:latin typeface="Arial" panose="020B0604020202020204" pitchFamily="34" charset="0"/>
              <a:cs typeface="Arial" panose="020B0604020202020204" pitchFamily="34" charset="0"/>
            </a:endParaRPr>
          </a:p>
        </p:txBody>
      </p:sp>
      <p:sp>
        <p:nvSpPr>
          <p:cNvPr id="7" name="TextBox 6"/>
          <p:cNvSpPr txBox="1"/>
          <p:nvPr/>
        </p:nvSpPr>
        <p:spPr>
          <a:xfrm>
            <a:off x="5953839" y="4324979"/>
            <a:ext cx="2823209" cy="338554"/>
          </a:xfrm>
          <a:prstGeom prst="rect">
            <a:avLst/>
          </a:prstGeom>
          <a:solidFill>
            <a:schemeClr val="accent4">
              <a:lumMod val="20000"/>
              <a:lumOff val="80000"/>
            </a:schemeClr>
          </a:solidFill>
          <a:ln>
            <a:solidFill>
              <a:schemeClr val="accent2">
                <a:lumMod val="75000"/>
              </a:schemeClr>
            </a:solidFill>
          </a:ln>
        </p:spPr>
        <p:txBody>
          <a:bodyPr wrap="none" rtlCol="0">
            <a:spAutoFit/>
          </a:bodyPr>
          <a:lstStyle/>
          <a:p>
            <a:pPr marL="285750" indent="-285750">
              <a:buFont typeface="Wingdings" panose="05000000000000000000" pitchFamily="2" charset="2"/>
              <a:buChar char="ü"/>
            </a:pPr>
            <a:r>
              <a:rPr lang="en-US" sz="1600" b="1" dirty="0" smtClean="0">
                <a:solidFill>
                  <a:schemeClr val="tx1">
                    <a:lumMod val="75000"/>
                  </a:schemeClr>
                </a:solidFill>
                <a:latin typeface="Arial" panose="020B0604020202020204" pitchFamily="34" charset="0"/>
                <a:cs typeface="Arial" panose="020B0604020202020204" pitchFamily="34" charset="0"/>
              </a:rPr>
              <a:t>Lowest operational cost</a:t>
            </a:r>
            <a:endParaRPr lang="en-US" sz="1600" b="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32336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2"/>
          <p:cNvSpPr>
            <a:spLocks noGrp="1"/>
          </p:cNvSpPr>
          <p:nvPr>
            <p:ph type="title"/>
          </p:nvPr>
        </p:nvSpPr>
        <p:spPr>
          <a:xfrm>
            <a:off x="439730" y="32968"/>
            <a:ext cx="8773165" cy="797423"/>
          </a:xfrm>
          <a:noFill/>
        </p:spPr>
        <p:txBody>
          <a:bodyPr/>
          <a:lstStyle/>
          <a:p>
            <a:pPr>
              <a:lnSpc>
                <a:spcPct val="100000"/>
              </a:lnSpc>
            </a:pPr>
            <a:r>
              <a:rPr lang="en-US" dirty="0" smtClean="0"/>
              <a:t>Sphere3D’s Data Management Portfolio</a:t>
            </a:r>
            <a:br>
              <a:rPr lang="en-US" dirty="0" smtClean="0"/>
            </a:br>
            <a:r>
              <a:rPr lang="en-US" sz="2400" dirty="0" smtClean="0">
                <a:solidFill>
                  <a:schemeClr val="accent4">
                    <a:lumMod val="75000"/>
                  </a:schemeClr>
                </a:solidFill>
              </a:rPr>
              <a:t>Optimized for Every </a:t>
            </a:r>
            <a:r>
              <a:rPr lang="en-US" sz="2400" dirty="0">
                <a:solidFill>
                  <a:schemeClr val="accent4">
                    <a:lumMod val="75000"/>
                  </a:schemeClr>
                </a:solidFill>
              </a:rPr>
              <a:t>W</a:t>
            </a:r>
            <a:r>
              <a:rPr lang="en-US" sz="2400" dirty="0" smtClean="0">
                <a:solidFill>
                  <a:schemeClr val="accent4">
                    <a:lumMod val="75000"/>
                  </a:schemeClr>
                </a:solidFill>
              </a:rPr>
              <a:t>orkload</a:t>
            </a:r>
            <a:endParaRPr lang="en-US" sz="3200" dirty="0">
              <a:solidFill>
                <a:schemeClr val="accent4">
                  <a:lumMod val="75000"/>
                </a:schemeClr>
              </a:solidFill>
            </a:endParaRPr>
          </a:p>
        </p:txBody>
      </p:sp>
      <p:sp>
        <p:nvSpPr>
          <p:cNvPr id="87" name="Rectangle 86"/>
          <p:cNvSpPr/>
          <p:nvPr/>
        </p:nvSpPr>
        <p:spPr>
          <a:xfrm>
            <a:off x="7033228" y="1772629"/>
            <a:ext cx="1664853" cy="369308"/>
          </a:xfrm>
          <a:prstGeom prst="rect">
            <a:avLst/>
          </a:prstGeom>
        </p:spPr>
        <p:txBody>
          <a:bodyPr wrap="none" lIns="91392" tIns="45696" rIns="91392" bIns="45696">
            <a:spAutoFit/>
          </a:bodyPr>
          <a:lstStyle/>
          <a:p>
            <a:r>
              <a:rPr lang="en-US" dirty="0" err="1">
                <a:solidFill>
                  <a:schemeClr val="bg1"/>
                </a:solidFill>
              </a:rPr>
              <a:t>SnapServer</a:t>
            </a:r>
            <a:r>
              <a:rPr lang="en-US" dirty="0">
                <a:solidFill>
                  <a:schemeClr val="bg1"/>
                </a:solidFill>
              </a:rPr>
              <a:t> XSD</a:t>
            </a:r>
          </a:p>
        </p:txBody>
      </p:sp>
      <p:sp>
        <p:nvSpPr>
          <p:cNvPr id="104" name="Content Placeholder 4"/>
          <p:cNvSpPr>
            <a:spLocks noGrp="1"/>
          </p:cNvSpPr>
          <p:nvPr>
            <p:ph sz="quarter" idx="4294967295"/>
          </p:nvPr>
        </p:nvSpPr>
        <p:spPr>
          <a:xfrm>
            <a:off x="7252118" y="955639"/>
            <a:ext cx="1308908" cy="1488991"/>
          </a:xfrm>
          <a:prstGeom prst="rect">
            <a:avLst/>
          </a:prstGeom>
          <a:solidFill>
            <a:schemeClr val="tx1">
              <a:lumMod val="50000"/>
            </a:schemeClr>
          </a:solidFill>
          <a:ln>
            <a:solidFill>
              <a:schemeClr val="accent1"/>
            </a:solidFill>
          </a:ln>
        </p:spPr>
        <p:txBody>
          <a:bodyPr anchor="t"/>
          <a:lstStyle/>
          <a:p>
            <a:pPr marL="0" indent="0" algn="ctr">
              <a:lnSpc>
                <a:spcPct val="70000"/>
              </a:lnSpc>
              <a:buNone/>
            </a:pPr>
            <a:r>
              <a:rPr lang="en-US" sz="1400" dirty="0" smtClean="0">
                <a:solidFill>
                  <a:schemeClr val="bg1"/>
                </a:solidFill>
              </a:rPr>
              <a:t>Data Archiving</a:t>
            </a:r>
            <a:endParaRPr lang="en-US" sz="1400" dirty="0">
              <a:solidFill>
                <a:schemeClr val="bg1"/>
              </a:solidFill>
            </a:endParaRPr>
          </a:p>
        </p:txBody>
      </p:sp>
      <p:sp>
        <p:nvSpPr>
          <p:cNvPr id="105" name="Rectangle 104"/>
          <p:cNvSpPr/>
          <p:nvPr/>
        </p:nvSpPr>
        <p:spPr bwMode="auto">
          <a:xfrm>
            <a:off x="7320498" y="1344302"/>
            <a:ext cx="1211974"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6" tIns="146117" rIns="182646" bIns="146117" numCol="1" spcCol="0" rtlCol="0" fromWordArt="0" anchor="t" anchorCtr="0" forceAA="0" compatLnSpc="1">
            <a:prstTxWarp prst="textNoShape">
              <a:avLst/>
            </a:prstTxWarp>
            <a:noAutofit/>
          </a:bodyPr>
          <a:lstStyle/>
          <a:p>
            <a:pPr algn="ctr" defTabSz="931276"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6" name="Rectangle 105"/>
          <p:cNvSpPr/>
          <p:nvPr/>
        </p:nvSpPr>
        <p:spPr>
          <a:xfrm>
            <a:off x="7434969" y="2102431"/>
            <a:ext cx="982752" cy="307728"/>
          </a:xfrm>
          <a:prstGeom prst="rect">
            <a:avLst/>
          </a:prstGeom>
        </p:spPr>
        <p:txBody>
          <a:bodyPr wrap="none" lIns="91392" tIns="45696" rIns="91392" bIns="45696">
            <a:spAutoFit/>
          </a:bodyPr>
          <a:lstStyle/>
          <a:p>
            <a:r>
              <a:rPr lang="en-US" sz="1400" dirty="0" smtClean="0">
                <a:solidFill>
                  <a:schemeClr val="bg1"/>
                </a:solidFill>
              </a:rPr>
              <a:t>NEO Series</a:t>
            </a:r>
            <a:endParaRPr lang="en-US" sz="1400" dirty="0">
              <a:solidFill>
                <a:schemeClr val="bg1"/>
              </a:solidFill>
            </a:endParaRPr>
          </a:p>
        </p:txBody>
      </p:sp>
      <p:sp>
        <p:nvSpPr>
          <p:cNvPr id="4" name="Rectangle 3"/>
          <p:cNvSpPr/>
          <p:nvPr/>
        </p:nvSpPr>
        <p:spPr>
          <a:xfrm>
            <a:off x="440176" y="962977"/>
            <a:ext cx="1316460" cy="809652"/>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Workload</a:t>
            </a:r>
            <a:endParaRPr lang="en-US" sz="1400" dirty="0"/>
          </a:p>
        </p:txBody>
      </p:sp>
      <p:sp>
        <p:nvSpPr>
          <p:cNvPr id="59" name="Rectangle 58"/>
          <p:cNvSpPr/>
          <p:nvPr/>
        </p:nvSpPr>
        <p:spPr>
          <a:xfrm>
            <a:off x="1875116" y="1796245"/>
            <a:ext cx="1664853" cy="369308"/>
          </a:xfrm>
          <a:prstGeom prst="rect">
            <a:avLst/>
          </a:prstGeom>
        </p:spPr>
        <p:txBody>
          <a:bodyPr wrap="none" lIns="91392" tIns="45696" rIns="91392" bIns="45696">
            <a:spAutoFit/>
          </a:bodyPr>
          <a:lstStyle/>
          <a:p>
            <a:r>
              <a:rPr lang="en-US" dirty="0" err="1">
                <a:solidFill>
                  <a:schemeClr val="bg1"/>
                </a:solidFill>
              </a:rPr>
              <a:t>SnapServer</a:t>
            </a:r>
            <a:r>
              <a:rPr lang="en-US" dirty="0">
                <a:solidFill>
                  <a:schemeClr val="bg1"/>
                </a:solidFill>
              </a:rPr>
              <a:t> XSD</a:t>
            </a:r>
          </a:p>
        </p:txBody>
      </p:sp>
      <p:sp>
        <p:nvSpPr>
          <p:cNvPr id="60" name="Content Placeholder 4"/>
          <p:cNvSpPr>
            <a:spLocks noGrp="1"/>
          </p:cNvSpPr>
          <p:nvPr>
            <p:ph sz="quarter" idx="4294967295"/>
          </p:nvPr>
        </p:nvSpPr>
        <p:spPr>
          <a:xfrm>
            <a:off x="1756190" y="962977"/>
            <a:ext cx="1341451" cy="1481653"/>
          </a:xfrm>
          <a:prstGeom prst="rect">
            <a:avLst/>
          </a:prstGeom>
          <a:solidFill>
            <a:schemeClr val="accent1">
              <a:lumMod val="75000"/>
            </a:schemeClr>
          </a:solidFill>
          <a:ln>
            <a:solidFill>
              <a:schemeClr val="accent1"/>
            </a:solidFill>
          </a:ln>
        </p:spPr>
        <p:txBody>
          <a:bodyPr anchor="t"/>
          <a:lstStyle/>
          <a:p>
            <a:pPr marL="0" indent="0" algn="ctr">
              <a:lnSpc>
                <a:spcPct val="70000"/>
              </a:lnSpc>
              <a:buNone/>
            </a:pPr>
            <a:r>
              <a:rPr lang="en-US" sz="1400" dirty="0" smtClean="0">
                <a:solidFill>
                  <a:schemeClr val="bg1"/>
                </a:solidFill>
              </a:rPr>
              <a:t>File Shares</a:t>
            </a:r>
            <a:endParaRPr lang="en-US" sz="1400" dirty="0">
              <a:solidFill>
                <a:schemeClr val="bg1"/>
              </a:solidFill>
            </a:endParaRPr>
          </a:p>
        </p:txBody>
      </p:sp>
      <p:sp>
        <p:nvSpPr>
          <p:cNvPr id="61" name="Rectangle 60"/>
          <p:cNvSpPr/>
          <p:nvPr/>
        </p:nvSpPr>
        <p:spPr bwMode="auto">
          <a:xfrm>
            <a:off x="1792224" y="1367918"/>
            <a:ext cx="1289589"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6" tIns="146117" rIns="182646" bIns="146117" numCol="1" spcCol="0" rtlCol="0" fromWordArt="0" anchor="t" anchorCtr="0" forceAA="0" compatLnSpc="1">
            <a:prstTxWarp prst="textNoShape">
              <a:avLst/>
            </a:prstTxWarp>
            <a:noAutofit/>
          </a:bodyPr>
          <a:lstStyle/>
          <a:p>
            <a:pPr algn="ctr" defTabSz="931276"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62" name="Rectangle 61"/>
          <p:cNvSpPr/>
          <p:nvPr/>
        </p:nvSpPr>
        <p:spPr>
          <a:xfrm>
            <a:off x="1910831" y="2008318"/>
            <a:ext cx="1084578" cy="523172"/>
          </a:xfrm>
          <a:prstGeom prst="rect">
            <a:avLst/>
          </a:prstGeom>
        </p:spPr>
        <p:txBody>
          <a:bodyPr wrap="square" lIns="91392" tIns="45696" rIns="91392" bIns="45696">
            <a:spAutoFit/>
          </a:bodyPr>
          <a:lstStyle/>
          <a:p>
            <a:r>
              <a:rPr lang="en-US" sz="1400" dirty="0" smtClean="0">
                <a:solidFill>
                  <a:schemeClr val="bg1"/>
                </a:solidFill>
              </a:rPr>
              <a:t>SnapServer XSR, XSD</a:t>
            </a:r>
            <a:endParaRPr lang="en-US" sz="1400" dirty="0">
              <a:solidFill>
                <a:schemeClr val="bg1"/>
              </a:solidFill>
            </a:endParaRPr>
          </a:p>
        </p:txBody>
      </p:sp>
      <p:sp>
        <p:nvSpPr>
          <p:cNvPr id="64" name="Rectangle 63"/>
          <p:cNvSpPr/>
          <p:nvPr/>
        </p:nvSpPr>
        <p:spPr>
          <a:xfrm>
            <a:off x="3597691" y="1792378"/>
            <a:ext cx="1664853" cy="369308"/>
          </a:xfrm>
          <a:prstGeom prst="rect">
            <a:avLst/>
          </a:prstGeom>
        </p:spPr>
        <p:txBody>
          <a:bodyPr wrap="none" lIns="91392" tIns="45696" rIns="91392" bIns="45696">
            <a:spAutoFit/>
          </a:bodyPr>
          <a:lstStyle/>
          <a:p>
            <a:r>
              <a:rPr lang="en-US" dirty="0" err="1">
                <a:solidFill>
                  <a:schemeClr val="bg1"/>
                </a:solidFill>
              </a:rPr>
              <a:t>SnapServer</a:t>
            </a:r>
            <a:r>
              <a:rPr lang="en-US" dirty="0">
                <a:solidFill>
                  <a:schemeClr val="bg1"/>
                </a:solidFill>
              </a:rPr>
              <a:t> XSD</a:t>
            </a:r>
          </a:p>
        </p:txBody>
      </p:sp>
      <p:sp>
        <p:nvSpPr>
          <p:cNvPr id="65" name="Content Placeholder 4"/>
          <p:cNvSpPr>
            <a:spLocks noGrp="1"/>
          </p:cNvSpPr>
          <p:nvPr>
            <p:ph sz="quarter" idx="4294967295"/>
          </p:nvPr>
        </p:nvSpPr>
        <p:spPr>
          <a:xfrm>
            <a:off x="3133675" y="967113"/>
            <a:ext cx="1368117" cy="1481653"/>
          </a:xfrm>
          <a:prstGeom prst="rect">
            <a:avLst/>
          </a:prstGeom>
          <a:solidFill>
            <a:srgbClr val="0070C0"/>
          </a:solidFill>
          <a:ln>
            <a:solidFill>
              <a:schemeClr val="accent1"/>
            </a:solidFill>
          </a:ln>
        </p:spPr>
        <p:txBody>
          <a:bodyPr anchor="t"/>
          <a:lstStyle/>
          <a:p>
            <a:pPr marL="0" indent="0" algn="ctr">
              <a:lnSpc>
                <a:spcPct val="70000"/>
              </a:lnSpc>
              <a:buNone/>
            </a:pPr>
            <a:r>
              <a:rPr lang="en-US" sz="1400" dirty="0" smtClean="0">
                <a:solidFill>
                  <a:schemeClr val="bg1"/>
                </a:solidFill>
              </a:rPr>
              <a:t>Enterprise Apps</a:t>
            </a:r>
            <a:endParaRPr lang="en-US" sz="1400" dirty="0">
              <a:solidFill>
                <a:schemeClr val="bg1"/>
              </a:solidFill>
            </a:endParaRPr>
          </a:p>
        </p:txBody>
      </p:sp>
      <p:sp>
        <p:nvSpPr>
          <p:cNvPr id="66" name="Rectangle 65"/>
          <p:cNvSpPr/>
          <p:nvPr/>
        </p:nvSpPr>
        <p:spPr bwMode="auto">
          <a:xfrm>
            <a:off x="3181373" y="1364051"/>
            <a:ext cx="128504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6" tIns="146117" rIns="182646" bIns="146117" numCol="1" spcCol="0" rtlCol="0" fromWordArt="0" anchor="t" anchorCtr="0" forceAA="0" compatLnSpc="1">
            <a:prstTxWarp prst="textNoShape">
              <a:avLst/>
            </a:prstTxWarp>
            <a:noAutofit/>
          </a:bodyPr>
          <a:lstStyle/>
          <a:p>
            <a:pPr algn="ctr" defTabSz="931276"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67" name="Rectangle 66"/>
          <p:cNvSpPr/>
          <p:nvPr/>
        </p:nvSpPr>
        <p:spPr>
          <a:xfrm>
            <a:off x="3214517" y="2102431"/>
            <a:ext cx="1320522" cy="307728"/>
          </a:xfrm>
          <a:prstGeom prst="rect">
            <a:avLst/>
          </a:prstGeom>
        </p:spPr>
        <p:txBody>
          <a:bodyPr wrap="none" lIns="91392" tIns="45696" rIns="91392" bIns="45696">
            <a:spAutoFit/>
          </a:bodyPr>
          <a:lstStyle/>
          <a:p>
            <a:r>
              <a:rPr lang="en-US" sz="1400" dirty="0" smtClean="0">
                <a:solidFill>
                  <a:schemeClr val="bg1"/>
                </a:solidFill>
              </a:rPr>
              <a:t>XSR, </a:t>
            </a:r>
            <a:r>
              <a:rPr lang="en-US" sz="1400" dirty="0" err="1" smtClean="0">
                <a:solidFill>
                  <a:schemeClr val="bg1"/>
                </a:solidFill>
              </a:rPr>
              <a:t>SnapCloud</a:t>
            </a:r>
            <a:endParaRPr lang="en-US" sz="1400" dirty="0">
              <a:solidFill>
                <a:schemeClr val="bg1"/>
              </a:solidFill>
            </a:endParaRPr>
          </a:p>
        </p:txBody>
      </p:sp>
      <p:sp>
        <p:nvSpPr>
          <p:cNvPr id="70" name="Content Placeholder 4"/>
          <p:cNvSpPr>
            <a:spLocks noGrp="1"/>
          </p:cNvSpPr>
          <p:nvPr>
            <p:ph sz="quarter" idx="4294967295"/>
          </p:nvPr>
        </p:nvSpPr>
        <p:spPr>
          <a:xfrm>
            <a:off x="5908951" y="967112"/>
            <a:ext cx="1331590" cy="1481653"/>
          </a:xfrm>
          <a:prstGeom prst="rect">
            <a:avLst/>
          </a:prstGeom>
          <a:solidFill>
            <a:srgbClr val="808080"/>
          </a:solidFill>
          <a:ln>
            <a:solidFill>
              <a:schemeClr val="accent1"/>
            </a:solidFill>
          </a:ln>
        </p:spPr>
        <p:txBody>
          <a:bodyPr anchor="t"/>
          <a:lstStyle/>
          <a:p>
            <a:pPr marL="0" indent="0" algn="ctr">
              <a:lnSpc>
                <a:spcPct val="70000"/>
              </a:lnSpc>
              <a:buNone/>
            </a:pPr>
            <a:r>
              <a:rPr lang="en-US" sz="1400" dirty="0" smtClean="0">
                <a:solidFill>
                  <a:schemeClr val="bg1"/>
                </a:solidFill>
              </a:rPr>
              <a:t>Backup/ Recovery</a:t>
            </a:r>
            <a:endParaRPr lang="en-US" sz="1400" dirty="0">
              <a:solidFill>
                <a:schemeClr val="bg1"/>
              </a:solidFill>
            </a:endParaRPr>
          </a:p>
        </p:txBody>
      </p:sp>
      <p:sp>
        <p:nvSpPr>
          <p:cNvPr id="71" name="Rectangle 70"/>
          <p:cNvSpPr/>
          <p:nvPr/>
        </p:nvSpPr>
        <p:spPr bwMode="auto">
          <a:xfrm>
            <a:off x="5969358" y="1342559"/>
            <a:ext cx="1233527"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6" tIns="146117" rIns="182646" bIns="146117" numCol="1" spcCol="0" rtlCol="0" fromWordArt="0" anchor="t" anchorCtr="0" forceAA="0" compatLnSpc="1">
            <a:prstTxWarp prst="textNoShape">
              <a:avLst/>
            </a:prstTxWarp>
            <a:noAutofit/>
          </a:bodyPr>
          <a:lstStyle/>
          <a:p>
            <a:pPr algn="ctr" defTabSz="931276"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72" name="Rectangle 71"/>
          <p:cNvSpPr/>
          <p:nvPr/>
        </p:nvSpPr>
        <p:spPr>
          <a:xfrm>
            <a:off x="6154642" y="2001308"/>
            <a:ext cx="963628" cy="523172"/>
          </a:xfrm>
          <a:prstGeom prst="rect">
            <a:avLst/>
          </a:prstGeom>
        </p:spPr>
        <p:txBody>
          <a:bodyPr wrap="none" lIns="91392" tIns="45696" rIns="91392" bIns="45696">
            <a:spAutoFit/>
          </a:bodyPr>
          <a:lstStyle/>
          <a:p>
            <a:r>
              <a:rPr lang="en-US" sz="1400" dirty="0">
                <a:solidFill>
                  <a:schemeClr val="bg1"/>
                </a:solidFill>
              </a:rPr>
              <a:t>RDX, XSR, </a:t>
            </a:r>
            <a:endParaRPr lang="en-US" sz="1400" dirty="0" smtClean="0">
              <a:solidFill>
                <a:schemeClr val="bg1"/>
              </a:solidFill>
            </a:endParaRPr>
          </a:p>
          <a:p>
            <a:r>
              <a:rPr lang="en-US" sz="1400" dirty="0" err="1" smtClean="0">
                <a:solidFill>
                  <a:schemeClr val="bg1"/>
                </a:solidFill>
              </a:rPr>
              <a:t>SnapCloud</a:t>
            </a:r>
            <a:endParaRPr lang="en-US" sz="1400" dirty="0">
              <a:solidFill>
                <a:schemeClr val="bg1"/>
              </a:solidFill>
            </a:endParaRPr>
          </a:p>
        </p:txBody>
      </p:sp>
      <p:sp>
        <p:nvSpPr>
          <p:cNvPr id="74" name="Rectangle 73"/>
          <p:cNvSpPr/>
          <p:nvPr/>
        </p:nvSpPr>
        <p:spPr>
          <a:xfrm>
            <a:off x="439730" y="1791386"/>
            <a:ext cx="1316460" cy="640071"/>
          </a:xfrm>
          <a:prstGeom prst="rect">
            <a:avLst/>
          </a:prstGeom>
          <a:solidFill>
            <a:srgbClr val="4092D5"/>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Platform</a:t>
            </a:r>
            <a:endParaRPr lang="en-US" sz="1400" dirty="0">
              <a:solidFill>
                <a:schemeClr val="bg1"/>
              </a:solidFill>
            </a:endParaRPr>
          </a:p>
        </p:txBody>
      </p:sp>
      <p:sp>
        <p:nvSpPr>
          <p:cNvPr id="75" name="Rectangle 74"/>
          <p:cNvSpPr/>
          <p:nvPr/>
        </p:nvSpPr>
        <p:spPr>
          <a:xfrm>
            <a:off x="439730" y="2463960"/>
            <a:ext cx="1316460" cy="553968"/>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Performance Optimized</a:t>
            </a:r>
          </a:p>
        </p:txBody>
      </p:sp>
      <p:sp>
        <p:nvSpPr>
          <p:cNvPr id="76" name="Rectangle 75"/>
          <p:cNvSpPr/>
          <p:nvPr/>
        </p:nvSpPr>
        <p:spPr>
          <a:xfrm>
            <a:off x="439730" y="3046746"/>
            <a:ext cx="1316460" cy="566829"/>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Recovery Optimized</a:t>
            </a:r>
            <a:endParaRPr lang="en-US" sz="1400" dirty="0">
              <a:solidFill>
                <a:schemeClr val="bg1"/>
              </a:solidFill>
            </a:endParaRPr>
          </a:p>
        </p:txBody>
      </p:sp>
      <p:sp>
        <p:nvSpPr>
          <p:cNvPr id="77" name="Rectangle 76"/>
          <p:cNvSpPr/>
          <p:nvPr/>
        </p:nvSpPr>
        <p:spPr>
          <a:xfrm>
            <a:off x="439730" y="3639894"/>
            <a:ext cx="1316460" cy="555958"/>
          </a:xfrm>
          <a:prstGeom prst="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Cost  Optimized</a:t>
            </a:r>
          </a:p>
        </p:txBody>
      </p:sp>
      <p:sp>
        <p:nvSpPr>
          <p:cNvPr id="5" name="Rectangle 4"/>
          <p:cNvSpPr/>
          <p:nvPr/>
        </p:nvSpPr>
        <p:spPr>
          <a:xfrm>
            <a:off x="1792225" y="2455790"/>
            <a:ext cx="6781590" cy="536047"/>
          </a:xfrm>
          <a:prstGeom prst="rect">
            <a:avLst/>
          </a:prstGeom>
          <a:noFill/>
          <a:ln>
            <a:solidFill>
              <a:schemeClr val="bg1">
                <a:lumMod val="85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756190" y="3645217"/>
            <a:ext cx="6817625" cy="555958"/>
          </a:xfrm>
          <a:prstGeom prst="rect">
            <a:avLst/>
          </a:prstGeom>
          <a:noFill/>
          <a:ln>
            <a:solidFill>
              <a:schemeClr val="bg1">
                <a:lumMod val="85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p:cNvSpPr/>
          <p:nvPr/>
        </p:nvSpPr>
        <p:spPr>
          <a:xfrm>
            <a:off x="1756190" y="3089705"/>
            <a:ext cx="6817625" cy="566829"/>
          </a:xfrm>
          <a:prstGeom prst="rect">
            <a:avLst/>
          </a:prstGeom>
          <a:noFill/>
          <a:ln>
            <a:solidFill>
              <a:schemeClr val="bg1">
                <a:lumMod val="85000"/>
              </a:schemeClr>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Connector 87"/>
          <p:cNvCxnSpPr/>
          <p:nvPr/>
        </p:nvCxnSpPr>
        <p:spPr>
          <a:xfrm>
            <a:off x="5807028" y="2439480"/>
            <a:ext cx="0" cy="1705650"/>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655112" y="2462203"/>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Moderate</a:t>
            </a:r>
          </a:p>
          <a:p>
            <a:pPr algn="ctr"/>
            <a:r>
              <a:rPr lang="en-US" sz="1400" dirty="0" smtClean="0">
                <a:solidFill>
                  <a:schemeClr val="tx1">
                    <a:lumMod val="75000"/>
                  </a:schemeClr>
                </a:solidFill>
                <a:latin typeface="+mj-lt"/>
                <a:cs typeface="Arial" panose="020B0604020202020204" pitchFamily="34" charset="0"/>
              </a:rPr>
              <a:t>IOPS</a:t>
            </a:r>
          </a:p>
        </p:txBody>
      </p:sp>
      <p:sp>
        <p:nvSpPr>
          <p:cNvPr id="96" name="TextBox 95"/>
          <p:cNvSpPr txBox="1"/>
          <p:nvPr/>
        </p:nvSpPr>
        <p:spPr>
          <a:xfrm>
            <a:off x="3007969" y="2462203"/>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High</a:t>
            </a:r>
          </a:p>
          <a:p>
            <a:pPr algn="ctr"/>
            <a:r>
              <a:rPr lang="en-US" sz="1400" dirty="0" smtClean="0">
                <a:solidFill>
                  <a:schemeClr val="tx1">
                    <a:lumMod val="75000"/>
                  </a:schemeClr>
                </a:solidFill>
                <a:latin typeface="+mj-lt"/>
                <a:cs typeface="Arial" panose="020B0604020202020204" pitchFamily="34" charset="0"/>
              </a:rPr>
              <a:t>IOPS</a:t>
            </a:r>
          </a:p>
        </p:txBody>
      </p:sp>
      <p:sp>
        <p:nvSpPr>
          <p:cNvPr id="97" name="TextBox 96"/>
          <p:cNvSpPr txBox="1"/>
          <p:nvPr/>
        </p:nvSpPr>
        <p:spPr>
          <a:xfrm>
            <a:off x="5874969" y="2462203"/>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High </a:t>
            </a:r>
          </a:p>
          <a:p>
            <a:pPr algn="ctr"/>
            <a:r>
              <a:rPr lang="en-US" sz="1400" dirty="0" smtClean="0">
                <a:solidFill>
                  <a:schemeClr val="tx1">
                    <a:lumMod val="75000"/>
                  </a:schemeClr>
                </a:solidFill>
                <a:latin typeface="+mj-lt"/>
                <a:cs typeface="Arial" panose="020B0604020202020204" pitchFamily="34" charset="0"/>
              </a:rPr>
              <a:t>Transfer Rate</a:t>
            </a:r>
          </a:p>
        </p:txBody>
      </p:sp>
      <p:sp>
        <p:nvSpPr>
          <p:cNvPr id="98" name="TextBox 97"/>
          <p:cNvSpPr txBox="1"/>
          <p:nvPr/>
        </p:nvSpPr>
        <p:spPr>
          <a:xfrm>
            <a:off x="7172986" y="2462203"/>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High </a:t>
            </a:r>
          </a:p>
          <a:p>
            <a:pPr algn="ctr"/>
            <a:r>
              <a:rPr lang="en-US" sz="1400" dirty="0" smtClean="0">
                <a:solidFill>
                  <a:schemeClr val="tx1">
                    <a:lumMod val="75000"/>
                  </a:schemeClr>
                </a:solidFill>
                <a:latin typeface="+mj-lt"/>
                <a:cs typeface="Arial" panose="020B0604020202020204" pitchFamily="34" charset="0"/>
              </a:rPr>
              <a:t>Transfer Rate</a:t>
            </a:r>
            <a:endParaRPr lang="en-US" sz="1400" dirty="0">
              <a:solidFill>
                <a:schemeClr val="tx1">
                  <a:lumMod val="75000"/>
                </a:schemeClr>
              </a:solidFill>
              <a:latin typeface="+mj-lt"/>
              <a:cs typeface="Arial" panose="020B0604020202020204" pitchFamily="34" charset="0"/>
            </a:endParaRPr>
          </a:p>
        </p:txBody>
      </p:sp>
      <p:sp>
        <p:nvSpPr>
          <p:cNvPr id="99" name="TextBox 98"/>
          <p:cNvSpPr txBox="1"/>
          <p:nvPr/>
        </p:nvSpPr>
        <p:spPr>
          <a:xfrm>
            <a:off x="1620207" y="3219231"/>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Seconds</a:t>
            </a:r>
            <a:endParaRPr lang="en-US" sz="1400" dirty="0">
              <a:solidFill>
                <a:schemeClr val="tx1">
                  <a:lumMod val="75000"/>
                </a:schemeClr>
              </a:solidFill>
              <a:latin typeface="+mj-lt"/>
              <a:cs typeface="Arial" panose="020B0604020202020204" pitchFamily="34" charset="0"/>
            </a:endParaRPr>
          </a:p>
        </p:txBody>
      </p:sp>
      <p:sp>
        <p:nvSpPr>
          <p:cNvPr id="100" name="TextBox 99"/>
          <p:cNvSpPr txBox="1"/>
          <p:nvPr/>
        </p:nvSpPr>
        <p:spPr>
          <a:xfrm>
            <a:off x="2973064" y="3219231"/>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Near Instant</a:t>
            </a:r>
            <a:endParaRPr lang="en-US" sz="1400" dirty="0">
              <a:solidFill>
                <a:schemeClr val="tx1">
                  <a:lumMod val="75000"/>
                </a:schemeClr>
              </a:solidFill>
              <a:latin typeface="+mj-lt"/>
              <a:cs typeface="Arial" panose="020B0604020202020204" pitchFamily="34" charset="0"/>
            </a:endParaRPr>
          </a:p>
        </p:txBody>
      </p:sp>
      <p:sp>
        <p:nvSpPr>
          <p:cNvPr id="119" name="TextBox 118"/>
          <p:cNvSpPr txBox="1"/>
          <p:nvPr/>
        </p:nvSpPr>
        <p:spPr>
          <a:xfrm>
            <a:off x="5874969" y="3111509"/>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Minutes </a:t>
            </a:r>
          </a:p>
          <a:p>
            <a:pPr algn="ctr"/>
            <a:r>
              <a:rPr lang="en-US" sz="1400" dirty="0" smtClean="0">
                <a:solidFill>
                  <a:schemeClr val="tx1">
                    <a:lumMod val="75000"/>
                  </a:schemeClr>
                </a:solidFill>
                <a:latin typeface="+mj-lt"/>
                <a:cs typeface="Arial" panose="020B0604020202020204" pitchFamily="34" charset="0"/>
              </a:rPr>
              <a:t>/Seconds</a:t>
            </a:r>
            <a:endParaRPr lang="en-US" sz="1400" dirty="0">
              <a:solidFill>
                <a:schemeClr val="tx1">
                  <a:lumMod val="75000"/>
                </a:schemeClr>
              </a:solidFill>
              <a:latin typeface="+mj-lt"/>
              <a:cs typeface="Arial" panose="020B0604020202020204" pitchFamily="34" charset="0"/>
            </a:endParaRPr>
          </a:p>
        </p:txBody>
      </p:sp>
      <p:sp>
        <p:nvSpPr>
          <p:cNvPr id="120" name="TextBox 119"/>
          <p:cNvSpPr txBox="1"/>
          <p:nvPr/>
        </p:nvSpPr>
        <p:spPr>
          <a:xfrm>
            <a:off x="7142469" y="3219231"/>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Hours</a:t>
            </a:r>
            <a:endParaRPr lang="en-US" sz="1400" dirty="0">
              <a:solidFill>
                <a:schemeClr val="tx1">
                  <a:lumMod val="75000"/>
                </a:schemeClr>
              </a:solidFill>
              <a:latin typeface="+mj-lt"/>
              <a:cs typeface="Arial" panose="020B0604020202020204" pitchFamily="34" charset="0"/>
            </a:endParaRPr>
          </a:p>
        </p:txBody>
      </p:sp>
      <p:sp>
        <p:nvSpPr>
          <p:cNvPr id="121" name="TextBox 120"/>
          <p:cNvSpPr txBox="1"/>
          <p:nvPr/>
        </p:nvSpPr>
        <p:spPr>
          <a:xfrm>
            <a:off x="1655112" y="3769308"/>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a:t>
            </a:r>
          </a:p>
        </p:txBody>
      </p:sp>
      <p:sp>
        <p:nvSpPr>
          <p:cNvPr id="122" name="TextBox 121"/>
          <p:cNvSpPr txBox="1"/>
          <p:nvPr/>
        </p:nvSpPr>
        <p:spPr>
          <a:xfrm>
            <a:off x="3007969" y="3769308"/>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a:t>
            </a:r>
          </a:p>
        </p:txBody>
      </p:sp>
      <p:sp>
        <p:nvSpPr>
          <p:cNvPr id="123" name="TextBox 122"/>
          <p:cNvSpPr txBox="1"/>
          <p:nvPr/>
        </p:nvSpPr>
        <p:spPr>
          <a:xfrm>
            <a:off x="5868532" y="3769308"/>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a:t>
            </a:r>
            <a:endParaRPr lang="en-US" sz="1400" dirty="0">
              <a:solidFill>
                <a:schemeClr val="tx1">
                  <a:lumMod val="75000"/>
                </a:schemeClr>
              </a:solidFill>
              <a:latin typeface="+mj-lt"/>
              <a:cs typeface="Arial" panose="020B0604020202020204" pitchFamily="34" charset="0"/>
            </a:endParaRPr>
          </a:p>
        </p:txBody>
      </p:sp>
      <p:sp>
        <p:nvSpPr>
          <p:cNvPr id="124" name="TextBox 123"/>
          <p:cNvSpPr txBox="1"/>
          <p:nvPr/>
        </p:nvSpPr>
        <p:spPr>
          <a:xfrm>
            <a:off x="7155814" y="3769308"/>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a:t>
            </a:r>
            <a:endParaRPr lang="en-US" sz="1400" dirty="0">
              <a:solidFill>
                <a:schemeClr val="tx1">
                  <a:lumMod val="75000"/>
                </a:schemeClr>
              </a:solidFill>
              <a:latin typeface="+mj-lt"/>
              <a:cs typeface="Arial" panose="020B0604020202020204" pitchFamily="34" charset="0"/>
            </a:endParaRPr>
          </a:p>
        </p:txBody>
      </p:sp>
      <p:pic>
        <p:nvPicPr>
          <p:cNvPr id="1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7702" y="1446646"/>
            <a:ext cx="734656" cy="621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29" name="Group 128"/>
          <p:cNvGrpSpPr/>
          <p:nvPr/>
        </p:nvGrpSpPr>
        <p:grpSpPr>
          <a:xfrm>
            <a:off x="2119992" y="1409044"/>
            <a:ext cx="617364" cy="653819"/>
            <a:chOff x="3819419" y="4069106"/>
            <a:chExt cx="1867255" cy="1950471"/>
          </a:xfrm>
        </p:grpSpPr>
        <p:pic>
          <p:nvPicPr>
            <p:cNvPr id="13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419" y="4069106"/>
              <a:ext cx="791596" cy="886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6224" y="5008178"/>
              <a:ext cx="754063" cy="709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078" y="5132642"/>
              <a:ext cx="791596" cy="886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4620540" y="4390432"/>
              <a:ext cx="754063" cy="7096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grpSp>
        <p:nvGrpSpPr>
          <p:cNvPr id="134" name="Group 133"/>
          <p:cNvGrpSpPr/>
          <p:nvPr/>
        </p:nvGrpSpPr>
        <p:grpSpPr>
          <a:xfrm>
            <a:off x="6027313" y="1383191"/>
            <a:ext cx="1099594" cy="673006"/>
            <a:chOff x="6482501" y="3356324"/>
            <a:chExt cx="1586355" cy="767883"/>
          </a:xfrm>
        </p:grpSpPr>
        <p:pic>
          <p:nvPicPr>
            <p:cNvPr id="13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2501" y="3356324"/>
              <a:ext cx="1586355" cy="673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7458" y="3694471"/>
              <a:ext cx="698553" cy="429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137"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1455" y="1461906"/>
            <a:ext cx="873811" cy="5060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142" name="Straight Connector 141"/>
          <p:cNvCxnSpPr/>
          <p:nvPr/>
        </p:nvCxnSpPr>
        <p:spPr>
          <a:xfrm>
            <a:off x="4516232" y="2472543"/>
            <a:ext cx="0" cy="1705650"/>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3114033" y="2476097"/>
            <a:ext cx="0" cy="1705650"/>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sp>
        <p:nvSpPr>
          <p:cNvPr id="144" name="Rectangle 143"/>
          <p:cNvSpPr/>
          <p:nvPr/>
        </p:nvSpPr>
        <p:spPr>
          <a:xfrm>
            <a:off x="440275" y="4217637"/>
            <a:ext cx="1316460" cy="434435"/>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Common Attributes</a:t>
            </a:r>
          </a:p>
        </p:txBody>
      </p:sp>
      <p:sp>
        <p:nvSpPr>
          <p:cNvPr id="145" name="Rectangle 144"/>
          <p:cNvSpPr/>
          <p:nvPr/>
        </p:nvSpPr>
        <p:spPr>
          <a:xfrm>
            <a:off x="1756735" y="4217637"/>
            <a:ext cx="6817624" cy="434435"/>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Data Mobility                           Centralized Management                         Hybrid Cloud Ready</a:t>
            </a:r>
          </a:p>
        </p:txBody>
      </p:sp>
      <p:sp>
        <p:nvSpPr>
          <p:cNvPr id="54" name="Content Placeholder 4"/>
          <p:cNvSpPr>
            <a:spLocks noGrp="1"/>
          </p:cNvSpPr>
          <p:nvPr>
            <p:ph sz="quarter" idx="4294967295"/>
          </p:nvPr>
        </p:nvSpPr>
        <p:spPr>
          <a:xfrm>
            <a:off x="4524135" y="962977"/>
            <a:ext cx="1368117" cy="1481653"/>
          </a:xfrm>
          <a:prstGeom prst="rect">
            <a:avLst/>
          </a:prstGeom>
          <a:solidFill>
            <a:schemeClr val="accent4"/>
          </a:solidFill>
          <a:ln>
            <a:solidFill>
              <a:schemeClr val="accent1"/>
            </a:solidFill>
          </a:ln>
        </p:spPr>
        <p:txBody>
          <a:bodyPr anchor="t"/>
          <a:lstStyle/>
          <a:p>
            <a:pPr marL="0" indent="0" algn="ctr">
              <a:lnSpc>
                <a:spcPct val="70000"/>
              </a:lnSpc>
              <a:buNone/>
            </a:pPr>
            <a:r>
              <a:rPr lang="en-US" sz="1400" dirty="0" smtClean="0">
                <a:solidFill>
                  <a:schemeClr val="bg1"/>
                </a:solidFill>
              </a:rPr>
              <a:t>Tech/</a:t>
            </a:r>
            <a:r>
              <a:rPr lang="en-US" sz="1400" dirty="0" err="1" smtClean="0">
                <a:solidFill>
                  <a:schemeClr val="bg1"/>
                </a:solidFill>
              </a:rPr>
              <a:t>Engg</a:t>
            </a:r>
            <a:endParaRPr lang="en-US" sz="1400" dirty="0" smtClean="0">
              <a:solidFill>
                <a:schemeClr val="bg1"/>
              </a:solidFill>
            </a:endParaRPr>
          </a:p>
          <a:p>
            <a:pPr marL="0" indent="0" algn="ctr">
              <a:lnSpc>
                <a:spcPct val="70000"/>
              </a:lnSpc>
              <a:buNone/>
            </a:pPr>
            <a:r>
              <a:rPr lang="en-US" sz="1400" dirty="0" smtClean="0">
                <a:solidFill>
                  <a:schemeClr val="bg1"/>
                </a:solidFill>
              </a:rPr>
              <a:t>Apps</a:t>
            </a:r>
            <a:endParaRPr lang="en-US" sz="1400" dirty="0">
              <a:solidFill>
                <a:schemeClr val="bg1"/>
              </a:solidFill>
            </a:endParaRPr>
          </a:p>
        </p:txBody>
      </p:sp>
      <p:sp>
        <p:nvSpPr>
          <p:cNvPr id="55" name="Rectangle 54"/>
          <p:cNvSpPr/>
          <p:nvPr/>
        </p:nvSpPr>
        <p:spPr bwMode="auto">
          <a:xfrm>
            <a:off x="4570732" y="1364051"/>
            <a:ext cx="128504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46" tIns="146117" rIns="182646" bIns="146117" numCol="1" spcCol="0" rtlCol="0" fromWordArt="0" anchor="t" anchorCtr="0" forceAA="0" compatLnSpc="1">
            <a:prstTxWarp prst="textNoShape">
              <a:avLst/>
            </a:prstTxWarp>
            <a:noAutofit/>
          </a:bodyPr>
          <a:lstStyle/>
          <a:p>
            <a:pPr algn="ctr" defTabSz="931276"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pic>
        <p:nvPicPr>
          <p:cNvPr id="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061" y="1446646"/>
            <a:ext cx="734656" cy="6213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 name="Rectangle 56"/>
          <p:cNvSpPr/>
          <p:nvPr/>
        </p:nvSpPr>
        <p:spPr>
          <a:xfrm>
            <a:off x="4753417" y="2096031"/>
            <a:ext cx="915667" cy="307728"/>
          </a:xfrm>
          <a:prstGeom prst="rect">
            <a:avLst/>
          </a:prstGeom>
        </p:spPr>
        <p:txBody>
          <a:bodyPr wrap="none" lIns="91392" tIns="45696" rIns="91392" bIns="45696">
            <a:spAutoFit/>
          </a:bodyPr>
          <a:lstStyle/>
          <a:p>
            <a:r>
              <a:rPr lang="en-US" sz="1400" dirty="0" smtClean="0">
                <a:solidFill>
                  <a:schemeClr val="bg1"/>
                </a:solidFill>
              </a:rPr>
              <a:t>SnapScale</a:t>
            </a:r>
            <a:endParaRPr lang="en-US" sz="1400" dirty="0">
              <a:solidFill>
                <a:schemeClr val="bg1"/>
              </a:solidFill>
            </a:endParaRPr>
          </a:p>
        </p:txBody>
      </p:sp>
      <p:cxnSp>
        <p:nvCxnSpPr>
          <p:cNvPr id="58" name="Straight Connector 57"/>
          <p:cNvCxnSpPr/>
          <p:nvPr/>
        </p:nvCxnSpPr>
        <p:spPr>
          <a:xfrm>
            <a:off x="7275167" y="2472543"/>
            <a:ext cx="0" cy="1705650"/>
          </a:xfrm>
          <a:prstGeom prst="line">
            <a:avLst/>
          </a:prstGeom>
          <a:ln w="9525" cmpd="sng">
            <a:solidFill>
              <a:schemeClr val="bg1">
                <a:lumMod val="75000"/>
              </a:schemeClr>
            </a:solidFill>
            <a:prstDash val="dot"/>
          </a:ln>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4444688" y="2462203"/>
            <a:ext cx="1525095" cy="523220"/>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High </a:t>
            </a:r>
          </a:p>
          <a:p>
            <a:pPr algn="ctr"/>
            <a:r>
              <a:rPr lang="en-US" sz="1400" dirty="0" smtClean="0">
                <a:solidFill>
                  <a:schemeClr val="tx1">
                    <a:lumMod val="75000"/>
                  </a:schemeClr>
                </a:solidFill>
                <a:latin typeface="+mj-lt"/>
                <a:cs typeface="Arial" panose="020B0604020202020204" pitchFamily="34" charset="0"/>
              </a:rPr>
              <a:t>Transfer Rate</a:t>
            </a:r>
          </a:p>
        </p:txBody>
      </p:sp>
      <p:sp>
        <p:nvSpPr>
          <p:cNvPr id="68" name="TextBox 67"/>
          <p:cNvSpPr txBox="1"/>
          <p:nvPr/>
        </p:nvSpPr>
        <p:spPr>
          <a:xfrm>
            <a:off x="4444688" y="3219231"/>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Instant</a:t>
            </a:r>
            <a:endParaRPr lang="en-US" sz="1400" dirty="0">
              <a:solidFill>
                <a:schemeClr val="tx1">
                  <a:lumMod val="75000"/>
                </a:schemeClr>
              </a:solidFill>
              <a:latin typeface="+mj-lt"/>
              <a:cs typeface="Arial" panose="020B0604020202020204" pitchFamily="34" charset="0"/>
            </a:endParaRPr>
          </a:p>
        </p:txBody>
      </p:sp>
      <p:sp>
        <p:nvSpPr>
          <p:cNvPr id="73" name="TextBox 72"/>
          <p:cNvSpPr txBox="1"/>
          <p:nvPr/>
        </p:nvSpPr>
        <p:spPr>
          <a:xfrm>
            <a:off x="4438251" y="3769308"/>
            <a:ext cx="1525095" cy="307777"/>
          </a:xfrm>
          <a:prstGeom prst="rect">
            <a:avLst/>
          </a:prstGeom>
          <a:noFill/>
        </p:spPr>
        <p:txBody>
          <a:bodyPr wrap="square" rtlCol="0">
            <a:spAutoFit/>
          </a:bodyPr>
          <a:lstStyle/>
          <a:p>
            <a:pPr algn="ctr"/>
            <a:r>
              <a:rPr lang="en-US" sz="1400" dirty="0" smtClean="0">
                <a:solidFill>
                  <a:schemeClr val="tx1">
                    <a:lumMod val="75000"/>
                  </a:schemeClr>
                </a:solidFill>
                <a:latin typeface="+mj-lt"/>
                <a:cs typeface="Arial" panose="020B0604020202020204" pitchFamily="34" charset="0"/>
              </a:rPr>
              <a:t>$$$</a:t>
            </a:r>
            <a:endParaRPr lang="en-US" sz="1400" dirty="0">
              <a:solidFill>
                <a:schemeClr val="tx1">
                  <a:lumMod val="75000"/>
                </a:schemeClr>
              </a:solidFill>
              <a:latin typeface="+mj-lt"/>
              <a:cs typeface="Arial" panose="020B0604020202020204" pitchFamily="34" charset="0"/>
            </a:endParaRPr>
          </a:p>
        </p:txBody>
      </p:sp>
    </p:spTree>
    <p:extLst>
      <p:ext uri="{BB962C8B-B14F-4D97-AF65-F5344CB8AC3E}">
        <p14:creationId xmlns:p14="http://schemas.microsoft.com/office/powerpoint/2010/main" val="97852232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376" y="838200"/>
            <a:ext cx="8353425" cy="3905250"/>
          </a:xfrm>
        </p:spPr>
        <p:txBody>
          <a:bodyPr/>
          <a:lstStyle/>
          <a:p>
            <a:r>
              <a:rPr lang="en-US" sz="1600" dirty="0" smtClean="0"/>
              <a:t>Only storage vendor that offers end to end data management solution</a:t>
            </a:r>
          </a:p>
          <a:p>
            <a:pPr lvl="1"/>
            <a:r>
              <a:rPr lang="en-US" sz="1400" dirty="0" smtClean="0"/>
              <a:t>From data creation in servers and end-user devices to actively shared data to data-at-rest through tape or removable disk drives</a:t>
            </a:r>
          </a:p>
          <a:p>
            <a:r>
              <a:rPr lang="en-US" sz="1600" dirty="0" smtClean="0"/>
              <a:t>Only vendor to deliver a complete, workload-optimized storage portfolio that covers SMB to large enterprise businesses</a:t>
            </a:r>
          </a:p>
          <a:p>
            <a:pPr lvl="1"/>
            <a:r>
              <a:rPr lang="en-US" sz="1400" dirty="0" smtClean="0"/>
              <a:t>From sub-</a:t>
            </a:r>
            <a:r>
              <a:rPr lang="en-US" sz="1400" dirty="0"/>
              <a:t>$</a:t>
            </a:r>
            <a:r>
              <a:rPr lang="en-US" sz="1400" dirty="0" smtClean="0"/>
              <a:t>1K and single digit TB’s to $100K’s</a:t>
            </a:r>
            <a:r>
              <a:rPr lang="en-US" sz="1400" dirty="0"/>
              <a:t> </a:t>
            </a:r>
            <a:r>
              <a:rPr lang="en-US" sz="1400" dirty="0" smtClean="0"/>
              <a:t>and  </a:t>
            </a:r>
            <a:r>
              <a:rPr lang="en-US" sz="1400" dirty="0"/>
              <a:t>hundreds of </a:t>
            </a:r>
            <a:r>
              <a:rPr lang="en-US" sz="1400" dirty="0" smtClean="0"/>
              <a:t>PB</a:t>
            </a:r>
          </a:p>
          <a:p>
            <a:pPr lvl="1"/>
            <a:r>
              <a:rPr lang="en-US" sz="1400" dirty="0" smtClean="0"/>
              <a:t>From virtualized scale-up workload to high perf, high throughput workloads</a:t>
            </a:r>
          </a:p>
          <a:p>
            <a:r>
              <a:rPr lang="en-US" sz="1600" dirty="0" smtClean="0"/>
              <a:t>Only vendor to offer deployment options with fully featured NAS </a:t>
            </a:r>
            <a:r>
              <a:rPr lang="en-US" sz="1600" dirty="0" err="1" smtClean="0"/>
              <a:t>on-premise</a:t>
            </a:r>
            <a:r>
              <a:rPr lang="en-US" sz="1600" dirty="0" smtClean="0"/>
              <a:t>, in the cloud or hybrid – all managed with a single pane of glass management</a:t>
            </a:r>
          </a:p>
          <a:p>
            <a:r>
              <a:rPr lang="en-US" sz="1600" dirty="0" smtClean="0"/>
              <a:t>Only vendor that offers data replication and data synchronization from end-point devices and application servers to shared NAS</a:t>
            </a:r>
          </a:p>
          <a:p>
            <a:pPr lvl="1"/>
            <a:r>
              <a:rPr lang="en-US" sz="1400" dirty="0" smtClean="0"/>
              <a:t>Secured, encrypted and always under central IT control</a:t>
            </a:r>
          </a:p>
          <a:p>
            <a:r>
              <a:rPr lang="en-US" sz="1800" dirty="0" smtClean="0"/>
              <a:t>Only vendor to offer app and workspace virtualization, and enterprise data delivery under one umbrella, with TCO saving of 50% or more</a:t>
            </a:r>
            <a:endParaRPr lang="en-US" sz="1800" dirty="0"/>
          </a:p>
        </p:txBody>
      </p:sp>
      <p:sp>
        <p:nvSpPr>
          <p:cNvPr id="2" name="Title 1"/>
          <p:cNvSpPr>
            <a:spLocks noGrp="1"/>
          </p:cNvSpPr>
          <p:nvPr>
            <p:ph type="title"/>
          </p:nvPr>
        </p:nvSpPr>
        <p:spPr/>
        <p:txBody>
          <a:bodyPr/>
          <a:lstStyle/>
          <a:p>
            <a:r>
              <a:rPr lang="en-US" dirty="0" smtClean="0"/>
              <a:t>Key Differentiated Positioning</a:t>
            </a:r>
            <a:endParaRPr lang="en-US" dirty="0"/>
          </a:p>
        </p:txBody>
      </p:sp>
    </p:spTree>
    <p:extLst>
      <p:ext uri="{BB962C8B-B14F-4D97-AF65-F5344CB8AC3E}">
        <p14:creationId xmlns:p14="http://schemas.microsoft.com/office/powerpoint/2010/main" val="154179159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p:cNvSpPr/>
          <p:nvPr/>
        </p:nvSpPr>
        <p:spPr>
          <a:xfrm>
            <a:off x="4567808" y="3013248"/>
            <a:ext cx="554040" cy="554040"/>
          </a:xfrm>
          <a:prstGeom prst="ellipse">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50" name="TextShape 4"/>
          <p:cNvSpPr txBox="1"/>
          <p:nvPr/>
        </p:nvSpPr>
        <p:spPr>
          <a:xfrm>
            <a:off x="333360" y="190800"/>
            <a:ext cx="8353080" cy="514080"/>
          </a:xfrm>
          <a:prstGeom prst="rect">
            <a:avLst/>
          </a:prstGeom>
          <a:noFill/>
          <a:ln w="9360">
            <a:noFill/>
          </a:ln>
        </p:spPr>
        <p:txBody>
          <a:bodyPr anchor="ctr"/>
          <a:lstStyle/>
          <a:p>
            <a:pPr>
              <a:lnSpc>
                <a:spcPts val="1235"/>
              </a:lnSpc>
            </a:pPr>
            <a:r>
              <a:rPr lang="en-US" sz="2800" strike="noStrike" dirty="0" smtClean="0">
                <a:solidFill>
                  <a:srgbClr val="164165"/>
                </a:solidFill>
                <a:latin typeface="Arial"/>
              </a:rPr>
              <a:t>Data Storage Transformation  </a:t>
            </a:r>
            <a:r>
              <a:rPr lang="en-US" sz="2800" strike="noStrike" dirty="0">
                <a:solidFill>
                  <a:srgbClr val="164165"/>
                </a:solidFill>
                <a:latin typeface="Arial"/>
              </a:rPr>
              <a:t>– Lower TCO </a:t>
            </a:r>
            <a:r>
              <a:rPr lang="en-US" sz="2800" dirty="0" smtClean="0">
                <a:solidFill>
                  <a:srgbClr val="164165"/>
                </a:solidFill>
                <a:latin typeface="Arial"/>
              </a:rPr>
              <a:t>by 70%</a:t>
            </a:r>
            <a:endParaRPr dirty="0"/>
          </a:p>
        </p:txBody>
      </p:sp>
      <p:sp>
        <p:nvSpPr>
          <p:cNvPr id="270" name="CustomShape 24"/>
          <p:cNvSpPr/>
          <p:nvPr/>
        </p:nvSpPr>
        <p:spPr>
          <a:xfrm rot="5400000">
            <a:off x="1789220" y="3138480"/>
            <a:ext cx="335520" cy="537480"/>
          </a:xfrm>
          <a:prstGeom prst="homePlate">
            <a:avLst>
              <a:gd name="adj" fmla="val 28116"/>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1" name="CustomShape 25"/>
          <p:cNvSpPr/>
          <p:nvPr/>
        </p:nvSpPr>
        <p:spPr>
          <a:xfrm>
            <a:off x="1688420" y="3039840"/>
            <a:ext cx="537480" cy="244440"/>
          </a:xfrm>
          <a:prstGeom prst="rect">
            <a:avLst/>
          </a:prstGeom>
          <a:solidFill>
            <a:srgbClr val="0075C9"/>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72" name="CustomShape 26"/>
          <p:cNvSpPr/>
          <p:nvPr/>
        </p:nvSpPr>
        <p:spPr>
          <a:xfrm>
            <a:off x="1680500" y="3107880"/>
            <a:ext cx="584280" cy="34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650" b="1" strike="noStrike">
                <a:solidFill>
                  <a:srgbClr val="FFFFFF"/>
                </a:solidFill>
                <a:latin typeface="Calibri"/>
              </a:rPr>
              <a:t>60%</a:t>
            </a:r>
            <a:endParaRPr/>
          </a:p>
        </p:txBody>
      </p:sp>
      <p:sp>
        <p:nvSpPr>
          <p:cNvPr id="284" name="CustomShape 38"/>
          <p:cNvSpPr/>
          <p:nvPr/>
        </p:nvSpPr>
        <p:spPr>
          <a:xfrm>
            <a:off x="1147286" y="3627054"/>
            <a:ext cx="1660103"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b="1" strike="noStrike" dirty="0">
                <a:solidFill>
                  <a:srgbClr val="808080"/>
                </a:solidFill>
                <a:latin typeface="Calibri"/>
              </a:rPr>
              <a:t>LOWER</a:t>
            </a:r>
            <a:r>
              <a:rPr lang="en-US" sz="1400" b="1" strike="noStrike" dirty="0">
                <a:solidFill>
                  <a:srgbClr val="808080"/>
                </a:solidFill>
                <a:latin typeface="Calibri"/>
              </a:rPr>
              <a:t> STORAGE</a:t>
            </a:r>
            <a:endParaRPr sz="4400" dirty="0"/>
          </a:p>
          <a:p>
            <a:pPr algn="ctr">
              <a:lnSpc>
                <a:spcPct val="100000"/>
              </a:lnSpc>
            </a:pPr>
            <a:r>
              <a:rPr lang="en-US" sz="1400" b="1" strike="noStrike" dirty="0">
                <a:solidFill>
                  <a:srgbClr val="808080"/>
                </a:solidFill>
                <a:latin typeface="Calibri"/>
              </a:rPr>
              <a:t>INFRASTRUCTURE COST</a:t>
            </a:r>
            <a:endParaRPr sz="4400" dirty="0"/>
          </a:p>
        </p:txBody>
      </p:sp>
      <p:sp>
        <p:nvSpPr>
          <p:cNvPr id="286" name="CustomShape 40"/>
          <p:cNvSpPr/>
          <p:nvPr/>
        </p:nvSpPr>
        <p:spPr>
          <a:xfrm>
            <a:off x="3811144" y="3654048"/>
            <a:ext cx="2108580"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b="1" strike="noStrike" dirty="0">
                <a:solidFill>
                  <a:srgbClr val="808080"/>
                </a:solidFill>
                <a:latin typeface="Calibri"/>
              </a:rPr>
              <a:t>COST </a:t>
            </a:r>
            <a:r>
              <a:rPr lang="en-US" sz="1400" b="1" strike="noStrike" dirty="0">
                <a:solidFill>
                  <a:srgbClr val="808080"/>
                </a:solidFill>
                <a:latin typeface="Calibri"/>
              </a:rPr>
              <a:t>OF CENTRAL MGMT &amp; REPLI SW</a:t>
            </a:r>
            <a:endParaRPr sz="4400" dirty="0"/>
          </a:p>
        </p:txBody>
      </p:sp>
      <p:sp>
        <p:nvSpPr>
          <p:cNvPr id="287" name="CustomShape 41"/>
          <p:cNvSpPr/>
          <p:nvPr/>
        </p:nvSpPr>
        <p:spPr>
          <a:xfrm>
            <a:off x="6379661" y="3693428"/>
            <a:ext cx="1890435" cy="468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b="1" strike="noStrike" dirty="0">
                <a:solidFill>
                  <a:srgbClr val="808080"/>
                </a:solidFill>
                <a:latin typeface="Calibri"/>
              </a:rPr>
              <a:t>FASTER</a:t>
            </a:r>
            <a:endParaRPr sz="4400" dirty="0"/>
          </a:p>
          <a:p>
            <a:pPr algn="ctr">
              <a:lnSpc>
                <a:spcPct val="100000"/>
              </a:lnSpc>
            </a:pPr>
            <a:r>
              <a:rPr lang="en-US" sz="1400" b="1" strike="noStrike" dirty="0">
                <a:solidFill>
                  <a:srgbClr val="808080"/>
                </a:solidFill>
                <a:latin typeface="Calibri"/>
              </a:rPr>
              <a:t>FILE SHARING SW
AT NO EXTRA COST</a:t>
            </a:r>
            <a:endParaRPr sz="4400" dirty="0"/>
          </a:p>
        </p:txBody>
      </p:sp>
      <p:sp>
        <p:nvSpPr>
          <p:cNvPr id="288" name="CustomShape 42"/>
          <p:cNvSpPr/>
          <p:nvPr/>
        </p:nvSpPr>
        <p:spPr>
          <a:xfrm>
            <a:off x="8679952" y="1450546"/>
            <a:ext cx="264600" cy="956520"/>
          </a:xfrm>
          <a:prstGeom prst="rect">
            <a:avLst/>
          </a:prstGeom>
          <a:solidFill>
            <a:schemeClr val="tx1">
              <a:lumMod val="75000"/>
              <a:lumOff val="25000"/>
            </a:schemeClr>
          </a:solidFill>
          <a:ln w="1908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89" name="CustomShape 43"/>
          <p:cNvSpPr/>
          <p:nvPr/>
        </p:nvSpPr>
        <p:spPr>
          <a:xfrm>
            <a:off x="8290072" y="2116546"/>
            <a:ext cx="264600" cy="290520"/>
          </a:xfrm>
          <a:prstGeom prst="rect">
            <a:avLst/>
          </a:prstGeom>
          <a:solidFill>
            <a:srgbClr val="FFC00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90" name="CustomShape 44"/>
          <p:cNvSpPr/>
          <p:nvPr/>
        </p:nvSpPr>
        <p:spPr>
          <a:xfrm>
            <a:off x="7994872" y="1636306"/>
            <a:ext cx="692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strike="noStrike">
                <a:solidFill>
                  <a:srgbClr val="808080"/>
                </a:solidFill>
                <a:latin typeface="Calibri"/>
              </a:rPr>
              <a:t>70%</a:t>
            </a:r>
            <a:endParaRPr/>
          </a:p>
        </p:txBody>
      </p:sp>
      <p:sp>
        <p:nvSpPr>
          <p:cNvPr id="291" name="CustomShape 45"/>
          <p:cNvSpPr/>
          <p:nvPr/>
        </p:nvSpPr>
        <p:spPr>
          <a:xfrm>
            <a:off x="8079832" y="1926106"/>
            <a:ext cx="653760" cy="210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790" strike="noStrike">
                <a:solidFill>
                  <a:srgbClr val="808080"/>
                </a:solidFill>
                <a:latin typeface="Calibri"/>
              </a:rPr>
              <a:t>LOWER</a:t>
            </a:r>
            <a:endParaRPr/>
          </a:p>
        </p:txBody>
      </p:sp>
      <p:sp>
        <p:nvSpPr>
          <p:cNvPr id="292" name="CustomShape 46"/>
          <p:cNvSpPr/>
          <p:nvPr/>
        </p:nvSpPr>
        <p:spPr>
          <a:xfrm>
            <a:off x="644227" y="1371753"/>
            <a:ext cx="7093065" cy="143604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750" indent="-285750">
              <a:lnSpc>
                <a:spcPct val="100000"/>
              </a:lnSpc>
              <a:buFont typeface="Arial" panose="020B0604020202020204" pitchFamily="34" charset="0"/>
              <a:buChar char="•"/>
            </a:pPr>
            <a:r>
              <a:rPr lang="en-US" sz="2400" b="1" strike="noStrike" dirty="0">
                <a:solidFill>
                  <a:srgbClr val="404040"/>
                </a:solidFill>
                <a:latin typeface="Arial Narrow" panose="020B0606020202030204" pitchFamily="34" charset="0"/>
              </a:rPr>
              <a:t>On-demand enterprise grade hybrid cloud storage</a:t>
            </a:r>
            <a:endParaRPr sz="4400" dirty="0">
              <a:latin typeface="Arial Narrow" panose="020B0606020202030204" pitchFamily="34" charset="0"/>
            </a:endParaRPr>
          </a:p>
          <a:p>
            <a:pPr marL="285750" indent="-285750">
              <a:lnSpc>
                <a:spcPct val="100000"/>
              </a:lnSpc>
              <a:buFont typeface="Arial" panose="020B0604020202020204" pitchFamily="34" charset="0"/>
              <a:buChar char="•"/>
            </a:pPr>
            <a:r>
              <a:rPr lang="en-US" sz="2400" b="1" strike="noStrike" dirty="0">
                <a:solidFill>
                  <a:srgbClr val="404040"/>
                </a:solidFill>
                <a:latin typeface="Arial Narrow" panose="020B0606020202030204" pitchFamily="34" charset="0"/>
              </a:rPr>
              <a:t>Secured data access, anywhere, on any device</a:t>
            </a:r>
            <a:endParaRPr sz="4400" dirty="0">
              <a:latin typeface="Arial Narrow" panose="020B0606020202030204" pitchFamily="34" charset="0"/>
            </a:endParaRPr>
          </a:p>
          <a:p>
            <a:pPr marL="285750" indent="-285750">
              <a:lnSpc>
                <a:spcPct val="100000"/>
              </a:lnSpc>
              <a:buFont typeface="Arial" panose="020B0604020202020204" pitchFamily="34" charset="0"/>
              <a:buChar char="•"/>
            </a:pPr>
            <a:r>
              <a:rPr lang="en-US" sz="2400" b="1" strike="noStrike" dirty="0">
                <a:solidFill>
                  <a:srgbClr val="404040"/>
                </a:solidFill>
                <a:latin typeface="Arial Narrow" panose="020B0606020202030204" pitchFamily="34" charset="0"/>
              </a:rPr>
              <a:t>Reduce footprint and cost for active and retained data</a:t>
            </a:r>
            <a:endParaRPr sz="4400" dirty="0">
              <a:latin typeface="Arial Narrow" panose="020B0606020202030204" pitchFamily="34" charset="0"/>
            </a:endParaRPr>
          </a:p>
        </p:txBody>
      </p:sp>
      <p:pic>
        <p:nvPicPr>
          <p:cNvPr id="293" name="Picture 2"/>
          <p:cNvPicPr/>
          <p:nvPr/>
        </p:nvPicPr>
        <p:blipFill>
          <a:blip r:embed="rId3"/>
          <a:stretch/>
        </p:blipFill>
        <p:spPr>
          <a:xfrm>
            <a:off x="478646" y="807528"/>
            <a:ext cx="553320" cy="358200"/>
          </a:xfrm>
          <a:prstGeom prst="rect">
            <a:avLst/>
          </a:prstGeom>
          <a:ln>
            <a:noFill/>
          </a:ln>
        </p:spPr>
      </p:pic>
      <p:sp>
        <p:nvSpPr>
          <p:cNvPr id="299" name="CustomShape 51"/>
          <p:cNvSpPr/>
          <p:nvPr/>
        </p:nvSpPr>
        <p:spPr>
          <a:xfrm rot="2338800">
            <a:off x="7037616" y="2927734"/>
            <a:ext cx="664200" cy="597960"/>
          </a:xfrm>
          <a:prstGeom prst="upArrow">
            <a:avLst>
              <a:gd name="adj1" fmla="val 50000"/>
              <a:gd name="adj2" fmla="val 50000"/>
            </a:avLst>
          </a:prstGeom>
          <a:solidFill>
            <a:srgbClr val="92D050"/>
          </a:solidFill>
          <a:ln w="41400">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0" name="CustomShape 52"/>
          <p:cNvSpPr/>
          <p:nvPr/>
        </p:nvSpPr>
        <p:spPr>
          <a:xfrm>
            <a:off x="7004658" y="3130740"/>
            <a:ext cx="640440" cy="29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350" b="1" strike="noStrike" dirty="0">
                <a:solidFill>
                  <a:srgbClr val="404040"/>
                </a:solidFill>
                <a:latin typeface="Calibri"/>
              </a:rPr>
              <a:t>16X</a:t>
            </a:r>
            <a:endParaRPr dirty="0"/>
          </a:p>
        </p:txBody>
      </p:sp>
      <p:sp>
        <p:nvSpPr>
          <p:cNvPr id="301" name="CustomShape 53"/>
          <p:cNvSpPr/>
          <p:nvPr/>
        </p:nvSpPr>
        <p:spPr>
          <a:xfrm>
            <a:off x="4552688" y="3092448"/>
            <a:ext cx="584280" cy="41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100" b="1" strike="noStrike">
                <a:solidFill>
                  <a:srgbClr val="FFFFFF"/>
                </a:solidFill>
                <a:latin typeface="Calibri"/>
              </a:rPr>
              <a:t>$0</a:t>
            </a:r>
            <a:endParaRPr/>
          </a:p>
        </p:txBody>
      </p:sp>
      <p:sp>
        <p:nvSpPr>
          <p:cNvPr id="303" name="CustomShape 54"/>
          <p:cNvSpPr/>
          <p:nvPr/>
        </p:nvSpPr>
        <p:spPr>
          <a:xfrm>
            <a:off x="7740000" y="1041898"/>
            <a:ext cx="1397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gn="r">
              <a:lnSpc>
                <a:spcPct val="100000"/>
              </a:lnSpc>
            </a:pPr>
            <a:r>
              <a:rPr lang="en-US" b="1" strike="noStrike">
                <a:solidFill>
                  <a:srgbClr val="606060"/>
                </a:solidFill>
                <a:latin typeface="Arial"/>
              </a:rPr>
              <a:t>3 Year TCO</a:t>
            </a:r>
            <a:endParaRPr/>
          </a:p>
        </p:txBody>
      </p:sp>
      <p:sp>
        <p:nvSpPr>
          <p:cNvPr id="304" name="CustomShape 55"/>
          <p:cNvSpPr/>
          <p:nvPr/>
        </p:nvSpPr>
        <p:spPr>
          <a:xfrm>
            <a:off x="606086" y="993510"/>
            <a:ext cx="298800" cy="228600"/>
          </a:xfrm>
          <a:prstGeom prst="can">
            <a:avLst>
              <a:gd name="adj" fmla="val 25000"/>
            </a:avLst>
          </a:prstGeom>
          <a:solidFill>
            <a:schemeClr val="tx2">
              <a:lumMod val="60000"/>
              <a:lumOff val="40000"/>
            </a:schemeClr>
          </a:solidFill>
          <a:ln>
            <a:solidFill>
              <a:schemeClr val="tx2">
                <a:lumMod val="60000"/>
                <a:lumOff val="40000"/>
              </a:schemeClr>
            </a:solidFill>
            <a:round/>
          </a:ln>
        </p:spPr>
        <p:style>
          <a:lnRef idx="2">
            <a:schemeClr val="accent1">
              <a:shade val="50000"/>
            </a:schemeClr>
          </a:lnRef>
          <a:fillRef idx="1">
            <a:schemeClr val="accent1"/>
          </a:fillRef>
          <a:effectRef idx="0">
            <a:schemeClr val="accent1"/>
          </a:effectRef>
          <a:fontRef idx="minor"/>
        </p:style>
      </p:sp>
    </p:spTree>
    <p:extLst>
      <p:ext uri="{BB962C8B-B14F-4D97-AF65-F5344CB8AC3E}">
        <p14:creationId xmlns:p14="http://schemas.microsoft.com/office/powerpoint/2010/main" val="2120388693"/>
      </p:ext>
    </p:extLst>
  </p:cSld>
  <p:clrMapOvr>
    <a:masterClrMapping/>
  </p:clrMapOvr>
  <p:transition spd="slow">
    <p:push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ontent Placeholder 4"/>
          <p:cNvSpPr>
            <a:spLocks noGrp="1"/>
          </p:cNvSpPr>
          <p:nvPr>
            <p:ph sz="quarter" idx="4294967295"/>
          </p:nvPr>
        </p:nvSpPr>
        <p:spPr>
          <a:xfrm>
            <a:off x="5040412" y="2304134"/>
            <a:ext cx="2011680" cy="1529528"/>
          </a:xfrm>
          <a:prstGeom prst="rect">
            <a:avLst/>
          </a:prstGeom>
          <a:solidFill>
            <a:srgbClr val="808080"/>
          </a:solidFill>
          <a:ln>
            <a:solidFill>
              <a:schemeClr val="accent1"/>
            </a:solidFill>
          </a:ln>
        </p:spPr>
        <p:txBody>
          <a:bodyPr anchor="t"/>
          <a:lstStyle/>
          <a:p>
            <a:pPr marL="0" indent="0" algn="ctr">
              <a:lnSpc>
                <a:spcPct val="70000"/>
              </a:lnSpc>
              <a:buNone/>
            </a:pPr>
            <a:r>
              <a:rPr lang="en-US" sz="1400" dirty="0" smtClean="0">
                <a:solidFill>
                  <a:schemeClr val="bg1"/>
                </a:solidFill>
              </a:rPr>
              <a:t>Technical Apps</a:t>
            </a:r>
            <a:endParaRPr lang="en-US" sz="1400" dirty="0">
              <a:solidFill>
                <a:schemeClr val="bg1"/>
              </a:solidFill>
            </a:endParaRPr>
          </a:p>
        </p:txBody>
      </p:sp>
      <p:pic>
        <p:nvPicPr>
          <p:cNvPr id="2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7719511" y="1536366"/>
            <a:ext cx="972889" cy="2483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2" name="Title 2"/>
          <p:cNvSpPr>
            <a:spLocks noGrp="1"/>
          </p:cNvSpPr>
          <p:nvPr>
            <p:ph type="title"/>
          </p:nvPr>
        </p:nvSpPr>
        <p:spPr>
          <a:xfrm>
            <a:off x="-25979" y="74811"/>
            <a:ext cx="9169980" cy="514350"/>
          </a:xfrm>
          <a:solidFill>
            <a:srgbClr val="FFFFFF"/>
          </a:solidFill>
        </p:spPr>
        <p:txBody>
          <a:bodyPr/>
          <a:lstStyle/>
          <a:p>
            <a:pPr>
              <a:lnSpc>
                <a:spcPct val="100000"/>
              </a:lnSpc>
            </a:pPr>
            <a:r>
              <a:rPr lang="en-US" dirty="0" smtClean="0"/>
              <a:t>Snap Storage Portfolio – Optimized for Every </a:t>
            </a:r>
            <a:r>
              <a:rPr lang="en-US" dirty="0"/>
              <a:t>W</a:t>
            </a:r>
            <a:r>
              <a:rPr lang="en-US" dirty="0" smtClean="0"/>
              <a:t>orkload</a:t>
            </a:r>
            <a:endParaRPr lang="en-US" sz="3500" dirty="0"/>
          </a:p>
        </p:txBody>
      </p:sp>
      <p:sp>
        <p:nvSpPr>
          <p:cNvPr id="33" name="Rectangle 32"/>
          <p:cNvSpPr/>
          <p:nvPr/>
        </p:nvSpPr>
        <p:spPr>
          <a:xfrm>
            <a:off x="951352" y="760545"/>
            <a:ext cx="8122964" cy="731520"/>
          </a:xfrm>
          <a:prstGeom prst="rect">
            <a:avLst/>
          </a:prstGeom>
          <a:solidFill>
            <a:schemeClr val="accent6"/>
          </a:solidFill>
          <a:ln>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lIns="67194" tIns="33596" rIns="67194" bIns="33596" rtlCol="0" anchor="ctr"/>
          <a:lstStyle/>
          <a:p>
            <a:pPr algn="ctr"/>
            <a:r>
              <a:rPr lang="en-US" sz="1400" dirty="0"/>
              <a:t>Unified Management: Online, Integrated, user experience focused </a:t>
            </a:r>
          </a:p>
          <a:p>
            <a:pPr algn="ctr"/>
            <a:r>
              <a:rPr lang="en-US" sz="1400" dirty="0">
                <a:solidFill>
                  <a:schemeClr val="bg1"/>
                </a:solidFill>
              </a:rPr>
              <a:t>SSM (</a:t>
            </a:r>
            <a:r>
              <a:rPr lang="en-US" sz="1400" dirty="0" err="1" smtClean="0">
                <a:solidFill>
                  <a:schemeClr val="bg1"/>
                </a:solidFill>
              </a:rPr>
              <a:t>SnapStorage</a:t>
            </a:r>
            <a:r>
              <a:rPr lang="en-US" sz="1400" dirty="0" smtClean="0">
                <a:solidFill>
                  <a:schemeClr val="bg1"/>
                </a:solidFill>
              </a:rPr>
              <a:t> </a:t>
            </a:r>
            <a:r>
              <a:rPr lang="en-US" sz="1400" dirty="0">
                <a:solidFill>
                  <a:schemeClr val="bg1"/>
                </a:solidFill>
              </a:rPr>
              <a:t>Manager) – Device Discovery &amp; Management</a:t>
            </a:r>
          </a:p>
        </p:txBody>
      </p:sp>
      <p:sp>
        <p:nvSpPr>
          <p:cNvPr id="34" name="Rectangle 33"/>
          <p:cNvSpPr/>
          <p:nvPr/>
        </p:nvSpPr>
        <p:spPr>
          <a:xfrm>
            <a:off x="951352" y="1548031"/>
            <a:ext cx="8122964" cy="731520"/>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lIns="67194" tIns="33596" rIns="67194" bIns="33596" rtlCol="0" anchor="ctr"/>
          <a:lstStyle/>
          <a:p>
            <a:pPr algn="ctr"/>
            <a:r>
              <a:rPr lang="en-US" sz="1400" dirty="0">
                <a:solidFill>
                  <a:schemeClr val="bg1"/>
                </a:solidFill>
              </a:rPr>
              <a:t>Consistent Functionality</a:t>
            </a:r>
          </a:p>
          <a:p>
            <a:pPr algn="ctr"/>
            <a:endParaRPr lang="en-US" sz="1400" dirty="0">
              <a:solidFill>
                <a:schemeClr val="bg1"/>
              </a:solidFill>
            </a:endParaRPr>
          </a:p>
          <a:p>
            <a:pPr algn="ctr"/>
            <a:endParaRPr lang="en-US" sz="1400" dirty="0">
              <a:solidFill>
                <a:schemeClr val="bg1"/>
              </a:solidFill>
            </a:endParaRPr>
          </a:p>
        </p:txBody>
      </p:sp>
      <p:sp>
        <p:nvSpPr>
          <p:cNvPr id="37" name="TextBox 36"/>
          <p:cNvSpPr txBox="1"/>
          <p:nvPr/>
        </p:nvSpPr>
        <p:spPr>
          <a:xfrm rot="16200000">
            <a:off x="185010" y="801897"/>
            <a:ext cx="731520" cy="648815"/>
          </a:xfrm>
          <a:prstGeom prst="rect">
            <a:avLst/>
          </a:prstGeom>
        </p:spPr>
        <p:style>
          <a:lnRef idx="1">
            <a:schemeClr val="accent4"/>
          </a:lnRef>
          <a:fillRef idx="3">
            <a:schemeClr val="accent4"/>
          </a:fillRef>
          <a:effectRef idx="2">
            <a:schemeClr val="accent4"/>
          </a:effectRef>
          <a:fontRef idx="minor">
            <a:schemeClr val="lt1"/>
          </a:fontRef>
        </p:style>
        <p:txBody>
          <a:bodyPr wrap="square" lIns="67211" tIns="33605" rIns="67211" bIns="33605" rtlCol="0" anchor="ctr">
            <a:noAutofit/>
          </a:bodyPr>
          <a:lstStyle/>
          <a:p>
            <a:pPr algn="ctr"/>
            <a:r>
              <a:rPr lang="en-US" sz="800" b="1" dirty="0">
                <a:solidFill>
                  <a:schemeClr val="bg1"/>
                </a:solidFill>
                <a:latin typeface="Arial" panose="020B0604020202020204" pitchFamily="34" charset="0"/>
                <a:cs typeface="Arial" panose="020B0604020202020204" pitchFamily="34" charset="0"/>
              </a:rPr>
              <a:t>Saves Time &amp; Resource</a:t>
            </a:r>
          </a:p>
        </p:txBody>
      </p:sp>
      <p:sp>
        <p:nvSpPr>
          <p:cNvPr id="38" name="Rounded Rectangle 37"/>
          <p:cNvSpPr/>
          <p:nvPr/>
        </p:nvSpPr>
        <p:spPr>
          <a:xfrm>
            <a:off x="1596634" y="1870397"/>
            <a:ext cx="1382605" cy="335494"/>
          </a:xfrm>
          <a:prstGeom prst="roundRect">
            <a:avLst/>
          </a:prstGeom>
          <a:solidFill>
            <a:schemeClr val="accent6"/>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67211" tIns="33605" rIns="67211" bIns="33605" rtlCol="0" anchor="ctr"/>
          <a:lstStyle/>
          <a:p>
            <a:pPr algn="ctr"/>
            <a:r>
              <a:rPr lang="en-US" sz="1200" dirty="0" smtClean="0"/>
              <a:t>Unified</a:t>
            </a:r>
            <a:endParaRPr lang="en-US" sz="1200" dirty="0"/>
          </a:p>
        </p:txBody>
      </p:sp>
      <p:sp>
        <p:nvSpPr>
          <p:cNvPr id="43" name="Rounded Rectangle 42"/>
          <p:cNvSpPr/>
          <p:nvPr/>
        </p:nvSpPr>
        <p:spPr>
          <a:xfrm>
            <a:off x="2919160" y="1869131"/>
            <a:ext cx="1382605" cy="335494"/>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67211" tIns="33605" rIns="67211" bIns="33605" rtlCol="0" anchor="ctr"/>
          <a:lstStyle/>
          <a:p>
            <a:pPr algn="ctr"/>
            <a:r>
              <a:rPr lang="en-US" sz="1200" dirty="0" smtClean="0"/>
              <a:t>Failure Resilient</a:t>
            </a:r>
            <a:endParaRPr lang="en-US" sz="1200" dirty="0"/>
          </a:p>
        </p:txBody>
      </p:sp>
      <p:sp>
        <p:nvSpPr>
          <p:cNvPr id="44" name="Rounded Rectangle 43"/>
          <p:cNvSpPr/>
          <p:nvPr/>
        </p:nvSpPr>
        <p:spPr>
          <a:xfrm>
            <a:off x="4230787" y="1870397"/>
            <a:ext cx="1382605" cy="335494"/>
          </a:xfrm>
          <a:prstGeom prst="roundRect">
            <a:avLst/>
          </a:prstGeom>
          <a:solidFill>
            <a:schemeClr val="accent6"/>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67211" tIns="33605" rIns="67211" bIns="33605" rtlCol="0" anchor="ctr"/>
          <a:lstStyle/>
          <a:p>
            <a:pPr algn="ctr"/>
            <a:r>
              <a:rPr lang="en-US" sz="1200" dirty="0"/>
              <a:t>Snapshots</a:t>
            </a:r>
          </a:p>
        </p:txBody>
      </p:sp>
      <p:sp>
        <p:nvSpPr>
          <p:cNvPr id="45" name="Rounded Rectangle 44"/>
          <p:cNvSpPr/>
          <p:nvPr/>
        </p:nvSpPr>
        <p:spPr>
          <a:xfrm>
            <a:off x="5553312" y="1869131"/>
            <a:ext cx="1382605" cy="335494"/>
          </a:xfrm>
          <a:prstGeom prst="roundRect">
            <a:avLst/>
          </a:prstGeom>
          <a:solidFill>
            <a:schemeClr val="accent6">
              <a:alpha val="78000"/>
            </a:schemeClr>
          </a:solidFill>
        </p:spPr>
        <p:style>
          <a:lnRef idx="1">
            <a:schemeClr val="accent1"/>
          </a:lnRef>
          <a:fillRef idx="3">
            <a:schemeClr val="accent1"/>
          </a:fillRef>
          <a:effectRef idx="2">
            <a:schemeClr val="accent1"/>
          </a:effectRef>
          <a:fontRef idx="minor">
            <a:schemeClr val="lt1"/>
          </a:fontRef>
        </p:style>
        <p:txBody>
          <a:bodyPr lIns="67211" tIns="33605" rIns="67211" bIns="33605" rtlCol="0" anchor="ctr"/>
          <a:lstStyle/>
          <a:p>
            <a:pPr algn="ctr"/>
            <a:r>
              <a:rPr lang="en-US" sz="1200" dirty="0" smtClean="0"/>
              <a:t>Integrated DR</a:t>
            </a:r>
            <a:endParaRPr lang="en-US" sz="1200" dirty="0"/>
          </a:p>
        </p:txBody>
      </p:sp>
      <p:sp>
        <p:nvSpPr>
          <p:cNvPr id="46" name="Rounded Rectangle 45"/>
          <p:cNvSpPr/>
          <p:nvPr/>
        </p:nvSpPr>
        <p:spPr>
          <a:xfrm>
            <a:off x="6870753" y="1867502"/>
            <a:ext cx="1382605" cy="335494"/>
          </a:xfrm>
          <a:prstGeom prst="roundRect">
            <a:avLst/>
          </a:prstGeom>
          <a:solidFill>
            <a:schemeClr val="accent6"/>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lIns="67211" tIns="33605" rIns="67211" bIns="33605" rtlCol="0" anchor="ctr"/>
          <a:lstStyle/>
          <a:p>
            <a:pPr algn="ctr"/>
            <a:r>
              <a:rPr lang="en-US" sz="1200" dirty="0" smtClean="0"/>
              <a:t>Secured Sync and Share</a:t>
            </a:r>
            <a:endParaRPr lang="en-US" sz="1200" dirty="0"/>
          </a:p>
        </p:txBody>
      </p:sp>
      <p:sp>
        <p:nvSpPr>
          <p:cNvPr id="47" name="Rectangle 46"/>
          <p:cNvSpPr/>
          <p:nvPr/>
        </p:nvSpPr>
        <p:spPr>
          <a:xfrm>
            <a:off x="947739" y="3865081"/>
            <a:ext cx="8122964" cy="803741"/>
          </a:xfrm>
          <a:prstGeom prst="rect">
            <a:avLst/>
          </a:prstGeom>
          <a:solidFill>
            <a:schemeClr val="accent6"/>
          </a:solidFill>
          <a:ln>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lIns="67194" tIns="33596" rIns="67194" bIns="33596" rtlCol="0" anchor="ctr"/>
          <a:lstStyle/>
          <a:p>
            <a:pPr algn="ctr"/>
            <a:endParaRPr lang="en-US" sz="1600" dirty="0">
              <a:solidFill>
                <a:schemeClr val="bg1"/>
              </a:solidFill>
            </a:endParaRPr>
          </a:p>
          <a:p>
            <a:pPr algn="ctr"/>
            <a:endParaRPr lang="en-US" sz="1600" dirty="0">
              <a:solidFill>
                <a:schemeClr val="bg1"/>
              </a:solidFill>
            </a:endParaRPr>
          </a:p>
        </p:txBody>
      </p:sp>
      <p:sp>
        <p:nvSpPr>
          <p:cNvPr id="48" name="TextBox 47"/>
          <p:cNvSpPr txBox="1"/>
          <p:nvPr/>
        </p:nvSpPr>
        <p:spPr>
          <a:xfrm>
            <a:off x="5327211" y="3889100"/>
            <a:ext cx="1353056" cy="714197"/>
          </a:xfrm>
          <a:prstGeom prst="rect">
            <a:avLst/>
          </a:prstGeom>
          <a:noFill/>
        </p:spPr>
        <p:txBody>
          <a:bodyPr wrap="none" lIns="67211" tIns="33605" rIns="67211" bIns="33605" rtlCol="0">
            <a:spAutoFit/>
          </a:bodyPr>
          <a:lstStyle/>
          <a:p>
            <a:pPr marL="210029" indent="-210029">
              <a:buFont typeface="Arial"/>
              <a:buChar char="•"/>
            </a:pPr>
            <a:r>
              <a:rPr lang="en-US" sz="1400" dirty="0" smtClean="0">
                <a:solidFill>
                  <a:srgbClr val="FFFFFF"/>
                </a:solidFill>
                <a:latin typeface="Arial" panose="020B0604020202020204" pitchFamily="34" charset="0"/>
                <a:cs typeface="Arial" panose="020B0604020202020204" pitchFamily="34" charset="0"/>
              </a:rPr>
              <a:t>Scale-out</a:t>
            </a:r>
            <a:endParaRPr lang="en-US" sz="1400" dirty="0">
              <a:solidFill>
                <a:srgbClr val="FFFFFF"/>
              </a:solidFill>
              <a:latin typeface="Arial" panose="020B0604020202020204" pitchFamily="34" charset="0"/>
              <a:cs typeface="Arial" panose="020B0604020202020204" pitchFamily="34" charset="0"/>
            </a:endParaRP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Self-learning</a:t>
            </a: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Self-healing</a:t>
            </a:r>
          </a:p>
        </p:txBody>
      </p:sp>
      <p:sp>
        <p:nvSpPr>
          <p:cNvPr id="49" name="TextBox 48"/>
          <p:cNvSpPr txBox="1"/>
          <p:nvPr/>
        </p:nvSpPr>
        <p:spPr>
          <a:xfrm>
            <a:off x="3111337" y="3909171"/>
            <a:ext cx="1931114" cy="714205"/>
          </a:xfrm>
          <a:prstGeom prst="rect">
            <a:avLst/>
          </a:prstGeom>
          <a:noFill/>
        </p:spPr>
        <p:txBody>
          <a:bodyPr wrap="none" lIns="67211" tIns="33605" rIns="67211" bIns="33605" rtlCol="0">
            <a:spAutoFit/>
          </a:bodyPr>
          <a:lstStyle/>
          <a:p>
            <a:pPr marL="210029" indent="-210029">
              <a:buFont typeface="Arial"/>
              <a:buChar char="•"/>
            </a:pPr>
            <a:r>
              <a:rPr lang="en-US" sz="1400" dirty="0" smtClean="0">
                <a:solidFill>
                  <a:srgbClr val="FFFFFF"/>
                </a:solidFill>
                <a:latin typeface="Arial" panose="020B0604020202020204" pitchFamily="34" charset="0"/>
                <a:cs typeface="Arial" panose="020B0604020202020204" pitchFamily="34" charset="0"/>
              </a:rPr>
              <a:t>Scale-up </a:t>
            </a:r>
            <a:endParaRPr lang="en-US" sz="1400" dirty="0">
              <a:solidFill>
                <a:srgbClr val="FFFFFF"/>
              </a:solidFill>
              <a:latin typeface="Arial" panose="020B0604020202020204" pitchFamily="34" charset="0"/>
              <a:cs typeface="Arial" panose="020B0604020202020204" pitchFamily="34" charset="0"/>
            </a:endParaRP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Low latency</a:t>
            </a: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Expandable storage</a:t>
            </a:r>
          </a:p>
        </p:txBody>
      </p:sp>
      <p:sp>
        <p:nvSpPr>
          <p:cNvPr id="50" name="TextBox 49"/>
          <p:cNvSpPr txBox="1"/>
          <p:nvPr/>
        </p:nvSpPr>
        <p:spPr>
          <a:xfrm>
            <a:off x="1390138" y="3895439"/>
            <a:ext cx="1264265" cy="929649"/>
          </a:xfrm>
          <a:prstGeom prst="rect">
            <a:avLst/>
          </a:prstGeom>
          <a:noFill/>
        </p:spPr>
        <p:txBody>
          <a:bodyPr wrap="none" lIns="67211" tIns="33605" rIns="67211" bIns="33605" rtlCol="0">
            <a:spAutoFit/>
          </a:bodyPr>
          <a:lstStyle/>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File Shares </a:t>
            </a: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Quiet</a:t>
            </a: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Economical</a:t>
            </a:r>
          </a:p>
          <a:p>
            <a:endParaRPr lang="en-US" sz="1400" dirty="0">
              <a:solidFill>
                <a:srgbClr val="FFFFFF"/>
              </a:solidFill>
              <a:latin typeface="Arial" panose="020B0604020202020204" pitchFamily="34" charset="0"/>
              <a:cs typeface="Arial" panose="020B0604020202020204" pitchFamily="34" charset="0"/>
            </a:endParaRPr>
          </a:p>
        </p:txBody>
      </p:sp>
      <p:sp>
        <p:nvSpPr>
          <p:cNvPr id="51" name="TextBox 50"/>
          <p:cNvSpPr txBox="1"/>
          <p:nvPr/>
        </p:nvSpPr>
        <p:spPr>
          <a:xfrm>
            <a:off x="7266432" y="3909171"/>
            <a:ext cx="1763117" cy="714197"/>
          </a:xfrm>
          <a:prstGeom prst="rect">
            <a:avLst/>
          </a:prstGeom>
          <a:noFill/>
        </p:spPr>
        <p:txBody>
          <a:bodyPr wrap="square" lIns="67211" tIns="33605" rIns="67211" bIns="33605" rtlCol="0">
            <a:spAutoFit/>
          </a:bodyPr>
          <a:lstStyle/>
          <a:p>
            <a:pPr marL="210029" indent="-210029">
              <a:buFont typeface="Arial"/>
              <a:buChar char="•"/>
            </a:pPr>
            <a:r>
              <a:rPr lang="en-US" sz="1400" dirty="0" smtClean="0">
                <a:solidFill>
                  <a:srgbClr val="FFFFFF"/>
                </a:solidFill>
                <a:latin typeface="Arial" panose="020B0604020202020204" pitchFamily="34" charset="0"/>
                <a:cs typeface="Arial" panose="020B0604020202020204" pitchFamily="34" charset="0"/>
              </a:rPr>
              <a:t>Cloud NAS Share</a:t>
            </a:r>
            <a:endParaRPr lang="en-US" sz="1400" dirty="0">
              <a:solidFill>
                <a:srgbClr val="FFFFFF"/>
              </a:solidFill>
              <a:latin typeface="Arial" panose="020B0604020202020204" pitchFamily="34" charset="0"/>
              <a:cs typeface="Arial" panose="020B0604020202020204" pitchFamily="34" charset="0"/>
            </a:endParaRPr>
          </a:p>
          <a:p>
            <a:pPr marL="210029" indent="-210029">
              <a:buFont typeface="Arial"/>
              <a:buChar char="•"/>
            </a:pPr>
            <a:r>
              <a:rPr lang="en-US" sz="1400" dirty="0">
                <a:solidFill>
                  <a:srgbClr val="FFFFFF"/>
                </a:solidFill>
                <a:latin typeface="Arial" panose="020B0604020202020204" pitchFamily="34" charset="0"/>
                <a:cs typeface="Arial" panose="020B0604020202020204" pitchFamily="34" charset="0"/>
              </a:rPr>
              <a:t>Cloud </a:t>
            </a:r>
            <a:r>
              <a:rPr lang="en-US" sz="1400" dirty="0" smtClean="0">
                <a:solidFill>
                  <a:srgbClr val="FFFFFF"/>
                </a:solidFill>
                <a:latin typeface="Arial" panose="020B0604020202020204" pitchFamily="34" charset="0"/>
                <a:cs typeface="Arial" panose="020B0604020202020204" pitchFamily="34" charset="0"/>
              </a:rPr>
              <a:t>DR</a:t>
            </a:r>
          </a:p>
          <a:p>
            <a:pPr marL="210029" indent="-210029">
              <a:buFont typeface="Arial"/>
              <a:buChar char="•"/>
            </a:pPr>
            <a:r>
              <a:rPr lang="en-US" sz="1400" dirty="0" smtClean="0">
                <a:solidFill>
                  <a:srgbClr val="FFFFFF"/>
                </a:solidFill>
                <a:latin typeface="Arial" panose="020B0604020202020204" pitchFamily="34" charset="0"/>
                <a:cs typeface="Arial" panose="020B0604020202020204" pitchFamily="34" charset="0"/>
              </a:rPr>
              <a:t>Sync and Share</a:t>
            </a:r>
            <a:endParaRPr lang="en-US" sz="1400" dirty="0">
              <a:solidFill>
                <a:srgbClr val="FFFFFF"/>
              </a:solidFill>
              <a:latin typeface="Arial" panose="020B0604020202020204" pitchFamily="34" charset="0"/>
              <a:cs typeface="Arial" panose="020B0604020202020204" pitchFamily="34" charset="0"/>
            </a:endParaRPr>
          </a:p>
        </p:txBody>
      </p:sp>
      <p:sp>
        <p:nvSpPr>
          <p:cNvPr id="79" name="Content Placeholder 4"/>
          <p:cNvSpPr>
            <a:spLocks noGrp="1"/>
          </p:cNvSpPr>
          <p:nvPr>
            <p:ph sz="quarter" idx="4294967295"/>
          </p:nvPr>
        </p:nvSpPr>
        <p:spPr>
          <a:xfrm>
            <a:off x="951353" y="2304134"/>
            <a:ext cx="2011680" cy="1529528"/>
          </a:xfrm>
          <a:prstGeom prst="rect">
            <a:avLst/>
          </a:prstGeom>
          <a:solidFill>
            <a:srgbClr val="808080"/>
          </a:solidFill>
          <a:ln>
            <a:solidFill>
              <a:schemeClr val="accent1"/>
            </a:solidFill>
          </a:ln>
        </p:spPr>
        <p:txBody>
          <a:bodyPr anchor="t"/>
          <a:lstStyle/>
          <a:p>
            <a:pPr marL="0" indent="0" algn="ctr">
              <a:lnSpc>
                <a:spcPct val="70000"/>
              </a:lnSpc>
              <a:buNone/>
            </a:pPr>
            <a:r>
              <a:rPr lang="en-US" sz="1400" dirty="0" smtClean="0">
                <a:solidFill>
                  <a:schemeClr val="bg1"/>
                </a:solidFill>
              </a:rPr>
              <a:t>Desktop Storage</a:t>
            </a:r>
            <a:endParaRPr lang="en-US" sz="1400" dirty="0">
              <a:solidFill>
                <a:schemeClr val="bg1"/>
              </a:solidFill>
            </a:endParaRPr>
          </a:p>
        </p:txBody>
      </p:sp>
      <p:sp>
        <p:nvSpPr>
          <p:cNvPr id="83" name="Rectangle 82"/>
          <p:cNvSpPr/>
          <p:nvPr/>
        </p:nvSpPr>
        <p:spPr bwMode="auto">
          <a:xfrm>
            <a:off x="951353" y="2598805"/>
            <a:ext cx="201168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93" tIns="146154" rIns="182693" bIns="146154" numCol="1" spcCol="0" rtlCol="0" fromWordArt="0" anchor="t" anchorCtr="0" forceAA="0" compatLnSpc="1">
            <a:prstTxWarp prst="textNoShape">
              <a:avLst/>
            </a:prstTxWarp>
            <a:noAutofit/>
          </a:bodyPr>
          <a:lstStyle/>
          <a:p>
            <a:pPr algn="ctr" defTabSz="931515"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85" name="Rectangle 84"/>
          <p:cNvSpPr/>
          <p:nvPr/>
        </p:nvSpPr>
        <p:spPr>
          <a:xfrm>
            <a:off x="5559424" y="3356179"/>
            <a:ext cx="916726" cy="307764"/>
          </a:xfrm>
          <a:prstGeom prst="rect">
            <a:avLst/>
          </a:prstGeom>
        </p:spPr>
        <p:txBody>
          <a:bodyPr wrap="none" lIns="91416" tIns="45708" rIns="91416" bIns="45708">
            <a:spAutoFit/>
          </a:bodyPr>
          <a:lstStyle/>
          <a:p>
            <a:r>
              <a:rPr lang="en-US" sz="1400" dirty="0">
                <a:solidFill>
                  <a:schemeClr val="bg1"/>
                </a:solidFill>
              </a:rPr>
              <a:t>SnapScale</a:t>
            </a:r>
          </a:p>
        </p:txBody>
      </p:sp>
      <p:sp>
        <p:nvSpPr>
          <p:cNvPr id="87" name="Rectangle 86"/>
          <p:cNvSpPr/>
          <p:nvPr/>
        </p:nvSpPr>
        <p:spPr>
          <a:xfrm>
            <a:off x="7431054" y="3029003"/>
            <a:ext cx="1664853" cy="369308"/>
          </a:xfrm>
          <a:prstGeom prst="rect">
            <a:avLst/>
          </a:prstGeom>
        </p:spPr>
        <p:txBody>
          <a:bodyPr wrap="none" lIns="91416" tIns="45708" rIns="91416" bIns="45708">
            <a:spAutoFit/>
          </a:bodyPr>
          <a:lstStyle/>
          <a:p>
            <a:r>
              <a:rPr lang="en-US" dirty="0" err="1">
                <a:solidFill>
                  <a:schemeClr val="bg1"/>
                </a:solidFill>
              </a:rPr>
              <a:t>SnapServer</a:t>
            </a:r>
            <a:r>
              <a:rPr lang="en-US" dirty="0">
                <a:solidFill>
                  <a:schemeClr val="bg1"/>
                </a:solidFill>
              </a:rPr>
              <a:t> XSD</a:t>
            </a:r>
          </a:p>
        </p:txBody>
      </p:sp>
      <p:sp>
        <p:nvSpPr>
          <p:cNvPr id="92" name="Content Placeholder 4"/>
          <p:cNvSpPr>
            <a:spLocks noGrp="1"/>
          </p:cNvSpPr>
          <p:nvPr>
            <p:ph sz="quarter" idx="4294967295"/>
          </p:nvPr>
        </p:nvSpPr>
        <p:spPr>
          <a:xfrm>
            <a:off x="2997540" y="2306002"/>
            <a:ext cx="2011680" cy="1529528"/>
          </a:xfrm>
          <a:prstGeom prst="rect">
            <a:avLst/>
          </a:prstGeom>
          <a:solidFill>
            <a:srgbClr val="808080"/>
          </a:solidFill>
          <a:ln>
            <a:solidFill>
              <a:schemeClr val="accent1"/>
            </a:solidFill>
          </a:ln>
        </p:spPr>
        <p:txBody>
          <a:bodyPr anchor="t"/>
          <a:lstStyle/>
          <a:p>
            <a:pPr marL="0" indent="0" algn="ctr">
              <a:lnSpc>
                <a:spcPct val="70000"/>
              </a:lnSpc>
              <a:buNone/>
            </a:pPr>
            <a:r>
              <a:rPr lang="en-US" sz="1400" dirty="0">
                <a:solidFill>
                  <a:schemeClr val="bg1"/>
                </a:solidFill>
              </a:rPr>
              <a:t>Enterprise Apps</a:t>
            </a:r>
          </a:p>
        </p:txBody>
      </p:sp>
      <p:sp>
        <p:nvSpPr>
          <p:cNvPr id="93" name="Rectangle 92"/>
          <p:cNvSpPr/>
          <p:nvPr/>
        </p:nvSpPr>
        <p:spPr bwMode="auto">
          <a:xfrm>
            <a:off x="2997540" y="2600676"/>
            <a:ext cx="201168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93" tIns="146154" rIns="182693" bIns="146154" numCol="1" spcCol="0" rtlCol="0" fromWordArt="0" anchor="t" anchorCtr="0" forceAA="0" compatLnSpc="1">
            <a:prstTxWarp prst="textNoShape">
              <a:avLst/>
            </a:prstTxWarp>
            <a:noAutofit/>
          </a:bodyPr>
          <a:lstStyle/>
          <a:p>
            <a:pPr algn="ctr" defTabSz="931515"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94" name="Rectangle 93"/>
          <p:cNvSpPr/>
          <p:nvPr/>
        </p:nvSpPr>
        <p:spPr>
          <a:xfrm>
            <a:off x="3203851" y="3384962"/>
            <a:ext cx="1322962" cy="307764"/>
          </a:xfrm>
          <a:prstGeom prst="rect">
            <a:avLst/>
          </a:prstGeom>
        </p:spPr>
        <p:txBody>
          <a:bodyPr wrap="none" lIns="91416" tIns="45708" rIns="91416" bIns="45708">
            <a:spAutoFit/>
          </a:bodyPr>
          <a:lstStyle/>
          <a:p>
            <a:r>
              <a:rPr lang="en-US" sz="1400" dirty="0" err="1">
                <a:solidFill>
                  <a:schemeClr val="bg1"/>
                </a:solidFill>
              </a:rPr>
              <a:t>SnapServer</a:t>
            </a:r>
            <a:r>
              <a:rPr lang="en-US" sz="1400" dirty="0">
                <a:solidFill>
                  <a:schemeClr val="bg1"/>
                </a:solidFill>
              </a:rPr>
              <a:t> XSR</a:t>
            </a:r>
          </a:p>
        </p:txBody>
      </p:sp>
      <p:sp>
        <p:nvSpPr>
          <p:cNvPr id="102" name="Rectangle 101"/>
          <p:cNvSpPr/>
          <p:nvPr/>
        </p:nvSpPr>
        <p:spPr bwMode="auto">
          <a:xfrm>
            <a:off x="5040412" y="2598805"/>
            <a:ext cx="201168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93" tIns="146154" rIns="182693" bIns="146154" numCol="1" spcCol="0" rtlCol="0" fromWordArt="0" anchor="t" anchorCtr="0" forceAA="0" compatLnSpc="1">
            <a:prstTxWarp prst="textNoShape">
              <a:avLst/>
            </a:prstTxWarp>
            <a:noAutofit/>
          </a:bodyPr>
          <a:lstStyle/>
          <a:p>
            <a:pPr algn="ctr" defTabSz="931515"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3" name="Rectangle 102"/>
          <p:cNvSpPr/>
          <p:nvPr/>
        </p:nvSpPr>
        <p:spPr>
          <a:xfrm>
            <a:off x="1316249" y="3362517"/>
            <a:ext cx="1335936" cy="307764"/>
          </a:xfrm>
          <a:prstGeom prst="rect">
            <a:avLst/>
          </a:prstGeom>
        </p:spPr>
        <p:txBody>
          <a:bodyPr wrap="none" lIns="91416" tIns="45708" rIns="91416" bIns="45708">
            <a:spAutoFit/>
          </a:bodyPr>
          <a:lstStyle/>
          <a:p>
            <a:r>
              <a:rPr lang="en-US" sz="1400" dirty="0" err="1">
                <a:solidFill>
                  <a:schemeClr val="bg1"/>
                </a:solidFill>
              </a:rPr>
              <a:t>SnapServer</a:t>
            </a:r>
            <a:r>
              <a:rPr lang="en-US" sz="1400" dirty="0">
                <a:solidFill>
                  <a:schemeClr val="bg1"/>
                </a:solidFill>
              </a:rPr>
              <a:t> XSD</a:t>
            </a:r>
          </a:p>
        </p:txBody>
      </p:sp>
      <p:sp>
        <p:nvSpPr>
          <p:cNvPr id="104" name="Content Placeholder 4"/>
          <p:cNvSpPr>
            <a:spLocks noGrp="1"/>
          </p:cNvSpPr>
          <p:nvPr>
            <p:ph sz="quarter" idx="4294967295"/>
          </p:nvPr>
        </p:nvSpPr>
        <p:spPr>
          <a:xfrm>
            <a:off x="7086600" y="2306002"/>
            <a:ext cx="2011680" cy="1529528"/>
          </a:xfrm>
          <a:prstGeom prst="rect">
            <a:avLst/>
          </a:prstGeom>
          <a:solidFill>
            <a:srgbClr val="808080"/>
          </a:solidFill>
          <a:ln>
            <a:solidFill>
              <a:schemeClr val="accent1"/>
            </a:solidFill>
          </a:ln>
        </p:spPr>
        <p:txBody>
          <a:bodyPr anchor="t"/>
          <a:lstStyle/>
          <a:p>
            <a:pPr marL="0" indent="0" algn="ctr">
              <a:lnSpc>
                <a:spcPct val="70000"/>
              </a:lnSpc>
              <a:buNone/>
            </a:pPr>
            <a:r>
              <a:rPr lang="en-US" sz="1400" dirty="0">
                <a:solidFill>
                  <a:schemeClr val="bg1"/>
                </a:solidFill>
              </a:rPr>
              <a:t>Enterprise Apps</a:t>
            </a:r>
          </a:p>
        </p:txBody>
      </p:sp>
      <p:sp>
        <p:nvSpPr>
          <p:cNvPr id="105" name="Rectangle 104"/>
          <p:cNvSpPr/>
          <p:nvPr/>
        </p:nvSpPr>
        <p:spPr bwMode="auto">
          <a:xfrm>
            <a:off x="7086600" y="2600676"/>
            <a:ext cx="2011680" cy="7313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93" tIns="146154" rIns="182693" bIns="146154" numCol="1" spcCol="0" rtlCol="0" fromWordArt="0" anchor="t" anchorCtr="0" forceAA="0" compatLnSpc="1">
            <a:prstTxWarp prst="textNoShape">
              <a:avLst/>
            </a:prstTxWarp>
            <a:noAutofit/>
          </a:bodyPr>
          <a:lstStyle/>
          <a:p>
            <a:pPr algn="ctr" defTabSz="931515" fontAlgn="base">
              <a:lnSpc>
                <a:spcPct val="90000"/>
              </a:lnSpc>
              <a:spcBef>
                <a:spcPct val="0"/>
              </a:spcBef>
              <a:spcAft>
                <a:spcPct val="0"/>
              </a:spcAft>
            </a:pPr>
            <a:endParaRPr lang="en-US" dirty="0" err="1">
              <a:solidFill>
                <a:schemeClr val="bg1"/>
              </a:solidFill>
              <a:ea typeface="Segoe UI" pitchFamily="34" charset="0"/>
              <a:cs typeface="Segoe UI" pitchFamily="34" charset="0"/>
            </a:endParaRPr>
          </a:p>
        </p:txBody>
      </p:sp>
      <p:sp>
        <p:nvSpPr>
          <p:cNvPr id="106" name="Rectangle 105"/>
          <p:cNvSpPr/>
          <p:nvPr/>
        </p:nvSpPr>
        <p:spPr>
          <a:xfrm>
            <a:off x="7563683" y="3384962"/>
            <a:ext cx="1057514" cy="307764"/>
          </a:xfrm>
          <a:prstGeom prst="rect">
            <a:avLst/>
          </a:prstGeom>
        </p:spPr>
        <p:txBody>
          <a:bodyPr wrap="none" lIns="91416" tIns="45708" rIns="91416" bIns="45708">
            <a:spAutoFit/>
          </a:bodyPr>
          <a:lstStyle/>
          <a:p>
            <a:r>
              <a:rPr lang="en-US" sz="1400" dirty="0">
                <a:solidFill>
                  <a:schemeClr val="bg1"/>
                </a:solidFill>
              </a:rPr>
              <a:t>SnapCLOUD</a:t>
            </a:r>
          </a:p>
        </p:txBody>
      </p:sp>
      <p:pic>
        <p:nvPicPr>
          <p:cNvPr id="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918" y="2896119"/>
            <a:ext cx="757145" cy="4340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392" y="2695314"/>
            <a:ext cx="609527" cy="67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9" name="Picture 8"/>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3000179" y="2919718"/>
            <a:ext cx="1980823" cy="4305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1477" y="2701654"/>
            <a:ext cx="506607" cy="5354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40522" y="2680267"/>
            <a:ext cx="1925298" cy="239448"/>
          </a:xfrm>
          <a:prstGeom prst="rect">
            <a:avLst/>
          </a:prstGeom>
        </p:spPr>
      </p:pic>
      <p:grpSp>
        <p:nvGrpSpPr>
          <p:cNvPr id="112" name="Group 111"/>
          <p:cNvGrpSpPr>
            <a:grpSpLocks noChangeAspect="1"/>
          </p:cNvGrpSpPr>
          <p:nvPr/>
        </p:nvGrpSpPr>
        <p:grpSpPr>
          <a:xfrm>
            <a:off x="7196700" y="2579626"/>
            <a:ext cx="1524388" cy="750559"/>
            <a:chOff x="9999131" y="1575268"/>
            <a:chExt cx="1926840" cy="1166325"/>
          </a:xfrm>
        </p:grpSpPr>
        <p:pic>
          <p:nvPicPr>
            <p:cNvPr id="11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99131" y="1575268"/>
              <a:ext cx="1926840" cy="1166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958"/>
            <a:stretch/>
          </p:blipFill>
          <p:spPr bwMode="auto">
            <a:xfrm>
              <a:off x="10528375" y="2270821"/>
              <a:ext cx="1323196" cy="3377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5"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57069" y="2008746"/>
              <a:ext cx="252059" cy="304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92686" y="2008745"/>
              <a:ext cx="252059" cy="304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01105" y="1685105"/>
              <a:ext cx="252059" cy="304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136722" y="1685104"/>
              <a:ext cx="252059" cy="3048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53" name="TextBox 52"/>
          <p:cNvSpPr txBox="1"/>
          <p:nvPr/>
        </p:nvSpPr>
        <p:spPr>
          <a:xfrm rot="16200000">
            <a:off x="185011" y="1589380"/>
            <a:ext cx="731520" cy="648817"/>
          </a:xfrm>
          <a:prstGeom prst="rect">
            <a:avLst/>
          </a:prstGeom>
        </p:spPr>
        <p:style>
          <a:lnRef idx="1">
            <a:schemeClr val="accent4"/>
          </a:lnRef>
          <a:fillRef idx="3">
            <a:schemeClr val="accent4"/>
          </a:fillRef>
          <a:effectRef idx="2">
            <a:schemeClr val="accent4"/>
          </a:effectRef>
          <a:fontRef idx="minor">
            <a:schemeClr val="lt1"/>
          </a:fontRef>
        </p:style>
        <p:txBody>
          <a:bodyPr wrap="square" lIns="67211" tIns="33605" rIns="67211" bIns="33605" rtlCol="0" anchor="ctr">
            <a:noAutofit/>
          </a:bodyPr>
          <a:lstStyle/>
          <a:p>
            <a:pPr algn="ctr"/>
            <a:r>
              <a:rPr lang="en-US" sz="800" b="1" dirty="0">
                <a:solidFill>
                  <a:schemeClr val="bg1"/>
                </a:solidFill>
                <a:latin typeface="Arial" panose="020B0604020202020204" pitchFamily="34" charset="0"/>
                <a:cs typeface="Arial" panose="020B0604020202020204" pitchFamily="34" charset="0"/>
              </a:rPr>
              <a:t>Standardize User Exp.</a:t>
            </a:r>
          </a:p>
        </p:txBody>
      </p:sp>
      <p:sp>
        <p:nvSpPr>
          <p:cNvPr id="54" name="TextBox 53"/>
          <p:cNvSpPr txBox="1"/>
          <p:nvPr/>
        </p:nvSpPr>
        <p:spPr>
          <a:xfrm rot="16200000">
            <a:off x="186134" y="2360033"/>
            <a:ext cx="731513" cy="651055"/>
          </a:xfrm>
          <a:prstGeom prst="rect">
            <a:avLst/>
          </a:prstGeom>
        </p:spPr>
        <p:style>
          <a:lnRef idx="1">
            <a:schemeClr val="accent4"/>
          </a:lnRef>
          <a:fillRef idx="3">
            <a:schemeClr val="accent4"/>
          </a:fillRef>
          <a:effectRef idx="2">
            <a:schemeClr val="accent4"/>
          </a:effectRef>
          <a:fontRef idx="minor">
            <a:schemeClr val="lt1"/>
          </a:fontRef>
        </p:style>
        <p:txBody>
          <a:bodyPr wrap="square" lIns="67211" tIns="33605" rIns="67211" bIns="33605" rtlCol="0" anchor="ctr">
            <a:noAutofit/>
          </a:bodyPr>
          <a:lstStyle/>
          <a:p>
            <a:pPr algn="ctr"/>
            <a:r>
              <a:rPr lang="en-US" sz="800" b="1" dirty="0" err="1">
                <a:solidFill>
                  <a:schemeClr val="bg1"/>
                </a:solidFill>
                <a:latin typeface="Arial" panose="020B0604020202020204" pitchFamily="34" charset="0"/>
                <a:cs typeface="Arial" panose="020B0604020202020204" pitchFamily="34" charset="0"/>
              </a:rPr>
              <a:t>Perf</a:t>
            </a:r>
            <a:r>
              <a:rPr lang="en-US" sz="800" b="1" dirty="0">
                <a:solidFill>
                  <a:schemeClr val="bg1"/>
                </a:solidFill>
                <a:latin typeface="Arial" panose="020B0604020202020204" pitchFamily="34" charset="0"/>
                <a:cs typeface="Arial" panose="020B0604020202020204" pitchFamily="34" charset="0"/>
              </a:rPr>
              <a:t>.</a:t>
            </a:r>
          </a:p>
          <a:p>
            <a:pPr algn="ctr"/>
            <a:r>
              <a:rPr lang="en-US" sz="800" b="1" dirty="0">
                <a:solidFill>
                  <a:schemeClr val="bg1"/>
                </a:solidFill>
                <a:latin typeface="Arial" panose="020B0604020202020204" pitchFamily="34" charset="0"/>
                <a:cs typeface="Arial" panose="020B0604020202020204" pitchFamily="34" charset="0"/>
              </a:rPr>
              <a:t>Optimized</a:t>
            </a:r>
          </a:p>
        </p:txBody>
      </p:sp>
      <p:sp>
        <p:nvSpPr>
          <p:cNvPr id="55" name="TextBox 54"/>
          <p:cNvSpPr txBox="1"/>
          <p:nvPr/>
        </p:nvSpPr>
        <p:spPr>
          <a:xfrm rot="16200000">
            <a:off x="196804" y="3945523"/>
            <a:ext cx="731514" cy="672397"/>
          </a:xfrm>
          <a:prstGeom prst="rect">
            <a:avLst/>
          </a:prstGeom>
        </p:spPr>
        <p:style>
          <a:lnRef idx="1">
            <a:schemeClr val="accent4"/>
          </a:lnRef>
          <a:fillRef idx="3">
            <a:schemeClr val="accent4"/>
          </a:fillRef>
          <a:effectRef idx="2">
            <a:schemeClr val="accent4"/>
          </a:effectRef>
          <a:fontRef idx="minor">
            <a:schemeClr val="lt1"/>
          </a:fontRef>
        </p:style>
        <p:txBody>
          <a:bodyPr wrap="square" lIns="67211" tIns="33605" rIns="67211" bIns="33605" rtlCol="0" anchor="ctr">
            <a:noAutofit/>
          </a:bodyPr>
          <a:lstStyle/>
          <a:p>
            <a:pPr algn="ctr"/>
            <a:r>
              <a:rPr lang="en-US" sz="800" b="1" dirty="0">
                <a:solidFill>
                  <a:schemeClr val="bg1"/>
                </a:solidFill>
                <a:latin typeface="Arial" panose="020B0604020202020204" pitchFamily="34" charset="0"/>
                <a:cs typeface="Arial" panose="020B0604020202020204" pitchFamily="34" charset="0"/>
              </a:rPr>
              <a:t>Specialized Functions</a:t>
            </a:r>
          </a:p>
        </p:txBody>
      </p:sp>
      <p:sp>
        <p:nvSpPr>
          <p:cNvPr id="56" name="TextBox 55"/>
          <p:cNvSpPr txBox="1"/>
          <p:nvPr/>
        </p:nvSpPr>
        <p:spPr>
          <a:xfrm rot="16200000">
            <a:off x="196806" y="3131702"/>
            <a:ext cx="731513" cy="672402"/>
          </a:xfrm>
          <a:prstGeom prst="rect">
            <a:avLst/>
          </a:prstGeom>
        </p:spPr>
        <p:style>
          <a:lnRef idx="1">
            <a:schemeClr val="accent4"/>
          </a:lnRef>
          <a:fillRef idx="3">
            <a:schemeClr val="accent4"/>
          </a:fillRef>
          <a:effectRef idx="2">
            <a:schemeClr val="accent4"/>
          </a:effectRef>
          <a:fontRef idx="minor">
            <a:schemeClr val="lt1"/>
          </a:fontRef>
        </p:style>
        <p:txBody>
          <a:bodyPr wrap="square" lIns="67211" tIns="33605" rIns="67211" bIns="33605" rtlCol="0" anchor="ctr">
            <a:noAutofit/>
          </a:bodyPr>
          <a:lstStyle/>
          <a:p>
            <a:pPr algn="ctr"/>
            <a:r>
              <a:rPr lang="en-US" sz="800" b="1" dirty="0">
                <a:solidFill>
                  <a:schemeClr val="bg1"/>
                </a:solidFill>
                <a:latin typeface="Arial" panose="020B0604020202020204" pitchFamily="34" charset="0"/>
                <a:cs typeface="Arial" panose="020B0604020202020204" pitchFamily="34" charset="0"/>
              </a:rPr>
              <a:t>Storage</a:t>
            </a:r>
          </a:p>
          <a:p>
            <a:pPr algn="ctr"/>
            <a:r>
              <a:rPr lang="en-US" sz="800" b="1" dirty="0">
                <a:solidFill>
                  <a:schemeClr val="bg1"/>
                </a:solidFill>
                <a:latin typeface="Arial" panose="020B0604020202020204" pitchFamily="34" charset="0"/>
                <a:cs typeface="Arial" panose="020B0604020202020204" pitchFamily="34" charset="0"/>
              </a:rPr>
              <a:t>Optimized</a:t>
            </a:r>
          </a:p>
        </p:txBody>
      </p:sp>
    </p:spTree>
    <p:extLst>
      <p:ext uri="{BB962C8B-B14F-4D97-AF65-F5344CB8AC3E}">
        <p14:creationId xmlns:p14="http://schemas.microsoft.com/office/powerpoint/2010/main" val="16924971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rot="19080000">
            <a:off x="4561847" y="1584548"/>
            <a:ext cx="0" cy="2315827"/>
          </a:xfrm>
          <a:prstGeom prst="line">
            <a:avLst/>
          </a:prstGeom>
          <a:noFill/>
          <a:ln w="38100" cap="flat" cmpd="sng" algn="ctr">
            <a:solidFill>
              <a:sysClr val="window" lastClr="FFFFFF">
                <a:lumMod val="85000"/>
              </a:sysClr>
            </a:solidFill>
            <a:prstDash val="solid"/>
          </a:ln>
          <a:effectLst/>
        </p:spPr>
      </p:cxnSp>
      <p:cxnSp>
        <p:nvCxnSpPr>
          <p:cNvPr id="5" name="Straight Connector 4"/>
          <p:cNvCxnSpPr/>
          <p:nvPr/>
        </p:nvCxnSpPr>
        <p:spPr>
          <a:xfrm rot="2280000">
            <a:off x="4540447" y="1676859"/>
            <a:ext cx="0" cy="2089893"/>
          </a:xfrm>
          <a:prstGeom prst="line">
            <a:avLst/>
          </a:prstGeom>
          <a:noFill/>
          <a:ln w="38100" cap="flat" cmpd="sng" algn="ctr">
            <a:solidFill>
              <a:sysClr val="window" lastClr="FFFFFF">
                <a:lumMod val="85000"/>
              </a:sysClr>
            </a:solidFill>
            <a:prstDash val="solid"/>
          </a:ln>
          <a:effectLst/>
        </p:spPr>
      </p:cxnSp>
      <p:cxnSp>
        <p:nvCxnSpPr>
          <p:cNvPr id="6" name="Straight Connector 5"/>
          <p:cNvCxnSpPr/>
          <p:nvPr/>
        </p:nvCxnSpPr>
        <p:spPr>
          <a:xfrm flipH="1">
            <a:off x="3526997" y="2721803"/>
            <a:ext cx="2026905" cy="0"/>
          </a:xfrm>
          <a:prstGeom prst="line">
            <a:avLst/>
          </a:prstGeom>
          <a:noFill/>
          <a:ln w="38100" cap="flat" cmpd="sng" algn="ctr">
            <a:solidFill>
              <a:sysClr val="window" lastClr="FFFFFF">
                <a:lumMod val="85000"/>
              </a:sysClr>
            </a:solidFill>
            <a:prstDash val="solid"/>
          </a:ln>
          <a:effectLst/>
        </p:spPr>
      </p:cxnSp>
      <p:sp>
        <p:nvSpPr>
          <p:cNvPr id="7" name="TextBox 6"/>
          <p:cNvSpPr txBox="1"/>
          <p:nvPr/>
        </p:nvSpPr>
        <p:spPr>
          <a:xfrm>
            <a:off x="1728033" y="2188614"/>
            <a:ext cx="611564" cy="247200"/>
          </a:xfrm>
          <a:prstGeom prst="rect">
            <a:avLst/>
          </a:prstGeom>
          <a:noFill/>
        </p:spPr>
        <p:txBody>
          <a:bodyPr wrap="none" lIns="87873" tIns="43936" rIns="87873" bIns="43936" rtlCol="0">
            <a:spAutoFit/>
          </a:bodyPr>
          <a:lstStyle/>
          <a:p>
            <a:pPr algn="r" defTabSz="439360">
              <a:defRPr/>
            </a:pPr>
            <a:r>
              <a:rPr lang="en-US" sz="1000" b="1" kern="0" dirty="0">
                <a:solidFill>
                  <a:schemeClr val="accent4"/>
                </a:solidFill>
              </a:rPr>
              <a:t>MOBILE</a:t>
            </a:r>
          </a:p>
        </p:txBody>
      </p:sp>
      <p:sp>
        <p:nvSpPr>
          <p:cNvPr id="15" name="TextBox 14"/>
          <p:cNvSpPr txBox="1"/>
          <p:nvPr/>
        </p:nvSpPr>
        <p:spPr>
          <a:xfrm>
            <a:off x="7044038" y="3052910"/>
            <a:ext cx="1149382" cy="247200"/>
          </a:xfrm>
          <a:prstGeom prst="rect">
            <a:avLst/>
          </a:prstGeom>
          <a:noFill/>
        </p:spPr>
        <p:txBody>
          <a:bodyPr wrap="none" lIns="87873" tIns="43936" rIns="87873" bIns="43936" rtlCol="0">
            <a:spAutoFit/>
          </a:bodyPr>
          <a:lstStyle/>
          <a:p>
            <a:pPr defTabSz="439360">
              <a:defRPr/>
            </a:pPr>
            <a:r>
              <a:rPr lang="en-US" sz="1000" b="1" kern="0" dirty="0">
                <a:solidFill>
                  <a:srgbClr val="189349"/>
                </a:solidFill>
              </a:rPr>
              <a:t>MEDIUM OFFICES</a:t>
            </a:r>
          </a:p>
        </p:txBody>
      </p:sp>
      <p:sp>
        <p:nvSpPr>
          <p:cNvPr id="19" name="TextBox 18"/>
          <p:cNvSpPr txBox="1"/>
          <p:nvPr/>
        </p:nvSpPr>
        <p:spPr>
          <a:xfrm>
            <a:off x="1924534" y="3818851"/>
            <a:ext cx="839480" cy="247200"/>
          </a:xfrm>
          <a:prstGeom prst="rect">
            <a:avLst/>
          </a:prstGeom>
          <a:noFill/>
        </p:spPr>
        <p:txBody>
          <a:bodyPr wrap="none" lIns="87873" tIns="43936" rIns="87873" bIns="43936" rtlCol="0">
            <a:spAutoFit/>
          </a:bodyPr>
          <a:lstStyle/>
          <a:p>
            <a:pPr defTabSz="439360">
              <a:defRPr/>
            </a:pPr>
            <a:r>
              <a:rPr lang="en-US" sz="1000" b="1" kern="0" dirty="0">
                <a:solidFill>
                  <a:srgbClr val="2E3192"/>
                </a:solidFill>
              </a:rPr>
              <a:t>ENTERPRISE</a:t>
            </a:r>
          </a:p>
        </p:txBody>
      </p:sp>
      <p:sp>
        <p:nvSpPr>
          <p:cNvPr id="20" name="Rectangle 19"/>
          <p:cNvSpPr/>
          <p:nvPr/>
        </p:nvSpPr>
        <p:spPr>
          <a:xfrm>
            <a:off x="2383109" y="2214678"/>
            <a:ext cx="1133402" cy="1005141"/>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pic>
        <p:nvPicPr>
          <p:cNvPr id="21" name="Picture 5"/>
          <p:cNvPicPr>
            <a:picLocks noChangeAspect="1" noChangeArrowheads="1"/>
          </p:cNvPicPr>
          <p:nvPr/>
        </p:nvPicPr>
        <p:blipFill>
          <a:blip r:embed="rId2" cstate="print">
            <a:lum bright="70000"/>
            <a:extLst>
              <a:ext uri="{28A0092B-C50C-407E-A947-70E740481C1C}">
                <a14:useLocalDpi xmlns:a14="http://schemas.microsoft.com/office/drawing/2010/main" val="0"/>
              </a:ext>
            </a:extLst>
          </a:blip>
          <a:srcRect/>
          <a:stretch>
            <a:fillRect/>
          </a:stretch>
        </p:blipFill>
        <p:spPr bwMode="auto">
          <a:xfrm flipH="1">
            <a:off x="2635927" y="2831049"/>
            <a:ext cx="500765" cy="258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3" cstate="print">
            <a:lum bright="44000" contrast="-40000"/>
            <a:extLst>
              <a:ext uri="{28A0092B-C50C-407E-A947-70E740481C1C}">
                <a14:useLocalDpi xmlns:a14="http://schemas.microsoft.com/office/drawing/2010/main" val="0"/>
              </a:ext>
            </a:extLst>
          </a:blip>
          <a:srcRect/>
          <a:stretch>
            <a:fillRect/>
          </a:stretch>
        </p:blipFill>
        <p:spPr bwMode="auto">
          <a:xfrm rot="20818098" flipH="1">
            <a:off x="2542919" y="2326496"/>
            <a:ext cx="194880" cy="180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0312" y="2427370"/>
            <a:ext cx="213132" cy="389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p:cNvSpPr txBox="1"/>
          <p:nvPr/>
        </p:nvSpPr>
        <p:spPr>
          <a:xfrm>
            <a:off x="6279527" y="1153795"/>
            <a:ext cx="1365696" cy="247200"/>
          </a:xfrm>
          <a:prstGeom prst="rect">
            <a:avLst/>
          </a:prstGeom>
          <a:noFill/>
        </p:spPr>
        <p:txBody>
          <a:bodyPr wrap="none" lIns="87873" tIns="43936" rIns="87873" bIns="43936" rtlCol="0">
            <a:spAutoFit/>
          </a:bodyPr>
          <a:lstStyle/>
          <a:p>
            <a:pPr algn="r" defTabSz="439360">
              <a:defRPr/>
            </a:pPr>
            <a:r>
              <a:rPr lang="en-US" sz="1000" b="1" kern="0" dirty="0">
                <a:solidFill>
                  <a:srgbClr val="FFC000"/>
                </a:solidFill>
              </a:rPr>
              <a:t>SMALL/HOME OFFICE</a:t>
            </a:r>
          </a:p>
        </p:txBody>
      </p:sp>
      <p:sp>
        <p:nvSpPr>
          <p:cNvPr id="25" name="Rectangle 24"/>
          <p:cNvSpPr/>
          <p:nvPr/>
        </p:nvSpPr>
        <p:spPr>
          <a:xfrm>
            <a:off x="2765642" y="3519148"/>
            <a:ext cx="1479577" cy="1075862"/>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sp>
        <p:nvSpPr>
          <p:cNvPr id="26" name="TextBox 25"/>
          <p:cNvSpPr txBox="1"/>
          <p:nvPr/>
        </p:nvSpPr>
        <p:spPr>
          <a:xfrm>
            <a:off x="2769345" y="4241973"/>
            <a:ext cx="809572" cy="247200"/>
          </a:xfrm>
          <a:prstGeom prst="rect">
            <a:avLst/>
          </a:prstGeom>
          <a:noFill/>
        </p:spPr>
        <p:txBody>
          <a:bodyPr wrap="none" lIns="87873" tIns="43936" rIns="87873" bIns="43936" rtlCol="0">
            <a:spAutoFit/>
          </a:bodyPr>
          <a:lstStyle/>
          <a:p>
            <a:pPr algn="ctr" defTabSz="439360">
              <a:defRPr/>
            </a:pPr>
            <a:r>
              <a:rPr lang="en-US" sz="1000" b="1" kern="0" dirty="0">
                <a:solidFill>
                  <a:srgbClr val="1F497D"/>
                </a:solidFill>
              </a:rPr>
              <a:t>SNAPSCALE</a:t>
            </a:r>
          </a:p>
        </p:txBody>
      </p:sp>
      <p:cxnSp>
        <p:nvCxnSpPr>
          <p:cNvPr id="27" name="Straight Connector 26"/>
          <p:cNvCxnSpPr/>
          <p:nvPr/>
        </p:nvCxnSpPr>
        <p:spPr>
          <a:xfrm>
            <a:off x="3410552" y="4057398"/>
            <a:ext cx="470623" cy="3052"/>
          </a:xfrm>
          <a:prstGeom prst="line">
            <a:avLst/>
          </a:prstGeom>
          <a:noFill/>
          <a:ln w="25400" cap="flat" cmpd="sng" algn="ctr">
            <a:solidFill>
              <a:srgbClr val="1F497D"/>
            </a:solidFill>
            <a:prstDash val="solid"/>
          </a:ln>
          <a:effectLst/>
        </p:spPr>
      </p:cxnSp>
      <p:pic>
        <p:nvPicPr>
          <p:cNvPr id="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3004" y="3858604"/>
            <a:ext cx="232682" cy="383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TextBox 29"/>
          <p:cNvSpPr txBox="1"/>
          <p:nvPr/>
        </p:nvSpPr>
        <p:spPr>
          <a:xfrm>
            <a:off x="3678814" y="4218379"/>
            <a:ext cx="536602" cy="365761"/>
          </a:xfrm>
          <a:prstGeom prst="rect">
            <a:avLst/>
          </a:prstGeom>
          <a:noFill/>
        </p:spPr>
        <p:txBody>
          <a:bodyPr wrap="none" lIns="87873" tIns="43936" rIns="87873" bIns="43936" rtlCol="0">
            <a:spAutoFit/>
          </a:bodyPr>
          <a:lstStyle/>
          <a:p>
            <a:pPr algn="ctr" defTabSz="439360">
              <a:defRPr/>
            </a:pPr>
            <a:r>
              <a:rPr lang="en-US" sz="900" kern="0" dirty="0">
                <a:solidFill>
                  <a:prstClr val="black"/>
                </a:solidFill>
              </a:rPr>
              <a:t>MEDIA</a:t>
            </a:r>
          </a:p>
          <a:p>
            <a:pPr algn="ctr" defTabSz="439360">
              <a:defRPr/>
            </a:pPr>
            <a:r>
              <a:rPr lang="en-US" sz="900" kern="0" dirty="0">
                <a:solidFill>
                  <a:prstClr val="black"/>
                </a:solidFill>
              </a:rPr>
              <a:t>SERVER</a:t>
            </a:r>
          </a:p>
        </p:txBody>
      </p:sp>
      <p:sp>
        <p:nvSpPr>
          <p:cNvPr id="31" name="TextBox 30"/>
          <p:cNvSpPr txBox="1"/>
          <p:nvPr/>
        </p:nvSpPr>
        <p:spPr>
          <a:xfrm>
            <a:off x="2857946" y="3554276"/>
            <a:ext cx="1301772" cy="258040"/>
          </a:xfrm>
          <a:prstGeom prst="rect">
            <a:avLst/>
          </a:prstGeom>
          <a:noFill/>
        </p:spPr>
        <p:txBody>
          <a:bodyPr wrap="none" lIns="87873" tIns="43936" rIns="87873" bIns="43936" rtlCol="0">
            <a:spAutoFit/>
          </a:bodyPr>
          <a:lstStyle/>
          <a:p>
            <a:pPr algn="ctr" defTabSz="439360">
              <a:defRPr/>
            </a:pPr>
            <a:r>
              <a:rPr lang="en-US" sz="1100" b="1" kern="0" dirty="0">
                <a:solidFill>
                  <a:prstClr val="black"/>
                </a:solidFill>
              </a:rPr>
              <a:t>Scaled NAS storage</a:t>
            </a:r>
          </a:p>
        </p:txBody>
      </p:sp>
      <p:pic>
        <p:nvPicPr>
          <p:cNvPr id="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1830" y="3908719"/>
            <a:ext cx="474379" cy="2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3" name="Rectangle 32"/>
          <p:cNvSpPr/>
          <p:nvPr/>
        </p:nvSpPr>
        <p:spPr>
          <a:xfrm>
            <a:off x="4892791" y="3524155"/>
            <a:ext cx="1553767" cy="1075862"/>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cxnSp>
        <p:nvCxnSpPr>
          <p:cNvPr id="34" name="Straight Connector 33"/>
          <p:cNvCxnSpPr/>
          <p:nvPr/>
        </p:nvCxnSpPr>
        <p:spPr>
          <a:xfrm>
            <a:off x="5432382" y="4058841"/>
            <a:ext cx="416720" cy="0"/>
          </a:xfrm>
          <a:prstGeom prst="line">
            <a:avLst/>
          </a:prstGeom>
          <a:noFill/>
          <a:ln w="25400" cap="flat" cmpd="sng" algn="ctr">
            <a:solidFill>
              <a:srgbClr val="1F497D"/>
            </a:solidFill>
            <a:prstDash val="solid"/>
          </a:ln>
          <a:effectLst/>
        </p:spPr>
      </p:cxnSp>
      <p:sp>
        <p:nvSpPr>
          <p:cNvPr id="35" name="TextBox 34"/>
          <p:cNvSpPr txBox="1"/>
          <p:nvPr/>
        </p:nvSpPr>
        <p:spPr>
          <a:xfrm>
            <a:off x="5761774" y="4224439"/>
            <a:ext cx="636376" cy="365761"/>
          </a:xfrm>
          <a:prstGeom prst="rect">
            <a:avLst/>
          </a:prstGeom>
          <a:noFill/>
        </p:spPr>
        <p:txBody>
          <a:bodyPr wrap="none" lIns="87873" tIns="43936" rIns="87873" bIns="43936" rtlCol="0">
            <a:spAutoFit/>
          </a:bodyPr>
          <a:lstStyle/>
          <a:p>
            <a:pPr algn="ctr" defTabSz="439360">
              <a:defRPr/>
            </a:pPr>
            <a:r>
              <a:rPr lang="en-US" sz="900" kern="0" dirty="0">
                <a:solidFill>
                  <a:prstClr val="black"/>
                </a:solidFill>
              </a:rPr>
              <a:t>VIRTUAL </a:t>
            </a:r>
          </a:p>
          <a:p>
            <a:pPr algn="ctr" defTabSz="439360">
              <a:defRPr/>
            </a:pPr>
            <a:r>
              <a:rPr lang="en-US" sz="900" kern="0" dirty="0">
                <a:solidFill>
                  <a:prstClr val="black"/>
                </a:solidFill>
              </a:rPr>
              <a:t>MACHINE</a:t>
            </a:r>
          </a:p>
        </p:txBody>
      </p:sp>
      <p:sp>
        <p:nvSpPr>
          <p:cNvPr id="36" name="TextBox 35"/>
          <p:cNvSpPr txBox="1"/>
          <p:nvPr/>
        </p:nvSpPr>
        <p:spPr>
          <a:xfrm>
            <a:off x="4900826" y="4197261"/>
            <a:ext cx="894976" cy="247200"/>
          </a:xfrm>
          <a:prstGeom prst="rect">
            <a:avLst/>
          </a:prstGeom>
          <a:noFill/>
        </p:spPr>
        <p:txBody>
          <a:bodyPr wrap="none" lIns="87873" tIns="43936" rIns="87873" bIns="43936" rtlCol="0">
            <a:spAutoFit/>
          </a:bodyPr>
          <a:lstStyle/>
          <a:p>
            <a:pPr algn="ctr" defTabSz="439360">
              <a:defRPr/>
            </a:pPr>
            <a:r>
              <a:rPr lang="en-US" sz="1000" b="1" kern="0" dirty="0">
                <a:solidFill>
                  <a:srgbClr val="1F497D"/>
                </a:solidFill>
              </a:rPr>
              <a:t>SNAPSERVER</a:t>
            </a:r>
          </a:p>
        </p:txBody>
      </p:sp>
      <p:pic>
        <p:nvPicPr>
          <p:cNvPr id="3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7244" y="4018701"/>
            <a:ext cx="437570" cy="152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7638" y="4012559"/>
            <a:ext cx="431779" cy="148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TextBox 38"/>
          <p:cNvSpPr txBox="1"/>
          <p:nvPr/>
        </p:nvSpPr>
        <p:spPr>
          <a:xfrm>
            <a:off x="5005016" y="3554276"/>
            <a:ext cx="1335936" cy="258040"/>
          </a:xfrm>
          <a:prstGeom prst="rect">
            <a:avLst/>
          </a:prstGeom>
          <a:noFill/>
        </p:spPr>
        <p:txBody>
          <a:bodyPr wrap="none" lIns="87873" tIns="43936" rIns="87873" bIns="43936" rtlCol="0">
            <a:spAutoFit/>
          </a:bodyPr>
          <a:lstStyle/>
          <a:p>
            <a:pPr algn="ctr" defTabSz="439360">
              <a:defRPr/>
            </a:pPr>
            <a:r>
              <a:rPr lang="en-US" sz="1100" b="1" kern="0" dirty="0">
                <a:solidFill>
                  <a:prstClr val="black"/>
                </a:solidFill>
              </a:rPr>
              <a:t>On-premise storage</a:t>
            </a:r>
          </a:p>
        </p:txBody>
      </p:sp>
      <p:sp>
        <p:nvSpPr>
          <p:cNvPr id="40" name="Rectangle 39"/>
          <p:cNvSpPr/>
          <p:nvPr/>
        </p:nvSpPr>
        <p:spPr>
          <a:xfrm>
            <a:off x="5543418" y="2214678"/>
            <a:ext cx="1367079" cy="1005141"/>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cxnSp>
        <p:nvCxnSpPr>
          <p:cNvPr id="41" name="Straight Connector 40"/>
          <p:cNvCxnSpPr/>
          <p:nvPr/>
        </p:nvCxnSpPr>
        <p:spPr>
          <a:xfrm>
            <a:off x="6098032" y="2712100"/>
            <a:ext cx="416720" cy="0"/>
          </a:xfrm>
          <a:prstGeom prst="line">
            <a:avLst/>
          </a:prstGeom>
          <a:noFill/>
          <a:ln w="25400" cap="flat" cmpd="sng" algn="ctr">
            <a:solidFill>
              <a:srgbClr val="1F497D"/>
            </a:solidFill>
            <a:prstDash val="solid"/>
          </a:ln>
          <a:effectLst/>
        </p:spPr>
      </p:cxnSp>
      <p:pic>
        <p:nvPicPr>
          <p:cNvPr id="4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4947" y="2500141"/>
            <a:ext cx="249473" cy="362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TextBox 42"/>
          <p:cNvSpPr txBox="1"/>
          <p:nvPr/>
        </p:nvSpPr>
        <p:spPr>
          <a:xfrm>
            <a:off x="6307344" y="2851354"/>
            <a:ext cx="536602" cy="365761"/>
          </a:xfrm>
          <a:prstGeom prst="rect">
            <a:avLst/>
          </a:prstGeom>
          <a:noFill/>
        </p:spPr>
        <p:txBody>
          <a:bodyPr wrap="none" lIns="87873" tIns="43936" rIns="87873" bIns="43936" rtlCol="0">
            <a:spAutoFit/>
          </a:bodyPr>
          <a:lstStyle/>
          <a:p>
            <a:pPr algn="ctr" defTabSz="439360">
              <a:defRPr/>
            </a:pPr>
            <a:r>
              <a:rPr lang="en-US" sz="900" kern="0" dirty="0">
                <a:solidFill>
                  <a:prstClr val="black"/>
                </a:solidFill>
              </a:rPr>
              <a:t>EMAIL</a:t>
            </a:r>
          </a:p>
          <a:p>
            <a:pPr algn="ctr" defTabSz="439360">
              <a:defRPr/>
            </a:pPr>
            <a:r>
              <a:rPr lang="en-US" sz="900" kern="0" dirty="0">
                <a:solidFill>
                  <a:prstClr val="black"/>
                </a:solidFill>
              </a:rPr>
              <a:t>SERVER</a:t>
            </a:r>
          </a:p>
        </p:txBody>
      </p:sp>
      <p:sp>
        <p:nvSpPr>
          <p:cNvPr id="44" name="TextBox 43"/>
          <p:cNvSpPr txBox="1"/>
          <p:nvPr/>
        </p:nvSpPr>
        <p:spPr>
          <a:xfrm>
            <a:off x="5498451" y="2884614"/>
            <a:ext cx="894976" cy="247200"/>
          </a:xfrm>
          <a:prstGeom prst="rect">
            <a:avLst/>
          </a:prstGeom>
          <a:noFill/>
        </p:spPr>
        <p:txBody>
          <a:bodyPr wrap="none" lIns="87873" tIns="43936" rIns="87873" bIns="43936" rtlCol="0">
            <a:spAutoFit/>
          </a:bodyPr>
          <a:lstStyle/>
          <a:p>
            <a:pPr algn="ctr" defTabSz="439360">
              <a:defRPr/>
            </a:pPr>
            <a:r>
              <a:rPr lang="en-US" sz="1000" b="1" kern="0" dirty="0">
                <a:solidFill>
                  <a:srgbClr val="1F497D"/>
                </a:solidFill>
              </a:rPr>
              <a:t>SNAPSERVER</a:t>
            </a:r>
          </a:p>
        </p:txBody>
      </p:sp>
      <p:pic>
        <p:nvPicPr>
          <p:cNvPr id="4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4408" y="2671783"/>
            <a:ext cx="437570" cy="152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TextBox 45"/>
          <p:cNvSpPr txBox="1"/>
          <p:nvPr/>
        </p:nvSpPr>
        <p:spPr>
          <a:xfrm>
            <a:off x="5568100" y="2216394"/>
            <a:ext cx="1335936" cy="258040"/>
          </a:xfrm>
          <a:prstGeom prst="rect">
            <a:avLst/>
          </a:prstGeom>
          <a:noFill/>
        </p:spPr>
        <p:txBody>
          <a:bodyPr wrap="none" lIns="87873" tIns="43936" rIns="87873" bIns="43936" rtlCol="0">
            <a:spAutoFit/>
          </a:bodyPr>
          <a:lstStyle/>
          <a:p>
            <a:pPr algn="ctr" defTabSz="439360">
              <a:defRPr/>
            </a:pPr>
            <a:r>
              <a:rPr lang="en-US" sz="1100" b="1" kern="0" dirty="0">
                <a:solidFill>
                  <a:prstClr val="black"/>
                </a:solidFill>
              </a:rPr>
              <a:t>On-premise storage</a:t>
            </a:r>
          </a:p>
        </p:txBody>
      </p:sp>
      <p:sp>
        <p:nvSpPr>
          <p:cNvPr id="47" name="Rectangle 46"/>
          <p:cNvSpPr/>
          <p:nvPr/>
        </p:nvSpPr>
        <p:spPr>
          <a:xfrm>
            <a:off x="4883743" y="910206"/>
            <a:ext cx="1405514" cy="1005141"/>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cxnSp>
        <p:nvCxnSpPr>
          <p:cNvPr id="48" name="Straight Connector 47"/>
          <p:cNvCxnSpPr/>
          <p:nvPr/>
        </p:nvCxnSpPr>
        <p:spPr>
          <a:xfrm>
            <a:off x="5440624" y="1353161"/>
            <a:ext cx="403391" cy="1991"/>
          </a:xfrm>
          <a:prstGeom prst="line">
            <a:avLst/>
          </a:prstGeom>
          <a:noFill/>
          <a:ln w="25400" cap="flat" cmpd="sng" algn="ctr">
            <a:solidFill>
              <a:srgbClr val="1F497D"/>
            </a:solidFill>
            <a:prstDash val="solid"/>
          </a:ln>
          <a:effectLst/>
        </p:spPr>
      </p:cxnSp>
      <p:pic>
        <p:nvPicPr>
          <p:cNvPr id="4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6493" y="1232496"/>
            <a:ext cx="241119" cy="2411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0" name="TextBox 49"/>
          <p:cNvSpPr txBox="1"/>
          <p:nvPr/>
        </p:nvSpPr>
        <p:spPr>
          <a:xfrm>
            <a:off x="5670169" y="1516794"/>
            <a:ext cx="536602" cy="365761"/>
          </a:xfrm>
          <a:prstGeom prst="rect">
            <a:avLst/>
          </a:prstGeom>
          <a:noFill/>
        </p:spPr>
        <p:txBody>
          <a:bodyPr wrap="none" lIns="87873" tIns="43936" rIns="87873" bIns="43936" rtlCol="0">
            <a:spAutoFit/>
          </a:bodyPr>
          <a:lstStyle/>
          <a:p>
            <a:pPr algn="ctr" defTabSz="439360">
              <a:defRPr/>
            </a:pPr>
            <a:r>
              <a:rPr lang="en-US" sz="900" kern="0" dirty="0">
                <a:solidFill>
                  <a:prstClr val="black"/>
                </a:solidFill>
              </a:rPr>
              <a:t>PRINT</a:t>
            </a:r>
          </a:p>
          <a:p>
            <a:pPr algn="ctr" defTabSz="439360">
              <a:defRPr/>
            </a:pPr>
            <a:r>
              <a:rPr lang="en-US" sz="900" kern="0" dirty="0">
                <a:solidFill>
                  <a:prstClr val="black"/>
                </a:solidFill>
              </a:rPr>
              <a:t>SERVER</a:t>
            </a:r>
          </a:p>
        </p:txBody>
      </p:sp>
      <p:sp>
        <p:nvSpPr>
          <p:cNvPr id="51" name="TextBox 50"/>
          <p:cNvSpPr txBox="1"/>
          <p:nvPr/>
        </p:nvSpPr>
        <p:spPr>
          <a:xfrm>
            <a:off x="4837034" y="1503559"/>
            <a:ext cx="894976" cy="405629"/>
          </a:xfrm>
          <a:prstGeom prst="rect">
            <a:avLst/>
          </a:prstGeom>
          <a:noFill/>
        </p:spPr>
        <p:txBody>
          <a:bodyPr wrap="none" lIns="87873" tIns="43936" rIns="87873" bIns="43936" rtlCol="0">
            <a:spAutoFit/>
          </a:bodyPr>
          <a:lstStyle/>
          <a:p>
            <a:pPr algn="ctr" defTabSz="439360">
              <a:defRPr/>
            </a:pPr>
            <a:r>
              <a:rPr lang="en-US" sz="1000" b="1" kern="0" dirty="0">
                <a:solidFill>
                  <a:srgbClr val="1F497D"/>
                </a:solidFill>
              </a:rPr>
              <a:t>SNAPSERVER</a:t>
            </a:r>
          </a:p>
          <a:p>
            <a:pPr algn="ctr" defTabSz="439360">
              <a:defRPr/>
            </a:pPr>
            <a:r>
              <a:rPr lang="en-US" sz="1000" b="1" kern="0" dirty="0">
                <a:solidFill>
                  <a:srgbClr val="1F497D"/>
                </a:solidFill>
              </a:rPr>
              <a:t>XSD</a:t>
            </a:r>
          </a:p>
        </p:txBody>
      </p:sp>
      <p:sp>
        <p:nvSpPr>
          <p:cNvPr id="52" name="TextBox 51"/>
          <p:cNvSpPr txBox="1"/>
          <p:nvPr/>
        </p:nvSpPr>
        <p:spPr>
          <a:xfrm>
            <a:off x="5027227" y="892446"/>
            <a:ext cx="1132468" cy="258040"/>
          </a:xfrm>
          <a:prstGeom prst="rect">
            <a:avLst/>
          </a:prstGeom>
          <a:noFill/>
        </p:spPr>
        <p:txBody>
          <a:bodyPr wrap="none" lIns="87873" tIns="43936" rIns="87873" bIns="43936" rtlCol="0">
            <a:spAutoFit/>
          </a:bodyPr>
          <a:lstStyle/>
          <a:p>
            <a:pPr algn="ctr" defTabSz="439360">
              <a:defRPr/>
            </a:pPr>
            <a:r>
              <a:rPr lang="en-US" sz="1100" b="1" kern="0" dirty="0">
                <a:solidFill>
                  <a:prstClr val="black"/>
                </a:solidFill>
              </a:rPr>
              <a:t>Desktop storage</a:t>
            </a:r>
          </a:p>
        </p:txBody>
      </p:sp>
      <p:sp>
        <p:nvSpPr>
          <p:cNvPr id="53" name="Rectangle 52"/>
          <p:cNvSpPr/>
          <p:nvPr/>
        </p:nvSpPr>
        <p:spPr>
          <a:xfrm>
            <a:off x="2949809" y="910206"/>
            <a:ext cx="1133402" cy="1005141"/>
          </a:xfrm>
          <a:prstGeom prst="rect">
            <a:avLst/>
          </a:prstGeom>
          <a:solidFill>
            <a:sysClr val="window" lastClr="FFFFFF"/>
          </a:solidFill>
          <a:ln w="15875" cap="flat" cmpd="sng" algn="ctr">
            <a:solidFill>
              <a:srgbClr val="EEECE1">
                <a:lumMod val="75000"/>
              </a:srgbClr>
            </a:solidFill>
            <a:prstDash val="dash"/>
          </a:ln>
          <a:effectLst/>
        </p:spPr>
        <p:txBody>
          <a:bodyPr lIns="87873" tIns="43936" rIns="87873" bIns="43936" rtlCol="0" anchor="ctr"/>
          <a:lstStyle/>
          <a:p>
            <a:pPr algn="ctr" defTabSz="439360">
              <a:defRPr/>
            </a:pPr>
            <a:endParaRPr lang="en-US" kern="0">
              <a:solidFill>
                <a:prstClr val="white"/>
              </a:solidFill>
              <a:latin typeface="Calibri"/>
            </a:endParaRPr>
          </a:p>
        </p:txBody>
      </p:sp>
      <p:sp>
        <p:nvSpPr>
          <p:cNvPr id="54" name="TextBox 53"/>
          <p:cNvSpPr txBox="1"/>
          <p:nvPr/>
        </p:nvSpPr>
        <p:spPr>
          <a:xfrm>
            <a:off x="3087275" y="1624684"/>
            <a:ext cx="861459" cy="247200"/>
          </a:xfrm>
          <a:prstGeom prst="rect">
            <a:avLst/>
          </a:prstGeom>
          <a:noFill/>
        </p:spPr>
        <p:txBody>
          <a:bodyPr wrap="none" lIns="87873" tIns="43936" rIns="87873" bIns="43936" rtlCol="0">
            <a:spAutoFit/>
          </a:bodyPr>
          <a:lstStyle/>
          <a:p>
            <a:pPr algn="ctr" defTabSz="439360">
              <a:defRPr/>
            </a:pPr>
            <a:r>
              <a:rPr lang="en-US" sz="1000" b="1" kern="0" dirty="0">
                <a:solidFill>
                  <a:srgbClr val="1F497D"/>
                </a:solidFill>
              </a:rPr>
              <a:t>SNAPCLOUD</a:t>
            </a:r>
          </a:p>
        </p:txBody>
      </p:sp>
      <p:sp>
        <p:nvSpPr>
          <p:cNvPr id="55" name="TextBox 54"/>
          <p:cNvSpPr txBox="1"/>
          <p:nvPr/>
        </p:nvSpPr>
        <p:spPr>
          <a:xfrm>
            <a:off x="3018124" y="898495"/>
            <a:ext cx="984653" cy="258040"/>
          </a:xfrm>
          <a:prstGeom prst="rect">
            <a:avLst/>
          </a:prstGeom>
          <a:noFill/>
        </p:spPr>
        <p:txBody>
          <a:bodyPr wrap="none" lIns="87873" tIns="43936" rIns="87873" bIns="43936" rtlCol="0">
            <a:spAutoFit/>
          </a:bodyPr>
          <a:lstStyle/>
          <a:p>
            <a:pPr algn="ctr" defTabSz="439360">
              <a:defRPr/>
            </a:pPr>
            <a:r>
              <a:rPr lang="en-US" sz="1100" b="1" kern="0" dirty="0">
                <a:solidFill>
                  <a:prstClr val="black"/>
                </a:solidFill>
              </a:rPr>
              <a:t>Cloud storage</a:t>
            </a:r>
          </a:p>
        </p:txBody>
      </p:sp>
      <p:sp>
        <p:nvSpPr>
          <p:cNvPr id="57" name="TextBox 56"/>
          <p:cNvSpPr txBox="1"/>
          <p:nvPr/>
        </p:nvSpPr>
        <p:spPr>
          <a:xfrm>
            <a:off x="2340404" y="1153795"/>
            <a:ext cx="561869" cy="247200"/>
          </a:xfrm>
          <a:prstGeom prst="rect">
            <a:avLst/>
          </a:prstGeom>
          <a:noFill/>
        </p:spPr>
        <p:txBody>
          <a:bodyPr wrap="none" lIns="87873" tIns="43936" rIns="87873" bIns="43936" rtlCol="0">
            <a:spAutoFit/>
          </a:bodyPr>
          <a:lstStyle/>
          <a:p>
            <a:pPr algn="r" defTabSz="439360">
              <a:defRPr/>
            </a:pPr>
            <a:r>
              <a:rPr lang="en-US" sz="1000" b="1" kern="0" dirty="0">
                <a:solidFill>
                  <a:srgbClr val="009EE1"/>
                </a:solidFill>
              </a:rPr>
              <a:t>CLOUD</a:t>
            </a:r>
          </a:p>
        </p:txBody>
      </p:sp>
      <p:sp>
        <p:nvSpPr>
          <p:cNvPr id="58" name="Oval 57"/>
          <p:cNvSpPr/>
          <p:nvPr/>
        </p:nvSpPr>
        <p:spPr>
          <a:xfrm>
            <a:off x="4314830" y="2476441"/>
            <a:ext cx="470623" cy="470690"/>
          </a:xfrm>
          <a:prstGeom prst="ellipse">
            <a:avLst/>
          </a:prstGeom>
          <a:noFill/>
          <a:ln w="139700" cap="flat" cmpd="sng" algn="ctr">
            <a:solidFill>
              <a:sysClr val="window" lastClr="FFFFFF">
                <a:lumMod val="65000"/>
              </a:sysClr>
            </a:solidFill>
            <a:prstDash val="solid"/>
          </a:ln>
          <a:effectLst/>
        </p:spPr>
        <p:txBody>
          <a:bodyPr lIns="87873" tIns="43936" rIns="87873" bIns="43936" rtlCol="0" anchor="ctr"/>
          <a:lstStyle/>
          <a:p>
            <a:pPr algn="ctr" defTabSz="439360">
              <a:defRPr/>
            </a:pPr>
            <a:endParaRPr lang="en-US" kern="0">
              <a:solidFill>
                <a:prstClr val="white"/>
              </a:solidFill>
              <a:latin typeface="Calibri"/>
            </a:endParaRPr>
          </a:p>
        </p:txBody>
      </p:sp>
      <p:pic>
        <p:nvPicPr>
          <p:cNvPr id="59"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06628" y="1210109"/>
            <a:ext cx="574713" cy="372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70152" y="1182010"/>
            <a:ext cx="440051" cy="352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333379" y="326741"/>
            <a:ext cx="8353425" cy="514350"/>
          </a:xfrm>
        </p:spPr>
        <p:txBody>
          <a:bodyPr/>
          <a:lstStyle/>
          <a:p>
            <a:pPr>
              <a:lnSpc>
                <a:spcPct val="100000"/>
              </a:lnSpc>
            </a:pPr>
            <a:r>
              <a:rPr lang="en-US" dirty="0" smtClean="0"/>
              <a:t>Start Anywhere with Any Snap Storage Product</a:t>
            </a:r>
            <a:endParaRPr lang="en-US" dirty="0"/>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71276" y="3447615"/>
            <a:ext cx="278322" cy="354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23925" y="908684"/>
            <a:ext cx="425205" cy="243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6501" y="923188"/>
            <a:ext cx="287605" cy="2422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44035" y="2227848"/>
            <a:ext cx="294470" cy="261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7"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50299" y="3519150"/>
            <a:ext cx="294470" cy="261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4502000"/>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3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dirty="0">
            <a:solidFill>
              <a:schemeClr val="tx1">
                <a:lumMod val="75000"/>
              </a:schemeClr>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LUXE Aqua team">
      <a:dk1>
        <a:srgbClr val="2B2B2B"/>
      </a:dk1>
      <a:lt1>
        <a:srgbClr val="F6F8F8"/>
      </a:lt1>
      <a:dk2>
        <a:srgbClr val="2B2B2B"/>
      </a:dk2>
      <a:lt2>
        <a:srgbClr val="FFFFFF"/>
      </a:lt2>
      <a:accent1>
        <a:srgbClr val="41B7D0"/>
      </a:accent1>
      <a:accent2>
        <a:srgbClr val="3FACD0"/>
      </a:accent2>
      <a:accent3>
        <a:srgbClr val="3DA1D2"/>
      </a:accent3>
      <a:accent4>
        <a:srgbClr val="3B96D3"/>
      </a:accent4>
      <a:accent5>
        <a:srgbClr val="398BD5"/>
      </a:accent5>
      <a:accent6>
        <a:srgbClr val="3780D7"/>
      </a:accent6>
      <a:hlink>
        <a:srgbClr val="5B9BD5"/>
      </a:hlink>
      <a:folHlink>
        <a:srgbClr val="70AD47"/>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phere3D WIP_PT_Round5b" id="{9FA30779-C3C7-4402-AE16-BD7465D62460}" vid="{7AD20D61-A50B-4AD7-963A-E05226F86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2" ma:contentTypeDescription="Create a new document." ma:contentTypeScope="" ma:versionID="b662197b2508a5468de9785e14209e2e">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68cc3ccec8200e36ff9406ee2cf9a02"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FTP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eb_x0020_site xmlns="3f63ff8a-7fbc-403f-84d2-40646bec8785">true</Web_x0020_site>
    <FastTrack xmlns="3f63ff8a-7fbc-403f-84d2-40646bec8785">true</FastTrack>
    <FastTrack_x0020_Link xmlns="3f63ff8a-7fbc-403f-84d2-40646bec8785">ftp://fasttrack:D0wnl0ad!@ftp1.overlandtandberg.com/fasttrack/SnapServer_2016Apr21v1.pptx</FastTrack_x0020_Link>
    <Public xmlns="3f63ff8a-7fbc-403f-84d2-40646bec8785">true</Public>
    <New_x0020_File xmlns="3f63ff8a-7fbc-403f-84d2-40646bec8785">false</New_x0020_File>
    <Website_x0020_Link xmlns="3f63ff8a-7fbc-403f-84d2-40646bec8785">ftp://website:D0wnl0ad!@ftp1.overlandtandberg.com/website/SnapServer_2016Apr21v1.pptx</Website_x0020_Link>
    <Public_x0020_Link xmlns="3f63ff8a-7fbc-403f-84d2-40646bec8785">ftp://public:D0wnl0ad!@ftp1.overlandtandberg.com/public/SnapServer_2016Apr21v1.pptx</Public_x0020_Link>
  </documentManagement>
</p:properties>
</file>

<file path=customXml/itemProps1.xml><?xml version="1.0" encoding="utf-8"?>
<ds:datastoreItem xmlns:ds="http://schemas.openxmlformats.org/officeDocument/2006/customXml" ds:itemID="{5A25F5A8-5278-47F3-B321-4CF599EB21A6}"/>
</file>

<file path=customXml/itemProps2.xml><?xml version="1.0" encoding="utf-8"?>
<ds:datastoreItem xmlns:ds="http://schemas.openxmlformats.org/officeDocument/2006/customXml" ds:itemID="{7372885D-D39D-4DEE-8031-7C161CC94263}"/>
</file>

<file path=customXml/itemProps3.xml><?xml version="1.0" encoding="utf-8"?>
<ds:datastoreItem xmlns:ds="http://schemas.openxmlformats.org/officeDocument/2006/customXml" ds:itemID="{A75192CA-6CA9-4449-AB82-CB76CE8A865E}"/>
</file>

<file path=docProps/app.xml><?xml version="1.0" encoding="utf-8"?>
<Properties xmlns="http://schemas.openxmlformats.org/officeDocument/2006/extended-properties" xmlns:vt="http://schemas.openxmlformats.org/officeDocument/2006/docPropsVTypes">
  <Template/>
  <TotalTime>26271</TotalTime>
  <Words>3547</Words>
  <Application>Microsoft Office PowerPoint</Application>
  <PresentationFormat>On-screen Show (16:9)</PresentationFormat>
  <Paragraphs>1013</Paragraphs>
  <Slides>31</Slides>
  <Notes>13</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31</vt:i4>
      </vt:variant>
    </vt:vector>
  </HeadingPairs>
  <TitlesOfParts>
    <vt:vector size="48" baseType="lpstr">
      <vt:lpstr>Arial</vt:lpstr>
      <vt:lpstr>Arial Black</vt:lpstr>
      <vt:lpstr>Arial Narrow</vt:lpstr>
      <vt:lpstr>Bebas Neue Regular</vt:lpstr>
      <vt:lpstr>Calibri</vt:lpstr>
      <vt:lpstr>Lucida Grande</vt:lpstr>
      <vt:lpstr>Open Sans</vt:lpstr>
      <vt:lpstr>Open Sans Light</vt:lpstr>
      <vt:lpstr>Roboto Bold</vt:lpstr>
      <vt:lpstr>Roboto condensed</vt:lpstr>
      <vt:lpstr>Roboto condensed</vt:lpstr>
      <vt:lpstr>Segoe UI</vt:lpstr>
      <vt:lpstr>Times New Roman</vt:lpstr>
      <vt:lpstr>Wingdings</vt:lpstr>
      <vt:lpstr>Wingdings 2</vt:lpstr>
      <vt:lpstr>3_Office Theme</vt:lpstr>
      <vt:lpstr>Office Theme</vt:lpstr>
      <vt:lpstr>PowerPoint Presentation</vt:lpstr>
      <vt:lpstr>Technologies to Power the Next Cloud</vt:lpstr>
      <vt:lpstr>PowerPoint Presentation</vt:lpstr>
      <vt:lpstr>Data Management: Reduce TCO by 70%+</vt:lpstr>
      <vt:lpstr>Sphere3D’s Data Management Portfolio Optimized for Every Workload</vt:lpstr>
      <vt:lpstr>Key Differentiated Positioning</vt:lpstr>
      <vt:lpstr>PowerPoint Presentation</vt:lpstr>
      <vt:lpstr>Snap Storage Portfolio – Optimized for Every Workload</vt:lpstr>
      <vt:lpstr>Start Anywhere with Any Snap Storage Product</vt:lpstr>
      <vt:lpstr>An Enterprise Hardened Award Winning Solution</vt:lpstr>
      <vt:lpstr>Core Value Prop: Peace Of Mind</vt:lpstr>
      <vt:lpstr>Overland Storage – Replication Technologies</vt:lpstr>
      <vt:lpstr>Replication Technologies on Snap Storage</vt:lpstr>
      <vt:lpstr>Replication Technologies – Key Technical Specifications</vt:lpstr>
      <vt:lpstr>SnapSync™- A Private Storage Cloud for File Sync &amp; Share</vt:lpstr>
      <vt:lpstr>SnapSync – Customer Value Proposition </vt:lpstr>
      <vt:lpstr>Partner Benefits with SnapECR</vt:lpstr>
      <vt:lpstr>SnapServer XSR/XSD</vt:lpstr>
      <vt:lpstr>Competitive Positioning</vt:lpstr>
      <vt:lpstr>Competitive Positioning Against QNAP/Synology</vt:lpstr>
      <vt:lpstr>Competitive Landscape – Like for Like Comparison is Critical</vt:lpstr>
      <vt:lpstr>System Configuration Comparison</vt:lpstr>
      <vt:lpstr>SnapServer XSD/XSR vs HP StoreEasy</vt:lpstr>
      <vt:lpstr>Replication Use Cases</vt:lpstr>
      <vt:lpstr>Distributed Enterprise</vt:lpstr>
      <vt:lpstr>ECR – Encrypted Continuous Replication</vt:lpstr>
      <vt:lpstr>SnapServer Powered By GuardianOS</vt:lpstr>
      <vt:lpstr>SnapServer® with GuardianOS®</vt:lpstr>
      <vt:lpstr>       Mix or Replace Hard Drive Capacities</vt:lpstr>
      <vt:lpstr>SnapServer Competitors</vt:lpstr>
      <vt:lpstr>SnapCLOUD vs HP LiveVault and DropBox</vt:lpstr>
    </vt:vector>
  </TitlesOfParts>
  <Manager/>
  <Company>Sphere 3D</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Sibrina Shafique</dc:creator>
  <cp:keywords/>
  <dc:description/>
  <cp:lastModifiedBy>Nilesh Patel</cp:lastModifiedBy>
  <cp:revision>702</cp:revision>
  <cp:lastPrinted>2015-10-27T23:07:39Z</cp:lastPrinted>
  <dcterms:created xsi:type="dcterms:W3CDTF">2014-07-31T16:49:01Z</dcterms:created>
  <dcterms:modified xsi:type="dcterms:W3CDTF">2016-04-29T01:10:08Z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ies>
</file>