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6" r:id="rId6"/>
  </p:sldMasterIdLst>
  <p:notesMasterIdLst>
    <p:notesMasterId r:id="rId37"/>
  </p:notesMasterIdLst>
  <p:sldIdLst>
    <p:sldId id="1868" r:id="rId7"/>
    <p:sldId id="1614" r:id="rId8"/>
    <p:sldId id="1717" r:id="rId9"/>
    <p:sldId id="1952" r:id="rId10"/>
    <p:sldId id="1845" r:id="rId11"/>
    <p:sldId id="1940" r:id="rId12"/>
    <p:sldId id="1954" r:id="rId13"/>
    <p:sldId id="1958" r:id="rId14"/>
    <p:sldId id="1913" r:id="rId15"/>
    <p:sldId id="1960" r:id="rId16"/>
    <p:sldId id="1942" r:id="rId17"/>
    <p:sldId id="1943" r:id="rId18"/>
    <p:sldId id="1924" r:id="rId19"/>
    <p:sldId id="1910" r:id="rId20"/>
    <p:sldId id="1938" r:id="rId21"/>
    <p:sldId id="1936" r:id="rId22"/>
    <p:sldId id="1918" r:id="rId23"/>
    <p:sldId id="1917" r:id="rId24"/>
    <p:sldId id="1925" r:id="rId25"/>
    <p:sldId id="1921" r:id="rId26"/>
    <p:sldId id="1890" r:id="rId27"/>
    <p:sldId id="1937" r:id="rId28"/>
    <p:sldId id="1933" r:id="rId29"/>
    <p:sldId id="1934" r:id="rId30"/>
    <p:sldId id="1926" r:id="rId31"/>
    <p:sldId id="1930" r:id="rId32"/>
    <p:sldId id="1927" r:id="rId33"/>
    <p:sldId id="1951" r:id="rId34"/>
    <p:sldId id="1959" r:id="rId35"/>
    <p:sldId id="192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leen Urquhart" initials="AU" lastIdx="1" clrIdx="0">
    <p:extLst>
      <p:ext uri="{19B8F6BF-5375-455C-9EA6-DF929625EA0E}">
        <p15:presenceInfo xmlns:p15="http://schemas.microsoft.com/office/powerpoint/2012/main" userId="S::AUrquhart@overlandtandberg.com::7769ec71-eb23-436a-b3bc-0cd491e8f0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00"/>
    <a:srgbClr val="00CC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1CD64-3748-455A-AF8E-ADA3A4E1B0E9}" v="25" dt="2020-10-08T02:04:38.4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52" autoAdjust="0"/>
  </p:normalViewPr>
  <p:slideViewPr>
    <p:cSldViewPr snapToGrid="0">
      <p:cViewPr>
        <p:scale>
          <a:sx n="60" d="100"/>
          <a:sy n="60" d="100"/>
        </p:scale>
        <p:origin x="908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1DE2C-DC60-4A32-9648-E21C7114289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F8AB1-697E-4CF5-8359-F382342D8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9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6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1826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87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6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1826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F8AB1-697E-4CF5-8359-F382342D8C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85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F8AB1-697E-4CF5-8359-F382342D8C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660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F8AB1-697E-4CF5-8359-F382342D8C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23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F8AB1-697E-4CF5-8359-F382342D8C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7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81090-A3AB-4172-821B-61E0BE2D8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644AE-661E-4F52-9AA1-E534A11DA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C44F1-CE1B-44DB-A7D0-C7A31966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2419-BF20-4EED-B236-2B763A81999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26ADE-0AA6-4C40-8A85-61630B13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079E1-B8D2-4D4F-99F0-0DC80BA3D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2F2B-E3ED-45F2-959F-36A08F281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61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4EC30-D820-4268-BFFC-E30B4ACEB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0DB00-F007-4A69-9145-F0B3C3A10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A93E3-43AE-45EA-9171-61010EF48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2419-BF20-4EED-B236-2B763A81999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955A1-BD86-41BB-BCC4-25A66A21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1852D-4815-4B3E-9A75-A94CF129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2F2B-E3ED-45F2-959F-36A08F281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0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DB1684-9D5C-4D0A-ADBE-17EEA16E2B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22DBD-BF0F-48F7-B31B-B6F657F42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F2B76-7B45-4C65-9739-A9E3376B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2419-BF20-4EED-B236-2B763A81999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C320A-2A17-4184-B0C6-42E0458B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EEE61-B9DA-459C-B91D-77715A04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2F2B-E3ED-45F2-959F-36A08F281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28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289" y="1235311"/>
            <a:ext cx="5527832" cy="1208943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61289" y="2699231"/>
            <a:ext cx="817898" cy="0"/>
          </a:xfrm>
          <a:prstGeom prst="line">
            <a:avLst/>
          </a:prstGeom>
          <a:ln w="111125" cap="rnd" cmpd="sng">
            <a:solidFill>
              <a:schemeClr val="accent1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9" y="6364530"/>
            <a:ext cx="868906" cy="30215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1289" y="2989263"/>
            <a:ext cx="5783181" cy="3191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OVERLAND TANDBERG.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15371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32085"/>
            <a:ext cx="12192000" cy="51259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© 2020 OVERLAND TANDBERG. CONFIDENTIAL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60666" y="1283673"/>
            <a:ext cx="817898" cy="0"/>
          </a:xfrm>
          <a:prstGeom prst="line">
            <a:avLst/>
          </a:prstGeom>
          <a:ln w="111125" cap="rnd" cmpd="sng">
            <a:solidFill>
              <a:schemeClr val="accent1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9" y="6364530"/>
            <a:ext cx="868906" cy="30215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463896" y="6452959"/>
            <a:ext cx="374305" cy="328295"/>
          </a:xfrm>
          <a:prstGeom prst="rect">
            <a:avLst/>
          </a:prstGeom>
        </p:spPr>
        <p:txBody>
          <a:bodyPr vert="horz" wrap="none" lIns="121750" tIns="60876" rIns="121750" bIns="608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00" smtClean="0">
                <a:solidFill>
                  <a:schemeClr val="accent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pPr algn="l"/>
              <a:t>‹#›</a:t>
            </a:fld>
            <a:endParaRPr lang="en-US" sz="1000" dirty="0">
              <a:solidFill>
                <a:schemeClr val="accent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8549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632445"/>
            <a:ext cx="12192000" cy="22255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© 2020 OVERLAND TANDBERG. CONFIDENTIAL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60666" y="1283673"/>
            <a:ext cx="817898" cy="0"/>
          </a:xfrm>
          <a:prstGeom prst="line">
            <a:avLst/>
          </a:prstGeom>
          <a:ln w="111125" cap="rnd" cmpd="sng">
            <a:solidFill>
              <a:schemeClr val="accent1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9" y="6364530"/>
            <a:ext cx="868906" cy="30215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463896" y="6452959"/>
            <a:ext cx="374305" cy="328295"/>
          </a:xfrm>
          <a:prstGeom prst="rect">
            <a:avLst/>
          </a:prstGeom>
        </p:spPr>
        <p:txBody>
          <a:bodyPr vert="horz" wrap="none" lIns="121750" tIns="60876" rIns="121750" bIns="608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00" smtClean="0">
                <a:solidFill>
                  <a:schemeClr val="accent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pPr algn="l"/>
              <a:t>‹#›</a:t>
            </a:fld>
            <a:endParaRPr lang="en-US" sz="1000" dirty="0">
              <a:solidFill>
                <a:schemeClr val="accent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7458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OVERLAND TANDBERG. CONFIDENTIAL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660666" y="1283673"/>
            <a:ext cx="817898" cy="0"/>
          </a:xfrm>
          <a:prstGeom prst="line">
            <a:avLst/>
          </a:prstGeom>
          <a:ln w="111125" cap="rnd" cmpd="sng">
            <a:solidFill>
              <a:schemeClr val="accent1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9" y="6364530"/>
            <a:ext cx="868906" cy="30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96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OVERLAND TANDBERG.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02536" y="1363663"/>
            <a:ext cx="11401219" cy="464185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3658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289" y="1235311"/>
            <a:ext cx="5527832" cy="1208943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61289" y="2699231"/>
            <a:ext cx="817898" cy="0"/>
          </a:xfrm>
          <a:prstGeom prst="line">
            <a:avLst/>
          </a:prstGeom>
          <a:ln w="111125" cap="rnd" cmpd="sng">
            <a:solidFill>
              <a:schemeClr val="accent1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9" y="6364530"/>
            <a:ext cx="868906" cy="30215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1289" y="2989263"/>
            <a:ext cx="5783181" cy="3191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OVERLAND TANDBERG.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93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32085"/>
            <a:ext cx="12192000" cy="51259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© 2019 OVERLAND TANDBERG. CONFIDENTIAL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60666" y="1283673"/>
            <a:ext cx="817898" cy="0"/>
          </a:xfrm>
          <a:prstGeom prst="line">
            <a:avLst/>
          </a:prstGeom>
          <a:ln w="111125" cap="rnd" cmpd="sng">
            <a:solidFill>
              <a:schemeClr val="accent1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9" y="6364530"/>
            <a:ext cx="868906" cy="30215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463896" y="6452959"/>
            <a:ext cx="374305" cy="328295"/>
          </a:xfrm>
          <a:prstGeom prst="rect">
            <a:avLst/>
          </a:prstGeom>
        </p:spPr>
        <p:txBody>
          <a:bodyPr vert="horz" wrap="none" lIns="121750" tIns="60876" rIns="121750" bIns="608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00" smtClean="0">
                <a:solidFill>
                  <a:schemeClr val="accent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pPr algn="l"/>
              <a:t>‹#›</a:t>
            </a:fld>
            <a:endParaRPr lang="en-US" sz="1000" dirty="0">
              <a:solidFill>
                <a:schemeClr val="accent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59438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632445"/>
            <a:ext cx="12192000" cy="22255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© 2019 OVERLAND TANDBERG. CONFIDENTIAL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60666" y="1283673"/>
            <a:ext cx="817898" cy="0"/>
          </a:xfrm>
          <a:prstGeom prst="line">
            <a:avLst/>
          </a:prstGeom>
          <a:ln w="111125" cap="rnd" cmpd="sng">
            <a:solidFill>
              <a:schemeClr val="accent1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9" y="6364530"/>
            <a:ext cx="868906" cy="30215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463896" y="6452959"/>
            <a:ext cx="374305" cy="328295"/>
          </a:xfrm>
          <a:prstGeom prst="rect">
            <a:avLst/>
          </a:prstGeom>
        </p:spPr>
        <p:txBody>
          <a:bodyPr vert="horz" wrap="none" lIns="121750" tIns="60876" rIns="121750" bIns="608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00" smtClean="0">
                <a:solidFill>
                  <a:schemeClr val="accent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pPr algn="l"/>
              <a:t>‹#›</a:t>
            </a:fld>
            <a:endParaRPr lang="en-US" sz="1000" dirty="0">
              <a:solidFill>
                <a:schemeClr val="accent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70192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9D37A-33C6-431B-9067-A5885233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97F38-7AE6-4733-8F34-7A0B6BA47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DA89E-7E7D-4308-82FE-1E6DF934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2419-BF20-4EED-B236-2B763A81999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7DBCF-59FA-4ECA-A7B2-4EFDFF9DE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2AC10-BDEC-4340-9310-67DC182C1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2F2B-E3ED-45F2-959F-36A08F281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74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2019 OVERLAND TANDBERG. CONFIDENTIAL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660666" y="1283673"/>
            <a:ext cx="817898" cy="0"/>
          </a:xfrm>
          <a:prstGeom prst="line">
            <a:avLst/>
          </a:prstGeom>
          <a:ln w="111125" cap="rnd" cmpd="sng">
            <a:solidFill>
              <a:schemeClr val="accent1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9" y="6364530"/>
            <a:ext cx="868906" cy="30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06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2019 OVERLAND TANDBERG. CONFIDENTIAL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02536" y="1363663"/>
            <a:ext cx="11401219" cy="464185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4207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2019 OVERLAND TANDBERG. CONFIDENTIAL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60666" y="1283673"/>
            <a:ext cx="817898" cy="0"/>
          </a:xfrm>
          <a:prstGeom prst="line">
            <a:avLst/>
          </a:prstGeom>
          <a:ln w="111125" cap="rnd" cmpd="sng">
            <a:solidFill>
              <a:schemeClr val="accent1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8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AE455-3E48-4064-83DA-D399DF0F6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8C48B-0EBD-469C-968B-80942F56F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8A4DB-DD92-4060-96B9-01182C1C0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2419-BF20-4EED-B236-2B763A81999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3CFC7-1685-477D-9255-45ECC11FC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DF156-3F19-423D-A674-B4B4A8747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2F2B-E3ED-45F2-959F-36A08F281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76937-E3D2-4DE1-9B65-FE3927C3A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4F760-99D5-4A60-A7FF-C8DEBFD14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52C33-998B-48D2-A988-C94ED469F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3C368-9383-4A6E-B516-9D2C74C79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2419-BF20-4EED-B236-2B763A81999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E3D13-AC2C-4190-8245-E3C374ED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8DFB0-BB33-4ACF-B140-553F391A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2F2B-E3ED-45F2-959F-36A08F281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4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1CB19-9D82-4131-96AB-CBFE2825E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35C44-EF55-475E-A337-F79CB1B3D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E3B37-50C1-402E-9D66-C70A049A9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BFF4E0-614C-48F2-BB35-BA3148677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AC9DEF-3B97-4585-A910-8443218DC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1F6DE6-4A52-4FAC-A6AA-0BACC5B78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2419-BF20-4EED-B236-2B763A81999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D04D3-96C2-4D8B-8A0B-DF9FFD76E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E22D2C-B273-4A19-9FC9-11A082D6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2F2B-E3ED-45F2-959F-36A08F281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9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5B78-CEC3-46B1-9C89-BED84048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033405-F250-4E16-B18D-A3F628A4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2419-BF20-4EED-B236-2B763A81999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7C419-AC6F-4E39-ABA0-58B3584A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618FD-AE9B-47DF-9F75-FA514982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2F2B-E3ED-45F2-959F-36A08F281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0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D2442-A26C-4C6F-90CC-D401C54F0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2419-BF20-4EED-B236-2B763A81999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26126B-F302-41A5-B8D9-60BB792D3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525E0-43B4-4D9E-A460-AAB3A038A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2F2B-E3ED-45F2-959F-36A08F281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1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72025-02FB-4C14-B89F-A4995D838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D6473-B6A7-42CE-A6D9-4F142278A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4CDFD-8317-4630-9D26-B7A27AE5A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8BD50-35C5-4F5D-82F5-C808FA95F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2419-BF20-4EED-B236-2B763A81999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9958F-196B-4220-B96C-78F549EB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D32FE-04CE-451C-8C51-D27BE0B64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2F2B-E3ED-45F2-959F-36A08F281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3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18A31-A8DA-4016-BEE5-CBF3A7323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E70051-D954-446E-94A2-EDD7EA908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7889E-4938-4E62-B119-AB2318F31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8150F-7CA7-466C-AAFB-EAA83905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2419-BF20-4EED-B236-2B763A81999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E4A74-6C5E-4C7A-B88B-57CAA8D6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E70DB-F4D7-457E-93B0-3D5FAE83F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2F2B-E3ED-45F2-959F-36A08F281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2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70E7-9E35-4ED7-A76A-4DE2C70B2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62EEC-FFC0-43E1-A71C-46D50B9C9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B3032-2DB4-49D4-9155-9B2C4C7FB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42419-BF20-4EED-B236-2B763A81999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7AF18-A7CA-4536-BDE9-C15C31959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74948-4945-498E-9BC6-971FD654F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2F2B-E3ED-45F2-959F-36A08F281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2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11463896" y="6452959"/>
            <a:ext cx="374305" cy="328295"/>
          </a:xfrm>
          <a:prstGeom prst="rect">
            <a:avLst/>
          </a:prstGeom>
        </p:spPr>
        <p:txBody>
          <a:bodyPr vert="horz" wrap="none" lIns="121750" tIns="60876" rIns="121750" bIns="608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00" smtClean="0">
                <a:solidFill>
                  <a:schemeClr val="accent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pPr algn="l"/>
              <a:t>‹#›</a:t>
            </a:fld>
            <a:endParaRPr lang="en-US" sz="1000" dirty="0">
              <a:solidFill>
                <a:schemeClr val="accent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084079" y="173629"/>
            <a:ext cx="10023842" cy="84218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61289" y="2000250"/>
            <a:ext cx="7779249" cy="4141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340755" y="6453068"/>
            <a:ext cx="3860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© 2020 OVERLAND TANDBERG.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8275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 algn="ctr" defTabSz="913107" rtl="0" eaLnBrk="1" latinLnBrk="0" hangingPunct="1">
        <a:lnSpc>
          <a:spcPct val="90000"/>
        </a:lnSpc>
        <a:spcBef>
          <a:spcPct val="0"/>
        </a:spcBef>
        <a:buNone/>
        <a:defRPr sz="2700" b="1" kern="1200" cap="all" baseline="0">
          <a:solidFill>
            <a:schemeClr val="bg2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0" indent="0" algn="l" defTabSz="913107" rtl="0" eaLnBrk="1" latinLnBrk="0" hangingPunct="1">
        <a:lnSpc>
          <a:spcPct val="105000"/>
        </a:lnSpc>
        <a:spcBef>
          <a:spcPts val="600"/>
        </a:spcBef>
        <a:buClr>
          <a:schemeClr val="accent1"/>
        </a:buClr>
        <a:buFontTx/>
        <a:buNone/>
        <a:defRPr sz="2400" kern="1200">
          <a:solidFill>
            <a:schemeClr val="bg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455613" indent="-227807" algn="l" defTabSz="913107" rtl="0" eaLnBrk="1" latinLnBrk="0" hangingPunct="1">
        <a:lnSpc>
          <a:spcPct val="105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797719" indent="-227807" algn="l" defTabSz="913107" rtl="0" eaLnBrk="1" latinLnBrk="0" hangingPunct="1">
        <a:lnSpc>
          <a:spcPct val="105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850" kern="1200">
          <a:solidFill>
            <a:schemeClr val="bg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1166813" indent="-227807" algn="l" defTabSz="913107" rtl="0" eaLnBrk="1" latinLnBrk="0" hangingPunct="1">
        <a:lnSpc>
          <a:spcPct val="105000"/>
        </a:lnSpc>
        <a:spcBef>
          <a:spcPts val="600"/>
        </a:spcBef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bg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1570832" indent="-227807" algn="l" defTabSz="913107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5pPr>
      <a:lvl6pPr marL="2511045" indent="-228279" algn="l" defTabSz="9131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99" indent="-228279" algn="l" defTabSz="9131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52" indent="-228279" algn="l" defTabSz="9131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05" indent="-228279" algn="l" defTabSz="9131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07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5" algn="l" defTabSz="913107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7" algn="l" defTabSz="913107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1" algn="l" defTabSz="913107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4" algn="l" defTabSz="913107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67" algn="l" defTabSz="913107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1" algn="l" defTabSz="913107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76" algn="l" defTabSz="913107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29" algn="l" defTabSz="913107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11463896" y="6452959"/>
            <a:ext cx="374305" cy="328295"/>
          </a:xfrm>
          <a:prstGeom prst="rect">
            <a:avLst/>
          </a:prstGeom>
        </p:spPr>
        <p:txBody>
          <a:bodyPr vert="horz" wrap="none" lIns="121750" tIns="60876" rIns="121750" bIns="608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00" smtClean="0">
                <a:solidFill>
                  <a:schemeClr val="accent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pPr algn="l"/>
              <a:t>‹#›</a:t>
            </a:fld>
            <a:endParaRPr lang="en-US" sz="1000" dirty="0">
              <a:solidFill>
                <a:schemeClr val="accent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084079" y="173629"/>
            <a:ext cx="10023842" cy="84218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61289" y="2000250"/>
            <a:ext cx="7779249" cy="4141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340755" y="6453068"/>
            <a:ext cx="3860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r>
              <a:rPr lang="en-US"/>
              <a:t>© 2019 OVERLAND TANDBERG.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1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hf sldNum="0" hdr="0" dt="0"/>
  <p:txStyles>
    <p:titleStyle>
      <a:lvl1pPr algn="ctr" defTabSz="913107" rtl="0" eaLnBrk="1" latinLnBrk="0" hangingPunct="1">
        <a:lnSpc>
          <a:spcPct val="90000"/>
        </a:lnSpc>
        <a:spcBef>
          <a:spcPct val="0"/>
        </a:spcBef>
        <a:buNone/>
        <a:defRPr sz="2700" b="1" kern="1200" cap="all" baseline="0">
          <a:solidFill>
            <a:schemeClr val="bg2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0" indent="0" algn="l" defTabSz="913107" rtl="0" eaLnBrk="1" latinLnBrk="0" hangingPunct="1">
        <a:lnSpc>
          <a:spcPct val="105000"/>
        </a:lnSpc>
        <a:spcBef>
          <a:spcPts val="600"/>
        </a:spcBef>
        <a:buClr>
          <a:schemeClr val="accent1"/>
        </a:buClr>
        <a:buFontTx/>
        <a:buNone/>
        <a:defRPr sz="2400" kern="1200">
          <a:solidFill>
            <a:schemeClr val="bg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455613" indent="-227807" algn="l" defTabSz="913107" rtl="0" eaLnBrk="1" latinLnBrk="0" hangingPunct="1">
        <a:lnSpc>
          <a:spcPct val="105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797719" indent="-227807" algn="l" defTabSz="913107" rtl="0" eaLnBrk="1" latinLnBrk="0" hangingPunct="1">
        <a:lnSpc>
          <a:spcPct val="105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850" kern="1200">
          <a:solidFill>
            <a:schemeClr val="bg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1166813" indent="-227807" algn="l" defTabSz="913107" rtl="0" eaLnBrk="1" latinLnBrk="0" hangingPunct="1">
        <a:lnSpc>
          <a:spcPct val="105000"/>
        </a:lnSpc>
        <a:spcBef>
          <a:spcPts val="600"/>
        </a:spcBef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bg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1570832" indent="-227807" algn="l" defTabSz="913107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5pPr>
      <a:lvl6pPr marL="2511045" indent="-228279" algn="l" defTabSz="9131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99" indent="-228279" algn="l" defTabSz="9131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52" indent="-228279" algn="l" defTabSz="9131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05" indent="-228279" algn="l" defTabSz="9131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07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5" algn="l" defTabSz="913107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7" algn="l" defTabSz="913107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1" algn="l" defTabSz="913107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4" algn="l" defTabSz="913107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67" algn="l" defTabSz="913107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1" algn="l" defTabSz="913107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76" algn="l" defTabSz="913107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29" algn="l" defTabSz="913107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verlandtandberg.com/use-cases/soho-it-service-provider/" TargetMode="External"/><Relationship Id="rId13" Type="http://schemas.openxmlformats.org/officeDocument/2006/relationships/hyperlink" Target="https://www.overlandtandberg.com/use-cases/smb-hospitality/" TargetMode="External"/><Relationship Id="rId3" Type="http://schemas.openxmlformats.org/officeDocument/2006/relationships/image" Target="../media/image94.png"/><Relationship Id="rId7" Type="http://schemas.openxmlformats.org/officeDocument/2006/relationships/hyperlink" Target="https://ftp1.overlandtandberg.com/website/website/DS_All_products_family_US_RDX.pdf" TargetMode="External"/><Relationship Id="rId12" Type="http://schemas.openxmlformats.org/officeDocument/2006/relationships/hyperlink" Target="https://www.overlandtandberg.com/use-cases/smb-video-entertainme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ftp1.overlandtandberg.com/public/DS_RDX_QuikStation_US.pdf" TargetMode="External"/><Relationship Id="rId11" Type="http://schemas.openxmlformats.org/officeDocument/2006/relationships/hyperlink" Target="https://www.overlandtandberg.com/use-cases/smb-video-surveillance/" TargetMode="External"/><Relationship Id="rId5" Type="http://schemas.openxmlformats.org/officeDocument/2006/relationships/hyperlink" Target="https://ftp1.overlandtandberg.com/public/DS_RDX_Media_US.pdf" TargetMode="External"/><Relationship Id="rId10" Type="http://schemas.openxmlformats.org/officeDocument/2006/relationships/hyperlink" Target="https://www.overlandtandberg.com/use-cases/nursery-data-storage/" TargetMode="External"/><Relationship Id="rId4" Type="http://schemas.openxmlformats.org/officeDocument/2006/relationships/image" Target="../media/image95.png"/><Relationship Id="rId9" Type="http://schemas.openxmlformats.org/officeDocument/2006/relationships/hyperlink" Target="https://www.overlandtandberg.com/use-cases/smb-restaurant-franchising-dat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10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7.png"/><Relationship Id="rId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7.png"/><Relationship Id="rId4" Type="http://schemas.openxmlformats.org/officeDocument/2006/relationships/image" Target="../media/image10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ales@overlandtandberg.com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7.png"/><Relationship Id="rId4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sales@overlandtandberg.com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ftp1.overlandtandberg.com/public/01_NEOs_Tape_Library_Promo_US_Getting_Started.pdf" TargetMode="External"/><Relationship Id="rId13" Type="http://schemas.openxmlformats.org/officeDocument/2006/relationships/image" Target="../media/image124.png"/><Relationship Id="rId3" Type="http://schemas.openxmlformats.org/officeDocument/2006/relationships/hyperlink" Target="https://ftp1.overlandtandberg.com/public/TC_RDX_QUIKSTOR_2TB_KIT_US.pdf" TargetMode="External"/><Relationship Id="rId7" Type="http://schemas.openxmlformats.org/officeDocument/2006/relationships/hyperlink" Target="https://ftp1.overlandtandberg.com/public/Email-1-RDX-Health-US.html" TargetMode="External"/><Relationship Id="rId12" Type="http://schemas.openxmlformats.org/officeDocument/2006/relationships/image" Target="../media/image123.png"/><Relationship Id="rId2" Type="http://schemas.openxmlformats.org/officeDocument/2006/relationships/hyperlink" Target="https://ftp1.overlandtandberg.com/public/01_RDX_QuikStor_2TB_US_Getting_Started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ftp1.overlandtandberg.com/public/TC_RDX_QUIKSTATION4_8_US.pdf" TargetMode="External"/><Relationship Id="rId11" Type="http://schemas.openxmlformats.org/officeDocument/2006/relationships/image" Target="../media/image122.png"/><Relationship Id="rId5" Type="http://schemas.openxmlformats.org/officeDocument/2006/relationships/hyperlink" Target="https://ftp1.overlandtandberg.com/public/01_RDX_QuikStation_Health_US_Getting_Started.pdf" TargetMode="External"/><Relationship Id="rId15" Type="http://schemas.openxmlformats.org/officeDocument/2006/relationships/hyperlink" Target="https://ftp1.overlandtandberg.com/public/OverlandTandberg_Q4%20Promo%20Ovw_1pager_US.pdf" TargetMode="External"/><Relationship Id="rId10" Type="http://schemas.openxmlformats.org/officeDocument/2006/relationships/hyperlink" Target="https://ftp1.overlandtandberg.com/public/Email-3-NEOs-Series-US.html" TargetMode="External"/><Relationship Id="rId4" Type="http://schemas.openxmlformats.org/officeDocument/2006/relationships/hyperlink" Target="https://ftp1.overlandtandberg.com/public/Email-2-RDX-QuikStor-US.html" TargetMode="External"/><Relationship Id="rId9" Type="http://schemas.openxmlformats.org/officeDocument/2006/relationships/hyperlink" Target="https://ftp1.overlandtandberg.com/public/TC_NEOs_T24_T48_US.pdf" TargetMode="External"/><Relationship Id="rId14" Type="http://schemas.openxmlformats.org/officeDocument/2006/relationships/image" Target="../media/image1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ynnex.ca/" TargetMode="External"/><Relationship Id="rId3" Type="http://schemas.openxmlformats.org/officeDocument/2006/relationships/hyperlink" Target="http://www.climbcs.ca/" TargetMode="External"/><Relationship Id="rId7" Type="http://schemas.openxmlformats.org/officeDocument/2006/relationships/hyperlink" Target="https://overlandstorage-my.sharepoint.com/personal/aurquhart_overlandtandberg_com/Documents/Documents/Projects/30%20Q3%20Campaign%20Planning/Promos%20on%20FastTrack/FastTrack%20RDX%20QuikStation/www.synnex.com" TargetMode="External"/><Relationship Id="rId2" Type="http://schemas.openxmlformats.org/officeDocument/2006/relationships/hyperlink" Target="https://www.climbcs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promarktech.com/" TargetMode="External"/><Relationship Id="rId5" Type="http://schemas.openxmlformats.org/officeDocument/2006/relationships/hyperlink" Target="https://ca.ingrammicro.com/" TargetMode="External"/><Relationship Id="rId10" Type="http://schemas.openxmlformats.org/officeDocument/2006/relationships/hyperlink" Target="http://www.techdata.ca/" TargetMode="External"/><Relationship Id="rId4" Type="http://schemas.openxmlformats.org/officeDocument/2006/relationships/hyperlink" Target="http://www.ingrammicro.com/" TargetMode="External"/><Relationship Id="rId9" Type="http://schemas.openxmlformats.org/officeDocument/2006/relationships/hyperlink" Target="https://overlandstorage-my.sharepoint.com/personal/aurquhart_overlandtandberg_com/Documents/Documents/Projects/30%20Q3%20Campaign%20Planning/Promos%20on%20FastTrack/FastTrack%20RDX%20QuikStation/www.techdata.co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emf"/><Relationship Id="rId7" Type="http://schemas.microsoft.com/office/2007/relationships/hdphoto" Target="../media/hdphoto1.wdp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9" Type="http://schemas.openxmlformats.org/officeDocument/2006/relationships/image" Target="../media/image55.gif"/><Relationship Id="rId21" Type="http://schemas.openxmlformats.org/officeDocument/2006/relationships/image" Target="../media/image37.png"/><Relationship Id="rId34" Type="http://schemas.openxmlformats.org/officeDocument/2006/relationships/image" Target="../media/image50.png"/><Relationship Id="rId42" Type="http://schemas.openxmlformats.org/officeDocument/2006/relationships/image" Target="../media/image58.jpeg"/><Relationship Id="rId47" Type="http://schemas.openxmlformats.org/officeDocument/2006/relationships/image" Target="../media/image63.jpeg"/><Relationship Id="rId50" Type="http://schemas.openxmlformats.org/officeDocument/2006/relationships/image" Target="../media/image66.png"/><Relationship Id="rId55" Type="http://schemas.openxmlformats.org/officeDocument/2006/relationships/image" Target="../media/image71.jpeg"/><Relationship Id="rId63" Type="http://schemas.openxmlformats.org/officeDocument/2006/relationships/image" Target="../media/image7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png"/><Relationship Id="rId29" Type="http://schemas.openxmlformats.org/officeDocument/2006/relationships/image" Target="../media/image45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jpeg"/><Relationship Id="rId40" Type="http://schemas.openxmlformats.org/officeDocument/2006/relationships/image" Target="../media/image56.jpeg"/><Relationship Id="rId45" Type="http://schemas.openxmlformats.org/officeDocument/2006/relationships/image" Target="../media/image61.jpeg"/><Relationship Id="rId53" Type="http://schemas.openxmlformats.org/officeDocument/2006/relationships/image" Target="../media/image69.jpeg"/><Relationship Id="rId58" Type="http://schemas.openxmlformats.org/officeDocument/2006/relationships/image" Target="../media/image74.png"/><Relationship Id="rId5" Type="http://schemas.openxmlformats.org/officeDocument/2006/relationships/image" Target="../media/image21.png"/><Relationship Id="rId61" Type="http://schemas.openxmlformats.org/officeDocument/2006/relationships/image" Target="../media/image77.png"/><Relationship Id="rId19" Type="http://schemas.openxmlformats.org/officeDocument/2006/relationships/image" Target="../media/image3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image" Target="../media/image59.jpeg"/><Relationship Id="rId48" Type="http://schemas.openxmlformats.org/officeDocument/2006/relationships/image" Target="../media/image64.jpeg"/><Relationship Id="rId56" Type="http://schemas.openxmlformats.org/officeDocument/2006/relationships/image" Target="../media/image72.png"/><Relationship Id="rId64" Type="http://schemas.openxmlformats.org/officeDocument/2006/relationships/image" Target="../media/image80.png"/><Relationship Id="rId8" Type="http://schemas.openxmlformats.org/officeDocument/2006/relationships/image" Target="../media/image24.jpeg"/><Relationship Id="rId51" Type="http://schemas.openxmlformats.org/officeDocument/2006/relationships/image" Target="../media/image67.jpeg"/><Relationship Id="rId3" Type="http://schemas.openxmlformats.org/officeDocument/2006/relationships/image" Target="../media/image19.jpe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jpeg"/><Relationship Id="rId46" Type="http://schemas.openxmlformats.org/officeDocument/2006/relationships/image" Target="../media/image62.jpeg"/><Relationship Id="rId59" Type="http://schemas.openxmlformats.org/officeDocument/2006/relationships/image" Target="../media/image75.png"/><Relationship Id="rId20" Type="http://schemas.openxmlformats.org/officeDocument/2006/relationships/image" Target="../media/image36.png"/><Relationship Id="rId41" Type="http://schemas.openxmlformats.org/officeDocument/2006/relationships/image" Target="../media/image57.jpeg"/><Relationship Id="rId54" Type="http://schemas.openxmlformats.org/officeDocument/2006/relationships/image" Target="../media/image70.jpeg"/><Relationship Id="rId62" Type="http://schemas.openxmlformats.org/officeDocument/2006/relationships/image" Target="../media/image7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jpeg"/><Relationship Id="rId49" Type="http://schemas.openxmlformats.org/officeDocument/2006/relationships/image" Target="../media/image65.jpeg"/><Relationship Id="rId57" Type="http://schemas.openxmlformats.org/officeDocument/2006/relationships/image" Target="../media/image73.png"/><Relationship Id="rId10" Type="http://schemas.openxmlformats.org/officeDocument/2006/relationships/image" Target="../media/image26.png"/><Relationship Id="rId31" Type="http://schemas.openxmlformats.org/officeDocument/2006/relationships/image" Target="../media/image47.png"/><Relationship Id="rId44" Type="http://schemas.openxmlformats.org/officeDocument/2006/relationships/image" Target="../media/image60.jpeg"/><Relationship Id="rId52" Type="http://schemas.openxmlformats.org/officeDocument/2006/relationships/image" Target="../media/image68.jpeg"/><Relationship Id="rId60" Type="http://schemas.openxmlformats.org/officeDocument/2006/relationships/image" Target="../media/image7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6" r="1"/>
          <a:stretch/>
        </p:blipFill>
        <p:spPr>
          <a:xfrm>
            <a:off x="5190276" y="12077"/>
            <a:ext cx="7000137" cy="68459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4326" y="1358572"/>
            <a:ext cx="4699464" cy="4036388"/>
          </a:xfrm>
        </p:spPr>
        <p:txBody>
          <a:bodyPr/>
          <a:lstStyle/>
          <a:p>
            <a:r>
              <a:rPr lang="en-US" sz="3600" dirty="0"/>
              <a:t>Q4 - 2020</a:t>
            </a:r>
            <a:br>
              <a:rPr lang="en-US" sz="3600" dirty="0"/>
            </a:br>
            <a:r>
              <a:rPr lang="en-US" sz="3600" dirty="0"/>
              <a:t>Promotions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b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Overland-Tandberg</a:t>
            </a:r>
          </a:p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@overtandberg.com</a:t>
            </a:r>
          </a:p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2020</a:t>
            </a:r>
            <a:b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62757" y="2699231"/>
            <a:ext cx="817685" cy="0"/>
          </a:xfrm>
          <a:prstGeom prst="line">
            <a:avLst/>
          </a:prstGeom>
          <a:ln w="111125" cap="rnd" cmpd="sng">
            <a:solidFill>
              <a:schemeClr val="accent1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2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84FECD3-9E47-45FF-9644-3F59B471743D}"/>
              </a:ext>
            </a:extLst>
          </p:cNvPr>
          <p:cNvSpPr/>
          <p:nvPr/>
        </p:nvSpPr>
        <p:spPr>
          <a:xfrm>
            <a:off x="7358321" y="1859622"/>
            <a:ext cx="4707834" cy="176685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6FBB31-031B-4DB7-9C03-338F6969E1B1}"/>
              </a:ext>
            </a:extLst>
          </p:cNvPr>
          <p:cNvSpPr/>
          <p:nvPr/>
        </p:nvSpPr>
        <p:spPr>
          <a:xfrm>
            <a:off x="236306" y="1859622"/>
            <a:ext cx="4707834" cy="176685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0B1150-FB2E-414F-9B4F-3F1B97572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88AA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2020 OVERLAND TANDBERG. CONFIDENTIAL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143C7E-ADF2-435C-B7C3-DF0531F7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RDX QuikSTOR kit – Sales Tools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6EC473-B93B-40F1-89FC-DE53E758A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265" y="2140682"/>
            <a:ext cx="1326399" cy="124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0E4448A-96BF-43DE-A61C-1E3A325D7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9" y="2006124"/>
            <a:ext cx="1380814" cy="129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44FCB744-AA33-4DC6-87A6-9FE78B28A359}"/>
              </a:ext>
            </a:extLst>
          </p:cNvPr>
          <p:cNvGraphicFramePr>
            <a:graphicFrameLocks noGrp="1"/>
          </p:cNvGraphicFramePr>
          <p:nvPr/>
        </p:nvGraphicFramePr>
        <p:xfrm>
          <a:off x="7581354" y="2204571"/>
          <a:ext cx="2641421" cy="1320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41421">
                  <a:extLst>
                    <a:ext uri="{9D8B030D-6E8A-4147-A177-3AD203B41FA5}">
                      <a16:colId xmlns:a16="http://schemas.microsoft.com/office/drawing/2014/main" val="7647103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31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RDX QuikStor </a:t>
                      </a:r>
                    </a:p>
                    <a:p>
                      <a:pPr marL="0" marR="0" lvl="0" indent="0" algn="ctr" defTabSz="9131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2TB Kit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47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P/N: 8865-RDX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177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MSRP: $471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48176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CF0F26-737B-40C4-BE9C-4891EFED4271}"/>
              </a:ext>
            </a:extLst>
          </p:cNvPr>
          <p:cNvGraphicFramePr>
            <a:graphicFrameLocks noGrp="1"/>
          </p:cNvGraphicFramePr>
          <p:nvPr/>
        </p:nvGraphicFramePr>
        <p:xfrm>
          <a:off x="1959377" y="2143075"/>
          <a:ext cx="2641421" cy="1320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41421">
                  <a:extLst>
                    <a:ext uri="{9D8B030D-6E8A-4147-A177-3AD203B41FA5}">
                      <a16:colId xmlns:a16="http://schemas.microsoft.com/office/drawing/2014/main" val="8249249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RDX QuikStor </a:t>
                      </a:r>
                    </a:p>
                    <a:p>
                      <a:pPr algn="ctr"/>
                      <a:r>
                        <a:rPr lang="en-US" sz="1600" dirty="0"/>
                        <a:t>1TB Kit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330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P/N: 8864-RDX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028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MSRP: $382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310513"/>
                  </a:ext>
                </a:extLst>
              </a:tr>
            </a:tbl>
          </a:graphicData>
        </a:graphic>
      </p:graphicFrame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5ABE7959-7F94-4D60-85EC-B19DF4D46B3B}"/>
              </a:ext>
            </a:extLst>
          </p:cNvPr>
          <p:cNvSpPr/>
          <p:nvPr/>
        </p:nvSpPr>
        <p:spPr>
          <a:xfrm>
            <a:off x="5529759" y="2316340"/>
            <a:ext cx="1176999" cy="693983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$89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14DD6F-687D-4527-B5C5-1A3E07623F75}"/>
              </a:ext>
            </a:extLst>
          </p:cNvPr>
          <p:cNvSpPr/>
          <p:nvPr/>
        </p:nvSpPr>
        <p:spPr>
          <a:xfrm>
            <a:off x="378980" y="3973483"/>
            <a:ext cx="4707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Sheets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/>
              <a:ea typeface="+mn-ea"/>
              <a:cs typeface="+mn-cs"/>
              <a:hlinkClick r:id="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"/>
              </a:rPr>
              <a:t>RDX QuikStor Data Sheet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RDX Media Data Sheet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RDX QuikStation ─ Data Sheet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/>
              </a:rPr>
              <a:t>RDX Product Family – Matrix Data Sheet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36B14-9551-415E-BCBE-8CABB07ED4B2}"/>
              </a:ext>
            </a:extLst>
          </p:cNvPr>
          <p:cNvSpPr/>
          <p:nvPr/>
        </p:nvSpPr>
        <p:spPr>
          <a:xfrm>
            <a:off x="5317314" y="3964517"/>
            <a:ext cx="71695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Case Studies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RDX QuikStor Customer Case Study: Photography Agency/SOHO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RDX QuikStor Customer Case Study: MSP/IT service provider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9"/>
              </a:rPr>
              <a:t>RDX QuikStor Customer Case Study: Restaurant/Franchise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0"/>
              </a:rPr>
              <a:t>RDX QuikStor Customer Case Study: Education/K12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1"/>
              </a:rPr>
              <a:t>RDX QuikStor Customer Case Study: Video Surveillance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2"/>
              </a:rPr>
              <a:t>RDX QuikStor Use Case: Video &amp; Entertainment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3"/>
              </a:rPr>
              <a:t>RDX QuikStor Use Case: Hospitality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95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79F6A7-2FCA-4662-9F7C-C3D2FBAFC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971"/>
            <a:ext cx="4417888" cy="68699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BF8F1-D005-4E42-8457-F78BA126C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832" y="1803627"/>
            <a:ext cx="3932237" cy="4267807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4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 #1</a:t>
            </a: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4500" dirty="0">
                <a:solidFill>
                  <a:schemeClr val="bg1"/>
                </a:solidFill>
              </a:rPr>
              <a:t>Notebook or Laptop</a:t>
            </a:r>
          </a:p>
          <a:p>
            <a:pPr algn="ctr"/>
            <a:endParaRPr lang="en-US" sz="4500" dirty="0">
              <a:solidFill>
                <a:schemeClr val="bg1"/>
              </a:solidFill>
            </a:endParaRPr>
          </a:p>
          <a:p>
            <a:pPr algn="ctr"/>
            <a:r>
              <a:rPr lang="en-US" sz="4500" dirty="0">
                <a:solidFill>
                  <a:schemeClr val="bg1"/>
                </a:solidFill>
              </a:rPr>
              <a:t>RDX QuikStor</a:t>
            </a:r>
          </a:p>
          <a:p>
            <a:pPr algn="ctr"/>
            <a:r>
              <a:rPr lang="en-US" sz="4500" dirty="0">
                <a:solidFill>
                  <a:schemeClr val="bg1"/>
                </a:solidFill>
              </a:rPr>
              <a:t>Attach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38859C-29DA-42EE-A799-A3F952A0C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02" y="6126873"/>
            <a:ext cx="1273035" cy="481148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963C707-3275-458E-B71F-6696EFBF3F75}"/>
              </a:ext>
            </a:extLst>
          </p:cNvPr>
          <p:cNvSpPr txBox="1">
            <a:spLocks/>
          </p:cNvSpPr>
          <p:nvPr/>
        </p:nvSpPr>
        <p:spPr>
          <a:xfrm>
            <a:off x="7768125" y="6425458"/>
            <a:ext cx="3860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175"/>
            <a:r>
              <a:rPr lang="en-US" dirty="0">
                <a:solidFill>
                  <a:srgbClr val="788AA3"/>
                </a:solidFill>
                <a:latin typeface="Arial"/>
              </a:rPr>
              <a:t>© 2020 OVERLAND TANDBERG CONFIDENTIAL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C36400-834A-4907-BB27-A0DF72A764AA}"/>
              </a:ext>
            </a:extLst>
          </p:cNvPr>
          <p:cNvGrpSpPr/>
          <p:nvPr/>
        </p:nvGrpSpPr>
        <p:grpSpPr>
          <a:xfrm>
            <a:off x="9004503" y="711273"/>
            <a:ext cx="1851062" cy="1489752"/>
            <a:chOff x="6909479" y="2834390"/>
            <a:chExt cx="1851062" cy="1489752"/>
          </a:xfrm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2658AB6D-0DDA-4BCD-AF00-031A01B97058}"/>
                </a:ext>
              </a:extLst>
            </p:cNvPr>
            <p:cNvSpPr/>
            <p:nvPr/>
          </p:nvSpPr>
          <p:spPr>
            <a:xfrm>
              <a:off x="7037505" y="2834390"/>
              <a:ext cx="1520576" cy="1489752"/>
            </a:xfrm>
            <a:prstGeom prst="flowChartConnector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57EC28-3293-495F-AE1A-E093B008F6BE}"/>
                </a:ext>
              </a:extLst>
            </p:cNvPr>
            <p:cNvSpPr txBox="1"/>
            <p:nvPr/>
          </p:nvSpPr>
          <p:spPr>
            <a:xfrm>
              <a:off x="6909479" y="3077174"/>
              <a:ext cx="185106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$100</a:t>
              </a:r>
              <a:b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 *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7EF72FC9-8AF3-4427-B6E2-7EA21BAC8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375" y="2605778"/>
            <a:ext cx="673135" cy="22861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7764631-4A09-47AF-98FD-EAE6ECCA7768}"/>
              </a:ext>
            </a:extLst>
          </p:cNvPr>
          <p:cNvSpPr/>
          <p:nvPr/>
        </p:nvSpPr>
        <p:spPr>
          <a:xfrm>
            <a:off x="4857010" y="2869017"/>
            <a:ext cx="6636786" cy="13542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purchase of NOTEBOOK or LAPTOP (plus)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RDX QuikStor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Removable Disk System (1TB or 2TB)</a:t>
            </a:r>
          </a:p>
          <a:p>
            <a:pPr algn="ctr"/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rgbClr val="2B2B2B"/>
                </a:solidFill>
                <a:latin typeface="Arial"/>
              </a:rPr>
              <a:t>*Requires valid POS – Notebook/Laptop attach</a:t>
            </a:r>
          </a:p>
          <a:p>
            <a:pPr algn="ctr"/>
            <a:r>
              <a:rPr lang="en-US" sz="1600" dirty="0">
                <a:solidFill>
                  <a:srgbClr val="2B2B2B"/>
                </a:solidFill>
                <a:latin typeface="Arial"/>
              </a:rPr>
              <a:t>(Offer expires 12/31/2020)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E3CD63-E9A1-4F85-8AC2-C4EE5DB04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10" y="261277"/>
            <a:ext cx="3128042" cy="2476178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4EC090E2-D59A-43C5-BDA3-45D026DA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136" y="4461179"/>
            <a:ext cx="1095849" cy="93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E81F2D-9BF3-4B01-8131-6B9F3E8635A9}"/>
              </a:ext>
            </a:extLst>
          </p:cNvPr>
          <p:cNvSpPr txBox="1"/>
          <p:nvPr/>
        </p:nvSpPr>
        <p:spPr>
          <a:xfrm>
            <a:off x="5092996" y="5416017"/>
            <a:ext cx="187191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RDX QuikStor 1TB </a:t>
            </a:r>
          </a:p>
          <a:p>
            <a:pPr algn="ctr"/>
            <a:r>
              <a:rPr lang="en-US" sz="1600" dirty="0"/>
              <a:t>P/N </a:t>
            </a:r>
            <a:r>
              <a:rPr lang="en-US" sz="1600" b="1" dirty="0"/>
              <a:t>8864-RDX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FEC04D8-1697-46AC-ABB3-BB7C2D4E7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702" y="4409581"/>
            <a:ext cx="1052664" cy="99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C77F789-AD26-40A1-9975-089FAA7A448A}"/>
              </a:ext>
            </a:extLst>
          </p:cNvPr>
          <p:cNvSpPr txBox="1"/>
          <p:nvPr/>
        </p:nvSpPr>
        <p:spPr>
          <a:xfrm>
            <a:off x="8814392" y="5416017"/>
            <a:ext cx="197916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RDX QuikStor 2TB </a:t>
            </a:r>
          </a:p>
          <a:p>
            <a:pPr algn="ctr"/>
            <a:r>
              <a:rPr lang="en-US" sz="1600" dirty="0"/>
              <a:t>P/N </a:t>
            </a:r>
            <a:r>
              <a:rPr lang="en-US" sz="1600" b="1" dirty="0"/>
              <a:t>8865-RDX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04EDFF-B9DF-4B89-877E-8A9E2F102511}"/>
              </a:ext>
            </a:extLst>
          </p:cNvPr>
          <p:cNvSpPr/>
          <p:nvPr/>
        </p:nvSpPr>
        <p:spPr>
          <a:xfrm>
            <a:off x="5288682" y="6107564"/>
            <a:ext cx="5773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Gibson Medium"/>
              </a:rPr>
              <a:t>*Questions? </a:t>
            </a:r>
            <a:r>
              <a:rPr lang="en-US" dirty="0">
                <a:solidFill>
                  <a:schemeClr val="accent1"/>
                </a:solidFill>
                <a:latin typeface="Gibson Medium"/>
              </a:rPr>
              <a:t>(888)343-7627; sales@overlandtandberg.com </a:t>
            </a:r>
            <a:endParaRPr lang="en-US" dirty="0">
              <a:solidFill>
                <a:schemeClr val="accent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854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88BD50E-737D-42AD-A0A6-E1DBE9D1B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435" y="882368"/>
            <a:ext cx="4722474" cy="2404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79F6A7-2FCA-4662-9F7C-C3D2FBAFC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71"/>
            <a:ext cx="4417888" cy="68699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BF8F1-D005-4E42-8457-F78BA126C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2825" y="1976794"/>
            <a:ext cx="3932237" cy="381158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PROMO #2</a:t>
            </a: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RDX QuikStor 2TB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 Removable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Backup &amp; Archive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Disk 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38859C-29DA-42EE-A799-A3F952A0C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02" y="6126873"/>
            <a:ext cx="1273035" cy="481148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963C707-3275-458E-B71F-6696EFBF3F75}"/>
              </a:ext>
            </a:extLst>
          </p:cNvPr>
          <p:cNvSpPr txBox="1">
            <a:spLocks/>
          </p:cNvSpPr>
          <p:nvPr/>
        </p:nvSpPr>
        <p:spPr>
          <a:xfrm>
            <a:off x="7445486" y="6391942"/>
            <a:ext cx="3860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175"/>
            <a:r>
              <a:rPr lang="en-US" dirty="0">
                <a:solidFill>
                  <a:srgbClr val="788AA3"/>
                </a:solidFill>
                <a:latin typeface="Arial"/>
              </a:rPr>
              <a:t>© 2020 OVERLAND TANDBERG CONFIDENTIAL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719A2D-7D3C-4DEF-9755-868633E68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375" y="2605778"/>
            <a:ext cx="673135" cy="2286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5BED9D7-174C-4109-8A6A-B2E899D10CEB}"/>
              </a:ext>
            </a:extLst>
          </p:cNvPr>
          <p:cNvGrpSpPr/>
          <p:nvPr/>
        </p:nvGrpSpPr>
        <p:grpSpPr>
          <a:xfrm>
            <a:off x="9602188" y="143137"/>
            <a:ext cx="1851062" cy="1382733"/>
            <a:chOff x="9990761" y="1451657"/>
            <a:chExt cx="1851062" cy="1382733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2A40C3CF-6919-4BD9-907F-8F7032E0E6BE}"/>
                </a:ext>
              </a:extLst>
            </p:cNvPr>
            <p:cNvSpPr/>
            <p:nvPr/>
          </p:nvSpPr>
          <p:spPr>
            <a:xfrm>
              <a:off x="10222787" y="1451657"/>
              <a:ext cx="1387011" cy="1382733"/>
            </a:xfrm>
            <a:prstGeom prst="flowChartConnector">
              <a:avLst/>
            </a:prstGeom>
            <a:solidFill>
              <a:srgbClr val="FF0000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708D16-6C11-4DC8-856A-F8AD13FDEDC3}"/>
                </a:ext>
              </a:extLst>
            </p:cNvPr>
            <p:cNvSpPr txBox="1"/>
            <p:nvPr/>
          </p:nvSpPr>
          <p:spPr>
            <a:xfrm>
              <a:off x="9990761" y="1642866"/>
              <a:ext cx="185106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15%</a:t>
              </a:r>
              <a:b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 *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52F8186-E37D-4118-B2B5-5530DC0B5CF7}"/>
              </a:ext>
            </a:extLst>
          </p:cNvPr>
          <p:cNvSpPr txBox="1">
            <a:spLocks/>
          </p:cNvSpPr>
          <p:nvPr/>
        </p:nvSpPr>
        <p:spPr>
          <a:xfrm>
            <a:off x="5565814" y="3545829"/>
            <a:ext cx="5623669" cy="9127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3107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1"/>
              </a:buClr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5613" indent="-227807" algn="l" defTabSz="913107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797719" indent="-227807" algn="l" defTabSz="913107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50" kern="1200">
                <a:solidFill>
                  <a:schemeClr val="bg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166813" indent="-227807" algn="l" defTabSz="913107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bg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70832" indent="-227807" algn="l" defTabSz="913107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1045" indent="-228279" algn="l" defTabSz="91310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599" indent="-228279" algn="l" defTabSz="91310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152" indent="-228279" algn="l" defTabSz="91310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705" indent="-228279" algn="l" defTabSz="91310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4472C4"/>
              </a:buClr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*Discount is only eligible for POS orders, and cannot be used for stocking orders.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21573C-D457-443B-A62B-536BE3EEC824}"/>
              </a:ext>
            </a:extLst>
          </p:cNvPr>
          <p:cNvSpPr/>
          <p:nvPr/>
        </p:nvSpPr>
        <p:spPr>
          <a:xfrm>
            <a:off x="4352217" y="6181235"/>
            <a:ext cx="4120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" panose="020F0502020204030204"/>
              </a:rPr>
              <a:t>Offer expires 12/31/2020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4A433A-097C-419C-8952-F23834291195}"/>
              </a:ext>
            </a:extLst>
          </p:cNvPr>
          <p:cNvSpPr/>
          <p:nvPr/>
        </p:nvSpPr>
        <p:spPr>
          <a:xfrm>
            <a:off x="5282238" y="5392757"/>
            <a:ext cx="6468723" cy="740614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prstClr val="white"/>
                </a:solidFill>
                <a:latin typeface="Calibri" panose="020F0502020204030204"/>
              </a:rPr>
              <a:t>Promo Code - MC-36080   </a:t>
            </a:r>
          </a:p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  <a:latin typeface="Calibri" panose="020F0502020204030204"/>
              </a:rPr>
              <a:t> [Part#: 8865-RDX ]           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A5071A-FFD8-4F93-820F-887CE2395457}"/>
              </a:ext>
            </a:extLst>
          </p:cNvPr>
          <p:cNvSpPr/>
          <p:nvPr/>
        </p:nvSpPr>
        <p:spPr>
          <a:xfrm>
            <a:off x="6096000" y="4986202"/>
            <a:ext cx="52379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Gibson Medium"/>
              </a:rPr>
              <a:t>*Questions? </a:t>
            </a:r>
            <a:r>
              <a:rPr lang="en-US" sz="1600" dirty="0">
                <a:solidFill>
                  <a:schemeClr val="accent1"/>
                </a:solidFill>
                <a:latin typeface="Gibson Medium"/>
              </a:rPr>
              <a:t>(888)343-7627; sales@overlandtandberg.com 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91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79F6A7-2FCA-4662-9F7C-C3D2FBAFC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971"/>
            <a:ext cx="4417888" cy="68699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BF8F1-D005-4E42-8457-F78BA126C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2825" y="1976794"/>
            <a:ext cx="3932237" cy="381158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PROMO #3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RDX QuikStation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Removable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Backup &amp; Archive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Disk Solution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38859C-29DA-42EE-A799-A3F952A0C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02" y="6126873"/>
            <a:ext cx="1273035" cy="481148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224582D-BE67-4859-9E42-94C6E394CC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439" r="143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2FEA829C-BC4D-42AE-8ACF-170C81F413B8}"/>
              </a:ext>
            </a:extLst>
          </p:cNvPr>
          <p:cNvSpPr txBox="1">
            <a:spLocks/>
          </p:cNvSpPr>
          <p:nvPr/>
        </p:nvSpPr>
        <p:spPr>
          <a:xfrm>
            <a:off x="7445486" y="6391942"/>
            <a:ext cx="3860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175"/>
            <a:r>
              <a:rPr lang="en-US" dirty="0">
                <a:solidFill>
                  <a:srgbClr val="788AA3"/>
                </a:solidFill>
                <a:latin typeface="Arial"/>
              </a:rPr>
              <a:t>© 2020 OVERLAND TANDBERG CONFIDENTIAL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B6037E-008B-4FC5-990A-81EDF7B4E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375" y="2605778"/>
            <a:ext cx="673135" cy="22861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755EC81-ECB0-4EB8-90A4-655A26CA0937}"/>
              </a:ext>
            </a:extLst>
          </p:cNvPr>
          <p:cNvGrpSpPr/>
          <p:nvPr/>
        </p:nvGrpSpPr>
        <p:grpSpPr>
          <a:xfrm>
            <a:off x="4801708" y="3427727"/>
            <a:ext cx="1851062" cy="1448585"/>
            <a:chOff x="2058508" y="1771362"/>
            <a:chExt cx="1851062" cy="1382733"/>
          </a:xfrm>
        </p:grpSpPr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D1BB09E0-5F5C-43BD-A658-630994B501E7}"/>
                </a:ext>
              </a:extLst>
            </p:cNvPr>
            <p:cNvSpPr/>
            <p:nvPr/>
          </p:nvSpPr>
          <p:spPr>
            <a:xfrm>
              <a:off x="2234026" y="1771362"/>
              <a:ext cx="1500027" cy="1382733"/>
            </a:xfrm>
            <a:prstGeom prst="flowChartConnector">
              <a:avLst/>
            </a:prstGeom>
            <a:solidFill>
              <a:srgbClr val="009900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DD7B11-201E-4C26-A933-FB4C754138C2}"/>
                </a:ext>
              </a:extLst>
            </p:cNvPr>
            <p:cNvSpPr txBox="1"/>
            <p:nvPr/>
          </p:nvSpPr>
          <p:spPr>
            <a:xfrm>
              <a:off x="2058508" y="2042298"/>
              <a:ext cx="18510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 to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25% off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7582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ED72F4-BA62-4785-BB6E-003AE75CE9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3175"/>
            <a:r>
              <a:rPr lang="en-US" dirty="0">
                <a:solidFill>
                  <a:srgbClr val="788AA3"/>
                </a:solidFill>
                <a:latin typeface="Arial"/>
              </a:rPr>
              <a:t>© 2020 OVERLAND TANDBERG CONFIDENTIAL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DB7559-3E89-40DC-831B-54F97DB3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RDX</a:t>
            </a:r>
            <a:r>
              <a:rPr lang="en-US" baseline="18000" dirty="0"/>
              <a:t>®</a:t>
            </a:r>
            <a:r>
              <a:rPr lang="en-US" dirty="0"/>
              <a:t> QuikstATION</a:t>
            </a:r>
            <a:r>
              <a:rPr lang="en-US" baseline="18000" dirty="0"/>
              <a:t>®</a:t>
            </a:r>
            <a:r>
              <a:rPr lang="en-US" dirty="0"/>
              <a:t>  ─ Healthcare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1B7C861-E03F-4678-A023-39539C5BB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006" y="4639455"/>
            <a:ext cx="1303676" cy="5557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0C82DB-30F2-4998-BE85-875D22D07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64" y="4607503"/>
            <a:ext cx="1685770" cy="5557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E9E28A-A93B-4A7A-BCCE-ED4A75A13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951" y="5487603"/>
            <a:ext cx="2099992" cy="7693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9A11B70-3DC6-42CC-A8EE-0196C3B8B44F}"/>
              </a:ext>
            </a:extLst>
          </p:cNvPr>
          <p:cNvSpPr/>
          <p:nvPr/>
        </p:nvSpPr>
        <p:spPr>
          <a:xfrm>
            <a:off x="779933" y="5390649"/>
            <a:ext cx="2192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Gibson Medium"/>
              </a:rPr>
              <a:t>RDX QuikStation 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51FEFE-CC8D-4E13-B991-07A5C67FD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28" y="2207378"/>
            <a:ext cx="2383673" cy="18567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5A2115-7405-4E62-9E78-BDD8F05F9AED}"/>
              </a:ext>
            </a:extLst>
          </p:cNvPr>
          <p:cNvSpPr/>
          <p:nvPr/>
        </p:nvSpPr>
        <p:spPr>
          <a:xfrm>
            <a:off x="871572" y="4412086"/>
            <a:ext cx="2192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Gibson Medium"/>
              </a:rPr>
              <a:t>RDX QuikStation 4</a:t>
            </a:r>
          </a:p>
        </p:txBody>
      </p:sp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A18B99E2-12E7-44A4-920A-78C5975C8F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383426"/>
              </p:ext>
            </p:extLst>
          </p:nvPr>
        </p:nvGraphicFramePr>
        <p:xfrm>
          <a:off x="3700170" y="2405674"/>
          <a:ext cx="8375266" cy="3649917"/>
        </p:xfrm>
        <a:graphic>
          <a:graphicData uri="http://schemas.openxmlformats.org/drawingml/2006/table">
            <a:tbl>
              <a:tblPr firstRow="1" bandRow="1"/>
              <a:tblGrid>
                <a:gridCol w="1038071">
                  <a:extLst>
                    <a:ext uri="{9D8B030D-6E8A-4147-A177-3AD203B41FA5}">
                      <a16:colId xmlns:a16="http://schemas.microsoft.com/office/drawing/2014/main" val="1216863718"/>
                    </a:ext>
                  </a:extLst>
                </a:gridCol>
                <a:gridCol w="7337195">
                  <a:extLst>
                    <a:ext uri="{9D8B030D-6E8A-4147-A177-3AD203B41FA5}">
                      <a16:colId xmlns:a16="http://schemas.microsoft.com/office/drawing/2014/main" val="3771031323"/>
                    </a:ext>
                  </a:extLst>
                </a:gridCol>
              </a:tblGrid>
              <a:tr h="196179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b="1" dirty="0"/>
                        <a:t>Target Audience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Managers or Healthcare MSPs supporting small medical practices, small to medium community hospitals and labs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95518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Segment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 vertical w/ regulatory requirements; Healthcare, Biotech/Pharma, FinSvcs, Manufacturing, FED/SLED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23691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Solution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RDX QuikStation removable disk system improves patient outcomes by providing comprehensive data storage and protection, archivability, and disaster recovery, that ensure business continuity.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58282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Benefits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31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Compliant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─  Use with encryption software to support ONC-ATCB requirements for patient privacy and data integrity.</a:t>
                      </a:r>
                    </a:p>
                    <a:p>
                      <a:pPr marL="0" marR="0" lvl="0" indent="0" algn="l" defTabSz="9131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Easy</a:t>
                      </a:r>
                      <a:r>
                        <a:rPr lang="en-US" sz="185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─  S</a:t>
                      </a:r>
                      <a:r>
                        <a:rPr lang="en-US" sz="185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imple setup and remote management. Quickly start protecting electronic health records.</a:t>
                      </a:r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Flexible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─  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Scalable capacity to store any medical practice data like records, images, administration and research.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228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944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ED72F4-BA62-4785-BB6E-003AE75CE9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3175"/>
            <a:r>
              <a:rPr lang="en-US" dirty="0">
                <a:solidFill>
                  <a:srgbClr val="788AA3"/>
                </a:solidFill>
                <a:latin typeface="Arial"/>
              </a:rPr>
              <a:t>© 2020 OVERLAND TANDBERG CONFIDENTIAL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DB7559-3E89-40DC-831B-54F97DB3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RDX</a:t>
            </a:r>
            <a:r>
              <a:rPr lang="en-US" baseline="18000" dirty="0"/>
              <a:t>®</a:t>
            </a:r>
            <a:r>
              <a:rPr lang="en-US" dirty="0"/>
              <a:t> QuikstATION</a:t>
            </a:r>
            <a:r>
              <a:rPr lang="en-US" baseline="18000" dirty="0"/>
              <a:t>®  for </a:t>
            </a:r>
            <a:r>
              <a:rPr lang="en-US" dirty="0"/>
              <a:t>hEALTH </a:t>
            </a:r>
            <a:br>
              <a:rPr lang="en-US" dirty="0"/>
            </a:br>
            <a:r>
              <a:rPr lang="en-US" dirty="0"/>
              <a:t>Promo Details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7FE283-9156-4FDD-ADA3-F449717BCD10}"/>
              </a:ext>
            </a:extLst>
          </p:cNvPr>
          <p:cNvSpPr/>
          <p:nvPr/>
        </p:nvSpPr>
        <p:spPr>
          <a:xfrm>
            <a:off x="3792849" y="6059003"/>
            <a:ext cx="3188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Gibson Medium"/>
              </a:rPr>
              <a:t>(888)343-7627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Gibson Medium"/>
              </a:rPr>
              <a:t>sales@overlandtandberg.com </a:t>
            </a:r>
            <a:endParaRPr lang="en-US" sz="1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06263F-6F42-44D4-A7F3-C7710F76A777}"/>
              </a:ext>
            </a:extLst>
          </p:cNvPr>
          <p:cNvSpPr/>
          <p:nvPr/>
        </p:nvSpPr>
        <p:spPr>
          <a:xfrm>
            <a:off x="8932558" y="6166724"/>
            <a:ext cx="3068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" panose="020F0502020204030204"/>
              </a:rPr>
              <a:t>Offer expires 12/31/2020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3DB9F1-5068-46E1-9EF3-51565EE9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130" y="2050299"/>
            <a:ext cx="7568760" cy="392249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F30822-F598-4A05-B31C-A4908A41C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57" y="3522370"/>
            <a:ext cx="3696837" cy="16325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447D3FF-F580-46BB-A771-1A87CAAA0225}"/>
              </a:ext>
            </a:extLst>
          </p:cNvPr>
          <p:cNvSpPr/>
          <p:nvPr/>
        </p:nvSpPr>
        <p:spPr>
          <a:xfrm>
            <a:off x="4766002" y="2522103"/>
            <a:ext cx="22156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Gibson Medium"/>
              </a:rPr>
              <a:t>RDX QuikStation 4 </a:t>
            </a:r>
          </a:p>
          <a:p>
            <a:pPr algn="ctr"/>
            <a:r>
              <a:rPr lang="en-US" sz="1050" dirty="0">
                <a:latin typeface="Gibson Medium"/>
              </a:rPr>
              <a:t>Rackmount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0339F8-153A-4E5C-ABF9-22E88D2C1AB4}"/>
              </a:ext>
            </a:extLst>
          </p:cNvPr>
          <p:cNvSpPr/>
          <p:nvPr/>
        </p:nvSpPr>
        <p:spPr>
          <a:xfrm>
            <a:off x="4766002" y="3429310"/>
            <a:ext cx="22156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Gibson Medium"/>
              </a:rPr>
              <a:t>RDX QuikStation 4 </a:t>
            </a:r>
          </a:p>
          <a:p>
            <a:pPr algn="ctr"/>
            <a:r>
              <a:rPr lang="en-US" sz="1050" dirty="0">
                <a:latin typeface="Gibson Medium"/>
              </a:rPr>
              <a:t>Desktop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24467B-4127-46FD-AF3B-38123BA6D895}"/>
              </a:ext>
            </a:extLst>
          </p:cNvPr>
          <p:cNvGrpSpPr/>
          <p:nvPr/>
        </p:nvGrpSpPr>
        <p:grpSpPr>
          <a:xfrm>
            <a:off x="2994663" y="1808417"/>
            <a:ext cx="1851062" cy="1382733"/>
            <a:chOff x="2058508" y="1771362"/>
            <a:chExt cx="1851062" cy="1382733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4B41E568-EF78-4953-9F5D-2633E1FBBDB5}"/>
                </a:ext>
              </a:extLst>
            </p:cNvPr>
            <p:cNvSpPr/>
            <p:nvPr/>
          </p:nvSpPr>
          <p:spPr>
            <a:xfrm>
              <a:off x="2234026" y="1771362"/>
              <a:ext cx="1500027" cy="1382733"/>
            </a:xfrm>
            <a:prstGeom prst="flowChartConnector">
              <a:avLst/>
            </a:prstGeom>
            <a:solidFill>
              <a:srgbClr val="009900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E1E05D-AA4F-49F2-A151-CEBCFC8338AE}"/>
                </a:ext>
              </a:extLst>
            </p:cNvPr>
            <p:cNvSpPr txBox="1"/>
            <p:nvPr/>
          </p:nvSpPr>
          <p:spPr>
            <a:xfrm>
              <a:off x="2058508" y="2042298"/>
              <a:ext cx="18510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 to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25% off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578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CCBFDF-7D27-429B-AA09-ACD03F5AD4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OVERLAND TANDBERG. CONFIDENTIAL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B40D45-32DC-4AA9-895C-DB1CE7F3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RDX QuikStation</a:t>
            </a:r>
            <a:br>
              <a:rPr lang="en-US" dirty="0"/>
            </a:br>
            <a:r>
              <a:rPr lang="en-US" dirty="0"/>
              <a:t>Please remind resellers: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EF1C81-C7B4-4810-BBD4-430E25D62CF7}"/>
              </a:ext>
            </a:extLst>
          </p:cNvPr>
          <p:cNvSpPr/>
          <p:nvPr/>
        </p:nvSpPr>
        <p:spPr>
          <a:xfrm>
            <a:off x="1397285" y="2764946"/>
            <a:ext cx="9928261" cy="273921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NOTE</a:t>
            </a:r>
            <a:b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</a:b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 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Please contact Overland-Tandberg 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before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 quoting to your customer the final pricing to insure you’ve selected the correct discounting.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Also any questions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or issues, just email us </a:t>
            </a:r>
            <a:r>
              <a:rPr lang="en-US" sz="2400" u="sng" dirty="0">
                <a:solidFill>
                  <a:srgbClr val="049FD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"/>
              </a:rPr>
              <a:t>sales@overlandtandberg.com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 or call us at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.888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343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7627. 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We’re always here to help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5947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ED72F4-BA62-4785-BB6E-003AE75CE9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13323" y="6428409"/>
            <a:ext cx="3860218" cy="365125"/>
          </a:xfrm>
        </p:spPr>
        <p:txBody>
          <a:bodyPr/>
          <a:lstStyle/>
          <a:p>
            <a:pPr defTabSz="913175"/>
            <a:r>
              <a:rPr lang="en-US" dirty="0">
                <a:solidFill>
                  <a:srgbClr val="788AA3"/>
                </a:solidFill>
                <a:latin typeface="Arial"/>
              </a:rPr>
              <a:t>© 2020 OVERLAND TANDBERG CONFIDENTIAL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DB7559-3E89-40DC-831B-54F97DB3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Promo: RDX</a:t>
            </a:r>
            <a:r>
              <a:rPr lang="en-US" baseline="18000" dirty="0"/>
              <a:t>®</a:t>
            </a:r>
            <a:r>
              <a:rPr lang="en-US" dirty="0"/>
              <a:t> QuikstATION - Options</a:t>
            </a:r>
            <a:r>
              <a:rPr lang="en-US" baseline="18000" dirty="0"/>
              <a:t> 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BB7A5F-6C4A-4BD6-A3F0-30406489883D}"/>
              </a:ext>
            </a:extLst>
          </p:cNvPr>
          <p:cNvSpPr/>
          <p:nvPr/>
        </p:nvSpPr>
        <p:spPr>
          <a:xfrm>
            <a:off x="3484258" y="1889839"/>
            <a:ext cx="5644288" cy="584774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prstClr val="white"/>
                </a:solidFill>
                <a:latin typeface="Calibri" panose="020F0502020204030204"/>
              </a:rPr>
              <a:t>RDX QuikStation 4 plus 8 Media Cartridges</a:t>
            </a:r>
          </a:p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kern="0" dirty="0">
                <a:solidFill>
                  <a:srgbClr val="FF0000"/>
                </a:solidFill>
                <a:latin typeface="Calibri" panose="020F0502020204030204"/>
              </a:rPr>
              <a:t>Promotional </a:t>
            </a:r>
            <a:r>
              <a:rPr lang="en-US" b="1" kern="0" dirty="0">
                <a:solidFill>
                  <a:srgbClr val="FF0000"/>
                </a:solidFill>
                <a:latin typeface="Calibri" panose="020F0502020204030204"/>
              </a:rPr>
              <a:t>SKUs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B092D7-E906-4148-817B-5AFB074EDD26}"/>
              </a:ext>
            </a:extLst>
          </p:cNvPr>
          <p:cNvSpPr/>
          <p:nvPr/>
        </p:nvSpPr>
        <p:spPr>
          <a:xfrm>
            <a:off x="4320934" y="2567264"/>
            <a:ext cx="4120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5"/>
                </a:solidFill>
                <a:latin typeface="Gibson Book"/>
              </a:rPr>
              <a:t>Offer expires 12/31/2020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A42F02-9673-47E6-806E-913EC51248D1}"/>
              </a:ext>
            </a:extLst>
          </p:cNvPr>
          <p:cNvSpPr/>
          <p:nvPr/>
        </p:nvSpPr>
        <p:spPr>
          <a:xfrm>
            <a:off x="3794370" y="2889612"/>
            <a:ext cx="5024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Gibson Medium"/>
              </a:rPr>
              <a:t>(888)343-7627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Gibson Medium"/>
              </a:rPr>
              <a:t>sales@overlandtandberg.com 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DBD503-29E5-4A56-A992-3683B2945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334343"/>
              </p:ext>
            </p:extLst>
          </p:nvPr>
        </p:nvGraphicFramePr>
        <p:xfrm>
          <a:off x="920116" y="3675577"/>
          <a:ext cx="5223551" cy="2752832"/>
        </p:xfrm>
        <a:graphic>
          <a:graphicData uri="http://schemas.openxmlformats.org/drawingml/2006/table">
            <a:tbl>
              <a:tblPr firstRow="1" firstCol="1" bandRow="1"/>
              <a:tblGrid>
                <a:gridCol w="2639891">
                  <a:extLst>
                    <a:ext uri="{9D8B030D-6E8A-4147-A177-3AD203B41FA5}">
                      <a16:colId xmlns:a16="http://schemas.microsoft.com/office/drawing/2014/main" val="1881261862"/>
                    </a:ext>
                  </a:extLst>
                </a:gridCol>
                <a:gridCol w="1209225">
                  <a:extLst>
                    <a:ext uri="{9D8B030D-6E8A-4147-A177-3AD203B41FA5}">
                      <a16:colId xmlns:a16="http://schemas.microsoft.com/office/drawing/2014/main" val="949159724"/>
                    </a:ext>
                  </a:extLst>
                </a:gridCol>
                <a:gridCol w="407067">
                  <a:extLst>
                    <a:ext uri="{9D8B030D-6E8A-4147-A177-3AD203B41FA5}">
                      <a16:colId xmlns:a16="http://schemas.microsoft.com/office/drawing/2014/main" val="4260234766"/>
                    </a:ext>
                  </a:extLst>
                </a:gridCol>
                <a:gridCol w="967368">
                  <a:extLst>
                    <a:ext uri="{9D8B030D-6E8A-4147-A177-3AD203B41FA5}">
                      <a16:colId xmlns:a16="http://schemas.microsoft.com/office/drawing/2014/main" val="14158054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effectLst/>
                        </a:rPr>
                        <a:t>RDX QuikStation 4 – 1U Rackmount</a:t>
                      </a:r>
                      <a:endParaRPr lang="en-US" sz="105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Media Cartridge 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Capacity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Media Qty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Promotion SKU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21824"/>
                  </a:ext>
                </a:extLst>
              </a:tr>
              <a:tr h="398491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[8920-RDX] - RDX QuikStation 4 RM, 4-Bay, 4x 1Gb Ethernet, removable disk array, 1U rackmount 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[8541-RDX] -Tandberg RDX </a:t>
                      </a:r>
                      <a:r>
                        <a:rPr lang="en-US" sz="800" b="1" dirty="0">
                          <a:effectLst/>
                        </a:rPr>
                        <a:t>500 GB Cartridge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8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PR-8920-RDX500GB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164762"/>
                  </a:ext>
                </a:extLst>
              </a:tr>
              <a:tr h="398491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[8920-RDX] - RDX QuikStation 4 RM, 4-Bay, 4x 1Gb Ethernet, removable disk array, 1U rackmount 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[8586-RDX] -Tandberg RDX </a:t>
                      </a:r>
                      <a:r>
                        <a:rPr lang="en-US" sz="800" b="1" dirty="0">
                          <a:effectLst/>
                        </a:rPr>
                        <a:t>1.0TB Cartridge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8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PR-8920-RDX1TB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255595"/>
                  </a:ext>
                </a:extLst>
              </a:tr>
              <a:tr h="455688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[8920-RDX] - RDX QuikStation 4 RM, 4-Bay, 4x 1Gb Ethernet, removable disk array, 1U rackmount 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[8731-RDX] - Tandberg </a:t>
                      </a:r>
                      <a:r>
                        <a:rPr lang="en-US" sz="800" b="1" dirty="0">
                          <a:effectLst/>
                        </a:rPr>
                        <a:t>RDX 2TB Cartridge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8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PR-8920-RDX2TB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221372"/>
                  </a:ext>
                </a:extLst>
              </a:tr>
              <a:tr h="398491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[8920-RDX] - RDX QuikStation 4 RM, 4-Bay, 4x 1Gb Ethernet, removable disk array, 1U rackmount 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[8807-RDX] -Tandberg RDX </a:t>
                      </a:r>
                      <a:r>
                        <a:rPr lang="en-US" sz="800" b="1" dirty="0">
                          <a:effectLst/>
                        </a:rPr>
                        <a:t>3TB Cartridge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8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PR-8920-RDX3TB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890625"/>
                  </a:ext>
                </a:extLst>
              </a:tr>
              <a:tr h="398491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[8920-RDX] - RDX QuikStation 4 RM, 4-Bay, 4x 1Gb Ethernet, removable disk array, 1U rackmount 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[8824-RDX] -Tandberg RDX </a:t>
                      </a:r>
                      <a:r>
                        <a:rPr lang="en-US" sz="800" b="1" dirty="0">
                          <a:effectLst/>
                        </a:rPr>
                        <a:t>4TB Cartridge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8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PR-8920-RDX4TB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508294"/>
                  </a:ext>
                </a:extLst>
              </a:tr>
              <a:tr h="398491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[8920-RDX] - RDX QuikStation 4 RM, 4-Bay, 4x 1Gb Ethernet, removable disk array, 1U rackmount 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[8862-RDX] -Tandberg RDX </a:t>
                      </a:r>
                      <a:r>
                        <a:rPr lang="en-US" sz="800" b="1" dirty="0">
                          <a:effectLst/>
                        </a:rPr>
                        <a:t>5TB Cartridge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8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PR-8920-RDX5TB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31613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2DF1589-C4D3-4332-BD87-D3A40547F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334433"/>
              </p:ext>
            </p:extLst>
          </p:nvPr>
        </p:nvGraphicFramePr>
        <p:xfrm>
          <a:off x="6325735" y="3675577"/>
          <a:ext cx="5360297" cy="2696461"/>
        </p:xfrm>
        <a:graphic>
          <a:graphicData uri="http://schemas.openxmlformats.org/drawingml/2006/table">
            <a:tbl>
              <a:tblPr firstRow="1" firstCol="1" bandRow="1"/>
              <a:tblGrid>
                <a:gridCol w="2709000">
                  <a:extLst>
                    <a:ext uri="{9D8B030D-6E8A-4147-A177-3AD203B41FA5}">
                      <a16:colId xmlns:a16="http://schemas.microsoft.com/office/drawing/2014/main" val="3848676566"/>
                    </a:ext>
                  </a:extLst>
                </a:gridCol>
                <a:gridCol w="1240881">
                  <a:extLst>
                    <a:ext uri="{9D8B030D-6E8A-4147-A177-3AD203B41FA5}">
                      <a16:colId xmlns:a16="http://schemas.microsoft.com/office/drawing/2014/main" val="3314488900"/>
                    </a:ext>
                  </a:extLst>
                </a:gridCol>
                <a:gridCol w="492001">
                  <a:extLst>
                    <a:ext uri="{9D8B030D-6E8A-4147-A177-3AD203B41FA5}">
                      <a16:colId xmlns:a16="http://schemas.microsoft.com/office/drawing/2014/main" val="3319388302"/>
                    </a:ext>
                  </a:extLst>
                </a:gridCol>
                <a:gridCol w="918415">
                  <a:extLst>
                    <a:ext uri="{9D8B030D-6E8A-4147-A177-3AD203B41FA5}">
                      <a16:colId xmlns:a16="http://schemas.microsoft.com/office/drawing/2014/main" val="3569988064"/>
                    </a:ext>
                  </a:extLst>
                </a:gridCol>
              </a:tblGrid>
              <a:tr h="274123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RDX QuikStation 4 – Desktop</a:t>
                      </a: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91310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Media Cartridge </a:t>
                      </a:r>
                      <a:b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Capacity</a:t>
                      </a: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91310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Media Qty</a:t>
                      </a: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91310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Promotion SKU</a:t>
                      </a: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466478"/>
                  </a:ext>
                </a:extLst>
              </a:tr>
              <a:tr h="398491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[8922-RDX] - RDX QuikStation 4 DT, 4-Bay, 4x 1Gb Ethernet, removable disk array, desktop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[8541-RDX] -Tandberg RDX </a:t>
                      </a:r>
                      <a:r>
                        <a:rPr lang="en-US" sz="800" b="1" dirty="0">
                          <a:effectLst/>
                        </a:rPr>
                        <a:t>500 GB Cartridge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8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PR-8922-RDX500GB</a:t>
                      </a:r>
                      <a:endParaRPr lang="en-US" sz="10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697895"/>
                  </a:ext>
                </a:extLst>
              </a:tr>
              <a:tr h="398491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[8922-RDX] - RDX QuikStation 4 DT, 4-Bay, 4x 1Gb Ethernet, removable disk array, desktop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[8586-RDX] -Tandberg RDX </a:t>
                      </a:r>
                      <a:r>
                        <a:rPr lang="en-US" sz="800" b="1" dirty="0">
                          <a:effectLst/>
                        </a:rPr>
                        <a:t>1.0TB Cartridge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8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PR-8922-RDX1TB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903606"/>
                  </a:ext>
                </a:extLst>
              </a:tr>
              <a:tr h="398491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[8922-RDX] - RDX QuikStation 4 DT, 4-Bay, 4x 1Gb Ethernet, removable disk array, desktop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[8731-RDX] - Tandberg RDX </a:t>
                      </a:r>
                      <a:r>
                        <a:rPr lang="en-US" sz="800" b="1" dirty="0">
                          <a:effectLst/>
                        </a:rPr>
                        <a:t>2TB Cartridge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8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PR-8922-RDX2TB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205081"/>
                  </a:ext>
                </a:extLst>
              </a:tr>
              <a:tr h="398491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[8922-RDX] - RDX QuikStation 4 DT, 4-Bay, 4x 1Gb Ethernet, removable disk array, desktop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[8807-RDX] -Tandberg RDX </a:t>
                      </a:r>
                      <a:r>
                        <a:rPr lang="en-US" sz="800" b="1" dirty="0">
                          <a:effectLst/>
                        </a:rPr>
                        <a:t>3TB Cartridge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8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PR-8922-RDX3TB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156901"/>
                  </a:ext>
                </a:extLst>
              </a:tr>
              <a:tr h="398491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[8922-RDX] - RDX QuikStation 4 DT, 4-Bay, 4x 1Gb Ethernet, removable disk array, desktop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[8824-RDX] -Tandberg RDX </a:t>
                      </a:r>
                      <a:r>
                        <a:rPr lang="en-US" sz="800" b="1" dirty="0">
                          <a:effectLst/>
                        </a:rPr>
                        <a:t>4TB Cartridge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8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PR-8922-RDX4TB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676427"/>
                  </a:ext>
                </a:extLst>
              </a:tr>
              <a:tr h="398491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[8922-RDX] - RDX QuikStation 4 DT, 4-Bay, 4x 1Gb Ethernet, removable disk array, desktop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[8862-RDX] -Tandberg RDX </a:t>
                      </a:r>
                      <a:r>
                        <a:rPr lang="en-US" sz="800" b="1" dirty="0">
                          <a:effectLst/>
                        </a:rPr>
                        <a:t>5TB Cartridge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8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PR-8922-RDX5TB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412203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2C8AE95F-F1C4-47F6-82A8-A66BCFE6C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35" y="2362888"/>
            <a:ext cx="2293821" cy="1231677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B9FD1E-E4A9-42A8-A3E1-5FF6792FA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1855" y="2398405"/>
            <a:ext cx="2035717" cy="11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21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ED72F4-BA62-4785-BB6E-003AE75CE9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3175"/>
            <a:r>
              <a:rPr lang="en-US" dirty="0">
                <a:solidFill>
                  <a:srgbClr val="788AA3"/>
                </a:solidFill>
                <a:latin typeface="Arial"/>
              </a:rPr>
              <a:t>© 2020 OVERLAND TANDBERG CONFIDENTIAL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DB7559-3E89-40DC-831B-54F97DB3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Promo: RDX</a:t>
            </a:r>
            <a:r>
              <a:rPr lang="en-US" baseline="18000" dirty="0"/>
              <a:t>®</a:t>
            </a:r>
            <a:r>
              <a:rPr lang="en-US" dirty="0"/>
              <a:t> QuikstATION - Options</a:t>
            </a:r>
            <a:r>
              <a:rPr lang="en-US" baseline="18000" dirty="0"/>
              <a:t> 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BB7A5F-6C4A-4BD6-A3F0-30406489883D}"/>
              </a:ext>
            </a:extLst>
          </p:cNvPr>
          <p:cNvSpPr/>
          <p:nvPr/>
        </p:nvSpPr>
        <p:spPr>
          <a:xfrm>
            <a:off x="5440789" y="1789254"/>
            <a:ext cx="5644288" cy="607229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b="1" kern="0" dirty="0">
                <a:solidFill>
                  <a:prstClr val="white"/>
                </a:solidFill>
                <a:latin typeface="Calibri" panose="020F0502020204030204"/>
              </a:rPr>
              <a:t>RDX QuikStation 8 plus 16 Media Cartridges</a:t>
            </a:r>
          </a:p>
          <a:p>
            <a:pPr algn="ctr">
              <a:defRPr/>
            </a:pPr>
            <a:r>
              <a:rPr lang="en-US" kern="0" dirty="0">
                <a:solidFill>
                  <a:srgbClr val="FF0000"/>
                </a:solidFill>
                <a:latin typeface="Calibri" panose="020F0502020204030204"/>
              </a:rPr>
              <a:t>Promotional </a:t>
            </a:r>
            <a:r>
              <a:rPr lang="en-US" b="1" kern="0" dirty="0">
                <a:solidFill>
                  <a:srgbClr val="FF0000"/>
                </a:solidFill>
                <a:latin typeface="Calibri" panose="020F0502020204030204"/>
              </a:rPr>
              <a:t>SKUs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B092D7-E906-4148-817B-5AFB074EDD26}"/>
              </a:ext>
            </a:extLst>
          </p:cNvPr>
          <p:cNvSpPr/>
          <p:nvPr/>
        </p:nvSpPr>
        <p:spPr>
          <a:xfrm>
            <a:off x="733983" y="5027418"/>
            <a:ext cx="4120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" panose="020F0502020204030204"/>
              </a:rPr>
              <a:t>Offer expires 12/31/2020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A42F02-9673-47E6-806E-913EC51248D1}"/>
              </a:ext>
            </a:extLst>
          </p:cNvPr>
          <p:cNvSpPr/>
          <p:nvPr/>
        </p:nvSpPr>
        <p:spPr>
          <a:xfrm>
            <a:off x="282094" y="5689010"/>
            <a:ext cx="5024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Gibson Medium"/>
              </a:rPr>
              <a:t>(888)343-7627 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Gibson Medium"/>
              </a:rPr>
              <a:t>sales@overlandtandberg.com 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67D424A-76F4-4A8E-883D-131D4798A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10267"/>
              </p:ext>
            </p:extLst>
          </p:nvPr>
        </p:nvGraphicFramePr>
        <p:xfrm>
          <a:off x="5067849" y="2524500"/>
          <a:ext cx="6390168" cy="3974319"/>
        </p:xfrm>
        <a:graphic>
          <a:graphicData uri="http://schemas.openxmlformats.org/drawingml/2006/table">
            <a:tbl>
              <a:tblPr firstRow="1" firstCol="1" bandRow="1"/>
              <a:tblGrid>
                <a:gridCol w="2837094">
                  <a:extLst>
                    <a:ext uri="{9D8B030D-6E8A-4147-A177-3AD203B41FA5}">
                      <a16:colId xmlns:a16="http://schemas.microsoft.com/office/drawing/2014/main" val="2984815695"/>
                    </a:ext>
                  </a:extLst>
                </a:gridCol>
                <a:gridCol w="1430791">
                  <a:extLst>
                    <a:ext uri="{9D8B030D-6E8A-4147-A177-3AD203B41FA5}">
                      <a16:colId xmlns:a16="http://schemas.microsoft.com/office/drawing/2014/main" val="1026832716"/>
                    </a:ext>
                  </a:extLst>
                </a:gridCol>
                <a:gridCol w="650360">
                  <a:extLst>
                    <a:ext uri="{9D8B030D-6E8A-4147-A177-3AD203B41FA5}">
                      <a16:colId xmlns:a16="http://schemas.microsoft.com/office/drawing/2014/main" val="3085196496"/>
                    </a:ext>
                  </a:extLst>
                </a:gridCol>
                <a:gridCol w="1471923">
                  <a:extLst>
                    <a:ext uri="{9D8B030D-6E8A-4147-A177-3AD203B41FA5}">
                      <a16:colId xmlns:a16="http://schemas.microsoft.com/office/drawing/2014/main" val="4087552722"/>
                    </a:ext>
                  </a:extLst>
                </a:gridCol>
              </a:tblGrid>
              <a:tr h="342567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effectLst/>
                        </a:rPr>
                        <a:t>RDX QuikStation 8 – 2U Rackmount</a:t>
                      </a:r>
                      <a:endParaRPr lang="en-US" sz="105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Media Cartridge 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Capacity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Media Qty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Promotion SKU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780706"/>
                  </a:ext>
                </a:extLst>
              </a:tr>
              <a:tr h="605292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[8943-RDX] - RDX QuikStation 8 RM, 8-Bay, 2x 10Gb Ethernet, removable disk array, 2U rackmount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[8541-RDX] -Tandberg RDX </a:t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b="1" dirty="0">
                          <a:effectLst/>
                        </a:rPr>
                        <a:t>500 GB Cartridge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16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PR-8943-RDX500GB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261376"/>
                  </a:ext>
                </a:extLst>
              </a:tr>
              <a:tr h="605292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[8943-RDX] - RDX QuikStation 8 RM, 8-Bay, 2x 10Gb Ethernet, removable disk array, 2U rackmount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[8586-RDX] -Tandberg RDX </a:t>
                      </a:r>
                      <a:r>
                        <a:rPr lang="en-US" sz="900" b="1" dirty="0">
                          <a:effectLst/>
                        </a:rPr>
                        <a:t>1.0TB Cartridge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16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PR-8943-RDX1TB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49614"/>
                  </a:ext>
                </a:extLst>
              </a:tr>
              <a:tr h="605292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[8943-RDX] - RDX QuikStation 8 RM, 8-Bay, 2x 10Gb Ethernet, removable disk array, 2U rackmount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[8731-RDX] - Tandberg RDX </a:t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b="1" dirty="0">
                          <a:effectLst/>
                        </a:rPr>
                        <a:t>2TB Cartridge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16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PR-8943-RDX2TB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793194"/>
                  </a:ext>
                </a:extLst>
              </a:tr>
              <a:tr h="605292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[8943-RDX] - RDX QuikStation 8 RM, 8-Bay, 2x 10Gb Ethernet, removable disk array, 2U rackmount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[8807-RDX] -Tandberg RDX </a:t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b="1" dirty="0">
                          <a:effectLst/>
                        </a:rPr>
                        <a:t>3TB Cartridge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16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PR-8943-RDX3TB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377162"/>
                  </a:ext>
                </a:extLst>
              </a:tr>
              <a:tr h="605292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[8943-RDX] - RDX QuikStation 8 RM, 8-Bay, 2x 10Gb Ethernet, removable disk array, 2U rackmount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[8824-RDX] -Tandberg RDX </a:t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b="1" dirty="0">
                          <a:effectLst/>
                        </a:rPr>
                        <a:t>4TB Cartridge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16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PR-8943-RDX4TB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1283"/>
                  </a:ext>
                </a:extLst>
              </a:tr>
              <a:tr h="605292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[8943-RDX] - RDX QuikStation 8 RM, 8-Bay, 2x 10Gb Ethernet, removable disk array, 2U rackmount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[8862-RDX] -Tandberg RDX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5TB Cartridge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16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PR-8943-RDX5TB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15" marR="44515" marT="16645" marB="1664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27476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21477433-47C5-4022-96DD-8522FE5A6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34" y="2948685"/>
            <a:ext cx="3190822" cy="193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41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79F6A7-2FCA-4662-9F7C-C3D2FBAFC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971"/>
            <a:ext cx="4417888" cy="68699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BF8F1-D005-4E42-8457-F78BA126C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2825" y="1976794"/>
            <a:ext cx="3932237" cy="381158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PROMO #4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NEO Series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Tape Libraries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38859C-29DA-42EE-A799-A3F952A0C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02" y="6126873"/>
            <a:ext cx="1273035" cy="481148"/>
          </a:xfrm>
          <a:prstGeom prst="rect">
            <a:avLst/>
          </a:prstGeo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280A5B2-2A1E-4766-9626-B2B71D0A4F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946" r="194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000CCE34-DB87-49F4-81D6-EC37A4835692}"/>
              </a:ext>
            </a:extLst>
          </p:cNvPr>
          <p:cNvSpPr txBox="1">
            <a:spLocks/>
          </p:cNvSpPr>
          <p:nvPr/>
        </p:nvSpPr>
        <p:spPr>
          <a:xfrm>
            <a:off x="7445486" y="6391942"/>
            <a:ext cx="3860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175"/>
            <a:r>
              <a:rPr lang="en-US" dirty="0">
                <a:solidFill>
                  <a:srgbClr val="788AA3"/>
                </a:solidFill>
                <a:latin typeface="Arial"/>
              </a:rPr>
              <a:t>© 2020 OVERLAND TANDBERG CONFIDENTIAL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9690B2-5015-43EF-BDD6-93C0061B8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375" y="2605778"/>
            <a:ext cx="673135" cy="22861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86E8064-321E-4836-9234-FFCF553414D4}"/>
              </a:ext>
            </a:extLst>
          </p:cNvPr>
          <p:cNvGrpSpPr/>
          <p:nvPr/>
        </p:nvGrpSpPr>
        <p:grpSpPr>
          <a:xfrm>
            <a:off x="9050639" y="1403152"/>
            <a:ext cx="1851062" cy="1382733"/>
            <a:chOff x="3995753" y="1770276"/>
            <a:chExt cx="1851062" cy="1382733"/>
          </a:xfrm>
        </p:grpSpPr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BB0BC7E7-06E0-4E81-A859-3489A2B1F553}"/>
                </a:ext>
              </a:extLst>
            </p:cNvPr>
            <p:cNvSpPr/>
            <p:nvPr/>
          </p:nvSpPr>
          <p:spPr>
            <a:xfrm>
              <a:off x="4171271" y="1770276"/>
              <a:ext cx="1500027" cy="1382733"/>
            </a:xfrm>
            <a:prstGeom prst="flowChartConnector">
              <a:avLst/>
            </a:prstGeom>
            <a:solidFill>
              <a:srgbClr val="3780D7">
                <a:lumMod val="50000"/>
              </a:srgbClr>
            </a:solidFill>
            <a:ln w="28575" cap="flat" cmpd="sng" algn="ctr">
              <a:solidFill>
                <a:srgbClr val="2B2B2B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B0157C-C556-4246-9D91-A709DC6E9704}"/>
                </a:ext>
              </a:extLst>
            </p:cNvPr>
            <p:cNvSpPr txBox="1"/>
            <p:nvPr/>
          </p:nvSpPr>
          <p:spPr>
            <a:xfrm>
              <a:off x="3995753" y="2041212"/>
              <a:ext cx="18510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Up to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40%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off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787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 rot="16200000">
            <a:off x="5340100" y="3574959"/>
            <a:ext cx="594360" cy="0"/>
          </a:xfrm>
          <a:prstGeom prst="line">
            <a:avLst/>
          </a:prstGeom>
          <a:ln w="57150" cmpd="sng">
            <a:solidFill>
              <a:schemeClr val="bg2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195898" y="3899936"/>
            <a:ext cx="2882765" cy="2052396"/>
          </a:xfrm>
          <a:prstGeom prst="rect">
            <a:avLst/>
          </a:prstGeom>
          <a:noFill/>
          <a:ln w="28575"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3" name="TextBox 22"/>
          <p:cNvSpPr txBox="1"/>
          <p:nvPr/>
        </p:nvSpPr>
        <p:spPr>
          <a:xfrm>
            <a:off x="1760857" y="5434282"/>
            <a:ext cx="2136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Private Cloud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pPr algn="ctr"/>
            <a:r>
              <a:rPr lang="en-CA" sz="3600" dirty="0"/>
              <a:t>Mission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OVERLAND TANDBERG. CONFIDENTIAL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8781" y="1534384"/>
            <a:ext cx="113744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Enabling Organizations to Securely Manage and Protect their Digital Assets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898" y="4044406"/>
            <a:ext cx="896185" cy="122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327097" y="5439452"/>
            <a:ext cx="2620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Onsite Infrastructure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12305" y="5240880"/>
            <a:ext cx="3706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IT Transformation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Data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Business Continuity and Backup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31355" y="4044406"/>
            <a:ext cx="3400784" cy="1155179"/>
            <a:chOff x="15659535" y="8088811"/>
            <a:chExt cx="6801567" cy="2310357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5586" y="8088811"/>
              <a:ext cx="1595823" cy="1331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535" y="8412876"/>
              <a:ext cx="3200400" cy="1820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18866975" y="9660504"/>
              <a:ext cx="35941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Digital Assets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7078663" y="4852934"/>
            <a:ext cx="732108" cy="0"/>
          </a:xfrm>
          <a:prstGeom prst="line">
            <a:avLst/>
          </a:prstGeom>
          <a:ln w="57150" cmpd="sng">
            <a:solidFill>
              <a:schemeClr val="bg2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9015928" y="2608972"/>
            <a:ext cx="960120" cy="1588145"/>
            <a:chOff x="18028681" y="5217943"/>
            <a:chExt cx="1920240" cy="3176290"/>
          </a:xfrm>
        </p:grpSpPr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5" cstate="email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1705" y="5217943"/>
              <a:ext cx="1408883" cy="1407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3" name="Straight Connector 32"/>
            <p:cNvCxnSpPr/>
            <p:nvPr/>
          </p:nvCxnSpPr>
          <p:spPr>
            <a:xfrm>
              <a:off x="18028681" y="7571272"/>
              <a:ext cx="1920240" cy="0"/>
            </a:xfrm>
            <a:prstGeom prst="line">
              <a:avLst/>
            </a:prstGeom>
            <a:ln w="57150" cmpd="sng">
              <a:solidFill>
                <a:schemeClr val="bg2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>
              <a:off x="17653777" y="7982753"/>
              <a:ext cx="822960" cy="0"/>
            </a:xfrm>
            <a:prstGeom prst="line">
              <a:avLst/>
            </a:prstGeom>
            <a:ln w="57150" cmpd="sng">
              <a:solidFill>
                <a:schemeClr val="bg2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>
              <a:off x="19638025" y="7830353"/>
              <a:ext cx="548640" cy="0"/>
            </a:xfrm>
            <a:prstGeom prst="line">
              <a:avLst/>
            </a:prstGeom>
            <a:ln w="57150" cmpd="sng">
              <a:solidFill>
                <a:schemeClr val="bg2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>
              <a:off x="18604667" y="7159792"/>
              <a:ext cx="822960" cy="0"/>
            </a:xfrm>
            <a:prstGeom prst="line">
              <a:avLst/>
            </a:prstGeom>
            <a:ln w="57150" cmpd="sng">
              <a:solidFill>
                <a:schemeClr val="bg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>
            <a:off x="3233458" y="4852934"/>
            <a:ext cx="962440" cy="0"/>
          </a:xfrm>
          <a:prstGeom prst="line">
            <a:avLst/>
          </a:prstGeom>
          <a:ln w="57150" cmpd="sng">
            <a:solidFill>
              <a:schemeClr val="bg2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73" y="2568684"/>
            <a:ext cx="1741815" cy="101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823340" y="2203450"/>
            <a:ext cx="3671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Hybrid Cloud Data Management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780" y="2917566"/>
            <a:ext cx="385000" cy="51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80" y="4197117"/>
            <a:ext cx="1143000" cy="114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731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ED72F4-BA62-4785-BB6E-003AE75CE9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3175"/>
            <a:r>
              <a:rPr lang="en-US" dirty="0">
                <a:solidFill>
                  <a:srgbClr val="788AA3"/>
                </a:solidFill>
                <a:latin typeface="Arial"/>
              </a:rPr>
              <a:t>© 2020 OVERLAND TANDBERG CONFIDENTIAL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DB7559-3E89-40DC-831B-54F97DB3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</a:t>
            </a:r>
            <a:r>
              <a:rPr lang="en-US" baseline="18000" dirty="0"/>
              <a:t>®</a:t>
            </a:r>
            <a:r>
              <a:rPr lang="en-US" sz="1600" dirty="0"/>
              <a:t>s</a:t>
            </a:r>
            <a:r>
              <a:rPr lang="en-US" dirty="0"/>
              <a:t> T24 │ t48 ─ In Tape We Trust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73413-2499-4597-951E-80986F070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04" y="2940026"/>
            <a:ext cx="2251848" cy="2242465"/>
          </a:xfrm>
          <a:prstGeom prst="rect">
            <a:avLst/>
          </a:prstGeom>
        </p:spPr>
      </p:pic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E0D2C0C6-808E-4B05-B88B-17A5B33188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713982"/>
              </p:ext>
            </p:extLst>
          </p:nvPr>
        </p:nvGraphicFramePr>
        <p:xfrm>
          <a:off x="4065998" y="2186015"/>
          <a:ext cx="7897402" cy="3816160"/>
        </p:xfrm>
        <a:graphic>
          <a:graphicData uri="http://schemas.openxmlformats.org/drawingml/2006/table">
            <a:tbl>
              <a:tblPr firstRow="1" bandRow="1"/>
              <a:tblGrid>
                <a:gridCol w="1114423">
                  <a:extLst>
                    <a:ext uri="{9D8B030D-6E8A-4147-A177-3AD203B41FA5}">
                      <a16:colId xmlns:a16="http://schemas.microsoft.com/office/drawing/2014/main" val="1216863718"/>
                    </a:ext>
                  </a:extLst>
                </a:gridCol>
                <a:gridCol w="6782979">
                  <a:extLst>
                    <a:ext uri="{9D8B030D-6E8A-4147-A177-3AD203B41FA5}">
                      <a16:colId xmlns:a16="http://schemas.microsoft.com/office/drawing/2014/main" val="3771031323"/>
                    </a:ext>
                  </a:extLst>
                </a:gridCol>
              </a:tblGrid>
              <a:tr h="196179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Audience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 defTabSz="913107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CIO, Dir of IT, IT Manager, Storage Admin, MSPs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95518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Segment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3107" rtl="0" eaLnBrk="1" latinLnBrk="0" hangingPunct="1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SMB/SME ─ All verticals, including Healthcare, FinSvcs, Manufacturing, FED/SLED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23691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Solution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NEOs LTO tape archive solutions improve business efficiency, eliminate costly downtime and deliver the lowest cost of ownership of any storage technology. NEO Series combines large storage capacities with easy-to-use, highly reliable, cost-efficient platform for backup, disaster recover, and long-term offline archiving.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58282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Benefits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b="1" dirty="0"/>
                        <a:t>Affordable</a:t>
                      </a:r>
                      <a:r>
                        <a:rPr lang="en-US" sz="1600" dirty="0"/>
                        <a:t> ─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speed backup/archiving of up to 720TB of data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Easy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/>
                        <a:t> ─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Manage backup/archive processes from anywhere in the world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Flexible </a:t>
                      </a:r>
                      <a:r>
                        <a:rPr lang="en-US" sz="1600" dirty="0"/>
                        <a:t>─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Add tape drives as needed for increased scalability, performance and enhanced efficiency</a:t>
                      </a:r>
                    </a:p>
                    <a:p>
                      <a:r>
                        <a:rPr lang="en-US" sz="1600" b="1" dirty="0"/>
                        <a:t>Secure</a:t>
                      </a:r>
                      <a:r>
                        <a:rPr lang="en-US" sz="1600" dirty="0"/>
                        <a:t> ─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Protect data against cybercrime and disasters with offline ‘air-gap’ and low-cost replication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228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023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13FBF6-5074-4D0C-8C90-868382EE7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690" y="1770276"/>
            <a:ext cx="4038751" cy="13092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80B51F-59DD-4725-AD71-89C40922D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513" y="3189369"/>
            <a:ext cx="7027229" cy="326369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ED72F4-BA62-4785-BB6E-003AE75CE9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3175"/>
            <a:r>
              <a:rPr lang="en-US" dirty="0">
                <a:solidFill>
                  <a:srgbClr val="788AA3"/>
                </a:solidFill>
                <a:latin typeface="Arial"/>
              </a:rPr>
              <a:t>© 2020 OVERLAND TANDBERG CONFIDENTIAL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DB7559-3E89-40DC-831B-54F97DB3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</a:t>
            </a:r>
            <a:r>
              <a:rPr lang="en-US" baseline="18000" dirty="0"/>
              <a:t>®</a:t>
            </a:r>
            <a:r>
              <a:rPr lang="en-US" sz="1600" dirty="0"/>
              <a:t>s</a:t>
            </a:r>
            <a:r>
              <a:rPr lang="en-US" dirty="0"/>
              <a:t> T24 │ t48 ─ Promo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73413-2499-4597-951E-80986F070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774" y="1958310"/>
            <a:ext cx="2251848" cy="22424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18D9D6-3243-4449-9C3F-34923B8D1DFD}"/>
              </a:ext>
            </a:extLst>
          </p:cNvPr>
          <p:cNvSpPr/>
          <p:nvPr/>
        </p:nvSpPr>
        <p:spPr>
          <a:xfrm>
            <a:off x="358258" y="5936502"/>
            <a:ext cx="4173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" panose="020F0502020204030204"/>
              </a:rPr>
              <a:t>Offer expires 12/31/2020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8F014-2134-43ED-AFF7-7CDF80216638}"/>
              </a:ext>
            </a:extLst>
          </p:cNvPr>
          <p:cNvSpPr/>
          <p:nvPr/>
        </p:nvSpPr>
        <p:spPr>
          <a:xfrm>
            <a:off x="358258" y="4421374"/>
            <a:ext cx="4117918" cy="1382639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 Codes</a:t>
            </a:r>
          </a:p>
          <a:p>
            <a:pPr lvl="0" algn="ctr">
              <a:defRPr/>
            </a:pPr>
            <a:endParaRPr lang="en-US" sz="1200" kern="0" dirty="0">
              <a:solidFill>
                <a:prstClr val="white"/>
              </a:solidFill>
              <a:latin typeface="Calibri" panose="020F0502020204030204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white"/>
                </a:solidFill>
                <a:latin typeface="Calibri" panose="020F0502020204030204"/>
              </a:rPr>
              <a:t>NEOs T24 -  MC-36153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white"/>
                </a:solidFill>
                <a:latin typeface="Calibri" panose="020F0502020204030204"/>
              </a:rPr>
              <a:t>NEOs T48 -  MC-36154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C078D9-6E58-406C-8215-B91A8607826E}"/>
              </a:ext>
            </a:extLst>
          </p:cNvPr>
          <p:cNvGrpSpPr/>
          <p:nvPr/>
        </p:nvGrpSpPr>
        <p:grpSpPr>
          <a:xfrm>
            <a:off x="4234174" y="2093426"/>
            <a:ext cx="1851062" cy="1382733"/>
            <a:chOff x="3995753" y="1770276"/>
            <a:chExt cx="1851062" cy="1382733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E507BFD6-328E-416E-816C-BF7799F70BAA}"/>
                </a:ext>
              </a:extLst>
            </p:cNvPr>
            <p:cNvSpPr/>
            <p:nvPr/>
          </p:nvSpPr>
          <p:spPr>
            <a:xfrm>
              <a:off x="4171271" y="1770276"/>
              <a:ext cx="1500027" cy="1382733"/>
            </a:xfrm>
            <a:prstGeom prst="flowChartConnector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1A8B3C-E9F0-4667-9030-C5862D4573C2}"/>
                </a:ext>
              </a:extLst>
            </p:cNvPr>
            <p:cNvSpPr txBox="1"/>
            <p:nvPr/>
          </p:nvSpPr>
          <p:spPr>
            <a:xfrm>
              <a:off x="3995753" y="2041212"/>
              <a:ext cx="18510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 to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40% 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15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CCBFDF-7D27-429B-AA09-ACD03F5AD4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OVERLAND TANDBERG. CONFIDENTIAL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B40D45-32DC-4AA9-895C-DB1CE7F3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 #4 ─ NEO</a:t>
            </a:r>
            <a:r>
              <a:rPr lang="en-US" sz="1800" dirty="0"/>
              <a:t>s</a:t>
            </a:r>
            <a:r>
              <a:rPr lang="en-US" dirty="0"/>
              <a:t> LTO Tape library</a:t>
            </a:r>
            <a:br>
              <a:rPr lang="en-US" dirty="0"/>
            </a:br>
            <a:r>
              <a:rPr lang="en-US" dirty="0"/>
              <a:t>Please remind resellers: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BC0237-1C44-48FA-A083-13BC7877C34F}"/>
              </a:ext>
            </a:extLst>
          </p:cNvPr>
          <p:cNvSpPr/>
          <p:nvPr/>
        </p:nvSpPr>
        <p:spPr>
          <a:xfrm>
            <a:off x="1397285" y="2764946"/>
            <a:ext cx="9928261" cy="273921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NOTE</a:t>
            </a:r>
            <a:b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</a:b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 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Please contact Overland-Tandberg 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before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 quoting to your customer the final pricing to insure you’ve selected the correct discounting.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Also any questions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or issues, just email us </a:t>
            </a:r>
            <a:r>
              <a:rPr lang="en-US" sz="2400" u="sng" dirty="0">
                <a:solidFill>
                  <a:srgbClr val="049FD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"/>
              </a:rPr>
              <a:t>sales@overlandtandberg.com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 or call us at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.888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343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7627. 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We’re always here to help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Gibson Book"/>
              </a:rPr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1207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E7D6A-014F-4458-BB89-9313BCA2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21" y="165968"/>
            <a:ext cx="10515600" cy="56696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Promotion Details, Terms &amp; Conditions – </a:t>
            </a:r>
            <a:r>
              <a:rPr lang="en-US" sz="4000" b="1" dirty="0">
                <a:solidFill>
                  <a:srgbClr val="00B050"/>
                </a:solidFill>
              </a:rPr>
              <a:t>NEOs T24</a:t>
            </a:r>
          </a:p>
        </p:txBody>
      </p:sp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59CBBC75-6B52-47B9-B9D6-18A601A3DB6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1395464"/>
              </p:ext>
            </p:extLst>
          </p:nvPr>
        </p:nvGraphicFramePr>
        <p:xfrm>
          <a:off x="475411" y="2446089"/>
          <a:ext cx="4881512" cy="2942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677">
                  <a:extLst>
                    <a:ext uri="{9D8B030D-6E8A-4147-A177-3AD203B41FA5}">
                      <a16:colId xmlns:a16="http://schemas.microsoft.com/office/drawing/2014/main" val="2853370587"/>
                    </a:ext>
                  </a:extLst>
                </a:gridCol>
                <a:gridCol w="3433835">
                  <a:extLst>
                    <a:ext uri="{9D8B030D-6E8A-4147-A177-3AD203B41FA5}">
                      <a16:colId xmlns:a16="http://schemas.microsoft.com/office/drawing/2014/main" val="26025630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Part #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NEO T24 - Tape Library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401639"/>
                  </a:ext>
                </a:extLst>
              </a:tr>
              <a:tr h="42336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OV-NEOsT246SA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NEOs T24 2u/24-slot/1-LTO6 SAS/with 1-year Bronze warranty 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extLst>
                  <a:ext uri="{0D108BD9-81ED-4DB2-BD59-A6C34878D82A}">
                    <a16:rowId xmlns:a16="http://schemas.microsoft.com/office/drawing/2014/main" val="1301276688"/>
                  </a:ext>
                </a:extLst>
              </a:tr>
              <a:tr h="42336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OV-NEOsT246FC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NEOs T24 2u/24-slot/1-LTO6 FC/ with 1-year Bronze warranty 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extLst>
                  <a:ext uri="{0D108BD9-81ED-4DB2-BD59-A6C34878D82A}">
                    <a16:rowId xmlns:a16="http://schemas.microsoft.com/office/drawing/2014/main" val="112439952"/>
                  </a:ext>
                </a:extLst>
              </a:tr>
              <a:tr h="42336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OV-NEOsT247SA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NEOs T24 2u/24-slot/1-LTO7 SAS/with 1-year Bronze warranty 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extLst>
                  <a:ext uri="{0D108BD9-81ED-4DB2-BD59-A6C34878D82A}">
                    <a16:rowId xmlns:a16="http://schemas.microsoft.com/office/drawing/2014/main" val="2599455465"/>
                  </a:ext>
                </a:extLst>
              </a:tr>
              <a:tr h="42336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OV-NEOsT247FC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NEOs T24 2u/24-slot/1-LTO7 FC/ with 1-year Bronze warranty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extLst>
                  <a:ext uri="{0D108BD9-81ED-4DB2-BD59-A6C34878D82A}">
                    <a16:rowId xmlns:a16="http://schemas.microsoft.com/office/drawing/2014/main" val="2262060652"/>
                  </a:ext>
                </a:extLst>
              </a:tr>
              <a:tr h="42336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OV-NEOsT248SA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NEOsT24 2u/24-slot/1-LTO8 SAS/with 1-year Bronze warranty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extLst>
                  <a:ext uri="{0D108BD9-81ED-4DB2-BD59-A6C34878D82A}">
                    <a16:rowId xmlns:a16="http://schemas.microsoft.com/office/drawing/2014/main" val="2015087046"/>
                  </a:ext>
                </a:extLst>
              </a:tr>
              <a:tr h="42336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OV-NEOsT248FC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NEOsT24 2u/24-slot/1-LTO8 FC/with 1-year Bronze warranty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extLst>
                  <a:ext uri="{0D108BD9-81ED-4DB2-BD59-A6C34878D82A}">
                    <a16:rowId xmlns:a16="http://schemas.microsoft.com/office/drawing/2014/main" val="2987565710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58B8DEAC-4592-4E3C-9D9A-A18149025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89192"/>
              </p:ext>
            </p:extLst>
          </p:nvPr>
        </p:nvGraphicFramePr>
        <p:xfrm>
          <a:off x="5495389" y="3372645"/>
          <a:ext cx="6221200" cy="1993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843">
                  <a:extLst>
                    <a:ext uri="{9D8B030D-6E8A-4147-A177-3AD203B41FA5}">
                      <a16:colId xmlns:a16="http://schemas.microsoft.com/office/drawing/2014/main" val="2853370587"/>
                    </a:ext>
                  </a:extLst>
                </a:gridCol>
                <a:gridCol w="4784357">
                  <a:extLst>
                    <a:ext uri="{9D8B030D-6E8A-4147-A177-3AD203B41FA5}">
                      <a16:colId xmlns:a16="http://schemas.microsoft.com/office/drawing/2014/main" val="26025630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Part #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LTO Media Options (5 pack min.)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4016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434021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LTO-6 Data Cartridges, 2.5TB/6.25TB, un-labeled w/ case (5 pk min)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243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434131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LTO-7 Data Cartridges, 6TB/15TB,  un-labeled w/ case (5pk min)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0916118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434132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LTO-8 Data Cartridge, 12TB/30TB,  un-labeled w/ case (5pk min)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6167848"/>
                  </a:ext>
                </a:extLst>
              </a:tr>
              <a:tr h="31710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Part #</a:t>
                      </a: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OverlandCare Warranty Options</a:t>
                      </a: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56483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EW-24SLVR1UP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OverlandCare Silver Warranty Coverage, 1-year uplift, NEOs T24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420418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EW-24SLVR3UP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OverlandCare Silver Warranty Coverage, 3-year uplift, NEOs T24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0546833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5943189-211A-4A07-8403-80C98DBA2CC2}"/>
              </a:ext>
            </a:extLst>
          </p:cNvPr>
          <p:cNvSpPr/>
          <p:nvPr/>
        </p:nvSpPr>
        <p:spPr>
          <a:xfrm>
            <a:off x="9025331" y="6584310"/>
            <a:ext cx="25250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3175"/>
            <a:r>
              <a:rPr lang="en-US" sz="800" dirty="0">
                <a:solidFill>
                  <a:srgbClr val="788AA3"/>
                </a:solidFill>
                <a:latin typeface="Arial"/>
              </a:rPr>
              <a:t>© 2020 OVERLAND TANDBERG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12B11-78E8-48B8-A1AD-C1A02BBF7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120" y="6492875"/>
            <a:ext cx="2743200" cy="365125"/>
          </a:xfrm>
        </p:spPr>
        <p:txBody>
          <a:bodyPr/>
          <a:lstStyle/>
          <a:p>
            <a:fld id="{1F0B2F2B-E3ED-45F2-959F-36A08F2818C3}" type="slidenum">
              <a:rPr lang="en-US" smtClean="0">
                <a:solidFill>
                  <a:srgbClr val="00B0F0"/>
                </a:solidFill>
              </a:rPr>
              <a:t>23</a:t>
            </a:fld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FEE38C-FFFF-4470-B7DC-306544DB4B70}"/>
              </a:ext>
            </a:extLst>
          </p:cNvPr>
          <p:cNvSpPr/>
          <p:nvPr/>
        </p:nvSpPr>
        <p:spPr>
          <a:xfrm>
            <a:off x="5669720" y="584209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Gibson Medium"/>
              </a:rPr>
              <a:t>(888)343-7627               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Gibson Medium"/>
              </a:rPr>
              <a:t>sales@overlandtandberg.com 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1D17AD-840D-4E86-AFDF-FDE54B924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37" y="1186076"/>
            <a:ext cx="3676839" cy="10732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465ED3-032B-41FE-96E7-DB35C4AD78B2}"/>
              </a:ext>
            </a:extLst>
          </p:cNvPr>
          <p:cNvSpPr txBox="1"/>
          <p:nvPr/>
        </p:nvSpPr>
        <p:spPr>
          <a:xfrm>
            <a:off x="4488471" y="1779835"/>
            <a:ext cx="1083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NEOs T24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6D2B8F-9AE3-4B2D-807D-A5B0CDBB737D}"/>
              </a:ext>
            </a:extLst>
          </p:cNvPr>
          <p:cNvSpPr/>
          <p:nvPr/>
        </p:nvSpPr>
        <p:spPr>
          <a:xfrm>
            <a:off x="6647317" y="1208874"/>
            <a:ext cx="4117918" cy="803612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 Code</a:t>
            </a:r>
          </a:p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  <a:latin typeface="Calibri" panose="020F0502020204030204"/>
              </a:rPr>
              <a:t>NEOs T24 -  MC-36153</a:t>
            </a:r>
          </a:p>
        </p:txBody>
      </p:sp>
    </p:spTree>
    <p:extLst>
      <p:ext uri="{BB962C8B-B14F-4D97-AF65-F5344CB8AC3E}">
        <p14:creationId xmlns:p14="http://schemas.microsoft.com/office/powerpoint/2010/main" val="3135693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E7D6A-014F-4458-BB89-9313BCA2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21" y="165968"/>
            <a:ext cx="10515600" cy="56696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Promotion Details, Terms &amp; Conditions – </a:t>
            </a:r>
            <a:r>
              <a:rPr lang="en-US" sz="4000" b="1" dirty="0">
                <a:solidFill>
                  <a:srgbClr val="00B050"/>
                </a:solidFill>
              </a:rPr>
              <a:t>NEOs T48</a:t>
            </a:r>
          </a:p>
        </p:txBody>
      </p:sp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59CBBC75-6B52-47B9-B9D6-18A601A3DB6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92655835"/>
              </p:ext>
            </p:extLst>
          </p:nvPr>
        </p:nvGraphicFramePr>
        <p:xfrm>
          <a:off x="443176" y="2313194"/>
          <a:ext cx="4881512" cy="2866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677">
                  <a:extLst>
                    <a:ext uri="{9D8B030D-6E8A-4147-A177-3AD203B41FA5}">
                      <a16:colId xmlns:a16="http://schemas.microsoft.com/office/drawing/2014/main" val="2853370587"/>
                    </a:ext>
                  </a:extLst>
                </a:gridCol>
                <a:gridCol w="3433835">
                  <a:extLst>
                    <a:ext uri="{9D8B030D-6E8A-4147-A177-3AD203B41FA5}">
                      <a16:colId xmlns:a16="http://schemas.microsoft.com/office/drawing/2014/main" val="260256304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Part #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NEO T48 - Tape Library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345254"/>
                  </a:ext>
                </a:extLst>
              </a:tr>
              <a:tr h="411198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OV-NEOsT486SA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NEOs</a:t>
                      </a:r>
                      <a:r>
                        <a:rPr lang="es-E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T48 4u/48-slot/1-LTO6 SAS/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with 1-year Bronze warranty </a:t>
                      </a:r>
                      <a:endParaRPr lang="es-ES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08282548"/>
                  </a:ext>
                </a:extLst>
              </a:tr>
              <a:tr h="411198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OV-NEOsT486FC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NEOs</a:t>
                      </a:r>
                      <a:r>
                        <a:rPr lang="es-E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T48 4u/48-slot/1-LTO6 FC/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with 1-year Bronze warranty </a:t>
                      </a:r>
                      <a:endParaRPr lang="es-ES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09313134"/>
                  </a:ext>
                </a:extLst>
              </a:tr>
              <a:tr h="411198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OV-NEOsT487SA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NEOs</a:t>
                      </a:r>
                      <a:r>
                        <a:rPr lang="es-E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T48 4u/48-slot/1-LTO7 SAS/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with 1-year Bronze warranty </a:t>
                      </a:r>
                      <a:endParaRPr lang="es-ES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51856228"/>
                  </a:ext>
                </a:extLst>
              </a:tr>
              <a:tr h="411198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OV-NEOsT487FC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NEOs</a:t>
                      </a:r>
                      <a:r>
                        <a:rPr lang="es-E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T48 4u/48-slot/1-LTO7 FC/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with 1-year Bronze warranty </a:t>
                      </a:r>
                      <a:endParaRPr lang="es-ES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61770596"/>
                  </a:ext>
                </a:extLst>
              </a:tr>
              <a:tr h="411198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OV-NEOsT488SA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NEOsT48 4u/48-slot/1-LTO8 SAS/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with 1-year Bronze warranty 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5572564"/>
                  </a:ext>
                </a:extLst>
              </a:tr>
              <a:tr h="411198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OV-NEOsT488FC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NEOsT48 4u/48-slot/1-LTO8 FC/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with 1-year Bronze warranty 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50662159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58B8DEAC-4592-4E3C-9D9A-A18149025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054740"/>
              </p:ext>
            </p:extLst>
          </p:nvPr>
        </p:nvGraphicFramePr>
        <p:xfrm>
          <a:off x="5495389" y="3196068"/>
          <a:ext cx="6221200" cy="1993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843">
                  <a:extLst>
                    <a:ext uri="{9D8B030D-6E8A-4147-A177-3AD203B41FA5}">
                      <a16:colId xmlns:a16="http://schemas.microsoft.com/office/drawing/2014/main" val="2853370587"/>
                    </a:ext>
                  </a:extLst>
                </a:gridCol>
                <a:gridCol w="4784357">
                  <a:extLst>
                    <a:ext uri="{9D8B030D-6E8A-4147-A177-3AD203B41FA5}">
                      <a16:colId xmlns:a16="http://schemas.microsoft.com/office/drawing/2014/main" val="26025630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Part #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LTO Media Options (5 pack min.)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4016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434021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LTO-6 Data Cartridges, 2.5TB/6.25TB, un-labeled w/ case (5 pk min)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243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434131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LTO-7 Data Cartridges, 6TB/15TB,  un-labeled w/ case (5pk min)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0916118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434132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LTO-8 Data Cartridge, 12TB/30TB,  un-labeled w/ case (5pk min)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6167848"/>
                  </a:ext>
                </a:extLst>
              </a:tr>
              <a:tr h="31710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Part #</a:t>
                      </a: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OverlandCare Warranty Options</a:t>
                      </a: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56483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EW-48SLVR1UP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OverlandCare Silver Warranty Coverage, 1-year uplift, NEOs T48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686961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EW-48SLVR3UP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OverlandCare Silver Warranty Coverage, 3-year uplift, NEOs T48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7546095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5EE3A78-6261-4AA7-B863-F62ED9A26008}"/>
              </a:ext>
            </a:extLst>
          </p:cNvPr>
          <p:cNvSpPr/>
          <p:nvPr/>
        </p:nvSpPr>
        <p:spPr>
          <a:xfrm>
            <a:off x="6747003" y="1266619"/>
            <a:ext cx="4117918" cy="803612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 Code</a:t>
            </a:r>
          </a:p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  <a:latin typeface="Calibri" panose="020F0502020204030204"/>
              </a:rPr>
              <a:t>NEOs T48 -  MC-36154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943189-211A-4A07-8403-80C98DBA2CC2}"/>
              </a:ext>
            </a:extLst>
          </p:cNvPr>
          <p:cNvSpPr/>
          <p:nvPr/>
        </p:nvSpPr>
        <p:spPr>
          <a:xfrm>
            <a:off x="9025331" y="6584310"/>
            <a:ext cx="25250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3175"/>
            <a:r>
              <a:rPr lang="en-US" sz="800" dirty="0">
                <a:solidFill>
                  <a:srgbClr val="788AA3"/>
                </a:solidFill>
                <a:latin typeface="Arial"/>
              </a:rPr>
              <a:t>© 2020 OVERLAND TANDBERG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12B11-78E8-48B8-A1AD-C1A02BBF7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120" y="6492875"/>
            <a:ext cx="2743200" cy="365125"/>
          </a:xfrm>
        </p:spPr>
        <p:txBody>
          <a:bodyPr/>
          <a:lstStyle/>
          <a:p>
            <a:fld id="{1F0B2F2B-E3ED-45F2-959F-36A08F2818C3}" type="slidenum">
              <a:rPr lang="en-US" smtClean="0">
                <a:solidFill>
                  <a:srgbClr val="00B0F0"/>
                </a:solidFill>
              </a:rPr>
              <a:t>24</a:t>
            </a:fld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FEE38C-FFFF-4470-B7DC-306544DB4B70}"/>
              </a:ext>
            </a:extLst>
          </p:cNvPr>
          <p:cNvSpPr/>
          <p:nvPr/>
        </p:nvSpPr>
        <p:spPr>
          <a:xfrm>
            <a:off x="5669720" y="584209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Gibson Medium"/>
              </a:rPr>
              <a:t>(888)343-7627               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Gibson Medium"/>
              </a:rPr>
              <a:t>sales@overlandtandberg.com 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398765-E2DC-4E24-9F51-8CC081BC2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053" y="822878"/>
            <a:ext cx="2908018" cy="13200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C674AC-017F-45B2-B431-68ADDDE89067}"/>
              </a:ext>
            </a:extLst>
          </p:cNvPr>
          <p:cNvSpPr txBox="1"/>
          <p:nvPr/>
        </p:nvSpPr>
        <p:spPr>
          <a:xfrm>
            <a:off x="4488471" y="1779835"/>
            <a:ext cx="1083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NEOs T48</a:t>
            </a:r>
          </a:p>
        </p:txBody>
      </p:sp>
    </p:spTree>
    <p:extLst>
      <p:ext uri="{BB962C8B-B14F-4D97-AF65-F5344CB8AC3E}">
        <p14:creationId xmlns:p14="http://schemas.microsoft.com/office/powerpoint/2010/main" val="4143723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BFCB89-9D58-46BA-802E-6D7B820ECC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OVERLAND TANDBERG CONFIDENTIAL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D2050F-62C8-4221-99EA-EA431F06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131" y="2772991"/>
            <a:ext cx="10023842" cy="842188"/>
          </a:xfrm>
        </p:spPr>
        <p:txBody>
          <a:bodyPr/>
          <a:lstStyle/>
          <a:p>
            <a:r>
              <a:rPr lang="en-US" sz="4000" dirty="0"/>
              <a:t>resources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5C24C9-E0FF-4ACA-A81D-C36516731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89" y="6217494"/>
            <a:ext cx="1095754" cy="4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18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061B33-F798-4592-AB25-E7E1317179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88AA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2020 OVERLAND TANDBERG. CONFIDENTIAL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9674B3-0970-4B99-90CE-37DF03E23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854" y="291617"/>
            <a:ext cx="7130265" cy="842188"/>
          </a:xfrm>
        </p:spPr>
        <p:txBody>
          <a:bodyPr/>
          <a:lstStyle/>
          <a:p>
            <a:r>
              <a:rPr lang="en-US" dirty="0"/>
              <a:t>Example ─ Promo Campaign Kits 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6482C9-B18B-4B56-A355-70DF8C3BF0D6}"/>
              </a:ext>
            </a:extLst>
          </p:cNvPr>
          <p:cNvSpPr txBox="1"/>
          <p:nvPr/>
        </p:nvSpPr>
        <p:spPr>
          <a:xfrm>
            <a:off x="1308244" y="2157315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18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Getting Started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6B62C4-BE77-41CE-B0A0-761CD1318121}"/>
              </a:ext>
            </a:extLst>
          </p:cNvPr>
          <p:cNvSpPr txBox="1"/>
          <p:nvPr/>
        </p:nvSpPr>
        <p:spPr>
          <a:xfrm>
            <a:off x="4738784" y="1787983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18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Customizable HTML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5DDAA6-6675-4AE2-9770-C07CAF79E9D9}"/>
              </a:ext>
            </a:extLst>
          </p:cNvPr>
          <p:cNvSpPr txBox="1"/>
          <p:nvPr/>
        </p:nvSpPr>
        <p:spPr>
          <a:xfrm>
            <a:off x="7642779" y="1931429"/>
            <a:ext cx="3685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18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T&amp;Cs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18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Promo MC Codes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518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18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Promo SKUs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7662E-22A1-45BC-B4C3-89FA47953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007" y="2628043"/>
            <a:ext cx="4515082" cy="29338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1156F0-C43D-477F-8718-EF4796629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41" y="2628042"/>
            <a:ext cx="4479644" cy="29338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25E01D-CD34-4F65-B646-98FC7BA09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067" y="2628041"/>
            <a:ext cx="1503231" cy="27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06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2BED60-D7D7-4704-AC03-969CBC0BD9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88AA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2020 OVERLAND TANDBERG CONFIDENTIAL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138654-4319-4C55-800F-69C3AE519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034" y="197484"/>
            <a:ext cx="10023842" cy="842188"/>
          </a:xfrm>
        </p:spPr>
        <p:txBody>
          <a:bodyPr/>
          <a:lstStyle/>
          <a:p>
            <a:r>
              <a:rPr lang="en-US" dirty="0"/>
              <a:t>Sales tools (links) ─ Reseller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B41D71CC-AB0D-4137-8337-B70A21E32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375330"/>
              </p:ext>
            </p:extLst>
          </p:nvPr>
        </p:nvGraphicFramePr>
        <p:xfrm>
          <a:off x="704386" y="3930388"/>
          <a:ext cx="2317115" cy="177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17115">
                  <a:extLst>
                    <a:ext uri="{9D8B030D-6E8A-4147-A177-3AD203B41FA5}">
                      <a16:colId xmlns:a16="http://schemas.microsoft.com/office/drawing/2014/main" val="4249386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3107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Promo 1</a:t>
                      </a:r>
                    </a:p>
                    <a:p>
                      <a:pPr marL="0" algn="ctr" defTabSz="913107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RDX QuikStor 2TB Kit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46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hlinkClick r:id="rId2"/>
                        </a:rPr>
                        <a:t>Getting Started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0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31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3"/>
                        </a:rPr>
                        <a:t>Terms &amp; Conditions</a:t>
                      </a:r>
                      <a:br>
                        <a:rPr lang="en-US" sz="1400" dirty="0">
                          <a:hlinkClick r:id="rId3"/>
                        </a:rPr>
                      </a:br>
                      <a:r>
                        <a:rPr lang="en-US" sz="1400" dirty="0">
                          <a:hlinkClick r:id="rId3"/>
                        </a:rPr>
                        <a:t>w/ Promo Codes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477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31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4"/>
                        </a:rPr>
                        <a:t>Customizable HTML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941008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AA23C682-0F47-45ED-AFF2-FC88743ED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557073"/>
              </p:ext>
            </p:extLst>
          </p:nvPr>
        </p:nvGraphicFramePr>
        <p:xfrm>
          <a:off x="3584559" y="3930388"/>
          <a:ext cx="2317116" cy="177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17116">
                  <a:extLst>
                    <a:ext uri="{9D8B030D-6E8A-4147-A177-3AD203B41FA5}">
                      <a16:colId xmlns:a16="http://schemas.microsoft.com/office/drawing/2014/main" val="4249386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Promo 2</a:t>
                      </a:r>
                    </a:p>
                    <a:p>
                      <a:pPr algn="ctr"/>
                      <a:r>
                        <a:rPr lang="en-US" sz="1400" dirty="0"/>
                        <a:t>RDX QuikStation 4 | 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46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hlinkClick r:id="rId5"/>
                        </a:rPr>
                        <a:t>Getting Started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0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31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6"/>
                        </a:rPr>
                        <a:t>Terms &amp; Conditions</a:t>
                      </a:r>
                      <a:br>
                        <a:rPr lang="en-US" sz="1400" dirty="0">
                          <a:hlinkClick r:id="rId6"/>
                        </a:rPr>
                      </a:br>
                      <a:r>
                        <a:rPr lang="en-US" sz="1400" dirty="0">
                          <a:hlinkClick r:id="rId6"/>
                        </a:rPr>
                        <a:t>w/ Promo SKUs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477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31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7"/>
                        </a:rPr>
                        <a:t>Customizable HTML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941008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72DE8277-AD6F-4679-9892-4D459C1BF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252466"/>
              </p:ext>
            </p:extLst>
          </p:nvPr>
        </p:nvGraphicFramePr>
        <p:xfrm>
          <a:off x="6328197" y="3930388"/>
          <a:ext cx="2317116" cy="177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17116">
                  <a:extLst>
                    <a:ext uri="{9D8B030D-6E8A-4147-A177-3AD203B41FA5}">
                      <a16:colId xmlns:a16="http://schemas.microsoft.com/office/drawing/2014/main" val="4249386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3107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Promo 3</a:t>
                      </a:r>
                    </a:p>
                    <a:p>
                      <a:pPr marL="0" algn="ctr" defTabSz="913107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NEOs T24  | T48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46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hlinkClick r:id="rId8"/>
                        </a:rPr>
                        <a:t>Getting Started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0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31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9"/>
                        </a:rPr>
                        <a:t>Terms &amp; Conditions</a:t>
                      </a:r>
                      <a:br>
                        <a:rPr lang="en-US" sz="1400" dirty="0">
                          <a:hlinkClick r:id="rId9"/>
                        </a:rPr>
                      </a:br>
                      <a:r>
                        <a:rPr lang="en-US" sz="1400" dirty="0">
                          <a:hlinkClick r:id="rId9"/>
                        </a:rPr>
                        <a:t>w/ Promo Codes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477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31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10"/>
                        </a:rPr>
                        <a:t>Customizable HTML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941008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C2B7C23F-D63E-4667-9140-8DC36EB470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4558" y="2433362"/>
            <a:ext cx="2312403" cy="1358574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A6CD53-8CCC-407E-AEA6-EA4820A994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8196" y="2433362"/>
            <a:ext cx="2317117" cy="1358574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CD3F34-F08A-4866-A626-34F9785460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9887" y="2434068"/>
            <a:ext cx="2312403" cy="1357868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86DB0F-5BAF-443B-A849-DE24203A96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26884" y="2742343"/>
            <a:ext cx="2356626" cy="2942971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0FA676-37F8-4819-BDF6-86EBFD9BFD60}"/>
              </a:ext>
            </a:extLst>
          </p:cNvPr>
          <p:cNvSpPr txBox="1"/>
          <p:nvPr/>
        </p:nvSpPr>
        <p:spPr>
          <a:xfrm>
            <a:off x="9467552" y="2373011"/>
            <a:ext cx="2075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18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5"/>
              </a:rPr>
              <a:t>Promo 1 Pager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5187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04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528933-5EF1-4652-BFA3-3F6C6E6FDB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OVERLAND TANDBERG. CONFIDENTIAL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0A5FCD-6C66-4D8D-AD2C-3B77D50E0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Authorized </a:t>
            </a:r>
            <a:br>
              <a:rPr lang="en-US" dirty="0"/>
            </a:br>
            <a:r>
              <a:rPr lang="en-US" dirty="0"/>
              <a:t>overland-Tandberg distributors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FC045F-D351-4C87-A329-61CDD568D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364605"/>
              </p:ext>
            </p:extLst>
          </p:nvPr>
        </p:nvGraphicFramePr>
        <p:xfrm>
          <a:off x="1274930" y="2307854"/>
          <a:ext cx="9498302" cy="3012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1773">
                  <a:extLst>
                    <a:ext uri="{9D8B030D-6E8A-4147-A177-3AD203B41FA5}">
                      <a16:colId xmlns:a16="http://schemas.microsoft.com/office/drawing/2014/main" val="85270806"/>
                    </a:ext>
                  </a:extLst>
                </a:gridCol>
                <a:gridCol w="3105114">
                  <a:extLst>
                    <a:ext uri="{9D8B030D-6E8A-4147-A177-3AD203B41FA5}">
                      <a16:colId xmlns:a16="http://schemas.microsoft.com/office/drawing/2014/main" val="3135481518"/>
                    </a:ext>
                  </a:extLst>
                </a:gridCol>
                <a:gridCol w="1411415">
                  <a:extLst>
                    <a:ext uri="{9D8B030D-6E8A-4147-A177-3AD203B41FA5}">
                      <a16:colId xmlns:a16="http://schemas.microsoft.com/office/drawing/2014/main" val="29980775"/>
                    </a:ext>
                  </a:extLst>
                </a:gridCol>
              </a:tblGrid>
              <a:tr h="4458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Distributor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Website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Region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0004993"/>
                  </a:ext>
                </a:extLst>
              </a:tr>
              <a:tr h="3080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Climb Channel Solutions (formerly LifeBoat)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70C0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www.climbcs.com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USA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406872"/>
                  </a:ext>
                </a:extLst>
              </a:tr>
              <a:tr h="28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Climb Channel Solutions ─ Canada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70C0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www.climbcs.ca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259160"/>
                  </a:ext>
                </a:extLst>
              </a:tr>
              <a:tr h="28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Ingram Micro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70C0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www.ingrammicro.com</a:t>
                      </a:r>
                      <a:r>
                        <a:rPr lang="en-US" sz="1800" u="sng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USA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444331"/>
                  </a:ext>
                </a:extLst>
              </a:tr>
              <a:tr h="28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Ingram Micro ─ Canada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70C0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ca.ingrammicro.com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777407"/>
                  </a:ext>
                </a:extLst>
              </a:tr>
              <a:tr h="28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Promark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70C0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www.promarktech.com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USA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991421"/>
                  </a:ext>
                </a:extLst>
              </a:tr>
              <a:tr h="28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Synnex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70C0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www.synnex.com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USA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322840"/>
                  </a:ext>
                </a:extLst>
              </a:tr>
              <a:tr h="28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Synnex  ─ Canada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70C0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www.synnex.ca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779567"/>
                  </a:ext>
                </a:extLst>
              </a:tr>
              <a:tr h="28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TechData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70C0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www.techdata.com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USA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56187"/>
                  </a:ext>
                </a:extLst>
              </a:tr>
              <a:tr h="28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TechData ─ Canada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70C0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www.techdata.ca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983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198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2793BF-BD21-4D7E-BC30-A67E464806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88AA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2020 OVERLAND TANDBERG CONFIDENTIAL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EA5572-EE80-419B-9B24-788820FF3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Overland-Tandberg </a:t>
            </a:r>
            <a:br>
              <a:rPr lang="en-US" dirty="0"/>
            </a:br>
            <a:r>
              <a:rPr lang="en-US" dirty="0"/>
              <a:t>Contacts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DE54881-C402-4BC5-87F8-8E7BA9C7C2FE}"/>
              </a:ext>
            </a:extLst>
          </p:cNvPr>
          <p:cNvGraphicFramePr>
            <a:graphicFrameLocks noGrp="1"/>
          </p:cNvGraphicFramePr>
          <p:nvPr/>
        </p:nvGraphicFramePr>
        <p:xfrm>
          <a:off x="3690004" y="1861136"/>
          <a:ext cx="8435084" cy="4600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7542">
                  <a:extLst>
                    <a:ext uri="{9D8B030D-6E8A-4147-A177-3AD203B41FA5}">
                      <a16:colId xmlns:a16="http://schemas.microsoft.com/office/drawing/2014/main" val="2400149446"/>
                    </a:ext>
                  </a:extLst>
                </a:gridCol>
                <a:gridCol w="4217542">
                  <a:extLst>
                    <a:ext uri="{9D8B030D-6E8A-4147-A177-3AD203B41FA5}">
                      <a16:colId xmlns:a16="http://schemas.microsoft.com/office/drawing/2014/main" val="1137640341"/>
                    </a:ext>
                  </a:extLst>
                </a:gridCol>
              </a:tblGrid>
              <a:tr h="35666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Inside Sales - Resellers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31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555452"/>
                  </a:ext>
                </a:extLst>
              </a:tr>
              <a:tr h="1008978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Jason Rye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Account Manager</a:t>
                      </a:r>
                    </a:p>
                    <a:p>
                      <a:pPr marL="0" algn="ctr" defTabSz="913107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Jrye@overlandtandberg.com</a:t>
                      </a:r>
                    </a:p>
                    <a:p>
                      <a:pPr algn="ctr"/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1.408.283.4714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Eric Paulsen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Account Manager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epaulson@overlandtandberg.com</a:t>
                      </a:r>
                    </a:p>
                    <a:p>
                      <a:pPr marL="0" marR="0" lvl="0" indent="0" algn="ctr" defTabSz="9131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1.408.318.3876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871223"/>
                  </a:ext>
                </a:extLst>
              </a:tr>
              <a:tr h="361004">
                <a:tc>
                  <a:txBody>
                    <a:bodyPr/>
                    <a:lstStyle/>
                    <a:p>
                      <a:pPr marL="0" algn="ctr" defTabSz="913107" rtl="0" eaLnBrk="1" latinLnBrk="0" hangingPunct="1"/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Distributor Relations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Partner Marketing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257758"/>
                  </a:ext>
                </a:extLst>
              </a:tr>
              <a:tr h="10089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Jeff Hilton</a:t>
                      </a:r>
                    </a:p>
                    <a:p>
                      <a:pPr algn="ctr"/>
                      <a:r>
                        <a:rPr lang="en-US" sz="1600" dirty="0"/>
                        <a:t>Sales Account Manager</a:t>
                      </a:r>
                    </a:p>
                    <a:p>
                      <a:pPr algn="ctr"/>
                      <a:r>
                        <a:rPr lang="en-US" sz="1600" dirty="0"/>
                        <a:t>jhilton@overlandtandberg.com</a:t>
                      </a:r>
                    </a:p>
                    <a:p>
                      <a:pPr marL="0" marR="0" lvl="0" indent="0" algn="ctr" defTabSz="9131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1.727.608.3441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Arleen Urquhart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Sales GTM &amp; Enablement, Dir.</a:t>
                      </a:r>
                    </a:p>
                    <a:p>
                      <a:pPr algn="ctr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aurquhart@overlandtandberg.com</a:t>
                      </a:r>
                    </a:p>
                    <a:p>
                      <a:pPr algn="ctr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1.650.455.0577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203908"/>
                  </a:ext>
                </a:extLst>
              </a:tr>
              <a:tr h="100897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Pete Peterson</a:t>
                      </a:r>
                    </a:p>
                    <a:p>
                      <a:pPr algn="ctr"/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SVP, Americas Sales &amp; Strategic Alliances</a:t>
                      </a:r>
                      <a:b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ppeterson@overlandtandberg.com</a:t>
                      </a:r>
                    </a:p>
                    <a:p>
                      <a:pPr algn="ctr"/>
                      <a:r>
                        <a:rPr lang="en-US" sz="1600" dirty="0"/>
                        <a:t>1.727.643.4758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48734"/>
                  </a:ext>
                </a:extLst>
              </a:tr>
              <a:tr h="342938">
                <a:tc gridSpan="2">
                  <a:txBody>
                    <a:bodyPr/>
                    <a:lstStyle/>
                    <a:p>
                      <a:pPr marL="0" marR="0" lvl="0" indent="0" algn="ctr" defTabSz="9131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General Inquiries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667828"/>
                  </a:ext>
                </a:extLst>
              </a:tr>
              <a:tr h="3391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1.888.343.7627         sales@overlandtandberg.com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11052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D177D0-3173-46A0-B9BB-D18619D303D9}"/>
              </a:ext>
            </a:extLst>
          </p:cNvPr>
          <p:cNvGraphicFramePr>
            <a:graphicFrameLocks noGrp="1"/>
          </p:cNvGraphicFramePr>
          <p:nvPr/>
        </p:nvGraphicFramePr>
        <p:xfrm>
          <a:off x="184854" y="2989252"/>
          <a:ext cx="3277537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7537">
                  <a:extLst>
                    <a:ext uri="{9D8B030D-6E8A-4147-A177-3AD203B41FA5}">
                      <a16:colId xmlns:a16="http://schemas.microsoft.com/office/drawing/2014/main" val="34236376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Sales Account Manager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02374"/>
                  </a:ext>
                </a:extLst>
              </a:tr>
              <a:tr h="1503692">
                <a:tc>
                  <a:txBody>
                    <a:bodyPr/>
                    <a:lstStyle/>
                    <a:p>
                      <a:r>
                        <a:rPr lang="en-US" b="1" dirty="0"/>
                        <a:t>Name</a:t>
                      </a:r>
                    </a:p>
                    <a:p>
                      <a:r>
                        <a:rPr lang="en-US" sz="1800" dirty="0"/>
                        <a:t>Title</a:t>
                      </a:r>
                    </a:p>
                    <a:p>
                      <a:r>
                        <a:rPr lang="en-US" sz="1600" dirty="0"/>
                        <a:t>Name </a:t>
                      </a:r>
                    </a:p>
                    <a:p>
                      <a:r>
                        <a:rPr lang="en-US" sz="1600" dirty="0"/>
                        <a:t>email@overlandtandberg.com</a:t>
                      </a:r>
                    </a:p>
                    <a:p>
                      <a:pPr marL="0" marR="0" lvl="0" indent="0" algn="l" defTabSz="9131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1.xxx.xxx.xxx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421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33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43372" y="3363427"/>
            <a:ext cx="11372128" cy="561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75">
              <a:defRPr/>
            </a:pPr>
            <a:endParaRPr lang="en-US" sz="1850">
              <a:solidFill>
                <a:srgbClr val="F6F8F8"/>
              </a:solidFill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CF46B1-6D53-4778-A258-D84CB2E8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84" y="83688"/>
            <a:ext cx="10021232" cy="842188"/>
          </a:xfrm>
        </p:spPr>
        <p:txBody>
          <a:bodyPr/>
          <a:lstStyle/>
          <a:p>
            <a:r>
              <a:rPr lang="en-US" sz="3600" dirty="0"/>
              <a:t>Overland–Tandberg</a:t>
            </a:r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3175">
              <a:defRPr/>
            </a:pPr>
            <a:r>
              <a:rPr lang="en-US" dirty="0">
                <a:solidFill>
                  <a:srgbClr val="788AA3"/>
                </a:solidFill>
                <a:latin typeface="Calibri"/>
              </a:rPr>
              <a:t>© 2020 OVERLAND TANDBERG. CONFIDENTIAL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515" y="4452213"/>
            <a:ext cx="3289308" cy="166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36546" y="4394612"/>
            <a:ext cx="2932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75">
              <a:defRPr/>
            </a:pPr>
            <a:r>
              <a:rPr lang="en-US" sz="2200" b="1" dirty="0">
                <a:solidFill>
                  <a:srgbClr val="00A9E7"/>
                </a:solidFill>
                <a:latin typeface="Calibri"/>
              </a:rPr>
              <a:t>Products and Services in</a:t>
            </a:r>
            <a:endParaRPr lang="en-US" sz="2200" dirty="0">
              <a:solidFill>
                <a:srgbClr val="00A9E7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654" y="4696910"/>
            <a:ext cx="123283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75">
              <a:defRPr/>
            </a:pPr>
            <a:r>
              <a:rPr lang="en-US" sz="6900" b="1" dirty="0">
                <a:solidFill>
                  <a:schemeClr val="bg2"/>
                </a:solidFill>
                <a:latin typeface="Calibri"/>
              </a:rPr>
              <a:t>90</a:t>
            </a:r>
            <a:endParaRPr lang="en-US" sz="2200" dirty="0">
              <a:solidFill>
                <a:schemeClr val="bg2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57080" y="4913246"/>
            <a:ext cx="1582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75">
              <a:defRPr/>
            </a:pPr>
            <a:r>
              <a:rPr lang="en-US" b="1" dirty="0">
                <a:solidFill>
                  <a:schemeClr val="bg2"/>
                </a:solidFill>
                <a:latin typeface="Calibri"/>
              </a:rPr>
              <a:t>countries and growing…</a:t>
            </a:r>
          </a:p>
          <a:p>
            <a:pPr defTabSz="913175">
              <a:defRPr/>
            </a:pPr>
            <a:endParaRPr lang="en-US" b="1" dirty="0">
              <a:solidFill>
                <a:schemeClr val="bg2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3529" y="4358356"/>
            <a:ext cx="36485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75">
              <a:defRPr/>
            </a:pPr>
            <a:r>
              <a:rPr lang="en-US" sz="2200" b="1" dirty="0">
                <a:solidFill>
                  <a:srgbClr val="00A9E7"/>
                </a:solidFill>
                <a:latin typeface="Calibri"/>
              </a:rPr>
              <a:t>Brands recognized worldwide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9129" y="4369449"/>
            <a:ext cx="208131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75">
              <a:defRPr/>
            </a:pPr>
            <a:r>
              <a:rPr lang="en-US" sz="2200" b="1" dirty="0">
                <a:solidFill>
                  <a:srgbClr val="00A9E7"/>
                </a:solidFill>
                <a:latin typeface="Calibri"/>
              </a:rPr>
              <a:t>Global Company </a:t>
            </a:r>
          </a:p>
          <a:p>
            <a:pPr algn="ctr" defTabSz="913175">
              <a:defRPr/>
            </a:pPr>
            <a:endParaRPr lang="en-US" sz="800" b="1" dirty="0">
              <a:solidFill>
                <a:srgbClr val="00A9E7"/>
              </a:solidFill>
              <a:latin typeface="Calibri"/>
            </a:endParaRPr>
          </a:p>
          <a:p>
            <a:pPr marL="285750" indent="-285750" defTabSz="913175"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chemeClr val="bg2"/>
                </a:solidFill>
                <a:latin typeface="Calibri"/>
              </a:rPr>
              <a:t>Technology</a:t>
            </a:r>
          </a:p>
          <a:p>
            <a:pPr marL="285750" indent="-285750" defTabSz="913175"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chemeClr val="bg2"/>
                </a:solidFill>
                <a:latin typeface="Calibri"/>
              </a:rPr>
              <a:t>Manufacturing</a:t>
            </a:r>
          </a:p>
          <a:p>
            <a:pPr marL="285750" indent="-285750" defTabSz="913175"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chemeClr val="bg2"/>
                </a:solidFill>
                <a:latin typeface="Calibri"/>
              </a:rPr>
              <a:t>Services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" y="4529488"/>
            <a:ext cx="869203" cy="81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289225" y="1371636"/>
            <a:ext cx="1963128" cy="1078265"/>
            <a:chOff x="2759307" y="2635675"/>
            <a:chExt cx="3926255" cy="2156528"/>
          </a:xfrm>
        </p:grpSpPr>
        <p:sp>
          <p:nvSpPr>
            <p:cNvPr id="31" name="TextBox 30"/>
            <p:cNvSpPr txBox="1"/>
            <p:nvPr/>
          </p:nvSpPr>
          <p:spPr>
            <a:xfrm>
              <a:off x="2759307" y="2760879"/>
              <a:ext cx="3926255" cy="2031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75">
                <a:defRPr/>
              </a:pPr>
              <a:r>
                <a:rPr lang="en-US" sz="6000" b="1" dirty="0">
                  <a:solidFill>
                    <a:schemeClr val="accent1"/>
                  </a:solidFill>
                  <a:latin typeface="Calibri"/>
                </a:rPr>
                <a:t>1980</a:t>
              </a:r>
              <a:endParaRPr lang="en-US" sz="6000" dirty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45669" y="2635675"/>
              <a:ext cx="3753531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75">
                <a:defRPr/>
              </a:pPr>
              <a:r>
                <a:rPr lang="en-US" sz="1600" cap="all" dirty="0">
                  <a:solidFill>
                    <a:schemeClr val="bg2"/>
                  </a:solidFill>
                  <a:latin typeface="Calibri"/>
                </a:rPr>
                <a:t>founded</a:t>
              </a:r>
              <a:endParaRPr lang="en-US" sz="500" cap="all" dirty="0">
                <a:solidFill>
                  <a:schemeClr val="bg2"/>
                </a:solidFill>
                <a:latin typeface="Calibri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86084" y="2390087"/>
            <a:ext cx="34667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75">
              <a:defRPr/>
            </a:pPr>
            <a:r>
              <a:rPr lang="en-US" b="1" dirty="0">
                <a:solidFill>
                  <a:schemeClr val="bg2"/>
                </a:solidFill>
                <a:latin typeface="Calibri"/>
              </a:rPr>
              <a:t>Embarking on a 40 Year History</a:t>
            </a:r>
          </a:p>
          <a:p>
            <a:pPr algn="ctr" defTabSz="913175">
              <a:defRPr/>
            </a:pPr>
            <a:r>
              <a:rPr lang="en-US" sz="1400" dirty="0">
                <a:solidFill>
                  <a:schemeClr val="bg2"/>
                </a:solidFill>
                <a:latin typeface="Calibri"/>
              </a:rPr>
              <a:t>Trusted Partners </a:t>
            </a:r>
          </a:p>
          <a:p>
            <a:pPr algn="ctr" defTabSz="913175">
              <a:defRPr/>
            </a:pPr>
            <a:r>
              <a:rPr lang="en-US" sz="1400" dirty="0">
                <a:solidFill>
                  <a:schemeClr val="bg2"/>
                </a:solidFill>
                <a:latin typeface="Calibri"/>
              </a:rPr>
              <a:t>Rich heritage…bright future!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63164" y="2213934"/>
            <a:ext cx="3583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75">
              <a:defRPr/>
            </a:pPr>
            <a:r>
              <a:rPr lang="en-US" b="1" dirty="0">
                <a:solidFill>
                  <a:schemeClr val="bg2"/>
                </a:solidFill>
                <a:latin typeface="Calibri"/>
              </a:rPr>
              <a:t>Worldwide Customer Base</a:t>
            </a:r>
          </a:p>
          <a:p>
            <a:pPr algn="ctr" defTabSz="913175">
              <a:defRPr/>
            </a:pPr>
            <a:r>
              <a:rPr lang="en-US" sz="1400" dirty="0">
                <a:solidFill>
                  <a:schemeClr val="bg2"/>
                </a:solidFill>
                <a:latin typeface="Calibri"/>
              </a:rPr>
              <a:t>Ranging from Fortune corporations, government, SME and SMB</a:t>
            </a:r>
            <a:br>
              <a:rPr lang="en-US" sz="1400" dirty="0">
                <a:solidFill>
                  <a:schemeClr val="bg2"/>
                </a:solidFill>
                <a:latin typeface="Calibri"/>
              </a:rPr>
            </a:br>
            <a:r>
              <a:rPr lang="en-US" sz="1400" dirty="0">
                <a:solidFill>
                  <a:schemeClr val="bg2"/>
                </a:solidFill>
                <a:latin typeface="Calibri"/>
              </a:rPr>
              <a:t>with over </a:t>
            </a:r>
            <a:r>
              <a:rPr lang="en-US" sz="1400" b="1" dirty="0">
                <a:solidFill>
                  <a:schemeClr val="bg2"/>
                </a:solidFill>
                <a:latin typeface="Calibri"/>
              </a:rPr>
              <a:t>5+ million systems shipped.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555" y="1557397"/>
            <a:ext cx="1005840" cy="47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8813505" y="1547872"/>
            <a:ext cx="2806064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75">
              <a:spcAft>
                <a:spcPts val="300"/>
              </a:spcAft>
              <a:defRPr/>
            </a:pPr>
            <a:r>
              <a:rPr lang="en-US" b="1" dirty="0">
                <a:solidFill>
                  <a:schemeClr val="bg2"/>
                </a:solidFill>
                <a:latin typeface="Calibri"/>
              </a:rPr>
              <a:t>Proprietary Product Design</a:t>
            </a:r>
            <a:r>
              <a:rPr lang="en-US" dirty="0">
                <a:solidFill>
                  <a:schemeClr val="bg2"/>
                </a:solidFill>
                <a:latin typeface="Calibri"/>
              </a:rPr>
              <a:t> </a:t>
            </a:r>
          </a:p>
          <a:p>
            <a:pPr marL="597694" algn="ctr" defTabSz="913175">
              <a:defRPr/>
            </a:pPr>
            <a:r>
              <a:rPr lang="en-US" sz="1400" dirty="0">
                <a:solidFill>
                  <a:schemeClr val="bg2"/>
                </a:solidFill>
                <a:latin typeface="Calibri"/>
              </a:rPr>
              <a:t>Protected by a </a:t>
            </a:r>
            <a:r>
              <a:rPr lang="en-US" sz="1400" b="1" dirty="0">
                <a:solidFill>
                  <a:schemeClr val="bg2"/>
                </a:solidFill>
                <a:latin typeface="Calibri"/>
              </a:rPr>
              <a:t>global patent</a:t>
            </a:r>
            <a:r>
              <a:rPr lang="en-US" sz="1400" dirty="0">
                <a:solidFill>
                  <a:schemeClr val="bg2"/>
                </a:solidFill>
                <a:latin typeface="Calibri"/>
              </a:rPr>
              <a:t> portfolio.</a:t>
            </a:r>
          </a:p>
          <a:p>
            <a:pPr marL="597694" lvl="1" algn="ctr" defTabSz="913175">
              <a:defRPr/>
            </a:pPr>
            <a:r>
              <a:rPr lang="en-US" sz="1400" dirty="0">
                <a:solidFill>
                  <a:schemeClr val="bg2"/>
                </a:solidFill>
                <a:latin typeface="Calibri"/>
              </a:rPr>
              <a:t>Increased investment in technology and product development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3372" y="3434490"/>
            <a:ext cx="11133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75">
              <a:defRPr/>
            </a:pPr>
            <a:r>
              <a:rPr lang="en-US" sz="2400" b="1" dirty="0">
                <a:solidFill>
                  <a:srgbClr val="FFFFFF"/>
                </a:solidFill>
                <a:latin typeface="Calibri"/>
              </a:rPr>
              <a:t>Providing Hybrid Cloud Data Management, Protection and Archive Solutions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654" y="1879707"/>
            <a:ext cx="794894" cy="96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17" y="6102512"/>
            <a:ext cx="1897414" cy="5868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64" y="5668909"/>
            <a:ext cx="939164" cy="44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DEAA69-58A6-4D28-BA88-26891BB4867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39" y="4935849"/>
            <a:ext cx="1623050" cy="56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50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BFCB89-9D58-46BA-802E-6D7B820ECC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OVERLAND TANDBERG CONFIDENTIAL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D2050F-62C8-4221-99EA-EA431F06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131" y="2772991"/>
            <a:ext cx="10023842" cy="842188"/>
          </a:xfrm>
        </p:spPr>
        <p:txBody>
          <a:bodyPr/>
          <a:lstStyle/>
          <a:p>
            <a:r>
              <a:rPr lang="en-US" sz="4000" dirty="0"/>
              <a:t>Thank You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5C24C9-E0FF-4ACA-A81D-C36516731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89" y="6217494"/>
            <a:ext cx="1095754" cy="4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2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DC2F85-2600-469A-9BDB-38BF8A411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88" y="176620"/>
            <a:ext cx="11599523" cy="66722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8F6816-FC7C-4032-B921-42C88D69A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106" y="5038047"/>
            <a:ext cx="8515788" cy="14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/>
          <p:cNvSpPr/>
          <p:nvPr/>
        </p:nvSpPr>
        <p:spPr>
          <a:xfrm>
            <a:off x="382588" y="1896700"/>
            <a:ext cx="2130308" cy="447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 defTabSz="913175">
              <a:defRPr/>
            </a:pPr>
            <a:r>
              <a:rPr lang="en-US" sz="1200" b="1" cap="all" dirty="0">
                <a:solidFill>
                  <a:schemeClr val="accent1"/>
                </a:solidFill>
                <a:latin typeface="+mj-lt"/>
              </a:rPr>
              <a:t>Financial Services</a:t>
            </a:r>
          </a:p>
        </p:txBody>
      </p:sp>
      <p:sp>
        <p:nvSpPr>
          <p:cNvPr id="234" name="Footer Placeholder 23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3175">
              <a:defRPr/>
            </a:pPr>
            <a:r>
              <a:rPr lang="en-US" dirty="0">
                <a:solidFill>
                  <a:srgbClr val="788AA3"/>
                </a:solidFill>
                <a:latin typeface="Calibri"/>
              </a:rPr>
              <a:t>© 2020 OVERLAND TANDBERG.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84" y="353509"/>
            <a:ext cx="10021232" cy="842188"/>
          </a:xfrm>
        </p:spPr>
        <p:txBody>
          <a:bodyPr/>
          <a:lstStyle/>
          <a:p>
            <a:r>
              <a:rPr lang="en-US" sz="3600" dirty="0"/>
              <a:t>Global Installed Base </a:t>
            </a:r>
            <a:br>
              <a:rPr lang="en-US" sz="3600" dirty="0"/>
            </a:br>
            <a:r>
              <a:rPr lang="en-US" dirty="0">
                <a:solidFill>
                  <a:srgbClr val="00A9E7"/>
                </a:solidFill>
              </a:rPr>
              <a:t>Over 90 Countries</a:t>
            </a:r>
            <a:endParaRPr lang="en-US" sz="3600" dirty="0">
              <a:solidFill>
                <a:srgbClr val="00A9E7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555925" y="1896700"/>
            <a:ext cx="2286000" cy="447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 defTabSz="913175">
              <a:defRPr/>
            </a:pPr>
            <a:r>
              <a:rPr lang="en-US" sz="1200" b="1" cap="all" dirty="0">
                <a:solidFill>
                  <a:schemeClr val="accent1"/>
                </a:solidFill>
                <a:latin typeface="+mj-lt"/>
              </a:rPr>
              <a:t>Technology, Media, Telecommunications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911331" y="1896700"/>
            <a:ext cx="2286000" cy="447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 defTabSz="913175">
              <a:defRPr/>
            </a:pPr>
            <a:r>
              <a:rPr lang="en-US" sz="1200" b="1" cap="all" dirty="0">
                <a:solidFill>
                  <a:schemeClr val="accent1"/>
                </a:solidFill>
                <a:latin typeface="+mj-lt"/>
              </a:rPr>
              <a:t>Industrial/Auto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213983" y="1896700"/>
            <a:ext cx="2203402" cy="447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 defTabSz="913175">
              <a:defRPr/>
            </a:pPr>
            <a:r>
              <a:rPr lang="en-US" sz="1200" b="1" cap="all" dirty="0">
                <a:solidFill>
                  <a:schemeClr val="accent1"/>
                </a:solidFill>
                <a:latin typeface="+mj-lt"/>
              </a:rPr>
              <a:t>CPG/Healthcare</a:t>
            </a:r>
          </a:p>
        </p:txBody>
      </p:sp>
      <p:sp>
        <p:nvSpPr>
          <p:cNvPr id="83" name="Rectangle 82"/>
          <p:cNvSpPr/>
          <p:nvPr/>
        </p:nvSpPr>
        <p:spPr>
          <a:xfrm>
            <a:off x="9490257" y="1896700"/>
            <a:ext cx="2286000" cy="447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 defTabSz="913175">
              <a:defRPr/>
            </a:pPr>
            <a:r>
              <a:rPr lang="en-US" sz="1200" b="1" cap="all" dirty="0">
                <a:solidFill>
                  <a:schemeClr val="accent1"/>
                </a:solidFill>
                <a:latin typeface="+mj-lt"/>
              </a:rPr>
              <a:t>Government/Education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662341" y="2139560"/>
            <a:ext cx="0" cy="4069080"/>
          </a:xfrm>
          <a:prstGeom prst="line">
            <a:avLst/>
          </a:prstGeom>
          <a:ln w="28575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4942094" y="2139560"/>
            <a:ext cx="0" cy="4069080"/>
          </a:xfrm>
          <a:prstGeom prst="line">
            <a:avLst/>
          </a:prstGeom>
          <a:ln w="28575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7221847" y="2139560"/>
            <a:ext cx="0" cy="4069080"/>
          </a:xfrm>
          <a:prstGeom prst="line">
            <a:avLst/>
          </a:prstGeom>
          <a:ln w="28575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9501600" y="2139560"/>
            <a:ext cx="0" cy="4069080"/>
          </a:xfrm>
          <a:prstGeom prst="line">
            <a:avLst/>
          </a:prstGeom>
          <a:ln w="28575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Image result for far eastern international ban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466" y="3259299"/>
            <a:ext cx="1457938" cy="3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llianz investment bank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2" b="17354"/>
          <a:stretch/>
        </p:blipFill>
        <p:spPr bwMode="auto">
          <a:xfrm>
            <a:off x="968648" y="3781553"/>
            <a:ext cx="1124695" cy="4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2" y="2477327"/>
            <a:ext cx="583175" cy="583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2" r="4588" b="30543"/>
          <a:stretch/>
        </p:blipFill>
        <p:spPr>
          <a:xfrm>
            <a:off x="1363722" y="2568967"/>
            <a:ext cx="998436" cy="420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91" y="5326680"/>
            <a:ext cx="1110810" cy="333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1"/>
          <a:stretch/>
        </p:blipFill>
        <p:spPr>
          <a:xfrm>
            <a:off x="1167899" y="4461398"/>
            <a:ext cx="726194" cy="666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1" b="21057"/>
          <a:stretch/>
        </p:blipFill>
        <p:spPr>
          <a:xfrm>
            <a:off x="959773" y="5858721"/>
            <a:ext cx="1142446" cy="3748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847" y="2520299"/>
            <a:ext cx="583175" cy="446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26" y="3250966"/>
            <a:ext cx="819338" cy="2560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979" y="3928107"/>
            <a:ext cx="833107" cy="3215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015" y="4600532"/>
            <a:ext cx="1249661" cy="178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546" y="5169126"/>
            <a:ext cx="790933" cy="3738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04" y="3217870"/>
            <a:ext cx="791452" cy="4587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81" y="2488256"/>
            <a:ext cx="791452" cy="3722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90" y="4501129"/>
            <a:ext cx="416554" cy="4165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82" y="5794409"/>
            <a:ext cx="1249661" cy="4686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4" r="29783"/>
          <a:stretch/>
        </p:blipFill>
        <p:spPr>
          <a:xfrm>
            <a:off x="4188835" y="3772284"/>
            <a:ext cx="416554" cy="5712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81" y="2535132"/>
            <a:ext cx="1034975" cy="3251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91" y="3151489"/>
            <a:ext cx="749797" cy="4448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03" y="3887598"/>
            <a:ext cx="1332972" cy="42385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6" b="21080"/>
          <a:stretch/>
        </p:blipFill>
        <p:spPr>
          <a:xfrm>
            <a:off x="7984636" y="4602686"/>
            <a:ext cx="833107" cy="3569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31" y="5250832"/>
            <a:ext cx="1291316" cy="3488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91" y="5890943"/>
            <a:ext cx="749797" cy="25715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418" y="2390066"/>
            <a:ext cx="499865" cy="488701"/>
          </a:xfrm>
          <a:prstGeom prst="rect">
            <a:avLst/>
          </a:prstGeom>
        </p:spPr>
      </p:pic>
      <p:pic>
        <p:nvPicPr>
          <p:cNvPr id="2048" name="Picture 2047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46" y="4014430"/>
            <a:ext cx="1159504" cy="270627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29" y="3076385"/>
            <a:ext cx="1122937" cy="174582"/>
          </a:xfrm>
          <a:prstGeom prst="rect">
            <a:avLst/>
          </a:prstGeom>
        </p:spPr>
      </p:pic>
      <p:pic>
        <p:nvPicPr>
          <p:cNvPr id="2051" name="Picture 2050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901" y="5716129"/>
            <a:ext cx="413181" cy="418139"/>
          </a:xfrm>
          <a:prstGeom prst="rect">
            <a:avLst/>
          </a:prstGeom>
        </p:spPr>
      </p:pic>
      <p:pic>
        <p:nvPicPr>
          <p:cNvPr id="2053" name="Picture 2052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89" y="2515973"/>
            <a:ext cx="960120" cy="187524"/>
          </a:xfrm>
          <a:prstGeom prst="rect">
            <a:avLst/>
          </a:prstGeom>
        </p:spPr>
      </p:pic>
      <p:pic>
        <p:nvPicPr>
          <p:cNvPr id="2055" name="Picture 2054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93" y="5696472"/>
            <a:ext cx="458209" cy="457453"/>
          </a:xfrm>
          <a:prstGeom prst="rect">
            <a:avLst/>
          </a:prstGeom>
        </p:spPr>
      </p:pic>
      <p:pic>
        <p:nvPicPr>
          <p:cNvPr id="2056" name="Picture 2055"/>
          <p:cNvPicPr>
            <a:picLocks noChangeAspect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19" b="38792"/>
          <a:stretch/>
        </p:blipFill>
        <p:spPr>
          <a:xfrm>
            <a:off x="5285463" y="3412280"/>
            <a:ext cx="1663868" cy="360868"/>
          </a:xfrm>
          <a:prstGeom prst="rect">
            <a:avLst/>
          </a:prstGeom>
        </p:spPr>
      </p:pic>
      <p:pic>
        <p:nvPicPr>
          <p:cNvPr id="2057" name="Picture 2056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705" y="4536972"/>
            <a:ext cx="1041384" cy="455606"/>
          </a:xfrm>
          <a:prstGeom prst="rect">
            <a:avLst/>
          </a:prstGeom>
        </p:spPr>
      </p:pic>
      <p:pic>
        <p:nvPicPr>
          <p:cNvPr id="2058" name="Picture 2057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08" y="5696094"/>
            <a:ext cx="458209" cy="458209"/>
          </a:xfrm>
          <a:prstGeom prst="rect">
            <a:avLst/>
          </a:prstGeom>
        </p:spPr>
      </p:pic>
      <p:pic>
        <p:nvPicPr>
          <p:cNvPr id="2059" name="Picture 2058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878" y="5244493"/>
            <a:ext cx="1083039" cy="199687"/>
          </a:xfrm>
          <a:prstGeom prst="rect">
            <a:avLst/>
          </a:prstGeom>
        </p:spPr>
      </p:pic>
      <p:grpSp>
        <p:nvGrpSpPr>
          <p:cNvPr id="236" name="Group 235"/>
          <p:cNvGrpSpPr/>
          <p:nvPr/>
        </p:nvGrpSpPr>
        <p:grpSpPr>
          <a:xfrm>
            <a:off x="9690746" y="5311906"/>
            <a:ext cx="1908899" cy="967038"/>
            <a:chOff x="19378316" y="10760972"/>
            <a:chExt cx="3817798" cy="1934075"/>
          </a:xfrm>
        </p:grpSpPr>
        <p:pic>
          <p:nvPicPr>
            <p:cNvPr id="151" name="Picture 10" descr="C:\Documents and Settings\asalerno\My Documents\My Pictures\logos for EK slide\escambia county courthouse.jpg"/>
            <p:cNvPicPr>
              <a:picLocks noChangeAspect="1" noChangeArrowheads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85920" y="10791634"/>
              <a:ext cx="797183" cy="797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11" descr="C:\Documents and Settings\asalerno\My Documents\My Pictures\logos for EK slide\georgia superior courts clerk.bmp"/>
            <p:cNvPicPr>
              <a:picLocks noChangeAspect="1" noChangeArrowheads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78316" y="11897864"/>
              <a:ext cx="797183" cy="797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12" descr="C:\Documents and Settings\asalerno\My Documents\My Pictures\logos for EK slide\US bankruptcy court TN.jpg"/>
            <p:cNvPicPr>
              <a:picLocks noChangeAspect="1" noChangeArrowheads="1"/>
            </p:cNvPicPr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358614" y="11897864"/>
              <a:ext cx="797183" cy="797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7" descr="C:\Documents and Settings\asalerno\My Documents\My Pictures\logos for EK slide\US Disctrict Court_OH.gif"/>
            <p:cNvPicPr>
              <a:picLocks noChangeAspect="1" noChangeArrowheads="1"/>
            </p:cNvPicPr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78316" y="10783661"/>
              <a:ext cx="797183" cy="805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9" descr="C:\Documents and Settings\asalerno\My Documents\My Pictures\logos for EK slide\county of santa barbara.jpg"/>
            <p:cNvPicPr>
              <a:picLocks noChangeAspect="1" noChangeArrowheads="1"/>
            </p:cNvPicPr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293877" y="10760972"/>
              <a:ext cx="902393" cy="87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" name="Picture 3" descr="C:\Documents and Settings\asalerno\My Documents\My Pictures\logos for EK slide\dept of justice.jpg"/>
            <p:cNvPicPr>
              <a:picLocks noChangeAspect="1" noChangeArrowheads="1"/>
            </p:cNvPicPr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319212" y="11818145"/>
              <a:ext cx="876902" cy="87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2" name="Picture 11" descr="C:\Documents and Settings\asalerno\My Documents\My Pictures\logos for EK slide\secretary of idaho state.jpg"/>
            <p:cNvPicPr>
              <a:picLocks noChangeAspect="1" noChangeArrowheads="1"/>
            </p:cNvPicPr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378135" y="10791634"/>
              <a:ext cx="759055" cy="797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3" name="Picture 13" descr="C:\Documents and Settings\asalerno\My Documents\My Pictures\logos for EK slide\US Probation Office.jpg"/>
            <p:cNvPicPr>
              <a:picLocks noChangeAspect="1" noChangeArrowheads="1"/>
            </p:cNvPicPr>
            <p:nvPr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38913" y="11897864"/>
              <a:ext cx="797183" cy="797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0" name="Group 229"/>
          <p:cNvGrpSpPr/>
          <p:nvPr/>
        </p:nvGrpSpPr>
        <p:grpSpPr>
          <a:xfrm>
            <a:off x="9675415" y="2402709"/>
            <a:ext cx="1966320" cy="1022696"/>
            <a:chOff x="19347655" y="4805418"/>
            <a:chExt cx="3932639" cy="2045391"/>
          </a:xfrm>
        </p:grpSpPr>
        <p:pic>
          <p:nvPicPr>
            <p:cNvPr id="226" name="Picture 6" descr="C:\Documents and Settings\asalerno\My Documents\My Pictures\logos for EK slide\Bureau of Indian Affairs.jpg"/>
            <p:cNvPicPr>
              <a:picLocks noChangeAspect="1" noChangeArrowheads="1"/>
            </p:cNvPicPr>
            <p:nvPr/>
          </p:nvPicPr>
          <p:blipFill rotWithShape="1">
            <a:blip r:embed="rId4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21238900" y="4805418"/>
              <a:ext cx="1112991" cy="956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" name="Picture 2" descr="C:\Documents and Settings\asalerno\My Documents\My Pictures\logos for EK slide\air_force.jpg"/>
            <p:cNvPicPr>
              <a:picLocks noChangeAspect="1" noChangeArrowheads="1"/>
            </p:cNvPicPr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47655" y="4857543"/>
              <a:ext cx="1042917" cy="87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3" name="Picture 3" descr="C:\Documents and Settings\asalerno\My Documents\My Pictures\logos for EK slide\army_natl_guard.jpg"/>
            <p:cNvPicPr>
              <a:picLocks noChangeAspect="1" noChangeArrowheads="1"/>
            </p:cNvPicPr>
            <p:nvPr/>
          </p:nvPicPr>
          <p:blipFill>
            <a:blip r:embed="rId4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359071" y="4897403"/>
              <a:ext cx="797183" cy="797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4" name="Picture 4" descr="C:\Documents and Settings\asalerno\My Documents\My Pictures\logos for EK slide\army_reserve.jpg"/>
            <p:cNvPicPr>
              <a:picLocks noChangeAspect="1" noChangeArrowheads="1"/>
            </p:cNvPicPr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366003" y="5961641"/>
              <a:ext cx="797183" cy="797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" name="Picture 5" descr="C:\Documents and Settings\asalerno\My Documents\My Pictures\logos for EK slide\dept of the treasury.jpg"/>
            <p:cNvPicPr>
              <a:picLocks noChangeAspect="1" noChangeArrowheads="1"/>
            </p:cNvPicPr>
            <p:nvPr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445274" y="4857543"/>
              <a:ext cx="876902" cy="87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" name="Picture 2" descr="C:\Documents and Settings\asalerno\My Documents\My Pictures\logos for EK slide\civil air patrol.jpg"/>
            <p:cNvPicPr>
              <a:picLocks noChangeAspect="1" noChangeArrowheads="1"/>
            </p:cNvPicPr>
            <p:nvPr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78316" y="5961641"/>
              <a:ext cx="797183" cy="797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15" descr="C:\Documents and Settings\asalerno\My Documents\My Pictures\logos for EK slide\US-Navy.png"/>
            <p:cNvPicPr>
              <a:picLocks noChangeAspect="1" noChangeArrowheads="1"/>
            </p:cNvPicPr>
            <p:nvPr/>
          </p:nvPicPr>
          <p:blipFill>
            <a:blip r:embed="rId5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372041" y="5894189"/>
              <a:ext cx="908253" cy="956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9" name="Picture 16" descr="C:\Documents and Settings\asalerno\My Documents\My Pictures\logos for EK slide\federal reserve bank.jpg"/>
            <p:cNvPicPr>
              <a:picLocks noChangeAspect="1" noChangeArrowheads="1"/>
            </p:cNvPicPr>
            <p:nvPr/>
          </p:nvPicPr>
          <p:blipFill>
            <a:blip r:embed="rId5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53692" y="5961641"/>
              <a:ext cx="797183" cy="797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5" name="Group 234"/>
          <p:cNvGrpSpPr/>
          <p:nvPr/>
        </p:nvGrpSpPr>
        <p:grpSpPr>
          <a:xfrm>
            <a:off x="9652714" y="3685892"/>
            <a:ext cx="1968071" cy="1390385"/>
            <a:chOff x="19302252" y="7371783"/>
            <a:chExt cx="3936142" cy="2780770"/>
          </a:xfrm>
        </p:grpSpPr>
        <p:pic>
          <p:nvPicPr>
            <p:cNvPr id="204" name="Picture 13" descr="C:\Documents and Settings\asalerno\My Documents\My Pictures\logos for EK slide\NASA.jpg"/>
            <p:cNvPicPr>
              <a:picLocks noChangeAspect="1" noChangeArrowheads="1"/>
            </p:cNvPicPr>
            <p:nvPr/>
          </p:nvPicPr>
          <p:blipFill>
            <a:blip r:embed="rId5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78316" y="7441829"/>
              <a:ext cx="956620" cy="797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" name="Picture 5" descr="C:\Documents and Settings\asalerno\My Documents\My Pictures\logos for EK slide\FAA.jpg"/>
            <p:cNvPicPr>
              <a:picLocks noChangeAspect="1" noChangeArrowheads="1"/>
            </p:cNvPicPr>
            <p:nvPr/>
          </p:nvPicPr>
          <p:blipFill>
            <a:blip r:embed="rId5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09203" y="7411915"/>
              <a:ext cx="800742" cy="797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" name="Picture 6" descr="C:\Documents and Settings\asalerno\My Documents\My Pictures\logos for EK slide\NIST.jpg"/>
            <p:cNvPicPr>
              <a:picLocks noChangeAspect="1" noChangeArrowheads="1"/>
            </p:cNvPicPr>
            <p:nvPr/>
          </p:nvPicPr>
          <p:blipFill>
            <a:blip r:embed="rId5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02252" y="9654353"/>
              <a:ext cx="1331039" cy="339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" name="Picture 8" descr="C:\Documents and Settings\asalerno\My Documents\My Pictures\logos for EK slide\NATL Fish and wildlife.jpg"/>
            <p:cNvPicPr>
              <a:picLocks noChangeAspect="1" noChangeArrowheads="1"/>
            </p:cNvPicPr>
            <p:nvPr/>
          </p:nvPicPr>
          <p:blipFill>
            <a:blip r:embed="rId5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388183" y="7371783"/>
              <a:ext cx="912775" cy="87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5178" y="7410840"/>
              <a:ext cx="804968" cy="79718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6930" y="8504084"/>
              <a:ext cx="961464" cy="65860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3791" y="9647584"/>
              <a:ext cx="1041260" cy="38396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7462" y="8394489"/>
              <a:ext cx="1544567" cy="44603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8316" y="8503181"/>
              <a:ext cx="797183" cy="7971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4161" y="9379026"/>
              <a:ext cx="757664" cy="773527"/>
            </a:xfrm>
            <a:prstGeom prst="rect">
              <a:avLst/>
            </a:prstGeom>
          </p:spPr>
        </p:pic>
        <p:grpSp>
          <p:nvGrpSpPr>
            <p:cNvPr id="233" name="Group 232"/>
            <p:cNvGrpSpPr/>
            <p:nvPr/>
          </p:nvGrpSpPr>
          <p:grpSpPr>
            <a:xfrm>
              <a:off x="20404118" y="8971242"/>
              <a:ext cx="1731978" cy="356122"/>
              <a:chOff x="20536765" y="8086968"/>
              <a:chExt cx="1986646" cy="408486"/>
            </a:xfrm>
          </p:grpSpPr>
          <p:pic>
            <p:nvPicPr>
              <p:cNvPr id="87" name="Picture 13" descr="C:\Documents and Settings\asalerno\My Documents\My Pictures\logos for EK slide\NASA.jpg"/>
              <p:cNvPicPr>
                <a:picLocks noChangeAspect="1" noChangeArrowheads="1"/>
              </p:cNvPicPr>
              <p:nvPr/>
            </p:nvPicPr>
            <p:blipFill>
              <a:blip r:embed="rId6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536765" y="8087234"/>
                <a:ext cx="481190" cy="400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2" name="Picture 231"/>
              <p:cNvPicPr>
                <a:picLocks noChangeAspect="1"/>
              </p:cNvPicPr>
              <p:nvPr/>
            </p:nvPicPr>
            <p:blipFill>
              <a:blip r:embed="rId6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10903" y="8086968"/>
                <a:ext cx="1612508" cy="408486"/>
              </a:xfrm>
              <a:prstGeom prst="rect">
                <a:avLst/>
              </a:prstGeom>
            </p:spPr>
          </p:pic>
        </p:grpSp>
      </p:grpSp>
      <p:pic>
        <p:nvPicPr>
          <p:cNvPr id="237" name="Picture 236"/>
          <p:cNvPicPr>
            <a:picLocks noChangeAspect="1"/>
          </p:cNvPicPr>
          <p:nvPr/>
        </p:nvPicPr>
        <p:blipFill rotWithShape="1">
          <a:blip r:embed="rId6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7" t="12047" r="17164" b="16329"/>
          <a:stretch/>
        </p:blipFill>
        <p:spPr>
          <a:xfrm>
            <a:off x="5204330" y="2373463"/>
            <a:ext cx="640080" cy="4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3610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838B3D-B5D9-4F96-9D0F-7B65BC5DCC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2020 OVERLAND TANDBERG. CONFIDENTIAL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EFC13-796D-43D5-83DC-984C4FDC216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endParaRPr lang="en-US" sz="4400" dirty="0"/>
          </a:p>
          <a:p>
            <a:pPr algn="ctr"/>
            <a:r>
              <a:rPr lang="en-US" sz="4800" dirty="0"/>
              <a:t>Q4 </a:t>
            </a:r>
          </a:p>
          <a:p>
            <a:pPr algn="ctr"/>
            <a:r>
              <a:rPr lang="en-US" sz="4400" dirty="0"/>
              <a:t>PROMOTIONS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BD70F6-A6FF-4FF5-B244-23D5AB9F5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02" y="6126873"/>
            <a:ext cx="1273035" cy="48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7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EC5230-479D-44D8-8277-769B595F7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912" y="1901899"/>
            <a:ext cx="1236033" cy="561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CC86CA-2118-4E0E-8D0C-719AA0697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310" y="2978004"/>
            <a:ext cx="3530781" cy="185429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9E2278-9C1B-403C-AD05-A7C042C094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OVERLAND TANDBERG. CONFIDENTIAL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9E2686-E7FA-499E-973F-67898E29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Q4 Promos – Related products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F87F62-73D8-437C-93EE-6C44024E6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10" y="3031815"/>
            <a:ext cx="4461115" cy="2436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A81AE6-D4FD-43AD-8EA9-9C96C60E5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6468" y="4666001"/>
            <a:ext cx="3162463" cy="19241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0D880C-C5EE-48E3-8BE1-B26573922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422" y="5587225"/>
            <a:ext cx="1568531" cy="615982"/>
          </a:xfrm>
          <a:prstGeom prst="rect">
            <a:avLst/>
          </a:prstGeom>
        </p:spPr>
      </p:pic>
      <p:sp>
        <p:nvSpPr>
          <p:cNvPr id="9" name="テキスト ボックス 23">
            <a:extLst>
              <a:ext uri="{FF2B5EF4-FFF2-40B4-BE49-F238E27FC236}">
                <a16:creationId xmlns:a16="http://schemas.microsoft.com/office/drawing/2014/main" id="{97E11B79-383D-4E73-BF90-F14A13791BE6}"/>
              </a:ext>
            </a:extLst>
          </p:cNvPr>
          <p:cNvSpPr txBox="1"/>
          <p:nvPr/>
        </p:nvSpPr>
        <p:spPr>
          <a:xfrm>
            <a:off x="1481047" y="6127546"/>
            <a:ext cx="21612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137">
              <a:defRPr/>
            </a:pPr>
            <a:r>
              <a:rPr kumimoji="1" lang="en-US" altLang="ja-JP" sz="11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HDD, WORM Media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3F878E-4483-44E7-AEA8-DCA310AE30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9132" y="1802085"/>
            <a:ext cx="2301250" cy="538591"/>
          </a:xfrm>
          <a:prstGeom prst="rect">
            <a:avLst/>
          </a:prstGeom>
        </p:spPr>
      </p:pic>
      <p:sp>
        <p:nvSpPr>
          <p:cNvPr id="11" name="Textfeld 60">
            <a:extLst>
              <a:ext uri="{FF2B5EF4-FFF2-40B4-BE49-F238E27FC236}">
                <a16:creationId xmlns:a16="http://schemas.microsoft.com/office/drawing/2014/main" id="{302393D1-9CE4-4385-88D2-27C0B4947C4B}"/>
              </a:ext>
            </a:extLst>
          </p:cNvPr>
          <p:cNvSpPr txBox="1"/>
          <p:nvPr/>
        </p:nvSpPr>
        <p:spPr>
          <a:xfrm>
            <a:off x="701025" y="2430138"/>
            <a:ext cx="3745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137">
              <a:defRPr/>
            </a:pP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</a:t>
            </a:r>
            <a:b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Removable Disk Drives &amp;  Systems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113783C-AF20-4B96-8E49-93F75B61BCB6}"/>
              </a:ext>
            </a:extLst>
          </p:cNvPr>
          <p:cNvSpPr/>
          <p:nvPr/>
        </p:nvSpPr>
        <p:spPr>
          <a:xfrm>
            <a:off x="3021073" y="3090810"/>
            <a:ext cx="1892644" cy="2199197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2F62D0E-FC82-463E-8DFD-20C55048FF8D}"/>
              </a:ext>
            </a:extLst>
          </p:cNvPr>
          <p:cNvSpPr/>
          <p:nvPr/>
        </p:nvSpPr>
        <p:spPr>
          <a:xfrm>
            <a:off x="1667508" y="5476126"/>
            <a:ext cx="1788359" cy="956394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D46D8A-794E-4006-8570-00672A4C5D63}"/>
              </a:ext>
            </a:extLst>
          </p:cNvPr>
          <p:cNvSpPr/>
          <p:nvPr/>
        </p:nvSpPr>
        <p:spPr>
          <a:xfrm>
            <a:off x="419110" y="4191850"/>
            <a:ext cx="1892644" cy="1098157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429BAB-ACE3-487F-8B6C-D98230EF3234}"/>
              </a:ext>
            </a:extLst>
          </p:cNvPr>
          <p:cNvSpPr/>
          <p:nvPr/>
        </p:nvSpPr>
        <p:spPr>
          <a:xfrm>
            <a:off x="9359757" y="3133617"/>
            <a:ext cx="1676496" cy="1698681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feld 60">
            <a:extLst>
              <a:ext uri="{FF2B5EF4-FFF2-40B4-BE49-F238E27FC236}">
                <a16:creationId xmlns:a16="http://schemas.microsoft.com/office/drawing/2014/main" id="{4C33BED2-0011-4ACA-B1C6-09FE785CFA89}"/>
              </a:ext>
            </a:extLst>
          </p:cNvPr>
          <p:cNvSpPr txBox="1"/>
          <p:nvPr/>
        </p:nvSpPr>
        <p:spPr>
          <a:xfrm>
            <a:off x="7828705" y="2295287"/>
            <a:ext cx="3062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137">
              <a:defRPr/>
            </a:pP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LTO Ultrium</a:t>
            </a:r>
            <a:b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Tape Automation Libraries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3668B4-DAA2-4DDD-B984-BCE72440F8A7}"/>
              </a:ext>
            </a:extLst>
          </p:cNvPr>
          <p:cNvCxnSpPr/>
          <p:nvPr/>
        </p:nvCxnSpPr>
        <p:spPr>
          <a:xfrm>
            <a:off x="6058328" y="1921267"/>
            <a:ext cx="0" cy="4531801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  <a:prstDash val="solid"/>
            <a:round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60">
            <a:extLst>
              <a:ext uri="{FF2B5EF4-FFF2-40B4-BE49-F238E27FC236}">
                <a16:creationId xmlns:a16="http://schemas.microsoft.com/office/drawing/2014/main" id="{A69AC3C8-FBB7-424E-A31E-B91C78004498}"/>
              </a:ext>
            </a:extLst>
          </p:cNvPr>
          <p:cNvSpPr txBox="1"/>
          <p:nvPr/>
        </p:nvSpPr>
        <p:spPr>
          <a:xfrm>
            <a:off x="3874452" y="5314279"/>
            <a:ext cx="1887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137">
              <a:defRPr/>
            </a:pPr>
            <a:r>
              <a:rPr lang="en-GB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Promo SKUs</a:t>
            </a:r>
          </a:p>
        </p:txBody>
      </p:sp>
    </p:spTree>
    <p:extLst>
      <p:ext uri="{BB962C8B-B14F-4D97-AF65-F5344CB8AC3E}">
        <p14:creationId xmlns:p14="http://schemas.microsoft.com/office/powerpoint/2010/main" val="341688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EAA4081-6D5C-4867-8268-F38D2925F2F6}"/>
              </a:ext>
            </a:extLst>
          </p:cNvPr>
          <p:cNvSpPr/>
          <p:nvPr/>
        </p:nvSpPr>
        <p:spPr>
          <a:xfrm>
            <a:off x="561" y="1746607"/>
            <a:ext cx="12192000" cy="511139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383C2E-BC15-4248-888F-F2DFB22FC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 OVERLAND TANDBERG. CONFIDENTIAL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EF1FAA-BB8D-4FF5-8001-32E74E19B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q4 promotions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DC7B60-5434-423E-BEEB-0288AAFA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313" y="4049042"/>
            <a:ext cx="3501711" cy="18739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D88422-C55B-4E0F-BB31-A30F5D39F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727" y="2345067"/>
            <a:ext cx="3319799" cy="18654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03BF93-FD7A-43E6-9471-732E7447C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416" y="4488853"/>
            <a:ext cx="3501711" cy="17178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FC62E2-CF73-45A4-A6D0-DA5F154D29AD}"/>
              </a:ext>
            </a:extLst>
          </p:cNvPr>
          <p:cNvSpPr txBox="1"/>
          <p:nvPr/>
        </p:nvSpPr>
        <p:spPr>
          <a:xfrm>
            <a:off x="54702" y="6410325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a/o 10/01/20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87A0AD-FB05-4F17-A5C8-D15D9423EEEB}"/>
              </a:ext>
            </a:extLst>
          </p:cNvPr>
          <p:cNvCxnSpPr>
            <a:cxnSpLocks/>
          </p:cNvCxnSpPr>
          <p:nvPr/>
        </p:nvCxnSpPr>
        <p:spPr>
          <a:xfrm>
            <a:off x="1414130" y="1924493"/>
            <a:ext cx="4837814" cy="12648"/>
          </a:xfrm>
          <a:prstGeom prst="line">
            <a:avLst/>
          </a:prstGeom>
          <a:ln w="38100" cmpd="sng">
            <a:solidFill>
              <a:schemeClr val="bg2">
                <a:lumMod val="8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89BE23-4916-43EF-9044-4B4EEE20B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149" y="2124788"/>
            <a:ext cx="4596864" cy="173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4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ED72F4-BA62-4785-BB6E-003AE75CE9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45486" y="6391942"/>
            <a:ext cx="3860218" cy="365125"/>
          </a:xfrm>
        </p:spPr>
        <p:txBody>
          <a:bodyPr/>
          <a:lstStyle/>
          <a:p>
            <a:pPr defTabSz="913175"/>
            <a:r>
              <a:rPr lang="en-US" dirty="0">
                <a:solidFill>
                  <a:srgbClr val="788AA3"/>
                </a:solidFill>
                <a:latin typeface="Arial"/>
              </a:rPr>
              <a:t>© 2020 OVERLAND TANDBERG CONFIDENTIAL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DB7559-3E89-40DC-831B-54F97DB3A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851" y="197148"/>
            <a:ext cx="10758600" cy="842188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RDX</a:t>
            </a:r>
            <a:r>
              <a:rPr lang="en-US" baseline="18000" dirty="0"/>
              <a:t>®</a:t>
            </a:r>
            <a:r>
              <a:rPr lang="en-US" dirty="0"/>
              <a:t> Quikstor </a:t>
            </a:r>
            <a:br>
              <a:rPr lang="en-US" dirty="0"/>
            </a:br>
            <a:r>
              <a:rPr lang="en-US" dirty="0"/>
              <a:t>Business continuity </a:t>
            </a:r>
            <a:r>
              <a:rPr lang="en-US" sz="1800" dirty="0"/>
              <a:t>for</a:t>
            </a:r>
            <a:r>
              <a:rPr lang="en-US" dirty="0"/>
              <a:t> Today’s Remote Workforce</a:t>
            </a:r>
          </a:p>
        </p:txBody>
      </p:sp>
      <p:graphicFrame>
        <p:nvGraphicFramePr>
          <p:cNvPr id="25" name="Table 7">
            <a:extLst>
              <a:ext uri="{FF2B5EF4-FFF2-40B4-BE49-F238E27FC236}">
                <a16:creationId xmlns:a16="http://schemas.microsoft.com/office/drawing/2014/main" id="{4EC130CC-4845-402A-A5C1-EBCC6D742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28060"/>
              </p:ext>
            </p:extLst>
          </p:nvPr>
        </p:nvGraphicFramePr>
        <p:xfrm>
          <a:off x="4058293" y="2366686"/>
          <a:ext cx="8013842" cy="3540760"/>
        </p:xfrm>
        <a:graphic>
          <a:graphicData uri="http://schemas.openxmlformats.org/drawingml/2006/table">
            <a:tbl>
              <a:tblPr firstRow="1" bandRow="1"/>
              <a:tblGrid>
                <a:gridCol w="1130854">
                  <a:extLst>
                    <a:ext uri="{9D8B030D-6E8A-4147-A177-3AD203B41FA5}">
                      <a16:colId xmlns:a16="http://schemas.microsoft.com/office/drawing/2014/main" val="1216863718"/>
                    </a:ext>
                  </a:extLst>
                </a:gridCol>
                <a:gridCol w="6882988">
                  <a:extLst>
                    <a:ext uri="{9D8B030D-6E8A-4147-A177-3AD203B41FA5}">
                      <a16:colId xmlns:a16="http://schemas.microsoft.com/office/drawing/2014/main" val="3771031323"/>
                    </a:ext>
                  </a:extLst>
                </a:gridCol>
              </a:tblGrid>
              <a:tr h="196179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Target Audience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 of IT, IT Managers, Employee Onboarding Leader, Compliance Officer, or MSPs who are enabling today’s Remote Workforce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95518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Segment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/>
                        <a:t>Remote and/or Gig Workers, SOHO, SMB, Departmental Users SME/ENT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23691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Solution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RDX QuikStor removable disk solution fits perfectly in almost environment and takes the worry out of data loss and ensures business continuity.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58282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Benefits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555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10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6966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214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2767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39321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5876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2429" algn="l" defTabSz="913107" rtl="0" eaLnBrk="1" latinLnBrk="0" hangingPunct="1">
                        <a:defRPr sz="18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/>
                        <a:t>Easy</a:t>
                      </a:r>
                      <a:r>
                        <a:rPr lang="en-US" sz="1800" dirty="0"/>
                        <a:t> ─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Instant access with easy drag-and-drop control</a:t>
                      </a:r>
                    </a:p>
                    <a:p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Flexible </a:t>
                      </a:r>
                      <a:r>
                        <a:rPr lang="en-US" sz="1800" dirty="0"/>
                        <a:t> ─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Manage data lifecycle for backup, DR, and retention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Secure </a:t>
                      </a:r>
                      <a:r>
                        <a:rPr lang="en-US" sz="1800" dirty="0"/>
                        <a:t>─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Integrates with all leading backup and encryption software, as well as off-site and cloud archiving solutions.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Low Cost</a:t>
                      </a:r>
                      <a:r>
                        <a:rPr lang="en-US" sz="1800" dirty="0"/>
                        <a:t> ─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Overall lowest business continuity cost for remote workers</a:t>
                      </a:r>
                    </a:p>
                    <a:p>
                      <a:r>
                        <a:rPr lang="en-US" sz="1800" b="1" dirty="0"/>
                        <a:t>Rugged</a:t>
                      </a:r>
                      <a:r>
                        <a:rPr lang="en-US" sz="1800" dirty="0"/>
                        <a:t> ─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Knocks and drops don’t mean lost data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22811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36DA068-9DBE-4CBF-83E2-6336C69F0D17}"/>
              </a:ext>
            </a:extLst>
          </p:cNvPr>
          <p:cNvSpPr txBox="1"/>
          <p:nvPr/>
        </p:nvSpPr>
        <p:spPr>
          <a:xfrm>
            <a:off x="3945411" y="1841435"/>
            <a:ext cx="4301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Business Continuity Made Simple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4E5F18A2-AAC6-4A3C-8AA6-499599F08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5" y="3162721"/>
            <a:ext cx="3900523" cy="276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DCB3AE-2C6B-446A-955D-54301C046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51" l="461" r="98618">
                        <a14:foregroundMark x1="15668" y1="8696" x2="15668" y2="8696"/>
                        <a14:foregroundMark x1="15668" y1="10145" x2="16590" y2="10145"/>
                        <a14:foregroundMark x1="16590" y1="8696" x2="19816" y2="10145"/>
                        <a14:foregroundMark x1="19355" y1="10145" x2="30415" y2="10145"/>
                        <a14:foregroundMark x1="30876" y1="10145" x2="32258" y2="13043"/>
                        <a14:foregroundMark x1="32258" y1="13043" x2="48848" y2="13043"/>
                        <a14:foregroundMark x1="51152" y1="11594" x2="66820" y2="10145"/>
                        <a14:foregroundMark x1="16129" y1="10145" x2="14286" y2="13043"/>
                        <a14:foregroundMark x1="922" y1="15942" x2="3687" y2="10145"/>
                        <a14:foregroundMark x1="1382" y1="10145" x2="10138" y2="8696"/>
                        <a14:foregroundMark x1="11982" y1="10145" x2="14747" y2="8696"/>
                        <a14:foregroundMark x1="4608" y1="8696" x2="1843" y2="8696"/>
                        <a14:foregroundMark x1="51152" y1="5797" x2="64516" y2="7246"/>
                        <a14:foregroundMark x1="68664" y1="7246" x2="83871" y2="7246"/>
                        <a14:backgroundMark x1="14747" y1="2899" x2="18894" y2="1449"/>
                        <a14:backgroundMark x1="19816" y1="1449" x2="32258" y2="2899"/>
                        <a14:backgroundMark x1="32719" y1="4348" x2="36866" y2="4348"/>
                        <a14:backgroundMark x1="36866" y1="7246" x2="46083" y2="7246"/>
                        <a14:backgroundMark x1="48387" y1="1449" x2="51613" y2="1449"/>
                        <a14:backgroundMark x1="52995" y1="1449" x2="66359" y2="0"/>
                        <a14:backgroundMark x1="67281" y1="2899" x2="67281" y2="2899"/>
                        <a14:backgroundMark x1="68203" y1="1449" x2="80184" y2="1449"/>
                        <a14:backgroundMark x1="80645" y1="1449" x2="82028" y2="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306" y="2635032"/>
            <a:ext cx="3463640" cy="11013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0B6B39-64E3-427B-9AB4-651F3CFD3A55}"/>
              </a:ext>
            </a:extLst>
          </p:cNvPr>
          <p:cNvSpPr txBox="1"/>
          <p:nvPr/>
        </p:nvSpPr>
        <p:spPr>
          <a:xfrm>
            <a:off x="338306" y="5121095"/>
            <a:ext cx="34163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5 Million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RDX QuikStor Units Sold WW</a:t>
            </a:r>
          </a:p>
        </p:txBody>
      </p:sp>
    </p:spTree>
    <p:extLst>
      <p:ext uri="{BB962C8B-B14F-4D97-AF65-F5344CB8AC3E}">
        <p14:creationId xmlns:p14="http://schemas.microsoft.com/office/powerpoint/2010/main" val="337158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51">
      <a:dk1>
        <a:srgbClr val="2B2B2B"/>
      </a:dk1>
      <a:lt1>
        <a:srgbClr val="F6F8F8"/>
      </a:lt1>
      <a:dk2>
        <a:srgbClr val="2B2B2B"/>
      </a:dk2>
      <a:lt2>
        <a:srgbClr val="FFFFFF"/>
      </a:lt2>
      <a:accent1>
        <a:srgbClr val="00A9E7"/>
      </a:accent1>
      <a:accent2>
        <a:srgbClr val="005187"/>
      </a:accent2>
      <a:accent3>
        <a:srgbClr val="C0D6DF"/>
      </a:accent3>
      <a:accent4>
        <a:srgbClr val="788AA3"/>
      </a:accent4>
      <a:accent5>
        <a:srgbClr val="398BD5"/>
      </a:accent5>
      <a:accent6>
        <a:srgbClr val="3780D7"/>
      </a:accent6>
      <a:hlink>
        <a:srgbClr val="5B9BD5"/>
      </a:hlink>
      <a:folHlink>
        <a:srgbClr val="70AD4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mpd="sng">
          <a:solidFill>
            <a:schemeClr val="accent2"/>
          </a:solidFill>
          <a:prstDash val="solid"/>
          <a:headEnd type="none"/>
          <a:tailEnd type="non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phere3D WIP_PT_Round5b" id="{9FA30779-C3C7-4402-AE16-BD7465D62460}" vid="{7AD20D61-A50B-4AD7-963A-E05226F86F3D}"/>
    </a:ext>
  </a:extLst>
</a:theme>
</file>

<file path=ppt/theme/theme3.xml><?xml version="1.0" encoding="utf-8"?>
<a:theme xmlns:a="http://schemas.openxmlformats.org/drawingml/2006/main" name="2_Office Theme">
  <a:themeElements>
    <a:clrScheme name="Custom 51">
      <a:dk1>
        <a:srgbClr val="2B2B2B"/>
      </a:dk1>
      <a:lt1>
        <a:srgbClr val="F6F8F8"/>
      </a:lt1>
      <a:dk2>
        <a:srgbClr val="2B2B2B"/>
      </a:dk2>
      <a:lt2>
        <a:srgbClr val="FFFFFF"/>
      </a:lt2>
      <a:accent1>
        <a:srgbClr val="00A9E7"/>
      </a:accent1>
      <a:accent2>
        <a:srgbClr val="005187"/>
      </a:accent2>
      <a:accent3>
        <a:srgbClr val="C0D6DF"/>
      </a:accent3>
      <a:accent4>
        <a:srgbClr val="788AA3"/>
      </a:accent4>
      <a:accent5>
        <a:srgbClr val="398BD5"/>
      </a:accent5>
      <a:accent6>
        <a:srgbClr val="3780D7"/>
      </a:accent6>
      <a:hlink>
        <a:srgbClr val="5B9BD5"/>
      </a:hlink>
      <a:folHlink>
        <a:srgbClr val="70AD4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mpd="sng">
          <a:solidFill>
            <a:schemeClr val="accent2"/>
          </a:solidFill>
          <a:prstDash val="solid"/>
          <a:headEnd type="none"/>
          <a:tailEnd type="non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phere3D WIP_PT_Round5b" id="{9FA30779-C3C7-4402-AE16-BD7465D62460}" vid="{7AD20D61-A50B-4AD7-963A-E05226F86F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3F00AB1C92D240916EEEF1857646E8" ma:contentTypeVersion="27" ma:contentTypeDescription="Create a new document." ma:contentTypeScope="" ma:versionID="9192af7bc5ae0cd67fea9595bdf12fe8">
  <xsd:schema xmlns:xsd="http://www.w3.org/2001/XMLSchema" xmlns:xs="http://www.w3.org/2001/XMLSchema" xmlns:p="http://schemas.microsoft.com/office/2006/metadata/properties" xmlns:ns2="3f63ff8a-7fbc-403f-84d2-40646bec8785" xmlns:ns3="71d28c98-a60d-4f2d-841f-15657313dbfb" targetNamespace="http://schemas.microsoft.com/office/2006/metadata/properties" ma:root="true" ma:fieldsID="a3f76f6b13884d093424392fa6508ab5" ns2:_="" ns3:_="">
    <xsd:import namespace="3f63ff8a-7fbc-403f-84d2-40646bec8785"/>
    <xsd:import namespace="71d28c98-a60d-4f2d-841f-15657313db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FastTrack" minOccurs="0"/>
                <xsd:element ref="ns2:Web_x0020_site" minOccurs="0"/>
                <xsd:element ref="ns2:Public" minOccurs="0"/>
                <xsd:element ref="ns2:New_x0020_File" minOccurs="0"/>
                <xsd:element ref="ns2:MediaServiceOCR" minOccurs="0"/>
                <xsd:element ref="ns2:MediaServiceLocation" minOccurs="0"/>
                <xsd:element ref="ns2:FastTrack_x0020_Link" minOccurs="0"/>
                <xsd:element ref="ns2:Website_x0020_Link" minOccurs="0"/>
                <xsd:element ref="ns2:Public_x0020_Link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3ff8a-7fbc-403f-84d2-40646bec87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FastTrack" ma:index="14" nillable="true" ma:displayName="FastTrack" ma:default="0" ma:description="This indicates if a document is available in FastTrack or not." ma:internalName="FastTrack">
      <xsd:simpleType>
        <xsd:restriction base="dms:Boolean"/>
      </xsd:simpleType>
    </xsd:element>
    <xsd:element name="Web_x0020_site" ma:index="15" nillable="true" ma:displayName="Web site" ma:default="0" ma:description="This indicates if a document is available in Web site or not." ma:internalName="Web_x0020_site">
      <xsd:simpleType>
        <xsd:restriction base="dms:Boolean"/>
      </xsd:simpleType>
    </xsd:element>
    <xsd:element name="Public" ma:index="16" nillable="true" ma:displayName="Public" ma:default="0" ma:description="This indicates if a document is available for Public access." ma:internalName="Public">
      <xsd:simpleType>
        <xsd:restriction base="dms:Boolean"/>
      </xsd:simpleType>
    </xsd:element>
    <xsd:element name="New_x0020_File" ma:index="17" nillable="true" ma:displayName="Send HTTPS link" ma:default="0" ma:internalName="New_x0020_File">
      <xsd:simpleType>
        <xsd:restriction base="dms:Boolean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FastTrack_x0020_Link" ma:index="20" nillable="true" ma:displayName="FastTrack Link" ma:internalName="FastTrack_x0020_Link">
      <xsd:simpleType>
        <xsd:restriction base="dms:Text">
          <xsd:maxLength value="255"/>
        </xsd:restriction>
      </xsd:simpleType>
    </xsd:element>
    <xsd:element name="Website_x0020_Link" ma:index="21" nillable="true" ma:displayName="Website Link" ma:indexed="true" ma:internalName="Website_x0020_Link">
      <xsd:simpleType>
        <xsd:restriction base="dms:Text">
          <xsd:maxLength value="255"/>
        </xsd:restriction>
      </xsd:simpleType>
    </xsd:element>
    <xsd:element name="Public_x0020_Link" ma:index="22" nillable="true" ma:displayName="Public Link" ma:internalName="Public_x0020_Link">
      <xsd:simpleType>
        <xsd:restriction base="dms:Text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7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28c98-a60d-4f2d-841f-15657313dbf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3f63ff8a-7fbc-403f-84d2-40646bec8785">15.0</_Flow_SignoffStatus>
    <Website_x0020_Link xmlns="3f63ff8a-7fbc-403f-84d2-40646bec8785">The file has not published yet.</Website_x0020_Link>
    <Public_x0020_Link xmlns="3f63ff8a-7fbc-403f-84d2-40646bec8785">https://ftp1.overlandtandberg.com/public/overlandtandberg_Q420 Promo Ovw_US.pptx</Public_x0020_Link>
    <Web_x0020_site xmlns="3f63ff8a-7fbc-403f-84d2-40646bec8785">false</Web_x0020_site>
    <FastTrack xmlns="3f63ff8a-7fbc-403f-84d2-40646bec8785">true</FastTrack>
    <FastTrack_x0020_Link xmlns="3f63ff8a-7fbc-403f-84d2-40646bec8785">https://ftp1.overlandtandberg.com/fasttrack/fasttrack/overlandtandberg_Q420 Promo Ovw_US.pptx</FastTrack_x0020_Link>
    <Public xmlns="3f63ff8a-7fbc-403f-84d2-40646bec8785">true</Public>
    <New_x0020_File xmlns="3f63ff8a-7fbc-403f-84d2-40646bec8785">false</New_x0020_File>
  </documentManagement>
</p:properties>
</file>

<file path=customXml/itemProps1.xml><?xml version="1.0" encoding="utf-8"?>
<ds:datastoreItem xmlns:ds="http://schemas.openxmlformats.org/officeDocument/2006/customXml" ds:itemID="{0072AE7A-BE7A-4F3B-ADD4-560FE2C0CA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8C3A82-98CE-408B-B7B7-5C94FF56AD12}"/>
</file>

<file path=customXml/itemProps3.xml><?xml version="1.0" encoding="utf-8"?>
<ds:datastoreItem xmlns:ds="http://schemas.openxmlformats.org/officeDocument/2006/customXml" ds:itemID="{041AD825-4F85-413A-BD31-90374DD082B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2592</Words>
  <Application>Microsoft Office PowerPoint</Application>
  <PresentationFormat>Widescreen</PresentationFormat>
  <Paragraphs>482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Gibson Book</vt:lpstr>
      <vt:lpstr>Gibson Medium</vt:lpstr>
      <vt:lpstr>Wingdings</vt:lpstr>
      <vt:lpstr>Office Theme</vt:lpstr>
      <vt:lpstr>1_Office Theme</vt:lpstr>
      <vt:lpstr>2_Office Theme</vt:lpstr>
      <vt:lpstr>PowerPoint Presentation</vt:lpstr>
      <vt:lpstr>Mission</vt:lpstr>
      <vt:lpstr>Overland–Tandberg</vt:lpstr>
      <vt:lpstr>PowerPoint Presentation</vt:lpstr>
      <vt:lpstr>Global Installed Base  Over 90 Countries</vt:lpstr>
      <vt:lpstr>PowerPoint Presentation</vt:lpstr>
      <vt:lpstr>Q4 Promos – Related products</vt:lpstr>
      <vt:lpstr>Current q4 promotions</vt:lpstr>
      <vt:lpstr> RDX® Quikstor  Business continuity for Today’s Remote Workforce</vt:lpstr>
      <vt:lpstr>RDX QuikSTOR kit – Sales Tools</vt:lpstr>
      <vt:lpstr>PowerPoint Presentation</vt:lpstr>
      <vt:lpstr>PowerPoint Presentation</vt:lpstr>
      <vt:lpstr>PowerPoint Presentation</vt:lpstr>
      <vt:lpstr> RDX® QuikstATION®  ─ Healthcare</vt:lpstr>
      <vt:lpstr>RDX® QuikstATION®  for hEALTH  Promo Details </vt:lpstr>
      <vt:lpstr>RDX QuikStation Please remind resellers:</vt:lpstr>
      <vt:lpstr> Promo: RDX® QuikstATION - Options </vt:lpstr>
      <vt:lpstr> Promo: RDX® QuikstATION - Options </vt:lpstr>
      <vt:lpstr>PowerPoint Presentation</vt:lpstr>
      <vt:lpstr>NEO®s T24 │ t48 ─ In Tape We Trust</vt:lpstr>
      <vt:lpstr>NEO®s T24 │ t48 ─ Promo Details</vt:lpstr>
      <vt:lpstr>Promo #4 ─ NEOs LTO Tape library Please remind resellers:</vt:lpstr>
      <vt:lpstr>Promotion Details, Terms &amp; Conditions – NEOs T24</vt:lpstr>
      <vt:lpstr>Promotion Details, Terms &amp; Conditions – NEOs T48</vt:lpstr>
      <vt:lpstr>resources</vt:lpstr>
      <vt:lpstr>Example ─ Promo Campaign Kits </vt:lpstr>
      <vt:lpstr>Sales tools (links) ─ Reseller</vt:lpstr>
      <vt:lpstr>Authorized  overland-Tandberg distributors</vt:lpstr>
      <vt:lpstr>Overland-Tandberg  Contacts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Arleen Urquhart</dc:creator>
  <cp:lastModifiedBy>Arleen Urquhart</cp:lastModifiedBy>
  <cp:revision>1</cp:revision>
  <dcterms:created xsi:type="dcterms:W3CDTF">2020-10-02T16:52:24Z</dcterms:created>
  <dcterms:modified xsi:type="dcterms:W3CDTF">2020-10-08T02:07:14Z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0x010100473F00AB1C92D240916EEEF1857646E8</vt:lpwstr>
  </property>
</Properties>
</file>